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506" r:id="rId2"/>
    <p:sldId id="707" r:id="rId3"/>
    <p:sldId id="512" r:id="rId4"/>
    <p:sldId id="681" r:id="rId5"/>
    <p:sldId id="683" r:id="rId6"/>
    <p:sldId id="684" r:id="rId7"/>
    <p:sldId id="715" r:id="rId8"/>
    <p:sldId id="709" r:id="rId9"/>
    <p:sldId id="446" r:id="rId10"/>
    <p:sldId id="685" r:id="rId11"/>
    <p:sldId id="459" r:id="rId12"/>
    <p:sldId id="440" r:id="rId13"/>
    <p:sldId id="667" r:id="rId14"/>
    <p:sldId id="620" r:id="rId15"/>
    <p:sldId id="518" r:id="rId16"/>
    <p:sldId id="617" r:id="rId17"/>
    <p:sldId id="686" r:id="rId18"/>
    <p:sldId id="672" r:id="rId19"/>
    <p:sldId id="699" r:id="rId20"/>
    <p:sldId id="675" r:id="rId21"/>
    <p:sldId id="638" r:id="rId22"/>
    <p:sldId id="673" r:id="rId23"/>
    <p:sldId id="669" r:id="rId24"/>
    <p:sldId id="706" r:id="rId25"/>
    <p:sldId id="668" r:id="rId26"/>
    <p:sldId id="640" r:id="rId27"/>
    <p:sldId id="701" r:id="rId28"/>
    <p:sldId id="702" r:id="rId29"/>
    <p:sldId id="703" r:id="rId30"/>
    <p:sldId id="639" r:id="rId31"/>
    <p:sldId id="731" r:id="rId32"/>
    <p:sldId id="704" r:id="rId33"/>
    <p:sldId id="705" r:id="rId34"/>
    <p:sldId id="710" r:id="rId35"/>
    <p:sldId id="711" r:id="rId36"/>
    <p:sldId id="712" r:id="rId37"/>
    <p:sldId id="713" r:id="rId38"/>
    <p:sldId id="714" r:id="rId39"/>
    <p:sldId id="645" r:id="rId40"/>
    <p:sldId id="652" r:id="rId41"/>
    <p:sldId id="696" r:id="rId42"/>
    <p:sldId id="697" r:id="rId43"/>
    <p:sldId id="694" r:id="rId44"/>
    <p:sldId id="664" r:id="rId45"/>
    <p:sldId id="665" r:id="rId46"/>
    <p:sldId id="666" r:id="rId47"/>
    <p:sldId id="726" r:id="rId48"/>
    <p:sldId id="727" r:id="rId49"/>
    <p:sldId id="728" r:id="rId50"/>
    <p:sldId id="732" r:id="rId51"/>
    <p:sldId id="723" r:id="rId52"/>
    <p:sldId id="724" r:id="rId53"/>
    <p:sldId id="725" r:id="rId54"/>
    <p:sldId id="729" r:id="rId55"/>
    <p:sldId id="730" r:id="rId56"/>
    <p:sldId id="716" r:id="rId57"/>
    <p:sldId id="717" r:id="rId58"/>
    <p:sldId id="718" r:id="rId59"/>
    <p:sldId id="719" r:id="rId60"/>
    <p:sldId id="720" r:id="rId61"/>
    <p:sldId id="733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 Postnov" initials="KP" lastIdx="1" clrIdx="0">
    <p:extLst>
      <p:ext uri="{19B8F6BF-5375-455C-9EA6-DF929625EA0E}">
        <p15:presenceInfo xmlns:p15="http://schemas.microsoft.com/office/powerpoint/2012/main" userId="716d4da49f6443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 varScale="1">
        <p:scale>
          <a:sx n="85" d="100"/>
          <a:sy n="85" d="100"/>
        </p:scale>
        <p:origin x="131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493F1-9CD5-46B6-AA66-C5089509BE2A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C2719-ABCC-42E2-AA3A-67803CDEB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51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C2719-ABCC-42E2-AA3A-67803CDEB32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6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C2719-ABCC-42E2-AA3A-67803CDEB32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C2719-ABCC-42E2-AA3A-67803CDEB32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1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F059-F4E0-4F55-9768-0B4E1A88EBE0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16D81-5D09-4131-ABFE-B6AF2E824628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ED7E-856A-4E99-A1CE-32D6DB2E1D8D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F74D-9C15-450E-91F8-42A1E1171BE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9B14-9C20-44A2-B219-F212B00E8788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7D26-C252-4839-8212-9DAD22C94C87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4FBC-F1F2-4B3A-8A62-63C94800AC98}" type="datetime1">
              <a:rPr lang="ru-RU" smtClean="0"/>
              <a:t>18.07.2022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D89A-B039-41EF-AA75-20EBC77C1559}" type="datetime1">
              <a:rPr lang="ru-RU" smtClean="0"/>
              <a:t>18.07.2022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AB32-1BFE-47B6-9179-F344356D5B96}" type="datetime1">
              <a:rPr lang="ru-RU" smtClean="0"/>
              <a:t>18.07.2022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BB64-5B60-4934-8EF5-FDCCDC614AB9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835A-D644-404D-9792-60C954A0AF4A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98F75-FF87-4495-B3A8-5F1241573478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2E3DB-8616-4506-B0E9-CF2D3A5DC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jinr.ru/event/3043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abs/1710.05850" TargetMode="External"/><Relationship Id="rId4" Type="http://schemas.openxmlformats.org/officeDocument/2006/relationships/image" Target="../media/image9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2.emf"/><Relationship Id="rId7" Type="http://schemas.openxmlformats.org/officeDocument/2006/relationships/image" Target="../media/image105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w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7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501008"/>
            <a:ext cx="5619750" cy="316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446" y="2148259"/>
            <a:ext cx="8229600" cy="1325401"/>
          </a:xfrm>
        </p:spPr>
        <p:txBody>
          <a:bodyPr>
            <a:normAutofit/>
          </a:bodyPr>
          <a:lstStyle/>
          <a:p>
            <a:r>
              <a:rPr lang="en-US" sz="4000" dirty="0"/>
              <a:t>Gravitational waves: Astrophysical and cosmological inferences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457200" y="424132"/>
            <a:ext cx="3960440" cy="11810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Konstantin Postnov</a:t>
            </a:r>
          </a:p>
          <a:p>
            <a:pPr marL="0" indent="0">
              <a:buNone/>
            </a:pPr>
            <a:r>
              <a:rPr lang="en-US" b="1" dirty="0"/>
              <a:t>Sternberg Astronomical Institute, Moscow U.</a:t>
            </a:r>
          </a:p>
        </p:txBody>
      </p:sp>
      <p:pic>
        <p:nvPicPr>
          <p:cNvPr id="10" name="Picture 8" descr="http://www.sai.msu.ru/LOGO/sai-logo_m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66" y="32475"/>
            <a:ext cx="3423413" cy="20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" y="3429000"/>
            <a:ext cx="3254639" cy="3254639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2B154-5229-43CC-9C1A-9962E8CE0474}" type="datetime1">
              <a:rPr lang="ru-RU" smtClean="0"/>
              <a:t>18.07.2022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D9DAA7-27CA-19C4-4F14-B735542C28CB}"/>
              </a:ext>
            </a:extLst>
          </p:cNvPr>
          <p:cNvSpPr txBox="1"/>
          <p:nvPr/>
        </p:nvSpPr>
        <p:spPr>
          <a:xfrm>
            <a:off x="414994" y="6046925"/>
            <a:ext cx="861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hlinkClick r:id="rId6"/>
              </a:rPr>
              <a:t>International Conference on Quantum Field Theory, High-Energy Physics, and Cosmology</a:t>
            </a:r>
            <a:endParaRPr lang="en-US" b="1" dirty="0">
              <a:highlight>
                <a:srgbClr val="FFFF00"/>
              </a:highlight>
            </a:endParaRPr>
          </a:p>
          <a:p>
            <a:endParaRPr lang="ru-RU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0623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Chirp signal from coalescing binary system</a:t>
            </a:r>
            <a:r>
              <a:rPr lang="ru-RU" sz="3200" dirty="0"/>
              <a:t> </a:t>
            </a:r>
          </a:p>
        </p:txBody>
      </p:sp>
      <p:pic>
        <p:nvPicPr>
          <p:cNvPr id="256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9588" y="1124744"/>
            <a:ext cx="8724900" cy="3328988"/>
          </a:xfr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477873"/>
            <a:ext cx="9144000" cy="19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37665B4-91A0-E2F9-4B73-F59EA065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9A42F-04FB-4C0E-AB52-40E605092114}" type="datetime1">
              <a:rPr lang="ru-RU" smtClean="0"/>
              <a:t>18.07.2022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7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GW from </a:t>
            </a:r>
            <a:r>
              <a:rPr lang="en-US" dirty="0" err="1"/>
              <a:t>inspiraling</a:t>
            </a:r>
            <a:r>
              <a:rPr lang="en-US" dirty="0"/>
              <a:t> binary BH</a:t>
            </a:r>
            <a:endParaRPr lang="ru-RU" dirty="0"/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37541"/>
            <a:ext cx="6104012" cy="518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219E-E86A-4EF2-A412-5C2E7E17B2B0}" type="datetime1">
              <a:rPr lang="ru-RU" smtClean="0"/>
              <a:t>18.07.2022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886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027" y="1600200"/>
            <a:ext cx="6777945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4168" y="6453336"/>
            <a:ext cx="157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Reitze</a:t>
            </a:r>
            <a:r>
              <a:rPr lang="en-US" dirty="0"/>
              <a:t>,</a:t>
            </a:r>
            <a:r>
              <a:rPr lang="ru-RU" dirty="0"/>
              <a:t> 2017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1A18-6944-41ED-A3DA-109DE4C7734E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15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GW-interferometers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1598412"/>
            <a:ext cx="6686024" cy="4527752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BB0-9CAD-4D81-B310-84BF30999AA0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896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 descr="https://www.ligo.caltech.edu/system/media_files/binaries/438/original/LIGO-KAGRA-VIRGO-Facilities-NW.jpg?15701315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5929139" cy="59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03465" y="6203777"/>
            <a:ext cx="328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LVC </a:t>
            </a:r>
            <a:r>
              <a:rPr lang="en-US" dirty="0" err="1"/>
              <a:t>collab</a:t>
            </a:r>
            <a:r>
              <a:rPr lang="en-US" dirty="0"/>
              <a:t>., Univ. of Tokyo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2696"/>
            <a:ext cx="946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LIGO </a:t>
            </a:r>
          </a:p>
          <a:p>
            <a:r>
              <a:rPr lang="en-US" dirty="0"/>
              <a:t>Hanford</a:t>
            </a:r>
          </a:p>
          <a:p>
            <a:r>
              <a:rPr lang="en-US" dirty="0"/>
              <a:t>USA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741028" y="4293096"/>
            <a:ext cx="1128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LIGO </a:t>
            </a:r>
          </a:p>
          <a:p>
            <a:r>
              <a:rPr lang="en-US" dirty="0"/>
              <a:t>Livingston</a:t>
            </a:r>
          </a:p>
          <a:p>
            <a:r>
              <a:rPr lang="en-US" dirty="0"/>
              <a:t>USA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7667" y="4365104"/>
            <a:ext cx="675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Virgo</a:t>
            </a:r>
          </a:p>
          <a:p>
            <a:r>
              <a:rPr lang="en-US" dirty="0"/>
              <a:t>Pisa</a:t>
            </a:r>
          </a:p>
          <a:p>
            <a:r>
              <a:rPr lang="en-US" dirty="0"/>
              <a:t>Italy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0" y="908720"/>
            <a:ext cx="981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KAGRA</a:t>
            </a:r>
          </a:p>
          <a:p>
            <a:r>
              <a:rPr lang="en-US" dirty="0" err="1"/>
              <a:t>Kamioka</a:t>
            </a:r>
            <a:endParaRPr lang="en-US" dirty="0"/>
          </a:p>
          <a:p>
            <a:r>
              <a:rPr lang="en-US" dirty="0"/>
              <a:t>Japan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C170-573A-4388-A1F1-8B70A157CFFC}" type="datetime1">
              <a:rPr lang="ru-RU" smtClean="0"/>
              <a:t>18.07.2022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448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GW150914</a:t>
            </a:r>
            <a:endParaRPr lang="ru-RU" dirty="0">
              <a:latin typeface="Arial" charset="0"/>
            </a:endParaRPr>
          </a:p>
        </p:txBody>
      </p:sp>
      <p:pic>
        <p:nvPicPr>
          <p:cNvPr id="2631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720" y="879624"/>
            <a:ext cx="6934200" cy="5573712"/>
          </a:xfr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6156176" y="404664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PRL 116, 061102 (2016)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28800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35-350 Hz </a:t>
            </a:r>
            <a:r>
              <a:rPr lang="en-US" dirty="0" err="1"/>
              <a:t>bandpass</a:t>
            </a:r>
            <a:endParaRPr lang="en-US" dirty="0"/>
          </a:p>
          <a:p>
            <a:r>
              <a:rPr lang="en-US" dirty="0"/>
              <a:t>filter applied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7998-1E2D-48B8-80B5-4AD1CFD2CA2E}" type="datetime1">
              <a:rPr lang="ru-RU" smtClean="0"/>
              <a:t>18.07.2022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15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Binary BHs</a:t>
            </a:r>
            <a:br>
              <a:rPr lang="ru-RU" dirty="0"/>
            </a:br>
            <a:r>
              <a:rPr lang="en-US" dirty="0"/>
              <a:t>LIGO/Virgo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8"/>
            <a:ext cx="4968552" cy="6354150"/>
          </a:xfrm>
        </p:spPr>
      </p:pic>
      <p:sp>
        <p:nvSpPr>
          <p:cNvPr id="8" name="TextBox 7"/>
          <p:cNvSpPr txBox="1"/>
          <p:nvPr/>
        </p:nvSpPr>
        <p:spPr>
          <a:xfrm>
            <a:off x="5285997" y="1700808"/>
            <a:ext cx="340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GWTC-1 Catalog arXiv:1811.12907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25D8-3086-4915-B45B-8A3BC4FC2D3F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37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Chirp signal from </a:t>
            </a:r>
            <a:r>
              <a:rPr lang="en-US" sz="3600" dirty="0" err="1"/>
              <a:t>inspiraling</a:t>
            </a:r>
            <a:r>
              <a:rPr lang="en-US" sz="3600" dirty="0"/>
              <a:t> binaries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Chirp-mass determined </a:t>
            </a:r>
            <a:r>
              <a:rPr lang="en-US" dirty="0" err="1"/>
              <a:t>inspiraling</a:t>
            </a:r>
            <a:r>
              <a:rPr lang="en-US" dirty="0"/>
              <a:t> signal</a:t>
            </a:r>
          </a:p>
          <a:p>
            <a:endParaRPr lang="ru-RU" dirty="0"/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465504"/>
              </p:ext>
            </p:extLst>
          </p:nvPr>
        </p:nvGraphicFramePr>
        <p:xfrm>
          <a:off x="2902522" y="2636912"/>
          <a:ext cx="2973388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28520" imgH="482400" progId="Equation.DSMT4">
                  <p:embed/>
                </p:oleObj>
              </mc:Choice>
              <mc:Fallback>
                <p:oleObj name="Equation" r:id="rId2" imgW="1028520" imgH="482400" progId="Equation.DSMT4">
                  <p:embed/>
                  <p:pic>
                    <p:nvPicPr>
                      <p:cNvPr id="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522" y="2636912"/>
                        <a:ext cx="2973388" cy="13985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79" y="4653136"/>
            <a:ext cx="5395073" cy="109836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7E76600-C47A-238E-BF48-ECBDE68B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BA80-5C0B-4941-8C19-02B3F8134228}" type="datetime1">
              <a:rPr lang="ru-RU" smtClean="0"/>
              <a:t>18.07.2022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58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Chirp mass determines detection horizon.  </a:t>
            </a:r>
            <a:r>
              <a:rPr lang="en-US" dirty="0" err="1"/>
              <a:t>h</a:t>
            </a:r>
            <a:r>
              <a:rPr lang="en-US" baseline="-25000" dirty="0" err="1"/>
              <a:t>lim</a:t>
            </a:r>
            <a:r>
              <a:rPr lang="en-US" dirty="0"/>
              <a:t> ~ M</a:t>
            </a:r>
            <a:r>
              <a:rPr lang="en-US" baseline="30000" dirty="0"/>
              <a:t>(5/6)</a:t>
            </a:r>
            <a:endParaRPr lang="ru-RU" baseline="30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482181"/>
            <a:ext cx="7594965" cy="4809626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D749-BC6E-4D14-A35D-8A9B36946CF6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69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5FD83-FCB3-2B88-90C9-6396F0F5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Mass-redshift degeneracy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748791-62AC-E780-7287-E409A538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096669"/>
              </p:ext>
            </p:extLst>
          </p:nvPr>
        </p:nvGraphicFramePr>
        <p:xfrm>
          <a:off x="107504" y="1199357"/>
          <a:ext cx="8277225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30520" imgH="2286000" progId="Equation.DSMT4">
                  <p:embed/>
                </p:oleObj>
              </mc:Choice>
              <mc:Fallback>
                <p:oleObj name="Equation" r:id="rId2" imgW="3530520" imgH="2286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99357"/>
                        <a:ext cx="8277225" cy="53752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6269-A7C3-42B7-8E38-B25812438FBB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228184" y="5373216"/>
            <a:ext cx="204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Luminosity distance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203848" y="3702328"/>
            <a:ext cx="3888432" cy="167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88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10-1000 Hz: ground-based laser interferometers</a:t>
            </a:r>
          </a:p>
          <a:p>
            <a:r>
              <a:rPr lang="en-US" dirty="0"/>
              <a:t>LIGO/Virgo O1-O3 </a:t>
            </a:r>
          </a:p>
          <a:p>
            <a:r>
              <a:rPr lang="en-US" dirty="0"/>
              <a:t>Astrophysical implications</a:t>
            </a:r>
          </a:p>
          <a:p>
            <a:r>
              <a:rPr lang="en-US" dirty="0" err="1"/>
              <a:t>NanoHz</a:t>
            </a:r>
            <a:r>
              <a:rPr lang="en-US" dirty="0"/>
              <a:t>: pulsar timing arrays results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961E-339D-4E2F-ACB4-6C06C0501349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28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497" y="37287"/>
            <a:ext cx="8229600" cy="1143000"/>
          </a:xfrm>
        </p:spPr>
        <p:txBody>
          <a:bodyPr/>
          <a:lstStyle/>
          <a:p>
            <a:r>
              <a:rPr lang="en-US" dirty="0"/>
              <a:t>Parameters from GW observations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996" y="3029428"/>
            <a:ext cx="8979222" cy="332692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96" y="1259676"/>
            <a:ext cx="1742802" cy="576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943" y="1180287"/>
            <a:ext cx="2228856" cy="696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1168447"/>
            <a:ext cx="3121800" cy="154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996" y="2116889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Chirp mass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987824" y="2147644"/>
            <a:ext cx="142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spin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940152" y="6350165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arXiv:1811.12907</a:t>
            </a:r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BE53-354B-4D5A-97F8-A29694F290DC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003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Coalescing binaries LIGO/Virgo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9156186" cy="5157192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0F114-982D-4747-9D43-80FF87A14BEF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983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0"/>
            <a:ext cx="68450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56376" y="6237312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LIGO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25AB-B379-4F86-8809-864326EA877D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43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" y="0"/>
            <a:ext cx="9123471" cy="6453336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508104" y="692696"/>
            <a:ext cx="576064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131840" y="1268760"/>
            <a:ext cx="576064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32240" y="242088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131840" y="3573016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331640" y="3573016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283968" y="3573016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6362-AF3B-46F4-9F0B-4F98CA36D66D}" type="datetime1">
              <a:rPr lang="ru-RU" smtClean="0"/>
              <a:t>18.07.2022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93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properties: summary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O1+O2+O3: 91 robust (S/N&gt;8) detections</a:t>
            </a:r>
          </a:p>
          <a:p>
            <a:r>
              <a:rPr lang="en-US" dirty="0"/>
              <a:t>Isotropic on the sky (2207.05792)</a:t>
            </a:r>
          </a:p>
          <a:p>
            <a:r>
              <a:rPr lang="en-US" dirty="0"/>
              <a:t>Signal properties in agreement with GR up to a few % accuracy</a:t>
            </a:r>
          </a:p>
          <a:p>
            <a:r>
              <a:rPr lang="en-US" dirty="0"/>
              <a:t>2 NS+NS </a:t>
            </a:r>
            <a:r>
              <a:rPr lang="en-US" dirty="0" err="1"/>
              <a:t>mergings</a:t>
            </a:r>
            <a:r>
              <a:rPr lang="en-US" dirty="0"/>
              <a:t>, EM  from GW 170817</a:t>
            </a:r>
          </a:p>
          <a:p>
            <a:r>
              <a:rPr lang="en-US" dirty="0"/>
              <a:t>4 BH+NS candidates. No electromagnetic signals.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C9C56-5194-46A6-8E40-9E8D4DEAC74E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68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188640"/>
            <a:ext cx="8748971" cy="5832648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D3A6-28EE-493C-BDA1-02F4447231D0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707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Simplest scenario: </a:t>
            </a:r>
            <a:br>
              <a:rPr lang="en-US" dirty="0"/>
            </a:br>
            <a:r>
              <a:rPr lang="en-US" dirty="0"/>
              <a:t>BH+BH from massive star evolution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876" y="1600200"/>
            <a:ext cx="7280247" cy="4525963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272D-6858-47DF-B3C9-A154B936D31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725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5A542-5D14-9F62-F78F-0122C8A9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Astrophysical issues:</a:t>
            </a:r>
            <a:br>
              <a:rPr lang="en-US" sz="3200" dirty="0"/>
            </a:br>
            <a:r>
              <a:rPr lang="en-US" sz="3200" dirty="0"/>
              <a:t> BH from stellar collapses, binary BH formation 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FA674E-2081-243B-3746-17DBCBA4C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 loss from massive stars</a:t>
            </a:r>
          </a:p>
          <a:p>
            <a:r>
              <a:rPr lang="en-US" dirty="0"/>
              <a:t>BH mass gaps (2.5-5, 60-130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)</a:t>
            </a:r>
          </a:p>
          <a:p>
            <a:r>
              <a:rPr lang="en-US" dirty="0"/>
              <a:t>BH kicks</a:t>
            </a:r>
          </a:p>
          <a:p>
            <a:r>
              <a:rPr lang="en-US" dirty="0"/>
              <a:t>BH spins</a:t>
            </a:r>
          </a:p>
          <a:p>
            <a:r>
              <a:rPr lang="en-US" dirty="0"/>
              <a:t>…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B15A-350A-3CB4-78FE-1AEFF972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6E8C-C0B8-4151-A3E4-3AA00D611EDD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353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E6475-8A57-EA4F-A66F-546E7CE0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mass-loss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FDD433-1CAF-34B8-262B-9F479BF81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1706" y="1947571"/>
            <a:ext cx="4120587" cy="383122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703804-E7A8-B172-1965-65F6A97E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ADBC0-4244-18FF-F11F-E227A30306D2}"/>
              </a:ext>
            </a:extLst>
          </p:cNvPr>
          <p:cNvSpPr txBox="1"/>
          <p:nvPr/>
        </p:nvSpPr>
        <p:spPr>
          <a:xfrm>
            <a:off x="1989387" y="1417638"/>
            <a:ext cx="529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metallicity is required to have no severe mass loss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8C5CD-4621-4310-5328-14973D762996}"/>
              </a:ext>
            </a:extLst>
          </p:cNvPr>
          <p:cNvSpPr txBox="1"/>
          <p:nvPr/>
        </p:nvSpPr>
        <p:spPr>
          <a:xfrm>
            <a:off x="6632293" y="635635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2206.15392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2E5-F0CD-46D9-8472-C0AB0A23DF4B}" type="datetime1">
              <a:rPr lang="ru-RU" smtClean="0"/>
              <a:t>18.07.2022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52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A25FA-18FC-E533-565C-FCAC31747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Pair-instability SN (PISN) mass gap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2D2219-E6D8-7EC3-C006-9536434117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606679"/>
            <a:ext cx="4038600" cy="2513005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2C2D8EC3-D944-E96C-D0E9-548D94DBF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&gt; 7 x10</a:t>
            </a:r>
            <a:r>
              <a:rPr lang="en-US" baseline="30000" dirty="0"/>
              <a:t>8</a:t>
            </a:r>
            <a:r>
              <a:rPr lang="en-US" dirty="0"/>
              <a:t>K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l-GR" dirty="0">
                <a:sym typeface="Wingdings" panose="05000000000000000000" pitchFamily="2" charset="2"/>
              </a:rPr>
              <a:t>γ</a:t>
            </a:r>
            <a:r>
              <a:rPr lang="ru-RU" dirty="0">
                <a:sym typeface="Wingdings" panose="05000000000000000000" pitchFamily="2" charset="2"/>
              </a:rPr>
              <a:t>+</a:t>
            </a:r>
            <a:r>
              <a:rPr lang="el-GR" dirty="0">
                <a:sym typeface="Wingdings" panose="05000000000000000000" pitchFamily="2" charset="2"/>
              </a:rPr>
              <a:t>γ</a:t>
            </a:r>
            <a:r>
              <a:rPr lang="en-US" dirty="0">
                <a:sym typeface="Wingdings" panose="05000000000000000000" pitchFamily="2" charset="2"/>
              </a:rPr>
              <a:t> </a:t>
            </a:r>
            <a:r>
              <a:rPr lang="en-US" dirty="0" err="1">
                <a:sym typeface="Wingdings" panose="05000000000000000000" pitchFamily="2" charset="2"/>
              </a:rPr>
              <a:t>e</a:t>
            </a:r>
            <a:r>
              <a:rPr lang="en-US" baseline="30000" dirty="0" err="1">
                <a:sym typeface="Wingdings" panose="05000000000000000000" pitchFamily="2" charset="2"/>
              </a:rPr>
              <a:t>+</a:t>
            </a:r>
            <a:r>
              <a:rPr lang="en-US" dirty="0" err="1">
                <a:sym typeface="Wingdings" panose="05000000000000000000" pitchFamily="2" charset="2"/>
              </a:rPr>
              <a:t>e</a:t>
            </a:r>
            <a:r>
              <a:rPr lang="en-US" baseline="30000" dirty="0">
                <a:sym typeface="Wingdings" panose="05000000000000000000" pitchFamily="2" charset="2"/>
              </a:rPr>
              <a:t>-</a:t>
            </a:r>
          </a:p>
          <a:p>
            <a:r>
              <a:rPr lang="en-US" dirty="0">
                <a:sym typeface="Wingdings" panose="05000000000000000000" pitchFamily="2" charset="2"/>
              </a:rPr>
              <a:t>He cores 34-64 </a:t>
            </a:r>
            <a:r>
              <a:rPr lang="en-US" dirty="0" err="1">
                <a:sym typeface="Wingdings" panose="05000000000000000000" pitchFamily="2" charset="2"/>
              </a:rPr>
              <a:t>M</a:t>
            </a:r>
            <a:r>
              <a:rPr lang="en-US" baseline="-25000" dirty="0" err="1">
                <a:sym typeface="Wingdings" panose="05000000000000000000" pitchFamily="2" charset="2"/>
              </a:rPr>
              <a:t>sun</a:t>
            </a:r>
            <a:r>
              <a:rPr lang="en-US" dirty="0">
                <a:sym typeface="Wingdings" panose="05000000000000000000" pitchFamily="2" charset="2"/>
              </a:rPr>
              <a:t> – </a:t>
            </a:r>
            <a:r>
              <a:rPr lang="en-US" dirty="0" err="1">
                <a:sym typeface="Wingdings" panose="05000000000000000000" pitchFamily="2" charset="2"/>
              </a:rPr>
              <a:t>pulsational</a:t>
            </a:r>
            <a:r>
              <a:rPr lang="en-US" dirty="0">
                <a:sym typeface="Wingdings" panose="05000000000000000000" pitchFamily="2" charset="2"/>
              </a:rPr>
              <a:t> pair instability (PPISN) with large mass loss, 64-130 </a:t>
            </a:r>
            <a:r>
              <a:rPr lang="en-US" dirty="0" err="1">
                <a:sym typeface="Wingdings" panose="05000000000000000000" pitchFamily="2" charset="2"/>
              </a:rPr>
              <a:t>M</a:t>
            </a:r>
            <a:r>
              <a:rPr lang="en-US" baseline="-25000" dirty="0" err="1">
                <a:sym typeface="Wingdings" panose="05000000000000000000" pitchFamily="2" charset="2"/>
              </a:rPr>
              <a:t>sun</a:t>
            </a:r>
            <a:r>
              <a:rPr lang="en-US" dirty="0">
                <a:sym typeface="Wingdings" panose="05000000000000000000" pitchFamily="2" charset="2"/>
              </a:rPr>
              <a:t> –  stellar explosion  without remnant; </a:t>
            </a:r>
            <a:r>
              <a:rPr lang="en-US" dirty="0" err="1">
                <a:sym typeface="Wingdings" panose="05000000000000000000" pitchFamily="2" charset="2"/>
              </a:rPr>
              <a:t>M</a:t>
            </a:r>
            <a:r>
              <a:rPr lang="en-US" baseline="-25000" dirty="0" err="1">
                <a:sym typeface="Wingdings" panose="05000000000000000000" pitchFamily="2" charset="2"/>
              </a:rPr>
              <a:t>He</a:t>
            </a:r>
            <a:r>
              <a:rPr lang="en-US" dirty="0">
                <a:sym typeface="Wingdings" panose="05000000000000000000" pitchFamily="2" charset="2"/>
              </a:rPr>
              <a:t>&gt;130 </a:t>
            </a:r>
            <a:r>
              <a:rPr lang="en-US" dirty="0" err="1">
                <a:sym typeface="Wingdings" panose="05000000000000000000" pitchFamily="2" charset="2"/>
              </a:rPr>
              <a:t>M</a:t>
            </a:r>
            <a:r>
              <a:rPr lang="en-US" baseline="-25000" dirty="0" err="1">
                <a:sym typeface="Wingdings" panose="05000000000000000000" pitchFamily="2" charset="2"/>
              </a:rPr>
              <a:t>sun</a:t>
            </a:r>
            <a:r>
              <a:rPr lang="en-US" dirty="0">
                <a:sym typeface="Wingdings" panose="05000000000000000000" pitchFamily="2" charset="2"/>
              </a:rPr>
              <a:t> – direct collapse to BH</a:t>
            </a:r>
          </a:p>
          <a:p>
            <a:r>
              <a:rPr lang="en-US" dirty="0">
                <a:sym typeface="Wingdings" panose="05000000000000000000" pitchFamily="2" charset="2"/>
              </a:rPr>
              <a:t>Pop III stars  up to 85 </a:t>
            </a:r>
            <a:r>
              <a:rPr lang="en-US" dirty="0" err="1">
                <a:sym typeface="Wingdings" panose="05000000000000000000" pitchFamily="2" charset="2"/>
              </a:rPr>
              <a:t>M</a:t>
            </a:r>
            <a:r>
              <a:rPr lang="en-US" baseline="-25000" dirty="0" err="1">
                <a:sym typeface="Wingdings" panose="05000000000000000000" pitchFamily="2" charset="2"/>
              </a:rPr>
              <a:t>sun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20DC9A-8AF1-C56D-C78A-855E0EF40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AC32C-D1EE-215A-B148-33770C4E4622}"/>
              </a:ext>
            </a:extLst>
          </p:cNvPr>
          <p:cNvSpPr txBox="1"/>
          <p:nvPr/>
        </p:nvSpPr>
        <p:spPr>
          <a:xfrm>
            <a:off x="893502" y="5573209"/>
            <a:ext cx="316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SEVN code, </a:t>
            </a:r>
            <a:r>
              <a:rPr lang="en-US" dirty="0" err="1"/>
              <a:t>Spera</a:t>
            </a:r>
            <a:r>
              <a:rPr lang="en-US" dirty="0"/>
              <a:t>, </a:t>
            </a:r>
            <a:r>
              <a:rPr lang="en-US" dirty="0" err="1"/>
              <a:t>Mapelli</a:t>
            </a:r>
            <a:r>
              <a:rPr lang="en-US" dirty="0"/>
              <a:t> 2017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8C0B-2576-47AF-BC52-0CA2C744D1B7}" type="datetime1">
              <a:rPr lang="ru-RU" smtClean="0"/>
              <a:t>18.07.2022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78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Gravitational waves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7411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8825" y="2552700"/>
            <a:ext cx="7632700" cy="2058987"/>
          </a:xfrm>
          <a:noFill/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557338"/>
            <a:ext cx="76358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5000817"/>
            <a:ext cx="5256584" cy="119675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123104"/>
            <a:ext cx="29813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288849"/>
            <a:ext cx="1657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1897360" y="5695919"/>
            <a:ext cx="2133600" cy="365125"/>
          </a:xfrm>
        </p:spPr>
        <p:txBody>
          <a:bodyPr/>
          <a:lstStyle/>
          <a:p>
            <a:fld id="{82171595-88A8-4B8F-B850-8B660F859BBD}" type="datetime1">
              <a:rPr lang="ru-RU" smtClean="0"/>
              <a:t>18.07.2022</a:t>
            </a:fld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55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scenarios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Dynamical capture in dens stellar clusters (can produce BH with M&gt;50 and non-parallel BH spins)</a:t>
            </a:r>
            <a:r>
              <a:rPr lang="ru-RU" sz="2800" dirty="0"/>
              <a:t> </a:t>
            </a:r>
          </a:p>
          <a:p>
            <a:r>
              <a:rPr lang="en-US" sz="2800" dirty="0"/>
              <a:t>“Exotic” scenarios</a:t>
            </a:r>
            <a:r>
              <a:rPr lang="ru-RU" sz="2800" dirty="0"/>
              <a:t> – </a:t>
            </a:r>
            <a:r>
              <a:rPr lang="en-US" sz="2800" dirty="0"/>
              <a:t>primordial BH</a:t>
            </a:r>
            <a:r>
              <a:rPr lang="ru-RU" sz="2800" dirty="0"/>
              <a:t> (</a:t>
            </a:r>
            <a:r>
              <a:rPr lang="en-US" sz="2800" dirty="0" err="1"/>
              <a:t>Zeldovich,Novikov</a:t>
            </a:r>
            <a:r>
              <a:rPr lang="ru-RU" sz="2800" dirty="0"/>
              <a:t> 1967</a:t>
            </a:r>
            <a:r>
              <a:rPr lang="en-US" sz="2800" dirty="0"/>
              <a:t>…</a:t>
            </a:r>
            <a:r>
              <a:rPr lang="en-US" sz="2800" dirty="0" err="1"/>
              <a:t>Carr</a:t>
            </a:r>
            <a:r>
              <a:rPr lang="en-US" sz="2800" dirty="0"/>
              <a:t> 1975… </a:t>
            </a:r>
            <a:r>
              <a:rPr lang="en-US" sz="2800" dirty="0" err="1"/>
              <a:t>Dolgov&amp;Silk</a:t>
            </a:r>
            <a:r>
              <a:rPr lang="en-US" sz="2800" dirty="0"/>
              <a:t> 1993…</a:t>
            </a:r>
            <a:r>
              <a:rPr lang="ru-RU" sz="2800" dirty="0"/>
              <a:t>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136833"/>
            <a:ext cx="6766153" cy="2104423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E247-CD30-4A43-A634-1822C12EBBF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696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log-normal PBH mass function GWTC1+GWTC2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C306-5D43-4D3C-A44E-739CF880BDE2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9" y="1468538"/>
            <a:ext cx="2760551" cy="688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9" y="2248790"/>
            <a:ext cx="6284964" cy="438086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6555039" y="3861048"/>
          <a:ext cx="2405062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82600" imgH="634680" progId="Equation.DSMT4">
                  <p:embed/>
                </p:oleObj>
              </mc:Choice>
              <mc:Fallback>
                <p:oleObj name="Equation" r:id="rId4" imgW="208260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5039" y="3861048"/>
                        <a:ext cx="2405062" cy="7334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E36B51-F81B-A7AF-9100-EBE02CFDC288}"/>
              </a:ext>
            </a:extLst>
          </p:cNvPr>
          <p:cNvSpPr txBox="1"/>
          <p:nvPr/>
        </p:nvSpPr>
        <p:spPr>
          <a:xfrm>
            <a:off x="7236296" y="5957928"/>
            <a:ext cx="12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Dolgov+’19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664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1FA1C04-72B3-6F81-CAE3-83203A6D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BHBH mergers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0AFC97B-24C4-6C7A-E942-20210C4F3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GW 190814</a:t>
            </a:r>
            <a:r>
              <a:rPr lang="en-US" sz="2400" dirty="0"/>
              <a:t>, M</a:t>
            </a:r>
            <a:r>
              <a:rPr lang="en-US" sz="2400" baseline="-25000" dirty="0"/>
              <a:t>1</a:t>
            </a:r>
            <a:r>
              <a:rPr lang="en-US" sz="2400" dirty="0"/>
              <a:t>=26 , q=0.112, M</a:t>
            </a:r>
            <a:r>
              <a:rPr lang="en-US" sz="2400" baseline="-25000" dirty="0"/>
              <a:t>2</a:t>
            </a:r>
            <a:r>
              <a:rPr lang="en-US" sz="2400" dirty="0"/>
              <a:t>=2.6 in lower mass gap? NS? Strange quark star? Outlier population? Formation from a triple star? Formation in AGN disk? Primordial BH?</a:t>
            </a:r>
          </a:p>
          <a:p>
            <a:r>
              <a:rPr lang="en-US" sz="2400" dirty="0">
                <a:solidFill>
                  <a:srgbClr val="FFFF00"/>
                </a:solidFill>
              </a:rPr>
              <a:t>GW190521 </a:t>
            </a:r>
            <a:r>
              <a:rPr lang="en-US" sz="2400" dirty="0"/>
              <a:t>                                      in upper mass gap (60-120), large effective spin </a:t>
            </a:r>
          </a:p>
          <a:p>
            <a:pPr marL="0" indent="0">
              <a:buNone/>
            </a:pPr>
            <a:r>
              <a:rPr lang="en-US" sz="2400" dirty="0"/>
              <a:t>    (Or even                                        ??)</a:t>
            </a:r>
          </a:p>
          <a:p>
            <a:pPr marL="0" indent="0">
              <a:buNone/>
            </a:pPr>
            <a:r>
              <a:rPr lang="en-US" sz="2400" dirty="0"/>
              <a:t>Repeated meggers in stellar clusters or AGN disks?? Primordial BH?</a:t>
            </a:r>
          </a:p>
          <a:p>
            <a:r>
              <a:rPr lang="en-US" sz="2400" dirty="0">
                <a:solidFill>
                  <a:srgbClr val="FFFF00"/>
                </a:solidFill>
              </a:rPr>
              <a:t>GW190412</a:t>
            </a:r>
            <a:r>
              <a:rPr lang="en-US" sz="2400" dirty="0"/>
              <a:t>                                                   high spin 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 Hierarchical merger? </a:t>
            </a: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E6805-7DD5-B8D0-0043-DBCF5098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B40B76-D548-EF39-278D-BACA3411B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826784"/>
            <a:ext cx="1296527" cy="2766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E2895C-1788-0F73-52DF-1011BA3F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826784"/>
            <a:ext cx="1302106" cy="2766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7C0EFE-7A21-F7D7-84E0-6333BF5A8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11" y="3270369"/>
            <a:ext cx="1008112" cy="2223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2887E4-07D5-10B9-5D09-CDAA724E9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3724832"/>
            <a:ext cx="1296527" cy="2766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68FFE7-F035-2344-40A9-CB8B935A2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011" y="3722933"/>
            <a:ext cx="1233282" cy="2766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BC5691-A4BC-A76C-DDF3-4ECB5129F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296" y="4923113"/>
            <a:ext cx="1412049" cy="2745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417AD8-727A-0183-4EBF-8E409D0B6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4470" y="4913737"/>
            <a:ext cx="1431068" cy="2745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710FF0-1CD4-CE4A-06B6-5EF69143A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280" y="4923113"/>
            <a:ext cx="1027000" cy="278757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02E0-8012-4287-A898-9BE51DEAA963}" type="datetime1">
              <a:rPr lang="ru-RU" smtClean="0"/>
              <a:t>18.07.2022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70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1BE3B-0163-CFD8-5D90-8C3811D2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NSBH mergers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71F8F4-1EA7-109E-37F6-CCA2C174D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GW 200105_1162426 </a:t>
            </a:r>
            <a:r>
              <a:rPr lang="en-US" dirty="0"/>
              <a:t>(8.9+1.9)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GW 299115_042309 </a:t>
            </a:r>
            <a:r>
              <a:rPr lang="en-US" dirty="0"/>
              <a:t>(5.4+1.5)                       ?? 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83CF60-095C-CA3A-840C-B2AAF36B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F28D14-40D5-8329-49A3-3849A6DF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2924944"/>
            <a:ext cx="1783241" cy="325983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97178-96A2-41C4-AF4C-2282E1C97F59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81114"/>
            <a:ext cx="4489770" cy="25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31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Predictions from binary star evolution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B6ED-D2F4-4EAC-8098-07A1AEB58ED2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30" y="1593209"/>
            <a:ext cx="5604540" cy="4428079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872680" y="2636912"/>
            <a:ext cx="46805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53200" y="2348880"/>
            <a:ext cx="1963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NS+BH upper limit </a:t>
            </a:r>
          </a:p>
          <a:p>
            <a:r>
              <a:rPr lang="en-US" dirty="0"/>
              <a:t>610 Gpc</a:t>
            </a:r>
            <a:r>
              <a:rPr lang="en-US" baseline="30000" dirty="0"/>
              <a:t>-3</a:t>
            </a:r>
            <a:r>
              <a:rPr lang="en-US" dirty="0"/>
              <a:t> yr</a:t>
            </a:r>
            <a:r>
              <a:rPr lang="en-US" baseline="30000" dirty="0"/>
              <a:t>-1</a:t>
            </a:r>
          </a:p>
          <a:p>
            <a:endParaRPr lang="en-US" dirty="0"/>
          </a:p>
          <a:p>
            <a:r>
              <a:rPr lang="en-US" dirty="0"/>
              <a:t>1811.12907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6470" y="5059062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PK+ 2019; </a:t>
            </a:r>
            <a:r>
              <a:rPr lang="ru-RU" dirty="0"/>
              <a:t>1907.04218</a:t>
            </a:r>
          </a:p>
        </p:txBody>
      </p:sp>
    </p:spTree>
    <p:extLst>
      <p:ext uri="{BB962C8B-B14F-4D97-AF65-F5344CB8AC3E}">
        <p14:creationId xmlns:p14="http://schemas.microsoft.com/office/powerpoint/2010/main" val="84279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rate BH+BH, BH+NS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5AD2-7462-4149-8F9A-14561D43BE4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1600" y="1568658"/>
            <a:ext cx="5686920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635635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1907.04218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79712" y="4077072"/>
            <a:ext cx="453650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79712" y="3501008"/>
            <a:ext cx="45365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4932" y="3573016"/>
            <a:ext cx="181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detections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192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en-US" dirty="0"/>
              <a:t>EM emission from NS+BH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" y="548680"/>
            <a:ext cx="6245581" cy="396044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5190-29D1-45D9-8BD0-263F0CC4ED8F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097246"/>
            <a:ext cx="3491880" cy="27698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35696" y="2708920"/>
            <a:ext cx="1288504" cy="18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270478" y="4454327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50790" y="5525210"/>
            <a:ext cx="143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EM-favorable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89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6214-F39D-4F9A-8102-9A8866B20D1F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99" y="2055483"/>
            <a:ext cx="6991801" cy="2747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696" y="5301208"/>
            <a:ext cx="100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tid</a:t>
            </a:r>
            <a:r>
              <a:rPr lang="en-US" dirty="0"/>
              <a:t>&gt;R</a:t>
            </a:r>
            <a:r>
              <a:rPr lang="en-US" baseline="-25000" dirty="0"/>
              <a:t>ISCO</a:t>
            </a:r>
            <a:endParaRPr lang="ru-RU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3851920" y="5279674"/>
            <a:ext cx="100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tid</a:t>
            </a:r>
            <a:r>
              <a:rPr lang="en-US" dirty="0"/>
              <a:t>&lt;R</a:t>
            </a:r>
            <a:r>
              <a:rPr lang="en-US" baseline="-25000" dirty="0"/>
              <a:t>ISCO</a:t>
            </a:r>
            <a:endParaRPr lang="ru-RU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6269360" y="5279674"/>
            <a:ext cx="100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tid</a:t>
            </a:r>
            <a:r>
              <a:rPr lang="en-US" dirty="0" err="1"/>
              <a:t>~R</a:t>
            </a:r>
            <a:r>
              <a:rPr lang="en-US" baseline="-25000" dirty="0" err="1"/>
              <a:t>ISCO</a:t>
            </a:r>
            <a:endParaRPr lang="ru-RU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6021288"/>
            <a:ext cx="134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Kyotoku+’11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025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Mass shedding and tidal disruption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038600" cy="4497363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en-US" dirty="0" err="1"/>
              <a:t>R</a:t>
            </a:r>
            <a:r>
              <a:rPr lang="en-US" baseline="-25000" dirty="0" err="1"/>
              <a:t>tid</a:t>
            </a:r>
            <a:r>
              <a:rPr lang="en-US" dirty="0" err="1"/>
              <a:t>~R</a:t>
            </a:r>
            <a:r>
              <a:rPr lang="en-US" baseline="-25000" dirty="0" err="1"/>
              <a:t>ns</a:t>
            </a:r>
            <a:r>
              <a:rPr lang="en-US" dirty="0"/>
              <a:t>(</a:t>
            </a:r>
            <a:r>
              <a:rPr lang="en-US" dirty="0" err="1"/>
              <a:t>M</a:t>
            </a:r>
            <a:r>
              <a:rPr lang="en-US" baseline="-25000" dirty="0" err="1"/>
              <a:t>bh</a:t>
            </a:r>
            <a:r>
              <a:rPr lang="en-US" dirty="0"/>
              <a:t>/</a:t>
            </a:r>
            <a:r>
              <a:rPr lang="en-US" dirty="0" err="1"/>
              <a:t>M</a:t>
            </a:r>
            <a:r>
              <a:rPr lang="en-US" baseline="-25000" dirty="0" err="1"/>
              <a:t>ns</a:t>
            </a:r>
            <a:r>
              <a:rPr lang="en-US" dirty="0"/>
              <a:t>)</a:t>
            </a:r>
            <a:r>
              <a:rPr lang="en-US" baseline="30000" dirty="0"/>
              <a:t>1/3</a:t>
            </a:r>
          </a:p>
          <a:p>
            <a:pPr marL="0" indent="0">
              <a:buNone/>
            </a:pPr>
            <a:r>
              <a:rPr lang="en-US" dirty="0"/>
              <a:t>      Mass shedding if 		 </a:t>
            </a:r>
            <a:r>
              <a:rPr lang="en-US" b="1" dirty="0" err="1">
                <a:solidFill>
                  <a:srgbClr val="FFFF00"/>
                </a:solidFill>
              </a:rPr>
              <a:t>R</a:t>
            </a:r>
            <a:r>
              <a:rPr lang="en-US" b="1" baseline="-25000" dirty="0" err="1">
                <a:solidFill>
                  <a:srgbClr val="FFFF00"/>
                </a:solidFill>
              </a:rPr>
              <a:t>tid</a:t>
            </a:r>
            <a:r>
              <a:rPr lang="en-US" b="1" dirty="0">
                <a:solidFill>
                  <a:srgbClr val="FFFF00"/>
                </a:solidFill>
              </a:rPr>
              <a:t>&gt;R</a:t>
            </a:r>
            <a:r>
              <a:rPr lang="en-US" b="1" baseline="-25000" dirty="0">
                <a:solidFill>
                  <a:srgbClr val="FFFF00"/>
                </a:solidFill>
              </a:rPr>
              <a:t>ISCO</a:t>
            </a:r>
          </a:p>
          <a:p>
            <a:r>
              <a:rPr lang="en-US" dirty="0"/>
              <a:t>Depends on NS compactness C=</a:t>
            </a:r>
            <a:r>
              <a:rPr lang="en-US" dirty="0" err="1"/>
              <a:t>M</a:t>
            </a:r>
            <a:r>
              <a:rPr lang="en-US" baseline="-25000" dirty="0" err="1"/>
              <a:t>ns</a:t>
            </a:r>
            <a:r>
              <a:rPr lang="en-US" dirty="0"/>
              <a:t>/</a:t>
            </a:r>
            <a:r>
              <a:rPr lang="en-US" dirty="0" err="1"/>
              <a:t>R</a:t>
            </a:r>
            <a:r>
              <a:rPr lang="en-US" baseline="-25000" dirty="0" err="1"/>
              <a:t>ns</a:t>
            </a:r>
            <a:r>
              <a:rPr lang="en-US" dirty="0"/>
              <a:t> (EOS) </a:t>
            </a:r>
          </a:p>
          <a:p>
            <a:r>
              <a:rPr lang="en-US" b="1" dirty="0">
                <a:solidFill>
                  <a:srgbClr val="FFFF00"/>
                </a:solidFill>
                <a:sym typeface="Euclid Symbol" panose="05050102010706020507" pitchFamily="18" charset="2"/>
              </a:rPr>
              <a:t>Tidal parameter =2k</a:t>
            </a:r>
            <a:r>
              <a:rPr lang="en-US" b="1" baseline="-25000" dirty="0">
                <a:solidFill>
                  <a:srgbClr val="FFFF00"/>
                </a:solidFill>
                <a:sym typeface="Euclid Symbol" panose="05050102010706020507" pitchFamily="18" charset="2"/>
              </a:rPr>
              <a:t>2</a:t>
            </a:r>
            <a:r>
              <a:rPr lang="en-US" b="1" dirty="0">
                <a:solidFill>
                  <a:srgbClr val="FFFF00"/>
                </a:solidFill>
                <a:sym typeface="Euclid Symbol" panose="05050102010706020507" pitchFamily="18" charset="2"/>
              </a:rPr>
              <a:t>/(3C</a:t>
            </a:r>
            <a:r>
              <a:rPr lang="en-US" b="1" baseline="30000" dirty="0">
                <a:solidFill>
                  <a:srgbClr val="FFFF00"/>
                </a:solidFill>
                <a:sym typeface="Euclid Symbol" panose="05050102010706020507" pitchFamily="18" charset="2"/>
              </a:rPr>
              <a:t>5</a:t>
            </a:r>
            <a:r>
              <a:rPr lang="en-US" b="1" dirty="0">
                <a:solidFill>
                  <a:srgbClr val="FFFF00"/>
                </a:solidFill>
                <a:sym typeface="Euclid Symbol" panose="05050102010706020507" pitchFamily="18" charset="2"/>
              </a:rPr>
              <a:t>)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dirty="0"/>
              <a:t>Depends on the BH spin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5B828-9493-4FEE-B8E8-DAC288B12188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81618" y="6240209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Barbieri+ 1908.08822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01" y="1417638"/>
            <a:ext cx="3637800" cy="1396033"/>
          </a:xfrm>
          <a:prstGeom prst="rect">
            <a:avLst/>
          </a:prstGeom>
        </p:spPr>
      </p:pic>
      <p:pic>
        <p:nvPicPr>
          <p:cNvPr id="13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1520" y="3008575"/>
            <a:ext cx="4038600" cy="32316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140968"/>
            <a:ext cx="1290000" cy="3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0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" y="-819472"/>
            <a:ext cx="9047924" cy="82970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80728"/>
            <a:ext cx="7920880" cy="1254001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en-US" sz="3600" dirty="0"/>
              <a:t>Binary NS and </a:t>
            </a:r>
            <a:r>
              <a:rPr lang="en-US" sz="3600" dirty="0" err="1"/>
              <a:t>multimessenger</a:t>
            </a:r>
            <a:r>
              <a:rPr lang="en-US" sz="3600" dirty="0"/>
              <a:t> astronomy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09830" y="5892581"/>
            <a:ext cx="633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LIGO/Caltech/MIT/Sonoma State (Aurore </a:t>
            </a:r>
            <a:r>
              <a:rPr lang="en-US" dirty="0" err="1"/>
              <a:t>Simonnet</a:t>
            </a:r>
            <a:r>
              <a:rPr lang="en-US" dirty="0"/>
              <a:t>)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87EE-B5A0-43EF-8793-C0042853D8A3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8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energy flux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density</a:t>
            </a:r>
            <a:endParaRPr lang="ru-RU" dirty="0"/>
          </a:p>
          <a:p>
            <a:endParaRPr lang="ru-RU" dirty="0"/>
          </a:p>
          <a:p>
            <a:r>
              <a:rPr lang="en-US"/>
              <a:t>Power</a:t>
            </a:r>
            <a:r>
              <a:rPr lang="ru-RU"/>
              <a:t>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en-US"/>
              <a:t>Flux</a:t>
            </a:r>
            <a:r>
              <a:rPr lang="ru-RU"/>
              <a:t> 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556792"/>
            <a:ext cx="33337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3992" y="3333686"/>
            <a:ext cx="49911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215356"/>
            <a:ext cx="86772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44437B-C4F3-7EBA-F626-3D3503E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853F-C25B-4F50-8BA1-3850EF114E1D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370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GRB170817A and</a:t>
            </a:r>
            <a:r>
              <a:rPr lang="ru-RU" dirty="0"/>
              <a:t> </a:t>
            </a:r>
            <a:r>
              <a:rPr lang="en-US" dirty="0"/>
              <a:t>GW170817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46" y="1417638"/>
            <a:ext cx="5172529" cy="4525963"/>
          </a:xfrm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628086" cy="3927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18" y="5923353"/>
            <a:ext cx="4849384" cy="466924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29B9-B91A-4108-81C0-58DBB276CF09}" type="datetime1">
              <a:rPr lang="ru-RU" smtClean="0"/>
              <a:t>18.07.2022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3528" y="5517232"/>
            <a:ext cx="4193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GRB association with NS+NS was predicted</a:t>
            </a:r>
          </a:p>
          <a:p>
            <a:r>
              <a:rPr lang="en-US" dirty="0"/>
              <a:t>by </a:t>
            </a:r>
            <a:r>
              <a:rPr lang="en-US" dirty="0" err="1">
                <a:solidFill>
                  <a:srgbClr val="FFFF00"/>
                </a:solidFill>
              </a:rPr>
              <a:t>Blinnikov</a:t>
            </a:r>
            <a:r>
              <a:rPr lang="en-US" dirty="0">
                <a:solidFill>
                  <a:srgbClr val="FFFF00"/>
                </a:solidFill>
              </a:rPr>
              <a:t> et al. 1984 </a:t>
            </a:r>
            <a:r>
              <a:rPr lang="en-US" dirty="0" err="1">
                <a:solidFill>
                  <a:srgbClr val="FFFF00"/>
                </a:solidFill>
              </a:rPr>
              <a:t>SvAL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23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inferences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 </a:t>
            </a:r>
            <a:r>
              <a:rPr lang="en-US" dirty="0"/>
              <a:t>EM and GW speed: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2) </a:t>
            </a:r>
            <a:r>
              <a:rPr lang="en-US" dirty="0"/>
              <a:t>Equivalence principle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72200" y="6126163"/>
            <a:ext cx="209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ApJL</a:t>
            </a:r>
            <a:r>
              <a:rPr lang="en-US" dirty="0"/>
              <a:t>, 848, L13, 2017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625952"/>
            <a:ext cx="2765329" cy="449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402962"/>
            <a:ext cx="3545808" cy="748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6438" y="2592670"/>
            <a:ext cx="26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Instantaneous, </a:t>
            </a:r>
            <a:r>
              <a:rPr lang="ru-RU" dirty="0"/>
              <a:t> </a:t>
            </a:r>
            <a:r>
              <a:rPr lang="en-US" dirty="0"/>
              <a:t>D&gt;26 </a:t>
            </a:r>
            <a:r>
              <a:rPr lang="en-US" dirty="0" err="1"/>
              <a:t>Mpc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2592670"/>
            <a:ext cx="149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10-s EM delay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82" y="4149080"/>
            <a:ext cx="3480583" cy="9056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133" y="4417230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Shapiro delay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398" y="5471705"/>
            <a:ext cx="3457200" cy="2959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95306" y="4258633"/>
            <a:ext cx="216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MW</a:t>
            </a:r>
            <a:r>
              <a:rPr lang="ru-RU" dirty="0"/>
              <a:t>:</a:t>
            </a:r>
            <a:r>
              <a:rPr lang="en-US" dirty="0"/>
              <a:t> M=2.5x10</a:t>
            </a:r>
            <a:r>
              <a:rPr lang="en-US" baseline="30000" dirty="0"/>
              <a:t>11</a:t>
            </a:r>
            <a:r>
              <a:rPr lang="en-US" dirty="0"/>
              <a:t>M</a:t>
            </a:r>
            <a:r>
              <a:rPr lang="en-US" baseline="-25000" dirty="0">
                <a:sym typeface="Euclid Extra" panose="02050502000505020303" pitchFamily="18" charset="2"/>
              </a:rPr>
              <a:t></a:t>
            </a:r>
            <a:r>
              <a:rPr lang="en-US" dirty="0">
                <a:sym typeface="Euclid Extra" panose="02050502000505020303" pitchFamily="18" charset="2"/>
              </a:rPr>
              <a:t> </a:t>
            </a:r>
          </a:p>
          <a:p>
            <a:r>
              <a:rPr lang="en-US" dirty="0">
                <a:sym typeface="Euclid Extra" panose="02050502000505020303" pitchFamily="18" charset="2"/>
              </a:rPr>
              <a:t>R&lt;100 </a:t>
            </a:r>
            <a:r>
              <a:rPr lang="en-US" dirty="0" err="1">
                <a:sym typeface="Euclid Extra" panose="02050502000505020303" pitchFamily="18" charset="2"/>
              </a:rPr>
              <a:t>kpc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152497" y="5965327"/>
            <a:ext cx="397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Cf. from Cassini  mission</a:t>
            </a:r>
            <a:r>
              <a:rPr lang="ru-RU" dirty="0"/>
              <a:t>: 2.1+/-2.3 х 10</a:t>
            </a:r>
            <a:r>
              <a:rPr lang="ru-RU" baseline="30000" dirty="0"/>
              <a:t>-5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014CFAEC-F7CE-7DC9-63D3-8D79B150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9AB7-FAD4-4449-A5C3-3A74B61F6090}" type="datetime1">
              <a:rPr lang="ru-RU" smtClean="0"/>
              <a:t>18.07.2022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67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en-US" dirty="0"/>
              <a:t>3) Number of additional dimensions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71" y="2517280"/>
            <a:ext cx="4203969" cy="1515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340768"/>
            <a:ext cx="834064" cy="675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56" y="1340768"/>
            <a:ext cx="1102660" cy="675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124744"/>
            <a:ext cx="3147600" cy="2907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3686" y="530120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arXiv:1801.08160</a:t>
            </a:r>
            <a:endParaRPr lang="ru-RU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563DB824-3947-1454-28B4-1D2AC79B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BC59-6333-4398-9E47-B34CAC3BF64B}" type="datetime1">
              <a:rPr lang="ru-RU" smtClean="0"/>
              <a:t>18.07.2022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024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648075"/>
            <a:ext cx="5715000" cy="32099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70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Parameters from GW signal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8787"/>
            <a:ext cx="3167980" cy="2990573"/>
          </a:xfrm>
        </p:spPr>
      </p:pic>
      <p:sp>
        <p:nvSpPr>
          <p:cNvPr id="5" name="TextBox 4"/>
          <p:cNvSpPr txBox="1"/>
          <p:nvPr/>
        </p:nvSpPr>
        <p:spPr>
          <a:xfrm>
            <a:off x="6660232" y="6329372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PRL 119, 161101 (2017)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94040"/>
            <a:ext cx="8668801" cy="2695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0046" y="5498150"/>
            <a:ext cx="144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Merging rate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5445224"/>
            <a:ext cx="2520399" cy="475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399" y="3758635"/>
            <a:ext cx="4360201" cy="797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79" y="4797152"/>
            <a:ext cx="2807491" cy="346097"/>
          </a:xfrm>
          <a:prstGeom prst="rect">
            <a:avLst/>
          </a:prstGeo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2664F70B-9AA3-97B5-A984-7C774AE9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7ED8-1D3A-45B4-A4F1-1DE22E4B13D1}" type="datetime1">
              <a:rPr lang="ru-RU" smtClean="0"/>
              <a:t>18.07.2022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70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Optical and IR observations of </a:t>
            </a:r>
            <a:r>
              <a:rPr lang="en-US" dirty="0" err="1"/>
              <a:t>kilonova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6" y="1474787"/>
            <a:ext cx="5217248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64" y="4437112"/>
            <a:ext cx="3803915" cy="2139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7832"/>
            <a:ext cx="2304256" cy="33648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6207482"/>
            <a:ext cx="12955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1710.05850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3639" y="1798473"/>
            <a:ext cx="1472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NGC 4993</a:t>
            </a:r>
          </a:p>
          <a:p>
            <a:r>
              <a:rPr lang="en-US" dirty="0"/>
              <a:t>40 M</a:t>
            </a:r>
            <a:r>
              <a:rPr lang="ru-RU" dirty="0" err="1"/>
              <a:t>пк</a:t>
            </a:r>
            <a:r>
              <a:rPr lang="en-US" dirty="0"/>
              <a:t>, E/S0</a:t>
            </a: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B187-61FD-4D92-A0C3-C2AB8BCE7961}" type="datetime1">
              <a:rPr lang="ru-RU" smtClean="0"/>
              <a:t>18.07.2022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779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Binary NS as main production channel for r-elements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1" y="1772816"/>
            <a:ext cx="8280920" cy="414046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8979-4A0B-4E7E-ACC8-B3C687918BD1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031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Joint </a:t>
            </a:r>
            <a:r>
              <a:rPr lang="en-US" dirty="0" err="1"/>
              <a:t>GW+kilonova</a:t>
            </a:r>
            <a:r>
              <a:rPr lang="en-US" dirty="0"/>
              <a:t> analysis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3" y="1477304"/>
            <a:ext cx="9013151" cy="4457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6381328"/>
            <a:ext cx="231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B.Metzger</a:t>
            </a:r>
            <a:r>
              <a:rPr lang="en-US" dirty="0"/>
              <a:t> 1710.05931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149080"/>
            <a:ext cx="453650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72A0-7D8B-4B04-A23B-AA2EADEB263D}" type="datetime1">
              <a:rPr lang="ru-RU" smtClean="0"/>
              <a:t>18.07.2022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7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prospects (LVK collaboration)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524625" cy="4181475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40152" y="6165304"/>
            <a:ext cx="179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Abbot et al. 2020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1D21C-7831-46D6-AC6A-55A11CD8115B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64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0929"/>
          </a:xfrm>
        </p:spPr>
        <p:txBody>
          <a:bodyPr>
            <a:normAutofit fontScale="90000"/>
          </a:bodyPr>
          <a:lstStyle/>
          <a:p>
            <a:r>
              <a:rPr lang="en-US" dirty="0"/>
              <a:t>40-km</a:t>
            </a:r>
            <a:r>
              <a:rPr lang="ru-RU" dirty="0"/>
              <a:t> </a:t>
            </a:r>
            <a:r>
              <a:rPr lang="en-US" dirty="0"/>
              <a:t>LIGO Cosmic Explorer (2035)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5229200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Sensitivity of detectors with different lengths. </a:t>
            </a:r>
          </a:p>
          <a:p>
            <a:r>
              <a:rPr lang="en-US" dirty="0"/>
              <a:t>Solid curves are for a </a:t>
            </a:r>
            <a:r>
              <a:rPr lang="en-US" dirty="0">
                <a:solidFill>
                  <a:srgbClr val="C00000"/>
                </a:solidFill>
              </a:rPr>
              <a:t>40km</a:t>
            </a:r>
            <a:r>
              <a:rPr lang="en-US" dirty="0"/>
              <a:t> long detector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LIGO Scientific Collaboration,arXiv:1607.08697 [astro-ph.IM]</a:t>
            </a:r>
            <a:endParaRPr lang="ru-RU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55567"/>
            <a:ext cx="5256584" cy="43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4128C3-7536-FA94-60B7-9D76F501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6D4F-EA8F-4930-BE9D-63AA8B2FAD22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30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LIGO, Virgo, and KAGRA are closely coordinating to start the O4 Observing run together in ~</a:t>
            </a:r>
            <a:r>
              <a:rPr lang="en-US" b="1" dirty="0">
                <a:solidFill>
                  <a:srgbClr val="FFFF00"/>
                </a:solidFill>
              </a:rPr>
              <a:t>March 2023</a:t>
            </a:r>
            <a:r>
              <a:rPr lang="en-US" dirty="0"/>
              <a:t>, despite local and global adversities.</a:t>
            </a:r>
          </a:p>
          <a:p>
            <a:r>
              <a:rPr lang="en-US" dirty="0">
                <a:solidFill>
                  <a:srgbClr val="FFFF00"/>
                </a:solidFill>
              </a:rPr>
              <a:t>LIGO </a:t>
            </a:r>
            <a:r>
              <a:rPr lang="en-US" dirty="0"/>
              <a:t>projects a sensitivity goal of </a:t>
            </a:r>
            <a:r>
              <a:rPr lang="en-US" dirty="0">
                <a:solidFill>
                  <a:srgbClr val="FFFF00"/>
                </a:solidFill>
              </a:rPr>
              <a:t>160-190 </a:t>
            </a:r>
            <a:r>
              <a:rPr lang="en-US" dirty="0" err="1">
                <a:solidFill>
                  <a:srgbClr val="FFFF00"/>
                </a:solidFill>
              </a:rPr>
              <a:t>Mpc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for binary neutron stars. </a:t>
            </a:r>
            <a:r>
              <a:rPr lang="en-US" dirty="0">
                <a:solidFill>
                  <a:srgbClr val="FFFF00"/>
                </a:solidFill>
              </a:rPr>
              <a:t>Virgo </a:t>
            </a:r>
            <a:r>
              <a:rPr lang="en-US" dirty="0"/>
              <a:t>projects a target sensitivity of </a:t>
            </a:r>
            <a:r>
              <a:rPr lang="en-US" dirty="0">
                <a:solidFill>
                  <a:srgbClr val="FFFF00"/>
                </a:solidFill>
              </a:rPr>
              <a:t>80-115 </a:t>
            </a:r>
            <a:r>
              <a:rPr lang="en-US" dirty="0" err="1">
                <a:solidFill>
                  <a:srgbClr val="FFFF00"/>
                </a:solidFill>
              </a:rPr>
              <a:t>Mpc</a:t>
            </a:r>
            <a:r>
              <a:rPr lang="en-US" dirty="0"/>
              <a:t>. </a:t>
            </a:r>
            <a:r>
              <a:rPr lang="en-US" dirty="0">
                <a:solidFill>
                  <a:srgbClr val="FFFF00"/>
                </a:solidFill>
              </a:rPr>
              <a:t>KAGRA</a:t>
            </a:r>
            <a:r>
              <a:rPr lang="en-US" dirty="0"/>
              <a:t> should be running with greater than </a:t>
            </a:r>
            <a:r>
              <a:rPr lang="en-US" dirty="0">
                <a:solidFill>
                  <a:srgbClr val="FFFF00"/>
                </a:solidFill>
              </a:rPr>
              <a:t>1 </a:t>
            </a:r>
            <a:r>
              <a:rPr lang="en-US" dirty="0" err="1">
                <a:solidFill>
                  <a:srgbClr val="FFFF00"/>
                </a:solidFill>
              </a:rPr>
              <a:t>Mpc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sensitivity at the beginning of O4, and will work to improve the sensitivity toward the end of O4.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19DE-417B-4131-AC4C-FAF98995F823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4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GW emission</a:t>
            </a:r>
            <a:endParaRPr lang="ru-RU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1152525"/>
          </a:xfrm>
        </p:spPr>
        <p:txBody>
          <a:bodyPr/>
          <a:lstStyle/>
          <a:p>
            <a:r>
              <a:rPr lang="en-US" dirty="0"/>
              <a:t>Quadrupole radiation for v/c&lt;&lt;1:</a:t>
            </a:r>
            <a:endParaRPr lang="ru-RU" dirty="0"/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789040"/>
            <a:ext cx="5922962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013176"/>
            <a:ext cx="77914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68760"/>
            <a:ext cx="70008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204B2B3-611F-0D79-9C1A-D6A971EB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BF77-B7A1-4031-9F38-3AAF84BBCB53}" type="datetime1">
              <a:rPr lang="ru-RU" smtClean="0"/>
              <a:t>18.07.2022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052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1C7F6-812F-2691-08FA-85BA4570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timing arrays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B69C0-1CC6-5E4D-C09A-5DA54DE02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Pulsar timing (Estabrook &amp; Walquist’75, Sazhin’78, Detweiler’79)</a:t>
            </a:r>
          </a:p>
          <a:p>
            <a:r>
              <a:rPr lang="en-US" dirty="0"/>
              <a:t>Working collaborations</a:t>
            </a:r>
          </a:p>
          <a:p>
            <a:pPr lvl="1"/>
            <a:r>
              <a:rPr lang="en-US" dirty="0"/>
              <a:t>European PTA (EPTA)</a:t>
            </a:r>
            <a:r>
              <a:rPr lang="ru-RU" dirty="0"/>
              <a:t> </a:t>
            </a:r>
            <a:r>
              <a:rPr lang="en-US" dirty="0"/>
              <a:t>[42 </a:t>
            </a:r>
            <a:r>
              <a:rPr lang="en-US" dirty="0" err="1"/>
              <a:t>msPSR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Indian PTA (In PTA)</a:t>
            </a:r>
          </a:p>
          <a:p>
            <a:pPr lvl="1"/>
            <a:r>
              <a:rPr lang="en-US" dirty="0"/>
              <a:t>North American Nanohertz Observatory for GW (</a:t>
            </a:r>
            <a:r>
              <a:rPr lang="en-US" dirty="0" err="1"/>
              <a:t>NANOGrav</a:t>
            </a:r>
            <a:r>
              <a:rPr lang="en-US" dirty="0"/>
              <a:t>) [48 </a:t>
            </a:r>
            <a:r>
              <a:rPr lang="en-US" dirty="0" err="1"/>
              <a:t>msPSR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Parkes PTA (PPTA) [~30 </a:t>
            </a:r>
            <a:r>
              <a:rPr lang="en-US" dirty="0" err="1"/>
              <a:t>msPSR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&gt;Join into International PTA (IPTA)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4E7217-875E-66B4-815E-37B8668B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F74D-9C15-450E-91F8-42A1E1171BE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5096F-D604-EEEA-2008-A4BB9548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9611A1-4180-E7B8-4930-E7C3F9D4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75C5E-559D-9595-772D-CC92C6ED16E4}"/>
              </a:ext>
            </a:extLst>
          </p:cNvPr>
          <p:cNvSpPr txBox="1"/>
          <p:nvPr/>
        </p:nvSpPr>
        <p:spPr>
          <a:xfrm>
            <a:off x="5364088" y="5805264"/>
            <a:ext cx="3322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R(ns)~10 (h/10</a:t>
            </a:r>
            <a:r>
              <a:rPr lang="en-US" sz="2000" b="1" baseline="30000" dirty="0">
                <a:solidFill>
                  <a:srgbClr val="FFFF00"/>
                </a:solidFill>
              </a:rPr>
              <a:t>-16</a:t>
            </a:r>
            <a:r>
              <a:rPr lang="en-US" sz="2000" b="1" dirty="0">
                <a:solidFill>
                  <a:srgbClr val="FFFF00"/>
                </a:solidFill>
              </a:rPr>
              <a:t>)/ (f/10</a:t>
            </a:r>
            <a:r>
              <a:rPr lang="en-US" sz="2000" b="1" baseline="30000" dirty="0">
                <a:solidFill>
                  <a:srgbClr val="FFFF00"/>
                </a:solidFill>
              </a:rPr>
              <a:t>-8</a:t>
            </a:r>
            <a:r>
              <a:rPr lang="en-US" sz="2000" b="1" dirty="0">
                <a:solidFill>
                  <a:srgbClr val="FFFF00"/>
                </a:solidFill>
              </a:rPr>
              <a:t> Hz)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76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NanoHz</a:t>
            </a:r>
            <a:r>
              <a:rPr lang="en-US" dirty="0"/>
              <a:t> GW from PTA observations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Stochastic GW backgrounds:</a:t>
            </a:r>
          </a:p>
          <a:p>
            <a:pPr lvl="1"/>
            <a:r>
              <a:rPr lang="en-US" sz="2400" dirty="0" err="1"/>
              <a:t>Inspiral</a:t>
            </a:r>
            <a:r>
              <a:rPr lang="en-US" sz="2400" dirty="0"/>
              <a:t> binary SMBH (M&gt;10</a:t>
            </a:r>
            <a:r>
              <a:rPr lang="en-US" sz="2400" baseline="30000" dirty="0"/>
              <a:t>7</a:t>
            </a:r>
            <a:r>
              <a:rPr lang="en-US" sz="2400" dirty="0"/>
              <a:t>) (e.g. Sesana+’08, </a:t>
            </a:r>
            <a:r>
              <a:rPr lang="el-G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=-2/3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Cosmic strings (e.g. Oelmez+’10, </a:t>
            </a:r>
            <a:r>
              <a:rPr lang="el-G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=-7/6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Cosmological phase transitions, primordial GW (Grishchuk’05 </a:t>
            </a:r>
            <a:r>
              <a:rPr lang="el-G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=-2</a:t>
            </a:r>
            <a:r>
              <a:rPr lang="en-US" sz="2400" dirty="0"/>
              <a:t>, Lasky+’16 </a:t>
            </a:r>
            <a:r>
              <a:rPr lang="el-G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=-1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…</a:t>
            </a: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F74D-9C15-450E-91F8-42A1E1171BE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4221088"/>
            <a:ext cx="4166905" cy="2424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24328" y="6126163"/>
            <a:ext cx="88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Pol+’21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400" y="1825303"/>
            <a:ext cx="1651200" cy="2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27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038" y="33307"/>
            <a:ext cx="8229600" cy="1143000"/>
          </a:xfrm>
        </p:spPr>
        <p:txBody>
          <a:bodyPr/>
          <a:lstStyle/>
          <a:p>
            <a:r>
              <a:rPr lang="en-US" dirty="0"/>
              <a:t>IPTA DR2 results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Stochastic common spectrum process (CP)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Marginally consistent with SMBH GWB (</a:t>
            </a:r>
            <a:r>
              <a:rPr lang="el-G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=-2/3) </a:t>
            </a:r>
            <a:r>
              <a:rPr lang="en-US" dirty="0">
                <a:solidFill>
                  <a:srgbClr val="FFFF00"/>
                </a:solidFill>
              </a:rPr>
              <a:t>with space density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Cosmic string tension </a:t>
            </a:r>
            <a:r>
              <a:rPr lang="el-GR" dirty="0">
                <a:solidFill>
                  <a:srgbClr val="FFFF00"/>
                </a:solidFill>
              </a:rPr>
              <a:t>μ</a:t>
            </a:r>
            <a:r>
              <a:rPr lang="en-US" dirty="0">
                <a:solidFill>
                  <a:srgbClr val="FFFF00"/>
                </a:solidFill>
              </a:rPr>
              <a:t>G&lt;4x10</a:t>
            </a:r>
            <a:r>
              <a:rPr lang="en-US" baseline="30000" dirty="0">
                <a:solidFill>
                  <a:srgbClr val="FFFF00"/>
                </a:solidFill>
              </a:rPr>
              <a:t>-11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F74D-9C15-450E-91F8-42A1E1171BE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10" y="4607971"/>
            <a:ext cx="1393200" cy="30880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6016" y="2060761"/>
            <a:ext cx="4038600" cy="24479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852700"/>
            <a:ext cx="4050600" cy="598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9800" y="6021288"/>
            <a:ext cx="246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Antoniadis+ 2201.03980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1400"/>
            <a:ext cx="2425200" cy="6176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710" y="2567024"/>
            <a:ext cx="1651200" cy="2702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710" y="2860569"/>
            <a:ext cx="1702800" cy="2766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710" y="3160547"/>
            <a:ext cx="1264200" cy="2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63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Cosmological inferences if detected CP signal is GWB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2d-order GWs accompanying formation of PBH from collapse of inflationary scalar perturbations  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7D26-C252-4839-8212-9DAD22C94C87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40968"/>
            <a:ext cx="8244408" cy="2881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08104" y="6111654"/>
            <a:ext cx="302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 Luca, </a:t>
            </a:r>
            <a:r>
              <a:rPr lang="en-US" dirty="0" err="1"/>
              <a:t>Franciolini</a:t>
            </a:r>
            <a:r>
              <a:rPr lang="en-US" dirty="0"/>
              <a:t>, </a:t>
            </a:r>
            <a:r>
              <a:rPr lang="en-US" dirty="0" err="1"/>
              <a:t>Riotto</a:t>
            </a:r>
            <a:r>
              <a:rPr lang="en-US" dirty="0"/>
              <a:t> ’21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472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LVK O1+O2+O3: ~ 100 detections of binary BH and NS </a:t>
            </a:r>
            <a:r>
              <a:rPr lang="en-US" dirty="0" err="1"/>
              <a:t>mergings</a:t>
            </a:r>
            <a:r>
              <a:rPr lang="en-US" dirty="0"/>
              <a:t>, mostly binary BH, rate ~1</a:t>
            </a:r>
            <a:r>
              <a:rPr lang="ru-RU" dirty="0"/>
              <a:t>0</a:t>
            </a:r>
            <a:r>
              <a:rPr lang="en-US" dirty="0"/>
              <a:t>-2</a:t>
            </a:r>
            <a:r>
              <a:rPr lang="ru-RU" dirty="0"/>
              <a:t>00</a:t>
            </a:r>
            <a:r>
              <a:rPr lang="en-US" dirty="0"/>
              <a:t> </a:t>
            </a:r>
            <a:r>
              <a:rPr lang="en-US" dirty="0" err="1"/>
              <a:t>Gpc</a:t>
            </a:r>
            <a:r>
              <a:rPr lang="ru-RU" baseline="30000" dirty="0"/>
              <a:t>-3</a:t>
            </a:r>
            <a:r>
              <a:rPr lang="ru-RU" dirty="0"/>
              <a:t> </a:t>
            </a:r>
            <a:r>
              <a:rPr lang="en-US" dirty="0" err="1"/>
              <a:t>yr</a:t>
            </a:r>
            <a:r>
              <a:rPr lang="ru-RU" baseline="30000" dirty="0"/>
              <a:t>-1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Astrophysical problems </a:t>
            </a:r>
            <a:r>
              <a:rPr lang="en-US" dirty="0"/>
              <a:t>in formation of massive BH with M~100 M</a:t>
            </a:r>
            <a:r>
              <a:rPr lang="en-US" baseline="-25000" dirty="0">
                <a:sym typeface="Euclid Extra" panose="02050502000505020303" pitchFamily="18" charset="2"/>
              </a:rPr>
              <a:t></a:t>
            </a:r>
            <a:r>
              <a:rPr lang="en-US" dirty="0">
                <a:sym typeface="Euclid Extra" panose="02050502000505020303" pitchFamily="18" charset="2"/>
              </a:rPr>
              <a:t>, extreme mass ratio BH+BH </a:t>
            </a:r>
            <a:r>
              <a:rPr lang="en-US" dirty="0" err="1">
                <a:sym typeface="Euclid Extra" panose="02050502000505020303" pitchFamily="18" charset="2"/>
              </a:rPr>
              <a:t>inspirals</a:t>
            </a:r>
            <a:r>
              <a:rPr lang="en-US" dirty="0">
                <a:sym typeface="Euclid Extra" panose="02050502000505020303" pitchFamily="18" charset="2"/>
              </a:rPr>
              <a:t>, BH+NS</a:t>
            </a:r>
          </a:p>
          <a:p>
            <a:r>
              <a:rPr lang="en-US" dirty="0">
                <a:sym typeface="Euclid Extra" panose="02050502000505020303" pitchFamily="18" charset="2"/>
              </a:rPr>
              <a:t>Stochastic </a:t>
            </a:r>
            <a:r>
              <a:rPr lang="en-US" dirty="0" err="1">
                <a:sym typeface="Euclid Extra" panose="02050502000505020303" pitchFamily="18" charset="2"/>
              </a:rPr>
              <a:t>nanoHz</a:t>
            </a:r>
            <a:r>
              <a:rPr lang="en-US" dirty="0">
                <a:sym typeface="Euclid Extra" panose="02050502000505020303" pitchFamily="18" charset="2"/>
              </a:rPr>
              <a:t> CP signal </a:t>
            </a:r>
            <a:r>
              <a:rPr lang="en-US" dirty="0">
                <a:solidFill>
                  <a:srgbClr val="FFFF00"/>
                </a:solidFill>
                <a:sym typeface="Euclid Extra" panose="02050502000505020303" pitchFamily="18" charset="2"/>
              </a:rPr>
              <a:t>is detected </a:t>
            </a:r>
            <a:r>
              <a:rPr lang="en-US" dirty="0">
                <a:sym typeface="Euclid Extra" panose="02050502000505020303" pitchFamily="18" charset="2"/>
              </a:rPr>
              <a:t>by </a:t>
            </a:r>
            <a:r>
              <a:rPr lang="en-US" dirty="0" err="1">
                <a:sym typeface="Euclid Extra" panose="02050502000505020303" pitchFamily="18" charset="2"/>
              </a:rPr>
              <a:t>NANOGrav</a:t>
            </a:r>
            <a:r>
              <a:rPr lang="en-US" dirty="0">
                <a:sym typeface="Euclid Extra" panose="02050502000505020303" pitchFamily="18" charset="2"/>
              </a:rPr>
              <a:t> and IPTA collaborations. If GWB, it may be produced by SMBH binaries ~10</a:t>
            </a:r>
            <a:r>
              <a:rPr lang="en-US" baseline="30000" dirty="0">
                <a:sym typeface="Euclid Extra" panose="02050502000505020303" pitchFamily="18" charset="2"/>
              </a:rPr>
              <a:t>-5</a:t>
            </a:r>
            <a:r>
              <a:rPr lang="en-US" dirty="0">
                <a:sym typeface="Euclid Extra" panose="02050502000505020303" pitchFamily="18" charset="2"/>
              </a:rPr>
              <a:t> Gpc</a:t>
            </a:r>
            <a:r>
              <a:rPr lang="en-US" baseline="30000" dirty="0">
                <a:sym typeface="Euclid Extra" panose="02050502000505020303" pitchFamily="18" charset="2"/>
              </a:rPr>
              <a:t>-3 </a:t>
            </a:r>
            <a:r>
              <a:rPr lang="en-US" dirty="0">
                <a:sym typeface="Euclid Extra" panose="02050502000505020303" pitchFamily="18" charset="2"/>
              </a:rPr>
              <a:t> or cosmic strings with tension </a:t>
            </a:r>
            <a:r>
              <a:rPr lang="el-GR" dirty="0"/>
              <a:t>μ</a:t>
            </a:r>
            <a:r>
              <a:rPr lang="en-US" dirty="0"/>
              <a:t>G&lt;4x10</a:t>
            </a:r>
            <a:r>
              <a:rPr lang="en-US" baseline="30000" dirty="0"/>
              <a:t>-11</a:t>
            </a:r>
            <a:endParaRPr lang="en-US" dirty="0">
              <a:sym typeface="Euclid Extra" panose="02050502000505020303" pitchFamily="18" charset="2"/>
            </a:endParaRPr>
          </a:p>
          <a:p>
            <a:r>
              <a:rPr lang="en-US" dirty="0">
                <a:solidFill>
                  <a:srgbClr val="FFFF00"/>
                </a:solidFill>
                <a:sym typeface="Euclid Extra" panose="02050502000505020303" pitchFamily="18" charset="2"/>
              </a:rPr>
              <a:t>Pulsar timing as a sensitive probe to new theoretical models of </a:t>
            </a:r>
            <a:r>
              <a:rPr lang="en-US" dirty="0" err="1">
                <a:solidFill>
                  <a:srgbClr val="FFFF00"/>
                </a:solidFill>
                <a:sym typeface="Euclid Extra" panose="02050502000505020303" pitchFamily="18" charset="2"/>
              </a:rPr>
              <a:t>nanoHz</a:t>
            </a:r>
            <a:r>
              <a:rPr lang="en-US" dirty="0">
                <a:solidFill>
                  <a:srgbClr val="FFFF00"/>
                </a:solidFill>
                <a:sym typeface="Euclid Extra" panose="02050502000505020303" pitchFamily="18" charset="2"/>
              </a:rPr>
              <a:t> GWBs!</a:t>
            </a:r>
          </a:p>
          <a:p>
            <a:endParaRPr lang="en-US" dirty="0">
              <a:sym typeface="Euclid Extra" panose="02050502000505020303" pitchFamily="18" charset="2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F74D-9C15-450E-91F8-42A1E1171BE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27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F74D-9C15-450E-91F8-42A1E1171BE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9903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detect GWs</a:t>
            </a:r>
            <a:r>
              <a:rPr lang="ru-RU" dirty="0"/>
              <a:t>?</a:t>
            </a:r>
          </a:p>
        </p:txBody>
      </p:sp>
      <p:sp>
        <p:nvSpPr>
          <p:cNvPr id="27652" name="Rectangle 3"/>
          <p:cNvSpPr>
            <a:spLocks noGrp="1"/>
          </p:cNvSpPr>
          <p:nvPr>
            <p:ph type="body" idx="1"/>
          </p:nvPr>
        </p:nvSpPr>
        <p:spPr>
          <a:xfrm>
            <a:off x="611188" y="1484313"/>
            <a:ext cx="3960812" cy="4525962"/>
          </a:xfrm>
        </p:spPr>
        <p:txBody>
          <a:bodyPr/>
          <a:lstStyle/>
          <a:p>
            <a:r>
              <a:rPr lang="en-US"/>
              <a:t>Michelson interferometer</a:t>
            </a:r>
          </a:p>
          <a:p>
            <a:endParaRPr lang="ru-RU" dirty="0"/>
          </a:p>
          <a:p>
            <a:r>
              <a:rPr lang="en-US" dirty="0"/>
              <a:t>Laser interferometry</a:t>
            </a:r>
            <a:endParaRPr lang="ru-RU" dirty="0"/>
          </a:p>
          <a:p>
            <a:pPr>
              <a:buFont typeface="Arial" pitchFamily="34" charset="0"/>
              <a:buNone/>
            </a:pPr>
            <a:endParaRPr lang="ru-RU" dirty="0"/>
          </a:p>
          <a:p>
            <a:r>
              <a:rPr lang="en-US" b="1" dirty="0">
                <a:solidFill>
                  <a:srgbClr val="FFFF00"/>
                </a:solidFill>
              </a:rPr>
              <a:t>h~</a:t>
            </a: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>
                <a:solidFill>
                  <a:srgbClr val="FFFF00"/>
                </a:solidFill>
              </a:rPr>
              <a:t>L/L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27653" name="Picture 7" descr="Michaelson_with_let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196975"/>
            <a:ext cx="244792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9" descr="ligo_interfermome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6575" y="3908425"/>
            <a:ext cx="47625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2986F21-293C-E613-A530-6C0E1574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38B3-21E4-4959-8572-0DAE4F96D15B}" type="datetime1">
              <a:rPr lang="ru-RU" smtClean="0"/>
              <a:t>18.07.2022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9543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6944891" cy="511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733256"/>
            <a:ext cx="69437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53F5C3-AF17-D5CF-8D08-BBC49B0FE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A4572-F58D-4F53-AD31-A5CDA4BBB059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708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Phase change in interferometer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1117600" y="2760663"/>
          <a:ext cx="718185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30240" imgH="901440" progId="Equation.DSMT4">
                  <p:embed/>
                </p:oleObj>
              </mc:Choice>
              <mc:Fallback>
                <p:oleObj name="Equation" r:id="rId2" imgW="2730240" imgH="901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2760663"/>
                        <a:ext cx="7181850" cy="23733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178BE2-0FC0-080A-3595-A9FA9612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A89F-74F9-4833-B548-474752777F6E}" type="datetime1">
              <a:rPr lang="ru-RU" smtClean="0"/>
              <a:t>18.07.2022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32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interferometer</a:t>
            </a:r>
            <a:endParaRPr lang="ru-RU" dirty="0"/>
          </a:p>
        </p:txBody>
      </p:sp>
      <p:pic>
        <p:nvPicPr>
          <p:cNvPr id="286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700213"/>
            <a:ext cx="2686050" cy="685800"/>
          </a:xfrm>
          <a:noFill/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1700213"/>
            <a:ext cx="3133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38" y="3213100"/>
            <a:ext cx="88947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900113" y="2781300"/>
            <a:ext cx="46633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/>
              <a:t>Разность фаз </a:t>
            </a:r>
            <a:r>
              <a:rPr lang="en-US" sz="2000" b="1" dirty="0"/>
              <a:t> </a:t>
            </a:r>
            <a:r>
              <a:rPr lang="ru-RU" sz="2000" b="1" dirty="0"/>
              <a:t>в плечах интерферометра</a:t>
            </a:r>
          </a:p>
        </p:txBody>
      </p:sp>
      <p:pic>
        <p:nvPicPr>
          <p:cNvPr id="286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797425"/>
            <a:ext cx="4546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1042988" y="4005263"/>
            <a:ext cx="3630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/>
              <a:t>Модуляция интенсивности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575425" y="4241800"/>
          <a:ext cx="16779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393480" progId="Equation.DSMT4">
                  <p:embed/>
                </p:oleObj>
              </mc:Choice>
              <mc:Fallback>
                <p:oleObj name="Equation" r:id="rId6" imgW="787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5425" y="4241800"/>
                        <a:ext cx="1677988" cy="838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ECDD39-01F5-7309-3B3F-AA36E538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1C6B5-3D4F-42A9-8035-26552850F7EE}" type="datetime1">
              <a:rPr lang="ru-RU" smtClean="0"/>
              <a:t>18.07.2022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147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vs GW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169167" y="1412777"/>
          <a:ext cx="8795322" cy="451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1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1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GW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842">
                <a:tc>
                  <a:txBody>
                    <a:bodyPr/>
                    <a:lstStyle/>
                    <a:p>
                      <a:r>
                        <a:rPr lang="en-US" dirty="0"/>
                        <a:t>Charge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842">
                <a:tc>
                  <a:txBody>
                    <a:bodyPr/>
                    <a:lstStyle/>
                    <a:p>
                      <a:r>
                        <a:rPr lang="en-US" dirty="0"/>
                        <a:t>Size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853">
                <a:tc>
                  <a:txBody>
                    <a:bodyPr/>
                    <a:lstStyle/>
                    <a:p>
                      <a:r>
                        <a:rPr lang="en-US" dirty="0"/>
                        <a:t>Dipole radiation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030">
                <a:tc>
                  <a:txBody>
                    <a:bodyPr/>
                    <a:lstStyle/>
                    <a:p>
                      <a:r>
                        <a:rPr lang="en-US" dirty="0"/>
                        <a:t>Quadrupole</a:t>
                      </a:r>
                      <a:r>
                        <a:rPr lang="en-US" baseline="0" dirty="0"/>
                        <a:t> radiation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Dipole</a:t>
                      </a:r>
                      <a:r>
                        <a:rPr lang="en-US" baseline="0" dirty="0"/>
                        <a:t> x (v/c)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968">
                <a:tc>
                  <a:txBody>
                    <a:bodyPr/>
                    <a:lstStyle/>
                    <a:p>
                      <a:r>
                        <a:rPr lang="en-US" dirty="0"/>
                        <a:t>Energy flux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0768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3713120" y="2779890"/>
          <a:ext cx="858879" cy="55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9480" imgH="393480" progId="Equation.DSMT4">
                  <p:embed/>
                </p:oleObj>
              </mc:Choice>
              <mc:Fallback>
                <p:oleObj name="Equation" r:id="rId2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13120" y="2779890"/>
                        <a:ext cx="858879" cy="554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6940511" y="3296713"/>
          <a:ext cx="1519921" cy="640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080" imgH="444240" progId="Equation.DSMT4">
                  <p:embed/>
                </p:oleObj>
              </mc:Choice>
              <mc:Fallback>
                <p:oleObj name="Equation" r:id="rId4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40511" y="3296713"/>
                        <a:ext cx="1519921" cy="640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3482975" y="4076700"/>
          <a:ext cx="18970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57120" imgH="419040" progId="Equation.DSMT4">
                  <p:embed/>
                </p:oleObj>
              </mc:Choice>
              <mc:Fallback>
                <p:oleObj name="Equation" r:id="rId6" imgW="1257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82975" y="4076700"/>
                        <a:ext cx="1897063" cy="631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6119813" y="4065588"/>
          <a:ext cx="252095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90640" imgH="469800" progId="Equation.DSMT4">
                  <p:embed/>
                </p:oleObj>
              </mc:Choice>
              <mc:Fallback>
                <p:oleObj name="Equation" r:id="rId8" imgW="17906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19813" y="4065588"/>
                        <a:ext cx="252095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3931831" y="5013176"/>
          <a:ext cx="1341473" cy="68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74360" imgH="393480" progId="Equation.DSMT4">
                  <p:embed/>
                </p:oleObj>
              </mc:Choice>
              <mc:Fallback>
                <p:oleObj name="Equation" r:id="rId10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31831" y="5013176"/>
                        <a:ext cx="1341473" cy="68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6073775" y="4981575"/>
          <a:ext cx="27051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62040" imgH="431640" progId="Equation.DSMT4">
                  <p:embed/>
                </p:oleObj>
              </mc:Choice>
              <mc:Fallback>
                <p:oleObj name="Equation" r:id="rId12" imgW="1562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73775" y="4981575"/>
                        <a:ext cx="2705100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/>
        </p:nvGraphicFramePr>
        <p:xfrm>
          <a:off x="6406426" y="2235388"/>
          <a:ext cx="983705" cy="492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87320" imgH="393480" progId="Equation.DSMT4">
                  <p:embed/>
                </p:oleObj>
              </mc:Choice>
              <mc:Fallback>
                <p:oleObj name="Equation" r:id="rId14" imgW="787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06426" y="2235388"/>
                        <a:ext cx="983705" cy="492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5CD440-F2A0-E9DD-E6B5-77E3C551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296-CB56-4775-8FA3-D9539DA209AF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72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measure tiny displacements</a:t>
            </a:r>
            <a:r>
              <a:rPr lang="ru-RU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899592" y="1174750"/>
          <a:ext cx="7616825" cy="55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95480" imgH="2108160" progId="Equation.DSMT4">
                  <p:embed/>
                </p:oleObj>
              </mc:Choice>
              <mc:Fallback>
                <p:oleObj name="Equation" r:id="rId2" imgW="2895480" imgH="2108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174750"/>
                        <a:ext cx="7616825" cy="5546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664AB2-B007-29C3-DFBF-47E0D415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47E73-48FA-4D9B-86A8-A88D59C74FA8}" type="datetime1">
              <a:rPr lang="ru-RU" smtClean="0"/>
              <a:t>18.07.2022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133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C2BB8-6B8E-B12F-3193-9F939BCE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Hellings</a:t>
            </a:r>
            <a:r>
              <a:rPr lang="en-US" dirty="0"/>
              <a:t>-Downes correlation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BC091A0-2BA0-8CEF-ACF7-195654A39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961" y="1340768"/>
            <a:ext cx="5949387" cy="3906456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7C921F60-8CFE-0D3B-39B8-2328CA2B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F74D-9C15-450E-91F8-42A1E1171BEC}" type="datetime1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C9DF0D-B971-6A60-E412-4B853DB8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2A02A-F0BA-3D3A-2FC6-E259B0BE9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0B2DED-215D-79A7-54A3-C6913D57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59984"/>
            <a:ext cx="3842795" cy="6018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ECC952-7C3E-2C33-90DB-8001594E7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5559984"/>
            <a:ext cx="4384548" cy="53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Astrophysical sources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67832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FD51-8BEA-46CC-9525-227902C80761}" type="datetime1">
              <a:rPr lang="ru-RU" smtClean="0"/>
              <a:t>18.07.2022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37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909DBF2-7733-4539-A5B7-4F3CF97FDB1F}" type="datetime1">
              <a:rPr lang="ru-RU" smtClean="0"/>
              <a:t>18.07.2022</a:t>
            </a:fld>
            <a:endParaRPr lang="ru-RU"/>
          </a:p>
        </p:txBody>
      </p:sp>
      <p:sp>
        <p:nvSpPr>
          <p:cNvPr id="18435" name="Заголовок 6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GW produces tidal field</a:t>
            </a:r>
            <a:endParaRPr lang="ru-RU" sz="4000" dirty="0"/>
          </a:p>
        </p:txBody>
      </p:sp>
      <p:sp>
        <p:nvSpPr>
          <p:cNvPr id="18436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58A6F05-E00B-4EDC-A577-5F3DFF909310}" type="datetime1">
              <a:rPr lang="ru-RU"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rPr>
              <a:pPr>
                <a:defRPr/>
              </a:pPr>
              <a:t>18.07.2022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8438" name="Picture 2" descr="File:GravitationalWave CrossPolariza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1196975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 descr="Quadrupol_Wav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12976"/>
            <a:ext cx="3425825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1" descr="GravitationalWave_PlusPolariz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4114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80728"/>
            <a:ext cx="3543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132856"/>
            <a:ext cx="37814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7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Laser</a:t>
            </a:r>
            <a:br>
              <a:rPr lang="en-US" dirty="0"/>
            </a:br>
            <a:r>
              <a:rPr lang="en-US" dirty="0"/>
              <a:t> interferometers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1" y="-33106"/>
            <a:ext cx="3939914" cy="290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01" y="2818000"/>
            <a:ext cx="9144000" cy="4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44008" y="2060848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LIGO 1990-2017     ~690 MUSD</a:t>
            </a:r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Dubna-2022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2B6A-14F9-4247-A2C9-B1058FBC57D0}" type="datetime1">
              <a:rPr lang="ru-RU" smtClean="0"/>
              <a:t>18.07.2022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E3DB-8616-4506-B0E9-CF2D3A5DCD5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922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41013</TotalTime>
  <Words>1448</Words>
  <Application>Microsoft Office PowerPoint</Application>
  <PresentationFormat>Экран (4:3)</PresentationFormat>
  <Paragraphs>399</Paragraphs>
  <Slides>61</Slides>
  <Notes>3</Notes>
  <HiddenSlides>2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5" baseType="lpstr">
      <vt:lpstr>Arial</vt:lpstr>
      <vt:lpstr>Calibri</vt:lpstr>
      <vt:lpstr>Тема Office</vt:lpstr>
      <vt:lpstr>Equation</vt:lpstr>
      <vt:lpstr>Gravitational waves: Astrophysical and cosmological inferences</vt:lpstr>
      <vt:lpstr>Plan</vt:lpstr>
      <vt:lpstr>Gravitational waves</vt:lpstr>
      <vt:lpstr>GW energy flux</vt:lpstr>
      <vt:lpstr>GW emission</vt:lpstr>
      <vt:lpstr>EM vs GW</vt:lpstr>
      <vt:lpstr>Astrophysical sources</vt:lpstr>
      <vt:lpstr>GW produces tidal field</vt:lpstr>
      <vt:lpstr>Laser  interferometers</vt:lpstr>
      <vt:lpstr>Chirp signal from coalescing binary system </vt:lpstr>
      <vt:lpstr>GW from inspiraling binary BH</vt:lpstr>
      <vt:lpstr>LIGO</vt:lpstr>
      <vt:lpstr>Working GW-interferometers</vt:lpstr>
      <vt:lpstr>Презентация PowerPoint</vt:lpstr>
      <vt:lpstr>GW150914</vt:lpstr>
      <vt:lpstr>Binary BHs LIGO/Virgo</vt:lpstr>
      <vt:lpstr>Chirp signal from inspiraling binaries</vt:lpstr>
      <vt:lpstr>Chirp mass determines detection horizon.  hlim ~ M(5/6)</vt:lpstr>
      <vt:lpstr>Mass-redshift degeneracy</vt:lpstr>
      <vt:lpstr>Parameters from GW observations</vt:lpstr>
      <vt:lpstr>Coalescing binaries LIGO/Virgo</vt:lpstr>
      <vt:lpstr>Презентация PowerPoint</vt:lpstr>
      <vt:lpstr>Презентация PowerPoint</vt:lpstr>
      <vt:lpstr>Statistical properties: summary</vt:lpstr>
      <vt:lpstr>Презентация PowerPoint</vt:lpstr>
      <vt:lpstr>Simplest scenario:  BH+BH from massive star evolution</vt:lpstr>
      <vt:lpstr>Astrophysical issues:  BH from stellar collapses, binary BH formation </vt:lpstr>
      <vt:lpstr>Wind mass-loss</vt:lpstr>
      <vt:lpstr>Pair-instability SN (PISN) mass gap</vt:lpstr>
      <vt:lpstr>Other scenarios</vt:lpstr>
      <vt:lpstr>Example: log-normal PBH mass function GWTC1+GWTC2</vt:lpstr>
      <vt:lpstr>Exceptional BHBH mergers</vt:lpstr>
      <vt:lpstr>NSBH mergers</vt:lpstr>
      <vt:lpstr>Predictions from binary star evolution</vt:lpstr>
      <vt:lpstr>Detection rate BH+BH, BH+NS</vt:lpstr>
      <vt:lpstr>EM emission from NS+BH</vt:lpstr>
      <vt:lpstr>Презентация PowerPoint</vt:lpstr>
      <vt:lpstr>Mass shedding and tidal disruption</vt:lpstr>
      <vt:lpstr>  Binary NS and multimessenger astronomy  </vt:lpstr>
      <vt:lpstr>GRB170817A and GW170817</vt:lpstr>
      <vt:lpstr>Fundamental inferences</vt:lpstr>
      <vt:lpstr>Презентация PowerPoint</vt:lpstr>
      <vt:lpstr>Parameters from GW signal</vt:lpstr>
      <vt:lpstr>Optical and IR observations of kilonova</vt:lpstr>
      <vt:lpstr>Binary NS as main production channel for r-elements</vt:lpstr>
      <vt:lpstr>Joint GW+kilonova analysis</vt:lpstr>
      <vt:lpstr>Future prospects (LVK collaboration)</vt:lpstr>
      <vt:lpstr>40-km LIGO Cosmic Explorer (2035)</vt:lpstr>
      <vt:lpstr>Презентация PowerPoint</vt:lpstr>
      <vt:lpstr>Pulsar timing arrays</vt:lpstr>
      <vt:lpstr>NanoHz GW from PTA observations</vt:lpstr>
      <vt:lpstr>IPTA DR2 results</vt:lpstr>
      <vt:lpstr>Cosmological inferences if detected CP signal is GWB</vt:lpstr>
      <vt:lpstr>Conclusions</vt:lpstr>
      <vt:lpstr>Backup slides</vt:lpstr>
      <vt:lpstr>How to detect GWs?</vt:lpstr>
      <vt:lpstr>Презентация PowerPoint</vt:lpstr>
      <vt:lpstr>Phase change in interferometer</vt:lpstr>
      <vt:lpstr>GW interferometer</vt:lpstr>
      <vt:lpstr>How to measure tiny displacements?</vt:lpstr>
      <vt:lpstr>Hellings-Downes correlation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postnov</dc:creator>
  <cp:lastModifiedBy>Konstantin Postnov</cp:lastModifiedBy>
  <cp:revision>511</cp:revision>
  <dcterms:created xsi:type="dcterms:W3CDTF">2016-02-23T15:56:57Z</dcterms:created>
  <dcterms:modified xsi:type="dcterms:W3CDTF">2022-07-18T05:53:09Z</dcterms:modified>
</cp:coreProperties>
</file>