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8"/>
  </p:notesMasterIdLst>
  <p:sldIdLst>
    <p:sldId id="256" r:id="rId6"/>
    <p:sldId id="270" r:id="rId7"/>
    <p:sldId id="265" r:id="rId8"/>
    <p:sldId id="271" r:id="rId9"/>
    <p:sldId id="282" r:id="rId10"/>
    <p:sldId id="280" r:id="rId11"/>
    <p:sldId id="274" r:id="rId12"/>
    <p:sldId id="279" r:id="rId13"/>
    <p:sldId id="272" r:id="rId14"/>
    <p:sldId id="277" r:id="rId15"/>
    <p:sldId id="28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2F717"/>
    <a:srgbClr val="339966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77" d="100"/>
          <a:sy n="77" d="100"/>
        </p:scale>
        <p:origin x="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CDB0C-C55A-4C9E-AC55-553A31AE8DC7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9CB86-8682-4A46-B260-7A1F03F84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5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E0A-9D91-4651-BA67-56D12840D5E9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0C6-F87C-4FD5-9102-58CFD270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E0A-9D91-4651-BA67-56D12840D5E9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0C6-F87C-4FD5-9102-58CFD270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E0A-9D91-4651-BA67-56D12840D5E9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0C6-F87C-4FD5-9102-58CFD270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6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05.08.2014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B528322-9180-4D2F-8ABE-F39A0225F35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3356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05.08.2014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A25E003-BCEA-4DC0-99E7-C4C93B7220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763533"/>
      </p:ext>
    </p:extLst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901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05.08.2014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C217538-5736-4D84-B4BB-146C98CC647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79179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2" y="1600206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6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05.08.2014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7AD664A-01D1-426D-B019-BD724B880A9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7953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4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4" y="1535114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4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05.08.2014</a:t>
            </a:r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5F8AD78-FCA0-4C7D-BF88-4B50FBBB82E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218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05.08.2014</a:t>
            </a: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B5D385E4-592E-486B-8C78-846B3246DD2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0806642"/>
      </p:ext>
    </p:extLst>
  </p:cSld>
  <p:clrMapOvr>
    <a:masterClrMapping/>
  </p:clrMapOvr>
  <p:transition/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05.08.2014</a:t>
            </a:r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D7A5158-3DAC-49EB-94D3-2A283C44103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06951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3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9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3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05.08.2014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099AD7DD-77C9-4F4D-9BBF-F91BA822191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4510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E0A-9D91-4651-BA67-56D12840D5E9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0C6-F87C-4FD5-9102-58CFD270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6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05.08.2014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3C77DBD-BF03-40CE-BE98-27214EE812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26270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05.08.2014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5C128C5-F81C-4493-A4D0-59F277D1CDC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40335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1" y="274646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r>
              <a:t>05.08.2014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C4AEC3F-9DC1-4A5B-AEC5-08FBB29CD55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94959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6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05.08.2014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9CDC3-E486-40AD-B0C1-A2B10DE7513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128297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05.08.2014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1F9F-EAB3-482B-99CD-59A038D03AC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093069"/>
      </p:ext>
    </p:extLst>
  </p:cSld>
  <p:clrMapOvr>
    <a:masterClrMapping/>
  </p:clrMapOvr>
  <p:transition spd="slow">
    <p:dissolve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901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05.08.2014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65B1E-2C62-44B0-A27B-53AAFC41000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2571117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2" y="1600206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6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05.08.2014</a:t>
            </a:r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74DD-6F80-46B7-A43D-54A57F02430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731130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4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4" y="1535114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4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05.08.2014</a:t>
            </a:r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7EBDD-E98A-464C-8FBA-FDC2D96EEE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8129332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05.08.2014</a:t>
            </a:r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CA67-5A95-4C23-AA64-52CBFC70358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534739"/>
      </p:ext>
    </p:extLst>
  </p:cSld>
  <p:clrMapOvr>
    <a:masterClrMapping/>
  </p:clrMapOvr>
  <p:transition spd="slow">
    <p:dissolve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05.08.2014</a:t>
            </a:r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8F089-94B2-4553-B1B8-32767A0AC15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0442100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E0A-9D91-4651-BA67-56D12840D5E9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0C6-F87C-4FD5-9102-58CFD270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3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9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3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05.08.2014</a:t>
            </a:r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87098-A0E0-4064-86A3-5DC5812317F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643056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6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noProof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05.08.2014</a:t>
            </a:r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C208A-B833-44A0-B9C4-1568DEA9A3E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524610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05.08.2014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4412-54AE-45B3-BF74-C73D2472270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169885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1" y="274646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05.08.2014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20EC-9394-43A2-B8AD-E26EFED4097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9362528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4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A7E3-9729-4173-9170-E7C391101916}" type="datetimeFigureOut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16.07.2022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347E-B821-4632-9F5F-A7EF771ACFBA}" type="slidenum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3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A7E3-9729-4173-9170-E7C391101916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347E-B821-4632-9F5F-A7EF771ACFBA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28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A7E3-9729-4173-9170-E7C391101916}" type="datetimeFigureOut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16.07.2022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347E-B821-4632-9F5F-A7EF771ACFBA}" type="slidenum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97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A7E3-9729-4173-9170-E7C391101916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347E-B821-4632-9F5F-A7EF771ACFBA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85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A7E3-9729-4173-9170-E7C391101916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347E-B821-4632-9F5F-A7EF771ACFBA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71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A7E3-9729-4173-9170-E7C391101916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347E-B821-4632-9F5F-A7EF771ACFBA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8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E0A-9D91-4651-BA67-56D12840D5E9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0C6-F87C-4FD5-9102-58CFD270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A7E3-9729-4173-9170-E7C391101916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347E-B821-4632-9F5F-A7EF771ACFBA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86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A7E3-9729-4173-9170-E7C391101916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347E-B821-4632-9F5F-A7EF771ACFBA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59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9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00EA7E3-9729-4173-9170-E7C391101916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6D1347E-B821-4632-9F5F-A7EF771ACFBA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42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A7E3-9729-4173-9170-E7C391101916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347E-B821-4632-9F5F-A7EF771ACFBA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61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91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8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A7E3-9729-4173-9170-E7C391101916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67"/>
            <a:ext cx="3836404" cy="365125"/>
          </a:xfrm>
        </p:spPr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347E-B821-4632-9F5F-A7EF771ACFBA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0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77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48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16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46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4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E0A-9D91-4651-BA67-56D12840D5E9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0C6-F87C-4FD5-9102-58CFD270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17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90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2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06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562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8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E0A-9D91-4651-BA67-56D12840D5E9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0C6-F87C-4FD5-9102-58CFD270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E0A-9D91-4651-BA67-56D12840D5E9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0C6-F87C-4FD5-9102-58CFD270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E0A-9D91-4651-BA67-56D12840D5E9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0C6-F87C-4FD5-9102-58CFD270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0E0A-9D91-4651-BA67-56D12840D5E9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0C6-F87C-4FD5-9102-58CFD270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C0E0A-9D91-4651-BA67-56D12840D5E9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30C6-F87C-4FD5-9102-58CFD270E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1" y="6356357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r>
              <a:t>05.08.2014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5" y="6356357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4" y="6356357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B7D1661B-2607-496F-AAD2-E007CC109CE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02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t>05.08.2014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A3B6FCD8-C040-409A-B7B3-E98B6B0140B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74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rgbClr val="000000"/>
          </a:solidFill>
          <a:latin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ru-RU" sz="3200" kern="1200">
          <a:solidFill>
            <a:srgbClr val="000000"/>
          </a:solidFill>
          <a:latin typeface="Calibri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ru-RU" sz="28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ru-RU" sz="24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ru-RU" sz="2000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4" y="8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00EA7E3-9729-4173-9170-E7C391101916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600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D1347E-B821-4632-9F5F-A7EF771ACFBA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0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CDABE-88FC-4EBE-9E7A-3E65F759D4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4C3CD-2B59-4EBE-A05A-2B8900265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36918"/>
            <a:ext cx="8278688" cy="1470025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On Asymptotic Universality of Strong Interactions at Large Distances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Vladimir  A.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Petrov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  <a:p>
            <a:pPr marL="457200" indent="-457200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A. A.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Logunov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 Institute for High Energy Physics</a:t>
            </a:r>
          </a:p>
          <a:p>
            <a:pPr marL="457200" indent="-457200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of</a:t>
            </a:r>
          </a:p>
          <a:p>
            <a:pPr marL="457200" indent="-457200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t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he National Research Centre “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Kurchatov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 Institute”</a:t>
            </a:r>
          </a:p>
          <a:p>
            <a:endParaRPr lang="ru-RU" dirty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179512" y="188640"/>
            <a:ext cx="8856984" cy="1800000"/>
          </a:xfrm>
          <a:prstGeom prst="ribbon2">
            <a:avLst>
              <a:gd name="adj1" fmla="val 9546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International Conference on 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Quantum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Field Theory, High-Energy Physics, and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Cosmology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18-21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July 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2022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BLTP,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JINR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Russia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4" name="AutoShape 2" descr="JINR | Joint Institute for Nuclear Research"/>
          <p:cNvSpPr>
            <a:spLocks noChangeAspect="1" noChangeArrowheads="1"/>
          </p:cNvSpPr>
          <p:nvPr/>
        </p:nvSpPr>
        <p:spPr bwMode="auto">
          <a:xfrm>
            <a:off x="155576" y="-822325"/>
            <a:ext cx="2524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JINR | Joint Institute for Nuclear Research"/>
          <p:cNvSpPr>
            <a:spLocks noChangeAspect="1" noChangeArrowheads="1"/>
          </p:cNvSpPr>
          <p:nvPr/>
        </p:nvSpPr>
        <p:spPr bwMode="auto">
          <a:xfrm>
            <a:off x="307976" y="-669925"/>
            <a:ext cx="2524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Photo | Joint Institute for Nuclear Research"/>
          <p:cNvSpPr>
            <a:spLocks noChangeAspect="1" noChangeArrowheads="1"/>
          </p:cNvSpPr>
          <p:nvPr/>
        </p:nvSpPr>
        <p:spPr bwMode="auto">
          <a:xfrm>
            <a:off x="155575" y="-822325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Photo | Joint Institute for Nuclear Research"/>
          <p:cNvSpPr>
            <a:spLocks noChangeAspect="1" noChangeArrowheads="1"/>
          </p:cNvSpPr>
          <p:nvPr/>
        </p:nvSpPr>
        <p:spPr bwMode="auto">
          <a:xfrm>
            <a:off x="307975" y="-669925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Photo | Joint Institute for Nuclear Research"/>
          <p:cNvSpPr>
            <a:spLocks noChangeAspect="1" noChangeArrowheads="1"/>
          </p:cNvSpPr>
          <p:nvPr/>
        </p:nvSpPr>
        <p:spPr bwMode="auto">
          <a:xfrm>
            <a:off x="460375" y="-517525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Photo | Joint Institute for Nuclear Research"/>
          <p:cNvSpPr>
            <a:spLocks noChangeAspect="1" noChangeArrowheads="1"/>
          </p:cNvSpPr>
          <p:nvPr/>
        </p:nvSpPr>
        <p:spPr bwMode="auto">
          <a:xfrm>
            <a:off x="612775" y="-365125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C:\Users\Petrov\Downloads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875867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875867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97"/>
            <a:ext cx="9144000" cy="754313"/>
          </a:xfrm>
          <a:solidFill>
            <a:srgbClr val="FFFF00"/>
          </a:solidFill>
          <a:ln w="57150">
            <a:solidFill>
              <a:srgbClr val="FF0000"/>
            </a:solidFill>
            <a:prstDash val="lgDash"/>
          </a:ln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Elastic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Scattering:Central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or Peripheral?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32037"/>
            <a:ext cx="83915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705723" y="4057237"/>
                <a:ext cx="3779048" cy="1049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1600" b="1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𝑻</m:t>
                          </m:r>
                        </m:e>
                      </m:acc>
                      <m:d>
                        <m:dPr>
                          <m:ctrlPr>
                            <a:rPr lang="ru-RU" sz="16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𝒃</m:t>
                          </m:r>
                        </m:e>
                      </m:d>
                      <m:r>
                        <a:rPr lang="en-US" sz="16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ru-RU" sz="16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𝟖</m:t>
                          </m:r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𝝅</m:t>
                          </m:r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𝒔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sz="16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</m:sub>
                        <m:sup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∞</m:t>
                          </m:r>
                        </m:sup>
                        <m:e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𝒒𝒅𝒒</m:t>
                          </m:r>
                          <m:sSub>
                            <m:sSubPr>
                              <m:ctrlPr>
                                <a:rPr lang="ru-RU" sz="16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sz="16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𝒃𝒒</m:t>
                          </m:r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)</m:t>
                          </m:r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𝑻</m:t>
                          </m:r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𝒔</m:t>
                          </m:r>
                          <m:r>
                            <a:rPr lang="en-GB" sz="1600" b="1" i="1" smtClean="0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𝒕</m:t>
                          </m:r>
                          <m:r>
                            <a:rPr lang="en-US" sz="16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=−</m:t>
                          </m:r>
                          <m:sSup>
                            <m:sSupPr>
                              <m:ctrlPr>
                                <a:rPr lang="ru-RU" sz="16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16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sz="16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1600" dirty="0">
                  <a:effectLst/>
                  <a:latin typeface="Cambria Math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23" y="4057237"/>
                <a:ext cx="3779048" cy="10495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64127" y="5032477"/>
                <a:ext cx="2435731" cy="642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𝑒𝑙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𝑠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=4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𝑇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>
                  <a:effectLst/>
                  <a:latin typeface="Cambria Math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27" y="5032471"/>
                <a:ext cx="2435731" cy="642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843808" y="5081562"/>
                <a:ext cx="2615396" cy="544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𝑡𝑜𝑡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𝑠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=4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𝐼𝑚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𝑇</m:t>
                          </m:r>
                        </m:e>
                      </m:acc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𝑠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,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𝑏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1600" dirty="0">
                  <a:effectLst/>
                  <a:latin typeface="Cambria Math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7" y="5081556"/>
                <a:ext cx="2615395" cy="5448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5597289" y="5106755"/>
                <a:ext cx="3405741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𝑖𝑛𝑒𝑙</m:t>
                        </m:r>
                      </m:sup>
                    </m:sSup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𝑡𝑜𝑡</m:t>
                        </m:r>
                      </m:sup>
                    </m:sSup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𝑒𝑙</m:t>
                        </m:r>
                      </m:sup>
                    </m:sSup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89" y="5106755"/>
                <a:ext cx="3405741" cy="378245"/>
              </a:xfrm>
              <a:prstGeom prst="rect">
                <a:avLst/>
              </a:prstGeom>
              <a:blipFill rotWithShape="0">
                <a:blip r:embed="rId6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5927" y="5624933"/>
                <a:ext cx="3028137" cy="1153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𝑠</m:t>
                          </m:r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)=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𝜋</m:t>
                          </m:r>
                          <m:nary>
                            <m:naryPr>
                              <m:limLoc m:val="undOvr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𝑏𝑑𝑏</m:t>
                              </m:r>
                            </m:e>
                          </m:nary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𝑡𝑜𝑡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𝑠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ru-RU" sz="1600" dirty="0">
                  <a:effectLst/>
                  <a:latin typeface="Cambria Math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7" y="5624933"/>
                <a:ext cx="3028137" cy="11535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3074064" y="5624933"/>
                <a:ext cx="2838341" cy="1153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𝑒𝑙</m:t>
                              </m:r>
                            </m:sub>
                          </m:sSub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𝑠</m:t>
                          </m:r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)=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𝜋</m:t>
                          </m:r>
                          <m:nary>
                            <m:naryPr>
                              <m:limLoc m:val="undOvr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𝑏𝑑𝑏</m:t>
                              </m:r>
                            </m:e>
                          </m:nary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𝑒𝑙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𝑠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ru-RU" sz="1600" dirty="0">
                  <a:effectLst/>
                  <a:latin typeface="Cambria Math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064" y="5624933"/>
                <a:ext cx="2838341" cy="11535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5912405" y="5532093"/>
                <a:ext cx="3174972" cy="1153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𝑖𝑛𝑒𝑙</m:t>
                              </m:r>
                            </m:sub>
                          </m:sSub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𝑠</m:t>
                          </m:r>
                          <m:r>
                            <a:rPr lang="en-GB" b="0" i="1" smtClean="0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)=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𝜋</m:t>
                          </m:r>
                          <m:nary>
                            <m:naryPr>
                              <m:limLoc m:val="undOvr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𝑏𝑑𝑏</m:t>
                              </m:r>
                            </m:e>
                          </m:nary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𝑖𝑛𝑒𝑙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𝑠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ru-RU" sz="1600" dirty="0">
                  <a:effectLst/>
                  <a:latin typeface="Cambria Math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405" y="5532093"/>
                <a:ext cx="3174972" cy="11535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013253" y="764704"/>
            <a:ext cx="2783134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Old English Text MT" panose="03040902040508030806" pitchFamily="66" charset="0"/>
              </a:rPr>
              <a:t>Kundrat-Prochazka</a:t>
            </a:r>
            <a:r>
              <a:rPr lang="en-US" b="1" dirty="0">
                <a:solidFill>
                  <a:schemeClr val="bg1"/>
                </a:solidFill>
                <a:latin typeface="Old English Text MT" panose="03040902040508030806" pitchFamily="66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(</a:t>
            </a:r>
            <a:r>
              <a:rPr lang="en-US" b="1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2020)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1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16138"/>
            <a:ext cx="3972527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14137"/>
            <a:ext cx="939600" cy="140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45" y="2273756"/>
            <a:ext cx="882450" cy="14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0" y="2197603"/>
            <a:ext cx="924997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54" y="2197603"/>
            <a:ext cx="910351" cy="15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92" y="2314137"/>
            <a:ext cx="783523" cy="149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921000" cy="1332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0" y="3833564"/>
            <a:ext cx="1057261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95" y="3828863"/>
            <a:ext cx="1386000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5949280"/>
            <a:ext cx="1761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Procházka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-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5949279"/>
            <a:ext cx="232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</a:t>
            </a:r>
            <a:r>
              <a:rPr lang="en-US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Kundrát</a:t>
            </a:r>
            <a:r>
              <a:rPr lang="en-US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(2020)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24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40"/>
          </a:xfrm>
          <a:solidFill>
            <a:srgbClr val="000000"/>
          </a:solidFill>
          <a:ln w="57150">
            <a:solidFill>
              <a:srgbClr val="D2F717"/>
            </a:solidFill>
            <a:prstDash val="solid"/>
          </a:ln>
        </p:spPr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Old English Text MT" pitchFamily="66"/>
              </a:rPr>
              <a:t>Conclusions (still to be done):</a:t>
            </a:r>
            <a:endParaRPr lang="ru-RU" dirty="0">
              <a:solidFill>
                <a:srgbClr val="FFFF00"/>
              </a:solidFill>
              <a:effectLst>
                <a:outerShdw dist="38096" dir="2700000">
                  <a:srgbClr val="000000"/>
                </a:outerShdw>
              </a:effectLst>
            </a:endParaRPr>
          </a:p>
        </p:txBody>
      </p:sp>
      <p:pic>
        <p:nvPicPr>
          <p:cNvPr id="3" name="Содержимое 3" descr="сгкефш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2438"/>
            <a:ext cx="9144000" cy="5508000"/>
          </a:xfrm>
        </p:spPr>
      </p:pic>
      <p:sp>
        <p:nvSpPr>
          <p:cNvPr id="4" name="Номер слайда 3"/>
          <p:cNvSpPr txBox="1"/>
          <p:nvPr/>
        </p:nvSpPr>
        <p:spPr>
          <a:xfrm>
            <a:off x="6553204" y="6356357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49F955-B97B-4345-A9F0-84739CAAF5E3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5" y="306896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251523" y="1024662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95559" y="2181238"/>
                <a:ext cx="7952882" cy="3416320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FF3399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∎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𝑫𝒊𝒍𝒆𝒎𝒎𝒂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𝒓𝒆𝒎𝒂𝒊𝒏𝒔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en-US" sz="36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ld English Text MT" panose="03040902040508030806" pitchFamily="66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𝒊𝒇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𝒆𝒍𝒂𝒔𝒕𝒊𝒄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𝒔𝒄𝒂𝒕𝒕𝒆𝒓𝒊𝒏𝒈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𝒊𝒔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36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ld English Text MT" panose="03040902040508030806" pitchFamily="66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𝒐𝒇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𝒄𝒆𝒏𝒕𝒓𝒂𝒍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𝒏𝒐𝒏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𝒖𝒏𝒊𝒗𝒆𝒓𝒔𝒂𝒍</m:t>
                          </m:r>
                        </m:e>
                      </m:d>
                    </m:oMath>
                  </m:oMathPara>
                </a14:m>
                <a:endParaRPr lang="en-US" sz="36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ld English Text MT" panose="03040902040508030806" pitchFamily="66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𝒐𝒓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36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ld English Text MT" panose="03040902040508030806" pitchFamily="66" charset="0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𝒑𝒆𝒓𝒊𝒑𝒉𝒆𝒓𝒂𝒍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𝒖𝒏𝒊𝒗𝒆𝒓𝒔𝒂𝒍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𝒄𝒉𝒂𝒓𝒂𝒄𝒕𝒆𝒓</m:t>
                    </m:r>
                  </m:oMath>
                </a14:m>
                <a:r>
                  <a:rPr lang="en-US" sz="3600" b="1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Old English Text MT" panose="03040902040508030806" pitchFamily="66" charset="0"/>
                    <a:ea typeface="Cambria Math"/>
                  </a:rPr>
                  <a:t> </a:t>
                </a:r>
                <a:r>
                  <a:rPr lang="en-US" sz="3600" b="1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Old English Text MT" panose="03040902040508030806" pitchFamily="66" charset="0"/>
                    <a:ea typeface="Cambria Math"/>
                  </a:rPr>
                  <a:t>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  <m:r>
                        <a:rPr lang="en-GB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GB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𝑷𝒆𝒓𝒊𝒑𝒉𝒆𝒓𝒂𝒍𝒊𝒕𝒚</m:t>
                      </m:r>
                      <m:r>
                        <a:rPr lang="en-GB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36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𝑼𝒏𝒊𝒗𝒆𝒓𝒔𝒂𝒍𝒊𝒕𝒚</m:t>
                      </m:r>
                    </m:oMath>
                  </m:oMathPara>
                </a14:m>
                <a:endParaRPr lang="en-US" sz="36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59" y="2181238"/>
                <a:ext cx="7952882" cy="3416320"/>
              </a:xfrm>
              <a:prstGeom prst="rect">
                <a:avLst/>
              </a:prstGeom>
              <a:blipFill rotWithShape="0">
                <a:blip r:embed="rId3"/>
                <a:stretch>
                  <a:fillRect r="-1599"/>
                </a:stretch>
              </a:blipFill>
              <a:ln w="57150">
                <a:solidFill>
                  <a:srgbClr val="FF339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5795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780" y="101613"/>
            <a:ext cx="3960440" cy="56207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Terms definition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760640"/>
          </a:xfrm>
          <a:pattFill prst="lgGrid">
            <a:fgClr>
              <a:schemeClr val="accent4"/>
            </a:fgClr>
            <a:bgClr>
              <a:schemeClr val="bg1"/>
            </a:bgClr>
          </a:pattFill>
          <a:ln w="76200">
            <a:solidFill>
              <a:schemeClr val="tx2"/>
            </a:solidFill>
            <a:prstDash val="solid"/>
          </a:ln>
        </p:spPr>
        <p:txBody>
          <a:bodyPr>
            <a:normAutofit fontScale="70000" lnSpcReduction="20000"/>
          </a:bodyPr>
          <a:lstStyle/>
          <a:p>
            <a:endParaRPr lang="en-US" sz="5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  <a:p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Asymptotic 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: 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energy      “infinity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”.</a:t>
            </a:r>
          </a:p>
          <a:p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Universality: independence of the initial collision channel.</a:t>
            </a:r>
          </a:p>
          <a:p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Strong: inaccessible to perturbative treatment in terms of the gauge 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coupling.</a:t>
            </a:r>
            <a:endParaRPr lang="en-US" sz="5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  <a:p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Distance: average size of the interaction 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region 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( = average impact parameter)</a:t>
            </a:r>
          </a:p>
          <a:p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Large: 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noticeably larger 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than 1 F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ermi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.</a:t>
            </a:r>
          </a:p>
          <a:p>
            <a:endParaRPr lang="en-US" sz="4000" b="1" dirty="0" smtClean="0"/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716016" y="1484784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Old English Text MT" pitchFamily="66" charset="0"/>
              </a:rPr>
              <a:t> Simple example of universality</a:t>
            </a:r>
            <a:endParaRPr lang="ru-RU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0" y="4775039"/>
                <a:ext cx="2520280" cy="8577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 = - 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ru-RU" sz="32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75039"/>
                <a:ext cx="2520280" cy="857799"/>
              </a:xfrm>
              <a:prstGeom prst="rect">
                <a:avLst/>
              </a:prstGeom>
              <a:blipFill rotWithShape="0">
                <a:blip r:embed="rId2"/>
                <a:stretch>
                  <a:fillRect l="-6053" b="-9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35699" y="2852936"/>
            <a:ext cx="14181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 energies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94100" y="5013182"/>
                <a:ext cx="3508974" cy="3815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High energies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1,2 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0" y="5013182"/>
                <a:ext cx="3508974" cy="381515"/>
              </a:xfrm>
              <a:prstGeom prst="rect">
                <a:avLst/>
              </a:prstGeom>
              <a:blipFill rotWithShape="0">
                <a:blip r:embed="rId3"/>
                <a:stretch>
                  <a:fillRect l="-1389" t="-6349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77" y="2708926"/>
            <a:ext cx="26765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89440" cy="1282154"/>
          </a:xfr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  <a:latin typeface="Old English Text MT" panose="03040902040508030806" pitchFamily="66" charset="0"/>
              </a:rPr>
              <a:t>Universality types </a:t>
            </a:r>
            <a:br>
              <a:rPr lang="en-US" dirty="0" smtClean="0">
                <a:ln>
                  <a:solidFill>
                    <a:srgbClr val="002060"/>
                  </a:solidFill>
                </a:ln>
                <a:latin typeface="Old English Text MT" panose="03040902040508030806" pitchFamily="66" charset="0"/>
              </a:rPr>
            </a:br>
            <a:r>
              <a:rPr lang="en-US" dirty="0" smtClean="0">
                <a:ln>
                  <a:solidFill>
                    <a:srgbClr val="002060"/>
                  </a:solidFill>
                </a:ln>
                <a:latin typeface="Old English Text MT" panose="03040902040508030806" pitchFamily="66" charset="0"/>
              </a:rPr>
              <a:t>in High Energy Physics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1823643"/>
            <a:ext cx="1326379" cy="19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4182232"/>
            <a:ext cx="1282679" cy="183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2983" y="1618928"/>
            <a:ext cx="4624984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Pomeranchuk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Theorem (1958)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2850471"/>
            <a:ext cx="471315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Pomeranchuk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 type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universality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490420" y="2343902"/>
                <a:ext cx="3042692" cy="40350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b="1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ru-RU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𝑨</m:t>
                              </m:r>
                            </m:e>
                          </m:acc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𝑩</m:t>
                          </m:r>
                        </m:sub>
                        <m:sup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𝒕𝒐𝒕</m:t>
                          </m:r>
                        </m:sup>
                      </m:sSubSup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 </m:t>
                      </m:r>
                      <m:sSubSup>
                        <m:sSubSup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𝑨𝑩</m:t>
                          </m:r>
                        </m:sub>
                        <m:sup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𝒕𝒐𝒕</m:t>
                          </m:r>
                        </m:sup>
                      </m:sSubSup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→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  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𝑬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→∞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20" y="2343902"/>
                <a:ext cx="3042692" cy="4035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15032" y="4876572"/>
                <a:ext cx="2270109" cy="7210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b="1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𝑨</m:t>
                              </m:r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𝑩</m:t>
                              </m:r>
                            </m:sub>
                            <m:sup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𝒕𝒐𝒕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b="1" i="1" smtClean="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𝑪𝑫</m:t>
                              </m:r>
                            </m:sub>
                            <m:sup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𝒕𝒐𝒕</m:t>
                              </m:r>
                            </m:sup>
                          </m:sSubSup>
                        </m:den>
                      </m:f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→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,  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𝑬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→∞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029" y="4876567"/>
                <a:ext cx="2270109" cy="7191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502223" y="4230380"/>
            <a:ext cx="470032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Gribov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type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universality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(1973)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004904" y="3596663"/>
                <a:ext cx="3031471" cy="39408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𝑨𝑩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𝒆𝒍</m:t>
                          </m:r>
                        </m:sup>
                      </m:sSubSup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 </m:t>
                      </m:r>
                      <m:sSubSup>
                        <m:sSubSup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𝑪𝑫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𝒆𝒍</m:t>
                          </m:r>
                        </m:sup>
                      </m:sSubSup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, 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𝑬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→∞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901" y="3596663"/>
                <a:ext cx="3036280" cy="3940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79" y="3587777"/>
            <a:ext cx="30670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5633300" y="3788595"/>
            <a:ext cx="25644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1229" y="360392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616624" cy="1185280"/>
          </a:xfr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X-Sections on the Rise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058698" cy="50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126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00" y="1950450"/>
            <a:ext cx="8820472" cy="432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23728" y="3330051"/>
            <a:ext cx="41764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95736" y="3791716"/>
            <a:ext cx="41044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Правая фигурная скобка 6"/>
          <p:cNvSpPr/>
          <p:nvPr/>
        </p:nvSpPr>
        <p:spPr>
          <a:xfrm>
            <a:off x="6372200" y="3356992"/>
            <a:ext cx="152579" cy="472024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524779" y="3334326"/>
                <a:ext cx="1257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779" y="3334326"/>
                <a:ext cx="1257075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966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авая фигурная скобка 9"/>
          <p:cNvSpPr/>
          <p:nvPr/>
        </p:nvSpPr>
        <p:spPr>
          <a:xfrm>
            <a:off x="7740352" y="2996952"/>
            <a:ext cx="49634" cy="1117034"/>
          </a:xfrm>
          <a:prstGeom prst="rightBrac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012160" y="2996952"/>
            <a:ext cx="16561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12160" y="4113985"/>
            <a:ext cx="165618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781854" y="3330051"/>
                <a:ext cx="14414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854" y="3330051"/>
                <a:ext cx="1441420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847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1043608" y="364455"/>
            <a:ext cx="7261113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FFC000"/>
                </a:solidFill>
                <a:latin typeface="Old English Text MT" panose="030409020405080308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a long way to Tipperary…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00000">
              <a:srgbClr val="C3C3C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b="1" dirty="0">
                <a:solidFill>
                  <a:srgbClr val="FFFF00"/>
                </a:solidFill>
                <a:effectLst>
                  <a:outerShdw dist="20323" dir="1799338">
                    <a:srgbClr val="000000"/>
                  </a:outerShdw>
                </a:effectLst>
                <a:latin typeface="Old English Text MT" pitchFamily="66"/>
              </a:rPr>
              <a:t>Longitudinal Direction ?</a:t>
            </a:r>
            <a:endParaRPr lang="ru-RU" b="1" dirty="0">
              <a:solidFill>
                <a:srgbClr val="FFFF00"/>
              </a:solidFill>
              <a:effectLst>
                <a:outerShdw dist="20323" dir="1799338">
                  <a:srgbClr val="000000"/>
                </a:outerShdw>
              </a:effectLst>
            </a:endParaRPr>
          </a:p>
        </p:txBody>
      </p:sp>
      <p:pic>
        <p:nvPicPr>
          <p:cNvPr id="5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00206"/>
            <a:ext cx="6034617" cy="4525963"/>
          </a:xfrm>
        </p:spPr>
      </p:pic>
      <p:sp>
        <p:nvSpPr>
          <p:cNvPr id="3" name="Номер слайда 3"/>
          <p:cNvSpPr txBox="1"/>
          <p:nvPr/>
        </p:nvSpPr>
        <p:spPr>
          <a:xfrm>
            <a:off x="6553204" y="6356357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A98023-A224-412E-A258-C09000E0ACE7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ru-RU" sz="1200">
              <a:solidFill>
                <a:srgbClr val="898989"/>
              </a:solidFill>
            </a:endParaRPr>
          </a:p>
        </p:txBody>
      </p:sp>
      <p:cxnSp>
        <p:nvCxnSpPr>
          <p:cNvPr id="4" name="Прямая соединительная линия 6"/>
          <p:cNvCxnSpPr/>
          <p:nvPr/>
        </p:nvCxnSpPr>
        <p:spPr>
          <a:xfrm>
            <a:off x="5508104" y="4581134"/>
            <a:ext cx="0" cy="1224135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6" name="Прямая соединительная линия 11"/>
          <p:cNvCxnSpPr/>
          <p:nvPr/>
        </p:nvCxnSpPr>
        <p:spPr>
          <a:xfrm>
            <a:off x="5436098" y="4653134"/>
            <a:ext cx="0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7" name="Прямая соединительная линия 15"/>
          <p:cNvCxnSpPr/>
          <p:nvPr/>
        </p:nvCxnSpPr>
        <p:spPr>
          <a:xfrm>
            <a:off x="5508104" y="5157192"/>
            <a:ext cx="0" cy="576072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8" name="Прямая соединительная линия 18"/>
          <p:cNvCxnSpPr/>
          <p:nvPr/>
        </p:nvCxnSpPr>
        <p:spPr>
          <a:xfrm>
            <a:off x="5580107" y="5157188"/>
            <a:ext cx="0" cy="576072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9" name="Прямая со стрелкой 20"/>
          <p:cNvCxnSpPr/>
          <p:nvPr/>
        </p:nvCxnSpPr>
        <p:spPr>
          <a:xfrm>
            <a:off x="5004044" y="5445224"/>
            <a:ext cx="504063" cy="0"/>
          </a:xfrm>
          <a:prstGeom prst="straightConnector1">
            <a:avLst/>
          </a:prstGeom>
          <a:noFill/>
          <a:ln w="15873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10" name="Прямая со стрелкой 22"/>
          <p:cNvCxnSpPr/>
          <p:nvPr/>
        </p:nvCxnSpPr>
        <p:spPr>
          <a:xfrm flipH="1">
            <a:off x="5580107" y="5445224"/>
            <a:ext cx="432054" cy="0"/>
          </a:xfrm>
          <a:prstGeom prst="straightConnector1">
            <a:avLst/>
          </a:prstGeom>
          <a:noFill/>
          <a:ln w="15873">
            <a:solidFill>
              <a:srgbClr val="4A7EBB"/>
            </a:solidFill>
            <a:prstDash val="solid"/>
            <a:tailEnd type="arrow"/>
          </a:ln>
        </p:spPr>
      </p:cxnSp>
      <p:sp>
        <p:nvSpPr>
          <p:cNvPr id="11" name="Прямоугольник 23"/>
          <p:cNvSpPr/>
          <p:nvPr/>
        </p:nvSpPr>
        <p:spPr>
          <a:xfrm>
            <a:off x="5004047" y="5661251"/>
            <a:ext cx="1237839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0</a:t>
            </a:r>
            <a:r>
              <a:rPr lang="en-US" sz="20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.</a:t>
            </a:r>
            <a:r>
              <a:rPr lang="ru-RU" sz="20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000</a:t>
            </a:r>
            <a:r>
              <a:rPr lang="en-US" sz="20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4 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fm</a:t>
            </a:r>
            <a:endParaRPr lang="ru-RU" sz="2000" b="1" i="1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3" y="-184666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3" y="43934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3" y="808638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94651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 txBox="1"/>
          <p:nvPr/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C24DA7-01F6-40C3-8A32-931F916B4E57}" type="slidenum">
              <a:rPr kern="0">
                <a:solidFill>
                  <a:srgbClr val="000000"/>
                </a:solidFill>
                <a:cs typeface="Arial" charset="0"/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ru-RU" sz="1200" ker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12200" cy="402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лок-схема: узел 4"/>
          <p:cNvSpPr>
            <a:spLocks noChangeAspect="1"/>
          </p:cNvSpPr>
          <p:nvPr/>
        </p:nvSpPr>
        <p:spPr>
          <a:xfrm>
            <a:off x="1799218" y="4074793"/>
            <a:ext cx="216000" cy="216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Блок-схема: узел 5"/>
          <p:cNvSpPr>
            <a:spLocks noChangeAspect="1"/>
          </p:cNvSpPr>
          <p:nvPr/>
        </p:nvSpPr>
        <p:spPr>
          <a:xfrm>
            <a:off x="2243542" y="3655525"/>
            <a:ext cx="216000" cy="216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узел 6"/>
          <p:cNvSpPr>
            <a:spLocks noChangeAspect="1"/>
          </p:cNvSpPr>
          <p:nvPr/>
        </p:nvSpPr>
        <p:spPr>
          <a:xfrm>
            <a:off x="1691218" y="3213000"/>
            <a:ext cx="216000" cy="216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Блок-схема: узел 7"/>
          <p:cNvSpPr>
            <a:spLocks noChangeAspect="1"/>
          </p:cNvSpPr>
          <p:nvPr/>
        </p:nvSpPr>
        <p:spPr>
          <a:xfrm>
            <a:off x="4223385" y="3722403"/>
            <a:ext cx="216000" cy="216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Блок-схема: узел 8"/>
          <p:cNvSpPr>
            <a:spLocks noChangeAspect="1"/>
          </p:cNvSpPr>
          <p:nvPr/>
        </p:nvSpPr>
        <p:spPr>
          <a:xfrm>
            <a:off x="4240207" y="3429000"/>
            <a:ext cx="216000" cy="216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Блок-схема: узел 9"/>
          <p:cNvSpPr>
            <a:spLocks noChangeAspect="1"/>
          </p:cNvSpPr>
          <p:nvPr/>
        </p:nvSpPr>
        <p:spPr>
          <a:xfrm>
            <a:off x="4223385" y="4045318"/>
            <a:ext cx="216000" cy="216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Блок-схема: узел 10"/>
          <p:cNvSpPr>
            <a:spLocks noChangeAspect="1"/>
          </p:cNvSpPr>
          <p:nvPr/>
        </p:nvSpPr>
        <p:spPr>
          <a:xfrm>
            <a:off x="6197698" y="3313068"/>
            <a:ext cx="216000" cy="216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Блок-схема: узел 11"/>
          <p:cNvSpPr>
            <a:spLocks noChangeAspect="1"/>
          </p:cNvSpPr>
          <p:nvPr/>
        </p:nvSpPr>
        <p:spPr>
          <a:xfrm>
            <a:off x="6203228" y="3637068"/>
            <a:ext cx="216000" cy="216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узел 12"/>
          <p:cNvSpPr>
            <a:spLocks noChangeAspect="1"/>
          </p:cNvSpPr>
          <p:nvPr/>
        </p:nvSpPr>
        <p:spPr>
          <a:xfrm>
            <a:off x="6223458" y="3925852"/>
            <a:ext cx="216000" cy="216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Блок-схема: узел 13"/>
          <p:cNvSpPr>
            <a:spLocks noChangeAspect="1"/>
          </p:cNvSpPr>
          <p:nvPr/>
        </p:nvSpPr>
        <p:spPr>
          <a:xfrm>
            <a:off x="6367458" y="4343784"/>
            <a:ext cx="144000" cy="1440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Блок-схема: узел 15"/>
          <p:cNvSpPr>
            <a:spLocks noChangeAspect="1"/>
          </p:cNvSpPr>
          <p:nvPr/>
        </p:nvSpPr>
        <p:spPr>
          <a:xfrm>
            <a:off x="6233698" y="4450768"/>
            <a:ext cx="144000" cy="144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836755" y="4182793"/>
                <a:ext cx="187314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E 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𝓞</m:t>
                    </m:r>
                  </m:oMath>
                </a14:m>
                <a:r>
                  <a:rPr lang="en-US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 </a:t>
                </a:r>
                <a:r>
                  <a:rPr lang="en-US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1÷3 </a:t>
                </a:r>
                <a:r>
                  <a:rPr lang="en-US" b="1" i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TeV</a:t>
                </a:r>
                <a:r>
                  <a:rPr lang="en-US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)</a:t>
                </a:r>
                <a:endParaRPr lang="ru-RU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755" y="4182793"/>
                <a:ext cx="187314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257" t="-11475" r="-3583" b="-3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896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ool sho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924952"/>
            <a:ext cx="3810003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s://encrypted-tbn2.gstatic.com/images?q=tbn:ANd9GcTyqUVK9ImIIkGBEOVYlApJoK0Qt7IW9IjDC-rTRQs6wxbsGGK6Nw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30" y="2924952"/>
            <a:ext cx="3888431" cy="27363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7"/>
          <p:cNvSpPr txBox="1"/>
          <p:nvPr/>
        </p:nvSpPr>
        <p:spPr>
          <a:xfrm>
            <a:off x="5436101" y="4653140"/>
            <a:ext cx="2088233" cy="3693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9"/>
          <p:cNvSpPr/>
          <p:nvPr/>
        </p:nvSpPr>
        <p:spPr>
          <a:xfrm>
            <a:off x="6948263" y="4725149"/>
            <a:ext cx="143999" cy="143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B2D2A"/>
              </a:gs>
              <a:gs pos="100000">
                <a:srgbClr val="CB3D3A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9" name="Прямая соединительная линия 11"/>
          <p:cNvCxnSpPr/>
          <p:nvPr/>
        </p:nvCxnSpPr>
        <p:spPr>
          <a:xfrm>
            <a:off x="5580107" y="4725143"/>
            <a:ext cx="216027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10" name="Прямая соединительная линия 14"/>
          <p:cNvCxnSpPr/>
          <p:nvPr/>
        </p:nvCxnSpPr>
        <p:spPr>
          <a:xfrm>
            <a:off x="5508107" y="4797152"/>
            <a:ext cx="216018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11" name="Прямая соединительная линия 15"/>
          <p:cNvCxnSpPr/>
          <p:nvPr/>
        </p:nvCxnSpPr>
        <p:spPr>
          <a:xfrm>
            <a:off x="5508107" y="4869161"/>
            <a:ext cx="216018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12" name="Прямая соединительная линия 16"/>
          <p:cNvCxnSpPr/>
          <p:nvPr/>
        </p:nvCxnSpPr>
        <p:spPr>
          <a:xfrm>
            <a:off x="7164287" y="4725143"/>
            <a:ext cx="216027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13" name="Прямая соединительная линия 17"/>
          <p:cNvCxnSpPr/>
          <p:nvPr/>
        </p:nvCxnSpPr>
        <p:spPr>
          <a:xfrm>
            <a:off x="7236296" y="4797152"/>
            <a:ext cx="216027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14" name="Прямая соединительная линия 18"/>
          <p:cNvCxnSpPr/>
          <p:nvPr/>
        </p:nvCxnSpPr>
        <p:spPr>
          <a:xfrm>
            <a:off x="7164287" y="4869161"/>
            <a:ext cx="216027" cy="0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sp>
        <p:nvSpPr>
          <p:cNvPr id="15" name="Овал 19"/>
          <p:cNvSpPr/>
          <p:nvPr/>
        </p:nvSpPr>
        <p:spPr>
          <a:xfrm>
            <a:off x="5868146" y="4725149"/>
            <a:ext cx="143999" cy="143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B2D2A"/>
              </a:gs>
              <a:gs pos="100000">
                <a:srgbClr val="CB3D3A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 стрелкой 21"/>
          <p:cNvCxnSpPr>
            <a:stCxn id="15" idx="1"/>
          </p:cNvCxnSpPr>
          <p:nvPr/>
        </p:nvCxnSpPr>
        <p:spPr>
          <a:xfrm>
            <a:off x="6012143" y="4797149"/>
            <a:ext cx="288045" cy="9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17" name="Прямая со стрелкой 22"/>
          <p:cNvCxnSpPr>
            <a:stCxn id="8" idx="3"/>
          </p:cNvCxnSpPr>
          <p:nvPr/>
        </p:nvCxnSpPr>
        <p:spPr>
          <a:xfrm flipH="1">
            <a:off x="6660233" y="4797149"/>
            <a:ext cx="288027" cy="9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sp>
        <p:nvSpPr>
          <p:cNvPr id="18" name="TextBox 27"/>
          <p:cNvSpPr txBox="1"/>
          <p:nvPr/>
        </p:nvSpPr>
        <p:spPr>
          <a:xfrm rot="19625271">
            <a:off x="5446043" y="3517132"/>
            <a:ext cx="2023795" cy="3693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Овал 31"/>
          <p:cNvSpPr/>
          <p:nvPr/>
        </p:nvSpPr>
        <p:spPr>
          <a:xfrm>
            <a:off x="6012164" y="3861048"/>
            <a:ext cx="143999" cy="143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B2D2A"/>
              </a:gs>
              <a:gs pos="100000">
                <a:srgbClr val="CB3D3A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Овал 32"/>
          <p:cNvSpPr/>
          <p:nvPr/>
        </p:nvSpPr>
        <p:spPr>
          <a:xfrm>
            <a:off x="6732245" y="3429006"/>
            <a:ext cx="143999" cy="143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9B2D2A"/>
              </a:gs>
              <a:gs pos="100000">
                <a:srgbClr val="CB3D3A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1" name="Прямая со стрелкой 33"/>
          <p:cNvCxnSpPr/>
          <p:nvPr/>
        </p:nvCxnSpPr>
        <p:spPr>
          <a:xfrm flipH="1">
            <a:off x="5724127" y="3933059"/>
            <a:ext cx="316364" cy="216027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22" name="Прямая со стрелкой 38"/>
          <p:cNvCxnSpPr/>
          <p:nvPr/>
        </p:nvCxnSpPr>
        <p:spPr>
          <a:xfrm flipV="1">
            <a:off x="6876260" y="3212979"/>
            <a:ext cx="288027" cy="216027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23" name="Прямая соединительная линия 53"/>
          <p:cNvCxnSpPr/>
          <p:nvPr/>
        </p:nvCxnSpPr>
        <p:spPr>
          <a:xfrm flipV="1">
            <a:off x="6084170" y="3645028"/>
            <a:ext cx="216018" cy="144009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24" name="Прямая соединительная линия 56"/>
          <p:cNvCxnSpPr/>
          <p:nvPr/>
        </p:nvCxnSpPr>
        <p:spPr>
          <a:xfrm flipV="1">
            <a:off x="6236564" y="3789041"/>
            <a:ext cx="207642" cy="152403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25" name="Прямая соединительная линия 57"/>
          <p:cNvCxnSpPr/>
          <p:nvPr/>
        </p:nvCxnSpPr>
        <p:spPr>
          <a:xfrm flipV="1">
            <a:off x="6156179" y="3717041"/>
            <a:ext cx="216018" cy="144009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26" name="Прямая соединительная линия 62"/>
          <p:cNvCxnSpPr/>
          <p:nvPr/>
        </p:nvCxnSpPr>
        <p:spPr>
          <a:xfrm flipV="1">
            <a:off x="6516215" y="3645031"/>
            <a:ext cx="288036" cy="189775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27" name="Прямая соединительная линия 68"/>
          <p:cNvCxnSpPr/>
          <p:nvPr/>
        </p:nvCxnSpPr>
        <p:spPr>
          <a:xfrm flipV="1">
            <a:off x="6372197" y="3429000"/>
            <a:ext cx="288036" cy="216026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cxnSp>
        <p:nvCxnSpPr>
          <p:cNvPr id="28" name="Прямая соединительная линия 69"/>
          <p:cNvCxnSpPr/>
          <p:nvPr/>
        </p:nvCxnSpPr>
        <p:spPr>
          <a:xfrm flipV="1">
            <a:off x="6444206" y="3573019"/>
            <a:ext cx="216027" cy="144017"/>
          </a:xfrm>
          <a:prstGeom prst="straightConnector1">
            <a:avLst/>
          </a:prstGeom>
          <a:noFill/>
          <a:ln w="9528">
            <a:solidFill>
              <a:srgbClr val="4A7EBB"/>
            </a:solidFill>
            <a:prstDash val="solid"/>
          </a:ln>
        </p:spPr>
      </p:cxn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164098" y="933065"/>
            <a:ext cx="4906888" cy="1143000"/>
          </a:xfrm>
          <a:solidFill>
            <a:schemeClr val="tx1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Elastic Scattering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602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207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Corbel</vt:lpstr>
      <vt:lpstr>Modern No. 20</vt:lpstr>
      <vt:lpstr>Old English Text MT</vt:lpstr>
      <vt:lpstr>Times New Roman</vt:lpstr>
      <vt:lpstr>Wingdings</vt:lpstr>
      <vt:lpstr>Wingdings 2</vt:lpstr>
      <vt:lpstr>Wingdings 3</vt:lpstr>
      <vt:lpstr>Тема Office</vt:lpstr>
      <vt:lpstr>1_Тема Office</vt:lpstr>
      <vt:lpstr>2_Тема Office</vt:lpstr>
      <vt:lpstr>Модульная</vt:lpstr>
      <vt:lpstr>3_Тема Office</vt:lpstr>
      <vt:lpstr>On Asymptotic Universality of Strong Interactions at Large Distances</vt:lpstr>
      <vt:lpstr>Terms definition</vt:lpstr>
      <vt:lpstr> Simple example of universality</vt:lpstr>
      <vt:lpstr>Universality types  in High Energy Physics</vt:lpstr>
      <vt:lpstr>X-Sections on the Rise</vt:lpstr>
      <vt:lpstr>Презентация PowerPoint</vt:lpstr>
      <vt:lpstr>Longitudinal Direction ?</vt:lpstr>
      <vt:lpstr>Презентация PowerPoint</vt:lpstr>
      <vt:lpstr>Elastic Scattering</vt:lpstr>
      <vt:lpstr>Elastic Scattering:Central or Peripheral?</vt:lpstr>
      <vt:lpstr>Презентация PowerPoint</vt:lpstr>
      <vt:lpstr>Conclusions (still to be done):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Ideas in Particle Physics for Future Machines</dc:title>
  <dc:creator>Petrov</dc:creator>
  <cp:lastModifiedBy>Учетная запись Майкрософт</cp:lastModifiedBy>
  <cp:revision>155</cp:revision>
  <dcterms:created xsi:type="dcterms:W3CDTF">2018-09-06T14:14:23Z</dcterms:created>
  <dcterms:modified xsi:type="dcterms:W3CDTF">2022-07-16T19:47:14Z</dcterms:modified>
</cp:coreProperties>
</file>