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646" r:id="rId5"/>
    <p:sldId id="1369" r:id="rId6"/>
    <p:sldId id="685" r:id="rId7"/>
    <p:sldId id="723" r:id="rId8"/>
    <p:sldId id="1368" r:id="rId9"/>
    <p:sldId id="617" r:id="rId10"/>
    <p:sldId id="1367" r:id="rId11"/>
    <p:sldId id="539" r:id="rId12"/>
    <p:sldId id="1371" r:id="rId13"/>
    <p:sldId id="1365" r:id="rId14"/>
    <p:sldId id="1375" r:id="rId15"/>
    <p:sldId id="901" r:id="rId16"/>
    <p:sldId id="1363" r:id="rId17"/>
    <p:sldId id="1354" r:id="rId18"/>
    <p:sldId id="1366" r:id="rId19"/>
    <p:sldId id="1362" r:id="rId20"/>
    <p:sldId id="547" r:id="rId21"/>
    <p:sldId id="476" r:id="rId22"/>
    <p:sldId id="536" r:id="rId23"/>
    <p:sldId id="1358" r:id="rId24"/>
    <p:sldId id="1347" r:id="rId25"/>
    <p:sldId id="1348" r:id="rId26"/>
    <p:sldId id="1355" r:id="rId27"/>
    <p:sldId id="613" r:id="rId28"/>
    <p:sldId id="1357" r:id="rId29"/>
    <p:sldId id="1372" r:id="rId30"/>
    <p:sldId id="715" r:id="rId31"/>
    <p:sldId id="670" r:id="rId32"/>
    <p:sldId id="707" r:id="rId33"/>
    <p:sldId id="612" r:id="rId34"/>
    <p:sldId id="1370" r:id="rId35"/>
    <p:sldId id="656" r:id="rId36"/>
    <p:sldId id="448" r:id="rId37"/>
    <p:sldId id="597" r:id="rId38"/>
    <p:sldId id="633" r:id="rId39"/>
    <p:sldId id="635" r:id="rId40"/>
    <p:sldId id="872" r:id="rId41"/>
    <p:sldId id="897" r:id="rId42"/>
    <p:sldId id="638" r:id="rId43"/>
    <p:sldId id="714" r:id="rId44"/>
    <p:sldId id="900" r:id="rId45"/>
    <p:sldId id="1374" r:id="rId46"/>
    <p:sldId id="1373" r:id="rId47"/>
    <p:sldId id="686" r:id="rId48"/>
    <p:sldId id="700" r:id="rId49"/>
    <p:sldId id="705" r:id="rId50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75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6846" autoAdjust="0"/>
  </p:normalViewPr>
  <p:slideViewPr>
    <p:cSldViewPr snapToGrid="0">
      <p:cViewPr varScale="1">
        <p:scale>
          <a:sx n="89" d="100"/>
          <a:sy n="89" d="100"/>
        </p:scale>
        <p:origin x="102" y="4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232"/>
    </p:cViewPr>
  </p:sorterViewPr>
  <p:notesViewPr>
    <p:cSldViewPr snapToGrid="0">
      <p:cViewPr varScale="1">
        <p:scale>
          <a:sx n="71" d="100"/>
          <a:sy n="71" d="100"/>
        </p:scale>
        <p:origin x="2573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E68CFD3-7E09-4284-9CFD-F8567B30581E}" type="datetime1">
              <a:rPr lang="ru-RU" smtClean="0"/>
              <a:t>17.07.2022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A36C10-A9D4-4995-9BAF-95FBD77A72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689B8-04D7-4075-BEA1-7F546872758D}" type="datetime1">
              <a:rPr lang="ru-RU" smtClean="0"/>
              <a:pPr/>
              <a:t>17.07.2022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EF9EC-8318-4FF6-847E-A85BBD2B7E4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29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10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23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11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92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303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13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33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14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02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15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64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16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707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21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33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92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2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66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20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06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723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196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23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350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24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75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25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7021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26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33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41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73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29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028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3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49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30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24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31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910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45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1946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A5F9058-C17F-4D71-803B-F96C2C15B60B}" type="slidenum">
              <a:rPr lang="ru-RU" altLang="ru-RU" sz="1400" smtClean="0"/>
              <a:pPr>
                <a:spcBef>
                  <a:spcPct val="0"/>
                </a:spcBef>
              </a:pPr>
              <a:t>34</a:t>
            </a:fld>
            <a:endParaRPr lang="ru-RU" altLang="ru-RU" sz="1400"/>
          </a:p>
        </p:txBody>
      </p:sp>
      <p:sp>
        <p:nvSpPr>
          <p:cNvPr id="84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84997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A982DD1A-D79C-4734-8D94-DFF509D702F1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22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588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0135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5091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5915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8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03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6013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184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42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229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43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932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44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484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740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46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23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5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98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6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7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0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65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AA76AF-7E7E-461B-96E3-EC2634A32A2A}" type="slidenum">
              <a:rPr lang="ru-RU" altLang="ru-RU" sz="1400" smtClean="0"/>
              <a:pPr>
                <a:spcBef>
                  <a:spcPct val="0"/>
                </a:spcBef>
              </a:pPr>
              <a:t>9</a:t>
            </a:fld>
            <a:endParaRPr lang="ru-RU" altLang="ru-RU" sz="1400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73113"/>
            <a:ext cx="6661150" cy="37480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1225" y="4741863"/>
            <a:ext cx="4987925" cy="441166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862388" y="9375775"/>
            <a:ext cx="2949575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0" tIns="0" rIns="936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0B00FC1-20FC-4897-9DC9-49E96D08CBC4}" type="slidenum">
              <a:rPr lang="en-GB" altLang="ru-RU" sz="1300">
                <a:latin typeface="Arial Narrow" panose="020B0606020202030204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GB" altLang="ru-RU" sz="130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4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06B2B4-496B-40A6-8168-01288BBE6F8E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38DEF3-878F-42D0-B093-BF612823828F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728AC0-BF8D-47BA-B5C9-3149097FC9BB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F477FA-D391-4699-85FB-08995B5F64BD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2E327B-8411-4CA3-B05C-35C8AF49C574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C146FA-DBC2-44A0-8120-55ED1A083AFB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328253-F1D2-4100-82CA-91FFD2C49248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09599" y="6519965"/>
            <a:ext cx="8373036" cy="228600"/>
          </a:xfrm>
        </p:spPr>
        <p:txBody>
          <a:bodyPr rtlCol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M. Savina                55th Meeting of the PAC for Particle Physics</a:t>
            </a:r>
            <a:endParaRPr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 rtlCol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9CAE66AA-B173-4080-ABE5-0ABD0F737EA3}" type="datetime1">
              <a:rPr lang="ru-RU" smtClean="0"/>
              <a:t>17.07.2022</a:t>
            </a:fld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 rtlCol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r>
              <a:rPr lang="en-US" dirty="0"/>
              <a:t>/40</a:t>
            </a: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304800" y="6454589"/>
            <a:ext cx="11418277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rtl="0"/>
            <a:fld id="{CD294CCA-018E-4259-849D-B17360D4DE46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ru-RU" smtClean="0"/>
              <a:pPr/>
              <a:t>‹#›</a:t>
            </a:fld>
            <a:r>
              <a:rPr lang="en-US" dirty="0"/>
              <a:t>/40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7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179B05-1936-408E-AF07-5BC1C5966BE6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 noProof="0"/>
              <a:t>M. Savina                55th Meeting of the PAC for Particle Physics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ECDDD733-A5DB-4337-B2DF-55BAEE2138CE}" type="datetime1">
              <a:rPr lang="ru-RU" noProof="0" smtClean="0"/>
              <a:t>17.07.2022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E31375A4-56A4-47D6-9801-1991572033F7}" type="slidenum">
              <a:rPr lang="ru-RU" smtClean="0"/>
              <a:pPr/>
              <a:t>‹#›</a:t>
            </a:fld>
            <a:r>
              <a:rPr lang="en-US" dirty="0"/>
              <a:t>/40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Savina@cern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1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32.emf"/><Relationship Id="rId4" Type="http://schemas.openxmlformats.org/officeDocument/2006/relationships/hyperlink" Target="https://journals.aps.org/prd/abstract/10.1103/PhysRevD.90.075004" TargetMode="External"/><Relationship Id="rId9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2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hyperlink" Target="https://twiki.cern.ch/twiki/bin/view/CMSPublic/SummaryResultsHI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007/JHEP04(2020)171" TargetMode="External"/><Relationship Id="rId13" Type="http://schemas.openxmlformats.org/officeDocument/2006/relationships/image" Target="../media/image100.png"/><Relationship Id="rId18" Type="http://schemas.openxmlformats.org/officeDocument/2006/relationships/image" Target="../media/image61.emf"/><Relationship Id="rId3" Type="http://schemas.openxmlformats.org/officeDocument/2006/relationships/image" Target="../media/image63.png"/><Relationship Id="rId21" Type="http://schemas.openxmlformats.org/officeDocument/2006/relationships/image" Target="../media/image62.emf"/><Relationship Id="rId7" Type="http://schemas.openxmlformats.org/officeDocument/2006/relationships/image" Target="../media/image59.png"/><Relationship Id="rId12" Type="http://schemas.openxmlformats.org/officeDocument/2006/relationships/hyperlink" Target="https://cds.cern.ch/record/2711489?ln=en" TargetMode="External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link.springer.com/article/10.1140/epjc/s10052-019-7593-7" TargetMode="External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0.png"/><Relationship Id="rId11" Type="http://schemas.openxmlformats.org/officeDocument/2006/relationships/image" Target="../media/image990.png"/><Relationship Id="rId5" Type="http://schemas.openxmlformats.org/officeDocument/2006/relationships/image" Target="../media/image58.emf"/><Relationship Id="rId15" Type="http://schemas.openxmlformats.org/officeDocument/2006/relationships/image" Target="../media/image60.emf"/><Relationship Id="rId19" Type="http://schemas.openxmlformats.org/officeDocument/2006/relationships/image" Target="../media/image104.png"/><Relationship Id="rId4" Type="http://schemas.openxmlformats.org/officeDocument/2006/relationships/image" Target="../media/image57.emf"/><Relationship Id="rId14" Type="http://schemas.openxmlformats.org/officeDocument/2006/relationships/hyperlink" Target="https://link.springer.com/article/10.1007/JHEP03(2019)141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c/s10052-019-6730-7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10" Type="http://schemas.openxmlformats.org/officeDocument/2006/relationships/image" Target="../media/image70.png"/><Relationship Id="rId4" Type="http://schemas.openxmlformats.org/officeDocument/2006/relationships/image" Target="../media/image65.emf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image" Target="../media/image71.emf"/><Relationship Id="rId7" Type="http://schemas.openxmlformats.org/officeDocument/2006/relationships/hyperlink" Target="https://link.springer.com/article/10.1007/JHEP05(2019)14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11" Type="http://schemas.openxmlformats.org/officeDocument/2006/relationships/image" Target="../media/image78.emf"/><Relationship Id="rId5" Type="http://schemas.openxmlformats.org/officeDocument/2006/relationships/image" Target="../media/image73.emf"/><Relationship Id="rId10" Type="http://schemas.openxmlformats.org/officeDocument/2006/relationships/image" Target="../media/image77.emf"/><Relationship Id="rId4" Type="http://schemas.openxmlformats.org/officeDocument/2006/relationships/image" Target="../media/image72.png"/><Relationship Id="rId9" Type="http://schemas.openxmlformats.org/officeDocument/2006/relationships/image" Target="../media/image7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1810.09420" TargetMode="External"/><Relationship Id="rId4" Type="http://schemas.openxmlformats.org/officeDocument/2006/relationships/image" Target="../media/image8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10.0942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emf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Relationship Id="rId9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98.emf"/><Relationship Id="rId7" Type="http://schemas.openxmlformats.org/officeDocument/2006/relationships/image" Target="../media/image10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7" Type="http://schemas.openxmlformats.org/officeDocument/2006/relationships/image" Target="../media/image8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emf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ki.cern.ch/twiki/bin/view/CMSPublic/SummaryPlotsEXO13TeV" TargetMode="External"/><Relationship Id="rId5" Type="http://schemas.openxmlformats.org/officeDocument/2006/relationships/image" Target="../media/image114.emf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springer.com/article/10.1140/epjc/s10052-019-6730-7" TargetMode="External"/><Relationship Id="rId13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121.emf"/><Relationship Id="rId12" Type="http://schemas.openxmlformats.org/officeDocument/2006/relationships/image" Target="../media/image12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emf"/><Relationship Id="rId11" Type="http://schemas.openxmlformats.org/officeDocument/2006/relationships/image" Target="../media/image480.png"/><Relationship Id="rId5" Type="http://schemas.openxmlformats.org/officeDocument/2006/relationships/image" Target="../media/image119.emf"/><Relationship Id="rId15" Type="http://schemas.openxmlformats.org/officeDocument/2006/relationships/hyperlink" Target="https://cds.cern.ch/record/2632344" TargetMode="External"/><Relationship Id="rId4" Type="http://schemas.openxmlformats.org/officeDocument/2006/relationships/image" Target="../media/image520.png"/><Relationship Id="rId14" Type="http://schemas.openxmlformats.org/officeDocument/2006/relationships/image" Target="../media/image12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emf"/><Relationship Id="rId3" Type="http://schemas.openxmlformats.org/officeDocument/2006/relationships/image" Target="NULL"/><Relationship Id="rId7" Type="http://schemas.openxmlformats.org/officeDocument/2006/relationships/image" Target="../media/image12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emf"/><Relationship Id="rId11" Type="http://schemas.openxmlformats.org/officeDocument/2006/relationships/image" Target="../media/image130.emf"/><Relationship Id="rId5" Type="http://schemas.openxmlformats.org/officeDocument/2006/relationships/image" Target="../media/image124.emf"/><Relationship Id="rId10" Type="http://schemas.openxmlformats.org/officeDocument/2006/relationships/image" Target="../media/image129.emf"/><Relationship Id="rId4" Type="http://schemas.openxmlformats.org/officeDocument/2006/relationships/image" Target="NULL"/><Relationship Id="rId9" Type="http://schemas.openxmlformats.org/officeDocument/2006/relationships/image" Target="../media/image12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image" Target="../media/image132.emf"/><Relationship Id="rId7" Type="http://schemas.openxmlformats.org/officeDocument/2006/relationships/image" Target="../media/image13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7" Type="http://schemas.openxmlformats.org/officeDocument/2006/relationships/image" Target="../media/image14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13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cern.ch/event/856696/search?search-phrase=adam+bailey" TargetMode="External"/><Relationship Id="rId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emf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journals.aps.org/prd/abstract/10.1103/PhysRevD.90.075004" TargetMode="External"/><Relationship Id="rId4" Type="http://schemas.openxmlformats.org/officeDocument/2006/relationships/image" Target="../media/image15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7.00966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1903.03616" TargetMode="External"/><Relationship Id="rId5" Type="http://schemas.openxmlformats.org/officeDocument/2006/relationships/hyperlink" Target="https://arxiv.org/abs/1506.03116" TargetMode="External"/><Relationship Id="rId4" Type="http://schemas.openxmlformats.org/officeDocument/2006/relationships/hyperlink" Target="https://arxiv.org/abs/1603.0415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1901.0404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514" y="1129005"/>
            <a:ext cx="10672946" cy="762684"/>
          </a:xfrm>
        </p:spPr>
        <p:txBody>
          <a:bodyPr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cs typeface="Arial" panose="020B0604020202020204" pitchFamily="34" charset="0"/>
              </a:rPr>
              <a:t>Dark Matter Searches at the LHC</a:t>
            </a:r>
            <a:endParaRPr lang="ru-RU" sz="3600" dirty="0"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96329" y="5213482"/>
            <a:ext cx="5873784" cy="1320950"/>
          </a:xfrm>
        </p:spPr>
        <p:txBody>
          <a:bodyPr rtlCol="0">
            <a:norm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Maria </a:t>
            </a:r>
            <a:r>
              <a:rPr lang="en-US" sz="2000" dirty="0" err="1">
                <a:latin typeface="+mj-lt"/>
                <a:cs typeface="Arial" panose="020B0604020202020204" pitchFamily="34" charset="0"/>
              </a:rPr>
              <a:t>Savina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, LHEP JINR </a:t>
            </a:r>
            <a:endParaRPr lang="ru-RU" sz="2000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</a:pPr>
            <a:r>
              <a:rPr lang="en-US" sz="1800" u="sng" dirty="0">
                <a:solidFill>
                  <a:schemeClr val="tx1"/>
                </a:solidFill>
                <a:latin typeface="+mj-lt"/>
                <a:cs typeface="Arial" panose="020B0604020202020204" pitchFamily="34" charset="0"/>
                <a:hlinkClick r:id="rId3"/>
              </a:rPr>
              <a:t>Maria.Savina@cern.ch</a:t>
            </a:r>
            <a:endParaRPr lang="ru-RU" sz="1800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</a:pPr>
            <a:endParaRPr lang="ru-RU" sz="2000" u="sng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452" y="1953545"/>
            <a:ext cx="3849570" cy="2780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B464D8-0D8A-4813-969C-EF8DE1F7E7E0}"/>
              </a:ext>
            </a:extLst>
          </p:cNvPr>
          <p:cNvSpPr txBox="1"/>
          <p:nvPr/>
        </p:nvSpPr>
        <p:spPr>
          <a:xfrm>
            <a:off x="360583" y="189193"/>
            <a:ext cx="11545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International Conference on Quantum Field Theory, High-Energy Physics, and Cosmology, BLTP JINR, </a:t>
            </a:r>
            <a:r>
              <a:rPr lang="en-US" sz="2400" dirty="0" err="1">
                <a:latin typeface="+mj-lt"/>
              </a:rPr>
              <a:t>Dubna</a:t>
            </a:r>
            <a:r>
              <a:rPr lang="en-US" sz="2400" dirty="0">
                <a:latin typeface="+mj-lt"/>
              </a:rPr>
              <a:t>, July 18–21, 2022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852D87-D98C-4E23-810C-368CCE16669E}"/>
              </a:ext>
            </a:extLst>
          </p:cNvPr>
          <p:cNvGrpSpPr/>
          <p:nvPr/>
        </p:nvGrpSpPr>
        <p:grpSpPr>
          <a:xfrm>
            <a:off x="8758392" y="3672590"/>
            <a:ext cx="2777761" cy="3082066"/>
            <a:chOff x="8945478" y="3769409"/>
            <a:chExt cx="2777761" cy="308206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77925E-305A-4B89-BD9D-25AD41970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5478" y="3769409"/>
              <a:ext cx="2777761" cy="308206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6539E6-79E7-4E6E-A488-9A48673BA509}"/>
                </a:ext>
              </a:extLst>
            </p:cNvPr>
            <p:cNvSpPr/>
            <p:nvPr/>
          </p:nvSpPr>
          <p:spPr>
            <a:xfrm>
              <a:off x="8945478" y="3921287"/>
              <a:ext cx="1414136" cy="649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E6E8968-DAA6-4E89-A5EF-752E83CC9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4422" y="3764964"/>
            <a:ext cx="2418628" cy="29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97321" y="148535"/>
            <a:ext cx="68884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Higgs to invisible, ATLAS&amp;CMS, LHCP 2022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00552-D979-4A62-A839-89E633797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02" y="725197"/>
            <a:ext cx="4092095" cy="2097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7AC566-F78E-4B3C-A07F-AC0F53F8B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688" y="1030625"/>
            <a:ext cx="1955850" cy="1486710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8B04B039-5199-4F8A-B088-C353F2C9CB99}"/>
              </a:ext>
            </a:extLst>
          </p:cNvPr>
          <p:cNvSpPr/>
          <p:nvPr/>
        </p:nvSpPr>
        <p:spPr>
          <a:xfrm>
            <a:off x="4700397" y="1470846"/>
            <a:ext cx="500105" cy="492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1595D-92AE-471E-8CB3-43B6EC8AD024}"/>
              </a:ext>
            </a:extLst>
          </p:cNvPr>
          <p:cNvSpPr txBox="1"/>
          <p:nvPr/>
        </p:nvSpPr>
        <p:spPr>
          <a:xfrm>
            <a:off x="7612909" y="1104550"/>
            <a:ext cx="42611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 the SM:</a:t>
            </a:r>
          </a:p>
          <a:p>
            <a:r>
              <a:rPr lang="en-US" dirty="0"/>
              <a:t> </a:t>
            </a:r>
            <a:endParaRPr lang="ru-RU" dirty="0"/>
          </a:p>
          <a:p>
            <a:r>
              <a:rPr lang="ru-RU" dirty="0"/>
              <a:t>- </a:t>
            </a:r>
            <a:r>
              <a:rPr lang="en-US" dirty="0"/>
              <a:t>visible particle(s) recoiling against the </a:t>
            </a:r>
          </a:p>
          <a:p>
            <a:r>
              <a:rPr lang="en-US" dirty="0"/>
              <a:t>  invisible Higgs</a:t>
            </a:r>
          </a:p>
          <a:p>
            <a:pPr marL="285750" indent="-285750">
              <a:buFontTx/>
              <a:buChar char="-"/>
            </a:pPr>
            <a:r>
              <a:rPr lang="en-US" dirty="0"/>
              <a:t>significant MET portion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VBF is the most sensitive mode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365420-101A-4731-AD66-A89F66177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905" y="1077088"/>
            <a:ext cx="2717605" cy="3783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B2EC25-5670-446C-A1BF-D15C8D29938A}"/>
              </a:ext>
            </a:extLst>
          </p:cNvPr>
          <p:cNvSpPr txBox="1"/>
          <p:nvPr/>
        </p:nvSpPr>
        <p:spPr>
          <a:xfrm>
            <a:off x="9697182" y="432810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talks by Laurent Thomas, </a:t>
            </a:r>
          </a:p>
          <a:p>
            <a:r>
              <a:rPr lang="en-US" sz="1600" dirty="0">
                <a:solidFill>
                  <a:srgbClr val="92D050"/>
                </a:solidFill>
              </a:rPr>
              <a:t>Alexander Nikitenko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8DEBCC-1290-4CEA-83E0-8F2E870620C9}"/>
              </a:ext>
            </a:extLst>
          </p:cNvPr>
          <p:cNvGrpSpPr/>
          <p:nvPr/>
        </p:nvGrpSpPr>
        <p:grpSpPr>
          <a:xfrm>
            <a:off x="661672" y="3007895"/>
            <a:ext cx="5434328" cy="3383802"/>
            <a:chOff x="2616819" y="1651518"/>
            <a:chExt cx="5994257" cy="423632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BA2A228-A95B-43F1-B134-10C16F302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16819" y="1651518"/>
              <a:ext cx="5994257" cy="42363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77409D-4E8E-41A0-A382-D200A5D84383}"/>
                </a:ext>
              </a:extLst>
            </p:cNvPr>
            <p:cNvSpPr txBox="1"/>
            <p:nvPr/>
          </p:nvSpPr>
          <p:spPr>
            <a:xfrm>
              <a:off x="4931709" y="342900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ttH</a:t>
              </a:r>
              <a:r>
                <a:rPr lang="en-US" b="1" dirty="0">
                  <a:solidFill>
                    <a:srgbClr val="FF0000"/>
                  </a:solidFill>
                </a:rPr>
                <a:t> + VBF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28F9FB1-4F0A-4AC2-ADF4-9995A3704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560" y="3024272"/>
            <a:ext cx="4786840" cy="33838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9FD0C26-43A8-4232-88A9-CB2AA4EBE78E}"/>
              </a:ext>
            </a:extLst>
          </p:cNvPr>
          <p:cNvSpPr txBox="1"/>
          <p:nvPr/>
        </p:nvSpPr>
        <p:spPr>
          <a:xfrm>
            <a:off x="8940137" y="430203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VBF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257FC70-4BF3-4F18-AEE2-34817533B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506" y="3007895"/>
            <a:ext cx="2404494" cy="3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018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97321" y="148535"/>
            <a:ext cx="68884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Higgs to invisible, ATLAS&amp;CMS, LHCP 2022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F37051-CA9C-4D05-906A-61EE269A5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845" y="3362878"/>
            <a:ext cx="4648368" cy="2979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FC4C94-AF1A-41B6-8097-2A891C030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2" y="706002"/>
            <a:ext cx="8395306" cy="30664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D36DAD-EDCF-4A91-BBFA-7271BC97EAD6}"/>
              </a:ext>
            </a:extLst>
          </p:cNvPr>
          <p:cNvSpPr txBox="1"/>
          <p:nvPr/>
        </p:nvSpPr>
        <p:spPr>
          <a:xfrm>
            <a:off x="3388580" y="3155385"/>
            <a:ext cx="745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VBF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A0DE67-447B-4DD6-9CD4-38540416601C}"/>
              </a:ext>
            </a:extLst>
          </p:cNvPr>
          <p:cNvSpPr txBox="1"/>
          <p:nvPr/>
        </p:nvSpPr>
        <p:spPr>
          <a:xfrm>
            <a:off x="10753532" y="4290194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Z(</a:t>
            </a:r>
            <a:r>
              <a:rPr lang="en-US" sz="2000" b="1" dirty="0" err="1">
                <a:solidFill>
                  <a:schemeClr val="accent6"/>
                </a:solidFill>
              </a:rPr>
              <a:t>ll</a:t>
            </a:r>
            <a:r>
              <a:rPr lang="en-US" sz="2000" b="1" dirty="0">
                <a:solidFill>
                  <a:schemeClr val="accent6"/>
                </a:solidFill>
              </a:rPr>
              <a:t>)+H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B0CD6D-C7D4-45AB-ADEC-DC634AD2F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848" y="3702615"/>
            <a:ext cx="2956059" cy="3558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B795D2-9FC8-4083-ADC7-80851115A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927" y="6101042"/>
            <a:ext cx="1542814" cy="3347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B2EC25-5670-446C-A1BF-D15C8D29938A}"/>
              </a:ext>
            </a:extLst>
          </p:cNvPr>
          <p:cNvSpPr txBox="1"/>
          <p:nvPr/>
        </p:nvSpPr>
        <p:spPr>
          <a:xfrm>
            <a:off x="9697182" y="432810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talks by Laurent Thomas, </a:t>
            </a:r>
          </a:p>
          <a:p>
            <a:r>
              <a:rPr lang="en-US" sz="1600" dirty="0">
                <a:solidFill>
                  <a:srgbClr val="92D050"/>
                </a:solidFill>
              </a:rPr>
              <a:t>Alexander Nikitenko</a:t>
            </a:r>
          </a:p>
        </p:txBody>
      </p:sp>
    </p:spTree>
    <p:extLst>
      <p:ext uri="{BB962C8B-B14F-4D97-AF65-F5344CB8AC3E}">
        <p14:creationId xmlns:p14="http://schemas.microsoft.com/office/powerpoint/2010/main" val="2790975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Georgia"/>
              </a:rPr>
              <a:t>18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.0</a:t>
            </a:r>
            <a:r>
              <a:rPr lang="en-US" dirty="0">
                <a:solidFill>
                  <a:prstClr val="white"/>
                </a:solidFill>
                <a:latin typeface="Georgia"/>
              </a:rPr>
              <a:t>7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.202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375A4-56A4-47D6-9801-1991572033F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86" y="1012242"/>
            <a:ext cx="4006036" cy="38100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803" y="523126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PRD 90, 075004 (2014)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391803" y="1031720"/>
            <a:ext cx="4050452" cy="2642046"/>
            <a:chOff x="2438272" y="3656711"/>
            <a:chExt cx="4050452" cy="264204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272" y="3656711"/>
              <a:ext cx="4050452" cy="26420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201400" y="3747518"/>
                  <a:ext cx="1326638" cy="36933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1400" y="3747518"/>
                  <a:ext cx="1326638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234" y="3982952"/>
            <a:ext cx="2518942" cy="23287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2153" y="987557"/>
            <a:ext cx="3327434" cy="4588881"/>
          </a:xfrm>
          <a:prstGeom prst="rect">
            <a:avLst/>
          </a:prstGeom>
        </p:spPr>
      </p:pic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CC9EBDB4-A7EB-41B2-BB6C-04893BAF9F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7536" y="4847425"/>
            <a:ext cx="2362433" cy="1346276"/>
          </a:xfrm>
          <a:prstGeom prst="rect">
            <a:avLst/>
          </a:prstGeom>
        </p:spPr>
      </p:pic>
      <p:sp>
        <p:nvSpPr>
          <p:cNvPr id="19" name="Нижний колонтитул 16">
            <a:extLst>
              <a:ext uri="{FF2B5EF4-FFF2-40B4-BE49-F238E27FC236}">
                <a16:creationId xmlns:a16="http://schemas.microsoft.com/office/drawing/2014/main" id="{2EEB19B8-1080-4DC6-8AB0-609BB816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20" name="Прямоугольник 9">
            <a:extLst>
              <a:ext uri="{FF2B5EF4-FFF2-40B4-BE49-F238E27FC236}">
                <a16:creationId xmlns:a16="http://schemas.microsoft.com/office/drawing/2014/main" id="{EE7DEDE8-1E3C-4B9B-9347-8625D4659D98}"/>
              </a:ext>
            </a:extLst>
          </p:cNvPr>
          <p:cNvSpPr/>
          <p:nvPr/>
        </p:nvSpPr>
        <p:spPr>
          <a:xfrm>
            <a:off x="2182384" y="106447"/>
            <a:ext cx="82189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Search for the Higgs decay to light scalars in 2HDM+a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030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82384" y="53502"/>
            <a:ext cx="82189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Search for the Higgs decay to light scalars in 2HDM+a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40E88-83F6-4455-8125-3559B4D6D2FF}"/>
              </a:ext>
            </a:extLst>
          </p:cNvPr>
          <p:cNvSpPr txBox="1"/>
          <p:nvPr/>
        </p:nvSpPr>
        <p:spPr>
          <a:xfrm>
            <a:off x="9090135" y="491768"/>
            <a:ext cx="2991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from slides by Sasha Nikitenko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74FBE-094D-4C7B-9B22-FA427B5E9E41}"/>
              </a:ext>
            </a:extLst>
          </p:cNvPr>
          <p:cNvSpPr txBox="1"/>
          <p:nvPr/>
        </p:nvSpPr>
        <p:spPr>
          <a:xfrm>
            <a:off x="510864" y="5908892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CMS/ATLAS  limits  need to be update for the RUN 2 analyses: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5E8912-5439-42AD-8396-70A0D8960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29" y="5824396"/>
            <a:ext cx="4837620" cy="925634"/>
          </a:xfrm>
          <a:prstGeom prst="rect">
            <a:avLst/>
          </a:prstGeom>
        </p:spPr>
      </p:pic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386BCAC7-B6E0-4C54-95C7-B4A2BDFA1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9" y="1167295"/>
            <a:ext cx="7076249" cy="45293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EDC5B7-2338-45B4-8D91-50AEF4FC5A5A}"/>
              </a:ext>
            </a:extLst>
          </p:cNvPr>
          <p:cNvSpPr txBox="1"/>
          <p:nvPr/>
        </p:nvSpPr>
        <p:spPr>
          <a:xfrm>
            <a:off x="204051" y="681560"/>
            <a:ext cx="478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</a:t>
            </a:r>
            <a:r>
              <a:rPr lang="en-US" i="1" baseline="-25000" dirty="0"/>
              <a:t>125</a:t>
            </a:r>
            <a:r>
              <a:rPr lang="en-US" i="1" dirty="0">
                <a:sym typeface="Wingdings" panose="05000000000000000000" pitchFamily="2" charset="2"/>
              </a:rPr>
              <a:t> aa 4b/2b2</a:t>
            </a:r>
            <a:r>
              <a:rPr lang="el-GR" i="1" dirty="0">
                <a:sym typeface="Wingdings" panose="05000000000000000000" pitchFamily="2" charset="2"/>
              </a:rPr>
              <a:t>μ</a:t>
            </a:r>
            <a:r>
              <a:rPr lang="en-US" i="1" dirty="0">
                <a:sym typeface="Wingdings" panose="05000000000000000000" pitchFamily="2" charset="2"/>
              </a:rPr>
              <a:t>/4</a:t>
            </a:r>
            <a:r>
              <a:rPr lang="el-GR" i="1" dirty="0">
                <a:sym typeface="Wingdings" panose="05000000000000000000" pitchFamily="2" charset="2"/>
              </a:rPr>
              <a:t>τ</a:t>
            </a:r>
            <a:r>
              <a:rPr lang="en-US" i="1" dirty="0">
                <a:sym typeface="Wingdings" panose="05000000000000000000" pitchFamily="2" charset="2"/>
              </a:rPr>
              <a:t>/2b2</a:t>
            </a:r>
            <a:r>
              <a:rPr lang="el-GR" i="1" dirty="0">
                <a:sym typeface="Wingdings" panose="05000000000000000000" pitchFamily="2" charset="2"/>
              </a:rPr>
              <a:t>τ</a:t>
            </a:r>
            <a:r>
              <a:rPr lang="en-US" i="1" dirty="0">
                <a:sym typeface="Wingdings" panose="05000000000000000000" pitchFamily="2" charset="2"/>
              </a:rPr>
              <a:t>/2</a:t>
            </a:r>
            <a:r>
              <a:rPr lang="el-GR" i="1" dirty="0">
                <a:sym typeface="Wingdings" panose="05000000000000000000" pitchFamily="2" charset="2"/>
              </a:rPr>
              <a:t>μ</a:t>
            </a:r>
            <a:r>
              <a:rPr lang="en-US" i="1" dirty="0">
                <a:sym typeface="Wingdings" panose="05000000000000000000" pitchFamily="2" charset="2"/>
              </a:rPr>
              <a:t>2</a:t>
            </a:r>
            <a:r>
              <a:rPr lang="el-GR" i="1" dirty="0">
                <a:sym typeface="Wingdings" panose="05000000000000000000" pitchFamily="2" charset="2"/>
              </a:rPr>
              <a:t>τ</a:t>
            </a:r>
            <a:r>
              <a:rPr lang="en-US" i="1" dirty="0">
                <a:sym typeface="Wingdings" panose="05000000000000000000" pitchFamily="2" charset="2"/>
              </a:rPr>
              <a:t>/4</a:t>
            </a:r>
            <a:r>
              <a:rPr lang="el-GR" i="1" dirty="0">
                <a:sym typeface="Wingdings" panose="05000000000000000000" pitchFamily="2" charset="2"/>
              </a:rPr>
              <a:t>μ</a:t>
            </a:r>
            <a:r>
              <a:rPr lang="en-US" i="1" dirty="0">
                <a:sym typeface="Wingdings" panose="05000000000000000000" pitchFamily="2" charset="2"/>
              </a:rPr>
              <a:t>/gg</a:t>
            </a:r>
            <a:r>
              <a:rPr lang="el-GR" i="1" dirty="0">
                <a:sym typeface="Wingdings" panose="05000000000000000000" pitchFamily="2" charset="2"/>
              </a:rPr>
              <a:t>γγ</a:t>
            </a:r>
            <a:endParaRPr lang="ru-RU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3BAFA-BB81-463B-A0B6-B48110CA4044}"/>
              </a:ext>
            </a:extLst>
          </p:cNvPr>
          <p:cNvSpPr txBox="1"/>
          <p:nvPr/>
        </p:nvSpPr>
        <p:spPr>
          <a:xfrm>
            <a:off x="911616" y="5083896"/>
            <a:ext cx="168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</a:t>
            </a:r>
            <a:r>
              <a:rPr lang="en-US" sz="2000" baseline="-25000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&lt;1/2 m</a:t>
            </a:r>
            <a:r>
              <a:rPr lang="en-US" sz="2000" baseline="-25000" dirty="0">
                <a:solidFill>
                  <a:srgbClr val="C00000"/>
                </a:solidFill>
              </a:rPr>
              <a:t>h125</a:t>
            </a:r>
            <a:endParaRPr lang="ru-RU" sz="2000" baseline="-25000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2318F-AAF1-43B6-BB0E-5D9877E45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539" y="913036"/>
            <a:ext cx="6818132" cy="4777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872A1-A100-48B2-A41D-BA725C585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789" y="758996"/>
            <a:ext cx="3371287" cy="31996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9FAAA82D-A432-48BF-9B92-AD7588C1A256}"/>
              </a:ext>
            </a:extLst>
          </p:cNvPr>
          <p:cNvSpPr/>
          <p:nvPr/>
        </p:nvSpPr>
        <p:spPr>
          <a:xfrm rot="10800000">
            <a:off x="4496925" y="307207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32EB9F-F078-4442-AFA8-79E6AAD423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175" y="3741182"/>
            <a:ext cx="3773791" cy="5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04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07B3E2-4C51-42DB-86B2-294A5274731B}"/>
              </a:ext>
            </a:extLst>
          </p:cNvPr>
          <p:cNvGrpSpPr/>
          <p:nvPr/>
        </p:nvGrpSpPr>
        <p:grpSpPr>
          <a:xfrm>
            <a:off x="130474" y="1452377"/>
            <a:ext cx="3344246" cy="2616208"/>
            <a:chOff x="1035161" y="2132536"/>
            <a:chExt cx="4371278" cy="34903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F7DA4E-82CD-4C6E-9525-F1D5B6A78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5161" y="2132536"/>
              <a:ext cx="4371278" cy="3490332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8F4E11-F85D-470F-84F3-E6211E61010A}"/>
                </a:ext>
              </a:extLst>
            </p:cNvPr>
            <p:cNvSpPr/>
            <p:nvPr/>
          </p:nvSpPr>
          <p:spPr>
            <a:xfrm>
              <a:off x="1035161" y="4980790"/>
              <a:ext cx="484095" cy="4518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BFA3B30-392A-4FED-9616-6D82059F1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990" y="3720046"/>
            <a:ext cx="3225010" cy="2616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34452-688B-4811-9204-753E38E0B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17" y="3275286"/>
            <a:ext cx="1682768" cy="307428"/>
          </a:xfrm>
          <a:prstGeom prst="rect">
            <a:avLst/>
          </a:prstGeom>
        </p:spPr>
      </p:pic>
      <p:sp>
        <p:nvSpPr>
          <p:cNvPr id="15" name="Прямоугольник 9">
            <a:extLst>
              <a:ext uri="{FF2B5EF4-FFF2-40B4-BE49-F238E27FC236}">
                <a16:creationId xmlns:a16="http://schemas.microsoft.com/office/drawing/2014/main" id="{C86B6E91-0ABD-4B09-9FA0-DA066C5A66AA}"/>
              </a:ext>
            </a:extLst>
          </p:cNvPr>
          <p:cNvSpPr/>
          <p:nvPr/>
        </p:nvSpPr>
        <p:spPr>
          <a:xfrm>
            <a:off x="2476685" y="101601"/>
            <a:ext cx="842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Exotic decay to very light pseudoscalars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/>
              </a:rPr>
              <a:t>H</a:t>
            </a:r>
            <a:r>
              <a:rPr lang="en-US" sz="2800" i="1" baseline="-25000" dirty="0">
                <a:solidFill>
                  <a:schemeClr val="accent1"/>
                </a:solidFill>
              </a:rPr>
              <a:t>125</a:t>
            </a:r>
            <a:r>
              <a:rPr lang="en-US" sz="2800" i="1" dirty="0">
                <a:solidFill>
                  <a:schemeClr val="accent1"/>
                </a:solidFill>
                <a:sym typeface="Wingdings" panose="05000000000000000000" pitchFamily="2" charset="2"/>
              </a:rPr>
              <a:t> aa 4</a:t>
            </a:r>
            <a:r>
              <a:rPr lang="el-GR" sz="2800" i="1" dirty="0">
                <a:solidFill>
                  <a:schemeClr val="accent1"/>
                </a:solidFill>
                <a:sym typeface="Wingdings" panose="05000000000000000000" pitchFamily="2" charset="2"/>
              </a:rPr>
              <a:t>γ</a:t>
            </a:r>
            <a:endParaRPr lang="ru-RU" sz="2800" i="1" dirty="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377B39-23D2-4EDB-9375-593134225C4D}"/>
              </a:ext>
            </a:extLst>
          </p:cNvPr>
          <p:cNvSpPr txBox="1"/>
          <p:nvPr/>
        </p:nvSpPr>
        <p:spPr>
          <a:xfrm>
            <a:off x="9964007" y="953868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CMS-HIG-21-016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F8CA4F-3CCB-4EAC-A93F-FF087714B07C}"/>
              </a:ext>
            </a:extLst>
          </p:cNvPr>
          <p:cNvSpPr txBox="1"/>
          <p:nvPr/>
        </p:nvSpPr>
        <p:spPr>
          <a:xfrm>
            <a:off x="283367" y="750103"/>
            <a:ext cx="8667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Two collimated (very highly boosted) photons are considered as a single object </a:t>
            </a:r>
            <a:r>
              <a:rPr lang="en-US" dirty="0">
                <a:sym typeface="Symbol" panose="05050102010706020507" pitchFamily="18" charset="2"/>
              </a:rPr>
              <a:t></a:t>
            </a:r>
          </a:p>
          <a:p>
            <a:r>
              <a:rPr lang="en-US" dirty="0">
                <a:sym typeface="Symbol" panose="05050102010706020507" pitchFamily="18" charset="2"/>
              </a:rPr>
              <a:t>-    Interesting in the search for ALPs</a:t>
            </a:r>
          </a:p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5FEF6E-A74C-4CB8-83DC-5BFD21ED6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103" y="1350268"/>
            <a:ext cx="5768645" cy="49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13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51C3423-F7C2-4922-B935-F080C99B2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621" y="1844695"/>
            <a:ext cx="1382751" cy="56871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17816" y="164335"/>
            <a:ext cx="62408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7CB98"/>
                </a:solidFill>
                <a:latin typeface="Georgia"/>
              </a:rPr>
              <a:t>Search for enhanced </a:t>
            </a:r>
            <a:r>
              <a:rPr lang="en-US" sz="2600" dirty="0" err="1">
                <a:solidFill>
                  <a:srgbClr val="07CB98"/>
                </a:solidFill>
                <a:latin typeface="Georgia"/>
              </a:rPr>
              <a:t>Dihiggs</a:t>
            </a:r>
            <a:r>
              <a:rPr lang="en-US" sz="2600" dirty="0">
                <a:solidFill>
                  <a:srgbClr val="07CB98"/>
                </a:solidFill>
                <a:latin typeface="Georgia"/>
              </a:rPr>
              <a:t> production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39F4FE-EC65-4274-A26E-AC0230F4E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7" y="3041712"/>
            <a:ext cx="3345366" cy="1416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CDE23-A9C5-42AA-832A-89029A645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317" y="3048230"/>
            <a:ext cx="3042490" cy="14096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E3737-B825-463E-87D4-B005E23DB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897" y="4683757"/>
            <a:ext cx="9316122" cy="141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4C6092-1B73-4159-976E-E6E7261C6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36" y="910609"/>
            <a:ext cx="5798634" cy="18176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6D506B-9A91-4CF9-BF49-0495E47B0181}"/>
              </a:ext>
            </a:extLst>
          </p:cNvPr>
          <p:cNvSpPr txBox="1"/>
          <p:nvPr/>
        </p:nvSpPr>
        <p:spPr>
          <a:xfrm>
            <a:off x="7465807" y="1409252"/>
            <a:ext cx="308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SMEFT approach (HL-LHC)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D4EC6C-2AC0-4372-A314-50413F61DB0A}"/>
              </a:ext>
            </a:extLst>
          </p:cNvPr>
          <p:cNvSpPr txBox="1"/>
          <p:nvPr/>
        </p:nvSpPr>
        <p:spPr>
          <a:xfrm>
            <a:off x="7618596" y="3542658"/>
            <a:ext cx="4427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for new scalar resonances (2HDM,</a:t>
            </a:r>
          </a:p>
          <a:p>
            <a:r>
              <a:rPr lang="en-US" dirty="0"/>
              <a:t>2HDM+S, RS-type…)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CC100-E11F-4B38-A59F-7FC58A30D048}"/>
              </a:ext>
            </a:extLst>
          </p:cNvPr>
          <p:cNvGrpSpPr/>
          <p:nvPr/>
        </p:nvGrpSpPr>
        <p:grpSpPr>
          <a:xfrm>
            <a:off x="2597628" y="735630"/>
            <a:ext cx="6681186" cy="5574381"/>
            <a:chOff x="449284" y="1516828"/>
            <a:chExt cx="5616131" cy="46832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5F67C6-0828-4E4C-AF8B-F7020A005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284" y="1516828"/>
              <a:ext cx="5616131" cy="4683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57E738-25CB-458A-AE03-4E99E4858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9538" y="1580426"/>
              <a:ext cx="1838684" cy="328337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B856FD4-711F-46F3-91CF-7D030EB27D8A}"/>
              </a:ext>
            </a:extLst>
          </p:cNvPr>
          <p:cNvSpPr txBox="1"/>
          <p:nvPr/>
        </p:nvSpPr>
        <p:spPr>
          <a:xfrm>
            <a:off x="3940825" y="4581935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Picture by Tania </a:t>
            </a:r>
            <a:r>
              <a:rPr lang="en-US" dirty="0" err="1">
                <a:solidFill>
                  <a:srgbClr val="7030A0"/>
                </a:solidFill>
              </a:rPr>
              <a:t>Robens</a:t>
            </a:r>
            <a:r>
              <a:rPr lang="en-US" dirty="0">
                <a:solidFill>
                  <a:srgbClr val="7030A0"/>
                </a:solidFill>
              </a:rPr>
              <a:t>,</a:t>
            </a:r>
          </a:p>
          <a:p>
            <a:r>
              <a:rPr lang="en-US" dirty="0">
                <a:solidFill>
                  <a:srgbClr val="7030A0"/>
                </a:solidFill>
              </a:rPr>
              <a:t>LHCP 2022</a:t>
            </a:r>
          </a:p>
        </p:txBody>
      </p:sp>
    </p:spTree>
    <p:extLst>
      <p:ext uri="{BB962C8B-B14F-4D97-AF65-F5344CB8AC3E}">
        <p14:creationId xmlns:p14="http://schemas.microsoft.com/office/powerpoint/2010/main" val="1589713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6">
            <a:extLst>
              <a:ext uri="{FF2B5EF4-FFF2-40B4-BE49-F238E27FC236}">
                <a16:creationId xmlns:a16="http://schemas.microsoft.com/office/drawing/2014/main" id="{142680B2-B188-4F95-8E54-7A0D53A1EB62}"/>
              </a:ext>
            </a:extLst>
          </p:cNvPr>
          <p:cNvGrpSpPr/>
          <p:nvPr/>
        </p:nvGrpSpPr>
        <p:grpSpPr>
          <a:xfrm>
            <a:off x="4436567" y="656778"/>
            <a:ext cx="7478490" cy="5676204"/>
            <a:chOff x="429746" y="1305948"/>
            <a:chExt cx="6014909" cy="4079677"/>
          </a:xfrm>
        </p:grpSpPr>
        <p:pic>
          <p:nvPicPr>
            <p:cNvPr id="16" name="Рисунок 2">
              <a:extLst>
                <a:ext uri="{FF2B5EF4-FFF2-40B4-BE49-F238E27FC236}">
                  <a16:creationId xmlns:a16="http://schemas.microsoft.com/office/drawing/2014/main" id="{CF98949E-A33B-46B6-BC79-C1359F0A1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6" y="1305948"/>
              <a:ext cx="6014909" cy="407967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A6B777-663B-4A3D-A95C-636F1BDF9A98}"/>
                </a:ext>
              </a:extLst>
            </p:cNvPr>
            <p:cNvSpPr txBox="1"/>
            <p:nvPr/>
          </p:nvSpPr>
          <p:spPr>
            <a:xfrm>
              <a:off x="734792" y="1305948"/>
              <a:ext cx="2755883" cy="369332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hlinkClick r:id="rId4"/>
                </a:rPr>
                <a:t>CMS HIG summary plots</a:t>
              </a:r>
              <a:endParaRPr lang="ru-RU" dirty="0"/>
            </a:p>
          </p:txBody>
        </p: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7BBFD2DC-8294-4C8C-9CD4-45ADDC5F4C52}"/>
              </a:ext>
            </a:extLst>
          </p:cNvPr>
          <p:cNvSpPr/>
          <p:nvPr/>
        </p:nvSpPr>
        <p:spPr>
          <a:xfrm>
            <a:off x="2817816" y="164335"/>
            <a:ext cx="75648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7CB98"/>
                </a:solidFill>
                <a:latin typeface="Georgia"/>
              </a:rPr>
              <a:t>Search for enhanced resonant </a:t>
            </a:r>
            <a:r>
              <a:rPr lang="en-US" sz="2600" dirty="0" err="1">
                <a:solidFill>
                  <a:srgbClr val="07CB98"/>
                </a:solidFill>
                <a:latin typeface="Georgia"/>
              </a:rPr>
              <a:t>Dihiggs</a:t>
            </a:r>
            <a:r>
              <a:rPr lang="en-US" sz="2600" dirty="0">
                <a:solidFill>
                  <a:srgbClr val="07CB98"/>
                </a:solidFill>
                <a:latin typeface="Georgia"/>
              </a:rPr>
              <a:t> production 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44CA9-DABF-4A9B-9B9F-EA7C8B577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86" y="2769041"/>
            <a:ext cx="3365162" cy="3499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83EEF5-7AA4-4B75-B72B-C56439B6C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499" y="616828"/>
            <a:ext cx="2625249" cy="2026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731D12-A32A-4BEC-ACD0-E784DCF0F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156" y="656778"/>
            <a:ext cx="6570258" cy="567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94C817-53C7-4D38-8FCB-D02FD9FED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637" y="5994942"/>
            <a:ext cx="2935175" cy="3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2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89870" y="0"/>
                <a:ext cx="8730660" cy="546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/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  <m:r>
                      <a:rPr lang="en-US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, generalized interpretation for S/PS</a:t>
                </a:r>
                <a:endParaRPr lang="ru-RU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70" y="0"/>
                <a:ext cx="8730660" cy="546753"/>
              </a:xfrm>
              <a:prstGeom prst="rect">
                <a:avLst/>
              </a:prstGeom>
              <a:blipFill>
                <a:blip r:embed="rId3"/>
                <a:stretch>
                  <a:fillRect t="-9091" r="-581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67" y="637201"/>
            <a:ext cx="3012188" cy="1524688"/>
          </a:xfrm>
          <a:prstGeom prst="rect">
            <a:avLst/>
          </a:prstGeom>
        </p:spPr>
      </p:pic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17</a:t>
            </a:fld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263221"/>
            <a:ext cx="2796473" cy="2896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2400" y="2303341"/>
                <a:ext cx="3392275" cy="87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Model independent interpretation,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𝑝𝑙𝑜𝑡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sub>
                    </m:sSub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bar>
                          <m:barPr>
                            <m:pos m:val="top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bar>
                      </m:sub>
                    </m:sSub>
                  </m:oMath>
                </a14:m>
                <a:r>
                  <a:rPr lang="en-US" sz="1600" dirty="0"/>
                  <a:t>), width values: </a:t>
                </a:r>
              </a:p>
              <a:p>
                <a:r>
                  <a:rPr lang="en-US" sz="1600" dirty="0">
                    <a:solidFill>
                      <a:srgbClr val="FFC000"/>
                    </a:solidFill>
                  </a:rPr>
                  <a:t>1 %, 5 %, 10 %, 25 %. </a:t>
                </a:r>
                <a:endParaRPr lang="ru-RU" sz="1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303341"/>
                <a:ext cx="3392275" cy="872931"/>
              </a:xfrm>
              <a:prstGeom prst="rect">
                <a:avLst/>
              </a:prstGeom>
              <a:blipFill>
                <a:blip r:embed="rId6"/>
                <a:stretch>
                  <a:fillRect l="-899" t="-2098" b="-83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09599" y="4280372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C00000"/>
                </a:solidFill>
              </a:rPr>
              <a:t>pseudoscalar</a:t>
            </a:r>
            <a:endParaRPr lang="ru-RU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765489" y="738307"/>
                <a:ext cx="2183384" cy="14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&gt;2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endParaRPr lang="en-US" sz="14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en-US" sz="14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endParaRPr lang="en-US" sz="14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𝑞𝑞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′)</m:t>
                      </m:r>
                    </m:oMath>
                  </m:oMathPara>
                </a14:m>
                <a:endParaRPr lang="en-US" sz="1400" dirty="0">
                  <a:solidFill>
                    <a:srgbClr val="C00000"/>
                  </a:solidFill>
                </a:endParaRPr>
              </a:p>
              <a:p>
                <a:r>
                  <a:rPr lang="en-US" sz="1400" dirty="0">
                    <a:solidFill>
                      <a:srgbClr val="C00000"/>
                    </a:solidFill>
                  </a:rPr>
                  <a:t>    at least 2 b-tag. jets</a:t>
                </a: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89" y="738307"/>
                <a:ext cx="2183384" cy="1404295"/>
              </a:xfrm>
              <a:prstGeom prst="rect">
                <a:avLst/>
              </a:prstGeom>
              <a:blipFill>
                <a:blip r:embed="rId7"/>
                <a:stretch>
                  <a:fillRect b="-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7598" y="6015419"/>
            <a:ext cx="2249334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8"/>
              </a:rPr>
              <a:t>JHEP 04 (2020) 171</a:t>
            </a:r>
            <a:endParaRPr lang="ru-RU" i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6316579" y="653084"/>
                <a:ext cx="1662443" cy="384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579" y="653084"/>
                <a:ext cx="1662443" cy="384464"/>
              </a:xfrm>
              <a:prstGeom prst="rect">
                <a:avLst/>
              </a:prstGeom>
              <a:blipFill>
                <a:blip r:embed="rId11"/>
                <a:stretch>
                  <a:fillRect t="-3175" b="-253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918813" y="2460676"/>
            <a:ext cx="2472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  <a:hlinkClick r:id="rId12"/>
              </a:rPr>
              <a:t>ATLAS-CONF-2020-003</a:t>
            </a:r>
            <a:endParaRPr lang="ru-RU" sz="1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9066101" y="5708601"/>
                <a:ext cx="2667397" cy="384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Also CMS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/</a:t>
                </a:r>
                <a:r>
                  <a:rPr lang="en-US" i="1" dirty="0" err="1">
                    <a:solidFill>
                      <a:schemeClr val="tx1"/>
                    </a:solidFill>
                  </a:rPr>
                  <a:t>tW</a:t>
                </a:r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6101" y="5708601"/>
                <a:ext cx="2667397" cy="384464"/>
              </a:xfrm>
              <a:prstGeom prst="rect">
                <a:avLst/>
              </a:prstGeom>
              <a:blipFill>
                <a:blip r:embed="rId13"/>
                <a:stretch>
                  <a:fillRect l="-1826" t="-3125" b="-234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9212191" y="6020954"/>
            <a:ext cx="222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14"/>
              </a:rPr>
              <a:t>JHEP 03 (2019) 141</a:t>
            </a:r>
            <a:endParaRPr lang="ru-RU" i="1" dirty="0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96646" y="1100567"/>
            <a:ext cx="2194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channel provides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the most stringent </a:t>
            </a:r>
          </a:p>
          <a:p>
            <a:pPr algn="ctr"/>
            <a:r>
              <a:rPr lang="en-US" sz="1600" dirty="0"/>
              <a:t>limits !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37359" y="2092479"/>
            <a:ext cx="3566342" cy="349144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437957" y="1610917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C000"/>
                </a:solidFill>
                <a:hlinkClick r:id="rId16"/>
              </a:rPr>
              <a:t>EPJC 80 (2020) 75</a:t>
            </a:r>
            <a:endParaRPr lang="ru-RU" i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9356832" y="1283680"/>
                <a:ext cx="2395336" cy="3818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dirty="0"/>
                  <a:t>, CMS, full RUN 2</a:t>
                </a:r>
                <a:endParaRPr lang="ru-RU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832" y="1283680"/>
                <a:ext cx="2395336" cy="381899"/>
              </a:xfrm>
              <a:prstGeom prst="rect">
                <a:avLst/>
              </a:prstGeom>
              <a:blipFill>
                <a:blip r:embed="rId17"/>
                <a:stretch>
                  <a:fillRect t="-6452" r="-1018" b="-258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Рисунок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64445" y="574902"/>
            <a:ext cx="2024358" cy="1728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3250696" y="645613"/>
                <a:ext cx="434798" cy="3818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bar>
                        <m:barPr>
                          <m:pos m:val="top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ba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696" y="645613"/>
                <a:ext cx="434798" cy="3818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3685494" y="2438555"/>
                <a:ext cx="2199320" cy="384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bar>
                      <m:barPr>
                        <m:pos m:val="top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ba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:r>
                  <a:rPr lang="en-US" sz="1600" dirty="0"/>
                  <a:t>full RUN 2</a:t>
                </a:r>
                <a:endParaRPr lang="ru-RU" sz="1600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5494" y="2438555"/>
                <a:ext cx="2199320" cy="384464"/>
              </a:xfrm>
              <a:prstGeom prst="rect">
                <a:avLst/>
              </a:prstGeom>
              <a:blipFill>
                <a:blip r:embed="rId20"/>
                <a:stretch>
                  <a:fillRect t="-3175" r="-556" b="-253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Нижний колонтитул 16">
            <a:extLst>
              <a:ext uri="{FF2B5EF4-FFF2-40B4-BE49-F238E27FC236}">
                <a16:creationId xmlns:a16="http://schemas.microsoft.com/office/drawing/2014/main" id="{077CB415-E62E-44CC-95A0-5A76A9BB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AF60A9-B098-46E5-A313-A8A4715B9F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58455" y="2887704"/>
            <a:ext cx="4809992" cy="3543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A5EC88-895A-432F-9666-FF679DD5DA46}"/>
              </a:ext>
            </a:extLst>
          </p:cNvPr>
          <p:cNvSpPr txBox="1"/>
          <p:nvPr/>
        </p:nvSpPr>
        <p:spPr>
          <a:xfrm>
            <a:off x="1550635" y="1027512"/>
            <a:ext cx="73419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sym typeface="Symbol" panose="05050102010706020507" pitchFamily="18" charset="2"/>
              </a:rPr>
              <a:t>/A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2" grpId="0"/>
      <p:bldP spid="25" grpId="0"/>
      <p:bldP spid="26" grpId="0"/>
      <p:bldP spid="12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600111" y="33069"/>
                <a:ext cx="9526326" cy="4425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Mono H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(boosted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pair) and Mono </a:t>
                </a:r>
                <a:r>
                  <a:rPr lang="en-US" sz="2000" i="1" dirty="0">
                    <a:solidFill>
                      <a:schemeClr val="accent1"/>
                    </a:solidFill>
                  </a:rPr>
                  <a:t>Z(</a:t>
                </a:r>
                <a:r>
                  <a:rPr lang="en-US" sz="2000" i="1" dirty="0" err="1">
                    <a:solidFill>
                      <a:schemeClr val="accent1"/>
                    </a:solidFill>
                  </a:rPr>
                  <a:t>ll</a:t>
                </a:r>
                <a:r>
                  <a:rPr lang="en-US" sz="2000" i="1" dirty="0">
                    <a:solidFill>
                      <a:schemeClr val="accent1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0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  <m:r>
                      <a:rPr lang="en-US" sz="20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, 2HDM+a interpretation</a:t>
                </a:r>
                <a:endParaRPr lang="ru-RU" sz="20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11" y="33069"/>
                <a:ext cx="9526326" cy="442557"/>
              </a:xfrm>
              <a:prstGeom prst="rect">
                <a:avLst/>
              </a:prstGeom>
              <a:blipFill>
                <a:blip r:embed="rId3"/>
                <a:stretch>
                  <a:fillRect l="-640" r="-832" b="-2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15" y="729893"/>
            <a:ext cx="2906125" cy="2251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64" y="3064438"/>
            <a:ext cx="3729375" cy="3309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360" y="3042643"/>
            <a:ext cx="3846977" cy="3331264"/>
          </a:xfrm>
          <a:prstGeom prst="rect">
            <a:avLst/>
          </a:prstGeom>
        </p:spPr>
      </p:pic>
      <p:sp>
        <p:nvSpPr>
          <p:cNvPr id="18" name="Дата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61938" y="805711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2HDM+a</a:t>
            </a:r>
            <a:endParaRPr lang="ru-RU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575505" y="990377"/>
                <a:ext cx="5548157" cy="160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Decay H</a:t>
                </a:r>
                <a:r>
                  <a:rPr lang="en-US" sz="1600" baseline="-25000" dirty="0"/>
                  <a:t>125</a:t>
                </a:r>
                <a:r>
                  <a:rPr lang="en-US" sz="1600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 , new </a:t>
                </a:r>
                <a:r>
                  <a:rPr lang="en-US" sz="1600" dirty="0" err="1">
                    <a:sym typeface="Wingdings" panose="05000000000000000000" pitchFamily="2" charset="2"/>
                  </a:rPr>
                  <a:t>pseudoscalar</a:t>
                </a:r>
                <a:r>
                  <a:rPr lang="en-US" sz="1600" dirty="0">
                    <a:sym typeface="Wingdings" panose="05000000000000000000" pitchFamily="2" charset="2"/>
                  </a:rPr>
                  <a:t> in invisible mode</a:t>
                </a:r>
              </a:p>
              <a:p>
                <a:endParaRPr lang="en-US" sz="1600" dirty="0">
                  <a:sym typeface="Wingdings" panose="05000000000000000000" pitchFamily="2" charset="2"/>
                </a:endParaRPr>
              </a:p>
              <a:p>
                <a:r>
                  <a:rPr lang="en-US" sz="1600" dirty="0">
                    <a:sym typeface="Wingdings" panose="05000000000000000000" pitchFamily="2" charset="2"/>
                  </a:rPr>
                  <a:t>Free parameters of a simplified description used in</a:t>
                </a:r>
              </a:p>
              <a:p>
                <a:r>
                  <a:rPr lang="en-US" sz="1600" dirty="0">
                    <a:sym typeface="Wingdings" panose="05000000000000000000" pitchFamily="2" charset="2"/>
                  </a:rPr>
                  <a:t>an analyses: 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m</a:t>
                </a:r>
                <a:r>
                  <a:rPr lang="en-US" sz="1600" baseline="-250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A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en-US" sz="1600" dirty="0" err="1">
                    <a:solidFill>
                      <a:srgbClr val="FFC000"/>
                    </a:solidFill>
                    <a:sym typeface="Wingdings" panose="05000000000000000000" pitchFamily="2" charset="2"/>
                  </a:rPr>
                  <a:t>m</a:t>
                </a:r>
                <a:r>
                  <a:rPr lang="en-US" sz="1600" baseline="-25000" dirty="0" err="1">
                    <a:solidFill>
                      <a:srgbClr val="FFC000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, m</a:t>
                </a:r>
                <a:r>
                  <a:rPr lang="en-US" sz="1600" baseline="-250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S</a:t>
                </a:r>
                <a:r>
                  <a:rPr lang="en-US" sz="1600" dirty="0">
                    <a:solidFill>
                      <a:srgbClr val="FFC000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en-US" sz="1600" dirty="0">
                    <a:sym typeface="Wingdings" panose="05000000000000000000" pitchFamily="2" charset="2"/>
                  </a:rPr>
                  <a:t>mixing angle between a and </a:t>
                </a:r>
              </a:p>
              <a:p>
                <a:r>
                  <a:rPr lang="en-US" sz="1600" dirty="0">
                    <a:sym typeface="Wingdings" panose="05000000000000000000" pitchFamily="2" charset="2"/>
                  </a:rPr>
                  <a:t>A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𝑠𝑖𝑛</m:t>
                    </m:r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𝜃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, VEV ratio for two </a:t>
                </a:r>
                <a:r>
                  <a:rPr lang="en-US" sz="1600" dirty="0" err="1">
                    <a:sym typeface="Wingdings" panose="05000000000000000000" pitchFamily="2" charset="2"/>
                  </a:rPr>
                  <a:t>higgs</a:t>
                </a:r>
                <a:r>
                  <a:rPr lang="en-US" sz="1600" dirty="0">
                    <a:sym typeface="Wingdings" panose="05000000000000000000" pitchFamily="2" charset="2"/>
                  </a:rPr>
                  <a:t> doublets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sz="1600" dirty="0">
                    <a:solidFill>
                      <a:srgbClr val="FFC000"/>
                    </a:solidFill>
                  </a:rPr>
                  <a:t>, </a:t>
                </a:r>
                <a:r>
                  <a:rPr lang="en-US" sz="1600" dirty="0"/>
                  <a:t>couplings </a:t>
                </a:r>
              </a:p>
              <a:p>
                <a:r>
                  <a:rPr lang="en-US" sz="1600" dirty="0"/>
                  <a:t>to SM and DM particles</a:t>
                </a:r>
                <a:endParaRPr lang="ru-RU" sz="16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505" y="990377"/>
                <a:ext cx="5548157" cy="1603581"/>
              </a:xfrm>
              <a:prstGeom prst="rect">
                <a:avLst/>
              </a:prstGeom>
              <a:blipFill>
                <a:blip r:embed="rId7"/>
                <a:stretch>
                  <a:fillRect l="-659" b="-3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80101" y="36335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C000"/>
                </a:solidFill>
                <a:hlinkClick r:id="rId8"/>
              </a:rPr>
              <a:t>EPJC 79 (2019) 280</a:t>
            </a:r>
            <a:endParaRPr lang="ru-RU" i="1" dirty="0">
              <a:solidFill>
                <a:srgbClr val="FFC000"/>
              </a:solidFill>
            </a:endParaRPr>
          </a:p>
        </p:txBody>
      </p:sp>
      <p:pic>
        <p:nvPicPr>
          <p:cNvPr id="16" name="Рисунок 26">
            <a:extLst>
              <a:ext uri="{FF2B5EF4-FFF2-40B4-BE49-F238E27FC236}">
                <a16:creationId xmlns:a16="http://schemas.microsoft.com/office/drawing/2014/main" id="{BDAF6361-E350-400A-AC01-845C9E2D24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8908" y="3021758"/>
            <a:ext cx="3521728" cy="337303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6BB0D30-D605-451B-9462-C4159135A298}"/>
              </a:ext>
            </a:extLst>
          </p:cNvPr>
          <p:cNvGrpSpPr/>
          <p:nvPr/>
        </p:nvGrpSpPr>
        <p:grpSpPr>
          <a:xfrm>
            <a:off x="9099177" y="960320"/>
            <a:ext cx="2926564" cy="1876480"/>
            <a:chOff x="4815838" y="868444"/>
            <a:chExt cx="2926564" cy="1876480"/>
          </a:xfrm>
        </p:grpSpPr>
        <p:pic>
          <p:nvPicPr>
            <p:cNvPr id="20" name="Рисунок 4">
              <a:extLst>
                <a:ext uri="{FF2B5EF4-FFF2-40B4-BE49-F238E27FC236}">
                  <a16:creationId xmlns:a16="http://schemas.microsoft.com/office/drawing/2014/main" id="{CC044755-8245-478B-A773-C843CA46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5838" y="868444"/>
              <a:ext cx="2926564" cy="1876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5A4F5B-2B66-4EFD-976B-18C622802EB1}"/>
                </a:ext>
              </a:extLst>
            </p:cNvPr>
            <p:cNvSpPr txBox="1"/>
            <p:nvPr/>
          </p:nvSpPr>
          <p:spPr>
            <a:xfrm>
              <a:off x="5653067" y="2295877"/>
              <a:ext cx="1154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2HDM+a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334BECE8-8A5B-456E-8066-5DF2B4A44B35}"/>
              </a:ext>
            </a:extLst>
          </p:cNvPr>
          <p:cNvSpPr/>
          <p:nvPr/>
        </p:nvSpPr>
        <p:spPr>
          <a:xfrm>
            <a:off x="9490770" y="545227"/>
            <a:ext cx="2045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EPJC 81 (2021) 13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24" name="Нижний колонтитул 16">
            <a:extLst>
              <a:ext uri="{FF2B5EF4-FFF2-40B4-BE49-F238E27FC236}">
                <a16:creationId xmlns:a16="http://schemas.microsoft.com/office/drawing/2014/main" id="{702657BF-F3BF-46D3-869C-BB9EC890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B212D-3D10-43FD-96BE-0448CB5391F9}"/>
              </a:ext>
            </a:extLst>
          </p:cNvPr>
          <p:cNvSpPr txBox="1"/>
          <p:nvPr/>
        </p:nvSpPr>
        <p:spPr>
          <a:xfrm>
            <a:off x="11090889" y="399985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Z(</a:t>
            </a:r>
            <a:r>
              <a:rPr lang="en-US" b="1" dirty="0" err="1">
                <a:solidFill>
                  <a:srgbClr val="C00000"/>
                </a:solidFill>
              </a:rPr>
              <a:t>ll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7629E-51D1-471B-BB23-F88169065AD5}"/>
              </a:ext>
            </a:extLst>
          </p:cNvPr>
          <p:cNvSpPr txBox="1"/>
          <p:nvPr/>
        </p:nvSpPr>
        <p:spPr>
          <a:xfrm>
            <a:off x="2614786" y="404106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H(bb)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30B92A-AD57-43A5-A662-7995E87E2C20}"/>
              </a:ext>
            </a:extLst>
          </p:cNvPr>
          <p:cNvSpPr txBox="1"/>
          <p:nvPr/>
        </p:nvSpPr>
        <p:spPr>
          <a:xfrm>
            <a:off x="5574717" y="405161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H(bb)</a:t>
            </a:r>
          </a:p>
        </p:txBody>
      </p:sp>
    </p:spTree>
    <p:extLst>
      <p:ext uri="{BB962C8B-B14F-4D97-AF65-F5344CB8AC3E}">
        <p14:creationId xmlns:p14="http://schemas.microsoft.com/office/powerpoint/2010/main" val="42192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29" y="2490856"/>
            <a:ext cx="5433101" cy="38885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Прямоугольник 8"/>
              <p:cNvSpPr/>
              <p:nvPr/>
            </p:nvSpPr>
            <p:spPr>
              <a:xfrm>
                <a:off x="2735759" y="37607"/>
                <a:ext cx="6445627" cy="12512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accent1"/>
                    </a:solidFill>
                  </a:rPr>
                  <a:t>2HDM+a limits combined: </a:t>
                </a:r>
              </a:p>
              <a:p>
                <a:r>
                  <a:rPr lang="en-US" sz="2400" i="1" dirty="0">
                    <a:solidFill>
                      <a:schemeClr val="accent1"/>
                    </a:solidFill>
                  </a:rPr>
                  <a:t>h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/</a:t>
                </a:r>
                <a:r>
                  <a:rPr lang="el-GR" sz="2400" i="1" dirty="0">
                    <a:solidFill>
                      <a:schemeClr val="accent1"/>
                    </a:solidFill>
                  </a:rPr>
                  <a:t>γγ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)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 /Z(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bar>
                      <m:barPr>
                        <m:pos m:val="top"/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bar>
                  </m:oMath>
                </a14:m>
                <a:r>
                  <a:rPr lang="en-US" sz="2400" i="1" dirty="0">
                    <a:solidFill>
                      <a:schemeClr val="accent1"/>
                    </a:solidFill>
                  </a:rPr>
                  <a:t>/</a:t>
                </a:r>
                <a:r>
                  <a:rPr lang="en-US" sz="2400" i="1" dirty="0" err="1">
                    <a:solidFill>
                      <a:schemeClr val="accent1"/>
                    </a:solidFill>
                  </a:rPr>
                  <a:t>ll</a:t>
                </a:r>
                <a:r>
                  <a:rPr lang="en-US" sz="2400" i="1" dirty="0">
                    <a:solidFill>
                      <a:schemeClr val="accent1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+</a:t>
                </a:r>
              </a:p>
              <a:p>
                <a:r>
                  <a:rPr lang="en-US" sz="2400" i="1" dirty="0">
                    <a:solidFill>
                      <a:schemeClr val="accent1"/>
                    </a:solidFill>
                  </a:rPr>
                  <a:t>h(invisible) </a:t>
                </a:r>
                <a:r>
                  <a:rPr lang="en-US" sz="2400" dirty="0"/>
                  <a:t> </a:t>
                </a:r>
                <a:endParaRPr lang="ru-RU" sz="2400" dirty="0"/>
              </a:p>
            </p:txBody>
          </p:sp>
        </mc:Choice>
        <mc:Fallback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759" y="37607"/>
                <a:ext cx="6445627" cy="1251240"/>
              </a:xfrm>
              <a:prstGeom prst="rect">
                <a:avLst/>
              </a:prstGeom>
              <a:blipFill>
                <a:blip r:embed="rId4"/>
                <a:stretch>
                  <a:fillRect l="-1514" t="-3902" b="-1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573" y="2481891"/>
            <a:ext cx="6102781" cy="38885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64" y="398751"/>
            <a:ext cx="2294172" cy="1989148"/>
          </a:xfrm>
          <a:prstGeom prst="rect">
            <a:avLst/>
          </a:prstGeom>
        </p:spPr>
      </p:pic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5EFDBF33-55CD-4881-B82A-D9D985CB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15838" y="5983561"/>
            <a:ext cx="2244525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hlinkClick r:id="rId7"/>
              </a:rPr>
              <a:t>JHEP 05 (2019) 142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544F7-DBCC-4CBB-B566-DF313B6E70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318" y="1790713"/>
            <a:ext cx="2420046" cy="591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45C6E8-749B-4BFB-8085-4F6B4FAC06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5488" y="1368423"/>
            <a:ext cx="2688988" cy="342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EBE9B-69F4-43DD-A63F-C43F1B699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0239" y="157582"/>
            <a:ext cx="2294172" cy="2249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12A891-D4D8-4242-B001-60ABBE4FC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6434" y="157582"/>
            <a:ext cx="2249563" cy="224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308AA91-24C8-4843-9185-BB9491330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50" y="1222172"/>
            <a:ext cx="9976106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stable (non-interacting directly, MET signatures) or with a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lifetime high enough  (LLP signatures)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CE7735DD-3E55-4818-8500-E9245D219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50" y="2492160"/>
            <a:ext cx="367790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electrically neutral </a:t>
            </a: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B9DD3520-2D04-4D87-8709-90101D9C7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50" y="3441424"/>
            <a:ext cx="602149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with a mass reachable at the LHC </a:t>
            </a: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0FECD0E3-229F-4ACC-802A-7F923E613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050" y="4288895"/>
            <a:ext cx="8055708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DM portals (mediators, “simplified models” of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8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DM/SM interactions)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5095B8E3-BD28-414D-A3A3-75EA11156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560" y="531859"/>
            <a:ext cx="403056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Dark matter candidates:</a:t>
            </a:r>
          </a:p>
        </p:txBody>
      </p:sp>
    </p:spTree>
    <p:extLst>
      <p:ext uri="{BB962C8B-B14F-4D97-AF65-F5344CB8AC3E}">
        <p14:creationId xmlns:p14="http://schemas.microsoft.com/office/powerpoint/2010/main" val="3384034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38653" y="55375"/>
            <a:ext cx="56605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7CB98"/>
                </a:solidFill>
                <a:latin typeface="Georgia"/>
              </a:rPr>
              <a:t>2HDM+a parameter limits combined</a:t>
            </a:r>
            <a:endParaRPr lang="ru-RU" sz="2800" i="1" dirty="0">
              <a:solidFill>
                <a:schemeClr val="accent1"/>
              </a:solidFill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29016-3420-43CE-B5A1-F12F99B90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71" y="521241"/>
            <a:ext cx="9113519" cy="3191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7BEB3A-DDC0-47E6-B263-F29C86735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50" y="3668882"/>
            <a:ext cx="9113518" cy="313374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0576B8-A7F9-465B-8CE7-E593D901E7B7}"/>
              </a:ext>
            </a:extLst>
          </p:cNvPr>
          <p:cNvSpPr/>
          <p:nvPr/>
        </p:nvSpPr>
        <p:spPr>
          <a:xfrm>
            <a:off x="2312894" y="1834030"/>
            <a:ext cx="914400" cy="1828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619405-D921-46C6-A042-A7ACECFD4A3B}"/>
              </a:ext>
            </a:extLst>
          </p:cNvPr>
          <p:cNvSpPr/>
          <p:nvPr/>
        </p:nvSpPr>
        <p:spPr>
          <a:xfrm>
            <a:off x="6499412" y="1860093"/>
            <a:ext cx="914400" cy="1828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6774DEC-C9EC-4BAB-B512-5C65B582C1B4}"/>
              </a:ext>
            </a:extLst>
          </p:cNvPr>
          <p:cNvSpPr/>
          <p:nvPr/>
        </p:nvSpPr>
        <p:spPr>
          <a:xfrm>
            <a:off x="3627120" y="4933369"/>
            <a:ext cx="914400" cy="1828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7269F6-355B-4E72-B94B-797139DDADA0}"/>
              </a:ext>
            </a:extLst>
          </p:cNvPr>
          <p:cNvSpPr/>
          <p:nvPr/>
        </p:nvSpPr>
        <p:spPr>
          <a:xfrm>
            <a:off x="8341390" y="4934051"/>
            <a:ext cx="914400" cy="1828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0E9E8F-92C2-49DA-B02C-E646ABC4D642}"/>
              </a:ext>
            </a:extLst>
          </p:cNvPr>
          <p:cNvSpPr txBox="1"/>
          <p:nvPr/>
        </p:nvSpPr>
        <p:spPr>
          <a:xfrm>
            <a:off x="9290631" y="1785185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ATLAS-CONF-2021-036</a:t>
            </a:r>
          </a:p>
          <a:p>
            <a:r>
              <a:rPr lang="en-US" dirty="0">
                <a:solidFill>
                  <a:srgbClr val="92D050"/>
                </a:solidFill>
              </a:rPr>
              <a:t>ATL-PHYS-PUB-2021-045</a:t>
            </a:r>
          </a:p>
        </p:txBody>
      </p:sp>
    </p:spTree>
    <p:extLst>
      <p:ext uri="{BB962C8B-B14F-4D97-AF65-F5344CB8AC3E}">
        <p14:creationId xmlns:p14="http://schemas.microsoft.com/office/powerpoint/2010/main" val="3567152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744" y="796241"/>
            <a:ext cx="7419221" cy="3653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768" y="4594698"/>
            <a:ext cx="7411467" cy="1832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558768" y="160821"/>
            <a:ext cx="673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2HDM+a DD combined results, 2016-2017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0388" y="6426818"/>
            <a:ext cx="9850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dirty="0">
                <a:hlinkClick r:id="rId5"/>
              </a:rPr>
              <a:t>LHC Dark Matter Working Group: Next generation spin-0 dark matter models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72582" y="1077668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neutrino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floor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>
            <a:cxnSpLocks/>
          </p:cNvCxnSpPr>
          <p:nvPr/>
        </p:nvCxnSpPr>
        <p:spPr>
          <a:xfrm>
            <a:off x="6798833" y="1323191"/>
            <a:ext cx="1333948" cy="9681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cxnSpLocks/>
          </p:cNvCxnSpPr>
          <p:nvPr/>
        </p:nvCxnSpPr>
        <p:spPr>
          <a:xfrm flipH="1">
            <a:off x="5181601" y="1471871"/>
            <a:ext cx="914399" cy="5030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6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052990" y="61851"/>
            <a:ext cx="673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2HDM+a DM relic density predicted</a:t>
            </a:r>
            <a:endParaRPr lang="ru-RU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2680" y="6426817"/>
            <a:ext cx="9850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dirty="0">
                <a:hlinkClick r:id="rId3"/>
              </a:rPr>
              <a:t>LHC Dark Matter Working Group: Next generation spin-0 dark matter models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012" y="782627"/>
            <a:ext cx="8964845" cy="3336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249" y="4186210"/>
            <a:ext cx="7902578" cy="21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010F977C-617D-4BA9-8C21-3C2BF856E2E5}"/>
              </a:ext>
            </a:extLst>
          </p:cNvPr>
          <p:cNvSpPr/>
          <p:nvPr/>
        </p:nvSpPr>
        <p:spPr>
          <a:xfrm>
            <a:off x="496333" y="3641513"/>
            <a:ext cx="3624710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07CB98"/>
                </a:solidFill>
                <a:latin typeface="Georgia"/>
              </a:rPr>
              <a:t> Dark sector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>
              <a:solidFill>
                <a:srgbClr val="07CB98"/>
              </a:solidFill>
              <a:latin typeface="Georgia"/>
            </a:endParaRP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en-US" sz="2600" dirty="0">
                <a:latin typeface="Georgia"/>
              </a:rPr>
              <a:t>Mediator search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Dark showers…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en-US" sz="2600" dirty="0">
                <a:latin typeface="Georgia"/>
              </a:rPr>
              <a:t>LLP signatures !!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90A06-BAAD-42BF-815C-ED5709F2E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90" y="1803432"/>
            <a:ext cx="3027999" cy="1653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B4471-ED0C-48A5-A994-B8F865A7E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374" y="1057568"/>
            <a:ext cx="3590081" cy="2399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6DA67-8DCA-4B20-B8C4-D7925E682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406" y="1936871"/>
            <a:ext cx="1159727" cy="2564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766D10-14CD-4E24-8806-D7AF7F2ED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890" y="3479342"/>
            <a:ext cx="3027999" cy="1985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F2C528-D055-41D4-9345-0B840F4D3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366" y="3485094"/>
            <a:ext cx="3590081" cy="2909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40316-DDBA-453D-ADAF-B22419C59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6650" y="4839335"/>
            <a:ext cx="1204332" cy="200722"/>
          </a:xfrm>
          <a:prstGeom prst="rect">
            <a:avLst/>
          </a:prstGeom>
        </p:spPr>
      </p:pic>
      <p:pic>
        <p:nvPicPr>
          <p:cNvPr id="20" name="Рисунок 10">
            <a:extLst>
              <a:ext uri="{FF2B5EF4-FFF2-40B4-BE49-F238E27FC236}">
                <a16:creationId xmlns:a16="http://schemas.microsoft.com/office/drawing/2014/main" id="{09819315-57E5-464E-AF29-2747E99B1E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39" y="341985"/>
            <a:ext cx="3552004" cy="30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99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7668" y="83035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Dark sector with </a:t>
            </a:r>
            <a:r>
              <a:rPr lang="en-US" sz="2400" dirty="0">
                <a:solidFill>
                  <a:srgbClr val="FFFF00"/>
                </a:solidFill>
              </a:rPr>
              <a:t>L</a:t>
            </a:r>
            <a:r>
              <a:rPr lang="en-US" sz="2400" dirty="0">
                <a:solidFill>
                  <a:schemeClr val="accent1"/>
                </a:solidFill>
              </a:rPr>
              <a:t>ong-</a:t>
            </a:r>
            <a:r>
              <a:rPr lang="en-US" sz="2400" dirty="0">
                <a:solidFill>
                  <a:srgbClr val="FFFF00"/>
                </a:solidFill>
              </a:rPr>
              <a:t>L</a:t>
            </a:r>
            <a:r>
              <a:rPr lang="en-US" sz="2400" dirty="0">
                <a:solidFill>
                  <a:schemeClr val="accent1"/>
                </a:solidFill>
              </a:rPr>
              <a:t>ived </a:t>
            </a:r>
            <a:r>
              <a:rPr lang="en-US" sz="2400" dirty="0">
                <a:solidFill>
                  <a:srgbClr val="FFFF00"/>
                </a:solidFill>
              </a:rPr>
              <a:t>P</a:t>
            </a:r>
            <a:r>
              <a:rPr lang="en-US" sz="2400" dirty="0">
                <a:solidFill>
                  <a:schemeClr val="accent1"/>
                </a:solidFill>
              </a:rPr>
              <a:t>articles at the LHC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4939" y="401615"/>
            <a:ext cx="26661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LLP White Paper: </a:t>
            </a:r>
          </a:p>
          <a:p>
            <a:r>
              <a:rPr lang="en-US" dirty="0">
                <a:solidFill>
                  <a:srgbClr val="92D050"/>
                </a:solidFill>
              </a:rPr>
              <a:t>arXiv:1903.04497</a:t>
            </a:r>
          </a:p>
          <a:p>
            <a:endParaRPr lang="en-US" dirty="0">
              <a:solidFill>
                <a:srgbClr val="92D050"/>
              </a:solidFill>
            </a:endParaRPr>
          </a:p>
          <a:p>
            <a:r>
              <a:rPr lang="en-US" dirty="0">
                <a:solidFill>
                  <a:srgbClr val="92D050"/>
                </a:solidFill>
              </a:rPr>
              <a:t>LLP theory motivations:</a:t>
            </a:r>
          </a:p>
          <a:p>
            <a:r>
              <a:rPr lang="en-US" dirty="0">
                <a:solidFill>
                  <a:srgbClr val="92D050"/>
                </a:solidFill>
              </a:rPr>
              <a:t> arXiv:1806.07396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194" y="577887"/>
            <a:ext cx="6983281" cy="57950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404" y="864968"/>
            <a:ext cx="2232019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LLP:</a:t>
            </a:r>
            <a:r>
              <a:rPr lang="en-US" dirty="0"/>
              <a:t> </a:t>
            </a:r>
          </a:p>
          <a:p>
            <a:r>
              <a:rPr lang="en-US" sz="1700" dirty="0"/>
              <a:t>a proper lifetime c</a:t>
            </a:r>
            <a:r>
              <a:rPr lang="el-GR" sz="1700" dirty="0"/>
              <a:t>τ</a:t>
            </a:r>
            <a:r>
              <a:rPr lang="en-US" sz="1700" baseline="-25000" dirty="0"/>
              <a:t>0</a:t>
            </a:r>
            <a:r>
              <a:rPr lang="en-US" sz="1700" dirty="0"/>
              <a:t> is greater than or comparable to the characteristic size of the (sub)detectors</a:t>
            </a:r>
          </a:p>
          <a:p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/>
              <a:t>small c</a:t>
            </a:r>
            <a:r>
              <a:rPr lang="el-GR" sz="1700" dirty="0"/>
              <a:t>τ</a:t>
            </a:r>
            <a:r>
              <a:rPr lang="en-US" sz="1700" baseline="-25000" dirty="0"/>
              <a:t>0</a:t>
            </a:r>
            <a:r>
              <a:rPr lang="en-US" sz="1700" dirty="0"/>
              <a:t> that </a:t>
            </a:r>
          </a:p>
          <a:p>
            <a:r>
              <a:rPr lang="en-US" sz="1700" dirty="0"/>
              <a:t>comparable to the</a:t>
            </a:r>
          </a:p>
          <a:p>
            <a:r>
              <a:rPr lang="en-US" sz="1700" dirty="0"/>
              <a:t>inner tracker size, no</a:t>
            </a:r>
          </a:p>
          <a:p>
            <a:r>
              <a:rPr lang="en-US" sz="1700" dirty="0"/>
              <a:t>displaced tracks </a:t>
            </a:r>
            <a:r>
              <a:rPr lang="en-US" sz="1700" dirty="0">
                <a:sym typeface="Wingdings" panose="05000000000000000000" pitchFamily="2" charset="2"/>
              </a:rPr>
              <a:t></a:t>
            </a:r>
            <a:endParaRPr lang="en-US" sz="1700" dirty="0"/>
          </a:p>
          <a:p>
            <a:r>
              <a:rPr lang="en-US" sz="1700" dirty="0">
                <a:solidFill>
                  <a:srgbClr val="92D050"/>
                </a:solidFill>
              </a:rPr>
              <a:t>“standard” prompt decay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700" dirty="0">
              <a:solidFill>
                <a:srgbClr val="FFFF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rgbClr val="FFFF00"/>
                </a:solidFill>
              </a:rPr>
              <a:t>intermediate c</a:t>
            </a:r>
            <a:r>
              <a:rPr lang="el-GR" sz="1700" dirty="0">
                <a:solidFill>
                  <a:srgbClr val="FFFF00"/>
                </a:solidFill>
              </a:rPr>
              <a:t>τ</a:t>
            </a:r>
            <a:r>
              <a:rPr lang="en-US" sz="1700" baseline="-25000" dirty="0">
                <a:solidFill>
                  <a:srgbClr val="FFFF00"/>
                </a:solidFill>
              </a:rPr>
              <a:t>0 </a:t>
            </a:r>
            <a:r>
              <a:rPr lang="en-US" sz="1700" dirty="0">
                <a:solidFill>
                  <a:srgbClr val="FFFF00"/>
                </a:solidFill>
                <a:sym typeface="Wingdings" panose="05000000000000000000" pitchFamily="2" charset="2"/>
              </a:rPr>
              <a:t> LLP</a:t>
            </a:r>
            <a:r>
              <a:rPr lang="en-US" sz="1700" baseline="-25000" dirty="0">
                <a:solidFill>
                  <a:srgbClr val="FFFF0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700" baseline="-25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700" dirty="0"/>
              <a:t>very large/infinite</a:t>
            </a:r>
          </a:p>
          <a:p>
            <a:r>
              <a:rPr lang="en-US" sz="1700" dirty="0"/>
              <a:t>large c</a:t>
            </a:r>
            <a:r>
              <a:rPr lang="el-GR" sz="1700" dirty="0"/>
              <a:t>τ</a:t>
            </a:r>
            <a:r>
              <a:rPr lang="en-US" sz="1700" baseline="-25000" dirty="0"/>
              <a:t>0 </a:t>
            </a:r>
            <a:r>
              <a:rPr lang="en-US" sz="1700" dirty="0">
                <a:sym typeface="Wingdings" panose="05000000000000000000" pitchFamily="2" charset="2"/>
              </a:rPr>
              <a:t> stable particles, </a:t>
            </a:r>
            <a:r>
              <a:rPr lang="en-US" sz="1700" dirty="0">
                <a:solidFill>
                  <a:srgbClr val="92D050"/>
                </a:solidFill>
                <a:sym typeface="Wingdings" panose="05000000000000000000" pitchFamily="2" charset="2"/>
              </a:rPr>
              <a:t>“standard” MET 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signatures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650" y="2468951"/>
            <a:ext cx="2347415" cy="23217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650" y="4866575"/>
            <a:ext cx="2509520" cy="1480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7680" y="205231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displaced jets </a:t>
            </a:r>
            <a:endParaRPr lang="ru-RU" dirty="0"/>
          </a:p>
        </p:txBody>
      </p:sp>
      <p:sp>
        <p:nvSpPr>
          <p:cNvPr id="14" name="Дата 15">
            <a:extLst>
              <a:ext uri="{FF2B5EF4-FFF2-40B4-BE49-F238E27FC236}">
                <a16:creationId xmlns:a16="http://schemas.microsoft.com/office/drawing/2014/main" id="{78461B67-B76F-4286-89FE-D78173BD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5" name="Нижний колонтитул 16">
            <a:extLst>
              <a:ext uri="{FF2B5EF4-FFF2-40B4-BE49-F238E27FC236}">
                <a16:creationId xmlns:a16="http://schemas.microsoft.com/office/drawing/2014/main" id="{0E8676CD-FEDC-4416-9168-3DF35B5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52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42445" y="101601"/>
            <a:ext cx="58993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7CB98"/>
                </a:solidFill>
                <a:latin typeface="Georgia"/>
              </a:rPr>
              <a:t>LLP signatures with displaced vertexes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C52E8-5984-43BA-B14B-F0B44CE07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53" y="1066727"/>
            <a:ext cx="6821262" cy="3949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859BB8-F656-4268-BBB5-1203702AD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932" y="1066727"/>
            <a:ext cx="3874479" cy="1868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EB467-3BC6-4F66-A94F-3A902FCE7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53" y="5254644"/>
            <a:ext cx="6821262" cy="10262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C515D20-C0CF-4AB3-8123-9F6D22340C2A}"/>
              </a:ext>
            </a:extLst>
          </p:cNvPr>
          <p:cNvGrpSpPr/>
          <p:nvPr/>
        </p:nvGrpSpPr>
        <p:grpSpPr>
          <a:xfrm>
            <a:off x="8004503" y="4298978"/>
            <a:ext cx="3746810" cy="1382751"/>
            <a:chOff x="7876834" y="3964146"/>
            <a:chExt cx="3746810" cy="13827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017763-AA5F-484B-9CFD-505EDC1C7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6834" y="3964146"/>
              <a:ext cx="3746810" cy="138275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E0C605-8EF7-4179-8A44-578BE9944494}"/>
                </a:ext>
              </a:extLst>
            </p:cNvPr>
            <p:cNvSpPr/>
            <p:nvPr/>
          </p:nvSpPr>
          <p:spPr>
            <a:xfrm>
              <a:off x="10753532" y="5051851"/>
              <a:ext cx="870112" cy="2950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318A6C9-9CF3-4077-B635-337A7E2C8514}"/>
              </a:ext>
            </a:extLst>
          </p:cNvPr>
          <p:cNvSpPr txBox="1"/>
          <p:nvPr/>
        </p:nvSpPr>
        <p:spPr>
          <a:xfrm>
            <a:off x="8591773" y="366563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coupling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79C733-ABE8-4811-87C4-B20C38CAF835}"/>
              </a:ext>
            </a:extLst>
          </p:cNvPr>
          <p:cNvSpPr txBox="1"/>
          <p:nvPr/>
        </p:nvSpPr>
        <p:spPr>
          <a:xfrm>
            <a:off x="10774492" y="5767748"/>
            <a:ext cx="1367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mass </a:t>
            </a:r>
          </a:p>
          <a:p>
            <a:r>
              <a:rPr lang="en-US" dirty="0"/>
              <a:t>gap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EB0E69-4905-4C6E-9A6A-1496C81B13C7}"/>
              </a:ext>
            </a:extLst>
          </p:cNvPr>
          <p:cNvSpPr txBox="1"/>
          <p:nvPr/>
        </p:nvSpPr>
        <p:spPr>
          <a:xfrm>
            <a:off x="8788276" y="5801281"/>
            <a:ext cx="1923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sizable mediator </a:t>
            </a:r>
          </a:p>
          <a:p>
            <a:r>
              <a:rPr lang="en-US" dirty="0"/>
              <a:t>mass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272231-B618-4ACF-8F4F-CF3358F375B2}"/>
              </a:ext>
            </a:extLst>
          </p:cNvPr>
          <p:cNvCxnSpPr/>
          <p:nvPr/>
        </p:nvCxnSpPr>
        <p:spPr>
          <a:xfrm>
            <a:off x="9230061" y="4022518"/>
            <a:ext cx="96819" cy="26400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AD9DC1-3A4B-49BC-9479-623297F21A4E}"/>
              </a:ext>
            </a:extLst>
          </p:cNvPr>
          <p:cNvCxnSpPr/>
          <p:nvPr/>
        </p:nvCxnSpPr>
        <p:spPr>
          <a:xfrm flipH="1" flipV="1">
            <a:off x="11048104" y="5386683"/>
            <a:ext cx="119862" cy="461492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00AF3B-EBE0-44F1-A59C-EF49B5EB077D}"/>
              </a:ext>
            </a:extLst>
          </p:cNvPr>
          <p:cNvCxnSpPr/>
          <p:nvPr/>
        </p:nvCxnSpPr>
        <p:spPr>
          <a:xfrm flipV="1">
            <a:off x="9750238" y="5681729"/>
            <a:ext cx="308162" cy="26400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47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1965C684-5858-4FEE-B461-DE4713F6B165}"/>
              </a:ext>
            </a:extLst>
          </p:cNvPr>
          <p:cNvSpPr/>
          <p:nvPr/>
        </p:nvSpPr>
        <p:spPr>
          <a:xfrm>
            <a:off x="2842445" y="101601"/>
            <a:ext cx="58993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7CB98"/>
                </a:solidFill>
                <a:latin typeface="Georgia"/>
              </a:rPr>
              <a:t>LLP signatures with displaced vertexes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C902F-2621-499F-853E-5FEC2582C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445" y="601957"/>
            <a:ext cx="3051936" cy="1780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62CFF4-A43F-46BD-812D-F90946508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426" y="2569146"/>
            <a:ext cx="4456699" cy="4000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03BC9D-7CC5-4938-A65C-AD0838151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862" y="594044"/>
            <a:ext cx="2899317" cy="2252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D6776-B9FF-4C38-B2BF-B1560DD8E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862" y="3015146"/>
            <a:ext cx="4014439" cy="3512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C4AAAE-A54A-4742-8F86-3C898026F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3963" y="2618794"/>
            <a:ext cx="2232845" cy="3511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B34EC7-24CC-4AAB-87CF-2F9480C37F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513" y="2212575"/>
            <a:ext cx="2921427" cy="33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82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7693" y="262513"/>
            <a:ext cx="54777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Dark photon, prompt/displaced jets</a:t>
            </a:r>
            <a:endParaRPr lang="ru-RU" sz="2600" dirty="0">
              <a:solidFill>
                <a:schemeClr val="accent1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38497" y="1037492"/>
            <a:ext cx="11754210" cy="5548036"/>
            <a:chOff x="212120" y="1099038"/>
            <a:chExt cx="11754210" cy="5548036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12120" y="1099038"/>
              <a:ext cx="11754210" cy="5548036"/>
              <a:chOff x="80236" y="1106320"/>
              <a:chExt cx="12017980" cy="5646262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237" y="1106320"/>
                <a:ext cx="12017979" cy="5646262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720969" y="1106320"/>
                <a:ext cx="914400" cy="3165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 rot="5400000">
                <a:off x="-218702" y="2361708"/>
                <a:ext cx="914400" cy="3165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2910254" y="3314700"/>
              <a:ext cx="2769577" cy="324436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79831" y="3130034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</a:rPr>
                <a:t>LLP</a:t>
              </a:r>
              <a:endParaRPr lang="ru-RU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4451" y="1271555"/>
              <a:ext cx="32720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The coupling to SM particles </a:t>
              </a:r>
            </a:p>
            <a:p>
              <a:r>
                <a:rPr lang="en-US" dirty="0">
                  <a:solidFill>
                    <a:srgbClr val="C00000"/>
                  </a:solidFill>
                </a:rPr>
                <a:t>proportional to electric charge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781754" y="1410055"/>
                  <a:ext cx="3947684" cy="3724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C00000"/>
                      </a:solidFill>
                    </a:rPr>
                    <a:t>1 or 2 loops: naively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a14:m>
                  <a:endParaRPr lang="ru-RU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1754" y="1410055"/>
                  <a:ext cx="3947684" cy="372410"/>
                </a:xfrm>
                <a:prstGeom prst="rect">
                  <a:avLst/>
                </a:prstGeom>
                <a:blipFill>
                  <a:blip r:embed="rId4"/>
                  <a:stretch>
                    <a:fillRect l="-1391" t="-6557" b="-2623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108330" y="1835059"/>
                  <a:ext cx="142519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𝝐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𝑬𝑴</m:t>
                            </m:r>
                          </m:sub>
                        </m:sSub>
                      </m:oMath>
                    </m:oMathPara>
                  </a14:m>
                  <a:endParaRPr lang="ru-RU" b="1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8330" y="1835059"/>
                  <a:ext cx="1425198" cy="37555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030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1" y="2761271"/>
            <a:ext cx="4680799" cy="2834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8175" y="79155"/>
            <a:ext cx="6048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Dark photon from dark SUSY, displaced LJ</a:t>
            </a:r>
            <a:endParaRPr lang="ru-RU" sz="2400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61" y="429567"/>
            <a:ext cx="2712014" cy="219933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95923" y="944588"/>
            <a:ext cx="27270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SUSY portal</a:t>
            </a:r>
            <a:endParaRPr lang="en-US" dirty="0"/>
          </a:p>
          <a:p>
            <a:r>
              <a:rPr lang="en-US" dirty="0"/>
              <a:t>h – Higgs boson (visible)</a:t>
            </a:r>
          </a:p>
          <a:p>
            <a:r>
              <a:rPr lang="en-US" dirty="0"/>
              <a:t>n</a:t>
            </a:r>
            <a:r>
              <a:rPr lang="en-US" baseline="-25000" dirty="0"/>
              <a:t>1</a:t>
            </a:r>
            <a:r>
              <a:rPr lang="en-US" dirty="0"/>
              <a:t> – </a:t>
            </a:r>
            <a:r>
              <a:rPr lang="en-US" dirty="0" err="1"/>
              <a:t>neutralino</a:t>
            </a:r>
            <a:r>
              <a:rPr lang="en-US" dirty="0"/>
              <a:t>, </a:t>
            </a:r>
          </a:p>
          <a:p>
            <a:r>
              <a:rPr lang="en-US" dirty="0" err="1"/>
              <a:t>n</a:t>
            </a:r>
            <a:r>
              <a:rPr lang="en-US" baseline="-25000" dirty="0" err="1"/>
              <a:t>D</a:t>
            </a:r>
            <a:r>
              <a:rPr lang="en-US" dirty="0"/>
              <a:t> – dark </a:t>
            </a:r>
            <a:r>
              <a:rPr lang="en-US" dirty="0" err="1"/>
              <a:t>neutralino</a:t>
            </a:r>
            <a:endParaRPr lang="en-US" dirty="0"/>
          </a:p>
          <a:p>
            <a:r>
              <a:rPr lang="en-US" dirty="0"/>
              <a:t>γ</a:t>
            </a:r>
            <a:r>
              <a:rPr lang="en-US" baseline="-25000" dirty="0"/>
              <a:t>D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l-GR" dirty="0"/>
              <a:t>γ</a:t>
            </a:r>
            <a:r>
              <a:rPr lang="en-US" dirty="0"/>
              <a:t> conversion, </a:t>
            </a:r>
            <a:r>
              <a:rPr lang="el-GR" dirty="0"/>
              <a:t>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937" y="43279"/>
            <a:ext cx="3299063" cy="735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960" y="944588"/>
            <a:ext cx="5927384" cy="5786701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5368919" y="3403073"/>
            <a:ext cx="3727947" cy="17624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5354320" y="4255478"/>
            <a:ext cx="4537026" cy="9972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Умножение 1"/>
          <p:cNvSpPr/>
          <p:nvPr/>
        </p:nvSpPr>
        <p:spPr>
          <a:xfrm>
            <a:off x="1746716" y="1006092"/>
            <a:ext cx="285283" cy="30351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множение 10"/>
          <p:cNvSpPr/>
          <p:nvPr/>
        </p:nvSpPr>
        <p:spPr>
          <a:xfrm>
            <a:off x="1767037" y="1756205"/>
            <a:ext cx="285283" cy="30351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4625" y="5832124"/>
                <a:ext cx="586891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92D050"/>
                    </a:solidFill>
                  </a:rPr>
                  <a:t>See also full RUN 2 statistics of 137 fb</a:t>
                </a:r>
                <a:r>
                  <a:rPr lang="en-US" sz="1600" baseline="30000" dirty="0">
                    <a:solidFill>
                      <a:srgbClr val="92D050"/>
                    </a:solidFill>
                  </a:rPr>
                  <a:t>-1</a:t>
                </a:r>
                <a:r>
                  <a:rPr lang="en-US" sz="1600" dirty="0">
                    <a:solidFill>
                      <a:srgbClr val="92D050"/>
                    </a:solidFill>
                  </a:rPr>
                  <a:t> analyses for </a:t>
                </a:r>
                <a:r>
                  <a:rPr lang="el-GR" sz="1600" dirty="0">
                    <a:solidFill>
                      <a:srgbClr val="92D050"/>
                    </a:solidFill>
                  </a:rPr>
                  <a:t>γ</a:t>
                </a:r>
                <a:r>
                  <a:rPr lang="en-US" sz="1600" baseline="-25000" dirty="0">
                    <a:solidFill>
                      <a:srgbClr val="92D050"/>
                    </a:solidFill>
                  </a:rPr>
                  <a:t>D</a:t>
                </a:r>
                <a:r>
                  <a:rPr lang="en-US" sz="1600" dirty="0">
                    <a:solidFill>
                      <a:srgbClr val="92D050"/>
                    </a:solidFill>
                  </a:rPr>
                  <a:t> in VBF </a:t>
                </a:r>
              </a:p>
              <a:p>
                <a:r>
                  <a:rPr lang="en-US" sz="1600" dirty="0">
                    <a:solidFill>
                      <a:srgbClr val="92D050"/>
                    </a:solidFill>
                  </a:rPr>
                  <a:t>and ZH associated prod. and for the light narrow vector </a:t>
                </a:r>
              </a:p>
              <a:p>
                <a:r>
                  <a:rPr lang="en-US" sz="1600" dirty="0">
                    <a:solidFill>
                      <a:srgbClr val="92D050"/>
                    </a:solidFill>
                  </a:rPr>
                  <a:t>resonance </a:t>
                </a:r>
                <a:r>
                  <a:rPr lang="en-US" sz="1600" i="1" dirty="0">
                    <a:solidFill>
                      <a:srgbClr val="92D050"/>
                    </a:solidFill>
                  </a:rPr>
                  <a:t>Z</a:t>
                </a:r>
                <a:r>
                  <a:rPr lang="en-US" sz="1600" i="1" baseline="-25000" dirty="0">
                    <a:solidFill>
                      <a:srgbClr val="92D050"/>
                    </a:solidFill>
                  </a:rPr>
                  <a:t>D</a:t>
                </a:r>
                <a:r>
                  <a:rPr lang="en-US" sz="1600" dirty="0">
                    <a:solidFill>
                      <a:srgbClr val="92D050"/>
                    </a:solidFill>
                  </a:rPr>
                  <a:t> -&gt;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92D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𝜇𝜇</m:t>
                    </m:r>
                  </m:oMath>
                </a14:m>
                <a:r>
                  <a:rPr lang="en-US" sz="1600" dirty="0">
                    <a:solidFill>
                      <a:srgbClr val="92D050"/>
                    </a:solidFill>
                  </a:rPr>
                  <a:t> in Backup slides 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25" y="5832124"/>
                <a:ext cx="5868914" cy="830997"/>
              </a:xfrm>
              <a:prstGeom prst="rect">
                <a:avLst/>
              </a:prstGeom>
              <a:blipFill>
                <a:blip r:embed="rId7"/>
                <a:stretch>
                  <a:fillRect l="-623" t="-220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62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29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1142206" y="1"/>
            <a:ext cx="9805988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ru-RU" sz="26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Higgs decay to dark photons: displaced muon jets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8231" y="785378"/>
            <a:ext cx="2574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CMS-PAS-EXO-20-014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51" y="1408079"/>
            <a:ext cx="3107483" cy="1765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51" y="3899803"/>
            <a:ext cx="3107483" cy="1894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744" y="536933"/>
            <a:ext cx="5781216" cy="5981521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4534828" y="352769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95263" y="3236383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Z–Z</a:t>
            </a:r>
            <a:r>
              <a:rPr lang="en-US" baseline="-25000" dirty="0"/>
              <a:t>D </a:t>
            </a:r>
            <a:r>
              <a:rPr lang="en-US" dirty="0"/>
              <a:t> conversion, </a:t>
            </a:r>
            <a:r>
              <a:rPr lang="el-GR" dirty="0">
                <a:solidFill>
                  <a:srgbClr val="FFFF00"/>
                </a:solidFill>
              </a:rPr>
              <a:t>ε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/>
              <a:t> 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95263" y="5856544"/>
            <a:ext cx="350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Higgs – dark </a:t>
            </a:r>
            <a:r>
              <a:rPr lang="en-US" dirty="0" err="1"/>
              <a:t>higgs</a:t>
            </a:r>
            <a:r>
              <a:rPr lang="en-US" dirty="0"/>
              <a:t> conversion, </a:t>
            </a:r>
            <a:r>
              <a:rPr lang="el-GR" dirty="0">
                <a:solidFill>
                  <a:srgbClr val="FFFF00"/>
                </a:solidFill>
              </a:rPr>
              <a:t>κ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6" name="Дата 15">
            <a:extLst>
              <a:ext uri="{FF2B5EF4-FFF2-40B4-BE49-F238E27FC236}">
                <a16:creationId xmlns:a16="http://schemas.microsoft.com/office/drawing/2014/main" id="{B442B5FB-EFCF-4EA7-85D0-7768B47B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7" name="Нижний колонтитул 16">
            <a:extLst>
              <a:ext uri="{FF2B5EF4-FFF2-40B4-BE49-F238E27FC236}">
                <a16:creationId xmlns:a16="http://schemas.microsoft.com/office/drawing/2014/main" id="{0635A520-6B5D-4F56-9750-5CB0CC00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77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89410" y="100920"/>
            <a:ext cx="83118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rgbClr val="07CB98"/>
                </a:solidFill>
                <a:latin typeface="Georgia"/>
              </a:rPr>
              <a:t>Dark matter approaches: from EFT to complete models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977" y="654998"/>
            <a:ext cx="8208826" cy="56524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" y="2929498"/>
            <a:ext cx="2166311" cy="16005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8" y="4803460"/>
            <a:ext cx="2166311" cy="14928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08" y="1082952"/>
            <a:ext cx="2188690" cy="1598769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1417437" y="2573574"/>
            <a:ext cx="484632" cy="439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450437" y="4423881"/>
            <a:ext cx="484632" cy="439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ижний колонтитул 16">
            <a:extLst>
              <a:ext uri="{FF2B5EF4-FFF2-40B4-BE49-F238E27FC236}">
                <a16:creationId xmlns:a16="http://schemas.microsoft.com/office/drawing/2014/main" id="{3A0AE1BF-F8FD-436F-952D-23D50A6E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69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30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546158" y="2088516"/>
            <a:ext cx="4452158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54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Backup slides</a:t>
            </a:r>
          </a:p>
        </p:txBody>
      </p:sp>
      <p:sp>
        <p:nvSpPr>
          <p:cNvPr id="9" name="Дата 15">
            <a:extLst>
              <a:ext uri="{FF2B5EF4-FFF2-40B4-BE49-F238E27FC236}">
                <a16:creationId xmlns:a16="http://schemas.microsoft.com/office/drawing/2014/main" id="{3295AA4E-3AE5-4650-A493-D06122D1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6" name="Нижний колонтитул 16">
            <a:extLst>
              <a:ext uri="{FF2B5EF4-FFF2-40B4-BE49-F238E27FC236}">
                <a16:creationId xmlns:a16="http://schemas.microsoft.com/office/drawing/2014/main" id="{66999FF1-8C36-406D-AFC0-DC30FDCC2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1931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Прямоугольник 9"/>
              <p:cNvSpPr/>
              <p:nvPr/>
            </p:nvSpPr>
            <p:spPr>
              <a:xfrm>
                <a:off x="3079562" y="1244296"/>
                <a:ext cx="5176417" cy="48680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200" dirty="0">
                    <a:solidFill>
                      <a:srgbClr val="07CB98"/>
                    </a:solidFill>
                    <a:latin typeface="Georgia"/>
                  </a:rPr>
                  <a:t>Gauge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7CB98"/>
                    </a:solidFill>
                    <a:effectLst/>
                    <a:uLnTx/>
                    <a:uFillTx/>
                    <a:latin typeface="Georgia"/>
                  </a:rPr>
                  <a:t> portal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600" dirty="0">
                  <a:solidFill>
                    <a:srgbClr val="07CB98"/>
                  </a:solidFill>
                  <a:latin typeface="Georgia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dirty="0">
                    <a:solidFill>
                      <a:srgbClr val="92D050"/>
                    </a:solidFill>
                    <a:latin typeface="Georgia"/>
                  </a:rPr>
                  <a:t>Gauge sector constructions:</a:t>
                </a:r>
              </a:p>
              <a:p>
                <a:pPr marL="914400" lvl="1" indent="-457200"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</a:rPr>
                  <a:t>SM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</a:rPr>
                          <m:t>𝑍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</a:rPr>
                          <m:t>𝑉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</a:rPr>
                          <m:t>′</m:t>
                        </m:r>
                      </m:sup>
                    </m:sSubSup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  <a:p>
                <a:pPr marL="914400" lvl="1" indent="-457200"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2HDM+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Georgia"/>
                  </a:rPr>
                  <a:t>…</a:t>
                </a:r>
              </a:p>
              <a:p>
                <a:pPr>
                  <a:defRPr/>
                </a:pPr>
                <a:endParaRPr lang="en-US" sz="2400" dirty="0">
                  <a:latin typeface="Georgia"/>
                </a:endParaRPr>
              </a:p>
              <a:p>
                <a:pPr>
                  <a:defRPr/>
                </a:pPr>
                <a:r>
                  <a:rPr lang="en-US" sz="2400" dirty="0">
                    <a:solidFill>
                      <a:srgbClr val="92D050"/>
                    </a:solidFill>
                    <a:latin typeface="Georgia"/>
                  </a:rPr>
                  <a:t>Signatures:</a:t>
                </a:r>
              </a:p>
              <a:p>
                <a:pPr marL="800100" lvl="1" indent="-342900"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kumimoji="0" lang="en-US" sz="24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 invisible</a:t>
                </a:r>
              </a:p>
              <a:p>
                <a:pPr marL="800100" lvl="1" indent="-342900"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 </a:t>
                </a:r>
                <a:r>
                  <a:rPr lang="en-US" sz="2400" dirty="0">
                    <a:sym typeface="Symbol" panose="05050102010706020507" pitchFamily="18" charset="2"/>
                  </a:rPr>
                  <a:t> </a:t>
                </a:r>
                <a:r>
                  <a:rPr lang="en-US" sz="2400" dirty="0" err="1">
                    <a:sym typeface="Symbol" panose="05050102010706020507" pitchFamily="18" charset="2"/>
                  </a:rPr>
                  <a:t>dijet</a:t>
                </a:r>
                <a:r>
                  <a:rPr lang="en-US" sz="2400" dirty="0">
                    <a:sym typeface="Symbol" panose="05050102010706020507" pitchFamily="18" charset="2"/>
                  </a:rPr>
                  <a:t>/dilepton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eorgia"/>
                  <a:sym typeface="Symbol" panose="05050102010706020507" pitchFamily="18" charset="2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q"/>
                  <a:defRPr/>
                </a:pP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</a:rPr>
                  <a:t> H</a:t>
                </a:r>
                <a:r>
                  <a:rPr kumimoji="0" lang="en-US" sz="2400" b="0" i="1" u="none" strike="noStrike" kern="1200" cap="none" spc="0" normalizeH="0" baseline="-2500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</a:rPr>
                  <a:t>125 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(bb) + </a:t>
                </a: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MET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/ Z(</a:t>
                </a:r>
                <a:r>
                  <a:rPr kumimoji="0" lang="en-US" sz="2400" b="0" i="1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ll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) + </a:t>
                </a:r>
                <a:r>
                  <a:rPr kumimoji="0" lang="en-US" sz="2400" b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MET</a:t>
                </a:r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eorgia"/>
                    <a:sym typeface="Symbol" panose="05050102010706020507" pitchFamily="18" charset="2"/>
                  </a:rPr>
                  <a:t> </a:t>
                </a:r>
              </a:p>
              <a:p>
                <a:pPr marL="800100" lvl="1" indent="-342900">
                  <a:buFont typeface="Wingdings" panose="05000000000000000000" pitchFamily="2" charset="2"/>
                  <a:buChar char="q"/>
                  <a:defRPr/>
                </a:pPr>
                <a:r>
                  <a:rPr lang="en-US" sz="2400" dirty="0">
                    <a:latin typeface="Georgia"/>
                    <a:sym typeface="Symbol" panose="05050102010706020507" pitchFamily="18" charset="2"/>
                  </a:rPr>
                  <a:t> flavor violating processes…</a:t>
                </a:r>
              </a:p>
              <a:p>
                <a:pPr lvl="1"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eorgia"/>
                  <a:sym typeface="Symbol" panose="05050102010706020507" pitchFamily="18" charset="2"/>
                </a:endParaRPr>
              </a:p>
            </p:txBody>
          </p:sp>
        </mc:Choice>
        <mc:Fallback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562" y="1244296"/>
                <a:ext cx="5176417" cy="4868064"/>
              </a:xfrm>
              <a:prstGeom prst="rect">
                <a:avLst/>
              </a:prstGeom>
              <a:blipFill>
                <a:blip r:embed="rId3"/>
                <a:stretch>
                  <a:fillRect l="-2945" t="-1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0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33" y="3106652"/>
            <a:ext cx="6284603" cy="3641913"/>
          </a:xfrm>
          <a:prstGeom prst="rect">
            <a:avLst/>
          </a:prstGeom>
        </p:spPr>
      </p:pic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29.05.2020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377904" y="167035"/>
                <a:ext cx="3442545" cy="1128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1"/>
                    </a:solidFill>
                    <a:latin typeface="+mj-lt"/>
                  </a:rPr>
                  <a:t>V/AV combined </a:t>
                </a:r>
              </a:p>
              <a:p>
                <a:pPr algn="ctr"/>
                <a:r>
                  <a:rPr lang="en-US" sz="2400" dirty="0">
                    <a:solidFill>
                      <a:schemeClr val="accent1"/>
                    </a:solidFill>
                    <a:latin typeface="+mj-lt"/>
                  </a:rPr>
                  <a:t>Dijet &amp; Mono X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endParaRPr lang="en-US" sz="2000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904" y="167035"/>
                <a:ext cx="3442545" cy="1128194"/>
              </a:xfrm>
              <a:prstGeom prst="rect">
                <a:avLst/>
              </a:prstGeom>
              <a:blipFill>
                <a:blip r:embed="rId4"/>
                <a:stretch>
                  <a:fillRect l="-2124" t="-4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68278" y="6079269"/>
            <a:ext cx="5908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</a:rPr>
              <a:t>Visible (</a:t>
            </a:r>
            <a:r>
              <a:rPr lang="en-US" sz="1600" dirty="0" err="1">
                <a:solidFill>
                  <a:srgbClr val="92D050"/>
                </a:solidFill>
              </a:rPr>
              <a:t>ffbar</a:t>
            </a:r>
            <a:r>
              <a:rPr lang="en-US" sz="1600" dirty="0">
                <a:solidFill>
                  <a:srgbClr val="92D050"/>
                </a:solidFill>
              </a:rPr>
              <a:t>) and invisible (X+MET) channels combined</a:t>
            </a:r>
            <a:endParaRPr lang="ru-RU" sz="1600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89060" y="2729486"/>
            <a:ext cx="4657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interpretation for the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axial-vector mediator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6" y="56205"/>
            <a:ext cx="6241774" cy="360349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01652" y="3750324"/>
            <a:ext cx="4030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interpretation for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the vector mediator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807415" y="2171571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CMS EXO summary plots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417084" y="1544347"/>
            <a:ext cx="3634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u="sng" dirty="0" err="1"/>
              <a:t>leptophobic</a:t>
            </a:r>
            <a:r>
              <a:rPr lang="en-US" dirty="0"/>
              <a:t> mediator, </a:t>
            </a:r>
            <a:r>
              <a:rPr lang="en-US" sz="2000" dirty="0" err="1">
                <a:solidFill>
                  <a:srgbClr val="FFC000"/>
                </a:solidFill>
              </a:rPr>
              <a:t>g</a:t>
            </a:r>
            <a:r>
              <a:rPr lang="en-US" sz="2000" baseline="-25000" dirty="0" err="1">
                <a:solidFill>
                  <a:srgbClr val="FFC000"/>
                </a:solidFill>
              </a:rPr>
              <a:t>l</a:t>
            </a:r>
            <a:r>
              <a:rPr lang="en-US" sz="2000" dirty="0">
                <a:solidFill>
                  <a:srgbClr val="FFC000"/>
                </a:solidFill>
              </a:rPr>
              <a:t> = 0 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364" y="4135197"/>
            <a:ext cx="2242698" cy="1926006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453134" y="4135197"/>
            <a:ext cx="2263366" cy="1926051"/>
            <a:chOff x="540339" y="4200849"/>
            <a:chExt cx="2070781" cy="1819673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40339" y="4200849"/>
              <a:ext cx="2070781" cy="1819673"/>
              <a:chOff x="9646962" y="416424"/>
              <a:chExt cx="2213140" cy="1982386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46962" y="416424"/>
                <a:ext cx="2213140" cy="1982386"/>
              </a:xfrm>
              <a:prstGeom prst="rect">
                <a:avLst/>
              </a:prstGeom>
            </p:spPr>
          </p:pic>
          <p:sp>
            <p:nvSpPr>
              <p:cNvPr id="28" name="Овал 27"/>
              <p:cNvSpPr/>
              <p:nvPr/>
            </p:nvSpPr>
            <p:spPr>
              <a:xfrm>
                <a:off x="11009280" y="1269566"/>
                <a:ext cx="271989" cy="3265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10176388" y="1278531"/>
                <a:ext cx="303352" cy="31755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249532" y="122295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815185" y="1231911"/>
                <a:ext cx="363457" cy="380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g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q</a:t>
                </a:r>
                <a:endParaRPr lang="ru-RU" baseline="-25000" dirty="0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228205" y="4349639"/>
              <a:ext cx="622428" cy="3489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</a:rPr>
                <a:t>V/VA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34" name="Нижний колонтитул 16">
            <a:extLst>
              <a:ext uri="{FF2B5EF4-FFF2-40B4-BE49-F238E27FC236}">
                <a16:creationId xmlns:a16="http://schemas.microsoft.com/office/drawing/2014/main" id="{C7FF19F6-294B-4535-B4FE-7C1100309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07576" y="148203"/>
            <a:ext cx="11910129" cy="6187860"/>
            <a:chOff x="107576" y="148203"/>
            <a:chExt cx="11910129" cy="6187860"/>
          </a:xfrm>
        </p:grpSpPr>
        <p:sp>
          <p:nvSpPr>
            <p:cNvPr id="9" name="TextBox 8"/>
            <p:cNvSpPr txBox="1"/>
            <p:nvPr/>
          </p:nvSpPr>
          <p:spPr>
            <a:xfrm>
              <a:off x="6927166" y="148203"/>
              <a:ext cx="487344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ATLAS: combination of collider and DD </a:t>
              </a:r>
            </a:p>
            <a:p>
              <a:pPr algn="ctr"/>
              <a:r>
                <a:rPr lang="en-US" sz="2000" dirty="0">
                  <a:solidFill>
                    <a:schemeClr val="accent1"/>
                  </a:solidFill>
                </a:rPr>
                <a:t>constraints on DM </a:t>
              </a:r>
            </a:p>
            <a:p>
              <a:pPr algn="ctr"/>
              <a:endParaRPr lang="en-US" sz="2000" dirty="0">
                <a:solidFill>
                  <a:schemeClr val="accent1"/>
                </a:solidFill>
              </a:endParaRPr>
            </a:p>
            <a:p>
              <a:pPr algn="ctr"/>
              <a:r>
                <a:rPr lang="en-US" dirty="0"/>
                <a:t>interpretation for</a:t>
              </a:r>
              <a:r>
                <a:rPr lang="en-US" dirty="0">
                  <a:solidFill>
                    <a:schemeClr val="accent1"/>
                  </a:solidFill>
                </a:rPr>
                <a:t> </a:t>
              </a:r>
              <a:r>
                <a:rPr lang="en-US" dirty="0" err="1"/>
                <a:t>leptophobic</a:t>
              </a:r>
              <a:r>
                <a:rPr lang="en-US" dirty="0"/>
                <a:t> and </a:t>
              </a:r>
              <a:r>
                <a:rPr lang="en-US" dirty="0" err="1"/>
                <a:t>leptophilic</a:t>
              </a:r>
              <a:r>
                <a:rPr lang="en-US" dirty="0"/>
                <a:t> </a:t>
              </a:r>
            </a:p>
            <a:p>
              <a:pPr algn="ctr"/>
              <a:r>
                <a:rPr lang="en-US" dirty="0"/>
                <a:t>VA mediator</a:t>
              </a:r>
              <a:endParaRPr lang="ru-RU" dirty="0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76" y="158965"/>
              <a:ext cx="5956530" cy="4281726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7564" y="1972670"/>
              <a:ext cx="6070141" cy="436339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4295" y="4849768"/>
              <a:ext cx="56567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 comparison of the inferred limits with the constraints from direct-detection experiments </a:t>
              </a:r>
            </a:p>
            <a:p>
              <a:r>
                <a:rPr lang="en-US" sz="2000" dirty="0"/>
                <a:t>on spin-independent and spin-dependent WIMP-nucleon scattering cross- section</a:t>
              </a:r>
              <a:endParaRPr lang="ru-RU" sz="20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74376" y="4972878"/>
              <a:ext cx="65" cy="27699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lIns="0" tIns="0" rIns="0" bIns="0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12" name="Нижний колонтитул 16">
            <a:extLst>
              <a:ext uri="{FF2B5EF4-FFF2-40B4-BE49-F238E27FC236}">
                <a16:creationId xmlns:a16="http://schemas.microsoft.com/office/drawing/2014/main" id="{5B091F36-B698-4E9C-9813-5303DA5B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3970" name="Text Box 1"/>
              <p:cNvSpPr txBox="1">
                <a:spLocks noChangeArrowheads="1"/>
              </p:cNvSpPr>
              <p:nvPr/>
            </p:nvSpPr>
            <p:spPr bwMode="auto">
              <a:xfrm>
                <a:off x="1142206" y="1"/>
                <a:ext cx="9805988" cy="582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3200" b="1">
                    <a:solidFill>
                      <a:srgbClr val="3333CC"/>
                    </a:solidFill>
                    <a:latin typeface="Arial" panose="020B0604020202020204" pitchFamily="34" charset="0"/>
                    <a:cs typeface="PingFang SC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800">
                    <a:solidFill>
                      <a:srgbClr val="FF3300"/>
                    </a:solidFill>
                    <a:latin typeface="Arial" panose="020B0604020202020204" pitchFamily="34" charset="0"/>
                    <a:cs typeface="PingFang SC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cs typeface="PingFang SC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FF00FF"/>
                    </a:solidFill>
                    <a:latin typeface="Arial" panose="020B0604020202020204" pitchFamily="34" charset="0"/>
                    <a:cs typeface="PingFang SC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5pPr>
                <a:lvl6pPr marL="25146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6pPr>
                <a:lvl7pPr marL="29718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7pPr>
                <a:lvl8pPr marL="34290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8pPr>
                <a:lvl9pPr marL="3886200" indent="-228600" defTabSz="449263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  <a:tab pos="8985250" algn="l"/>
                    <a:tab pos="9434513" algn="l"/>
                  </a:tabLst>
                  <a:defRPr sz="2000">
                    <a:solidFill>
                      <a:srgbClr val="009999"/>
                    </a:solidFill>
                    <a:latin typeface="Arial" panose="020B0604020202020204" pitchFamily="34" charset="0"/>
                    <a:cs typeface="PingFang SC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</a:pPr>
                <a:r>
                  <a:rPr lang="en-US" sz="2800" b="0" dirty="0">
                    <a:solidFill>
                      <a:schemeClr val="accent1"/>
                    </a:solidFill>
                    <a:latin typeface="+mj-lt"/>
                  </a:rPr>
                  <a:t>Mono h(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2800" b="0" dirty="0">
                    <a:solidFill>
                      <a:schemeClr val="accent1"/>
                    </a:solidFill>
                    <a:latin typeface="+mj-lt"/>
                  </a:rPr>
                  <a:t>)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800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𝑚𝑖𝑠</m:t>
                        </m:r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en-US" sz="2800" b="0" dirty="0">
                    <a:solidFill>
                      <a:schemeClr val="accent1"/>
                    </a:solidFill>
                    <a:latin typeface="+mj-lt"/>
                  </a:rPr>
                  <a:t>, SDM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28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800" b="0" dirty="0">
                    <a:solidFill>
                      <a:schemeClr val="accent1"/>
                    </a:solidFill>
                    <a:latin typeface="+mj-lt"/>
                  </a:rPr>
                  <a:t> interpretations</a:t>
                </a:r>
                <a:endParaRPr lang="ru-RU" sz="2800" b="0" dirty="0">
                  <a:solidFill>
                    <a:schemeClr val="accent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3970" name="Text 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206" y="1"/>
                <a:ext cx="9805988" cy="582613"/>
              </a:xfrm>
              <a:prstGeom prst="rect">
                <a:avLst/>
              </a:prstGeom>
              <a:blipFill>
                <a:blip r:embed="rId3"/>
                <a:stretch>
                  <a:fillRect b="-2766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5DEB7A5-C947-49A2-95E8-D0AFD293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63025" y="673225"/>
                <a:ext cx="7106126" cy="2976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Decay h</a:t>
                </a:r>
                <a:r>
                  <a:rPr lang="en-US" sz="2200" dirty="0">
                    <a:solidFill>
                      <a:srgbClr val="FFC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en-US" sz="2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2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en-US" sz="2200" dirty="0">
                    <a:solidFill>
                      <a:srgbClr val="FFC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, new vector/</a:t>
                </a:r>
                <a:r>
                  <a:rPr lang="en-US" sz="2200" dirty="0" err="1">
                    <a:solidFill>
                      <a:srgbClr val="FFC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pseudoscalar</a:t>
                </a:r>
                <a:r>
                  <a:rPr lang="en-US" sz="2200" dirty="0">
                    <a:solidFill>
                      <a:srgbClr val="FFC000"/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in invisible mode</a:t>
                </a:r>
              </a:p>
              <a:p>
                <a:r>
                  <a:rPr lang="en-US" sz="1600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</a:t>
                </a:r>
              </a:p>
              <a:p>
                <a:r>
                  <a:rPr lang="en-US" i="1" dirty="0" err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Z</a:t>
                </a:r>
                <a:r>
                  <a:rPr lang="en-US" i="1" baseline="-25000" dirty="0" err="1">
                    <a:solidFill>
                      <a:srgbClr val="FFFF00"/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i="1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’</a:t>
                </a:r>
                <a:r>
                  <a:rPr lang="en-US" i="1" baseline="-25000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i="1" dirty="0">
                    <a:latin typeface="Calibri" panose="020F0502020204030204" pitchFamily="34" charset="0"/>
                  </a:rPr>
                  <a:t>: </a:t>
                </a:r>
                <a:r>
                  <a:rPr lang="en-US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V</a:t>
                </a:r>
                <a:r>
                  <a:rPr lang="en-US" dirty="0">
                    <a:latin typeface="Calibri" panose="020F0502020204030204" pitchFamily="34" charset="0"/>
                  </a:rPr>
                  <a:t>ector</a:t>
                </a:r>
                <a:r>
                  <a:rPr lang="en-US" i="1" dirty="0">
                    <a:latin typeface="Calibri" panose="020F0502020204030204" pitchFamily="34" charset="0"/>
                  </a:rPr>
                  <a:t> </a:t>
                </a:r>
                <a:r>
                  <a:rPr lang="en-US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B</a:t>
                </a:r>
                <a:r>
                  <a:rPr lang="en-US" dirty="0">
                    <a:latin typeface="Calibri" panose="020F0502020204030204" pitchFamily="34" charset="0"/>
                  </a:rPr>
                  <a:t>aryon-number-</a:t>
                </a:r>
                <a:r>
                  <a:rPr lang="en-US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C</a:t>
                </a:r>
                <a:r>
                  <a:rPr lang="en-US" dirty="0">
                    <a:latin typeface="Calibri" panose="020F0502020204030204" pitchFamily="34" charset="0"/>
                  </a:rPr>
                  <a:t>harged mediator (VBC)</a:t>
                </a:r>
              </a:p>
              <a:p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Free parameters of the SDM used in the analyses: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baseline="-250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i="1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m</a:t>
                </a:r>
                <a:r>
                  <a:rPr lang="en-US" i="1" baseline="-250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Z</a:t>
                </a:r>
                <a:r>
                  <a:rPr lang="en-US" i="1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’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coupling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to SM matter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ru-RU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 (=0.25), </a:t>
                </a:r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coupling to DM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(=1.0)</a:t>
                </a:r>
              </a:p>
              <a:p>
                <a:endParaRPr lang="en-US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  <a:p>
                <a:r>
                  <a:rPr lang="en-US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2HDM+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A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m</a:t>
                </a:r>
                <a:r>
                  <a:rPr lang="en-US" baseline="-250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:r>
                  <a:rPr lang="en-US" i="1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m</a:t>
                </a:r>
                <a:r>
                  <a:rPr lang="en-US" i="1" baseline="-250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Z</a:t>
                </a:r>
                <a:r>
                  <a:rPr lang="en-US" i="1" baseline="-250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’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(=100 GeV), </a:t>
                </a:r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coupling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 to SM matter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ru-RU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(=0.8), </a:t>
                </a:r>
                <a:r>
                  <a:rPr lang="en-US" dirty="0">
                    <a:latin typeface="Calibri" panose="020F0502020204030204" pitchFamily="34" charset="0"/>
                    <a:sym typeface="Wingdings" panose="05000000000000000000" pitchFamily="2" charset="2"/>
                  </a:rPr>
                  <a:t>coupling to DM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(=1.0),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𝑡𝑎𝑛</m:t>
                    </m:r>
                    <m:r>
                      <a:rPr lang="en-US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sym typeface="Wingdings" panose="05000000000000000000" pitchFamily="2" charset="2"/>
                  </a:rPr>
                  <a:t>=1</a:t>
                </a:r>
              </a:p>
              <a:p>
                <a:endParaRPr lang="en-US" sz="1600" dirty="0">
                  <a:solidFill>
                    <a:srgbClr val="FFC000"/>
                  </a:solidFill>
                  <a:sym typeface="Wingdings" panose="05000000000000000000" pitchFamily="2" charset="2"/>
                </a:endParaRPr>
              </a:p>
              <a:p>
                <a:endParaRPr lang="en-US" sz="1600" dirty="0">
                  <a:solidFill>
                    <a:srgbClr val="FFC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025" y="673225"/>
                <a:ext cx="7106126" cy="2976456"/>
              </a:xfrm>
              <a:prstGeom prst="rect">
                <a:avLst/>
              </a:prstGeom>
              <a:blipFill>
                <a:blip r:embed="rId4"/>
                <a:stretch>
                  <a:fillRect l="-1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158" y="902980"/>
            <a:ext cx="2305376" cy="1940165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137126" y="3428999"/>
            <a:ext cx="3807653" cy="2882173"/>
            <a:chOff x="6815947" y="3231743"/>
            <a:chExt cx="3842536" cy="2967731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5947" y="3231743"/>
              <a:ext cx="3842536" cy="2967731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8491795" y="4536918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C00000"/>
                  </a:solidFill>
                </a:rPr>
                <a:t>Z</a:t>
              </a:r>
              <a:r>
                <a:rPr lang="en-US" i="1" baseline="-25000" dirty="0" err="1">
                  <a:solidFill>
                    <a:srgbClr val="C00000"/>
                  </a:solidFill>
                </a:rPr>
                <a:t>b</a:t>
              </a:r>
              <a:r>
                <a:rPr lang="en-US" i="1" dirty="0">
                  <a:solidFill>
                    <a:srgbClr val="C00000"/>
                  </a:solidFill>
                </a:rPr>
                <a:t>’</a:t>
              </a:r>
              <a:r>
                <a:rPr lang="en-US" i="1" baseline="-25000" dirty="0">
                  <a:solidFill>
                    <a:srgbClr val="C00000"/>
                  </a:solidFill>
                </a:rPr>
                <a:t> 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1597" y="3429000"/>
            <a:ext cx="3966790" cy="2882172"/>
            <a:chOff x="1574248" y="3181077"/>
            <a:chExt cx="3925734" cy="296773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4248" y="3181077"/>
              <a:ext cx="3925734" cy="2967731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>
            <a:xfrm>
              <a:off x="3270278" y="4715609"/>
              <a:ext cx="4908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rgbClr val="C00000"/>
                  </a:solidFill>
                </a:rPr>
                <a:t>Z</a:t>
              </a:r>
              <a:r>
                <a:rPr lang="en-US" i="1" baseline="-25000" dirty="0" err="1">
                  <a:solidFill>
                    <a:srgbClr val="C00000"/>
                  </a:solidFill>
                </a:rPr>
                <a:t>b</a:t>
              </a:r>
              <a:r>
                <a:rPr lang="en-US" i="1" dirty="0">
                  <a:solidFill>
                    <a:srgbClr val="C00000"/>
                  </a:solidFill>
                </a:rPr>
                <a:t>’</a:t>
              </a:r>
              <a:r>
                <a:rPr lang="en-US" i="1" baseline="-25000" dirty="0">
                  <a:solidFill>
                    <a:srgbClr val="C00000"/>
                  </a:solidFill>
                </a:rPr>
                <a:t> 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4056" y="3036146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C000"/>
                </a:solidFill>
                <a:hlinkClick r:id="rId8"/>
              </a:rPr>
              <a:t>EPJC 79 (2019) 280</a:t>
            </a:r>
            <a:endParaRPr lang="ru-RU" i="1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10123089" y="2293174"/>
                <a:ext cx="11559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</a:rPr>
                  <a:t>2HDM+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ru-R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089" y="2293174"/>
                <a:ext cx="1155957" cy="369332"/>
              </a:xfrm>
              <a:prstGeom prst="rect">
                <a:avLst/>
              </a:prstGeom>
              <a:blipFill>
                <a:blip r:embed="rId11"/>
                <a:stretch>
                  <a:fillRect l="-4762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Группа 24"/>
          <p:cNvGrpSpPr/>
          <p:nvPr/>
        </p:nvGrpSpPr>
        <p:grpSpPr>
          <a:xfrm>
            <a:off x="209496" y="972292"/>
            <a:ext cx="2544416" cy="1882564"/>
            <a:chOff x="8781120" y="2024302"/>
            <a:chExt cx="2544416" cy="1882564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8781120" y="2024302"/>
              <a:ext cx="2544416" cy="1882564"/>
              <a:chOff x="3703481" y="3511656"/>
              <a:chExt cx="2544416" cy="1882564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3703481" y="3511656"/>
                <a:ext cx="2544416" cy="1882564"/>
                <a:chOff x="4070529" y="1832274"/>
                <a:chExt cx="2383649" cy="1818701"/>
              </a:xfrm>
            </p:grpSpPr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070529" y="1832274"/>
                  <a:ext cx="2383649" cy="1818701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4764068" y="1996973"/>
                  <a:ext cx="542421" cy="356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C00000"/>
                      </a:solidFill>
                      <a:latin typeface="Calibri" panose="020F0502020204030204" pitchFamily="34" charset="0"/>
                    </a:rPr>
                    <a:t>VBC</a:t>
                  </a:r>
                  <a:r>
                    <a:rPr lang="en-US" dirty="0"/>
                    <a:t> </a:t>
                  </a:r>
                  <a:endParaRPr lang="ru-RU" dirty="0"/>
                </a:p>
              </p:txBody>
            </p:sp>
          </p:grpSp>
          <p:sp>
            <p:nvSpPr>
              <p:cNvPr id="29" name="Овал 28"/>
              <p:cNvSpPr/>
              <p:nvPr/>
            </p:nvSpPr>
            <p:spPr>
              <a:xfrm>
                <a:off x="4897120" y="4199010"/>
                <a:ext cx="233182" cy="210076"/>
              </a:xfrm>
              <a:prstGeom prst="ellipse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0150060" y="2024302"/>
                  <a:ext cx="1141915" cy="331501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acc>
                          <m:accPr>
                            <m:chr m:val="̿"/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)/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𝑙𝑙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0060" y="2024302"/>
                  <a:ext cx="1141915" cy="331501"/>
                </a:xfrm>
                <a:prstGeom prst="rect">
                  <a:avLst/>
                </a:prstGeom>
                <a:blipFill>
                  <a:blip r:embed="rId13"/>
                  <a:stretch>
                    <a:fillRect b="-727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Дата 15">
            <a:extLst>
              <a:ext uri="{FF2B5EF4-FFF2-40B4-BE49-F238E27FC236}">
                <a16:creationId xmlns:a16="http://schemas.microsoft.com/office/drawing/2014/main" id="{F3A492D4-0609-470D-AF63-934306DF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DA15456-753D-BD77-AA48-3EF6483BB7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8146" y="3426718"/>
            <a:ext cx="4138697" cy="28607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F8EF8B-65CB-6904-B032-A995EE149DE3}"/>
              </a:ext>
            </a:extLst>
          </p:cNvPr>
          <p:cNvSpPr txBox="1"/>
          <p:nvPr/>
        </p:nvSpPr>
        <p:spPr>
          <a:xfrm>
            <a:off x="8830536" y="2987389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5"/>
              </a:rPr>
              <a:t>ATLAS-CONF-2018-039</a:t>
            </a:r>
            <a:endParaRPr lang="ru-RU" dirty="0"/>
          </a:p>
        </p:txBody>
      </p:sp>
      <p:sp>
        <p:nvSpPr>
          <p:cNvPr id="34" name="Нижний колонтитул 16">
            <a:extLst>
              <a:ext uri="{FF2B5EF4-FFF2-40B4-BE49-F238E27FC236}">
                <a16:creationId xmlns:a16="http://schemas.microsoft.com/office/drawing/2014/main" id="{72263C99-43DB-4660-BC6F-BEE235DAE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31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35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0282" y="197224"/>
            <a:ext cx="492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Two doublet Higgs Model (2HDM)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76518" y="776156"/>
                <a:ext cx="6659195" cy="353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Two complex scalar doublets,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, 8 real </a:t>
                </a:r>
                <a:r>
                  <a:rPr lang="en-US" sz="1600" dirty="0" err="1"/>
                  <a:t>d.o.f</a:t>
                </a:r>
                <a:r>
                  <a:rPr lang="en-US" sz="1600" dirty="0"/>
                  <a:t>, after SSB – </a:t>
                </a: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5 physical scalar states: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neutral CP-even </a:t>
                </a:r>
                <a:r>
                  <a:rPr lang="en-US" sz="1600" dirty="0" err="1"/>
                  <a:t>h,H</a:t>
                </a: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neutral CR-odd A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charged H</a:t>
                </a:r>
                <a:r>
                  <a:rPr lang="en-US" sz="1600" baseline="30000" dirty="0"/>
                  <a:t>+</a:t>
                </a:r>
                <a:r>
                  <a:rPr lang="en-US" sz="1600" dirty="0"/>
                  <a:t>, H</a:t>
                </a:r>
                <a:r>
                  <a:rPr lang="en-US" sz="1600" baseline="30000" dirty="0"/>
                  <a:t>-</a:t>
                </a:r>
                <a:endParaRPr lang="ru-RU" sz="1600" baseline="30000" dirty="0"/>
              </a:p>
              <a:p>
                <a:endParaRPr lang="en-US" sz="1600" dirty="0"/>
              </a:p>
              <a:p>
                <a:r>
                  <a:rPr lang="en-US" sz="1600" dirty="0"/>
                  <a:t>Mass hierarchy is not fixed exactly, but the state h considered light and </a:t>
                </a:r>
              </a:p>
              <a:p>
                <a:r>
                  <a:rPr lang="en-US" sz="1600" dirty="0"/>
                  <a:t>the rest 4 are considered heavy.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r>
                  <a:rPr lang="en-US" sz="1600" dirty="0"/>
                  <a:t>Decoupling limit:                                   (H does not contribute)</a:t>
                </a:r>
              </a:p>
              <a:p>
                <a:r>
                  <a:rPr lang="en-US" sz="1600" dirty="0"/>
                  <a:t>Most LHC studies, including for dark matter, are done in this limit</a:t>
                </a:r>
              </a:p>
              <a:p>
                <a:endParaRPr lang="ru-RU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18" y="776156"/>
                <a:ext cx="6659195" cy="3539430"/>
              </a:xfrm>
              <a:prstGeom prst="rect">
                <a:avLst/>
              </a:prstGeom>
              <a:blipFill>
                <a:blip r:embed="rId3"/>
                <a:stretch>
                  <a:fillRect l="-549" t="-5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04143" y="4141531"/>
            <a:ext cx="413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4 types of flavor conserving models </a:t>
            </a:r>
            <a:endParaRPr lang="ru-RU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37040" y="1330340"/>
                <a:ext cx="3999108" cy="741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2 non-zero VEVs: v</a:t>
                </a:r>
                <a:r>
                  <a:rPr lang="en-US" sz="1600" baseline="-25000" dirty="0"/>
                  <a:t>1 </a:t>
                </a: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) and v</a:t>
                </a:r>
                <a:r>
                  <a:rPr lang="en-US" sz="1600" baseline="-25000" dirty="0"/>
                  <a:t>2 </a:t>
                </a: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600" dirty="0"/>
                  <a:t>):</a:t>
                </a:r>
                <a:endParaRPr lang="en-US" dirty="0"/>
              </a:p>
              <a:p>
                <a:r>
                  <a:rPr lang="en-US" baseline="-25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FFC000"/>
                    </a:solidFill>
                  </a:rPr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246 </m:t>
                            </m:r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𝐺𝑒𝑉</m:t>
                            </m:r>
                          </m:e>
                        </m:d>
                      </m:e>
                      <m:sup>
                        <m: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</m:t>
                    </m:r>
                    <m:r>
                      <a:rPr lang="en-US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ru-RU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040" y="1330340"/>
                <a:ext cx="3999108" cy="741998"/>
              </a:xfrm>
              <a:prstGeom prst="rect">
                <a:avLst/>
              </a:prstGeom>
              <a:blipFill>
                <a:blip r:embed="rId4"/>
                <a:stretch>
                  <a:fillRect l="-762" t="-24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Группа 2"/>
          <p:cNvGrpSpPr/>
          <p:nvPr/>
        </p:nvGrpSpPr>
        <p:grpSpPr>
          <a:xfrm>
            <a:off x="136238" y="4603464"/>
            <a:ext cx="6239532" cy="1739938"/>
            <a:chOff x="136238" y="4603464"/>
            <a:chExt cx="6239532" cy="1739938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238" y="4603464"/>
              <a:ext cx="6239532" cy="1739938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 flipV="1">
              <a:off x="141997" y="5228316"/>
              <a:ext cx="5889812" cy="397161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68357" y="5255106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MSSM</a:t>
              </a:r>
              <a:endParaRPr lang="ru-RU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664" y="1372243"/>
            <a:ext cx="2734292" cy="23703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004" y="197224"/>
            <a:ext cx="5172687" cy="9144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004" y="3961249"/>
            <a:ext cx="2606865" cy="25742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2975" y="3955592"/>
            <a:ext cx="2572546" cy="25454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324" y="2853264"/>
            <a:ext cx="5428880" cy="50609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5725807" y="3327447"/>
            <a:ext cx="2333567" cy="1628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753438" y="3324537"/>
            <a:ext cx="5013356" cy="15781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0243" y="3422817"/>
            <a:ext cx="1326797" cy="340813"/>
          </a:xfrm>
          <a:prstGeom prst="rect">
            <a:avLst/>
          </a:prstGeom>
        </p:spPr>
      </p:pic>
      <p:sp>
        <p:nvSpPr>
          <p:cNvPr id="26" name="Нижний колонтитул 16">
            <a:extLst>
              <a:ext uri="{FF2B5EF4-FFF2-40B4-BE49-F238E27FC236}">
                <a16:creationId xmlns:a16="http://schemas.microsoft.com/office/drawing/2014/main" id="{F08DB239-BE7A-4D93-90DA-3919C7CE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1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4237" y="699636"/>
            <a:ext cx="8656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2HDM, couplings to SM fermions and gauge bosons, normalized to these of the SM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73" y="1144756"/>
            <a:ext cx="10398229" cy="41349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1453" y="5458821"/>
            <a:ext cx="8204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coupling in Yukawa sector like in the SM (MFV), the strongest with </a:t>
            </a:r>
            <a:r>
              <a:rPr lang="en-US" sz="1600" dirty="0">
                <a:solidFill>
                  <a:schemeClr val="accent1"/>
                </a:solidFill>
                <a:sym typeface="Wingdings" panose="05000000000000000000" pitchFamily="2" charset="2"/>
              </a:rPr>
              <a:t>the third generation</a:t>
            </a: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id="{08E16D94-7A24-4C88-A3CA-6C4E09D7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855" y="143776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Neutral </a:t>
            </a:r>
            <a:r>
              <a:rPr lang="en-US" sz="2000" dirty="0" err="1">
                <a:solidFill>
                  <a:schemeClr val="accent1"/>
                </a:solidFill>
              </a:rPr>
              <a:t>Higgses</a:t>
            </a:r>
            <a:r>
              <a:rPr lang="en-US" sz="2000" dirty="0">
                <a:solidFill>
                  <a:schemeClr val="accent1"/>
                </a:solidFill>
              </a:rPr>
              <a:t> (h/H/A)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55" y="548855"/>
            <a:ext cx="10858070" cy="1553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962" y="2252898"/>
            <a:ext cx="3509038" cy="1182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37" y="2240087"/>
            <a:ext cx="5001609" cy="1195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855" y="3700958"/>
            <a:ext cx="3139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Charged </a:t>
            </a:r>
            <a:r>
              <a:rPr lang="en-US" sz="2000" dirty="0" err="1">
                <a:solidFill>
                  <a:schemeClr val="accent1"/>
                </a:solidFill>
              </a:rPr>
              <a:t>Higgses</a:t>
            </a:r>
            <a:r>
              <a:rPr lang="en-US" sz="2000" dirty="0">
                <a:solidFill>
                  <a:schemeClr val="accent1"/>
                </a:solidFill>
              </a:rPr>
              <a:t> (H</a:t>
            </a:r>
            <a:r>
              <a:rPr lang="en-US" sz="2000" baseline="30000" dirty="0">
                <a:solidFill>
                  <a:schemeClr val="accent1"/>
                </a:solidFill>
              </a:rPr>
              <a:t>+</a:t>
            </a:r>
            <a:r>
              <a:rPr lang="en-US" sz="2000" dirty="0">
                <a:solidFill>
                  <a:schemeClr val="accent1"/>
                </a:solidFill>
              </a:rPr>
              <a:t>/H</a:t>
            </a:r>
            <a:r>
              <a:rPr lang="en-US" sz="2000" baseline="30000" dirty="0">
                <a:solidFill>
                  <a:schemeClr val="accent1"/>
                </a:solidFill>
              </a:rPr>
              <a:t>-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962" y="5505692"/>
            <a:ext cx="3869523" cy="1266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855" y="4101068"/>
            <a:ext cx="4733438" cy="1578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1293" y="4172041"/>
            <a:ext cx="4590000" cy="120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2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946" y="162841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ZA (A  ZH) 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llbb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10" y="507703"/>
            <a:ext cx="3739124" cy="2904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819" y="512476"/>
            <a:ext cx="3379557" cy="2899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5961" y="512525"/>
            <a:ext cx="2834231" cy="2899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809" y="3557501"/>
            <a:ext cx="4325293" cy="31101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1446" y="4425142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</a:t>
            </a:r>
            <a:r>
              <a:rPr lang="en-US" sz="2000" baseline="30000" dirty="0">
                <a:solidFill>
                  <a:schemeClr val="accent1"/>
                </a:solidFill>
              </a:rPr>
              <a:t>+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1"/>
                </a:solidFill>
                <a:sym typeface="Wingdings" panose="05000000000000000000" pitchFamily="2" charset="2"/>
              </a:rPr>
              <a:t>tb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289" y="3557501"/>
            <a:ext cx="3211121" cy="311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5937828" y="197860"/>
            <a:ext cx="617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+mj-lt"/>
              </a:rPr>
              <a:t>2HDM </a:t>
            </a:r>
            <a:r>
              <a:rPr lang="en-US" sz="2400" dirty="0" err="1">
                <a:solidFill>
                  <a:schemeClr val="accent1"/>
                </a:solidFill>
                <a:latin typeface="+mj-lt"/>
              </a:rPr>
              <a:t>hMSSM</a:t>
            </a:r>
            <a:r>
              <a:rPr lang="en-US" sz="2400" dirty="0">
                <a:solidFill>
                  <a:schemeClr val="accent1"/>
                </a:solidFill>
                <a:latin typeface="+mj-lt"/>
              </a:rPr>
              <a:t> combined results, RUN2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923" y="1868950"/>
            <a:ext cx="6936501" cy="44912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" y="264442"/>
            <a:ext cx="5188358" cy="52981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9537" y="907383"/>
            <a:ext cx="5628464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Much more details see in a talk by </a:t>
            </a:r>
            <a:r>
              <a:rPr lang="en-US" dirty="0">
                <a:hlinkClick r:id="rId5"/>
              </a:rPr>
              <a:t>Adam Bailey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accent5"/>
                </a:solidFill>
              </a:rPr>
              <a:t>(+ comprehensive</a:t>
            </a:r>
            <a:r>
              <a:rPr lang="ru-RU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chemeClr val="accent5"/>
                </a:solidFill>
              </a:rPr>
              <a:t>list of analyses for ATLAS &amp; CMS)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id="{B5D62999-C301-4904-8CAC-843F0DB5C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1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215615" y="136153"/>
            <a:ext cx="817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The simplest DM: one DM particle + one mediator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273DB82-9FBA-4307-B6AC-65B462036D44}"/>
              </a:ext>
            </a:extLst>
          </p:cNvPr>
          <p:cNvSpPr/>
          <p:nvPr/>
        </p:nvSpPr>
        <p:spPr>
          <a:xfrm>
            <a:off x="461393" y="2262930"/>
            <a:ext cx="3305263" cy="2332140"/>
          </a:xfrm>
          <a:prstGeom prst="cloud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4E893A5-CCCB-438A-9C20-68D72A35F032}"/>
              </a:ext>
            </a:extLst>
          </p:cNvPr>
          <p:cNvSpPr/>
          <p:nvPr/>
        </p:nvSpPr>
        <p:spPr>
          <a:xfrm>
            <a:off x="6352892" y="1235543"/>
            <a:ext cx="5492569" cy="4529002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1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739D95B0-03E4-4557-8A9E-13A130C16435}"/>
              </a:ext>
            </a:extLst>
          </p:cNvPr>
          <p:cNvSpPr/>
          <p:nvPr/>
        </p:nvSpPr>
        <p:spPr>
          <a:xfrm>
            <a:off x="3265656" y="3074086"/>
            <a:ext cx="4077254" cy="5504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EE287-5BC0-4AA8-BE2A-0FA5A73EDCDD}"/>
              </a:ext>
            </a:extLst>
          </p:cNvPr>
          <p:cNvSpPr txBox="1"/>
          <p:nvPr/>
        </p:nvSpPr>
        <p:spPr>
          <a:xfrm>
            <a:off x="4145937" y="2704754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mediator: </a:t>
            </a:r>
            <a:r>
              <a:rPr lang="en-US" i="1" dirty="0"/>
              <a:t>S</a:t>
            </a:r>
            <a:r>
              <a:rPr lang="en-US" i="1" baseline="-25000" dirty="0"/>
              <a:t>med</a:t>
            </a:r>
            <a:r>
              <a:rPr lang="en-US" dirty="0"/>
              <a:t>, </a:t>
            </a:r>
            <a:r>
              <a:rPr lang="en-US" i="1" dirty="0"/>
              <a:t>M</a:t>
            </a:r>
            <a:r>
              <a:rPr lang="en-US" i="1" baseline="-25000" dirty="0"/>
              <a:t>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2B655-7BAC-4673-8957-1125B2DA2235}"/>
              </a:ext>
            </a:extLst>
          </p:cNvPr>
          <p:cNvSpPr txBox="1"/>
          <p:nvPr/>
        </p:nvSpPr>
        <p:spPr>
          <a:xfrm>
            <a:off x="4454554" y="3518138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S=0,1/2, 1…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F048A1-AFD5-477B-97F5-D2F1FF53306B}"/>
              </a:ext>
            </a:extLst>
          </p:cNvPr>
          <p:cNvSpPr txBox="1"/>
          <p:nvPr/>
        </p:nvSpPr>
        <p:spPr>
          <a:xfrm>
            <a:off x="851068" y="2830203"/>
            <a:ext cx="2024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Visible sector: SM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H, q, l, G, V…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1E2CBE-82C4-49C1-A848-ACD8E973E4BE}"/>
              </a:ext>
            </a:extLst>
          </p:cNvPr>
          <p:cNvSpPr txBox="1"/>
          <p:nvPr/>
        </p:nvSpPr>
        <p:spPr>
          <a:xfrm>
            <a:off x="8399043" y="2752629"/>
            <a:ext cx="2141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Hidden sector: DM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Φ, S..,</a:t>
            </a:r>
            <a:r>
              <a:rPr lang="el-GR" dirty="0"/>
              <a:t>Ψ</a:t>
            </a:r>
            <a:r>
              <a:rPr lang="en-US" dirty="0"/>
              <a:t>.., V’…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3CBD02-811F-449B-B4ED-F90EB47E9CA6}"/>
              </a:ext>
            </a:extLst>
          </p:cNvPr>
          <p:cNvGrpSpPr/>
          <p:nvPr/>
        </p:nvGrpSpPr>
        <p:grpSpPr>
          <a:xfrm>
            <a:off x="8229893" y="3214296"/>
            <a:ext cx="3241964" cy="820545"/>
            <a:chOff x="3484828" y="5282589"/>
            <a:chExt cx="3241964" cy="8205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DCC82FD-72EC-4592-8A52-8C92999156DC}"/>
                </a:ext>
              </a:extLst>
            </p:cNvPr>
            <p:cNvSpPr/>
            <p:nvPr/>
          </p:nvSpPr>
          <p:spPr>
            <a:xfrm>
              <a:off x="3484828" y="5282589"/>
              <a:ext cx="3241964" cy="82054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346A94-EA69-4A6F-9643-5ED05619B877}"/>
                </a:ext>
              </a:extLst>
            </p:cNvPr>
            <p:cNvSpPr txBox="1"/>
            <p:nvPr/>
          </p:nvSpPr>
          <p:spPr>
            <a:xfrm>
              <a:off x="3569974" y="5295546"/>
              <a:ext cx="242406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only one DM particle:</a:t>
              </a:r>
            </a:p>
            <a:p>
              <a:r>
                <a:rPr lang="en-US" dirty="0"/>
                <a:t> </a:t>
              </a:r>
              <a:r>
                <a:rPr lang="en-US" i="1" dirty="0"/>
                <a:t>S</a:t>
              </a:r>
              <a:r>
                <a:rPr lang="en-US" i="1" baseline="-25000" dirty="0"/>
                <a:t>DM </a:t>
              </a:r>
              <a:r>
                <a:rPr lang="en-US" dirty="0"/>
                <a:t> = 0, ½, 1…, </a:t>
              </a:r>
              <a:r>
                <a:rPr lang="en-US" i="1" dirty="0"/>
                <a:t>M</a:t>
              </a:r>
              <a:r>
                <a:rPr lang="en-US" i="1" baseline="-25000" dirty="0"/>
                <a:t>DM</a:t>
              </a:r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53DF23-274F-4AB8-9676-7FCC02AE8D6D}"/>
              </a:ext>
            </a:extLst>
          </p:cNvPr>
          <p:cNvGrpSpPr/>
          <p:nvPr/>
        </p:nvGrpSpPr>
        <p:grpSpPr>
          <a:xfrm>
            <a:off x="2436414" y="3015013"/>
            <a:ext cx="910383" cy="687791"/>
            <a:chOff x="3168073" y="5144655"/>
            <a:chExt cx="910383" cy="68779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7D61758-42FE-4C93-9B6C-3AC762455439}"/>
                </a:ext>
              </a:extLst>
            </p:cNvPr>
            <p:cNvSpPr/>
            <p:nvPr/>
          </p:nvSpPr>
          <p:spPr>
            <a:xfrm>
              <a:off x="3168073" y="5144655"/>
              <a:ext cx="812800" cy="6877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9932BE-6C7F-4F9D-8A7F-E0098F63D964}"/>
                </a:ext>
              </a:extLst>
            </p:cNvPr>
            <p:cNvSpPr txBox="1"/>
            <p:nvPr/>
          </p:nvSpPr>
          <p:spPr>
            <a:xfrm>
              <a:off x="3265656" y="5260354"/>
              <a:ext cx="812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rgbClr val="002060"/>
                  </a:solidFill>
                </a:rPr>
                <a:t>g</a:t>
              </a:r>
              <a:r>
                <a:rPr lang="en-US" i="1" baseline="-25000" dirty="0">
                  <a:solidFill>
                    <a:srgbClr val="002060"/>
                  </a:solidFill>
                </a:rPr>
                <a:t>f,V,H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A732F4-9F99-4AA0-A276-CE5178ABFBE0}"/>
              </a:ext>
            </a:extLst>
          </p:cNvPr>
          <p:cNvGrpSpPr/>
          <p:nvPr/>
        </p:nvGrpSpPr>
        <p:grpSpPr>
          <a:xfrm>
            <a:off x="7417093" y="3052071"/>
            <a:ext cx="812800" cy="687791"/>
            <a:chOff x="7181273" y="5551907"/>
            <a:chExt cx="812800" cy="687791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962720E-6D76-4926-8DD1-0A2675048D62}"/>
                </a:ext>
              </a:extLst>
            </p:cNvPr>
            <p:cNvSpPr/>
            <p:nvPr/>
          </p:nvSpPr>
          <p:spPr>
            <a:xfrm>
              <a:off x="7181273" y="5551907"/>
              <a:ext cx="812800" cy="6877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92B599C-02E8-4FAC-9976-9ECA060373B5}"/>
                </a:ext>
              </a:extLst>
            </p:cNvPr>
            <p:cNvSpPr txBox="1"/>
            <p:nvPr/>
          </p:nvSpPr>
          <p:spPr>
            <a:xfrm>
              <a:off x="7278255" y="5672277"/>
              <a:ext cx="6188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 err="1">
                  <a:solidFill>
                    <a:schemeClr val="accent6">
                      <a:lumMod val="75000"/>
                    </a:schemeClr>
                  </a:solidFill>
                </a:rPr>
                <a:t>g</a:t>
              </a:r>
              <a:r>
                <a:rPr lang="en-US" i="1" baseline="-25000" dirty="0" err="1">
                  <a:solidFill>
                    <a:schemeClr val="accent6">
                      <a:lumMod val="75000"/>
                    </a:schemeClr>
                  </a:solidFill>
                </a:rPr>
                <a:t>DM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07238CC-87A8-448F-9E19-4492EB259926}"/>
              </a:ext>
            </a:extLst>
          </p:cNvPr>
          <p:cNvSpPr txBox="1"/>
          <p:nvPr/>
        </p:nvSpPr>
        <p:spPr>
          <a:xfrm>
            <a:off x="454601" y="5802395"/>
            <a:ext cx="1150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Model free parameters: a mass of a mediator, a mass of a DM particle, couplings to the visible and hidden sector</a:t>
            </a:r>
          </a:p>
        </p:txBody>
      </p:sp>
      <p:sp>
        <p:nvSpPr>
          <p:cNvPr id="28" name="Дата 15">
            <a:extLst>
              <a:ext uri="{FF2B5EF4-FFF2-40B4-BE49-F238E27FC236}">
                <a16:creationId xmlns:a16="http://schemas.microsoft.com/office/drawing/2014/main" id="{556281E7-5D99-4C81-B9FC-6DDFA58E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29" name="Нижний колонтитул 16">
            <a:extLst>
              <a:ext uri="{FF2B5EF4-FFF2-40B4-BE49-F238E27FC236}">
                <a16:creationId xmlns:a16="http://schemas.microsoft.com/office/drawing/2014/main" id="{8D906CA4-CE9D-4037-ACBA-FDF4E625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4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8044" y="102946"/>
            <a:ext cx="6582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noProof="0" dirty="0">
                <a:solidFill>
                  <a:srgbClr val="07CB98"/>
                </a:solidFill>
              </a:rPr>
              <a:t>Astrophysics constraints on 2HDM Type-II DM (MSSM)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72" y="630158"/>
            <a:ext cx="4434081" cy="14922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319" y="608638"/>
            <a:ext cx="3790546" cy="4045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81" y="2631340"/>
            <a:ext cx="4051769" cy="40653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550" y="2631341"/>
            <a:ext cx="3870110" cy="406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33" y="500526"/>
            <a:ext cx="9375786" cy="6185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54" y="1528537"/>
            <a:ext cx="1613672" cy="3201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7729" y="100416"/>
            <a:ext cx="2526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2HDM+S extension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7CB98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67564" y="82196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PRD 90, 075004 (2014)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68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48804" y="101601"/>
            <a:ext cx="409439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07CB98"/>
                </a:solidFill>
                <a:latin typeface="Georgia"/>
              </a:rPr>
              <a:t>2HDM+a parameter space</a:t>
            </a:r>
            <a:endParaRPr lang="ru-RU" sz="2800" i="1" dirty="0">
              <a:solidFill>
                <a:schemeClr val="accent1"/>
              </a:solidFill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05676-D2F4-4F5A-8DF2-A862C51F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904" y="656539"/>
            <a:ext cx="9055628" cy="6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18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76685" y="101601"/>
            <a:ext cx="8420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Exotic decay to very light pseudoscalars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eorgia"/>
              </a:rPr>
              <a:t>H</a:t>
            </a:r>
            <a:r>
              <a:rPr lang="en-US" sz="2800" i="1" baseline="-25000" dirty="0">
                <a:solidFill>
                  <a:schemeClr val="accent1"/>
                </a:solidFill>
              </a:rPr>
              <a:t>125</a:t>
            </a:r>
            <a:r>
              <a:rPr lang="en-US" sz="2800" i="1" dirty="0">
                <a:solidFill>
                  <a:schemeClr val="accent1"/>
                </a:solidFill>
                <a:sym typeface="Wingdings" panose="05000000000000000000" pitchFamily="2" charset="2"/>
              </a:rPr>
              <a:t> aa 4</a:t>
            </a:r>
            <a:r>
              <a:rPr lang="el-GR" sz="2800" i="1" dirty="0">
                <a:solidFill>
                  <a:schemeClr val="accent1"/>
                </a:solidFill>
                <a:sym typeface="Wingdings" panose="05000000000000000000" pitchFamily="2" charset="2"/>
              </a:rPr>
              <a:t>γ</a:t>
            </a:r>
            <a:endParaRPr lang="ru-RU" sz="2800" i="1" dirty="0">
              <a:solidFill>
                <a:schemeClr val="accent1"/>
              </a:solidFill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0340B-3637-4982-8AEB-BD40E52B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62" y="101601"/>
            <a:ext cx="8946118" cy="6222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3860B-ADB8-4B78-AA39-8EAD6A3C6A45}"/>
              </a:ext>
            </a:extLst>
          </p:cNvPr>
          <p:cNvSpPr txBox="1"/>
          <p:nvPr/>
        </p:nvSpPr>
        <p:spPr>
          <a:xfrm>
            <a:off x="266422" y="2334409"/>
            <a:ext cx="156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2HDM+a</a:t>
            </a:r>
          </a:p>
          <a:p>
            <a:r>
              <a:rPr lang="en-US" dirty="0"/>
              <a:t>resonant/</a:t>
            </a:r>
          </a:p>
          <a:p>
            <a:r>
              <a:rPr lang="en-US" dirty="0"/>
              <a:t>non-resonant</a:t>
            </a:r>
          </a:p>
          <a:p>
            <a:r>
              <a:rPr lang="en-US" dirty="0"/>
              <a:t>signatures</a:t>
            </a:r>
          </a:p>
        </p:txBody>
      </p:sp>
    </p:spTree>
    <p:extLst>
      <p:ext uri="{BB962C8B-B14F-4D97-AF65-F5344CB8AC3E}">
        <p14:creationId xmlns:p14="http://schemas.microsoft.com/office/powerpoint/2010/main" val="3252542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87411" y="128074"/>
            <a:ext cx="98762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+mj-lt"/>
              </a:rPr>
              <a:t>LHC Dark Matter Working Group documents for RUN 2 analyses</a:t>
            </a:r>
          </a:p>
          <a:p>
            <a:pPr algn="ctr"/>
            <a:endParaRPr lang="en-US" sz="2400" dirty="0">
              <a:solidFill>
                <a:schemeClr val="accent1"/>
              </a:solidFill>
              <a:latin typeface="+mj-lt"/>
            </a:endParaRPr>
          </a:p>
          <a:p>
            <a:pPr lvl="4" algn="r"/>
            <a:r>
              <a:rPr lang="en-US" dirty="0">
                <a:hlinkClick r:id="rId3"/>
              </a:rPr>
              <a:t>arXiv:1507.00966</a:t>
            </a:r>
            <a:endParaRPr lang="en-US" dirty="0"/>
          </a:p>
          <a:p>
            <a:pPr lvl="4" algn="r"/>
            <a:r>
              <a:rPr lang="en-US" dirty="0"/>
              <a:t> </a:t>
            </a:r>
            <a:r>
              <a:rPr lang="en-US" dirty="0">
                <a:hlinkClick r:id="rId4"/>
              </a:rPr>
              <a:t>arXiv:1603.04156</a:t>
            </a:r>
            <a:endParaRPr lang="en-US" dirty="0"/>
          </a:p>
          <a:p>
            <a:pPr lvl="4" algn="r"/>
            <a:r>
              <a:rPr lang="en-US" dirty="0">
                <a:hlinkClick r:id="rId5"/>
              </a:rPr>
              <a:t>arXiv:1506.03116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926" y="1003578"/>
            <a:ext cx="110786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Simplified DM models – main requirements:</a:t>
            </a:r>
            <a:endParaRPr lang="en-US" dirty="0"/>
          </a:p>
          <a:p>
            <a:pPr lvl="1"/>
            <a:r>
              <a:rPr lang="en-US" dirty="0"/>
              <a:t>1. Minimal set of  DM fields, s- and t-channel mediated models</a:t>
            </a:r>
          </a:p>
          <a:p>
            <a:pPr lvl="1"/>
            <a:r>
              <a:rPr lang="en-US" dirty="0"/>
              <a:t>2. Minimal set of physically relevant parameters (couplings, masses and widths)</a:t>
            </a:r>
          </a:p>
          <a:p>
            <a:pPr lvl="1"/>
            <a:r>
              <a:rPr lang="en-US" dirty="0"/>
              <a:t>3. </a:t>
            </a:r>
            <a:r>
              <a:rPr lang="en-US" dirty="0">
                <a:solidFill>
                  <a:srgbClr val="92D050"/>
                </a:solidFill>
              </a:rPr>
              <a:t>Minimal flavor violation (MVF)</a:t>
            </a:r>
            <a:r>
              <a:rPr lang="en-US" dirty="0"/>
              <a:t>: new interactions are invariant under global flavor symmetry group </a:t>
            </a:r>
          </a:p>
          <a:p>
            <a:pPr lvl="1"/>
            <a:r>
              <a:rPr lang="en-US" dirty="0"/>
              <a:t>or all violating transitions are governed by the CKM matrix (SM FCNC structure, also CPV)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98926" y="3822391"/>
            <a:ext cx="114537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DM particle(s): spin-0, ½, 1 </a:t>
            </a:r>
            <a:r>
              <a:rPr lang="en-US" dirty="0"/>
              <a:t>(and even spin-2 for </a:t>
            </a:r>
            <a:r>
              <a:rPr lang="en-US" dirty="0" err="1"/>
              <a:t>Kaluza</a:t>
            </a:r>
            <a:r>
              <a:rPr lang="en-US" dirty="0"/>
              <a:t>-Klein DM in </a:t>
            </a:r>
            <a:r>
              <a:rPr lang="en-US" dirty="0" err="1"/>
              <a:t>TeV</a:t>
            </a:r>
            <a:r>
              <a:rPr lang="en-US" dirty="0"/>
              <a:t>-scale gravity models)</a:t>
            </a:r>
          </a:p>
          <a:p>
            <a:pPr lvl="1"/>
            <a:r>
              <a:rPr lang="en-US" dirty="0"/>
              <a:t>Spin-1/2 DM: for fermion case only one DM particle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nonperturbative</a:t>
            </a:r>
            <a:r>
              <a:rPr lang="en-US" dirty="0">
                <a:sym typeface="Wingdings" panose="05000000000000000000" pitchFamily="2" charset="2"/>
              </a:rPr>
              <a:t> description for the scalar mediator</a:t>
            </a:r>
          </a:p>
          <a:p>
            <a:pPr lvl="1"/>
            <a:r>
              <a:rPr lang="en-US" dirty="0">
                <a:solidFill>
                  <a:prstClr val="white"/>
                </a:solidFill>
              </a:rPr>
              <a:t>(see f. e. </a:t>
            </a:r>
            <a:r>
              <a:rPr lang="en-US" i="1" dirty="0">
                <a:solidFill>
                  <a:srgbClr val="FFC000"/>
                </a:solidFill>
                <a:hlinkClick r:id="rId6"/>
              </a:rPr>
              <a:t>arXiv:1903.03616</a:t>
            </a:r>
            <a:r>
              <a:rPr lang="en-US" dirty="0">
                <a:solidFill>
                  <a:prstClr val="white"/>
                </a:solidFill>
              </a:rPr>
              <a:t>) </a:t>
            </a:r>
            <a:r>
              <a:rPr lang="en-US" dirty="0">
                <a:sym typeface="Wingdings" panose="05000000000000000000" pitchFamily="2" charset="2"/>
              </a:rPr>
              <a:t> need to extend fermion sector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err="1">
                <a:sym typeface="Wingdings" panose="05000000000000000000" pitchFamily="2" charset="2"/>
              </a:rPr>
              <a:t>Isodoublet-isosinglet</a:t>
            </a:r>
            <a:r>
              <a:rPr lang="en-US" dirty="0">
                <a:sym typeface="Wingdings" panose="05000000000000000000" pitchFamily="2" charset="2"/>
              </a:rPr>
              <a:t> model (faces difficulties in imposing collider and astrophysical constraints</a:t>
            </a:r>
            <a:r>
              <a:rPr lang="ru-RU" dirty="0">
                <a:sym typeface="Wingdings" panose="05000000000000000000" pitchFamily="2" charset="2"/>
              </a:rPr>
              <a:t> 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     for minimal mediator models, </a:t>
            </a:r>
            <a:r>
              <a:rPr lang="en-US" dirty="0" err="1">
                <a:sym typeface="Wingdings" panose="05000000000000000000" pitchFamily="2" charset="2"/>
              </a:rPr>
              <a:t>higgs</a:t>
            </a:r>
            <a:r>
              <a:rPr lang="en-US" dirty="0">
                <a:sym typeface="Wingdings" panose="05000000000000000000" pitchFamily="2" charset="2"/>
              </a:rPr>
              <a:t> portals)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>
                <a:sym typeface="Wingdings" panose="05000000000000000000" pitchFamily="2" charset="2"/>
              </a:rPr>
              <a:t>New vector-like fermion family (VLL, VLQ, VLF in general)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Spin-0 DM: 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inert </a:t>
            </a:r>
            <a:r>
              <a:rPr lang="en-US" dirty="0" err="1">
                <a:solidFill>
                  <a:srgbClr val="92D050"/>
                </a:solidFill>
                <a:sym typeface="Wingdings" panose="05000000000000000000" pitchFamily="2" charset="2"/>
              </a:rPr>
              <a:t>higgs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 doublet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Spin-1 DM: 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dark photon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926" y="2509812"/>
            <a:ext cx="102980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DM mediator(s): spin-0, ½, 1</a:t>
            </a:r>
            <a:endParaRPr lang="en-US" dirty="0"/>
          </a:p>
          <a:p>
            <a:pPr lvl="1"/>
            <a:r>
              <a:rPr lang="en-US" dirty="0"/>
              <a:t>1. The (axial)vector Z’, spin-1</a:t>
            </a:r>
            <a:r>
              <a:rPr lang="ru-RU" dirty="0"/>
              <a:t> – </a:t>
            </a:r>
            <a:r>
              <a:rPr lang="en-US" dirty="0">
                <a:solidFill>
                  <a:srgbClr val="92D050"/>
                </a:solidFill>
              </a:rPr>
              <a:t>gauge portals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2. The (pseudo)scalar, spin-0 – </a:t>
            </a:r>
            <a:r>
              <a:rPr lang="en-US" dirty="0">
                <a:solidFill>
                  <a:srgbClr val="92D050"/>
                </a:solidFill>
              </a:rPr>
              <a:t>Higgs portals </a:t>
            </a:r>
            <a:r>
              <a:rPr lang="en-US" dirty="0"/>
              <a:t>(special importance of Higgs connected studies). </a:t>
            </a:r>
          </a:p>
          <a:p>
            <a:pPr lvl="1"/>
            <a:r>
              <a:rPr lang="en-US" dirty="0"/>
              <a:t>3. Fermionic portals, spin-1/2 – SUSY, dark SUSY… (often – with </a:t>
            </a:r>
            <a:r>
              <a:rPr lang="en-US" dirty="0" err="1"/>
              <a:t>flavour</a:t>
            </a:r>
            <a:r>
              <a:rPr lang="en-US" dirty="0"/>
              <a:t> violation) </a:t>
            </a:r>
          </a:p>
          <a:p>
            <a:pPr lvl="1"/>
            <a:r>
              <a:rPr lang="en-US" dirty="0"/>
              <a:t>4. “Double” (scalar-vector) portals…</a:t>
            </a:r>
            <a:endParaRPr lang="ru-RU" dirty="0"/>
          </a:p>
        </p:txBody>
      </p:sp>
      <p:sp>
        <p:nvSpPr>
          <p:cNvPr id="14" name="Дата 15">
            <a:extLst>
              <a:ext uri="{FF2B5EF4-FFF2-40B4-BE49-F238E27FC236}">
                <a16:creationId xmlns:a16="http://schemas.microsoft.com/office/drawing/2014/main" id="{E74625F3-BBCF-496A-ADC9-3B2C93F7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9" name="Нижний колонтитул 16">
            <a:extLst>
              <a:ext uri="{FF2B5EF4-FFF2-40B4-BE49-F238E27FC236}">
                <a16:creationId xmlns:a16="http://schemas.microsoft.com/office/drawing/2014/main" id="{85FF180B-9CEF-46E5-860E-7740E75D0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2385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3106" y="170329"/>
            <a:ext cx="43220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SDM models and signatures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7CB98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Таблица 2"/>
              <p:cNvGraphicFramePr>
                <a:graphicFrameLocks noGrp="1"/>
              </p:cNvGraphicFramePr>
              <p:nvPr/>
            </p:nvGraphicFramePr>
            <p:xfrm>
              <a:off x="176008" y="2390012"/>
              <a:ext cx="5856941" cy="269596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769036">
                      <a:extLst>
                        <a:ext uri="{9D8B030D-6E8A-4147-A177-3AD203B41FA5}">
                          <a16:colId xmlns:a16="http://schemas.microsoft.com/office/drawing/2014/main" val="1089694351"/>
                        </a:ext>
                      </a:extLst>
                    </a:gridCol>
                    <a:gridCol w="4087905">
                      <a:extLst>
                        <a:ext uri="{9D8B030D-6E8A-4147-A177-3AD203B41FA5}">
                          <a16:colId xmlns:a16="http://schemas.microsoft.com/office/drawing/2014/main" val="1015582484"/>
                        </a:ext>
                      </a:extLst>
                    </a:gridCol>
                  </a:tblGrid>
                  <a:tr h="426979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V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/A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xial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V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 dirty="0" err="1"/>
                            <a:t>dijet</a:t>
                          </a:r>
                          <a:r>
                            <a:rPr lang="en-US" sz="1600" b="0" dirty="0"/>
                            <a:t> (</a:t>
                          </a:r>
                          <a:r>
                            <a:rPr lang="en-US" sz="1600" b="0" dirty="0" err="1"/>
                            <a:t>dilepton</a:t>
                          </a:r>
                          <a:r>
                            <a:rPr lang="en-US" sz="1600" b="0" dirty="0"/>
                            <a:t>), </a:t>
                          </a:r>
                          <a:r>
                            <a:rPr lang="en-US" sz="1600" b="0" dirty="0" err="1"/>
                            <a:t>diboson</a:t>
                          </a:r>
                          <a:r>
                            <a:rPr lang="en-US" sz="1600" b="0" baseline="0" dirty="0"/>
                            <a:t> </a:t>
                          </a:r>
                          <a:r>
                            <a:rPr lang="en-US" sz="1600" b="0" i="1" baseline="0" dirty="0" err="1"/>
                            <a:t>hW</a:t>
                          </a:r>
                          <a:r>
                            <a:rPr lang="en-US" sz="1600" b="0" i="1" baseline="0" dirty="0"/>
                            <a:t>/Z </a:t>
                          </a:r>
                          <a:r>
                            <a:rPr lang="en-US" sz="1600" b="0" i="0" baseline="0" dirty="0"/>
                            <a:t>pair</a:t>
                          </a:r>
                          <a:r>
                            <a:rPr lang="en-US" sz="1600" b="0" baseline="0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 resonance</a:t>
                          </a:r>
                          <a:endParaRPr lang="ru-RU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84203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dirty="0"/>
                            <a:t>F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</a:rPr>
                            <a:t>lavour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dirty="0"/>
                            <a:t>C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(changing)</a:t>
                          </a:r>
                          <a:endParaRPr lang="ru-RU" sz="1200" baseline="-2500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0" lang="en-US" sz="16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t</a:t>
                          </a:r>
                          <a:r>
                            <a:rPr kumimoji="0" lang="en-US" sz="1600" b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𝑚𝑖𝑠</m:t>
                                  </m:r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whit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/>
                            <a:t>, same-sign </a:t>
                          </a:r>
                          <a:r>
                            <a:rPr lang="en-US" sz="1600" i="1" dirty="0" err="1"/>
                            <a:t>tt</a:t>
                          </a:r>
                          <a:endParaRPr lang="ru-RU" sz="160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935170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V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ector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)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aryon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-number)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harged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)</a:t>
                          </a:r>
                          <a:endParaRPr lang="ru-RU" sz="1200" dirty="0">
                            <a:solidFill>
                              <a:srgbClr val="92D05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l-GR" sz="1600" i="1" u="none" dirty="0">
                              <a:solidFill>
                                <a:schemeClr val="tx1"/>
                              </a:solidFill>
                            </a:rPr>
                            <a:t>γγ</a:t>
                          </a:r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l-GR" sz="1600" i="1" u="none" dirty="0">
                              <a:solidFill>
                                <a:schemeClr val="tx1"/>
                              </a:solidFill>
                            </a:rPr>
                            <a:t>ττ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05391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2HDM</a:t>
                          </a:r>
                          <a:r>
                            <a:rPr lang="en-US" sz="1600" i="1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/>
                            <a:t> 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(vector</a:t>
                          </a:r>
                          <a:r>
                            <a:rPr lang="en-US" sz="1200" baseline="0" dirty="0">
                              <a:solidFill>
                                <a:srgbClr val="92D050"/>
                              </a:solidFill>
                            </a:rPr>
                            <a:t> 2HDM based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l-GR" sz="1600" i="1" u="none" dirty="0">
                              <a:solidFill>
                                <a:schemeClr val="tx1"/>
                              </a:solidFill>
                            </a:rPr>
                            <a:t>γγ</a:t>
                          </a:r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/</a:t>
                          </a:r>
                          <a:r>
                            <a:rPr lang="el-GR" sz="1600" i="1" u="none" dirty="0">
                              <a:solidFill>
                                <a:schemeClr val="tx1"/>
                              </a:solidFill>
                            </a:rPr>
                            <a:t>ττ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/>
                            <a:t>, </a:t>
                          </a:r>
                          <a:r>
                            <a:rPr lang="en-US" sz="1600" dirty="0" err="1"/>
                            <a:t>diboson</a:t>
                          </a:r>
                          <a:r>
                            <a:rPr lang="en-US" sz="1600" dirty="0"/>
                            <a:t> </a:t>
                          </a:r>
                          <a:r>
                            <a:rPr lang="en-US" sz="1600" b="0" i="1" baseline="0" dirty="0"/>
                            <a:t>W/Z/h </a:t>
                          </a:r>
                          <a:r>
                            <a:rPr lang="en-US" sz="1600" b="0" i="0" baseline="0" dirty="0"/>
                            <a:t>pairs,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 resonance</a:t>
                          </a:r>
                          <a:endParaRPr lang="ru-RU" sz="16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43247392"/>
                      </a:ext>
                    </a:extLst>
                  </a:tr>
                  <a:tr h="384627">
                    <a:tc>
                      <a:txBody>
                        <a:bodyPr/>
                        <a:lstStyle/>
                        <a:p>
                          <a:r>
                            <a:rPr lang="en-US" sz="1600" i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Dark</a:t>
                          </a:r>
                          <a:r>
                            <a:rPr lang="en-US" sz="160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600" i="0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higgs</a:t>
                          </a:r>
                          <a:r>
                            <a:rPr lang="en-US" sz="1600" i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/>
                            <a:t>+s</a:t>
                          </a:r>
                          <a:endParaRPr lang="ru-RU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s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endParaRPr lang="ru-RU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879335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Таблица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7723548"/>
                  </p:ext>
                </p:extLst>
              </p:nvPr>
            </p:nvGraphicFramePr>
            <p:xfrm>
              <a:off x="176008" y="2390012"/>
              <a:ext cx="5856941" cy="269596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769036">
                      <a:extLst>
                        <a:ext uri="{9D8B030D-6E8A-4147-A177-3AD203B41FA5}">
                          <a16:colId xmlns:a16="http://schemas.microsoft.com/office/drawing/2014/main" val="1089694351"/>
                        </a:ext>
                      </a:extLst>
                    </a:gridCol>
                    <a:gridCol w="4087905">
                      <a:extLst>
                        <a:ext uri="{9D8B030D-6E8A-4147-A177-3AD203B41FA5}">
                          <a16:colId xmlns:a16="http://schemas.microsoft.com/office/drawing/2014/main" val="1015582484"/>
                        </a:ext>
                      </a:extLst>
                    </a:gridCol>
                  </a:tblGrid>
                  <a:tr h="590233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V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/A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xial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V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3093" r="-447" b="-3670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842032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</a:rPr>
                            <a:t>ector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dirty="0"/>
                            <a:t>F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</a:rPr>
                            <a:t>lavour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dirty="0"/>
                            <a:t>C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</a:rPr>
                            <a:t>(changing)</a:t>
                          </a:r>
                          <a:endParaRPr lang="ru-RU" sz="1200" baseline="-2500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117647" r="-447" b="-31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351708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V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ector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)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B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aryon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-number)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C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(</a:t>
                          </a:r>
                          <a:r>
                            <a:rPr lang="en-US" sz="1200" dirty="0" err="1">
                              <a:solidFill>
                                <a:srgbClr val="92D050"/>
                              </a:solidFill>
                              <a:latin typeface="+mn-lt"/>
                            </a:rPr>
                            <a:t>harged</a:t>
                          </a:r>
                          <a:r>
                            <a:rPr lang="en-US" sz="1200" dirty="0">
                              <a:solidFill>
                                <a:srgbClr val="92D050"/>
                              </a:solidFill>
                              <a:latin typeface="+mn-lt"/>
                            </a:rPr>
                            <a:t>)</a:t>
                          </a:r>
                          <a:endParaRPr lang="ru-RU" sz="1200" dirty="0">
                            <a:solidFill>
                              <a:srgbClr val="92D05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194737" r="-447" b="-1852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0539178"/>
                      </a:ext>
                    </a:extLst>
                  </a:tr>
                  <a:tr h="62382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344" t="-271845" r="-231615" b="-708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271845" r="-447" b="-708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3247392"/>
                      </a:ext>
                    </a:extLst>
                  </a:tr>
                  <a:tr h="38462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344" t="-607937" r="-231615" b="-158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3"/>
                          <a:stretch>
                            <a:fillRect l="-43517" t="-607937" r="-447" b="-158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79335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/>
          <p:cNvSpPr txBox="1"/>
          <p:nvPr/>
        </p:nvSpPr>
        <p:spPr>
          <a:xfrm>
            <a:off x="1290917" y="1655793"/>
            <a:ext cx="290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(axial)vector mediator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3166" y="1655793"/>
            <a:ext cx="312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(pseudo)scalar mediator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Таблица 10"/>
              <p:cNvGraphicFramePr>
                <a:graphicFrameLocks noGrp="1"/>
              </p:cNvGraphicFramePr>
              <p:nvPr/>
            </p:nvGraphicFramePr>
            <p:xfrm>
              <a:off x="6499722" y="2403942"/>
              <a:ext cx="5600837" cy="2306743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069790">
                      <a:extLst>
                        <a:ext uri="{9D8B030D-6E8A-4147-A177-3AD203B41FA5}">
                          <a16:colId xmlns:a16="http://schemas.microsoft.com/office/drawing/2014/main" val="3408815922"/>
                        </a:ext>
                      </a:extLst>
                    </a:gridCol>
                    <a:gridCol w="3531047">
                      <a:extLst>
                        <a:ext uri="{9D8B030D-6E8A-4147-A177-3AD203B41FA5}">
                          <a16:colId xmlns:a16="http://schemas.microsoft.com/office/drawing/2014/main" val="1637851770"/>
                        </a:ext>
                      </a:extLst>
                    </a:gridCol>
                  </a:tblGrid>
                  <a:tr h="641111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S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calar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/PS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eudoscalar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>
                              <a:solidFill>
                                <a:schemeClr val="tx1"/>
                              </a:solidFill>
                            </a:rPr>
                            <a:t>jet/V/h</a:t>
                          </a: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1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) resonance,</a:t>
                          </a:r>
                          <a:r>
                            <a:rPr lang="en-US" sz="1600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)</a:t>
                          </a:r>
                          <a:r>
                            <a:rPr lang="en-US" sz="1600" b="1" dirty="0"/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1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1" dirty="0"/>
                            <a:t>, </a:t>
                          </a:r>
                          <a:r>
                            <a:rPr lang="en-US" sz="1600" b="0" i="1" dirty="0"/>
                            <a:t>h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inv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, X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hh</a:t>
                          </a:r>
                          <a:endParaRPr 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0610096"/>
                      </a:ext>
                    </a:extLst>
                  </a:tr>
                  <a:tr h="367861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S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calar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C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olor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/>
                            <a:t>C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harged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baseline="-25000" dirty="0"/>
                            <a:t>b</a:t>
                          </a:r>
                          <a:endParaRPr lang="ru-RU" sz="16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16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endParaRPr lang="ru-RU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6264708"/>
                      </a:ext>
                    </a:extLst>
                  </a:tr>
                  <a:tr h="367861">
                    <a:tc>
                      <a:txBody>
                        <a:bodyPr/>
                        <a:lstStyle/>
                        <a:p>
                          <a:r>
                            <a:rPr lang="en-US" sz="1600" b="0" dirty="0" err="1"/>
                            <a:t>SCC</a:t>
                          </a:r>
                          <a:r>
                            <a:rPr lang="en-US" sz="1600" b="0" baseline="-25000" dirty="0" err="1"/>
                            <a:t>t</a:t>
                          </a:r>
                          <a:endParaRPr lang="ru-RU" sz="16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t(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) 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endParaRPr lang="ru-RU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4076866"/>
                      </a:ext>
                    </a:extLst>
                  </a:tr>
                  <a:tr h="923707">
                    <a:tc>
                      <a:txBody>
                        <a:bodyPr/>
                        <a:lstStyle/>
                        <a:p>
                          <a:r>
                            <a:rPr lang="en-US" sz="1600" b="0" dirty="0"/>
                            <a:t>2HDM+a 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>
                              <a:solidFill>
                                <a:srgbClr val="92D050"/>
                              </a:solidFill>
                            </a:rPr>
                            <a:t>pseudoscalar</a:t>
                          </a:r>
                          <a:r>
                            <a:rPr lang="en-US" sz="1200" b="0" dirty="0">
                              <a:solidFill>
                                <a:srgbClr val="92D050"/>
                              </a:solidFill>
                            </a:rPr>
                            <a:t> 2HDM based)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1" u="none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sz="1600" u="none" dirty="0">
                              <a:solidFill>
                                <a:schemeClr val="tx1"/>
                              </a:solidFill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1" dirty="0"/>
                            <a:t>, </a:t>
                          </a:r>
                          <a:r>
                            <a:rPr lang="en-US" sz="1600" b="0" i="1" dirty="0"/>
                            <a:t>Z(</a:t>
                          </a:r>
                          <a:r>
                            <a:rPr lang="en-US" sz="1600" b="0" i="1" dirty="0" err="1"/>
                            <a:t>ll</a:t>
                          </a:r>
                          <a:r>
                            <a:rPr lang="en-US" sz="1600" b="0" i="1" dirty="0"/>
                            <a:t>)/V(</a:t>
                          </a:r>
                          <a:r>
                            <a:rPr lang="en-US" sz="1600" b="0" i="1" dirty="0" err="1"/>
                            <a:t>qq</a:t>
                          </a:r>
                          <a:r>
                            <a:rPr lang="en-US" sz="1600" b="0" i="1" dirty="0"/>
                            <a:t>’)/Z(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i="1" dirty="0"/>
                            <a:t>)+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1" dirty="0"/>
                            <a:t>, </a:t>
                          </a: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1" dirty="0"/>
                            <a:t>h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inv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, X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hh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, </a:t>
                          </a:r>
                          <a:r>
                            <a:rPr lang="en-US" sz="1600" b="0" i="0" dirty="0" err="1">
                              <a:sym typeface="Wingdings" panose="05000000000000000000" pitchFamily="2" charset="2"/>
                            </a:rPr>
                            <a:t>diboson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 </a:t>
                          </a:r>
                          <a:r>
                            <a:rPr lang="en-US" sz="1600" b="0" i="1" dirty="0" err="1">
                              <a:sym typeface="Wingdings" panose="05000000000000000000" pitchFamily="2" charset="2"/>
                            </a:rPr>
                            <a:t>Zh</a:t>
                          </a:r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(+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i="1" dirty="0">
                              <a:sym typeface="Wingdings" panose="05000000000000000000" pitchFamily="2" charset="2"/>
                            </a:rPr>
                            <a:t>),</a:t>
                          </a:r>
                          <a:endParaRPr lang="en-US" sz="1600" b="1" dirty="0"/>
                        </a:p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) resonance,</a:t>
                          </a:r>
                          <a:r>
                            <a:rPr lang="en-US" sz="1600" b="1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bar>
                            </m:oMath>
                          </a14:m>
                          <a:r>
                            <a:rPr lang="en-US" sz="1600" b="0" dirty="0"/>
                            <a:t>)</a:t>
                          </a:r>
                          <a:r>
                            <a:rPr lang="en-US" sz="1600" b="1" dirty="0"/>
                            <a:t>+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  <m:sup>
                                  <m:r>
                                    <a:rPr lang="en-US" sz="16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𝑚𝑖𝑠</m:t>
                                  </m:r>
                                  <m:r>
                                    <a:rPr lang="en-US" sz="16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1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bar>
                                <m:barPr>
                                  <m:pos m:val="top"/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bar>
                            </m:oMath>
                          </a14:m>
                          <a:endParaRPr lang="ru-RU" sz="1600" b="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65874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5197663"/>
                  </p:ext>
                </p:extLst>
              </p:nvPr>
            </p:nvGraphicFramePr>
            <p:xfrm>
              <a:off x="6499722" y="2403942"/>
              <a:ext cx="5600837" cy="2306743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069790">
                      <a:extLst>
                        <a:ext uri="{9D8B030D-6E8A-4147-A177-3AD203B41FA5}">
                          <a16:colId xmlns:a16="http://schemas.microsoft.com/office/drawing/2014/main" val="3408815922"/>
                        </a:ext>
                      </a:extLst>
                    </a:gridCol>
                    <a:gridCol w="3531047">
                      <a:extLst>
                        <a:ext uri="{9D8B030D-6E8A-4147-A177-3AD203B41FA5}">
                          <a16:colId xmlns:a16="http://schemas.microsoft.com/office/drawing/2014/main" val="1637851770"/>
                        </a:ext>
                      </a:extLst>
                    </a:gridCol>
                  </a:tblGrid>
                  <a:tr h="646303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/>
                            <a:t>S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calar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 smtClean="0"/>
                            <a:t>/PS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eudoscalar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58895" t="-2830" r="-691" b="-2669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0610096"/>
                      </a:ext>
                    </a:extLst>
                  </a:tr>
                  <a:tr h="368872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/>
                            <a:t>S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calar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 smtClean="0"/>
                            <a:t>C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olor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dirty="0" smtClean="0"/>
                            <a:t>C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harged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)</a:t>
                          </a:r>
                          <a:r>
                            <a:rPr lang="en-US" sz="1600" b="0" baseline="-25000" dirty="0" smtClean="0"/>
                            <a:t>b</a:t>
                          </a:r>
                          <a:endParaRPr lang="ru-RU" sz="16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58895" t="-178689" r="-691" b="-3639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6264708"/>
                      </a:ext>
                    </a:extLst>
                  </a:tr>
                  <a:tr h="367861">
                    <a:tc>
                      <a:txBody>
                        <a:bodyPr/>
                        <a:lstStyle/>
                        <a:p>
                          <a:r>
                            <a:rPr lang="en-US" sz="1600" b="0" dirty="0" err="1" smtClean="0"/>
                            <a:t>SCC</a:t>
                          </a:r>
                          <a:r>
                            <a:rPr lang="en-US" sz="1600" b="0" baseline="-25000" dirty="0" err="1" smtClean="0"/>
                            <a:t>t</a:t>
                          </a:r>
                          <a:endParaRPr lang="ru-RU" sz="1600" b="0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58895" t="-283333" r="-691" b="-2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4076866"/>
                      </a:ext>
                    </a:extLst>
                  </a:tr>
                  <a:tr h="923707">
                    <a:tc>
                      <a:txBody>
                        <a:bodyPr/>
                        <a:lstStyle/>
                        <a:p>
                          <a:r>
                            <a:rPr lang="en-US" sz="1600" b="0" dirty="0" smtClean="0"/>
                            <a:t>2HDM+a 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(</a:t>
                          </a:r>
                          <a:r>
                            <a:rPr lang="en-US" sz="1200" b="0" dirty="0" err="1" smtClean="0">
                              <a:solidFill>
                                <a:srgbClr val="92D050"/>
                              </a:solidFill>
                            </a:rPr>
                            <a:t>pseudoscalar</a:t>
                          </a:r>
                          <a:r>
                            <a:rPr lang="en-US" sz="1200" b="0" dirty="0" smtClean="0">
                              <a:solidFill>
                                <a:srgbClr val="92D050"/>
                              </a:solidFill>
                            </a:rPr>
                            <a:t> 2HDM based)</a:t>
                          </a:r>
                          <a:endParaRPr lang="ru-RU" sz="1200" b="0" dirty="0">
                            <a:solidFill>
                              <a:srgbClr val="92D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58895" t="-151316" r="-691" b="-6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658748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Прямая соединительная линия 13"/>
          <p:cNvCxnSpPr/>
          <p:nvPr/>
        </p:nvCxnSpPr>
        <p:spPr>
          <a:xfrm>
            <a:off x="6266335" y="1642041"/>
            <a:ext cx="0" cy="3763677"/>
          </a:xfrm>
          <a:prstGeom prst="line">
            <a:avLst/>
          </a:prstGeom>
          <a:ln w="190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048870" y="5639055"/>
            <a:ext cx="10811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A key: separation/reinterpretation and a wide complementary search with all available signatures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36" y="921574"/>
            <a:ext cx="8566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Generalized or model specific search, combinations of visible and MET signatures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3532" y="6519965"/>
            <a:ext cx="828868" cy="228600"/>
          </a:xfrm>
        </p:spPr>
        <p:txBody>
          <a:bodyPr/>
          <a:lstStyle/>
          <a:p>
            <a:r>
              <a:rPr lang="en-US" dirty="0"/>
              <a:t>45</a:t>
            </a:r>
          </a:p>
        </p:txBody>
      </p:sp>
      <p:sp>
        <p:nvSpPr>
          <p:cNvPr id="19" name="Дата 15">
            <a:extLst>
              <a:ext uri="{FF2B5EF4-FFF2-40B4-BE49-F238E27FC236}">
                <a16:creationId xmlns:a16="http://schemas.microsoft.com/office/drawing/2014/main" id="{6D9EE3CC-C145-4E49-9779-076FD814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3" name="Нижний колонтитул 16">
            <a:extLst>
              <a:ext uri="{FF2B5EF4-FFF2-40B4-BE49-F238E27FC236}">
                <a16:creationId xmlns:a16="http://schemas.microsoft.com/office/drawing/2014/main" id="{6D5AA2BB-B6CC-4CE2-8A22-2009810E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46</a:t>
            </a:r>
          </a:p>
        </p:txBody>
      </p:sp>
      <p:sp>
        <p:nvSpPr>
          <p:cNvPr id="9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F2335F-A90D-43FC-8A32-76853DBE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58" y="837153"/>
            <a:ext cx="7245300" cy="54576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0C9B907-5F10-449C-B6B2-CFD149176668}"/>
              </a:ext>
            </a:extLst>
          </p:cNvPr>
          <p:cNvSpPr/>
          <p:nvPr/>
        </p:nvSpPr>
        <p:spPr>
          <a:xfrm>
            <a:off x="8327520" y="652487"/>
            <a:ext cx="3746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4"/>
              </a:rPr>
              <a:t>https://arxiv.org/abs/1901.04040</a:t>
            </a:r>
            <a:r>
              <a:rPr lang="ru-RU" dirty="0"/>
              <a:t>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353989" y="169202"/>
            <a:ext cx="6239137" cy="53497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Inelastic dark matter at the LHC/LLP  </a:t>
            </a:r>
            <a:r>
              <a:rPr lang="en-US" sz="2600" dirty="0"/>
              <a:t>                                      </a:t>
            </a:r>
            <a:endParaRPr lang="ru-RU" sz="2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8117840" y="848122"/>
            <a:ext cx="3801685" cy="2031325"/>
            <a:chOff x="8117840" y="746522"/>
            <a:chExt cx="3801685" cy="2031325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8117840" y="955040"/>
              <a:ext cx="3801685" cy="164592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2373" y="746522"/>
              <a:ext cx="3647152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rgbClr val="7030A0"/>
                  </a:solidFill>
                </a:rPr>
                <a:t>Dark photon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solidFill>
                  <a:srgbClr val="7030A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rgbClr val="7030A0"/>
                  </a:solidFill>
                </a:rPr>
                <a:t>Heavy neutral leptons (quarks)</a:t>
              </a:r>
            </a:p>
            <a:p>
              <a:endParaRPr lang="en-US" dirty="0">
                <a:solidFill>
                  <a:srgbClr val="7030A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rgbClr val="7030A0"/>
                  </a:solidFill>
                </a:rPr>
                <a:t>Dark GB and/or Higgs(</a:t>
              </a:r>
              <a:r>
                <a:rPr lang="en-US" dirty="0" err="1">
                  <a:solidFill>
                    <a:srgbClr val="7030A0"/>
                  </a:solidFill>
                </a:rPr>
                <a:t>es</a:t>
              </a:r>
              <a:r>
                <a:rPr lang="en-US" dirty="0">
                  <a:solidFill>
                    <a:srgbClr val="7030A0"/>
                  </a:solidFill>
                </a:rPr>
                <a:t>)…</a:t>
              </a:r>
            </a:p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169291" y="2753586"/>
            <a:ext cx="3801685" cy="923330"/>
            <a:chOff x="8117840" y="2865884"/>
            <a:chExt cx="3801685" cy="92333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8117841" y="2986365"/>
              <a:ext cx="3801684" cy="68139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17840" y="2865884"/>
              <a:ext cx="3647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Higgs/GB/gluon/SUSY portals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865703" y="3490547"/>
            <a:ext cx="3769072" cy="2862322"/>
            <a:chOff x="7935248" y="3414934"/>
            <a:chExt cx="3769072" cy="2862322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8575039" y="3591821"/>
              <a:ext cx="3129281" cy="266797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35248" y="3414934"/>
              <a:ext cx="364715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en-US" dirty="0"/>
                <a:t>(Asymmetric DM/</a:t>
              </a:r>
            </a:p>
            <a:p>
              <a:pPr lvl="2"/>
              <a:r>
                <a:rPr lang="en-US" dirty="0"/>
                <a:t>     </a:t>
              </a:r>
              <a:r>
                <a:rPr lang="en-US" dirty="0" err="1"/>
                <a:t>Baryogenesis</a:t>
              </a:r>
              <a:r>
                <a:rPr lang="en-US" dirty="0"/>
                <a:t>)</a:t>
              </a:r>
            </a:p>
            <a:p>
              <a:pPr marL="1657350" lvl="3" indent="-285750">
                <a:buFont typeface="Wingdings" panose="05000000000000000000" pitchFamily="2" charset="2"/>
                <a:buChar char="§"/>
              </a:pPr>
              <a:r>
                <a:rPr lang="ru-RU" dirty="0"/>
                <a:t>     </a:t>
              </a:r>
              <a:r>
                <a:rPr lang="en-US" dirty="0"/>
                <a:t>Dark SUSY</a:t>
              </a:r>
            </a:p>
            <a:p>
              <a:pPr marL="1657350" lvl="3" indent="-285750">
                <a:buFont typeface="Wingdings" panose="05000000000000000000" pitchFamily="2" charset="2"/>
                <a:buChar char="§"/>
              </a:pPr>
              <a:r>
                <a:rPr lang="ru-RU" dirty="0"/>
                <a:t>     </a:t>
              </a:r>
              <a:r>
                <a:rPr lang="en-US" dirty="0"/>
                <a:t>Dark QCD</a:t>
              </a:r>
              <a:endParaRPr lang="ru-RU" dirty="0"/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en-US" dirty="0"/>
                <a:t>Twin Higgs</a:t>
              </a:r>
            </a:p>
            <a:p>
              <a:pPr lvl="2"/>
              <a:endParaRPr lang="en-US" dirty="0"/>
            </a:p>
            <a:p>
              <a:pPr marL="1200150" lvl="2" indent="-285750">
                <a:buFont typeface="Wingdings" panose="05000000000000000000" pitchFamily="2" charset="2"/>
                <a:buChar char="ü"/>
              </a:pPr>
              <a:r>
                <a:rPr lang="en-US" dirty="0"/>
                <a:t>ALPs (CP-violation)…</a:t>
              </a:r>
            </a:p>
            <a:p>
              <a:endParaRPr lang="ru-RU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96692" y="5752652"/>
            <a:ext cx="9397124" cy="461665"/>
          </a:xfrm>
          <a:prstGeom prst="rect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DS: small couplings, compressed spectra, large hierarchy </a:t>
            </a:r>
            <a:r>
              <a:rPr lang="en-US" sz="2400" dirty="0">
                <a:sym typeface="Wingdings" panose="05000000000000000000" pitchFamily="2" charset="2"/>
              </a:rPr>
              <a:t> large c</a:t>
            </a:r>
            <a:r>
              <a:rPr lang="el-GR" sz="2400" dirty="0">
                <a:sym typeface="Wingdings" panose="05000000000000000000" pitchFamily="2" charset="2"/>
              </a:rPr>
              <a:t>τ</a:t>
            </a:r>
            <a:r>
              <a:rPr lang="en-US" sz="2400" dirty="0"/>
              <a:t> </a:t>
            </a:r>
            <a:endParaRPr lang="ru-RU" sz="2400" dirty="0"/>
          </a:p>
        </p:txBody>
      </p:sp>
      <p:sp>
        <p:nvSpPr>
          <p:cNvPr id="23" name="Нижний колонтитул 16">
            <a:extLst>
              <a:ext uri="{FF2B5EF4-FFF2-40B4-BE49-F238E27FC236}">
                <a16:creationId xmlns:a16="http://schemas.microsoft.com/office/drawing/2014/main" id="{428C08B8-2EEB-4AE1-8F4F-0378A5D1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20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EFF29FCD-F3A6-4006-9657-26ABBE30E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625" y="233279"/>
            <a:ext cx="989275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DM signatures</a:t>
            </a:r>
            <a:r>
              <a:rPr lang="ru-RU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en-US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two substances – DM particle and mediator</a:t>
            </a:r>
            <a:r>
              <a:rPr lang="ru-RU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)</a:t>
            </a:r>
            <a:r>
              <a:rPr lang="en-US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E6557BDC-042E-43D5-B7DB-0F37F4001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455" y="1001499"/>
            <a:ext cx="668834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fully visible (mediator only, a new resonance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in </a:t>
            </a:r>
            <a:r>
              <a:rPr lang="en-US" altLang="ru-RU" sz="24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dijet</a:t>
            </a: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/dilepton/</a:t>
            </a:r>
            <a:r>
              <a:rPr lang="en-US" altLang="ru-RU" sz="24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diboson</a:t>
            </a: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etc. spectra) </a:t>
            </a: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68FB09BC-A0C8-4389-8CCB-F7948C472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455" y="2251667"/>
            <a:ext cx="751709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MET  - decay to DM particle pair (+ a visible “tag”)</a:t>
            </a: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DCDADAF6-FA01-4F80-9BA2-8C82E8690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682" y="3070948"/>
            <a:ext cx="10222509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non-standard properties of SM particles </a:t>
            </a:r>
          </a:p>
          <a:p>
            <a:pPr>
              <a:spcBef>
                <a:spcPct val="0"/>
              </a:spcBef>
              <a:buClrTx/>
            </a:pP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    (</a:t>
            </a:r>
            <a:r>
              <a:rPr lang="en-US" altLang="ru-RU" sz="24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higgs</a:t>
            </a: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sector – </a:t>
            </a:r>
            <a:r>
              <a:rPr lang="en-US" altLang="ru-RU" sz="2400" b="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higgs</a:t>
            </a: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boson pair production, h</a:t>
            </a:r>
            <a:r>
              <a:rPr lang="en-US" altLang="ru-RU" sz="2400" b="0" baseline="-25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125  </a:t>
            </a: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to invisible…) 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E6043919-6EA3-439C-8A4F-4C09BC02B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7455" y="4331208"/>
            <a:ext cx="407224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marL="457200" indent="-457200">
              <a:spcBef>
                <a:spcPct val="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ru-RU" sz="2400" b="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flavor violating processes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865CEEC-6B16-4C52-A9DF-F6C1151CAC2A}"/>
              </a:ext>
            </a:extLst>
          </p:cNvPr>
          <p:cNvGrpSpPr/>
          <p:nvPr/>
        </p:nvGrpSpPr>
        <p:grpSpPr>
          <a:xfrm>
            <a:off x="2287308" y="5250873"/>
            <a:ext cx="7393449" cy="615032"/>
            <a:chOff x="2492829" y="6168309"/>
            <a:chExt cx="7840105" cy="61503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65BED5F-B0B8-4293-ADA5-E6AC2BAB5E09}"/>
                </a:ext>
              </a:extLst>
            </p:cNvPr>
            <p:cNvSpPr/>
            <p:nvPr/>
          </p:nvSpPr>
          <p:spPr>
            <a:xfrm>
              <a:off x="2492829" y="6168309"/>
              <a:ext cx="7840105" cy="61503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Box 1">
              <a:extLst>
                <a:ext uri="{FF2B5EF4-FFF2-40B4-BE49-F238E27FC236}">
                  <a16:creationId xmlns:a16="http://schemas.microsoft.com/office/drawing/2014/main" id="{566EFB0B-8A6F-4AF3-A138-6C03F17011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3229" y="6168309"/>
              <a:ext cx="7008948" cy="525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3200" b="1">
                  <a:solidFill>
                    <a:srgbClr val="3333CC"/>
                  </a:solidFill>
                  <a:latin typeface="Arial" panose="020B0604020202020204" pitchFamily="34" charset="0"/>
                  <a:cs typeface="PingFang SC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>
                  <a:solidFill>
                    <a:srgbClr val="FF3300"/>
                  </a:solidFill>
                  <a:latin typeface="Arial" panose="020B0604020202020204" pitchFamily="34" charset="0"/>
                  <a:cs typeface="PingFang SC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panose="020B0604020202020204" pitchFamily="34" charset="0"/>
                  <a:cs typeface="PingFang SC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FF00FF"/>
                  </a:solidFill>
                  <a:latin typeface="Arial" panose="020B0604020202020204" pitchFamily="34" charset="0"/>
                  <a:cs typeface="PingFang SC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9999"/>
                  </a:solidFill>
                  <a:latin typeface="Arial" panose="020B0604020202020204" pitchFamily="34" charset="0"/>
                  <a:cs typeface="PingFang SC" charset="0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9999"/>
                  </a:solidFill>
                  <a:latin typeface="Arial" panose="020B0604020202020204" pitchFamily="34" charset="0"/>
                  <a:cs typeface="PingFang SC" charset="0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9999"/>
                  </a:solidFill>
                  <a:latin typeface="Arial" panose="020B0604020202020204" pitchFamily="34" charset="0"/>
                  <a:cs typeface="PingFang SC" charset="0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9999"/>
                  </a:solidFill>
                  <a:latin typeface="Arial" panose="020B0604020202020204" pitchFamily="34" charset="0"/>
                  <a:cs typeface="PingFang SC" charset="0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9999"/>
                  </a:solidFill>
                  <a:latin typeface="Arial" panose="020B0604020202020204" pitchFamily="34" charset="0"/>
                  <a:cs typeface="PingFang SC" charset="0"/>
                </a:defRPr>
              </a:lvl9pPr>
            </a:lstStyle>
            <a:p>
              <a:pPr>
                <a:spcBef>
                  <a:spcPct val="0"/>
                </a:spcBef>
                <a:buClrTx/>
              </a:pPr>
              <a:r>
                <a:rPr lang="en-US" altLang="ru-RU" sz="2800" b="0" dirty="0">
                  <a:solidFill>
                    <a:schemeClr val="accent5">
                      <a:lumMod val="50000"/>
                    </a:schemeClr>
                  </a:solidFill>
                  <a:latin typeface="+mj-lt"/>
                  <a:cs typeface="Arial" panose="020B0604020202020204" pitchFamily="34" charset="0"/>
                </a:rPr>
                <a:t>“general” or model-specified interpretation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907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04798" y="-17"/>
            <a:ext cx="9805988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200" b="1">
                <a:solidFill>
                  <a:srgbClr val="3333CC"/>
                </a:solidFill>
                <a:latin typeface="Arial" panose="020B0604020202020204" pitchFamily="34" charset="0"/>
                <a:cs typeface="PingFang SC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800">
                <a:solidFill>
                  <a:srgbClr val="FF3300"/>
                </a:solidFill>
                <a:latin typeface="Arial" panose="020B0604020202020204" pitchFamily="34" charset="0"/>
                <a:cs typeface="PingFang SC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PingFang SC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FF00FF"/>
                </a:solidFill>
                <a:latin typeface="Arial" panose="020B0604020202020204" pitchFamily="34" charset="0"/>
                <a:cs typeface="PingFang SC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000">
                <a:solidFill>
                  <a:srgbClr val="009999"/>
                </a:solidFill>
                <a:latin typeface="Arial" panose="020B0604020202020204" pitchFamily="34" charset="0"/>
                <a:cs typeface="PingFang SC" charset="0"/>
              </a:defRPr>
            </a:lvl9pPr>
          </a:lstStyle>
          <a:p>
            <a:pPr algn="ctr">
              <a:spcBef>
                <a:spcPct val="0"/>
              </a:spcBef>
              <a:buClrTx/>
            </a:pPr>
            <a:r>
              <a:rPr lang="en-US" altLang="ru-RU" sz="2800" b="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Dark sector, how might it look?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" y="2642826"/>
            <a:ext cx="9085166" cy="37655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979" y="51617"/>
            <a:ext cx="3552004" cy="30251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" y="852097"/>
            <a:ext cx="4342685" cy="1700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5838" y="582596"/>
            <a:ext cx="385073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 might be extended and rich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presence of new “dark” particles that </a:t>
            </a:r>
          </a:p>
          <a:p>
            <a:r>
              <a:rPr lang="en-US" sz="1600" dirty="0"/>
              <a:t>      manifests itself  through SM-dark </a:t>
            </a:r>
          </a:p>
          <a:p>
            <a:r>
              <a:rPr lang="en-US" sz="1600" dirty="0"/>
              <a:t>      interactions (portals)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new symmetries (new “dark” </a:t>
            </a:r>
          </a:p>
          <a:p>
            <a:r>
              <a:rPr lang="ru-RU" sz="1600" dirty="0"/>
              <a:t>      </a:t>
            </a:r>
            <a:r>
              <a:rPr lang="en-US" sz="1600" dirty="0"/>
              <a:t>QCD, EW, SUSY…) </a:t>
            </a:r>
            <a:endParaRPr lang="ru-RU" sz="1600" dirty="0"/>
          </a:p>
        </p:txBody>
      </p:sp>
      <p:sp>
        <p:nvSpPr>
          <p:cNvPr id="13" name="Дата 15">
            <a:extLst>
              <a:ext uri="{FF2B5EF4-FFF2-40B4-BE49-F238E27FC236}">
                <a16:creationId xmlns:a16="http://schemas.microsoft.com/office/drawing/2014/main" id="{84865692-7F78-4840-9F3B-08212A70E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id="{6C87DFD2-D917-4C06-9D70-AC1A05D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630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62014" y="409485"/>
            <a:ext cx="1000595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Higgs portal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>
              <a:solidFill>
                <a:srgbClr val="07CB98"/>
              </a:solidFill>
              <a:latin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92D050"/>
                </a:solidFill>
                <a:latin typeface="Georgia"/>
              </a:rPr>
              <a:t>Higgs sector constructions: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SM+S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Georgia"/>
              </a:rPr>
              <a:t>2HDM (flavor conserving or flavor violating)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2HDM+s(a)</a:t>
            </a:r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Georgia"/>
              </a:rPr>
              <a:t>Higgs triplets…</a:t>
            </a:r>
          </a:p>
          <a:p>
            <a:pPr>
              <a:defRPr/>
            </a:pPr>
            <a:endParaRPr lang="en-US" sz="2400" dirty="0">
              <a:latin typeface="Georgia"/>
            </a:endParaRPr>
          </a:p>
          <a:p>
            <a:pPr>
              <a:defRPr/>
            </a:pPr>
            <a:r>
              <a:rPr lang="en-US" sz="2400" dirty="0">
                <a:solidFill>
                  <a:srgbClr val="92D050"/>
                </a:solidFill>
                <a:latin typeface="Georgia"/>
              </a:rPr>
              <a:t>Signatures: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Georgia"/>
                <a:sym typeface="Symbol" panose="05050102010706020507" pitchFamily="18" charset="2"/>
              </a:rPr>
              <a:t>Exotic Higgs decays: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</a:endParaRP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H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Georgia"/>
              </a:rPr>
              <a:t>125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 (semi)invisible</a:t>
            </a:r>
          </a:p>
          <a:p>
            <a:pPr marL="1257300" lvl="2" indent="-342900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Georgia"/>
                <a:sym typeface="Symbol" panose="05050102010706020507" pitchFamily="18" charset="2"/>
              </a:rPr>
              <a:t>decay to light (pseudo)scalars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H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Georgia"/>
              </a:rPr>
              <a:t>125 </a:t>
            </a:r>
            <a:r>
              <a:rPr lang="en-US" sz="2400" i="1" dirty="0">
                <a:latin typeface="Georgia"/>
                <a:sym typeface="Symbol" panose="05050102010706020507" pitchFamily="18" charset="2"/>
              </a:rPr>
              <a:t> aa/ss </a:t>
            </a:r>
            <a:r>
              <a:rPr lang="en-US" sz="2400" dirty="0">
                <a:latin typeface="Georgia"/>
                <a:sym typeface="Symbol" panose="05050102010706020507" pitchFamily="18" charset="2"/>
              </a:rPr>
              <a:t>4 SM particles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  <a:sym typeface="Symbol" panose="05050102010706020507" pitchFamily="18" charset="2"/>
            </a:endParaRP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Enhanced Higgs pair production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X 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H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Georgia"/>
              </a:rPr>
              <a:t>125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H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Georgia"/>
              </a:rPr>
              <a:t>125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) 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</a:rPr>
              <a:t>H</a:t>
            </a:r>
            <a:r>
              <a:rPr kumimoji="0" lang="en-US" sz="2400" b="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Georgia"/>
              </a:rPr>
              <a:t>125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(bb) +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MET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/ Z(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ll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) +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MET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/>
                <a:sym typeface="Symbol" panose="05050102010706020507" pitchFamily="18" charset="2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Georgia"/>
                <a:sym typeface="Symbol" panose="05050102010706020507" pitchFamily="18" charset="2"/>
              </a:rPr>
              <a:t>New scalar decay to </a:t>
            </a:r>
            <a:r>
              <a:rPr lang="en-US" sz="2400" i="1" dirty="0">
                <a:latin typeface="Georgia"/>
                <a:sym typeface="Symbol" panose="05050102010706020507" pitchFamily="18" charset="2"/>
              </a:rPr>
              <a:t>2t(b)/4t(b)/2t</a:t>
            </a:r>
            <a:r>
              <a:rPr lang="en-US" sz="2400" dirty="0">
                <a:latin typeface="Georgia"/>
                <a:sym typeface="Symbol" panose="05050102010706020507" pitchFamily="18" charset="2"/>
              </a:rPr>
              <a:t>+MET, 2, </a:t>
            </a:r>
            <a:r>
              <a:rPr lang="en-US" sz="2400" dirty="0" err="1">
                <a:latin typeface="Georgia"/>
                <a:sym typeface="Symbol" panose="05050102010706020507" pitchFamily="18" charset="2"/>
              </a:rPr>
              <a:t>diboson</a:t>
            </a:r>
            <a:r>
              <a:rPr lang="en-US" sz="2400" dirty="0">
                <a:latin typeface="Georgia"/>
                <a:sym typeface="Symbol" panose="05050102010706020507" pitchFamily="18" charset="2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/>
              <a:sym typeface="Symbol" panose="05050102010706020507" pitchFamily="18" charset="2"/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287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</a:t>
            </a:r>
            <a:r>
              <a:rPr lang="en-US" dirty="0"/>
              <a:t>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49122" y="63451"/>
            <a:ext cx="874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+mj-lt"/>
              </a:rPr>
              <a:t>SDM with (pseudo)scalar mediator: S/PS vs 2HDM+a</a:t>
            </a:r>
            <a:endParaRPr lang="ru-RU" sz="28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577364" y="1253203"/>
            <a:ext cx="8742294" cy="5092059"/>
            <a:chOff x="332711" y="1371240"/>
            <a:chExt cx="6705704" cy="468168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332711" y="1371240"/>
              <a:ext cx="6705704" cy="4681688"/>
              <a:chOff x="188207" y="1509675"/>
              <a:chExt cx="6705704" cy="4681688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8207" y="1509675"/>
                <a:ext cx="6705704" cy="4681688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050597" y="1599387"/>
                <a:ext cx="532650" cy="339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S/PS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398666" y="1460952"/>
              <a:ext cx="6568180" cy="216532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60512" y="636658"/>
            <a:ext cx="1113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       </a:t>
            </a:r>
            <a:r>
              <a:rPr lang="en-US" sz="2000" dirty="0">
                <a:solidFill>
                  <a:srgbClr val="FFC000"/>
                </a:solidFill>
              </a:rPr>
              <a:t>S/PS simplified vs extended:  </a:t>
            </a:r>
            <a:r>
              <a:rPr lang="en-US" sz="2000" dirty="0"/>
              <a:t>model specific vs model non-specific channels</a:t>
            </a:r>
            <a:endParaRPr lang="ru-R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D46D8-48BE-493F-BD11-0F0D8E802879}"/>
              </a:ext>
            </a:extLst>
          </p:cNvPr>
          <p:cNvSpPr txBox="1"/>
          <p:nvPr/>
        </p:nvSpPr>
        <p:spPr>
          <a:xfrm>
            <a:off x="2915287" y="284808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9AC7A-1212-4350-86B5-C804AE46C9E4}"/>
              </a:ext>
            </a:extLst>
          </p:cNvPr>
          <p:cNvSpPr txBox="1"/>
          <p:nvPr/>
        </p:nvSpPr>
        <p:spPr>
          <a:xfrm>
            <a:off x="5675051" y="2848088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visible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30ACC2-A7D5-4DDD-9540-A04D37C590E2}"/>
              </a:ext>
            </a:extLst>
          </p:cNvPr>
          <p:cNvSpPr txBox="1"/>
          <p:nvPr/>
        </p:nvSpPr>
        <p:spPr>
          <a:xfrm>
            <a:off x="7984028" y="3143603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MET/visible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F1C711-C80F-4F06-A2C9-23E1E659B9D8}"/>
              </a:ext>
            </a:extLst>
          </p:cNvPr>
          <p:cNvSpPr txBox="1"/>
          <p:nvPr/>
        </p:nvSpPr>
        <p:spPr>
          <a:xfrm>
            <a:off x="5403181" y="5690279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36DB18-5613-49B9-B609-BB45EEFCAF3C}"/>
              </a:ext>
            </a:extLst>
          </p:cNvPr>
          <p:cNvSpPr txBox="1"/>
          <p:nvPr/>
        </p:nvSpPr>
        <p:spPr>
          <a:xfrm>
            <a:off x="4686639" y="3813075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2HDM, 2HDM+a</a:t>
            </a:r>
          </a:p>
        </p:txBody>
      </p:sp>
      <p:sp>
        <p:nvSpPr>
          <p:cNvPr id="20" name="Нижний колонтитул 16">
            <a:extLst>
              <a:ext uri="{FF2B5EF4-FFF2-40B4-BE49-F238E27FC236}">
                <a16:creationId xmlns:a16="http://schemas.microsoft.com/office/drawing/2014/main" id="{0D9646E1-6FF8-4061-AAEB-8366AD59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CDFC0D-53B2-4775-A3CA-38928B77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Дата 15"/>
          <p:cNvSpPr>
            <a:spLocks noGrp="1"/>
          </p:cNvSpPr>
          <p:nvPr>
            <p:ph type="dt" sz="half" idx="10"/>
          </p:nvPr>
        </p:nvSpPr>
        <p:spPr>
          <a:xfrm>
            <a:off x="9099177" y="6519965"/>
            <a:ext cx="1302124" cy="228600"/>
          </a:xfrm>
        </p:spPr>
        <p:txBody>
          <a:bodyPr/>
          <a:lstStyle/>
          <a:p>
            <a:r>
              <a:rPr lang="en-US" dirty="0"/>
              <a:t>18</a:t>
            </a:r>
            <a:r>
              <a:rPr lang="ru-RU" dirty="0"/>
              <a:t>.0</a:t>
            </a:r>
            <a:r>
              <a:rPr lang="en-US" dirty="0"/>
              <a:t>7</a:t>
            </a:r>
            <a:r>
              <a:rPr lang="ru-RU" dirty="0"/>
              <a:t>.2022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67349" y="55773"/>
            <a:ext cx="28632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Exotic H</a:t>
            </a:r>
            <a:r>
              <a:rPr kumimoji="0" lang="en-US" sz="2600" b="0" i="0" u="none" strike="noStrike" kern="1200" cap="none" spc="0" normalizeH="0" baseline="-2500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125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7CB98"/>
                </a:solidFill>
                <a:effectLst/>
                <a:uLnTx/>
                <a:uFillTx/>
                <a:latin typeface="Georgia"/>
              </a:rPr>
              <a:t> decays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</a:endParaRPr>
          </a:p>
        </p:txBody>
      </p:sp>
      <p:sp>
        <p:nvSpPr>
          <p:cNvPr id="14" name="Нижний колонтитул 16">
            <a:extLst>
              <a:ext uri="{FF2B5EF4-FFF2-40B4-BE49-F238E27FC236}">
                <a16:creationId xmlns:a16="http://schemas.microsoft.com/office/drawing/2014/main" id="{E3E4BD16-4BE4-4BDB-9BF5-D420DBA94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8" y="6519964"/>
            <a:ext cx="8412481" cy="236435"/>
          </a:xfrm>
        </p:spPr>
        <p:txBody>
          <a:bodyPr/>
          <a:lstStyle/>
          <a:p>
            <a:r>
              <a:rPr lang="fi-FI" dirty="0"/>
              <a:t>M. Savina, LHEP JINR</a:t>
            </a:r>
            <a:r>
              <a:rPr lang="ru-RU" dirty="0"/>
              <a:t>               </a:t>
            </a:r>
            <a:r>
              <a:rPr lang="en-US" dirty="0"/>
              <a:t>QFTHEPC, </a:t>
            </a:r>
            <a:r>
              <a:rPr lang="en-US" dirty="0" err="1"/>
              <a:t>Dubna</a:t>
            </a:r>
            <a:r>
              <a:rPr lang="en-US" dirty="0"/>
              <a:t>, Russia</a:t>
            </a:r>
            <a:r>
              <a:rPr lang="fi-FI" dirty="0"/>
              <a:t>	 	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0A019-AA16-4B81-AA51-2149C98E4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96" y="1056956"/>
            <a:ext cx="3026487" cy="2032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69A036-3301-4C78-9776-86923894E3AA}"/>
              </a:ext>
            </a:extLst>
          </p:cNvPr>
          <p:cNvSpPr txBox="1"/>
          <p:nvPr/>
        </p:nvSpPr>
        <p:spPr>
          <a:xfrm>
            <a:off x="303991" y="3428999"/>
            <a:ext cx="5526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Current constraints from fit to SM Higgs couplings</a:t>
            </a:r>
          </a:p>
          <a:p>
            <a:endParaRPr lang="en-US" dirty="0">
              <a:solidFill>
                <a:srgbClr val="92D050"/>
              </a:solidFill>
            </a:endParaRPr>
          </a:p>
          <a:p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879519-E6CD-4A74-A1A2-AA0B295C9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53" y="3967843"/>
            <a:ext cx="3635144" cy="384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6B0F1-5C6B-4F91-9B80-DFDF8D0B2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53" y="5095375"/>
            <a:ext cx="3635143" cy="4346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8125B2-FCCE-4C5D-AE88-517563CBF84D}"/>
              </a:ext>
            </a:extLst>
          </p:cNvPr>
          <p:cNvSpPr txBox="1"/>
          <p:nvPr/>
        </p:nvSpPr>
        <p:spPr>
          <a:xfrm>
            <a:off x="3643456" y="1640042"/>
            <a:ext cx="23198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gauge bosons,</a:t>
            </a:r>
          </a:p>
          <a:p>
            <a:r>
              <a:rPr lang="en-US" dirty="0"/>
              <a:t>new (pseudo)scalars</a:t>
            </a:r>
          </a:p>
          <a:p>
            <a:r>
              <a:rPr lang="en-US" dirty="0"/>
              <a:t>from extended Higgs</a:t>
            </a:r>
          </a:p>
          <a:p>
            <a:r>
              <a:rPr lang="en-US" dirty="0"/>
              <a:t>sector etc. 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6D784A-93E6-438E-8C9D-F97DA3656951}"/>
              </a:ext>
            </a:extLst>
          </p:cNvPr>
          <p:cNvCxnSpPr/>
          <p:nvPr/>
        </p:nvCxnSpPr>
        <p:spPr>
          <a:xfrm flipH="1" flipV="1">
            <a:off x="1975239" y="1839558"/>
            <a:ext cx="1624561" cy="44106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1F0D7B6-73E5-4140-8218-C02D3C41B13E}"/>
              </a:ext>
            </a:extLst>
          </p:cNvPr>
          <p:cNvSpPr txBox="1"/>
          <p:nvPr/>
        </p:nvSpPr>
        <p:spPr>
          <a:xfrm>
            <a:off x="609598" y="4409553"/>
            <a:ext cx="511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included in the combination, yet undetected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FC999F-EF1F-4DE0-9072-11C5C1DDEF58}"/>
              </a:ext>
            </a:extLst>
          </p:cNvPr>
          <p:cNvSpPr txBox="1"/>
          <p:nvPr/>
        </p:nvSpPr>
        <p:spPr>
          <a:xfrm>
            <a:off x="609598" y="5590882"/>
            <a:ext cx="374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 through MET signatures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8711DC4-13CA-4078-8D13-0BC599F1F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414" y="1529895"/>
            <a:ext cx="3443525" cy="10869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9704D6-EB78-464A-8E7B-246567B01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751" y="3118169"/>
            <a:ext cx="4260696" cy="10564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164119-99A1-48A8-A8A7-9EBAE21665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310" y="4650497"/>
            <a:ext cx="5333152" cy="1006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B1596-2E58-458E-9F71-9884A0D1A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6828" y="479755"/>
            <a:ext cx="5784696" cy="5931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21D705-A637-4BD6-91F9-0CBA4B56DB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5761" y="5848496"/>
            <a:ext cx="2865125" cy="492443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44E7E972-82DB-4F2C-943F-072C3A1B98D7}"/>
              </a:ext>
            </a:extLst>
          </p:cNvPr>
          <p:cNvSpPr/>
          <p:nvPr/>
        </p:nvSpPr>
        <p:spPr>
          <a:xfrm>
            <a:off x="5614856" y="3428999"/>
            <a:ext cx="663105" cy="384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59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Шлифованный металл 16 х 9">
  <a:themeElements>
    <a:clrScheme name="Другая 5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92D050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2161_TF03030981.potx" id="{A9F9FE2A-D2B8-4BB9-A3DB-5B4410328550}" vid="{4F97FC31-6800-4C43-B147-47BB4AC3F0B5}"/>
    </a:ext>
  </a:extLst>
</a:theme>
</file>

<file path=ppt/theme/theme2.xml><?xml version="1.0" encoding="utf-8"?>
<a:theme xmlns:a="http://schemas.openxmlformats.org/drawingml/2006/main" name="Тема Offic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A16170-AED4-43FB-90C7-1F1653EBFACC}">
  <ds:schemaRefs>
    <ds:schemaRef ds:uri="http://schemas.openxmlformats.org/package/2006/metadata/core-properties"/>
    <ds:schemaRef ds:uri="http://purl.org/dc/elements/1.1/"/>
    <ds:schemaRef ds:uri="a4f35948-e619-41b3-aa29-22878b09cfd2"/>
    <ds:schemaRef ds:uri="http://schemas.microsoft.com/office/infopath/2007/PartnerControls"/>
    <ds:schemaRef ds:uri="http://purl.org/dc/terms/"/>
    <ds:schemaRef ds:uri="http://schemas.microsoft.com/office/2006/documentManagement/types"/>
    <ds:schemaRef ds:uri="40262f94-9f35-4ac3-9a90-690165a166b7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61EA76-1630-4788-A629-8FDAFC920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C05A15-2C36-4B2C-9ED7-7313D59409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36872</TotalTime>
  <Words>3217</Words>
  <Application>Microsoft Office PowerPoint</Application>
  <PresentationFormat>Widescreen</PresentationFormat>
  <Paragraphs>544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Narrow</vt:lpstr>
      <vt:lpstr>Calibri</vt:lpstr>
      <vt:lpstr>Cambria Math</vt:lpstr>
      <vt:lpstr>Georgia</vt:lpstr>
      <vt:lpstr>Times New Roman</vt:lpstr>
      <vt:lpstr>Wingdings</vt:lpstr>
      <vt:lpstr>Шлифованный металл 16 х 9</vt:lpstr>
      <vt:lpstr>Dark Matter Searches at the LHC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Сергей Шматов</dc:creator>
  <cp:lastModifiedBy>Maria</cp:lastModifiedBy>
  <cp:revision>1474</cp:revision>
  <dcterms:created xsi:type="dcterms:W3CDTF">2020-05-10T23:13:59Z</dcterms:created>
  <dcterms:modified xsi:type="dcterms:W3CDTF">2022-07-18T09:02:56Z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