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6" r:id="rId1"/>
  </p:sldMasterIdLst>
  <p:notesMasterIdLst>
    <p:notesMasterId r:id="rId53"/>
  </p:notesMasterIdLst>
  <p:sldIdLst>
    <p:sldId id="638" r:id="rId2"/>
    <p:sldId id="797" r:id="rId3"/>
    <p:sldId id="798" r:id="rId4"/>
    <p:sldId id="888" r:id="rId5"/>
    <p:sldId id="788" r:id="rId6"/>
    <p:sldId id="813" r:id="rId7"/>
    <p:sldId id="820" r:id="rId8"/>
    <p:sldId id="827" r:id="rId9"/>
    <p:sldId id="703" r:id="rId10"/>
    <p:sldId id="831" r:id="rId11"/>
    <p:sldId id="879" r:id="rId12"/>
    <p:sldId id="829" r:id="rId13"/>
    <p:sldId id="844" r:id="rId14"/>
    <p:sldId id="814" r:id="rId15"/>
    <p:sldId id="846" r:id="rId16"/>
    <p:sldId id="847" r:id="rId17"/>
    <p:sldId id="848" r:id="rId18"/>
    <p:sldId id="880" r:id="rId19"/>
    <p:sldId id="850" r:id="rId20"/>
    <p:sldId id="777" r:id="rId21"/>
    <p:sldId id="839" r:id="rId22"/>
    <p:sldId id="801" r:id="rId23"/>
    <p:sldId id="780" r:id="rId24"/>
    <p:sldId id="867" r:id="rId25"/>
    <p:sldId id="737" r:id="rId26"/>
    <p:sldId id="882" r:id="rId27"/>
    <p:sldId id="738" r:id="rId28"/>
    <p:sldId id="876" r:id="rId29"/>
    <p:sldId id="881" r:id="rId30"/>
    <p:sldId id="672" r:id="rId31"/>
    <p:sldId id="624" r:id="rId32"/>
    <p:sldId id="875" r:id="rId33"/>
    <p:sldId id="770" r:id="rId34"/>
    <p:sldId id="768" r:id="rId35"/>
    <p:sldId id="787" r:id="rId36"/>
    <p:sldId id="698" r:id="rId37"/>
    <p:sldId id="823" r:id="rId38"/>
    <p:sldId id="824" r:id="rId39"/>
    <p:sldId id="786" r:id="rId40"/>
    <p:sldId id="767" r:id="rId41"/>
    <p:sldId id="805" r:id="rId42"/>
    <p:sldId id="379" r:id="rId43"/>
    <p:sldId id="736" r:id="rId44"/>
    <p:sldId id="883" r:id="rId45"/>
    <p:sldId id="887" r:id="rId46"/>
    <p:sldId id="884" r:id="rId47"/>
    <p:sldId id="877" r:id="rId48"/>
    <p:sldId id="885" r:id="rId49"/>
    <p:sldId id="886" r:id="rId50"/>
    <p:sldId id="878" r:id="rId51"/>
    <p:sldId id="88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1" autoAdjust="0"/>
    <p:restoredTop sz="93182" autoAdjust="0"/>
  </p:normalViewPr>
  <p:slideViewPr>
    <p:cSldViewPr>
      <p:cViewPr varScale="1">
        <p:scale>
          <a:sx n="72" d="100"/>
          <a:sy n="72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4" Type="http://schemas.openxmlformats.org/officeDocument/2006/relationships/image" Target="../media/image12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D8909A-9198-411F-8953-5120045C3E86}" type="datetimeFigureOut">
              <a:rPr lang="ru-RU"/>
              <a:pPr>
                <a:defRPr/>
              </a:pPr>
              <a:t>2022-07-19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4569B-016E-4694-A291-71ED127AA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1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8A97C1-0673-438C-B5FE-EAFACE588C42}" type="slidenum">
              <a:rPr lang="ru-RU" altLang="en-US" sz="1300"/>
              <a:pPr eaLnBrk="1" hangingPunct="1"/>
              <a:t>1</a:t>
            </a:fld>
            <a:endParaRPr lang="ru-RU" altLang="en-US" sz="1300" dirty="0"/>
          </a:p>
        </p:txBody>
      </p:sp>
      <p:sp>
        <p:nvSpPr>
          <p:cNvPr id="491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6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1A1B2D-928A-4B0F-A791-8C4BCE45C554}" type="slidenum">
              <a:rPr lang="ru-RU" altLang="en-US" sz="1300"/>
              <a:pPr eaLnBrk="1" hangingPunct="1"/>
              <a:t>2</a:t>
            </a:fld>
            <a:endParaRPr lang="ru-RU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59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Diffraction-2018 (Regio</a:t>
            </a:r>
            <a:r>
              <a:rPr lang="en-US" baseline="0" dirty="0" smtClean="0"/>
              <a:t> Calabria)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4569B-016E-4694-A291-71ED127AA4C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7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EDEF30-7598-4CA5-8C65-E310A8D141A8}" type="slidenum">
              <a:rPr lang="en-US" sz="1200" smtClean="0"/>
              <a:pPr eaLnBrk="1" hangingPunct="1"/>
              <a:t>10</a:t>
            </a:fld>
            <a:endParaRPr lang="en-US" sz="1200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381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3FB5D5-DAA5-4449-B1F7-6BB2F4394C50}" type="slidenum">
              <a:rPr lang="ru-RU" altLang="en-US" sz="1300"/>
              <a:pPr eaLnBrk="1" hangingPunct="1"/>
              <a:t>41</a:t>
            </a:fld>
            <a:endParaRPr lang="ru-RU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940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87B23-1DD1-4488-A228-2BE0ED2AF647}" type="slidenum">
              <a:rPr lang="ru-RU" altLang="en-US"/>
              <a:pPr/>
              <a:t>44</a:t>
            </a:fld>
            <a:endParaRPr lang="ru-RU" altLang="en-US" dirty="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40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708C-7375-4EB2-B59A-A3A18E44FA27}" type="datetimeFigureOut">
              <a:rPr lang="en-US"/>
              <a:pPr>
                <a:defRPr/>
              </a:pPr>
              <a:t>7/19/2022</a:t>
            </a:fld>
            <a:endParaRPr lang="en-US" sz="16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60BC-7229-429B-80C6-1D48C9E67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6F10-BD4B-4E0A-8911-F88C29E9F738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33C5-BBF0-403F-ABFA-8DB2E9E7E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DAA9-28CA-435F-AA0A-ACD3B700386B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4876-96A1-4289-B45B-2E22363D6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07494-25C2-44EF-8645-ADBA6AD332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84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EDB0-7901-4D20-8C06-2BB30BD2A159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73A5-4578-4689-AB85-077C23E7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F5C6-5641-4923-B0F4-4BBCDEDF8AD0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3B3E-7266-4CF9-8D7A-88C9ED668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8FCF-8669-4CEA-8F20-B629F02FA0F1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B1D1-A74F-4B94-AE81-CB7411912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EBC8-8E83-4742-9015-426EC2AF6F59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20B8-6849-4E91-BABE-25844A1BC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DEFE-76D2-4415-9E3B-2BC803572075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3036-8E5E-4C4C-84BB-37518D679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D06D-8685-4A09-B33F-273C715C44D6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BFD5-3090-4387-A9CC-A1DE55E57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1B36-4969-478A-867D-BB5213A090AE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29CA-5EB5-4CE6-BCA8-F8D33EBBA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DB2A-9C56-4AE1-A7E4-8F40BD5C50F1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29B1-AF9B-4399-BD5B-9DD66B6C3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B5DA16-791D-478A-BF39-A71B08288877}" type="datetimeFigureOut">
              <a:rPr lang="en-US"/>
              <a:pPr>
                <a:defRPr/>
              </a:pPr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9CFE63-E8C5-4681-A6B9-CF6EE2DFDE93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indico.jinr.ru/event/304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jpeg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6.jpeg"/><Relationship Id="rId9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72.jp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3.wmf"/><Relationship Id="rId9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8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4.bin"/><Relationship Id="rId7" Type="http://schemas.openxmlformats.org/officeDocument/2006/relationships/image" Target="../media/image9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90.wmf"/><Relationship Id="rId9" Type="http://schemas.openxmlformats.org/officeDocument/2006/relationships/image" Target="../media/image9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8.bin"/><Relationship Id="rId7" Type="http://schemas.openxmlformats.org/officeDocument/2006/relationships/image" Target="../media/image96.wmf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98.wmf"/><Relationship Id="rId5" Type="http://schemas.openxmlformats.org/officeDocument/2006/relationships/image" Target="../media/image100.jp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95.wmf"/><Relationship Id="rId9" Type="http://schemas.openxmlformats.org/officeDocument/2006/relationships/image" Target="../media/image97.wmf"/><Relationship Id="rId14" Type="http://schemas.openxmlformats.org/officeDocument/2006/relationships/image" Target="../media/image9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72.jpg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0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113.jpg"/><Relationship Id="rId7" Type="http://schemas.openxmlformats.org/officeDocument/2006/relationships/image" Target="../media/image111.wmf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2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1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9.emf"/><Relationship Id="rId11" Type="http://schemas.openxmlformats.org/officeDocument/2006/relationships/image" Target="../media/image122.e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21.emf"/><Relationship Id="rId4" Type="http://schemas.openxmlformats.org/officeDocument/2006/relationships/image" Target="../media/image118.emf"/><Relationship Id="rId9" Type="http://schemas.openxmlformats.org/officeDocument/2006/relationships/oleObject" Target="../embeddings/oleObject9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2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7"/>
          <p:cNvSpPr txBox="1">
            <a:spLocks noChangeArrowheads="1"/>
          </p:cNvSpPr>
          <p:nvPr/>
        </p:nvSpPr>
        <p:spPr bwMode="auto">
          <a:xfrm>
            <a:off x="287016" y="3118202"/>
            <a:ext cx="88569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7030A0"/>
                </a:solidFill>
              </a:rPr>
              <a:t>            Hadron </a:t>
            </a:r>
            <a:r>
              <a:rPr lang="en-US" altLang="en-US" dirty="0">
                <a:solidFill>
                  <a:srgbClr val="7030A0"/>
                </a:solidFill>
              </a:rPr>
              <a:t>interaction at large distances </a:t>
            </a:r>
            <a:endParaRPr lang="en-US" altLang="en-US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smtClean="0">
                <a:solidFill>
                  <a:srgbClr val="7030A0"/>
                </a:solidFill>
              </a:rPr>
              <a:t> and </a:t>
            </a:r>
            <a:r>
              <a:rPr lang="en-US" altLang="en-US" dirty="0">
                <a:solidFill>
                  <a:srgbClr val="7030A0"/>
                </a:solidFill>
              </a:rPr>
              <a:t>new </a:t>
            </a:r>
            <a:r>
              <a:rPr lang="en-US" altLang="en-US" dirty="0" smtClean="0">
                <a:solidFill>
                  <a:srgbClr val="7030A0"/>
                </a:solidFill>
              </a:rPr>
              <a:t>peculiarities of </a:t>
            </a:r>
            <a:r>
              <a:rPr lang="en-US" altLang="en-US" dirty="0">
                <a:solidFill>
                  <a:srgbClr val="7030A0"/>
                </a:solidFill>
              </a:rPr>
              <a:t>the differential cross sections</a:t>
            </a:r>
          </a:p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        </a:t>
            </a:r>
            <a:r>
              <a:rPr lang="en-US" altLang="en-US" dirty="0" smtClean="0">
                <a:solidFill>
                  <a:srgbClr val="7030A0"/>
                </a:solidFill>
              </a:rPr>
              <a:t>                                     13 </a:t>
            </a:r>
            <a:r>
              <a:rPr lang="en-US" altLang="en-US" dirty="0" err="1">
                <a:solidFill>
                  <a:srgbClr val="7030A0"/>
                </a:solidFill>
              </a:rPr>
              <a:t>TeV</a:t>
            </a:r>
            <a:r>
              <a:rPr lang="en-US" altLang="en-US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90149" name="Text Box 1029"/>
          <p:cNvSpPr txBox="1">
            <a:spLocks noChangeArrowheads="1"/>
          </p:cNvSpPr>
          <p:nvPr/>
        </p:nvSpPr>
        <p:spPr bwMode="auto">
          <a:xfrm>
            <a:off x="4573684" y="1442787"/>
            <a:ext cx="1905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 July  2022</a:t>
            </a:r>
          </a:p>
          <a:p>
            <a:pPr algn="ctr">
              <a:spcBef>
                <a:spcPct val="50000"/>
              </a:spcBef>
              <a:defRPr/>
            </a:pPr>
            <a:endParaRPr lang="ru-RU" sz="1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0150" name="Text Box 1030"/>
          <p:cNvSpPr txBox="1">
            <a:spLocks noChangeArrowheads="1"/>
          </p:cNvSpPr>
          <p:nvPr/>
        </p:nvSpPr>
        <p:spPr bwMode="auto">
          <a:xfrm>
            <a:off x="5098561" y="4197985"/>
            <a:ext cx="2895600" cy="15388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O.V. Selyugin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JINR,  </a:t>
            </a:r>
            <a:r>
              <a:rPr 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BLTPh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Dubna)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115616" y="1643435"/>
            <a:ext cx="4357688" cy="6155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JOINT INSTITUTE for Nuclear Research</a:t>
            </a:r>
            <a:endParaRPr lang="en-US" sz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Bogoliubon Laboratory of Theoretical Physics</a:t>
            </a:r>
            <a:endParaRPr lang="ru-RU" sz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664523"/>
            <a:ext cx="698477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248" y="568579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“…although asymptopia may be very far away indeed, the path to it is not through a desert but through a flourishing region of exciting Physics…”</a:t>
            </a:r>
            <a:r>
              <a:rPr lang="en-US" altLang="en-US" dirty="0"/>
              <a:t>		</a:t>
            </a:r>
          </a:p>
          <a:p>
            <a:r>
              <a:rPr lang="en-US" altLang="en-US" dirty="0"/>
              <a:t>				</a:t>
            </a:r>
            <a:r>
              <a:rPr lang="en-US" altLang="en-US" dirty="0">
                <a:solidFill>
                  <a:srgbClr val="0000FF"/>
                </a:solidFill>
              </a:rPr>
              <a:t>-Elliot Leader in CERN Courier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hlinkClick r:id="rId4"/>
              </a:rPr>
              <a:t>                            International </a:t>
            </a:r>
            <a:r>
              <a:rPr lang="en-US" b="1" dirty="0">
                <a:solidFill>
                  <a:srgbClr val="C00000"/>
                </a:solidFill>
                <a:hlinkClick r:id="rId4"/>
              </a:rPr>
              <a:t>Conference </a:t>
            </a:r>
          </a:p>
          <a:p>
            <a:r>
              <a:rPr lang="en-US" b="1" dirty="0" smtClean="0">
                <a:solidFill>
                  <a:srgbClr val="C00000"/>
                </a:solidFill>
                <a:hlinkClick r:id="rId4"/>
              </a:rPr>
              <a:t>on </a:t>
            </a:r>
            <a:r>
              <a:rPr lang="en-US" b="1" dirty="0">
                <a:solidFill>
                  <a:srgbClr val="C00000"/>
                </a:solidFill>
                <a:hlinkClick r:id="rId4"/>
              </a:rPr>
              <a:t>Quantum Field Theory, High-Energy Physics, and Cosmology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003" y="98395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6313" y="64529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                 </a:t>
            </a:r>
            <a:r>
              <a:rPr lang="en-US" sz="1400" dirty="0" smtClean="0">
                <a:solidFill>
                  <a:srgbClr val="000000"/>
                </a:solidFill>
              </a:rPr>
              <a:t>Joint </a:t>
            </a:r>
            <a:r>
              <a:rPr lang="en-US" sz="1400" dirty="0">
                <a:solidFill>
                  <a:srgbClr val="000000"/>
                </a:solidFill>
              </a:rPr>
              <a:t>Institute for Nuclear Research,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the </a:t>
            </a:r>
            <a:r>
              <a:rPr lang="en-US" sz="1400" dirty="0">
                <a:solidFill>
                  <a:srgbClr val="000000"/>
                </a:solidFill>
              </a:rPr>
              <a:t>Institute for Nuclear Research of Russian Academy of Science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400" dirty="0" err="1">
                <a:solidFill>
                  <a:srgbClr val="000000"/>
                </a:solidFill>
              </a:rPr>
              <a:t>Skobeltsyn</a:t>
            </a:r>
            <a:r>
              <a:rPr lang="en-US" sz="1400" dirty="0">
                <a:solidFill>
                  <a:srgbClr val="000000"/>
                </a:solidFill>
              </a:rPr>
              <a:t> Institute of Nuclear Physics of </a:t>
            </a:r>
            <a:r>
              <a:rPr lang="en-US" sz="1400" dirty="0" err="1">
                <a:solidFill>
                  <a:srgbClr val="000000"/>
                </a:solidFill>
              </a:rPr>
              <a:t>Lomonosov</a:t>
            </a:r>
            <a:r>
              <a:rPr lang="en-US" sz="1400" dirty="0">
                <a:solidFill>
                  <a:srgbClr val="000000"/>
                </a:solidFill>
              </a:rPr>
              <a:t> Moscow State University.</a:t>
            </a:r>
            <a:endParaRPr lang="en-US" sz="1400" dirty="0"/>
          </a:p>
        </p:txBody>
      </p:sp>
      <p:graphicFrame>
        <p:nvGraphicFramePr>
          <p:cNvPr id="11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26862"/>
              </p:ext>
            </p:extLst>
          </p:nvPr>
        </p:nvGraphicFramePr>
        <p:xfrm>
          <a:off x="1949450" y="3932238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08" name="Equation" r:id="rId5" imgW="1168200" imgH="241200" progId="Equation.DSMT4">
                  <p:embed/>
                </p:oleObj>
              </mc:Choice>
              <mc:Fallback>
                <p:oleObj name="Equation" r:id="rId5" imgW="1168200" imgH="241200" progId="Equation.DSMT4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932238"/>
                        <a:ext cx="23606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4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159250" y="1752600"/>
          <a:ext cx="41910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13" name="Equation" r:id="rId4" imgW="4051300" imgH="2006600" progId="Equation.3">
                  <p:embed/>
                </p:oleObj>
              </mc:Choice>
              <mc:Fallback>
                <p:oleObj name="Equation" r:id="rId4" imgW="4051300" imgH="2006600" progId="Equation.3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1752600"/>
                        <a:ext cx="4191000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6608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Scattering process described in terms of </a:t>
            </a:r>
            <a:r>
              <a:rPr lang="en-US" sz="2000" dirty="0">
                <a:solidFill>
                  <a:srgbClr val="FF0000"/>
                </a:solidFill>
              </a:rPr>
              <a:t>Helicity Amplitudes </a:t>
            </a:r>
            <a:r>
              <a:rPr lang="en-US" sz="2000" i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All dynamics contained in the </a:t>
            </a:r>
            <a:r>
              <a:rPr lang="en-US" sz="2000" dirty="0">
                <a:solidFill>
                  <a:srgbClr val="FF0000"/>
                </a:solidFill>
              </a:rPr>
              <a:t>Scattering Matrix M</a:t>
            </a:r>
          </a:p>
          <a:p>
            <a:pPr eaLnBrk="1" hangingPunct="1"/>
            <a:r>
              <a:rPr lang="en-US" sz="2000" dirty="0">
                <a:solidFill>
                  <a:srgbClr val="0033CC"/>
                </a:solidFill>
              </a:rPr>
              <a:t>(Spin) Cross Sections expressed in terms of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330450" y="1752600"/>
            <a:ext cx="17748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33CC"/>
                </a:solidFill>
              </a:rPr>
              <a:t>spin non–flip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9900"/>
                </a:solidFill>
              </a:rPr>
              <a:t>double spin 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33CC"/>
                </a:solidFill>
              </a:rPr>
              <a:t>spin non–flip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9900"/>
                </a:solidFill>
              </a:rPr>
              <a:t>double spin 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single spin flip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73850" y="1524000"/>
            <a:ext cx="2470150" cy="1752600"/>
            <a:chOff x="3840" y="1536"/>
            <a:chExt cx="2237" cy="14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840" y="1536"/>
              <a:ext cx="1584" cy="248"/>
              <a:chOff x="240" y="3168"/>
              <a:chExt cx="1584" cy="144"/>
            </a:xfrm>
          </p:grpSpPr>
          <p:sp>
            <p:nvSpPr>
              <p:cNvPr id="13348" name="Line 9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13349" name="Line 10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10800000">
              <a:off x="3840" y="2776"/>
              <a:ext cx="1584" cy="248"/>
              <a:chOff x="240" y="3168"/>
              <a:chExt cx="1584" cy="144"/>
            </a:xfrm>
          </p:grpSpPr>
          <p:sp>
            <p:nvSpPr>
              <p:cNvPr id="13346" name="Line 12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13347" name="Line 13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560" y="1784"/>
              <a:ext cx="336" cy="992"/>
              <a:chOff x="4848" y="528"/>
              <a:chExt cx="336" cy="576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4848" y="528"/>
                <a:ext cx="336" cy="192"/>
                <a:chOff x="4848" y="528"/>
                <a:chExt cx="336" cy="192"/>
              </a:xfrm>
            </p:grpSpPr>
            <p:sp>
              <p:nvSpPr>
                <p:cNvPr id="13344" name="Line 16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1334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848" y="720"/>
                <a:ext cx="336" cy="192"/>
                <a:chOff x="4848" y="528"/>
                <a:chExt cx="336" cy="192"/>
              </a:xfrm>
            </p:grpSpPr>
            <p:sp>
              <p:nvSpPr>
                <p:cNvPr id="13342" name="Line 19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1334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4848" y="912"/>
                <a:ext cx="336" cy="192"/>
                <a:chOff x="4848" y="528"/>
                <a:chExt cx="336" cy="192"/>
              </a:xfrm>
            </p:grpSpPr>
            <p:sp>
              <p:nvSpPr>
                <p:cNvPr id="13340" name="Line 22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1334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4224" y="2016"/>
              <a:ext cx="39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4944" y="1970"/>
              <a:ext cx="113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rgbClr val="FF0000"/>
                  </a:solidFill>
                  <a:latin typeface="Symbol" pitchFamily="18" charset="2"/>
                </a:rPr>
                <a:t>á</a:t>
              </a:r>
              <a:r>
                <a:rPr lang="en-US" sz="4000" b="1" dirty="0">
                  <a:solidFill>
                    <a:srgbClr val="FF0000"/>
                  </a:solidFill>
                </a:rPr>
                <a:t> M </a:t>
              </a:r>
              <a:r>
                <a:rPr lang="en-US" sz="4000" b="1" dirty="0">
                  <a:solidFill>
                    <a:srgbClr val="FF0000"/>
                  </a:solidFill>
                  <a:latin typeface="Symbol" pitchFamily="18" charset="2"/>
                </a:rPr>
                <a:t>ñ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318" name="Line 26"/>
          <p:cNvSpPr>
            <a:spLocks noChangeShapeType="1"/>
          </p:cNvSpPr>
          <p:nvPr/>
        </p:nvSpPr>
        <p:spPr bwMode="auto">
          <a:xfrm>
            <a:off x="6369050" y="39624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 flipH="1">
            <a:off x="6750050" y="3962400"/>
            <a:ext cx="1219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0" name="Line 28"/>
          <p:cNvSpPr>
            <a:spLocks noChangeShapeType="1"/>
          </p:cNvSpPr>
          <p:nvPr/>
        </p:nvSpPr>
        <p:spPr bwMode="auto">
          <a:xfrm flipV="1">
            <a:off x="6750050" y="37338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1" name="Line 29"/>
          <p:cNvSpPr>
            <a:spLocks noChangeShapeType="1"/>
          </p:cNvSpPr>
          <p:nvPr/>
        </p:nvSpPr>
        <p:spPr bwMode="auto">
          <a:xfrm flipV="1">
            <a:off x="7969250" y="373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2" name="Text Box 30"/>
          <p:cNvSpPr txBox="1">
            <a:spLocks noChangeArrowheads="1"/>
          </p:cNvSpPr>
          <p:nvPr/>
        </p:nvSpPr>
        <p:spPr bwMode="auto">
          <a:xfrm>
            <a:off x="5759450" y="3962400"/>
            <a:ext cx="271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identical spin ½ particles</a:t>
            </a:r>
          </a:p>
        </p:txBody>
      </p:sp>
      <p:sp>
        <p:nvSpPr>
          <p:cNvPr id="13323" name="Line 31"/>
          <p:cNvSpPr>
            <a:spLocks noChangeShapeType="1"/>
          </p:cNvSpPr>
          <p:nvPr/>
        </p:nvSpPr>
        <p:spPr bwMode="auto">
          <a:xfrm flipV="1">
            <a:off x="6369050" y="373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0" y="2236788"/>
            <a:ext cx="213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observables: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3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´</a:t>
            </a:r>
            <a:r>
              <a:rPr lang="en-US" sz="2000" dirty="0">
                <a:solidFill>
                  <a:srgbClr val="FF0000"/>
                </a:solidFill>
              </a:rPr>
              <a:t>-sections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5 spin asymmetries</a:t>
            </a:r>
          </a:p>
        </p:txBody>
      </p:sp>
      <p:sp>
        <p:nvSpPr>
          <p:cNvPr id="13325" name="AutoShape 39"/>
          <p:cNvSpPr>
            <a:spLocks/>
          </p:cNvSpPr>
          <p:nvPr/>
        </p:nvSpPr>
        <p:spPr bwMode="auto">
          <a:xfrm>
            <a:off x="2057400" y="19812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7358063" y="1571625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32-конечная звезда 32"/>
          <p:cNvSpPr/>
          <p:nvPr/>
        </p:nvSpPr>
        <p:spPr>
          <a:xfrm>
            <a:off x="7500938" y="2786063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32-конечная звезда 33"/>
          <p:cNvSpPr/>
          <p:nvPr/>
        </p:nvSpPr>
        <p:spPr>
          <a:xfrm>
            <a:off x="714375" y="4286250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32-конечная звезда 34"/>
          <p:cNvSpPr/>
          <p:nvPr/>
        </p:nvSpPr>
        <p:spPr>
          <a:xfrm>
            <a:off x="714375" y="5000625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43000" y="428625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-  GPDs </a:t>
            </a:r>
            <a:r>
              <a:rPr lang="en-US" sz="1800" dirty="0">
                <a:sym typeface="Wingdings" pitchFamily="2" charset="2"/>
              </a:rPr>
              <a:t>  </a:t>
            </a:r>
            <a:r>
              <a:rPr lang="en-US" sz="1800" dirty="0">
                <a:solidFill>
                  <a:srgbClr val="00B050"/>
                </a:solidFill>
                <a:sym typeface="Wingdings" pitchFamily="2" charset="2"/>
              </a:rPr>
              <a:t>electromagnetic</a:t>
            </a:r>
            <a:r>
              <a:rPr lang="en-US" sz="1800" dirty="0">
                <a:sym typeface="Wingdings" pitchFamily="2" charset="2"/>
              </a:rPr>
              <a:t> FF </a:t>
            </a:r>
            <a:endParaRPr lang="en-US" sz="18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85875" y="5000625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-  GPDs </a:t>
            </a:r>
            <a:r>
              <a:rPr lang="en-US" sz="1800" dirty="0">
                <a:sym typeface="Wingdings" pitchFamily="2" charset="2"/>
              </a:rPr>
              <a:t> 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gravimagnetic</a:t>
            </a:r>
            <a:r>
              <a:rPr lang="en-US" sz="1800" dirty="0">
                <a:sym typeface="Wingdings" pitchFamily="2" charset="2"/>
              </a:rPr>
              <a:t> FF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77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95736" y="1416606"/>
            <a:ext cx="466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Generalized  </a:t>
            </a:r>
            <a:r>
              <a:rPr lang="en-US" dirty="0"/>
              <a:t>Parton Distributions -GPDs</a:t>
            </a:r>
            <a:endParaRPr lang="ru-RU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71563" y="2357438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Electromagnetic form factors</a:t>
            </a:r>
          </a:p>
          <a:p>
            <a:r>
              <a:rPr lang="en-US" dirty="0"/>
              <a:t>(charge distribution)</a:t>
            </a:r>
            <a:endParaRPr lang="ru-RU" dirty="0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4857750" y="2571750"/>
            <a:ext cx="2214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Gravitomagnetic </a:t>
            </a:r>
            <a:endParaRPr lang="en-US" dirty="0"/>
          </a:p>
          <a:p>
            <a:r>
              <a:rPr lang="en-US" dirty="0"/>
              <a:t>  form  factors</a:t>
            </a:r>
          </a:p>
          <a:p>
            <a:r>
              <a:rPr lang="en-US" dirty="0"/>
              <a:t>(matter distribution)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>
            <a:stCxn id="20482" idx="2"/>
          </p:cNvCxnSpPr>
          <p:nvPr/>
        </p:nvCxnSpPr>
        <p:spPr>
          <a:xfrm flipH="1">
            <a:off x="2124300" y="1785938"/>
            <a:ext cx="2401712" cy="559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43375" y="1785938"/>
            <a:ext cx="150018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695" name="Object 6"/>
          <p:cNvGraphicFramePr>
            <a:graphicFrameLocks noChangeAspect="1"/>
          </p:cNvGraphicFramePr>
          <p:nvPr/>
        </p:nvGraphicFramePr>
        <p:xfrm>
          <a:off x="331788" y="3917950"/>
          <a:ext cx="38242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3" name="Equation" r:id="rId3" imgW="2005560" imgH="457200" progId="Equation.DSMT4">
                  <p:embed/>
                </p:oleObj>
              </mc:Choice>
              <mc:Fallback>
                <p:oleObj name="Equation" r:id="rId3" imgW="2005560" imgH="457200" progId="Equation.DSMT4">
                  <p:embed/>
                  <p:pic>
                    <p:nvPicPr>
                      <p:cNvPr id="1146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3917950"/>
                        <a:ext cx="38242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8"/>
          <p:cNvGraphicFramePr>
            <a:graphicFrameLocks noChangeAspect="1"/>
          </p:cNvGraphicFramePr>
          <p:nvPr/>
        </p:nvGraphicFramePr>
        <p:xfrm>
          <a:off x="498475" y="5072063"/>
          <a:ext cx="26479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4" name="Equation" r:id="rId5" imgW="1332720" imgH="406440" progId="Equation.DSMT4">
                  <p:embed/>
                </p:oleObj>
              </mc:Choice>
              <mc:Fallback>
                <p:oleObj name="Equation" r:id="rId5" imgW="1332720" imgH="406440" progId="Equation.DSMT4">
                  <p:embed/>
                  <p:pic>
                    <p:nvPicPr>
                      <p:cNvPr id="1146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072063"/>
                        <a:ext cx="264795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927600" y="4914900"/>
          <a:ext cx="26479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05" name="Equation" r:id="rId7" imgW="1332720" imgH="419040" progId="Equation.DSMT4">
                  <p:embed/>
                </p:oleObj>
              </mc:Choice>
              <mc:Fallback>
                <p:oleObj name="Equation" r:id="rId7" imgW="1332720" imgH="41904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914900"/>
                        <a:ext cx="26479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1563" y="949027"/>
            <a:ext cx="626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Обобщенные партонные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распределения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684" y="291198"/>
            <a:ext cx="546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O.V. Selyugin,  Phys.Rev</a:t>
            </a:r>
            <a:r>
              <a:rPr lang="en-US" dirty="0">
                <a:solidFill>
                  <a:srgbClr val="0070C0"/>
                </a:solidFill>
              </a:rPr>
              <a:t>. D 91, 113003 (2015) </a:t>
            </a:r>
          </a:p>
        </p:txBody>
      </p:sp>
    </p:spTree>
    <p:extLst>
      <p:ext uri="{BB962C8B-B14F-4D97-AF65-F5344CB8AC3E}">
        <p14:creationId xmlns:p14="http://schemas.microsoft.com/office/powerpoint/2010/main" val="15756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4B0BB-5889-4DAB-9621-59603D589DE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860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89423"/>
              </p:ext>
            </p:extLst>
          </p:nvPr>
        </p:nvGraphicFramePr>
        <p:xfrm>
          <a:off x="539552" y="2837657"/>
          <a:ext cx="57912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76" name="Equation" r:id="rId3" imgW="3186000" imgH="507960" progId="Equation.DSMT4">
                  <p:embed/>
                </p:oleObj>
              </mc:Choice>
              <mc:Fallback>
                <p:oleObj name="Equation" r:id="rId3" imgW="3186000" imgH="507960" progId="Equation.DSMT4">
                  <p:embed/>
                  <p:pic>
                    <p:nvPicPr>
                      <p:cNvPr id="860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37657"/>
                        <a:ext cx="57912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3" descr="gr4ch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15617" r="5833"/>
          <a:stretch>
            <a:fillRect/>
          </a:stretch>
        </p:blipFill>
        <p:spPr bwMode="auto">
          <a:xfrm>
            <a:off x="1043608" y="4043362"/>
            <a:ext cx="35194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14605"/>
              </p:ext>
            </p:extLst>
          </p:nvPr>
        </p:nvGraphicFramePr>
        <p:xfrm>
          <a:off x="989012" y="548680"/>
          <a:ext cx="5122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77" name="Equation" r:id="rId6" imgW="3046680" imgH="431640" progId="Equation.DSMT4">
                  <p:embed/>
                </p:oleObj>
              </mc:Choice>
              <mc:Fallback>
                <p:oleObj name="Equation" r:id="rId6" imgW="3046680" imgH="43164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548680"/>
                        <a:ext cx="5122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36137"/>
              </p:ext>
            </p:extLst>
          </p:nvPr>
        </p:nvGraphicFramePr>
        <p:xfrm>
          <a:off x="989012" y="1394619"/>
          <a:ext cx="43862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78" name="Equation" r:id="rId8" imgW="2615040" imgH="635040" progId="Equation.DSMT4">
                  <p:embed/>
                </p:oleObj>
              </mc:Choice>
              <mc:Fallback>
                <p:oleObj name="Equation" r:id="rId8" imgW="2615040" imgH="635040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1394619"/>
                        <a:ext cx="43862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0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4"/>
          <p:cNvGraphicFramePr>
            <a:graphicFrameLocks noChangeAspect="1"/>
          </p:cNvGraphicFramePr>
          <p:nvPr>
            <p:extLst/>
          </p:nvPr>
        </p:nvGraphicFramePr>
        <p:xfrm>
          <a:off x="0" y="2550361"/>
          <a:ext cx="44481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29" name="Equation" r:id="rId3" imgW="1955800" imgH="241300" progId="Equation.DSMT4">
                  <p:embed/>
                </p:oleObj>
              </mc:Choice>
              <mc:Fallback>
                <p:oleObj name="Equation" r:id="rId3" imgW="1955800" imgH="241300" progId="Equation.DSMT4">
                  <p:embed/>
                  <p:pic>
                    <p:nvPicPr>
                      <p:cNvPr id="419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50361"/>
                        <a:ext cx="44481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>
            <p:extLst/>
          </p:nvPr>
        </p:nvGraphicFramePr>
        <p:xfrm>
          <a:off x="4835810" y="2550362"/>
          <a:ext cx="46513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30" name="Equation" r:id="rId5" imgW="2044700" imgH="241300" progId="Equation.DSMT4">
                  <p:embed/>
                </p:oleObj>
              </mc:Choice>
              <mc:Fallback>
                <p:oleObj name="Equation" r:id="rId5" imgW="2044700" imgH="241300" progId="Equation.DSMT4">
                  <p:embed/>
                  <p:pic>
                    <p:nvPicPr>
                      <p:cNvPr id="419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810" y="2550362"/>
                        <a:ext cx="46513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>
            <p:extLst/>
          </p:nvPr>
        </p:nvGraphicFramePr>
        <p:xfrm>
          <a:off x="407855" y="3471100"/>
          <a:ext cx="83994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31" name="Equation" r:id="rId7" imgW="3695700" imgH="508000" progId="Equation.DSMT4">
                  <p:embed/>
                </p:oleObj>
              </mc:Choice>
              <mc:Fallback>
                <p:oleObj name="Equation" r:id="rId7" imgW="3695700" imgH="508000" progId="Equation.DSMT4">
                  <p:embed/>
                  <p:pic>
                    <p:nvPicPr>
                      <p:cNvPr id="358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5" y="3471100"/>
                        <a:ext cx="83994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9"/>
          <p:cNvGraphicFramePr>
            <a:graphicFrameLocks noChangeAspect="1"/>
          </p:cNvGraphicFramePr>
          <p:nvPr>
            <p:extLst/>
          </p:nvPr>
        </p:nvGraphicFramePr>
        <p:xfrm>
          <a:off x="6549562" y="1044837"/>
          <a:ext cx="21097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32" name="Equation" r:id="rId9" imgW="927000" imgH="507960" progId="Equation.DSMT4">
                  <p:embed/>
                </p:oleObj>
              </mc:Choice>
              <mc:Fallback>
                <p:oleObj name="Equation" r:id="rId9" imgW="927000" imgH="507960" progId="Equation.DSMT4">
                  <p:embed/>
                  <p:pic>
                    <p:nvPicPr>
                      <p:cNvPr id="419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562" y="1044837"/>
                        <a:ext cx="210978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Box 10"/>
          <p:cNvSpPr txBox="1">
            <a:spLocks noChangeArrowheads="1"/>
          </p:cNvSpPr>
          <p:nvPr/>
        </p:nvSpPr>
        <p:spPr bwMode="auto">
          <a:xfrm>
            <a:off x="1259632" y="497516"/>
            <a:ext cx="8534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Extending </a:t>
            </a: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model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HEGS1</a:t>
            </a:r>
            <a:r>
              <a:rPr lang="en-US" dirty="0" smtClean="0"/>
              <a:t>) – O.V. S. Phys.Rev. D 91, (2015) 113003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/>
          </p:nvPr>
        </p:nvGraphicFramePr>
        <p:xfrm>
          <a:off x="3059831" y="4575610"/>
          <a:ext cx="5599518" cy="84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33" name="Equation" r:id="rId11" imgW="2819400" imgH="431800" progId="Equation.DSMT4">
                  <p:embed/>
                </p:oleObj>
              </mc:Choice>
              <mc:Fallback>
                <p:oleObj name="Equation" r:id="rId11" imgW="2819400" imgH="431800" progId="Equation.DSMT4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4575610"/>
                        <a:ext cx="5599518" cy="84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442589" y="5589240"/>
          <a:ext cx="3562995" cy="50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34" name="Equation" r:id="rId13" imgW="1714500" imgH="241300" progId="Equation.DSMT4">
                  <p:embed/>
                </p:oleObj>
              </mc:Choice>
              <mc:Fallback>
                <p:oleObj name="Equation" r:id="rId13" imgW="1714500" imgH="24130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89" y="5589240"/>
                        <a:ext cx="3562995" cy="50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Объект 1"/>
          <p:cNvGraphicFramePr>
            <a:graphicFrameLocks noChangeAspect="1"/>
          </p:cNvGraphicFramePr>
          <p:nvPr>
            <p:extLst/>
          </p:nvPr>
        </p:nvGraphicFramePr>
        <p:xfrm>
          <a:off x="-33412" y="1107543"/>
          <a:ext cx="6186487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35" name="Equation" r:id="rId15" imgW="3060360" imgH="507960" progId="Equation.DSMT4">
                  <p:embed/>
                </p:oleObj>
              </mc:Choice>
              <mc:Fallback>
                <p:oleObj name="Equation" r:id="rId15" imgW="3060360" imgH="507960" progId="Equation.DSMT4">
                  <p:embed/>
                  <p:pic>
                    <p:nvPicPr>
                      <p:cNvPr id="41994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412" y="1107543"/>
                        <a:ext cx="6186487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9033" y="115453"/>
            <a:ext cx="9021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Energy General </a:t>
            </a:r>
            <a:r>
              <a:rPr lang="en-US" dirty="0" smtClean="0">
                <a:solidFill>
                  <a:srgbClr val="FF0000"/>
                </a:solidFill>
              </a:rPr>
              <a:t>Structure </a:t>
            </a:r>
            <a:r>
              <a:rPr lang="en-US" dirty="0"/>
              <a:t>(HEGS) </a:t>
            </a:r>
            <a:r>
              <a:rPr lang="en-US" dirty="0" smtClean="0"/>
              <a:t>model O.V.S</a:t>
            </a:r>
            <a:r>
              <a:rPr lang="en-US" dirty="0"/>
              <a:t>.  - </a:t>
            </a:r>
            <a:r>
              <a:rPr lang="ru-RU" dirty="0"/>
              <a:t>Eur. Phys. J. C (2012) 72:2073</a:t>
            </a:r>
          </a:p>
        </p:txBody>
      </p:sp>
    </p:spTree>
    <p:extLst>
      <p:ext uri="{BB962C8B-B14F-4D97-AF65-F5344CB8AC3E}">
        <p14:creationId xmlns:p14="http://schemas.microsoft.com/office/powerpoint/2010/main" val="42630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04988" y="1052513"/>
          <a:ext cx="4537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2" name="Equation" r:id="rId3" imgW="1993680" imgH="228600" progId="Equation.DSMT4">
                  <p:embed/>
                </p:oleObj>
              </mc:Choice>
              <mc:Fallback>
                <p:oleObj name="Equation" r:id="rId3" imgW="1993680" imgH="22860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052513"/>
                        <a:ext cx="4537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5525" y="1643063"/>
          <a:ext cx="6470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3" name="Equation" r:id="rId5" imgW="2844720" imgH="228600" progId="Equation.DSMT4">
                  <p:embed/>
                </p:oleObj>
              </mc:Choice>
              <mc:Fallback>
                <p:oleObj name="Equation" r:id="rId5" imgW="2844720" imgH="2286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643063"/>
                        <a:ext cx="6470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873250" y="3929063"/>
          <a:ext cx="44672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4" name="Equation" r:id="rId7" imgW="2209680" imgH="685800" progId="Equation.DSMT4">
                  <p:embed/>
                </p:oleObj>
              </mc:Choice>
              <mc:Fallback>
                <p:oleObj name="Equation" r:id="rId7" imgW="2209680" imgH="68580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929063"/>
                        <a:ext cx="44672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627188" y="2203450"/>
          <a:ext cx="427513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5" name="Equation" r:id="rId9" imgW="1879560" imgH="711000" progId="Equation.DSMT4">
                  <p:embed/>
                </p:oleObj>
              </mc:Choice>
              <mc:Fallback>
                <p:oleObj name="Equation" r:id="rId9" imgW="1879560" imgH="711000" progId="Equation.DSMT4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2203450"/>
                        <a:ext cx="427513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5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9p9.jpg"/>
          <p:cNvPicPr>
            <a:picLocks noChangeAspect="1"/>
          </p:cNvPicPr>
          <p:nvPr/>
        </p:nvPicPr>
        <p:blipFill>
          <a:blip r:embed="rId2"/>
          <a:srcRect l="11911" t="57237" r="11911" b="8417"/>
          <a:stretch>
            <a:fillRect/>
          </a:stretch>
        </p:blipFill>
        <p:spPr bwMode="auto">
          <a:xfrm>
            <a:off x="-20312" y="332656"/>
            <a:ext cx="7950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6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2p8r.jpg"/>
          <p:cNvPicPr>
            <a:picLocks noChangeAspect="1"/>
          </p:cNvPicPr>
          <p:nvPr/>
        </p:nvPicPr>
        <p:blipFill>
          <a:blip r:embed="rId3" cstate="print"/>
          <a:srcRect l="11911" t="57237" r="11911" b="8417"/>
          <a:stretch>
            <a:fillRect/>
          </a:stretch>
        </p:blipFill>
        <p:spPr>
          <a:xfrm>
            <a:off x="0" y="2571744"/>
            <a:ext cx="4366828" cy="2786082"/>
          </a:xfrm>
          <a:prstGeom prst="rect">
            <a:avLst/>
          </a:prstGeom>
        </p:spPr>
      </p:pic>
      <p:pic>
        <p:nvPicPr>
          <p:cNvPr id="3" name="Рисунок 2" descr="pap52p8.jpg"/>
          <p:cNvPicPr>
            <a:picLocks noChangeAspect="1"/>
          </p:cNvPicPr>
          <p:nvPr/>
        </p:nvPicPr>
        <p:blipFill>
          <a:blip r:embed="rId4" cstate="print"/>
          <a:srcRect l="11911" t="57237" r="11911" b="8417"/>
          <a:stretch>
            <a:fillRect/>
          </a:stretch>
        </p:blipFill>
        <p:spPr>
          <a:xfrm>
            <a:off x="4500562" y="2571744"/>
            <a:ext cx="4254858" cy="2714644"/>
          </a:xfrm>
          <a:prstGeom prst="rect">
            <a:avLst/>
          </a:prstGeom>
        </p:spPr>
      </p:pic>
      <p:graphicFrame>
        <p:nvGraphicFramePr>
          <p:cNvPr id="160769" name="Object 28"/>
          <p:cNvGraphicFramePr>
            <a:graphicFrameLocks noChangeAspect="1"/>
          </p:cNvGraphicFramePr>
          <p:nvPr/>
        </p:nvGraphicFramePr>
        <p:xfrm>
          <a:off x="1214414" y="1928802"/>
          <a:ext cx="2057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87" name="Equation" r:id="rId5" imgW="799560" imgH="114480" progId="Equation.DSMT4">
                  <p:embed/>
                </p:oleObj>
              </mc:Choice>
              <mc:Fallback>
                <p:oleObj name="Equation" r:id="rId5" imgW="799560" imgH="114480" progId="Equation.DSMT4">
                  <p:embed/>
                  <p:pic>
                    <p:nvPicPr>
                      <p:cNvPr id="16076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928802"/>
                        <a:ext cx="2057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0" name="Object 29"/>
          <p:cNvGraphicFramePr>
            <a:graphicFrameLocks noChangeAspect="1"/>
          </p:cNvGraphicFramePr>
          <p:nvPr/>
        </p:nvGraphicFramePr>
        <p:xfrm>
          <a:off x="5572132" y="1857364"/>
          <a:ext cx="2209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88" name="Equation" r:id="rId7" imgW="799560" imgH="152280" progId="Equation.DSMT4">
                  <p:embed/>
                </p:oleObj>
              </mc:Choice>
              <mc:Fallback>
                <p:oleObj name="Equation" r:id="rId7" imgW="799560" imgH="152280" progId="Equation.DSMT4">
                  <p:embed/>
                  <p:pic>
                    <p:nvPicPr>
                      <p:cNvPr id="16077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1857364"/>
                        <a:ext cx="22098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3030538" y="785813"/>
          <a:ext cx="22907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89" name="Equation" r:id="rId9" imgW="1066680" imgH="241200" progId="Equation.DSMT4">
                  <p:embed/>
                </p:oleObj>
              </mc:Choice>
              <mc:Fallback>
                <p:oleObj name="Equation" r:id="rId9" imgW="1066680" imgH="241200" progId="Equation.DSMT4">
                  <p:embed/>
                  <p:pic>
                    <p:nvPicPr>
                      <p:cNvPr id="160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785813"/>
                        <a:ext cx="22907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8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osc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0"/>
          <a:stretch>
            <a:fillRect/>
          </a:stretch>
        </p:blipFill>
        <p:spPr bwMode="auto">
          <a:xfrm>
            <a:off x="1643063" y="1357313"/>
            <a:ext cx="6607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643563" y="53578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-t </a:t>
            </a:r>
            <a:r>
              <a:rPr lang="en-US" altLang="en-US" sz="1800" dirty="0"/>
              <a:t>GeV</a:t>
            </a:r>
            <a:r>
              <a:rPr lang="en-US" altLang="en-US" sz="2000" baseline="30000" dirty="0"/>
              <a:t>2</a:t>
            </a:r>
            <a:r>
              <a:rPr lang="en-US" altLang="en-US" dirty="0"/>
              <a:t> </a:t>
            </a: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1225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938213"/>
            <a:ext cx="86375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6096000" cy="304800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Introduction (TOTEM&lt;FELIX&gt;ATLAS)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Asymptotic regime at LHC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Standard </a:t>
            </a:r>
            <a:r>
              <a:rPr lang="en-US" sz="9600" dirty="0" smtClean="0"/>
              <a:t>fit picture</a:t>
            </a: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Models (theoretical problems)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Oscillations </a:t>
            </a: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New </a:t>
            </a:r>
            <a:r>
              <a:rPr lang="en-US" sz="9600" dirty="0"/>
              <a:t>approaches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Summary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>
              <a:latin typeface="Symbol" pitchFamily="18" charset="2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CMEX10" charset="0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8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928688" y="785813"/>
            <a:ext cx="2786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V.A. Tzarev 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714625" y="7858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Model of complex Regge poles</a:t>
            </a:r>
            <a:endParaRPr lang="ru-RU" altLang="en-US" sz="2000" dirty="0"/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1928813" y="1214438"/>
            <a:ext cx="678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Preprint NAL-Pub-74/17, 1974; DAN-USSR, v.95 (1977)</a:t>
            </a:r>
            <a:endParaRPr lang="ru-RU" altLang="en-US" sz="1800" dirty="0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286125" y="4929188"/>
          <a:ext cx="5214938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42" name="Equation" r:id="rId3" imgW="2717640" imgH="660240" progId="Equation.DSMT4">
                  <p:embed/>
                </p:oleObj>
              </mc:Choice>
              <mc:Fallback>
                <p:oleObj name="Equation" r:id="rId3" imgW="2717640" imgH="66024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929188"/>
                        <a:ext cx="5214938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33363" y="1571625"/>
          <a:ext cx="6851650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43" name="Equation" r:id="rId5" imgW="3848040" imgH="888840" progId="Equation.DSMT4">
                  <p:embed/>
                </p:oleObj>
              </mc:Choice>
              <mc:Fallback>
                <p:oleObj name="Equation" r:id="rId5" imgW="3848040" imgH="88884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571625"/>
                        <a:ext cx="6851650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71500" y="4214813"/>
          <a:ext cx="50641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44" name="Equation" r:id="rId7" imgW="2844720" imgH="393480" progId="Equation.DSMT4">
                  <p:embed/>
                </p:oleObj>
              </mc:Choice>
              <mc:Fallback>
                <p:oleObj name="Equation" r:id="rId7" imgW="2844720" imgH="393480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214813"/>
                        <a:ext cx="50641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9"/>
          <p:cNvGraphicFramePr>
            <a:graphicFrameLocks noChangeAspect="1"/>
          </p:cNvGraphicFramePr>
          <p:nvPr/>
        </p:nvGraphicFramePr>
        <p:xfrm>
          <a:off x="1714500" y="3429000"/>
          <a:ext cx="49895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45" name="Equation" r:id="rId9" imgW="3759120" imgH="431640" progId="Equation.DSMT4">
                  <p:embed/>
                </p:oleObj>
              </mc:Choice>
              <mc:Fallback>
                <p:oleObj name="Equation" r:id="rId9" imgW="3759120" imgH="431640" progId="Equation.DSMT4">
                  <p:embed/>
                  <p:pic>
                    <p:nvPicPr>
                      <p:cNvPr id="61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429000"/>
                        <a:ext cx="49895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9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28625" y="4643438"/>
            <a:ext cx="607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en-US" altLang="en-US" sz="2000" dirty="0"/>
              <a:t>N-dimensional gravipotential (ADD-model) Oscillations”- I. Aref’eva [1007.4777:arXiv-hep-ph]       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928688" y="2357438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2. a)    </a:t>
            </a:r>
            <a:r>
              <a:rPr lang="en-US" altLang="en-US" sz="1800" dirty="0"/>
              <a:t>Van-der-Waals potential                V</a:t>
            </a:r>
            <a:r>
              <a:rPr lang="en-US" altLang="en-US" sz="1800" baseline="-25000" dirty="0"/>
              <a:t>ad </a:t>
            </a:r>
            <a:r>
              <a:rPr lang="en-US" altLang="en-US" sz="1800" dirty="0"/>
              <a:t>~ h/r</a:t>
            </a:r>
            <a:r>
              <a:rPr lang="en-US" altLang="en-US" sz="1800" baseline="30000" dirty="0"/>
              <a:t>4</a:t>
            </a:r>
            <a:endParaRPr lang="ru-RU" altLang="en-US" sz="2000" baseline="30000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57188" y="3857625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3. S-L interaction</a:t>
            </a:r>
            <a:endParaRPr lang="ru-RU" altLang="en-US" sz="2000" dirty="0"/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2571750" y="3786188"/>
          <a:ext cx="60404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5" name="Equation" r:id="rId3" imgW="3593880" imgH="482400" progId="Equation.DSMT4">
                  <p:embed/>
                </p:oleObj>
              </mc:Choice>
              <mc:Fallback>
                <p:oleObj name="Equation" r:id="rId3" imgW="3593880" imgH="482400" progId="Equation.DSMT4">
                  <p:embed/>
                  <p:pic>
                    <p:nvPicPr>
                      <p:cNvPr id="942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786188"/>
                        <a:ext cx="60404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642938" y="928688"/>
            <a:ext cx="8072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K. Chadan,  A. Martin: “</a:t>
            </a:r>
            <a:r>
              <a:rPr lang="en-US" altLang="en-US" sz="2000" dirty="0">
                <a:solidFill>
                  <a:srgbClr val="0000FF"/>
                </a:solidFill>
              </a:rPr>
              <a:t>Scattering theory and dispersion relations for a class of long-range oscillating potentials</a:t>
            </a:r>
            <a:r>
              <a:rPr lang="en-US" altLang="en-US" sz="2000" dirty="0"/>
              <a:t>”,  CERN (1979)</a:t>
            </a:r>
            <a:endParaRPr lang="ru-RU" altLang="en-US" sz="2000" dirty="0"/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2214563" y="1785938"/>
          <a:ext cx="3119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6" name="Equation" r:id="rId5" imgW="1904760" imgH="228600" progId="Equation.DSMT4">
                  <p:embed/>
                </p:oleObj>
              </mc:Choice>
              <mc:Fallback>
                <p:oleObj name="Equation" r:id="rId5" imgW="1904760" imgH="228600" progId="Equation.DSMT4">
                  <p:embed/>
                  <p:pic>
                    <p:nvPicPr>
                      <p:cNvPr id="15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785938"/>
                        <a:ext cx="31194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6357938" y="5143500"/>
          <a:ext cx="16430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7" name="Equation" r:id="rId7" imgW="1002960" imgH="431640" progId="Equation.DSMT4">
                  <p:embed/>
                </p:oleObj>
              </mc:Choice>
              <mc:Fallback>
                <p:oleObj name="Equation" r:id="rId7" imgW="1002960" imgH="431640" progId="Equation.DSMT4">
                  <p:embed/>
                  <p:pic>
                    <p:nvPicPr>
                      <p:cNvPr id="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5143500"/>
                        <a:ext cx="16430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63" y="307181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b) F. Ferrer, M. Nowakowski (1998)</a:t>
            </a:r>
          </a:p>
          <a:p>
            <a:pPr eaLnBrk="1" hangingPunct="1"/>
            <a:r>
              <a:rPr lang="en-US" altLang="en-US" sz="1800" dirty="0"/>
              <a:t>(</a:t>
            </a:r>
            <a:r>
              <a:rPr lang="en-US" altLang="en-US" sz="1800" dirty="0">
                <a:solidFill>
                  <a:srgbClr val="0070C0"/>
                </a:solidFill>
              </a:rPr>
              <a:t>Golstoun boson – long range forces</a:t>
            </a:r>
            <a:r>
              <a:rPr lang="en-US" altLang="en-US" sz="1800" dirty="0"/>
              <a:t>)      V</a:t>
            </a:r>
            <a:r>
              <a:rPr lang="en-US" altLang="en-US" sz="1800" baseline="-25000" dirty="0"/>
              <a:t>ad </a:t>
            </a:r>
            <a:r>
              <a:rPr lang="en-US" altLang="en-US" sz="1800" dirty="0"/>
              <a:t>~ h/r</a:t>
            </a:r>
            <a:r>
              <a:rPr lang="en-US" altLang="en-US" sz="1800" baseline="30000" dirty="0"/>
              <a:t>3 </a:t>
            </a:r>
            <a:r>
              <a:rPr lang="en-US" altLang="en-US" sz="1800" dirty="0"/>
              <a:t>         </a:t>
            </a:r>
            <a:endParaRPr lang="ru-RU" altLang="en-US" sz="18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563" y="5715000"/>
            <a:ext cx="521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3300"/>
                </a:solidFill>
              </a:rPr>
              <a:t>Universal scenario?</a:t>
            </a:r>
            <a:endParaRPr lang="ru-RU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85813" y="1143000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O.V. Selyugin</a:t>
            </a:r>
            <a:endParaRPr lang="ru-RU" altLang="en-US" sz="2000">
              <a:solidFill>
                <a:srgbClr val="0000FF"/>
              </a:solidFill>
            </a:endParaRP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4714875" y="150018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Fit over (q)</a:t>
            </a:r>
            <a:endParaRPr lang="ru-RU" altLang="en-US"/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000125" y="164306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/>
              <a:t>Ukr.J. Phys., v.41 (1996)</a:t>
            </a:r>
            <a:endParaRPr lang="ru-RU" altLang="en-US" sz="180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003300" y="3286125"/>
          <a:ext cx="571182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1" name="Equation" r:id="rId3" imgW="2755800" imgH="965160" progId="Equation.DSMT4">
                  <p:embed/>
                </p:oleObj>
              </mc:Choice>
              <mc:Fallback>
                <p:oleObj name="Equation" r:id="rId3" imgW="2755800" imgH="965160" progId="Equation.DSMT4">
                  <p:embed/>
                  <p:pic>
                    <p:nvPicPr>
                      <p:cNvPr id="153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286125"/>
                        <a:ext cx="5711825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143000" y="2786063"/>
          <a:ext cx="41608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2" name="Equation" r:id="rId5" imgW="2336760" imgH="241200" progId="Equation.DSMT4">
                  <p:embed/>
                </p:oleObj>
              </mc:Choice>
              <mc:Fallback>
                <p:oleObj name="Equation" r:id="rId5" imgW="2336760" imgH="2412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86063"/>
                        <a:ext cx="41608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3571875" y="100012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Potential of rigid string</a:t>
            </a:r>
            <a:endParaRPr lang="ru-RU" altLang="en-US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66750" y="1990725"/>
          <a:ext cx="4597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3" name="Equation" r:id="rId7" imgW="3060360" imgH="482400" progId="Equation.DSMT4">
                  <p:embed/>
                </p:oleObj>
              </mc:Choice>
              <mc:Fallback>
                <p:oleObj name="Equation" r:id="rId7" imgW="3060360" imgH="4824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990725"/>
                        <a:ext cx="45974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del5p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41350"/>
            <a:ext cx="746125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928813" y="3167063"/>
            <a:ext cx="528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3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65200"/>
            <a:ext cx="8637588" cy="51911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Experimental data UA4/2</a:t>
            </a:r>
            <a:endParaRPr lang="ru-RU" sz="2800" dirty="0"/>
          </a:p>
        </p:txBody>
      </p:sp>
      <p:pic>
        <p:nvPicPr>
          <p:cNvPr id="33795" name="Picture 5" descr="E:\06-1kv\seminar\doklad\ds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53862" r="11911" b="10100"/>
          <a:stretch>
            <a:fillRect/>
          </a:stretch>
        </p:blipFill>
        <p:spPr bwMode="auto">
          <a:xfrm>
            <a:off x="1524000" y="1676400"/>
            <a:ext cx="575627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67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HEGS  model </a:t>
            </a:r>
            <a:r>
              <a:rPr lang="en-US" sz="2400" dirty="0"/>
              <a:t>a</a:t>
            </a:r>
            <a:r>
              <a:rPr lang="en-US" sz="2400" dirty="0" smtClean="0"/>
              <a:t>nalysis</a:t>
            </a:r>
            <a:endParaRPr lang="en-US" sz="24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3827"/>
              </p:ext>
            </p:extLst>
          </p:nvPr>
        </p:nvGraphicFramePr>
        <p:xfrm>
          <a:off x="1374872" y="2551716"/>
          <a:ext cx="5629099" cy="63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6" name="Equation" r:id="rId3" imgW="2501640" imgH="241200" progId="Equation.DSMT4">
                  <p:embed/>
                </p:oleObj>
              </mc:Choice>
              <mc:Fallback>
                <p:oleObj name="Equation" r:id="rId3" imgW="2501640" imgH="2412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872" y="2551716"/>
                        <a:ext cx="5629099" cy="635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44029"/>
              </p:ext>
            </p:extLst>
          </p:nvPr>
        </p:nvGraphicFramePr>
        <p:xfrm>
          <a:off x="1357712" y="1873703"/>
          <a:ext cx="5276448" cy="60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7" name="Equation" r:id="rId5" imgW="2108160" imgH="241200" progId="Equation.DSMT4">
                  <p:embed/>
                </p:oleObj>
              </mc:Choice>
              <mc:Fallback>
                <p:oleObj name="Equation" r:id="rId5" imgW="2108160" imgH="2412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712" y="1873703"/>
                        <a:ext cx="5276448" cy="607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357301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Results:</a:t>
            </a:r>
          </a:p>
          <a:p>
            <a:r>
              <a:rPr lang="en-US" dirty="0"/>
              <a:t>w</a:t>
            </a:r>
            <a:r>
              <a:rPr lang="en-US" dirty="0" smtClean="0"/>
              <a:t>ith F(osc) </a:t>
            </a:r>
          </a:p>
          <a:p>
            <a:endParaRPr lang="en-US" dirty="0"/>
          </a:p>
          <a:p>
            <a:r>
              <a:rPr lang="en-US" dirty="0" smtClean="0"/>
              <a:t>Witout F(osc)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27964"/>
              </p:ext>
            </p:extLst>
          </p:nvPr>
        </p:nvGraphicFramePr>
        <p:xfrm>
          <a:off x="2624137" y="3769977"/>
          <a:ext cx="1371799" cy="51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8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7" y="3769977"/>
                        <a:ext cx="1371799" cy="519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65702"/>
              </p:ext>
            </p:extLst>
          </p:nvPr>
        </p:nvGraphicFramePr>
        <p:xfrm>
          <a:off x="2768600" y="4292600"/>
          <a:ext cx="1339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9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292600"/>
                        <a:ext cx="1339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56698" r="9365" b="7602"/>
          <a:stretch/>
        </p:blipFill>
        <p:spPr>
          <a:xfrm>
            <a:off x="1605979" y="-1"/>
            <a:ext cx="5270277" cy="3513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54602" r="10378" b="9049"/>
          <a:stretch/>
        </p:blipFill>
        <p:spPr>
          <a:xfrm>
            <a:off x="1605978" y="3226988"/>
            <a:ext cx="5414293" cy="35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257207"/>
              </p:ext>
            </p:extLst>
          </p:nvPr>
        </p:nvGraphicFramePr>
        <p:xfrm>
          <a:off x="168955" y="764704"/>
          <a:ext cx="85709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5" name="Equation" r:id="rId3" imgW="4572000" imgH="457200" progId="Equation.DSMT4">
                  <p:embed/>
                </p:oleObj>
              </mc:Choice>
              <mc:Fallback>
                <p:oleObj name="Equation" r:id="rId3" imgW="4572000" imgH="457200" progId="Equation.DSMT4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55" y="764704"/>
                        <a:ext cx="85709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6300" r="12854" b="8000"/>
          <a:stretch/>
        </p:blipFill>
        <p:spPr>
          <a:xfrm>
            <a:off x="179512" y="2204864"/>
            <a:ext cx="3672408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5176" r="11368" b="7305"/>
          <a:stretch/>
        </p:blipFill>
        <p:spPr>
          <a:xfrm>
            <a:off x="4499992" y="2204864"/>
            <a:ext cx="3744416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160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O.V. Selyugin, Phys.Lett. B 797</a:t>
            </a:r>
            <a:r>
              <a:rPr lang="en-US" dirty="0">
                <a:solidFill>
                  <a:srgbClr val="0070C0"/>
                </a:solidFill>
              </a:rPr>
              <a:t>,  134870  (2019).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69391"/>
            <a:ext cx="5476327" cy="3296640"/>
          </a:xfrm>
          <a:prstGeom prst="rect">
            <a:avLst/>
          </a:prstGeom>
        </p:spPr>
      </p:pic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911234"/>
              </p:ext>
            </p:extLst>
          </p:nvPr>
        </p:nvGraphicFramePr>
        <p:xfrm>
          <a:off x="0" y="2082387"/>
          <a:ext cx="3524251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26" name="Equation" r:id="rId4" imgW="1726920" imgH="266400" progId="Equation.DSMT4">
                  <p:embed/>
                </p:oleObj>
              </mc:Choice>
              <mc:Fallback>
                <p:oleObj name="Equation" r:id="rId4" imgW="1726920" imgH="2664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2387"/>
                        <a:ext cx="3524251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133409"/>
              </p:ext>
            </p:extLst>
          </p:nvPr>
        </p:nvGraphicFramePr>
        <p:xfrm>
          <a:off x="4499992" y="2164941"/>
          <a:ext cx="3127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27" name="Equation" r:id="rId6" imgW="1790640" imgH="241200" progId="Equation.DSMT4">
                  <p:embed/>
                </p:oleObj>
              </mc:Choice>
              <mc:Fallback>
                <p:oleObj name="Equation" r:id="rId6" imgW="179064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164941"/>
                        <a:ext cx="3127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1187624" y="188640"/>
          <a:ext cx="5629099" cy="62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28" name="Equation" r:id="rId8" imgW="2501640" imgH="241200" progId="Equation.DSMT4">
                  <p:embed/>
                </p:oleObj>
              </mc:Choice>
              <mc:Fallback>
                <p:oleObj name="Equation" r:id="rId8" imgW="2501640" imgH="2412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8640"/>
                        <a:ext cx="5629099" cy="62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1939925" y="1073150"/>
          <a:ext cx="30908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29" name="Equation" r:id="rId10" imgW="2057400" imgH="469800" progId="Equation.DSMT4">
                  <p:embed/>
                </p:oleObj>
              </mc:Choice>
              <mc:Fallback>
                <p:oleObj name="Equation" r:id="rId10" imgW="2057400" imgH="46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073150"/>
                        <a:ext cx="30908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0072" y="60813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(GeV-1)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1428750"/>
            <a:ext cx="6000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construction of large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accelarators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is hoped that the mysteries of high-energy scattering will unfold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near future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38" y="2928938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 Cheng, Tsai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Wu</a:t>
            </a:r>
          </a:p>
          <a:p>
            <a:pPr algn="ctr">
              <a:defRPr/>
            </a:pP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Phys.Rev.Lett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0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09699"/>
              </p:ext>
            </p:extLst>
          </p:nvPr>
        </p:nvGraphicFramePr>
        <p:xfrm>
          <a:off x="755576" y="908720"/>
          <a:ext cx="6768752" cy="11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66" name="Equation" r:id="rId3" imgW="2743200" imgH="469800" progId="Equation.DSMT4">
                  <p:embed/>
                </p:oleObj>
              </mc:Choice>
              <mc:Fallback>
                <p:oleObj name="Equation" r:id="rId3" imgW="2743200" imgH="469800" progId="Equation.DSMT4">
                  <p:embed/>
                  <p:pic>
                    <p:nvPicPr>
                      <p:cNvPr id="10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908720"/>
                        <a:ext cx="6768752" cy="116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51859"/>
              </p:ext>
            </p:extLst>
          </p:nvPr>
        </p:nvGraphicFramePr>
        <p:xfrm>
          <a:off x="971600" y="2204864"/>
          <a:ext cx="2088232" cy="50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67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10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204864"/>
                        <a:ext cx="2088232" cy="509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65593"/>
              </p:ext>
            </p:extLst>
          </p:nvPr>
        </p:nvGraphicFramePr>
        <p:xfrm>
          <a:off x="0" y="3068960"/>
          <a:ext cx="891278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68" name="Equation" r:id="rId7" imgW="3987720" imgH="482400" progId="Equation.DSMT4">
                  <p:embed/>
                </p:oleObj>
              </mc:Choice>
              <mc:Fallback>
                <p:oleObj name="Equation" r:id="rId7" imgW="3987720" imgH="482400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960"/>
                        <a:ext cx="8912785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2" descr="stot.jpg"/>
          <p:cNvPicPr>
            <a:picLocks noChangeAspect="1"/>
          </p:cNvPicPr>
          <p:nvPr/>
        </p:nvPicPr>
        <p:blipFill>
          <a:blip r:embed="rId9"/>
          <a:srcRect b="13863"/>
          <a:stretch>
            <a:fillRect/>
          </a:stretch>
        </p:blipFill>
        <p:spPr bwMode="auto">
          <a:xfrm>
            <a:off x="539552" y="4725144"/>
            <a:ext cx="8086725" cy="19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6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46501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We </a:t>
            </a:r>
            <a:r>
              <a:rPr lang="en-US" dirty="0">
                <a:latin typeface="CMR10"/>
              </a:rPr>
              <a:t>examined two different forms. One is the simple exponential </a:t>
            </a:r>
            <a:r>
              <a:rPr lang="en-US" dirty="0" smtClean="0">
                <a:latin typeface="CMR10"/>
              </a:rPr>
              <a:t>form</a:t>
            </a:r>
            <a:endParaRPr lang="en-US" dirty="0">
              <a:latin typeface="CMR1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43225"/>
              </p:ext>
            </p:extLst>
          </p:nvPr>
        </p:nvGraphicFramePr>
        <p:xfrm>
          <a:off x="1835696" y="4270412"/>
          <a:ext cx="583264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5" name="Equation" r:id="rId3" imgW="1587240" imgH="266400" progId="Equation.DSMT4">
                  <p:embed/>
                </p:oleObj>
              </mc:Choice>
              <mc:Fallback>
                <p:oleObj name="Equation" r:id="rId3" imgW="1587240" imgH="2664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270412"/>
                        <a:ext cx="583264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6696" y="144060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The result </a:t>
            </a:r>
            <a:r>
              <a:rPr lang="en-US" dirty="0">
                <a:latin typeface="CMR10"/>
              </a:rPr>
              <a:t>was obtained with a sufficiently large addition coefficient of</a:t>
            </a:r>
          </a:p>
          <a:p>
            <a:r>
              <a:rPr lang="en-US" dirty="0">
                <a:latin typeface="CMR10"/>
              </a:rPr>
              <a:t>the normalization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n </a:t>
            </a:r>
            <a:r>
              <a:rPr lang="en-US" dirty="0">
                <a:solidFill>
                  <a:srgbClr val="FF0000"/>
                </a:solidFill>
                <a:latin typeface="CMR10"/>
              </a:rPr>
              <a:t>= 1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/k </a:t>
            </a:r>
            <a:r>
              <a:rPr lang="en-US" dirty="0">
                <a:solidFill>
                  <a:srgbClr val="FF0000"/>
                </a:solidFill>
                <a:latin typeface="CMR10"/>
              </a:rPr>
              <a:t>= 1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.</a:t>
            </a:r>
            <a:r>
              <a:rPr lang="en-US" dirty="0">
                <a:solidFill>
                  <a:srgbClr val="FF0000"/>
                </a:solidFill>
                <a:latin typeface="CMR10"/>
              </a:rPr>
              <a:t>135</a:t>
            </a:r>
            <a:r>
              <a:rPr lang="en-US" dirty="0">
                <a:latin typeface="CMR10"/>
              </a:rPr>
              <a:t>. It can be for a large momentum transfer, but</a:t>
            </a:r>
          </a:p>
          <a:p>
            <a:r>
              <a:rPr lang="en-US" dirty="0">
                <a:latin typeface="CMR10"/>
              </a:rPr>
              <a:t>unusual for the small region of </a:t>
            </a:r>
            <a:r>
              <a:rPr lang="en-US" i="1" dirty="0">
                <a:latin typeface="CMMI10"/>
              </a:rPr>
              <a:t>t</a:t>
            </a:r>
            <a:r>
              <a:rPr lang="en-US" dirty="0">
                <a:latin typeface="CMR10"/>
              </a:rPr>
              <a:t>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4347" y="266874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Let </a:t>
            </a:r>
            <a:r>
              <a:rPr lang="en-US" dirty="0">
                <a:latin typeface="CMR10"/>
              </a:rPr>
              <a:t>us put the additional </a:t>
            </a:r>
            <a:r>
              <a:rPr lang="en-US" b="1" dirty="0">
                <a:latin typeface="CMR10"/>
              </a:rPr>
              <a:t>normalization coefficient </a:t>
            </a:r>
            <a:r>
              <a:rPr lang="en-US" b="1" dirty="0">
                <a:solidFill>
                  <a:srgbClr val="FF0000"/>
                </a:solidFill>
                <a:latin typeface="CMR10"/>
              </a:rPr>
              <a:t>to unity </a:t>
            </a:r>
            <a:r>
              <a:rPr lang="en-US" b="1" dirty="0">
                <a:latin typeface="CMR10"/>
              </a:rPr>
              <a:t>and continue</a:t>
            </a:r>
          </a:p>
          <a:p>
            <a:r>
              <a:rPr lang="en-US" b="1" dirty="0">
                <a:latin typeface="CMR10"/>
              </a:rPr>
              <a:t>to take into account in our fitting procedure </a:t>
            </a:r>
            <a:r>
              <a:rPr lang="en-US" dirty="0">
                <a:latin typeface="CMR10"/>
              </a:rPr>
              <a:t>only statistical errors.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414" y="5517232"/>
            <a:ext cx="8357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The parameters of the additional term are well defined </a:t>
            </a:r>
            <a:endParaRPr lang="en-US" dirty="0" smtClean="0">
              <a:latin typeface="CMR10"/>
            </a:endParaRPr>
          </a:p>
          <a:p>
            <a:r>
              <a:rPr lang="en-US" i="1" dirty="0" smtClean="0">
                <a:solidFill>
                  <a:srgbClr val="7030A0"/>
                </a:solidFill>
                <a:latin typeface="CMMI10"/>
              </a:rPr>
              <a:t>h</a:t>
            </a:r>
            <a:r>
              <a:rPr lang="en-US" sz="800" i="1" dirty="0" smtClean="0">
                <a:solidFill>
                  <a:srgbClr val="7030A0"/>
                </a:solidFill>
                <a:latin typeface="CMMI7"/>
              </a:rPr>
              <a:t>d </a:t>
            </a:r>
            <a:r>
              <a:rPr lang="en-US" dirty="0">
                <a:solidFill>
                  <a:srgbClr val="7030A0"/>
                </a:solidFill>
                <a:latin typeface="CMR10"/>
              </a:rPr>
              <a:t>= 1</a:t>
            </a:r>
            <a:r>
              <a:rPr lang="en-US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en-US" dirty="0">
                <a:solidFill>
                  <a:srgbClr val="7030A0"/>
                </a:solidFill>
                <a:latin typeface="CMR10"/>
              </a:rPr>
              <a:t>7 </a:t>
            </a:r>
            <a:r>
              <a:rPr lang="en-US" i="1" dirty="0">
                <a:solidFill>
                  <a:srgbClr val="7030A0"/>
                </a:solidFill>
                <a:latin typeface="CMSY10"/>
              </a:rPr>
              <a:t>± </a:t>
            </a:r>
            <a:r>
              <a:rPr lang="en-US" dirty="0">
                <a:solidFill>
                  <a:srgbClr val="7030A0"/>
                </a:solidFill>
                <a:latin typeface="CMR10"/>
              </a:rPr>
              <a:t>0</a:t>
            </a:r>
            <a:r>
              <a:rPr lang="en-US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en-US" dirty="0">
                <a:solidFill>
                  <a:srgbClr val="7030A0"/>
                </a:solidFill>
                <a:latin typeface="CMR10"/>
              </a:rPr>
              <a:t>01; </a:t>
            </a:r>
            <a:r>
              <a:rPr lang="en-US" i="1" dirty="0">
                <a:solidFill>
                  <a:srgbClr val="7030A0"/>
                </a:solidFill>
                <a:latin typeface="CMMI10"/>
              </a:rPr>
              <a:t>ρ</a:t>
            </a:r>
            <a:r>
              <a:rPr lang="en-US" sz="800" i="1" dirty="0">
                <a:solidFill>
                  <a:srgbClr val="7030A0"/>
                </a:solidFill>
                <a:latin typeface="CMMI7"/>
              </a:rPr>
              <a:t>d </a:t>
            </a:r>
            <a:r>
              <a:rPr lang="en-US" dirty="0" smtClean="0">
                <a:solidFill>
                  <a:srgbClr val="7030A0"/>
                </a:solidFill>
                <a:latin typeface="CMR10"/>
              </a:rPr>
              <a:t>=</a:t>
            </a:r>
            <a:r>
              <a:rPr lang="en-US" i="1" dirty="0" smtClean="0">
                <a:solidFill>
                  <a:srgbClr val="7030A0"/>
                </a:solidFill>
                <a:latin typeface="CMSY10"/>
              </a:rPr>
              <a:t>−</a:t>
            </a:r>
            <a:r>
              <a:rPr lang="en-US" dirty="0">
                <a:solidFill>
                  <a:srgbClr val="7030A0"/>
                </a:solidFill>
                <a:latin typeface="CMR10"/>
              </a:rPr>
              <a:t>0</a:t>
            </a:r>
            <a:r>
              <a:rPr lang="en-US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en-US" dirty="0">
                <a:solidFill>
                  <a:srgbClr val="7030A0"/>
                </a:solidFill>
                <a:latin typeface="CMR10"/>
              </a:rPr>
              <a:t>45 </a:t>
            </a:r>
            <a:r>
              <a:rPr lang="en-US" i="1" dirty="0">
                <a:solidFill>
                  <a:srgbClr val="7030A0"/>
                </a:solidFill>
                <a:latin typeface="CMSY10"/>
              </a:rPr>
              <a:t>± </a:t>
            </a:r>
            <a:r>
              <a:rPr lang="en-US" dirty="0" smtClean="0">
                <a:solidFill>
                  <a:srgbClr val="7030A0"/>
                </a:solidFill>
                <a:latin typeface="CMR10"/>
              </a:rPr>
              <a:t>0</a:t>
            </a:r>
            <a:r>
              <a:rPr lang="en-US" i="1" dirty="0" smtClean="0">
                <a:solidFill>
                  <a:srgbClr val="7030A0"/>
                </a:solidFill>
                <a:latin typeface="CMMI10"/>
              </a:rPr>
              <a:t>.</a:t>
            </a:r>
            <a:r>
              <a:rPr lang="en-US" dirty="0" smtClean="0">
                <a:solidFill>
                  <a:srgbClr val="7030A0"/>
                </a:solidFill>
                <a:latin typeface="CMR10"/>
              </a:rPr>
              <a:t>06;   </a:t>
            </a:r>
            <a:r>
              <a:rPr lang="nb-NO" i="1" dirty="0" smtClean="0">
                <a:solidFill>
                  <a:srgbClr val="7030A0"/>
                </a:solidFill>
                <a:latin typeface="CMMI10"/>
              </a:rPr>
              <a:t>B</a:t>
            </a:r>
            <a:r>
              <a:rPr lang="nb-NO" sz="800" i="1" dirty="0" smtClean="0">
                <a:solidFill>
                  <a:srgbClr val="7030A0"/>
                </a:solidFill>
                <a:latin typeface="CMMI7"/>
              </a:rPr>
              <a:t>d 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= 0</a:t>
            </a:r>
            <a:r>
              <a:rPr lang="nb-NO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616 </a:t>
            </a:r>
            <a:r>
              <a:rPr lang="nb-NO" i="1" dirty="0">
                <a:solidFill>
                  <a:srgbClr val="7030A0"/>
                </a:solidFill>
                <a:latin typeface="CMSY10"/>
              </a:rPr>
              <a:t>± 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0</a:t>
            </a:r>
            <a:r>
              <a:rPr lang="nb-NO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026; </a:t>
            </a:r>
            <a:r>
              <a:rPr lang="nb-NO" i="1" dirty="0">
                <a:solidFill>
                  <a:srgbClr val="7030A0"/>
                </a:solidFill>
                <a:latin typeface="CMMI10"/>
              </a:rPr>
              <a:t>d</a:t>
            </a:r>
            <a:r>
              <a:rPr lang="nb-NO" i="1" dirty="0" smtClean="0">
                <a:solidFill>
                  <a:srgbClr val="7030A0"/>
                </a:solidFill>
                <a:latin typeface="CMMI10"/>
              </a:rPr>
              <a:t> 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= 1</a:t>
            </a:r>
            <a:r>
              <a:rPr lang="nb-NO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119 </a:t>
            </a:r>
            <a:r>
              <a:rPr lang="nb-NO" i="1" dirty="0">
                <a:solidFill>
                  <a:srgbClr val="7030A0"/>
                </a:solidFill>
                <a:latin typeface="CMSY10"/>
              </a:rPr>
              <a:t>± 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0</a:t>
            </a:r>
            <a:r>
              <a:rPr lang="nb-NO" i="1" dirty="0">
                <a:solidFill>
                  <a:srgbClr val="7030A0"/>
                </a:solidFill>
                <a:latin typeface="CMMI10"/>
              </a:rPr>
              <a:t>.</a:t>
            </a:r>
            <a:r>
              <a:rPr lang="nb-NO" dirty="0">
                <a:solidFill>
                  <a:srgbClr val="7030A0"/>
                </a:solidFill>
                <a:latin typeface="CMR10"/>
              </a:rPr>
              <a:t>024</a:t>
            </a:r>
            <a:r>
              <a:rPr lang="nb-NO" i="1" dirty="0" smtClean="0">
                <a:latin typeface="CMMI10"/>
              </a:rPr>
              <a:t>.</a:t>
            </a:r>
            <a:endParaRPr lang="nb-NO" i="1" dirty="0">
              <a:latin typeface="CMMI1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6795" y="496034"/>
            <a:ext cx="4217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arXiv: 2009.10129 [hep-ph, hep-ex] (2020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(accepted in Mod.Phys.Lett. A)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69373"/>
              </p:ext>
            </p:extLst>
          </p:nvPr>
        </p:nvGraphicFramePr>
        <p:xfrm>
          <a:off x="1691680" y="2996952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7042417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074750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773157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271655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13775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k(d)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91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525/415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106.1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0.146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0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Fd=0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515/425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106.2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0.142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8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527/425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106.2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0.148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4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Fd(rd)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539/425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92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 (rd)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549/425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81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Fd(exp)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550/425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060765"/>
                  </a:ext>
                </a:extLst>
              </a:tr>
            </a:tbl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98703"/>
              </p:ext>
            </p:extLst>
          </p:nvPr>
        </p:nvGraphicFramePr>
        <p:xfrm>
          <a:off x="4209356" y="3049187"/>
          <a:ext cx="530324" cy="32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28" name="Equation" r:id="rId3" imgW="419040" imgH="253800" progId="Equation.DSMT4">
                  <p:embed/>
                </p:oleObj>
              </mc:Choice>
              <mc:Fallback>
                <p:oleObj name="Equation" r:id="rId3" imgW="419040" imgH="25380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356" y="3049187"/>
                        <a:ext cx="530324" cy="32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02615"/>
              </p:ext>
            </p:extLst>
          </p:nvPr>
        </p:nvGraphicFramePr>
        <p:xfrm>
          <a:off x="5368330" y="2994941"/>
          <a:ext cx="8953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29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330" y="2994941"/>
                        <a:ext cx="8953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00201"/>
              </p:ext>
            </p:extLst>
          </p:nvPr>
        </p:nvGraphicFramePr>
        <p:xfrm>
          <a:off x="6707187" y="2930788"/>
          <a:ext cx="8731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30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2930788"/>
                        <a:ext cx="8731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22577"/>
              </p:ext>
            </p:extLst>
          </p:nvPr>
        </p:nvGraphicFramePr>
        <p:xfrm>
          <a:off x="1546334" y="1668568"/>
          <a:ext cx="562203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31" name="Equation" r:id="rId9" imgW="3619440" imgH="228600" progId="Equation.DSMT4">
                  <p:embed/>
                </p:oleObj>
              </mc:Choice>
              <mc:Fallback>
                <p:oleObj name="Equation" r:id="rId9" imgW="3619440" imgH="2286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334" y="1668568"/>
                        <a:ext cx="562203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65019"/>
              </p:ext>
            </p:extLst>
          </p:nvPr>
        </p:nvGraphicFramePr>
        <p:xfrm>
          <a:off x="4977805" y="2132856"/>
          <a:ext cx="2571750" cy="36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32" name="Equation" r:id="rId11" imgW="1511280" imgH="203040" progId="Equation.DSMT4">
                  <p:embed/>
                </p:oleObj>
              </mc:Choice>
              <mc:Fallback>
                <p:oleObj name="Equation" r:id="rId11" imgW="1511280" imgH="20304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805" y="2132856"/>
                        <a:ext cx="2571750" cy="369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9792" y="23278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O.S.    </a:t>
            </a:r>
            <a:r>
              <a:rPr lang="en-US" dirty="0" err="1" smtClean="0"/>
              <a:t>Mod.Phys.Lett</a:t>
            </a:r>
            <a:r>
              <a:rPr lang="en-US" dirty="0"/>
              <a:t>. A, {\bf 36}, No. 18 (2021) 2150148.</a:t>
            </a:r>
          </a:p>
        </p:txBody>
      </p:sp>
    </p:spTree>
    <p:extLst>
      <p:ext uri="{BB962C8B-B14F-4D97-AF65-F5344CB8AC3E}">
        <p14:creationId xmlns:p14="http://schemas.microsoft.com/office/powerpoint/2010/main" val="28035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8986" y="34158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the all LHC data (715 experimental points)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Объект 1"/>
          <p:cNvGraphicFramePr>
            <a:graphicFrameLocks noChangeAspect="1"/>
          </p:cNvGraphicFramePr>
          <p:nvPr>
            <p:extLst/>
          </p:nvPr>
        </p:nvGraphicFramePr>
        <p:xfrm>
          <a:off x="583641" y="1584548"/>
          <a:ext cx="6240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86" name="Equation" r:id="rId3" imgW="3085920" imgH="241200" progId="Equation.DSMT4">
                  <p:embed/>
                </p:oleObj>
              </mc:Choice>
              <mc:Fallback>
                <p:oleObj name="Equation" r:id="rId3" imgW="3085920" imgH="241200" progId="Equation.DSMT4">
                  <p:embed/>
                  <p:pic>
                    <p:nvPicPr>
                      <p:cNvPr id="4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41" y="1584548"/>
                        <a:ext cx="624046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596633"/>
              </p:ext>
            </p:extLst>
          </p:nvPr>
        </p:nvGraphicFramePr>
        <p:xfrm>
          <a:off x="443706" y="1196572"/>
          <a:ext cx="6391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87" name="Equation" r:id="rId5" imgW="3162240" imgH="241200" progId="Equation.DSMT4">
                  <p:embed/>
                </p:oleObj>
              </mc:Choice>
              <mc:Fallback>
                <p:oleObj name="Equation" r:id="rId5" imgW="3162240" imgH="241200" progId="Equation.DSMT4">
                  <p:embed/>
                  <p:pic>
                    <p:nvPicPr>
                      <p:cNvPr id="5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" y="1196572"/>
                        <a:ext cx="63912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1"/>
          <p:cNvGraphicFramePr>
            <a:graphicFrameLocks noChangeAspect="1"/>
          </p:cNvGraphicFramePr>
          <p:nvPr>
            <p:extLst/>
          </p:nvPr>
        </p:nvGraphicFramePr>
        <p:xfrm>
          <a:off x="558241" y="1958591"/>
          <a:ext cx="62658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88" name="Equation" r:id="rId7" imgW="3098520" imgH="241200" progId="Equation.DSMT4">
                  <p:embed/>
                </p:oleObj>
              </mc:Choice>
              <mc:Fallback>
                <p:oleObj name="Equation" r:id="rId7" imgW="3098520" imgH="241200" progId="Equation.DSMT4">
                  <p:embed/>
                  <p:pic>
                    <p:nvPicPr>
                      <p:cNvPr id="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41" y="1958591"/>
                        <a:ext cx="62658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52248"/>
              </p:ext>
            </p:extLst>
          </p:nvPr>
        </p:nvGraphicFramePr>
        <p:xfrm>
          <a:off x="690803" y="6268194"/>
          <a:ext cx="4854575" cy="38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89" name="Equation" r:id="rId9" imgW="2400120" imgH="241200" progId="Equation.DSMT4">
                  <p:embed/>
                </p:oleObj>
              </mc:Choice>
              <mc:Fallback>
                <p:oleObj name="Equation" r:id="rId9" imgW="2400120" imgH="241200" progId="Equation.DSMT4">
                  <p:embed/>
                  <p:pic>
                    <p:nvPicPr>
                      <p:cNvPr id="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03" y="6268194"/>
                        <a:ext cx="4854575" cy="384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88097"/>
              </p:ext>
            </p:extLst>
          </p:nvPr>
        </p:nvGraphicFramePr>
        <p:xfrm>
          <a:off x="803275" y="2462213"/>
          <a:ext cx="56705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90" name="Equation" r:id="rId11" imgW="2349360" imgH="444240" progId="Equation.DSMT4">
                  <p:embed/>
                </p:oleObj>
              </mc:Choice>
              <mc:Fallback>
                <p:oleObj name="Equation" r:id="rId11" imgW="2349360" imgH="444240" progId="Equation.DSMT4">
                  <p:embed/>
                  <p:pic>
                    <p:nvPicPr>
                      <p:cNvPr id="1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462213"/>
                        <a:ext cx="56705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476292"/>
              </p:ext>
            </p:extLst>
          </p:nvPr>
        </p:nvGraphicFramePr>
        <p:xfrm>
          <a:off x="971600" y="4048851"/>
          <a:ext cx="6265862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91" name="Equation" r:id="rId13" imgW="2755800" imgH="749160" progId="Equation.DSMT4">
                  <p:embed/>
                </p:oleObj>
              </mc:Choice>
              <mc:Fallback>
                <p:oleObj name="Equation" r:id="rId13" imgW="2755800" imgH="74916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48851"/>
                        <a:ext cx="6265862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246526"/>
              </p:ext>
            </p:extLst>
          </p:nvPr>
        </p:nvGraphicFramePr>
        <p:xfrm>
          <a:off x="979488" y="3268663"/>
          <a:ext cx="53213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92" name="Equation" r:id="rId15" imgW="1942920" imgH="266400" progId="Equation.DSMT4">
                  <p:embed/>
                </p:oleObj>
              </mc:Choice>
              <mc:Fallback>
                <p:oleObj name="Equation" r:id="rId15" imgW="1942920" imgH="26640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268663"/>
                        <a:ext cx="53213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0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83952"/>
              </p:ext>
            </p:extLst>
          </p:nvPr>
        </p:nvGraphicFramePr>
        <p:xfrm>
          <a:off x="1187624" y="32491"/>
          <a:ext cx="5184576" cy="68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7" name="Equation" r:id="rId3" imgW="1892160" imgH="266400" progId="Equation.DSMT4">
                  <p:embed/>
                </p:oleObj>
              </mc:Choice>
              <mc:Fallback>
                <p:oleObj name="Equation" r:id="rId3" imgW="1892160" imgH="2664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491"/>
                        <a:ext cx="5184576" cy="684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85266"/>
              </p:ext>
            </p:extLst>
          </p:nvPr>
        </p:nvGraphicFramePr>
        <p:xfrm>
          <a:off x="107504" y="1680460"/>
          <a:ext cx="35258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8" name="Equation" r:id="rId5" imgW="1726920" imgH="266400" progId="Equation.DSMT4">
                  <p:embed/>
                </p:oleObj>
              </mc:Choice>
              <mc:Fallback>
                <p:oleObj name="Equation" r:id="rId5" imgW="1726920" imgH="2664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680460"/>
                        <a:ext cx="35258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5184576" cy="312287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732240" y="548680"/>
            <a:ext cx="15481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2912"/>
              </p:ext>
            </p:extLst>
          </p:nvPr>
        </p:nvGraphicFramePr>
        <p:xfrm>
          <a:off x="4427984" y="1814588"/>
          <a:ext cx="3125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9" name="Equation" r:id="rId8" imgW="1790640" imgH="241200" progId="Equation.DSMT4">
                  <p:embed/>
                </p:oleObj>
              </mc:Choice>
              <mc:Fallback>
                <p:oleObj name="Equation" r:id="rId8" imgW="179064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14588"/>
                        <a:ext cx="31257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82686"/>
              </p:ext>
            </p:extLst>
          </p:nvPr>
        </p:nvGraphicFramePr>
        <p:xfrm>
          <a:off x="2019300" y="806450"/>
          <a:ext cx="34385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50" name="Equation" r:id="rId10" imgW="2044440" imgH="330120" progId="Equation.DSMT4">
                  <p:embed/>
                </p:oleObj>
              </mc:Choice>
              <mc:Fallback>
                <p:oleObj name="Equation" r:id="rId10" imgW="2044440" imgH="3301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806450"/>
                        <a:ext cx="34385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27576" y="5980119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(GeV-1)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3703" y="47710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b (GeV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84353"/>
              </p:ext>
            </p:extLst>
          </p:nvPr>
        </p:nvGraphicFramePr>
        <p:xfrm>
          <a:off x="4714325" y="51249"/>
          <a:ext cx="38655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12" name="Equation" r:id="rId3" imgW="2298600" imgH="330120" progId="Equation.DSMT4">
                  <p:embed/>
                </p:oleObj>
              </mc:Choice>
              <mc:Fallback>
                <p:oleObj name="Equation" r:id="rId3" imgW="2298600" imgH="33012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325" y="51249"/>
                        <a:ext cx="386556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24" y="3501008"/>
            <a:ext cx="4572000" cy="2743200"/>
          </a:xfrm>
          <a:prstGeom prst="rect">
            <a:avLst/>
          </a:prstGeom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62858"/>
              </p:ext>
            </p:extLst>
          </p:nvPr>
        </p:nvGraphicFramePr>
        <p:xfrm>
          <a:off x="294861" y="716014"/>
          <a:ext cx="4388576" cy="57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13" name="Equation" r:id="rId6" imgW="1892160" imgH="266400" progId="Equation.DSMT4">
                  <p:embed/>
                </p:oleObj>
              </mc:Choice>
              <mc:Fallback>
                <p:oleObj name="Equation" r:id="rId6" imgW="1892160" imgH="2664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61" y="716014"/>
                        <a:ext cx="4388576" cy="579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860032" y="980728"/>
            <a:ext cx="15481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09820"/>
              </p:ext>
            </p:extLst>
          </p:nvPr>
        </p:nvGraphicFramePr>
        <p:xfrm>
          <a:off x="335342" y="2008666"/>
          <a:ext cx="378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14" name="Equation" r:id="rId8" imgW="1854000" imgH="279360" progId="Equation.DSMT4">
                  <p:embed/>
                </p:oleObj>
              </mc:Choice>
              <mc:Fallback>
                <p:oleObj name="Equation" r:id="rId8" imgW="1854000" imgH="27936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" y="2008666"/>
                        <a:ext cx="3784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4860032" y="2275366"/>
            <a:ext cx="154817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16341"/>
              </p:ext>
            </p:extLst>
          </p:nvPr>
        </p:nvGraphicFramePr>
        <p:xfrm>
          <a:off x="255890" y="1302232"/>
          <a:ext cx="5134178" cy="51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15" name="Equation" r:id="rId10" imgW="2234880" imgH="241200" progId="Equation.DSMT4">
                  <p:embed/>
                </p:oleObj>
              </mc:Choice>
              <mc:Fallback>
                <p:oleObj name="Equation" r:id="rId10" imgW="2234880" imgH="24120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90" y="1302232"/>
                        <a:ext cx="5134178" cy="519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118" y="1526081"/>
            <a:ext cx="1670449" cy="89213"/>
          </a:xfrm>
          <a:prstGeom prst="rect">
            <a:avLst/>
          </a:prstGeom>
        </p:spPr>
      </p:pic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71150"/>
              </p:ext>
            </p:extLst>
          </p:nvPr>
        </p:nvGraphicFramePr>
        <p:xfrm>
          <a:off x="469900" y="2652713"/>
          <a:ext cx="3148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16" name="Equation" r:id="rId13" imgW="1803240" imgH="241200" progId="Equation.DSMT4">
                  <p:embed/>
                </p:oleObj>
              </mc:Choice>
              <mc:Fallback>
                <p:oleObj name="Equation" r:id="rId13" imgW="1803240" imgH="24120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652713"/>
                        <a:ext cx="3148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603681" y="6282607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(GeV-1)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492896"/>
            <a:ext cx="6413500" cy="3860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12300"/>
              </p:ext>
            </p:extLst>
          </p:nvPr>
        </p:nvGraphicFramePr>
        <p:xfrm>
          <a:off x="971600" y="273268"/>
          <a:ext cx="5629099" cy="66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2" name="Equation" r:id="rId4" imgW="2501640" imgH="241200" progId="Equation.DSMT4">
                  <p:embed/>
                </p:oleObj>
              </mc:Choice>
              <mc:Fallback>
                <p:oleObj name="Equation" r:id="rId4" imgW="2501640" imgH="241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3268"/>
                        <a:ext cx="5629099" cy="662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44874"/>
              </p:ext>
            </p:extLst>
          </p:nvPr>
        </p:nvGraphicFramePr>
        <p:xfrm>
          <a:off x="-115888" y="1081088"/>
          <a:ext cx="4719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3" name="Equation" r:id="rId6" imgW="2311200" imgH="291960" progId="Equation.DSMT4">
                  <p:embed/>
                </p:oleObj>
              </mc:Choice>
              <mc:Fallback>
                <p:oleObj name="Equation" r:id="rId6" imgW="2311200" imgH="29196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888" y="1081088"/>
                        <a:ext cx="47196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89484"/>
              </p:ext>
            </p:extLst>
          </p:nvPr>
        </p:nvGraphicFramePr>
        <p:xfrm>
          <a:off x="4494880" y="1206234"/>
          <a:ext cx="4211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4" name="Equation" r:id="rId8" imgW="2412720" imgH="342720" progId="Equation.DSMT4">
                  <p:embed/>
                </p:oleObj>
              </mc:Choice>
              <mc:Fallback>
                <p:oleObj name="Equation" r:id="rId8" imgW="2412720" imgH="34272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880" y="1206234"/>
                        <a:ext cx="42116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32240" y="6345878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(GeV-1)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723900"/>
            <a:ext cx="5727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8" y="0"/>
            <a:ext cx="712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17451" r="11953" b="19550"/>
          <a:stretch/>
        </p:blipFill>
        <p:spPr>
          <a:xfrm>
            <a:off x="1403647" y="188640"/>
            <a:ext cx="665353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07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971600" y="4365104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Arial" panose="020B0604020202020204" pitchFamily="34" charset="0"/>
              </a:rPr>
              <a:t>  More experimental data in the Coulomb-hadron interference region  are needed.                     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 [NICA (low energy) and LHC(high energy)]   </a:t>
            </a:r>
            <a:r>
              <a:rPr lang="en-US" altLang="en-US" sz="1800" dirty="0">
                <a:latin typeface="Arial" panose="020B0604020202020204" pitchFamily="34" charset="0"/>
              </a:rPr>
              <a:t>It is crucial that the experiments measure –   </a:t>
            </a:r>
            <a:r>
              <a:rPr lang="en-US" altLang="en-US" sz="1800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</a:t>
            </a:r>
            <a:r>
              <a:rPr lang="en-US" altLang="en-US" sz="1800" dirty="0">
                <a:latin typeface="Arial" panose="020B0604020202020204" pitchFamily="34" charset="0"/>
              </a:rPr>
              <a:t>  </a:t>
            </a:r>
            <a:r>
              <a:rPr lang="en-US" altLang="en-US" sz="1800" dirty="0" smtClean="0">
                <a:latin typeface="Arial" panose="020B0604020202020204" pitchFamily="34" charset="0"/>
              </a:rPr>
              <a:t> and              simultaneously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endParaRPr lang="en-US" altLang="en-US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additional term with large slope is require for the quantitatively description of the experimental data </a:t>
            </a:r>
          </a:p>
          <a:p>
            <a:r>
              <a:rPr lang="en-US" dirty="0"/>
              <a:t>i</a:t>
            </a:r>
            <a:r>
              <a:rPr lang="en-US" dirty="0" smtClean="0"/>
              <a:t>n the case of the standard normalization of 13 TeV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0608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term leads to the </a:t>
            </a:r>
            <a:r>
              <a:rPr lang="en-US" dirty="0" smtClean="0">
                <a:solidFill>
                  <a:srgbClr val="7030A0"/>
                </a:solidFill>
              </a:rPr>
              <a:t>increasing</a:t>
            </a:r>
            <a:r>
              <a:rPr lang="en-US" dirty="0" smtClean="0"/>
              <a:t> the size of 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decreasing</a:t>
            </a:r>
            <a:r>
              <a:rPr lang="en-US" dirty="0" smtClean="0"/>
              <a:t> the size of 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91713"/>
              </p:ext>
            </p:extLst>
          </p:nvPr>
        </p:nvGraphicFramePr>
        <p:xfrm>
          <a:off x="5580112" y="2000474"/>
          <a:ext cx="14652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5" name="Equation" r:id="rId3" imgW="863225" imgH="228501" progId="Equation.DSMT4">
                  <p:embed/>
                </p:oleObj>
              </mc:Choice>
              <mc:Fallback>
                <p:oleObj name="Equation" r:id="rId3" imgW="863225" imgH="228501" progId="Equation.DSMT4">
                  <p:embed/>
                  <p:pic>
                    <p:nvPicPr>
                      <p:cNvPr id="563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000474"/>
                        <a:ext cx="14652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6836"/>
              </p:ext>
            </p:extLst>
          </p:nvPr>
        </p:nvGraphicFramePr>
        <p:xfrm>
          <a:off x="3760267" y="2308716"/>
          <a:ext cx="17462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6" name="Equation" r:id="rId5" imgW="863225" imgH="203112" progId="Equation.DSMT4">
                  <p:embed/>
                </p:oleObj>
              </mc:Choice>
              <mc:Fallback>
                <p:oleObj name="Equation" r:id="rId5" imgW="863225" imgH="203112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267" y="2308716"/>
                        <a:ext cx="17462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3212976"/>
            <a:ext cx="717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analysis of whole sets of high energy experimental data</a:t>
            </a:r>
          </a:p>
          <a:p>
            <a:r>
              <a:rPr lang="en-US" dirty="0"/>
              <a:t>s</a:t>
            </a:r>
            <a:r>
              <a:rPr lang="en-US" dirty="0" smtClean="0"/>
              <a:t>upport the existence such anomalous term.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32734"/>
              </p:ext>
            </p:extLst>
          </p:nvPr>
        </p:nvGraphicFramePr>
        <p:xfrm>
          <a:off x="5580112" y="2010931"/>
          <a:ext cx="14652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7" name="Equation" r:id="rId3" imgW="863225" imgH="228501" progId="Equation.DSMT4">
                  <p:embed/>
                </p:oleObj>
              </mc:Choice>
              <mc:Fallback>
                <p:oleObj name="Equation" r:id="rId3" imgW="863225" imgH="228501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010931"/>
                        <a:ext cx="14652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28899"/>
              </p:ext>
            </p:extLst>
          </p:nvPr>
        </p:nvGraphicFramePr>
        <p:xfrm>
          <a:off x="5148064" y="4943148"/>
          <a:ext cx="1746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8" name="Equation" r:id="rId7" imgW="863225" imgH="203112" progId="Equation.DSMT4">
                  <p:embed/>
                </p:oleObj>
              </mc:Choice>
              <mc:Fallback>
                <p:oleObj name="Equation" r:id="rId7" imgW="863225" imgH="203112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943148"/>
                        <a:ext cx="17462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88263"/>
              </p:ext>
            </p:extLst>
          </p:nvPr>
        </p:nvGraphicFramePr>
        <p:xfrm>
          <a:off x="7045374" y="4890761"/>
          <a:ext cx="14652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9" name="Equation" r:id="rId3" imgW="863225" imgH="228501" progId="Equation.DSMT4">
                  <p:embed/>
                </p:oleObj>
              </mc:Choice>
              <mc:Fallback>
                <p:oleObj name="Equation" r:id="rId3" imgW="863225" imgH="228501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74" y="4890761"/>
                        <a:ext cx="14652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14598" y="157369"/>
            <a:ext cx="8637588" cy="579438"/>
          </a:xfrm>
          <a:prstGeom prst="rect">
            <a:avLst/>
          </a:prstGeom>
        </p:spPr>
        <p:txBody>
          <a:bodyPr/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Summary</a:t>
            </a: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04875"/>
            <a:ext cx="8637588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Summary</a:t>
            </a: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85750" y="1500188"/>
            <a:ext cx="7924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800">
                <a:latin typeface="Arial" panose="020B0604020202020204" pitchFamily="34" charset="0"/>
              </a:rPr>
              <a:t>           The experimental data show some periodical structure in the </a:t>
            </a:r>
          </a:p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</a:pPr>
            <a:r>
              <a:rPr lang="en-US" altLang="en-US" sz="1800">
                <a:latin typeface="Arial" panose="020B0604020202020204" pitchFamily="34" charset="0"/>
              </a:rPr>
              <a:t>    Coulomb-hadron interference region of t and in a wide energy region.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85750" y="2500313"/>
            <a:ext cx="8482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Arial" panose="020B0604020202020204" pitchFamily="34" charset="0"/>
              </a:rPr>
              <a:t>      </a:t>
            </a:r>
            <a:r>
              <a:rPr lang="en-US" altLang="en-US" sz="1800">
                <a:latin typeface="Arial" panose="020B0604020202020204" pitchFamily="34" charset="0"/>
              </a:rPr>
              <a:t>The small period of the “oscillation” is related with the long hadron    </a:t>
            </a:r>
          </a:p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</a:pPr>
            <a:r>
              <a:rPr lang="en-US" altLang="en-US" sz="1800">
                <a:latin typeface="Arial" panose="020B0604020202020204" pitchFamily="34" charset="0"/>
              </a:rPr>
              <a:t>          screening potential at large distances. </a:t>
            </a:r>
            <a:endParaRPr lang="en-US" altLang="en-US" sz="1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357188" y="3429000"/>
            <a:ext cx="8229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>
                <a:solidFill>
                  <a:schemeClr val="bg2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1800">
                <a:latin typeface="Arial" panose="020B0604020202020204" pitchFamily="34" charset="0"/>
              </a:rPr>
              <a:t> It is likely that this effect has an electromagnetic origin, or </a:t>
            </a:r>
          </a:p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</a:pPr>
            <a:r>
              <a:rPr lang="en-US" altLang="en-US" sz="1800">
                <a:latin typeface="Arial" panose="020B0604020202020204" pitchFamily="34" charset="0"/>
              </a:rPr>
              <a:t>          it comes from the odderon.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857250" y="4500563"/>
            <a:ext cx="7467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800">
                <a:latin typeface="Arial" panose="020B0604020202020204" pitchFamily="34" charset="0"/>
              </a:rPr>
              <a:t>  More experimental data in the Coulomb-hadron interference region  are needed.                      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 [NICA (low energy) and LHC(high energy)]   </a:t>
            </a:r>
            <a:r>
              <a:rPr lang="en-US" altLang="en-US" sz="1800">
                <a:latin typeface="Arial" panose="020B0604020202020204" pitchFamily="34" charset="0"/>
              </a:rPr>
              <a:t>It is crucial that the experiments measure –  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L, </a:t>
            </a: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3300"/>
                </a:solidFill>
                <a:latin typeface="Mathematica1" pitchFamily="2" charset="2"/>
              </a:rPr>
              <a:t>s, </a:t>
            </a: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 B,  </a:t>
            </a: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 simultaneously.</a:t>
            </a:r>
            <a:endParaRPr lang="en-US" altLang="en-US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 autoUpdateAnimBg="0"/>
      <p:bldP spid="195594" grpId="0" autoUpdateAnimBg="0"/>
      <p:bldP spid="1955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4847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Спасибо за внимание</a:t>
            </a:r>
            <a:endParaRPr lang="ru-RU" sz="3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E:\06-1kv\seminar\akm1-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43764"/>
          <a:stretch>
            <a:fillRect/>
          </a:stretch>
        </p:blipFill>
        <p:spPr bwMode="auto">
          <a:xfrm>
            <a:off x="1066800" y="914400"/>
            <a:ext cx="7556500" cy="54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01888"/>
            <a:ext cx="6480720" cy="3906434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26231" y="-74851"/>
          <a:ext cx="53228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6" name="Equation" r:id="rId4" imgW="1942920" imgH="266400" progId="Equation.DSMT4">
                  <p:embed/>
                </p:oleObj>
              </mc:Choice>
              <mc:Fallback>
                <p:oleObj name="Equation" r:id="rId4" imgW="1942920" imgH="2664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" y="-74851"/>
                        <a:ext cx="5322888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771550" y="404664"/>
            <a:ext cx="15481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-74613" y="636588"/>
          <a:ext cx="6124576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7" name="Equation" r:id="rId6" imgW="2234880" imgH="241200" progId="Equation.DSMT4">
                  <p:embed/>
                </p:oleObj>
              </mc:Choice>
              <mc:Fallback>
                <p:oleObj name="Equation" r:id="rId6" imgW="2234880" imgH="2412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613" y="636588"/>
                        <a:ext cx="6124576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5796136" y="404664"/>
            <a:ext cx="15481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41941" y="1412776"/>
            <a:ext cx="154817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441325" y="1252538"/>
          <a:ext cx="3759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8" name="Equation" r:id="rId8" imgW="1841400" imgH="279360" progId="Equation.DSMT4">
                  <p:embed/>
                </p:oleObj>
              </mc:Choice>
              <mc:Fallback>
                <p:oleObj name="Equation" r:id="rId8" imgW="1841400" imgH="27936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252538"/>
                        <a:ext cx="3759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/>
          </p:nvPr>
        </p:nvGraphicFramePr>
        <p:xfrm>
          <a:off x="539552" y="1850212"/>
          <a:ext cx="3125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9" name="Equation" r:id="rId10" imgW="1790640" imgH="241200" progId="Equation.DSMT4">
                  <p:embed/>
                </p:oleObj>
              </mc:Choice>
              <mc:Fallback>
                <p:oleObj name="Equation" r:id="rId10" imgW="1790640" imgH="2412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50212"/>
                        <a:ext cx="31257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85449" y="6281632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(GeV-1)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1966" y="841657"/>
            <a:ext cx="1670449" cy="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56300" r="10851" b="6951"/>
          <a:stretch/>
        </p:blipFill>
        <p:spPr>
          <a:xfrm>
            <a:off x="251520" y="1450034"/>
            <a:ext cx="3780326" cy="2544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55250" r="9883" b="8001"/>
          <a:stretch/>
        </p:blipFill>
        <p:spPr>
          <a:xfrm>
            <a:off x="4427984" y="1439273"/>
            <a:ext cx="3816427" cy="2520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56645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O.V. Selyugin, Phys.Lett. B 797</a:t>
            </a:r>
            <a:r>
              <a:rPr lang="en-US" dirty="0">
                <a:solidFill>
                  <a:srgbClr val="0070C0"/>
                </a:solidFill>
              </a:rPr>
              <a:t>,  134870  (2019).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/>
          </p:nvPr>
        </p:nvGraphicFramePr>
        <p:xfrm>
          <a:off x="1216025" y="4868863"/>
          <a:ext cx="55594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53" name="Equation" r:id="rId5" imgW="2882880" imgH="482400" progId="Equation.DSMT4">
                  <p:embed/>
                </p:oleObj>
              </mc:Choice>
              <mc:Fallback>
                <p:oleObj name="Equation" r:id="rId5" imgW="2882880" imgH="4824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4868863"/>
                        <a:ext cx="55594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6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2" y="642938"/>
            <a:ext cx="3223815" cy="6937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Answers</a:t>
            </a: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428749"/>
            <a:ext cx="8433246" cy="391136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/>
              <a:t>  1. regions of t ?;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Coulomb-hadron interference region of t.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The effect is large for the smaller values of t.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The effect does not come from  statistical fluctuations,  otherwise it would appear for any t.</a:t>
            </a:r>
            <a:r>
              <a:rPr lang="en-US" altLang="en-US" dirty="0" smtClean="0"/>
              <a:t>   </a:t>
            </a:r>
          </a:p>
          <a:p>
            <a:pPr marL="46037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/>
              <a:t>size of the periodical structure?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Order 10</a:t>
            </a:r>
            <a:r>
              <a:rPr lang="en-US" altLang="en-US" baseline="30000" dirty="0">
                <a:solidFill>
                  <a:srgbClr val="FF0000"/>
                </a:solidFill>
              </a:rPr>
              <a:t>-2</a:t>
            </a:r>
            <a:r>
              <a:rPr lang="en-US" altLang="en-US" dirty="0">
                <a:solidFill>
                  <a:srgbClr val="FF0000"/>
                </a:solidFill>
              </a:rPr>
              <a:t> of the main hadron amplitude</a:t>
            </a:r>
            <a:r>
              <a:rPr lang="en-US" altLang="en-US" dirty="0"/>
              <a:t>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46037" indent="0">
              <a:buNone/>
            </a:pPr>
            <a:r>
              <a:rPr lang="en-US" altLang="en-US" dirty="0" smtClean="0"/>
              <a:t>. </a:t>
            </a:r>
            <a:r>
              <a:rPr lang="en-US" altLang="en-US" dirty="0"/>
              <a:t>phase of the additional amplitude?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Almost  real, changes sign when it goes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from particle to antiparticle.</a:t>
            </a:r>
          </a:p>
          <a:p>
            <a:endParaRPr lang="ru-RU" alt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5695" y="450912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. </a:t>
            </a:r>
            <a:r>
              <a:rPr lang="en-US" altLang="en-US" sz="2400" dirty="0"/>
              <a:t>energy dependence?;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Constant or small energy dependence log(s)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8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tab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8417" r="14293" b="74062"/>
          <a:stretch>
            <a:fillRect/>
          </a:stretch>
        </p:blipFill>
        <p:spPr bwMode="auto">
          <a:xfrm>
            <a:off x="714375" y="1714500"/>
            <a:ext cx="7824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785813"/>
            <a:ext cx="5643563" cy="4794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Screening long range potential</a:t>
            </a:r>
            <a:endParaRPr lang="ru-RU" sz="2400" b="1" dirty="0"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857250" y="1428750"/>
          <a:ext cx="5143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6" name="Equation" r:id="rId3" imgW="3060360" imgH="482400" progId="Equation.DSMT4">
                  <p:embed/>
                </p:oleObj>
              </mc:Choice>
              <mc:Fallback>
                <p:oleObj name="Equation" r:id="rId3" imgW="3060360" imgH="482400" progId="Equation.DSMT4">
                  <p:embed/>
                  <p:pic>
                    <p:nvPicPr>
                      <p:cNvPr id="942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428750"/>
                        <a:ext cx="5143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7250" y="3286125"/>
          <a:ext cx="2422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7" name="Equation" r:id="rId5" imgW="1612800" imgH="431640" progId="Equation.DSMT4">
                  <p:embed/>
                </p:oleObj>
              </mc:Choice>
              <mc:Fallback>
                <p:oleObj name="Equation" r:id="rId5" imgW="16128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286125"/>
                        <a:ext cx="2422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071938" y="2214563"/>
          <a:ext cx="2384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8" name="Equation" r:id="rId7" imgW="1587240" imgH="266400" progId="Equation.DSMT4">
                  <p:embed/>
                </p:oleObj>
              </mc:Choice>
              <mc:Fallback>
                <p:oleObj name="Equation" r:id="rId7" imgW="1587240" imgH="2664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214563"/>
                        <a:ext cx="2384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14375" y="2214563"/>
          <a:ext cx="21177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9" name="Equation" r:id="rId9" imgW="1409400" imgH="431640" progId="Equation.DSMT4">
                  <p:embed/>
                </p:oleObj>
              </mc:Choice>
              <mc:Fallback>
                <p:oleObj name="Equation" r:id="rId9" imgW="1409400" imgH="43164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214563"/>
                        <a:ext cx="21177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K1ReIm280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86063"/>
            <a:ext cx="46116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52400" y="152400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Arial" panose="020B0604020202020204" pitchFamily="34" charset="0"/>
              </a:rPr>
              <a:t>Elastic scattering at the CNI region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81000" y="5181600"/>
          <a:ext cx="6096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4" name="Equation" r:id="rId3" imgW="3352680" imgH="533160" progId="Equation.DSMT4">
                  <p:embed/>
                </p:oleObj>
              </mc:Choice>
              <mc:Fallback>
                <p:oleObj name="Equation" r:id="rId3" imgW="3352680" imgH="533160" progId="Equation.DSMT4">
                  <p:embed/>
                  <p:pic>
                    <p:nvPicPr>
                      <p:cNvPr id="7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6096000" cy="969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209800" y="6400800"/>
            <a:ext cx="635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436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4925" indent="-395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3863" indent="-387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913" indent="-398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113" indent="-398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8313" indent="-398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5513" indent="-398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2713" indent="-398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>
                <a:latin typeface="Arial" panose="020B0604020202020204" pitchFamily="34" charset="0"/>
              </a:rPr>
              <a:t>Using the optical theorem, the measured elastic rate at small t values can be expressed as: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latin typeface="Arial" panose="020B0604020202020204" pitchFamily="34" charset="0"/>
              </a:rPr>
              <a:t>which can be fitted to obtain: </a:t>
            </a:r>
            <a:r>
              <a:rPr lang="en-US" altLang="en-US" sz="2800" b="1">
                <a:solidFill>
                  <a:srgbClr val="008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800" b="1" baseline="-25000">
                <a:solidFill>
                  <a:srgbClr val="008000"/>
                </a:solidFill>
                <a:latin typeface="Arial" panose="020B0604020202020204" pitchFamily="34" charset="0"/>
              </a:rPr>
              <a:t>tot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80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, b, and L</a:t>
            </a:r>
          </a:p>
        </p:txBody>
      </p:sp>
      <p:sp>
        <p:nvSpPr>
          <p:cNvPr id="72712" name="AutoShape 8"/>
          <p:cNvSpPr>
            <a:spLocks/>
          </p:cNvSpPr>
          <p:nvPr/>
        </p:nvSpPr>
        <p:spPr bwMode="auto">
          <a:xfrm flipV="1">
            <a:off x="8304213" y="22326600"/>
            <a:ext cx="1027112" cy="284163"/>
          </a:xfrm>
          <a:prstGeom prst="callout2">
            <a:avLst>
              <a:gd name="adj1" fmla="val 59773"/>
              <a:gd name="adj2" fmla="val -7421"/>
              <a:gd name="adj3" fmla="val 59773"/>
              <a:gd name="adj4" fmla="val -103866"/>
              <a:gd name="adj5" fmla="val -12205032"/>
              <a:gd name="adj6" fmla="val -366616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1200">
                <a:solidFill>
                  <a:schemeClr val="accent2"/>
                </a:solidFill>
                <a:latin typeface="Verdana" panose="020B0604030504040204" pitchFamily="34" charset="0"/>
              </a:rPr>
              <a:t>“structure”</a:t>
            </a:r>
            <a:endParaRPr lang="en-US" altLang="en-US" sz="1200" baseline="30000">
              <a:solidFill>
                <a:schemeClr val="accent2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 rot="-5400000">
            <a:off x="467519" y="3793331"/>
            <a:ext cx="8032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800">
                <a:solidFill>
                  <a:schemeClr val="hlink"/>
                </a:solidFill>
                <a:latin typeface="Verdana" panose="020B0604030504040204" pitchFamily="34" charset="0"/>
              </a:rPr>
              <a:t>BSW - 2003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0" y="1447800"/>
            <a:ext cx="5334000" cy="3505200"/>
            <a:chOff x="3072" y="1296"/>
            <a:chExt cx="2400" cy="1451"/>
          </a:xfrm>
        </p:grpSpPr>
        <p:pic>
          <p:nvPicPr>
            <p:cNvPr id="7271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96"/>
              <a:ext cx="2400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4368" y="2340"/>
              <a:ext cx="743" cy="118"/>
            </a:xfrm>
            <a:prstGeom prst="callout2">
              <a:avLst>
                <a:gd name="adj1" fmla="val 40222"/>
                <a:gd name="adj2" fmla="val -4616"/>
                <a:gd name="adj3" fmla="val 40222"/>
                <a:gd name="adj4" fmla="val -11153"/>
                <a:gd name="adj5" fmla="val -59218"/>
                <a:gd name="adj6" fmla="val -17213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Verdana" panose="020B0604030504040204" pitchFamily="34" charset="0"/>
                </a:rPr>
                <a:t>Nuclear slope: </a:t>
              </a:r>
              <a:r>
                <a:rPr lang="en-US" altLang="en-US" sz="1200">
                  <a:solidFill>
                    <a:schemeClr val="accent2"/>
                  </a:solidFill>
                  <a:latin typeface="Verdana" panose="020B0604030504040204" pitchFamily="34" charset="0"/>
                  <a:sym typeface="Symbol" panose="05050102010706020507" pitchFamily="18" charset="2"/>
                </a:rPr>
                <a:t>e</a:t>
              </a:r>
              <a:r>
                <a:rPr lang="en-US" altLang="en-US" sz="1200" baseline="30000">
                  <a:solidFill>
                    <a:schemeClr val="accent2"/>
                  </a:solidFill>
                  <a:latin typeface="Verdana" panose="020B0604030504040204" pitchFamily="34" charset="0"/>
                  <a:sym typeface="Symbol" panose="05050102010706020507" pitchFamily="18" charset="2"/>
                </a:rPr>
                <a:t>bt</a:t>
              </a:r>
            </a:p>
          </p:txBody>
        </p:sp>
        <p:sp>
          <p:nvSpPr>
            <p:cNvPr id="72717" name="AutoShape 13"/>
            <p:cNvSpPr>
              <a:spLocks/>
            </p:cNvSpPr>
            <p:nvPr/>
          </p:nvSpPr>
          <p:spPr bwMode="auto">
            <a:xfrm>
              <a:off x="3744" y="1344"/>
              <a:ext cx="866" cy="118"/>
            </a:xfrm>
            <a:prstGeom prst="callout2">
              <a:avLst>
                <a:gd name="adj1" fmla="val 40222"/>
                <a:gd name="adj2" fmla="val -3958"/>
                <a:gd name="adj3" fmla="val 40222"/>
                <a:gd name="adj4" fmla="val -14028"/>
                <a:gd name="adj5" fmla="val 326815"/>
                <a:gd name="adj6" fmla="val -19222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Verdana" panose="020B0604030504040204" pitchFamily="34" charset="0"/>
                </a:rPr>
                <a:t>Coulomb region: </a:t>
              </a:r>
              <a:r>
                <a:rPr lang="en-US" altLang="en-US" sz="1200">
                  <a:solidFill>
                    <a:schemeClr val="accent2"/>
                  </a:solidFill>
                  <a:latin typeface="Verdana" panose="020B0604030504040204" pitchFamily="34" charset="0"/>
                  <a:sym typeface="Symbol" panose="05050102010706020507" pitchFamily="18" charset="2"/>
                </a:rPr>
                <a:t>1/t</a:t>
              </a:r>
              <a:r>
                <a:rPr lang="en-US" altLang="en-US" sz="1200" baseline="30000">
                  <a:solidFill>
                    <a:schemeClr val="accent2"/>
                  </a:solidFill>
                  <a:latin typeface="Verdana" panose="020B0604030504040204" pitchFamily="34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2718" name="AutoShape 14"/>
            <p:cNvSpPr>
              <a:spLocks/>
            </p:cNvSpPr>
            <p:nvPr/>
          </p:nvSpPr>
          <p:spPr bwMode="auto">
            <a:xfrm>
              <a:off x="4184" y="1680"/>
              <a:ext cx="669" cy="193"/>
            </a:xfrm>
            <a:prstGeom prst="callout2">
              <a:avLst>
                <a:gd name="adj1" fmla="val 17602"/>
                <a:gd name="adj2" fmla="val -3870"/>
                <a:gd name="adj3" fmla="val 17602"/>
                <a:gd name="adj4" fmla="val -11532"/>
                <a:gd name="adj5" fmla="val 100491"/>
                <a:gd name="adj6" fmla="val -43144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Verdana" panose="020B0604030504040204" pitchFamily="34" charset="0"/>
                </a:rPr>
                <a:t>C–N interference</a:t>
              </a:r>
            </a:p>
            <a:p>
              <a:pPr eaLnBrk="0" hangingPunct="0"/>
              <a:r>
                <a:rPr lang="en-US" altLang="en-US" sz="1200">
                  <a:solidFill>
                    <a:schemeClr val="accent2"/>
                  </a:solidFill>
                  <a:latin typeface="Verdana" panose="020B0604030504040204" pitchFamily="34" charset="0"/>
                </a:rPr>
                <a:t>Sensitivity to </a:t>
              </a:r>
              <a:r>
                <a:rPr lang="en-US" altLang="en-US" sz="1200">
                  <a:solidFill>
                    <a:schemeClr val="accent2"/>
                  </a:solidFill>
                  <a:latin typeface="Symbol" panose="05050102010706020507" pitchFamily="18" charset="2"/>
                </a:rPr>
                <a:t>r</a:t>
              </a:r>
              <a:endParaRPr lang="en-US" altLang="en-US" sz="1200" baseline="30000">
                <a:solidFill>
                  <a:schemeClr val="accent2"/>
                </a:solidFill>
                <a:latin typeface="Verdan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562600" y="28194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2*10</a:t>
            </a:r>
            <a:r>
              <a:rPr lang="en-US" altLang="en-US" baseline="30000"/>
              <a:t>-3</a:t>
            </a:r>
            <a:r>
              <a:rPr lang="en-US" altLang="en-US"/>
              <a:t>&lt;|t|&lt;8 </a:t>
            </a:r>
            <a:r>
              <a:rPr lang="en-US" altLang="en-US" sz="1800"/>
              <a:t>(GeV</a:t>
            </a:r>
            <a:r>
              <a:rPr lang="en-US" altLang="en-US" sz="1800" baseline="30000"/>
              <a:t>2</a:t>
            </a:r>
            <a:r>
              <a:rPr lang="en-US" altLang="en-US" sz="1800"/>
              <a:t>)</a:t>
            </a:r>
            <a:endParaRPr lang="ru-RU" altLang="en-US" sz="1800"/>
          </a:p>
        </p:txBody>
      </p:sp>
    </p:spTree>
    <p:extLst>
      <p:ext uri="{BB962C8B-B14F-4D97-AF65-F5344CB8AC3E}">
        <p14:creationId xmlns:p14="http://schemas.microsoft.com/office/powerpoint/2010/main" val="7955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23528" y="2780928"/>
          <a:ext cx="3456384" cy="258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4" name="Acrobat Document" r:id="rId3" imgW="2825628" imgH="1816020" progId="AcroExch.Document.DC">
                  <p:embed/>
                </p:oleObj>
              </mc:Choice>
              <mc:Fallback>
                <p:oleObj name="Acrobat Document" r:id="rId3" imgW="2825628" imgH="1816020" progId="AcroExch.Document.DC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780928"/>
                        <a:ext cx="3456384" cy="2581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4067944" y="2901791"/>
          <a:ext cx="3888432" cy="233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5" name="Acrobat Document" r:id="rId5" imgW="2965325" imgH="1784340" progId="AcroExch.Document.DC">
                  <p:embed/>
                </p:oleObj>
              </mc:Choice>
              <mc:Fallback>
                <p:oleObj name="Acrobat Document" r:id="rId5" imgW="2965325" imgH="1784340" progId="AcroExch.Document.DC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2901791"/>
                        <a:ext cx="3888432" cy="233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9087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amplitude F_dop(b) in the impact parameter representation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8052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ard line – the imaginary part; dashed line – the real part   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1344613" y="1644650"/>
          <a:ext cx="41306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6" name="Equation" r:id="rId7" imgW="1815840" imgH="266400" progId="Equation.DSMT4">
                  <p:embed/>
                </p:oleObj>
              </mc:Choice>
              <mc:Fallback>
                <p:oleObj name="Equation" r:id="rId7" imgW="1815840" imgH="266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1644650"/>
                        <a:ext cx="41306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5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62663"/>
              </p:ext>
            </p:extLst>
          </p:nvPr>
        </p:nvGraphicFramePr>
        <p:xfrm>
          <a:off x="32049" y="511517"/>
          <a:ext cx="8496944" cy="634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22" name="Acrobat Document" r:id="rId3" imgW="3085940" imgH="2304900" progId="AcroExch.Document.DC">
                  <p:embed/>
                </p:oleObj>
              </mc:Choice>
              <mc:Fallback>
                <p:oleObj name="Acrobat Document" r:id="rId3" imgW="3085940" imgH="2304900" progId="AcroExch.Document.DC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49" y="511517"/>
                        <a:ext cx="8496944" cy="634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cross sections</a:t>
            </a:r>
            <a:endParaRPr lang="ru-RU" dirty="0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/>
          </p:nvPr>
        </p:nvGraphicFramePr>
        <p:xfrm>
          <a:off x="395536" y="702628"/>
          <a:ext cx="28463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3" name="Equation" r:id="rId3" imgW="1574640" imgH="914400" progId="Equation.DSMT4">
                  <p:embed/>
                </p:oleObj>
              </mc:Choice>
              <mc:Fallback>
                <p:oleObj name="Equation" r:id="rId3" imgW="1574640" imgH="91440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02628"/>
                        <a:ext cx="2846387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>
            <p:extLst/>
          </p:nvPr>
        </p:nvGraphicFramePr>
        <p:xfrm>
          <a:off x="4716053" y="4581128"/>
          <a:ext cx="38163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4" name="Equation" r:id="rId5" imgW="1739880" imgH="228600" progId="Equation.DSMT4">
                  <p:embed/>
                </p:oleObj>
              </mc:Choice>
              <mc:Fallback>
                <p:oleObj name="Equation" r:id="rId5" imgW="1739880" imgH="22860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53" y="4581128"/>
                        <a:ext cx="38163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1421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AC1493"/>
                </a:solidFill>
              </a:rPr>
              <a:t>TOTEM</a:t>
            </a:r>
            <a:endParaRPr lang="ru-RU" b="1" i="1" dirty="0">
              <a:solidFill>
                <a:srgbClr val="AC14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1421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ATLAS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611560" y="2380536"/>
          <a:ext cx="3508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5" name="Equation" r:id="rId7" imgW="1600200" imgH="228600" progId="Equation.DSMT4">
                  <p:embed/>
                </p:oleObj>
              </mc:Choice>
              <mc:Fallback>
                <p:oleObj name="Equation" r:id="rId7" imgW="1600200" imgH="2286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80536"/>
                        <a:ext cx="35083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808162" y="2277428"/>
            <a:ext cx="263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39552" y="4581128"/>
          <a:ext cx="36766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6" name="Equation" r:id="rId9" imgW="1676160" imgH="228600" progId="Equation.DSMT4">
                  <p:embed/>
                </p:oleObj>
              </mc:Choice>
              <mc:Fallback>
                <p:oleObj name="Equation" r:id="rId9" imgW="1676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81128"/>
                        <a:ext cx="36766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4785903" y="2277428"/>
          <a:ext cx="36766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7" name="Equation" r:id="rId11" imgW="1676160" imgH="228600" progId="Equation.DSMT4">
                  <p:embed/>
                </p:oleObj>
              </mc:Choice>
              <mc:Fallback>
                <p:oleObj name="Equation" r:id="rId11" imgW="1676160" imgH="228600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903" y="2277428"/>
                        <a:ext cx="36766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76800"/>
              </p:ext>
            </p:extLst>
          </p:nvPr>
        </p:nvGraphicFramePr>
        <p:xfrm>
          <a:off x="3173410" y="590836"/>
          <a:ext cx="2155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8" name="Equation" r:id="rId13" imgW="1066680" imgH="241200" progId="Equation.DSMT4">
                  <p:embed/>
                </p:oleObj>
              </mc:Choice>
              <mc:Fallback>
                <p:oleObj name="Equation" r:id="rId13" imgW="1066680" imgH="241200" progId="Equation.DSMT4">
                  <p:embed/>
                  <p:pic>
                    <p:nvPicPr>
                      <p:cNvPr id="13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0" y="590836"/>
                        <a:ext cx="21558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57487"/>
              </p:ext>
            </p:extLst>
          </p:nvPr>
        </p:nvGraphicFramePr>
        <p:xfrm>
          <a:off x="3042022" y="3768118"/>
          <a:ext cx="2155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9" name="Equation" r:id="rId15" imgW="1066680" imgH="241200" progId="Equation.DSMT4">
                  <p:embed/>
                </p:oleObj>
              </mc:Choice>
              <mc:Fallback>
                <p:oleObj name="Equation" r:id="rId15" imgW="1066680" imgH="241200" progId="Equation.DSMT4">
                  <p:embed/>
                  <p:pic>
                    <p:nvPicPr>
                      <p:cNvPr id="14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022" y="3768118"/>
                        <a:ext cx="21558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"/>
          <p:cNvGraphicFramePr>
            <a:graphicFrameLocks noChangeAspect="1"/>
          </p:cNvGraphicFramePr>
          <p:nvPr>
            <p:extLst/>
          </p:nvPr>
        </p:nvGraphicFramePr>
        <p:xfrm>
          <a:off x="3346450" y="2781300"/>
          <a:ext cx="17716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0" name="Equation" r:id="rId17" imgW="876240" imgH="203040" progId="Equation.DSMT4">
                  <p:embed/>
                </p:oleObj>
              </mc:Choice>
              <mc:Fallback>
                <p:oleObj name="Equation" r:id="rId17" imgW="876240" imgH="203040" progId="Equation.DSMT4">
                  <p:embed/>
                  <p:pic>
                    <p:nvPicPr>
                      <p:cNvPr id="15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781300"/>
                        <a:ext cx="17716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412639"/>
              </p:ext>
            </p:extLst>
          </p:nvPr>
        </p:nvGraphicFramePr>
        <p:xfrm>
          <a:off x="3446463" y="5157788"/>
          <a:ext cx="17446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1" name="Equation" r:id="rId19" imgW="863280" imgH="203040" progId="Equation.DSMT4">
                  <p:embed/>
                </p:oleObj>
              </mc:Choice>
              <mc:Fallback>
                <p:oleObj name="Equation" r:id="rId19" imgW="863280" imgH="203040" progId="Equation.DSMT4">
                  <p:embed/>
                  <p:pic>
                    <p:nvPicPr>
                      <p:cNvPr id="1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157788"/>
                        <a:ext cx="17446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3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16831"/>
              </p:ext>
            </p:extLst>
          </p:nvPr>
        </p:nvGraphicFramePr>
        <p:xfrm>
          <a:off x="378280" y="373485"/>
          <a:ext cx="2205385" cy="68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57" name="Equation" r:id="rId3" imgW="901440" imgH="241200" progId="Equation.DSMT4">
                  <p:embed/>
                </p:oleObj>
              </mc:Choice>
              <mc:Fallback>
                <p:oleObj name="Equation" r:id="rId3" imgW="901440" imgH="241200" progId="Equation.DSMT4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80" y="373485"/>
                        <a:ext cx="2205385" cy="687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8367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AC1493"/>
                </a:solidFill>
              </a:rPr>
              <a:t>TOTEM</a:t>
            </a:r>
            <a:endParaRPr lang="ru-RU" sz="2400" b="1" i="1" dirty="0">
              <a:solidFill>
                <a:srgbClr val="AC1493"/>
              </a:solidFill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474862"/>
              </p:ext>
            </p:extLst>
          </p:nvPr>
        </p:nvGraphicFramePr>
        <p:xfrm>
          <a:off x="2267744" y="1361817"/>
          <a:ext cx="36766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58" name="Equation" r:id="rId5" imgW="1676160" imgH="228600" progId="Equation.DSMT4">
                  <p:embed/>
                </p:oleObj>
              </mc:Choice>
              <mc:Fallback>
                <p:oleObj name="Equation" r:id="rId5" imgW="1676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361817"/>
                        <a:ext cx="36766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95836" y="21328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ATLAS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03623"/>
              </p:ext>
            </p:extLst>
          </p:nvPr>
        </p:nvGraphicFramePr>
        <p:xfrm>
          <a:off x="2267744" y="1367128"/>
          <a:ext cx="36766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59" name="Equation" r:id="rId7" imgW="1676160" imgH="228600" progId="Equation.DSMT4">
                  <p:embed/>
                </p:oleObj>
              </mc:Choice>
              <mc:Fallback>
                <p:oleObj name="Equation" r:id="rId7" imgW="1676160" imgH="22860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367128"/>
                        <a:ext cx="36766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32155"/>
              </p:ext>
            </p:extLst>
          </p:nvPr>
        </p:nvGraphicFramePr>
        <p:xfrm>
          <a:off x="2220913" y="2636838"/>
          <a:ext cx="39830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60" name="Equation" r:id="rId8" imgW="1815840" imgH="228600" progId="Equation.DSMT4">
                  <p:embed/>
                </p:oleObj>
              </mc:Choice>
              <mc:Fallback>
                <p:oleObj name="Equation" r:id="rId8" imgW="1815840" imgH="2286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2636838"/>
                        <a:ext cx="39830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51803"/>
              </p:ext>
            </p:extLst>
          </p:nvPr>
        </p:nvGraphicFramePr>
        <p:xfrm>
          <a:off x="2697163" y="3522663"/>
          <a:ext cx="28765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61" name="Equation" r:id="rId10" imgW="799920" imgH="203040" progId="Equation.DSMT4">
                  <p:embed/>
                </p:oleObj>
              </mc:Choice>
              <mc:Fallback>
                <p:oleObj name="Equation" r:id="rId10" imgW="799920" imgH="203040" progId="Equation.DSMT4">
                  <p:embed/>
                  <p:pic>
                    <p:nvPicPr>
                      <p:cNvPr id="19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3522663"/>
                        <a:ext cx="28765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2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1168400" y="57150"/>
          <a:ext cx="5630863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9" name="Equation" r:id="rId4" imgW="3085920" imgH="1384200" progId="Equation.DSMT4">
                  <p:embed/>
                </p:oleObj>
              </mc:Choice>
              <mc:Fallback>
                <p:oleObj name="Equation" r:id="rId4" imgW="3085920" imgH="1384200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7150"/>
                        <a:ext cx="5630863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2" r="4881"/>
          <a:stretch/>
        </p:blipFill>
        <p:spPr>
          <a:xfrm>
            <a:off x="1331640" y="2924944"/>
            <a:ext cx="4609782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7150100" cy="47117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53988" y="1341438"/>
          <a:ext cx="2017712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51" name="Equation" r:id="rId4" imgW="1104840" imgH="1320480" progId="Equation.DSMT4">
                  <p:embed/>
                </p:oleObj>
              </mc:Choice>
              <mc:Fallback>
                <p:oleObj name="Equation" r:id="rId4" imgW="1104840" imgH="132048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341438"/>
                        <a:ext cx="2017712" cy="234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827584" y="1556792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03648" y="1988840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35696" y="249289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23728" y="299695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75656" y="1844824"/>
            <a:ext cx="1080120" cy="1707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4901</TotalTime>
  <Words>1121</Words>
  <Application>Microsoft Office PowerPoint</Application>
  <PresentationFormat>Экран (4:3)</PresentationFormat>
  <Paragraphs>193</Paragraphs>
  <Slides>51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70" baseType="lpstr">
      <vt:lpstr>Arial</vt:lpstr>
      <vt:lpstr>Calibri</vt:lpstr>
      <vt:lpstr>CMEX10</vt:lpstr>
      <vt:lpstr>CMMI10</vt:lpstr>
      <vt:lpstr>CMMI7</vt:lpstr>
      <vt:lpstr>CMR10</vt:lpstr>
      <vt:lpstr>CMSY10</vt:lpstr>
      <vt:lpstr>Georgia</vt:lpstr>
      <vt:lpstr>Mathematica1</vt:lpstr>
      <vt:lpstr>Mistral</vt:lpstr>
      <vt:lpstr>Symbol</vt:lpstr>
      <vt:lpstr>Times New Roman</vt:lpstr>
      <vt:lpstr>Trebuchet MS</vt:lpstr>
      <vt:lpstr>Verdana</vt:lpstr>
      <vt:lpstr>Wingdings</vt:lpstr>
      <vt:lpstr>Wingdings 2</vt:lpstr>
      <vt:lpstr>Воздушный поток</vt:lpstr>
      <vt:lpstr>Equation</vt:lpstr>
      <vt:lpstr>Acrobat Document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Experimental data UA4/2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Summary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Answers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GPD and nucleon form factors</dc:title>
  <dc:creator>Zver</dc:creator>
  <cp:lastModifiedBy>selugin</cp:lastModifiedBy>
  <cp:revision>498</cp:revision>
  <dcterms:created xsi:type="dcterms:W3CDTF">2008-06-14T21:43:14Z</dcterms:created>
  <dcterms:modified xsi:type="dcterms:W3CDTF">2022-07-19T06:43:45Z</dcterms:modified>
</cp:coreProperties>
</file>