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7"/>
    <p:restoredTop sz="96327"/>
  </p:normalViewPr>
  <p:slideViewPr>
    <p:cSldViewPr snapToGrid="0" snapToObjects="1">
      <p:cViewPr varScale="1">
        <p:scale>
          <a:sx n="65" d="100"/>
          <a:sy n="65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A2B29-5688-48D3-5DAF-8F8B0BF68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34A986-972D-6142-11AB-AE9BDE314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99254D-BF7C-A63D-F8EF-CAB7AA9C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A0D480-7835-1BB3-13D7-83A2A88D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C5C74C-C106-4950-C913-797DF886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1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6B761-4BC7-36A1-FA1E-3348D64D3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112EC0-6A66-117C-8DB7-0580F4C6C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AC92D7-D2DC-53AF-8E01-CE351EC0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B1C4F3-D06E-34AD-8A3C-0EB2AE1B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FA909F-9989-6965-AE00-288A030B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8C9B0A-8CCA-3E5B-4651-A7B62DE00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D2FAFF-F62E-0626-375A-40CBBD3E1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45F1B5-8A90-8E7E-A109-FBA1A1DA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D9DFDB-FDD0-4B98-9B9F-6D46DE91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9BB411-F309-EF4A-5FC1-B821C53B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B5008-A2A9-29DA-63A8-CC49975B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07873-EED5-2AE5-7291-9EC918B2E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33371-32E1-22D1-8EFD-9B7D7C21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E9E755-91AE-3161-E7ED-B28F86D0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A26744-360A-D6BF-E032-ED7E2599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8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E8DFD-C3BC-9470-E776-33C621AF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6B0F13-FB8E-EE62-A7C4-0E52AF8D4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6B2C3C-8AC8-3283-6DD9-7D3931C7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15B1F-19C8-9D77-4223-7B79EC3D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6381F2-2F2D-A613-1CA6-7BD18968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66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BC342-DB77-B8F9-624B-26A04928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D24769-0572-D133-4D7F-CD4BBA9CD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E9C257-7FE7-C6CA-BCF0-55FAC09B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662B5C-BA41-3AF6-F4E0-63EA44A5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1CCDB0-1B55-D283-F90D-DFC0E3F9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71A77E-70E0-3BFC-83F7-4131F4D3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77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7AED1-6EA8-4813-310D-38534255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5F685F-6CDD-3FAE-C902-ACC89BA0A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D66223-67D9-9BFA-0CB7-B36478296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61CA62-3C36-8DE3-833C-329B4CE8A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2F4A6-6DDD-B58D-2328-8263A125F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7B0607-4152-70EE-E7C0-9F69D5B3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3C19AF-B62A-8AC4-54BD-5AE0D02D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8F9341-4CE6-F763-3F8F-EEBE0B8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4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CB6D3-A6B0-F7CE-06FA-47FB7E487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050976-3DC9-D3F3-5072-61F6CF35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66FDA6-7F73-D7E4-4907-15049CFAE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6CD7CA-0CD8-A191-4453-BB5CBDB4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90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B0082D-27D4-9DC7-32F7-B54A99E5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2C5961-45BF-BA6B-7003-7A417888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D37F8D-F685-EA20-23BE-82D02DCE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4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18FA6-5238-C016-6825-D364047A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A9C76-FB8D-3665-9ACF-97770DC6C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160EBB-16A8-048F-0651-597B49D8E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C98310-FFAE-1F78-9925-4329B499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D0BC64-818F-67B7-DE56-5A86CC42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51129A-CA01-5CAA-2F09-A290675C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72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CF9DF-64C9-8E31-701C-1617941A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F1D067-8D36-D026-2D1E-8CDF630EA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F502DA-05A3-220B-6DF5-9B5A5D36A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154BCF-2914-4489-07FE-CF00696A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1786BF-6386-7E31-295D-F8A068FB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B89D76-4E99-8804-3BF5-2B0C7630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1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8F178-3209-0046-68EF-41D5BA7D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D8BE18-D01E-D423-61D0-5C435F9F7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34DF41-C551-5F68-CF52-CB4AF2971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A1F4-DAE4-5E4E-A384-4357A8CD302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96EABC-4DF2-3459-4C8E-53CAA11E8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3DC87-EF0A-312C-C6A0-F851723C9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E9B2-C2E1-3C40-938D-B5C9B742C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598E8F-7F45-C153-BC6B-9AB6DAA10BC2}"/>
              </a:ext>
            </a:extLst>
          </p:cNvPr>
          <p:cNvSpPr txBox="1"/>
          <p:nvPr/>
        </p:nvSpPr>
        <p:spPr>
          <a:xfrm>
            <a:off x="1111818" y="1168203"/>
            <a:ext cx="9322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  25-27 апреля на площадке ЛФЭ был проведен 9-ый </a:t>
            </a:r>
            <a:r>
              <a:rPr lang="ru-RU" dirty="0" err="1"/>
              <a:t>коллаборационный</a:t>
            </a:r>
            <a:r>
              <a:rPr lang="ru-RU" dirty="0"/>
              <a:t> митинг MPD. </a:t>
            </a:r>
          </a:p>
          <a:p>
            <a:r>
              <a:rPr lang="ru-RU" dirty="0"/>
              <a:t>В митинге приняло участие более 150 человек, из которых ~60 человек приняли участие в очном порядке. </a:t>
            </a:r>
          </a:p>
          <a:p>
            <a:r>
              <a:rPr lang="ru-RU" dirty="0"/>
              <a:t>     Были представлены доклады, описывающие текущее состояние и планы строительства экспериментальной установки MPD, состояние и планы развития компьютерной инфраструктуры и программного обеспечения коллаборации, а также результаты физических анализов, проводимых членами коллаборации в различных физических группах. Были обсуждены проблемы, связанные с недавними событиями в мире, санкциями и ограничениями. </a:t>
            </a:r>
          </a:p>
          <a:p>
            <a:r>
              <a:rPr lang="ru-RU" dirty="0"/>
              <a:t>     Отмечено, что, не смотря на сложности (разрыв контрактов и цепочек поставки с западными компаниями, заморозка сотрудничества с ЦЕРН и т.д.) и заморозку участия в коллаборации институтов из Польши И Чехии, основные работы по созданию экспериментальной установки планируется закончить к концу 2023 года. </a:t>
            </a:r>
          </a:p>
          <a:p>
            <a:r>
              <a:rPr lang="ru-RU" dirty="0"/>
              <a:t>     К этому моменту коллаборация планирует опубликовать вторую статью, которая бы описывала экспериментальную установку, программу исследований и ожидаемые физические результаты на первых пучках. </a:t>
            </a:r>
            <a:endParaRPr lang="en-US" dirty="0"/>
          </a:p>
          <a:p>
            <a:r>
              <a:rPr lang="en-US" dirty="0"/>
              <a:t>     </a:t>
            </a:r>
            <a:r>
              <a:rPr lang="ru-RU" dirty="0"/>
              <a:t>На митинге представителей (IB) в состав коллаборации был принят Институт Физики и Технологий Монгольской академии наук. </a:t>
            </a:r>
            <a:endParaRPr lang="en-US" dirty="0"/>
          </a:p>
          <a:p>
            <a:r>
              <a:rPr lang="ru-RU" dirty="0" err="1"/>
              <a:t>Коллаборационный</a:t>
            </a:r>
            <a:r>
              <a:rPr lang="ru-RU" dirty="0"/>
              <a:t> митинг прошел в конструктивной и дружеской обстановке.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2D5EE-A82A-2695-C873-81FD3612925B}"/>
              </a:ext>
            </a:extLst>
          </p:cNvPr>
          <p:cNvSpPr txBox="1"/>
          <p:nvPr/>
        </p:nvSpPr>
        <p:spPr>
          <a:xfrm>
            <a:off x="3274749" y="334485"/>
            <a:ext cx="42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Report on IX MPD Collaboration meeting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65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7AE44-0870-CD3C-5362-213B9893D414}"/>
              </a:ext>
            </a:extLst>
          </p:cNvPr>
          <p:cNvSpPr txBox="1"/>
          <p:nvPr/>
        </p:nvSpPr>
        <p:spPr>
          <a:xfrm>
            <a:off x="490330" y="117693"/>
            <a:ext cx="1121133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Подняты следующие темы:</a:t>
            </a:r>
            <a:br>
              <a:rPr lang="ru-RU" dirty="0"/>
            </a:br>
            <a:r>
              <a:rPr lang="ru-RU" dirty="0"/>
              <a:t>1. Необходимо развивать связь коллаборации с теоретическим сообществом, привлекать их к митингам и обсуждениям, хотя бы из ЛТФ. Это необходимо для дальнейшего развития физической программы эксперимента и поиска новых наблюдаемых, чувствительных к изучаемой физике. До сих пор физическая программа MPD строилась на основе объединения опыта других экспериментов по изучению столкновений тяжелых ядер в широком диапазоне энергий. Большинство сигналов, предполагаемых для изучения, будет в той или иной мере изучено до запуска в работу MPD в эксперименте STAR (BES-II, RHIC). Необходимо искать новые сигналы и идеи для изучения. Нужны оригинальные идеи от теоретиков.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2. Необходимо найти источники финансирования для поддержания участия российских научных групп в работах по созданию экспериментальной установки, а также в физических исследованиях и Монте-Карло моделировании физических процессов. За последние годы при поддержке РФФИ грантов в коллаборации были созданы соответствующие группы, которые экспоненциально увеличили представительство коллаборации на международных конференциях и число опубликованных статей в реферируемых журналах (более 60% всех публикаций были написаны за последние 3 года). В настоящее время программа РФФИ закончена, люди начали уходить из проекта. Данный процесс вскоре может принять лавинообразный характер. Внутри коллаборации подобных источников и механизмов их создания нет. Многочисленные заявки членов коллаборации для получения финансирования от научных фондов (РНФ) не получают поддержки с формулировкой "дадим когда NICA заработает". </a:t>
            </a:r>
            <a:br>
              <a:rPr lang="ru-RU" dirty="0"/>
            </a:br>
            <a:br>
              <a:rPr lang="ru-RU" dirty="0"/>
            </a:br>
            <a:r>
              <a:rPr lang="ru-RU" dirty="0"/>
              <a:t>3. При решении задач по п.2 необходимо иметь в виду необходимость расширения состава коллаборации за счет новых ее участников. Необходимо воспользоваться узкой по времени возможностью привлечения в коллаборацию всей российской "</a:t>
            </a:r>
            <a:r>
              <a:rPr lang="ru-RU" dirty="0" err="1"/>
              <a:t>heavy-ion</a:t>
            </a:r>
            <a:r>
              <a:rPr lang="ru-RU" dirty="0"/>
              <a:t> </a:t>
            </a:r>
            <a:r>
              <a:rPr lang="ru-RU" dirty="0" err="1"/>
              <a:t>community</a:t>
            </a:r>
            <a:r>
              <a:rPr lang="ru-RU" dirty="0"/>
              <a:t>", которая может "неожиданно" освободиться от части своих обязанностей из-за международных санкций и ограничений.</a:t>
            </a:r>
          </a:p>
        </p:txBody>
      </p:sp>
    </p:spTree>
    <p:extLst>
      <p:ext uri="{BB962C8B-B14F-4D97-AF65-F5344CB8AC3E}">
        <p14:creationId xmlns:p14="http://schemas.microsoft.com/office/powerpoint/2010/main" val="375957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192932-6D46-72CB-0E36-0140CD502447}"/>
              </a:ext>
            </a:extLst>
          </p:cNvPr>
          <p:cNvSpPr txBox="1"/>
          <p:nvPr/>
        </p:nvSpPr>
        <p:spPr>
          <a:xfrm>
            <a:off x="576470" y="467139"/>
            <a:ext cx="111119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                              </a:t>
            </a:r>
            <a:r>
              <a:rPr lang="en-US" dirty="0"/>
              <a:t>                 </a:t>
            </a:r>
            <a:r>
              <a:rPr lang="ru-RU" dirty="0"/>
              <a:t>              </a:t>
            </a:r>
            <a:r>
              <a:rPr lang="en-US" dirty="0"/>
              <a:t>MPD </a:t>
            </a:r>
            <a:r>
              <a:rPr lang="en-US" dirty="0" err="1"/>
              <a:t>Facilty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Основные трудности, которые могут создать риски;</a:t>
            </a:r>
          </a:p>
          <a:p>
            <a:r>
              <a:rPr lang="ru-RU" dirty="0"/>
              <a:t>       </a:t>
            </a:r>
            <a:r>
              <a:rPr lang="en-US" dirty="0"/>
              <a:t>   </a:t>
            </a:r>
            <a:r>
              <a:rPr lang="ru-RU" dirty="0"/>
              <a:t>Включение соленоида и измерение магнитного поля</a:t>
            </a:r>
          </a:p>
          <a:p>
            <a:r>
              <a:rPr lang="ru-RU" dirty="0"/>
              <a:t>          - Прервались контракты с компаниями  в Англии (АС </a:t>
            </a:r>
            <a:r>
              <a:rPr lang="ru-RU" dirty="0" err="1"/>
              <a:t>Сайнтифик</a:t>
            </a:r>
            <a:r>
              <a:rPr lang="ru-RU" dirty="0"/>
              <a:t>), Германии (Штор), Чехии (</a:t>
            </a:r>
            <a:r>
              <a:rPr lang="ru-RU" dirty="0" err="1"/>
              <a:t>Ферокс</a:t>
            </a:r>
            <a:r>
              <a:rPr lang="ru-RU" dirty="0"/>
              <a:t>), </a:t>
            </a:r>
          </a:p>
          <a:p>
            <a:r>
              <a:rPr lang="ru-RU" dirty="0"/>
              <a:t>             которые должны были изготовить криогенного трубы для жидкого гелия, азота, нагреватели, Азотные </a:t>
            </a:r>
          </a:p>
          <a:p>
            <a:r>
              <a:rPr lang="ru-RU" dirty="0"/>
              <a:t>             танки и проч.</a:t>
            </a:r>
          </a:p>
          <a:p>
            <a:r>
              <a:rPr lang="ru-RU" dirty="0"/>
              <a:t>         - АСГ компания сократила работу с нами до коротких телефонных звонков.</a:t>
            </a:r>
          </a:p>
          <a:p>
            <a:r>
              <a:rPr lang="ru-RU" dirty="0"/>
              <a:t>            В пятницу на прошлой неделе мы имели видеоконференцию с главным менеджером Антонио </a:t>
            </a:r>
          </a:p>
          <a:p>
            <a:r>
              <a:rPr lang="ru-RU" dirty="0"/>
              <a:t>            </a:t>
            </a:r>
            <a:r>
              <a:rPr lang="ru-RU" dirty="0" err="1"/>
              <a:t>Пеллекиа</a:t>
            </a:r>
            <a:r>
              <a:rPr lang="ru-RU" dirty="0"/>
              <a:t>. Он объяснил, что они боятся санкций, поэтому до получения разрешения от министерства </a:t>
            </a:r>
          </a:p>
          <a:p>
            <a:r>
              <a:rPr lang="ru-RU" dirty="0"/>
              <a:t>            иностранных дел они воздерживаются даже от пересылки материалов и рабочей документации по </a:t>
            </a:r>
          </a:p>
          <a:p>
            <a:r>
              <a:rPr lang="ru-RU" dirty="0"/>
              <a:t>            соленоиду (источники питания). </a:t>
            </a:r>
          </a:p>
          <a:p>
            <a:r>
              <a:rPr lang="ru-RU" dirty="0"/>
              <a:t>         - Похожая ситуация с Рефрижератором  (фирма </a:t>
            </a:r>
            <a:r>
              <a:rPr lang="en-US" dirty="0"/>
              <a:t>ILK</a:t>
            </a:r>
            <a:r>
              <a:rPr lang="ru-RU" dirty="0"/>
              <a:t>).  Контракт подписан, но не проплачен. </a:t>
            </a:r>
          </a:p>
          <a:p>
            <a:r>
              <a:rPr lang="ru-RU" dirty="0"/>
              <a:t>           Все фирмы хотят участвовать, однако опасаются санкций. </a:t>
            </a:r>
          </a:p>
        </p:txBody>
      </p:sp>
    </p:spTree>
    <p:extLst>
      <p:ext uri="{BB962C8B-B14F-4D97-AF65-F5344CB8AC3E}">
        <p14:creationId xmlns:p14="http://schemas.microsoft.com/office/powerpoint/2010/main" val="95124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36DB8A-FD94-CA3D-082A-3CEEF32D04C3}"/>
              </a:ext>
            </a:extLst>
          </p:cNvPr>
          <p:cNvSpPr/>
          <p:nvPr/>
        </p:nvSpPr>
        <p:spPr>
          <a:xfrm>
            <a:off x="84020" y="0"/>
            <a:ext cx="81853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Запасные варианты: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-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начать охлаждение в конце этого года по временной схеме, когда вместо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криогенной  инфраструктуры,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включающей трубы для жидкого и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газообразного гелия и азота мы поставим танки с азотом и гелием вблизи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магнита и подключим при помощи простых гибких труб. Небольшое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расстояние позволит избежать больших потерей гелия и азота.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Охлаждение на этом этапе позволит нам провести измерение магнитного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поля, после чего открыть детектор и начать монтаж детекторных структур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внутри Соленоида, что потребует 6-8 месяцев. За это время доделаем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криогенную инфраструктуру.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отказался прислать устройство для измерения магнитного поля.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Организовали рабочую группу (Роман Шиндин), которая пишет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техническое задание.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*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Белоруссии нашли компанию, имеющую опыт создание систем для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измерения поля на базе датчиков Холла.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*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Закупили 100 датчиков Холла. 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Пелкоме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планируем заказать систему прецизионного перемещения.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Имеются инженеры, которые начали проектирование электроники для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контроля положения измерителя и считывания информации (значений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магнитного поля) с датчиков Холла.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подобную ЦЕРН конструкцию измерителя магнитного 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поля с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трехмерными датчиками до конца этого года.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эксперты для обсчета данных и реконструкция карты магнитного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поля.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D35C74-6B8B-791B-DB3F-14C56212B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367" y="506896"/>
            <a:ext cx="3736614" cy="267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75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A21249-8E59-6D4E-F0E2-AACCE8D7F44F}"/>
              </a:ext>
            </a:extLst>
          </p:cNvPr>
          <p:cNvSpPr txBox="1"/>
          <p:nvPr/>
        </p:nvSpPr>
        <p:spPr>
          <a:xfrm>
            <a:off x="636104" y="586409"/>
            <a:ext cx="109131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                          </a:t>
            </a:r>
            <a:r>
              <a:rPr lang="en-US" dirty="0"/>
              <a:t>TPC</a:t>
            </a:r>
            <a:endParaRPr lang="ru-RU" dirty="0"/>
          </a:p>
          <a:p>
            <a:r>
              <a:rPr lang="ru-RU" dirty="0"/>
              <a:t>Проблемы с элементной базой для накамерной электроники </a:t>
            </a:r>
            <a:r>
              <a:rPr lang="en-US" dirty="0"/>
              <a:t>TPC</a:t>
            </a:r>
            <a:r>
              <a:rPr lang="ru-RU" dirty="0"/>
              <a:t> решаема.</a:t>
            </a:r>
          </a:p>
          <a:p>
            <a:r>
              <a:rPr lang="ru-RU" dirty="0"/>
              <a:t>Планируем закупить весь набор АЦП для системы медленного контроля (токи, температуры напряжение) от другой фирмы, сделать небольшие изменения в топологии платы</a:t>
            </a:r>
            <a:endParaRPr lang="en-US" dirty="0"/>
          </a:p>
          <a:p>
            <a:endParaRPr lang="en-US" dirty="0"/>
          </a:p>
          <a:p>
            <a:endParaRPr lang="ru-RU" dirty="0"/>
          </a:p>
          <a:p>
            <a:r>
              <a:rPr lang="ru-RU" dirty="0"/>
              <a:t> </a:t>
            </a:r>
            <a:r>
              <a:rPr lang="en-US" dirty="0"/>
              <a:t>                            </a:t>
            </a:r>
            <a:r>
              <a:rPr lang="en-US" dirty="0" err="1"/>
              <a:t>ECal</a:t>
            </a:r>
            <a:endParaRPr lang="ru-RU" dirty="0"/>
          </a:p>
          <a:p>
            <a:r>
              <a:rPr lang="ru-RU" dirty="0"/>
              <a:t>Имеем возможность закончить изготовление всех модулей </a:t>
            </a:r>
            <a:r>
              <a:rPr lang="en-US" dirty="0" err="1"/>
              <a:t>ECal</a:t>
            </a:r>
            <a:r>
              <a:rPr lang="ru-RU" dirty="0"/>
              <a:t> до конца 2023.</a:t>
            </a:r>
          </a:p>
          <a:p>
            <a:r>
              <a:rPr lang="ru-RU" dirty="0"/>
              <a:t>Важно продолжать работу с компаниями, которые заняты в массовом производстве. Иначе, если они войдут в другие работы, мы потеряем опытных сотрудников и инфраструктуру, которую они создали на своих участках сборки. Полная цена </a:t>
            </a:r>
            <a:r>
              <a:rPr lang="en-US" dirty="0"/>
              <a:t>(</a:t>
            </a:r>
            <a:r>
              <a:rPr lang="ru-RU" dirty="0"/>
              <a:t>материалы и работа) </a:t>
            </a:r>
            <a:r>
              <a:rPr lang="en-US" dirty="0"/>
              <a:t>- </a:t>
            </a:r>
            <a:r>
              <a:rPr lang="ru-RU" dirty="0"/>
              <a:t>5 млн долл.</a:t>
            </a:r>
          </a:p>
        </p:txBody>
      </p:sp>
    </p:spTree>
    <p:extLst>
      <p:ext uri="{BB962C8B-B14F-4D97-AF65-F5344CB8AC3E}">
        <p14:creationId xmlns:p14="http://schemas.microsoft.com/office/powerpoint/2010/main" val="433467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967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Slava Golovatyuk</dc:creator>
  <cp:lastModifiedBy>Alexander Cheplakov</cp:lastModifiedBy>
  <cp:revision>13</cp:revision>
  <dcterms:created xsi:type="dcterms:W3CDTF">2022-04-27T14:33:48Z</dcterms:created>
  <dcterms:modified xsi:type="dcterms:W3CDTF">2022-04-29T09:10:01Z</dcterms:modified>
</cp:coreProperties>
</file>