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76" r:id="rId6"/>
    <p:sldId id="266" r:id="rId7"/>
    <p:sldId id="260" r:id="rId8"/>
    <p:sldId id="272" r:id="rId9"/>
    <p:sldId id="273" r:id="rId10"/>
    <p:sldId id="263" r:id="rId11"/>
    <p:sldId id="262" r:id="rId12"/>
    <p:sldId id="264" r:id="rId13"/>
    <p:sldId id="267" r:id="rId14"/>
    <p:sldId id="274" r:id="rId15"/>
    <p:sldId id="269" r:id="rId16"/>
    <p:sldId id="265" r:id="rId17"/>
    <p:sldId id="268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536" y="-1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0C3CB-8912-4B9C-AAE1-418743BF7978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E9FBD-798F-4B52-BADC-8F923C8DD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217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E9FBD-798F-4B52-BADC-8F923C8DD89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192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4400" b="1" strike="noStrike" spc="-1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864000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800" b="0" strike="noStrike" spc="-1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720000" y="4450320"/>
            <a:ext cx="864000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800" b="0" strike="noStrike" spc="-1">
              <a:solidFill>
                <a:srgbClr val="333333"/>
              </a:solidFill>
              <a:latin typeface="Noto Sans Regular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4400" b="1" strike="noStrike" spc="-1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800" b="0" strike="noStrike" spc="-1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800" b="0" strike="noStrike" spc="-1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720000" y="4450320"/>
            <a:ext cx="421596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800" b="0" strike="noStrike" spc="-1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5147280" y="4450320"/>
            <a:ext cx="421596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800" b="0" strike="noStrike" spc="-1">
              <a:solidFill>
                <a:srgbClr val="333333"/>
              </a:solidFill>
              <a:latin typeface="Noto Sans Regular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4400" b="1" strike="noStrike" spc="-1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27817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800" b="0" strike="noStrike" spc="-1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641040" y="2160000"/>
            <a:ext cx="27817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800" b="0" strike="noStrike" spc="-1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562440" y="2160000"/>
            <a:ext cx="27817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800" b="0" strike="noStrike" spc="-1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720000" y="4450320"/>
            <a:ext cx="27817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800" b="0" strike="noStrike" spc="-1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641040" y="4450320"/>
            <a:ext cx="27817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800" b="0" strike="noStrike" spc="-1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6562440" y="4450320"/>
            <a:ext cx="27817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800" b="0" strike="noStrike" spc="-1">
              <a:solidFill>
                <a:srgbClr val="333333"/>
              </a:solidFill>
              <a:latin typeface="Noto Sans Regular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4400" b="1" strike="noStrike" spc="-1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720000" y="2160000"/>
            <a:ext cx="8640000" cy="438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4400" b="1" strike="noStrike" spc="-1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8640000" cy="4384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800" b="0" strike="noStrike" spc="-1">
              <a:solidFill>
                <a:srgbClr val="333333"/>
              </a:solidFill>
              <a:latin typeface="Noto Sans Regular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4400" b="1" strike="noStrike" spc="-1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4384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800" b="0" strike="noStrike" spc="-1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4384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800" b="0" strike="noStrike" spc="-1">
              <a:solidFill>
                <a:srgbClr val="333333"/>
              </a:solidFill>
              <a:latin typeface="Noto Sans Regular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4400" b="1" strike="noStrike" spc="-1">
              <a:solidFill>
                <a:srgbClr val="333333"/>
              </a:solidFill>
              <a:latin typeface="Noto Sans Regular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720000" y="300960"/>
            <a:ext cx="8855640" cy="5853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4400" b="1" strike="noStrike" spc="-1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800" b="0" strike="noStrike" spc="-1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4384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800" b="0" strike="noStrike" spc="-1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720000" y="4450320"/>
            <a:ext cx="421596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800" b="0" strike="noStrike" spc="-1">
              <a:solidFill>
                <a:srgbClr val="333333"/>
              </a:solidFill>
              <a:latin typeface="Noto Sans Regular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4400" b="1" strike="noStrike" spc="-1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4384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800" b="0" strike="noStrike" spc="-1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800" b="0" strike="noStrike" spc="-1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147280" y="4450320"/>
            <a:ext cx="421596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800" b="0" strike="noStrike" spc="-1">
              <a:solidFill>
                <a:srgbClr val="333333"/>
              </a:solidFill>
              <a:latin typeface="Noto Sans Regular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4400" b="1" strike="noStrike" spc="-1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800" b="0" strike="noStrike" spc="-1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800" b="0" strike="noStrike" spc="-1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720000" y="4450320"/>
            <a:ext cx="864000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800" b="0" strike="noStrike" spc="-1">
              <a:solidFill>
                <a:srgbClr val="333333"/>
              </a:solidFill>
              <a:latin typeface="Noto Sans Regular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4400" b="1" strike="noStrike" spc="-1">
                <a:solidFill>
                  <a:srgbClr val="333333"/>
                </a:solidFill>
                <a:latin typeface="Noto Sans Regular"/>
              </a:rPr>
              <a:t>Click to edit the title text format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8640000" cy="4384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333333"/>
                </a:solidFill>
                <a:latin typeface="Noto Sans Regular"/>
              </a:rPr>
              <a:t>Click to edit the outline text format</a:t>
            </a:r>
          </a:p>
          <a:p>
            <a:pPr marL="864000" lvl="1" indent="-324000">
              <a:spcAft>
                <a:spcPts val="1134"/>
              </a:spcAft>
              <a:buClr>
                <a:srgbClr val="EF2929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333333"/>
                </a:solidFill>
                <a:latin typeface="Noto Sans Regular"/>
              </a:rPr>
              <a:t>Second Outline Level</a:t>
            </a:r>
          </a:p>
          <a:p>
            <a:pPr marL="1296000" lvl="2" indent="-288000">
              <a:spcAft>
                <a:spcPts val="845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333333"/>
                </a:solidFill>
                <a:latin typeface="Noto Sans Regular"/>
              </a:rPr>
              <a:t>Third Outline Level</a:t>
            </a:r>
          </a:p>
          <a:p>
            <a:pPr marL="1728000" lvl="3" indent="-216000">
              <a:spcAft>
                <a:spcPts val="567"/>
              </a:spcAft>
              <a:buClr>
                <a:srgbClr val="EF2929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333333"/>
                </a:solidFill>
                <a:latin typeface="Noto Sans Regular"/>
              </a:rPr>
              <a:t>Fourth Outline Level</a:t>
            </a:r>
          </a:p>
          <a:p>
            <a:pPr marL="2160000" lvl="4" indent="-216000">
              <a:spcAft>
                <a:spcPts val="283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333333"/>
                </a:solidFill>
                <a:latin typeface="Noto Sans Regular"/>
              </a:rPr>
              <a:t>Fifth Outline Level</a:t>
            </a:r>
          </a:p>
          <a:p>
            <a:pPr marL="2592000" lvl="5" indent="-216000">
              <a:spcAft>
                <a:spcPts val="283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333333"/>
                </a:solidFill>
                <a:latin typeface="Noto Sans Regular"/>
              </a:rPr>
              <a:t>Sixth Outline Level</a:t>
            </a:r>
          </a:p>
          <a:p>
            <a:pPr marL="3024000" lvl="6" indent="-216000">
              <a:spcAft>
                <a:spcPts val="283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333333"/>
                </a:solidFill>
                <a:latin typeface="Noto Sans Regular"/>
              </a:rPr>
              <a:t>Seventh Outline Level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504000" y="6886800"/>
            <a:ext cx="234828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1400" b="0" strike="noStrike" spc="-1">
              <a:latin typeface="Noto Sans Regular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endParaRPr lang="en-US" sz="1400" b="0" strike="noStrike" spc="-1">
              <a:latin typeface="Noto Sans Regular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7227360" y="6886800"/>
            <a:ext cx="234828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72F5C28B-E94D-41D7-9E1C-F4BA39177B9D}" type="slidenum">
              <a:rPr lang="en-US" sz="1400" b="0" strike="noStrike" spc="-1">
                <a:latin typeface="Noto Sans Regular"/>
              </a:rPr>
              <a:t>‹#›</a:t>
            </a:fld>
            <a:r>
              <a:rPr lang="en-US" sz="1400" b="0" strike="noStrike" spc="-1">
                <a:latin typeface="Noto Sans Regular"/>
              </a:rPr>
              <a:t> / </a:t>
            </a:r>
            <a:fld id="{81AF08C6-76B9-4DA3-A898-210B96A986D0}" type="slidecount">
              <a:rPr lang="en-US" sz="1400" b="0" strike="noStrike" spc="-1">
                <a:latin typeface="Noto Sans Regular"/>
              </a:rPr>
              <a:t>10</a:t>
            </a:fld>
            <a:endParaRPr lang="en-US" sz="1400" b="0" strike="noStrike" spc="-1">
              <a:latin typeface="Noto Sans Regular"/>
            </a:endParaRPr>
          </a:p>
        </p:txBody>
      </p:sp>
      <p:sp>
        <p:nvSpPr>
          <p:cNvPr id="47" name="CustomShape 6"/>
          <p:cNvSpPr/>
          <p:nvPr/>
        </p:nvSpPr>
        <p:spPr>
          <a:xfrm>
            <a:off x="0" y="288000"/>
            <a:ext cx="504000" cy="108000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ag111@mail.ru" TargetMode="External"/><Relationship Id="rId4" Type="http://schemas.openxmlformats.org/officeDocument/2006/relationships/hyperlink" Target="mailto:aaselivanov.10.03@gmail.com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ckp.nrcki.ru/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07537" y="3059757"/>
            <a:ext cx="8352000" cy="166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rmAutofit/>
          </a:bodyPr>
          <a:lstStyle/>
          <a:p>
            <a:r>
              <a:rPr lang="en-US" sz="2000" b="1" dirty="0"/>
              <a:t>Relation Extraction from Texts Containing Pharmacologically Significant Information on base of Multilingual Language Models</a:t>
            </a:r>
          </a:p>
        </p:txBody>
      </p:sp>
      <p:sp>
        <p:nvSpPr>
          <p:cNvPr id="85" name="TextShape 2"/>
          <p:cNvSpPr txBox="1"/>
          <p:nvPr/>
        </p:nvSpPr>
        <p:spPr>
          <a:xfrm>
            <a:off x="765561" y="5230576"/>
            <a:ext cx="8077680" cy="21544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en-US" sz="2000" b="0" strike="noStrike" spc="-1" dirty="0" smtClean="0">
                <a:latin typeface="Times New Roman"/>
              </a:rPr>
              <a:t>Speaker: Anton Selivanov</a:t>
            </a:r>
          </a:p>
          <a:p>
            <a:pPr algn="r"/>
            <a:endParaRPr lang="en-US" sz="2000" spc="-1" dirty="0">
              <a:latin typeface="Times New Roman"/>
            </a:endParaRPr>
          </a:p>
          <a:p>
            <a:pPr algn="r"/>
            <a:r>
              <a:rPr lang="en-US" sz="2000" b="0" strike="noStrike" spc="-1" dirty="0" smtClean="0">
                <a:latin typeface="Times New Roman"/>
              </a:rPr>
              <a:t>Authors:</a:t>
            </a:r>
          </a:p>
          <a:p>
            <a:pPr algn="r"/>
            <a:r>
              <a:rPr lang="en-US" sz="2000" spc="-1" dirty="0" smtClean="0">
                <a:latin typeface="Times New Roman"/>
              </a:rPr>
              <a:t>Anton Selivanov</a:t>
            </a:r>
            <a:endParaRPr lang="en-US" sz="2000" b="0" strike="noStrike" spc="-1" dirty="0" smtClean="0">
              <a:latin typeface="Times New Roman"/>
            </a:endParaRPr>
          </a:p>
          <a:p>
            <a:pPr algn="r"/>
            <a:r>
              <a:rPr lang="en-US" sz="2000" spc="-1" dirty="0" err="1">
                <a:latin typeface="Times New Roman"/>
              </a:rPr>
              <a:t>p.h.d</a:t>
            </a:r>
            <a:r>
              <a:rPr lang="en-US" sz="2000" spc="-1" dirty="0" smtClean="0">
                <a:latin typeface="Times New Roman"/>
              </a:rPr>
              <a:t>. Roman </a:t>
            </a:r>
            <a:r>
              <a:rPr lang="en-US" sz="2000" spc="-1" dirty="0" err="1" smtClean="0">
                <a:latin typeface="Times New Roman"/>
              </a:rPr>
              <a:t>Rybka</a:t>
            </a:r>
            <a:endParaRPr lang="en-US" sz="2000" spc="-1" dirty="0" smtClean="0">
              <a:latin typeface="Times New Roman"/>
            </a:endParaRPr>
          </a:p>
          <a:p>
            <a:pPr algn="r"/>
            <a:r>
              <a:rPr lang="en-US" sz="2000" spc="-1" dirty="0" err="1" smtClean="0">
                <a:latin typeface="Times New Roman"/>
              </a:rPr>
              <a:t>p.h.d</a:t>
            </a:r>
            <a:r>
              <a:rPr lang="en-US" sz="2000" spc="-1" dirty="0" smtClean="0">
                <a:latin typeface="Times New Roman"/>
              </a:rPr>
              <a:t>. Alexander </a:t>
            </a:r>
            <a:r>
              <a:rPr lang="en-US" sz="2000" spc="-1" dirty="0" err="1" smtClean="0">
                <a:latin typeface="Times New Roman"/>
              </a:rPr>
              <a:t>Sboev</a:t>
            </a:r>
            <a:endParaRPr lang="en-US" sz="2000" spc="-1" dirty="0" smtClean="0">
              <a:latin typeface="Times New Roman"/>
            </a:endParaRPr>
          </a:p>
          <a:p>
            <a:pPr algn="r"/>
            <a:endParaRPr lang="en-US" sz="2000" b="0" strike="noStrike" spc="-1" dirty="0">
              <a:latin typeface="Times New Roman"/>
            </a:endParaRPr>
          </a:p>
        </p:txBody>
      </p:sp>
      <p:pic>
        <p:nvPicPr>
          <p:cNvPr id="86" name="Picture 26"/>
          <p:cNvPicPr/>
          <p:nvPr/>
        </p:nvPicPr>
        <p:blipFill>
          <a:blip r:embed="rId3"/>
          <a:stretch/>
        </p:blipFill>
        <p:spPr>
          <a:xfrm>
            <a:off x="0" y="291116"/>
            <a:ext cx="903070" cy="1080120"/>
          </a:xfrm>
          <a:prstGeom prst="rect">
            <a:avLst/>
          </a:prstGeom>
          <a:ln w="12600">
            <a:noFill/>
          </a:ln>
        </p:spPr>
      </p:pic>
      <p:sp>
        <p:nvSpPr>
          <p:cNvPr id="87" name="TextShape 3"/>
          <p:cNvSpPr txBox="1"/>
          <p:nvPr/>
        </p:nvSpPr>
        <p:spPr>
          <a:xfrm>
            <a:off x="765561" y="7228772"/>
            <a:ext cx="8077680" cy="312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2000" b="0" strike="noStrike" spc="-1" dirty="0" smtClean="0">
                <a:latin typeface="Times New Roman"/>
                <a:hlinkClick r:id="rId4"/>
              </a:rPr>
              <a:t>aaselivanov.10.03@gmail.com</a:t>
            </a:r>
            <a:r>
              <a:rPr lang="en-US" sz="2000" b="0" strike="noStrike" spc="-1" dirty="0" smtClean="0">
                <a:latin typeface="Times New Roman"/>
              </a:rPr>
              <a:t>; </a:t>
            </a:r>
            <a:r>
              <a:rPr lang="en-US" sz="2000" b="0" strike="noStrike" spc="-1" dirty="0" smtClean="0">
                <a:latin typeface="Times New Roman"/>
                <a:hlinkClick r:id="rId5"/>
              </a:rPr>
              <a:t>sag111@mail.ru</a:t>
            </a:r>
            <a:r>
              <a:rPr lang="en-US" sz="2000" b="0" strike="noStrike" spc="-1" dirty="0" smtClean="0">
                <a:latin typeface="Times New Roman"/>
              </a:rPr>
              <a:t>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88" name="TextShape 4"/>
          <p:cNvSpPr txBox="1"/>
          <p:nvPr/>
        </p:nvSpPr>
        <p:spPr>
          <a:xfrm>
            <a:off x="807537" y="2480502"/>
            <a:ext cx="807768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just"/>
            <a:r>
              <a:rPr lang="en-US" sz="2000" i="1" spc="-1" dirty="0">
                <a:latin typeface="Times New Roman"/>
              </a:rPr>
              <a:t>The research was supported by RSF (project No. </a:t>
            </a:r>
            <a:r>
              <a:rPr lang="ru-RU" sz="2000" i="1" spc="-1" dirty="0" smtClean="0">
                <a:latin typeface="Times New Roman"/>
              </a:rPr>
              <a:t>20</a:t>
            </a:r>
            <a:r>
              <a:rPr lang="en-US" sz="2000" i="1" spc="-1" dirty="0" smtClean="0">
                <a:latin typeface="Times New Roman"/>
              </a:rPr>
              <a:t>-</a:t>
            </a:r>
            <a:r>
              <a:rPr lang="ru-RU" sz="2000" i="1" spc="-1" dirty="0" smtClean="0">
                <a:latin typeface="Times New Roman"/>
              </a:rPr>
              <a:t>11</a:t>
            </a:r>
            <a:r>
              <a:rPr lang="en-US" sz="2000" i="1" spc="-1" dirty="0" smtClean="0">
                <a:latin typeface="Times New Roman"/>
              </a:rPr>
              <a:t>-</a:t>
            </a:r>
            <a:r>
              <a:rPr lang="ru-RU" sz="2000" i="1" spc="-1" dirty="0" smtClean="0">
                <a:latin typeface="Times New Roman"/>
              </a:rPr>
              <a:t>20246</a:t>
            </a:r>
            <a:r>
              <a:rPr lang="en-US" sz="2000" i="1" spc="-1" dirty="0" smtClean="0">
                <a:latin typeface="Times New Roman"/>
              </a:rPr>
              <a:t>)</a:t>
            </a:r>
            <a:endParaRPr lang="en-US" sz="2000" b="0" i="1" strike="noStrike" spc="-1" dirty="0">
              <a:latin typeface="Times New Roman"/>
            </a:endParaRPr>
          </a:p>
        </p:txBody>
      </p:sp>
      <p:sp>
        <p:nvSpPr>
          <p:cNvPr id="89" name="TextShape 5"/>
          <p:cNvSpPr txBox="1"/>
          <p:nvPr/>
        </p:nvSpPr>
        <p:spPr>
          <a:xfrm>
            <a:off x="1081857" y="291116"/>
            <a:ext cx="8077680" cy="92333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en-US" sz="2800" b="0" strike="noStrike" spc="-1" dirty="0" smtClean="0">
                <a:latin typeface="Times New Roman"/>
              </a:rPr>
              <a:t>National Research Centre “</a:t>
            </a:r>
            <a:r>
              <a:rPr lang="en-US" sz="2800" b="0" strike="noStrike" spc="-1" dirty="0" err="1" smtClean="0">
                <a:latin typeface="Times New Roman"/>
              </a:rPr>
              <a:t>Kurchatov</a:t>
            </a:r>
            <a:r>
              <a:rPr lang="en-US" sz="2800" b="0" strike="noStrike" spc="-1" dirty="0" smtClean="0">
                <a:latin typeface="Times New Roman"/>
              </a:rPr>
              <a:t> Institute”</a:t>
            </a:r>
            <a:endParaRPr lang="en-US" sz="2800" b="0" strike="noStrike" spc="-1" dirty="0">
              <a:latin typeface="Times New Roman"/>
            </a:endParaRPr>
          </a:p>
          <a:p>
            <a:r>
              <a:rPr lang="en-US" sz="1600" b="0" strike="noStrike" spc="-1" dirty="0" smtClean="0">
                <a:latin typeface="Times New Roman"/>
              </a:rPr>
              <a:t>Centre of the </a:t>
            </a:r>
            <a:r>
              <a:rPr lang="en-US" sz="1600" spc="-1" dirty="0" smtClean="0">
                <a:latin typeface="Times New Roman"/>
              </a:rPr>
              <a:t>nature-like </a:t>
            </a:r>
            <a:r>
              <a:rPr lang="en-US" sz="1600" b="0" strike="noStrike" spc="-1" dirty="0" smtClean="0">
                <a:latin typeface="Times New Roman"/>
              </a:rPr>
              <a:t>NBICS technologies</a:t>
            </a:r>
          </a:p>
          <a:p>
            <a:r>
              <a:rPr lang="en-US" sz="1600" spc="-1" dirty="0" smtClean="0">
                <a:latin typeface="Times New Roman"/>
              </a:rPr>
              <a:t>Neuromorphic algorithms research group</a:t>
            </a:r>
            <a:endParaRPr lang="en-US" sz="1600" b="0" strike="noStrike" spc="-1" dirty="0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720000" y="593666"/>
            <a:ext cx="8855640" cy="6771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en-US" sz="4400" b="1" strike="noStrike" spc="-1" dirty="0" smtClean="0">
                <a:solidFill>
                  <a:srgbClr val="333333"/>
                </a:solidFill>
                <a:latin typeface="Noto Sans Regular"/>
              </a:rPr>
              <a:t>Software implementation</a:t>
            </a:r>
            <a:endParaRPr lang="en-US" sz="4400" b="1" strike="noStrike" spc="-1" dirty="0">
              <a:solidFill>
                <a:srgbClr val="333333"/>
              </a:solidFill>
              <a:latin typeface="Noto Sans Regular"/>
            </a:endParaRPr>
          </a:p>
        </p:txBody>
      </p:sp>
      <p:pic>
        <p:nvPicPr>
          <p:cNvPr id="110" name="Рисунок 109"/>
          <p:cNvPicPr/>
          <p:nvPr/>
        </p:nvPicPr>
        <p:blipFill>
          <a:blip r:embed="rId2"/>
          <a:stretch/>
        </p:blipFill>
        <p:spPr>
          <a:xfrm>
            <a:off x="399620" y="2142698"/>
            <a:ext cx="2029688" cy="1092301"/>
          </a:xfrm>
          <a:prstGeom prst="rect">
            <a:avLst/>
          </a:prstGeom>
          <a:ln>
            <a:noFill/>
          </a:ln>
        </p:spPr>
      </p:pic>
      <p:pic>
        <p:nvPicPr>
          <p:cNvPr id="111" name="Рисунок 110"/>
          <p:cNvPicPr/>
          <p:nvPr/>
        </p:nvPicPr>
        <p:blipFill>
          <a:blip r:embed="rId3"/>
          <a:stretch/>
        </p:blipFill>
        <p:spPr>
          <a:xfrm>
            <a:off x="34404" y="3546985"/>
            <a:ext cx="2760120" cy="1029960"/>
          </a:xfrm>
          <a:prstGeom prst="rect">
            <a:avLst/>
          </a:prstGeom>
          <a:ln>
            <a:noFill/>
          </a:ln>
        </p:spPr>
      </p:pic>
      <p:pic>
        <p:nvPicPr>
          <p:cNvPr id="112" name="Рисунок 111"/>
          <p:cNvPicPr/>
          <p:nvPr/>
        </p:nvPicPr>
        <p:blipFill>
          <a:blip r:embed="rId4"/>
          <a:stretch/>
        </p:blipFill>
        <p:spPr>
          <a:xfrm>
            <a:off x="3155839" y="2429740"/>
            <a:ext cx="2011320" cy="795960"/>
          </a:xfrm>
          <a:prstGeom prst="rect">
            <a:avLst/>
          </a:prstGeom>
          <a:ln>
            <a:noFill/>
          </a:ln>
        </p:spPr>
      </p:pic>
      <p:pic>
        <p:nvPicPr>
          <p:cNvPr id="115" name="Рисунок 114"/>
          <p:cNvPicPr/>
          <p:nvPr/>
        </p:nvPicPr>
        <p:blipFill>
          <a:blip r:embed="rId5"/>
          <a:stretch/>
        </p:blipFill>
        <p:spPr>
          <a:xfrm>
            <a:off x="3412879" y="3253755"/>
            <a:ext cx="1497240" cy="1497240"/>
          </a:xfrm>
          <a:prstGeom prst="rect">
            <a:avLst/>
          </a:prstGeom>
          <a:ln>
            <a:noFill/>
          </a:ln>
        </p:spPr>
      </p:pic>
      <p:pic>
        <p:nvPicPr>
          <p:cNvPr id="116" name="Рисунок 115"/>
          <p:cNvPicPr/>
          <p:nvPr/>
        </p:nvPicPr>
        <p:blipFill>
          <a:blip r:embed="rId6"/>
          <a:stretch/>
        </p:blipFill>
        <p:spPr>
          <a:xfrm>
            <a:off x="5411203" y="2593825"/>
            <a:ext cx="2117880" cy="613800"/>
          </a:xfrm>
          <a:prstGeom prst="rect">
            <a:avLst/>
          </a:prstGeom>
          <a:ln>
            <a:noFill/>
          </a:ln>
        </p:spPr>
      </p:pic>
      <p:pic>
        <p:nvPicPr>
          <p:cNvPr id="117" name="Рисунок 116"/>
          <p:cNvPicPr/>
          <p:nvPr/>
        </p:nvPicPr>
        <p:blipFill>
          <a:blip r:embed="rId7"/>
          <a:stretch/>
        </p:blipFill>
        <p:spPr>
          <a:xfrm>
            <a:off x="5167159" y="3546985"/>
            <a:ext cx="2377080" cy="831600"/>
          </a:xfrm>
          <a:prstGeom prst="rect">
            <a:avLst/>
          </a:prstGeom>
          <a:ln>
            <a:noFill/>
          </a:ln>
        </p:spPr>
      </p:pic>
      <p:sp>
        <p:nvSpPr>
          <p:cNvPr id="119" name="TextShape 2"/>
          <p:cNvSpPr txBox="1"/>
          <p:nvPr/>
        </p:nvSpPr>
        <p:spPr>
          <a:xfrm>
            <a:off x="343440" y="5725800"/>
            <a:ext cx="8709120" cy="101420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>
              <a:spcBef>
                <a:spcPts val="1191"/>
              </a:spcBef>
              <a:spcAft>
                <a:spcPts val="992"/>
              </a:spcAft>
            </a:pPr>
            <a:r>
              <a:rPr lang="en-US" sz="2000" dirty="0"/>
              <a:t>This work has been carried out using computing resources of the federal</a:t>
            </a:r>
            <a:br>
              <a:rPr lang="en-US" sz="2000" dirty="0"/>
            </a:br>
            <a:r>
              <a:rPr lang="en-US" sz="2000" dirty="0"/>
              <a:t>collective usage center Complex for Simulation and Data Processing for</a:t>
            </a:r>
            <a:br>
              <a:rPr lang="en-US" sz="2000" dirty="0"/>
            </a:br>
            <a:r>
              <a:rPr lang="en-US" sz="2000" dirty="0"/>
              <a:t>Mega-science Facilities at NRC “</a:t>
            </a:r>
            <a:r>
              <a:rPr lang="en-US" sz="2000" dirty="0" err="1"/>
              <a:t>Kurchatov</a:t>
            </a:r>
            <a:r>
              <a:rPr lang="en-US" sz="2000" dirty="0"/>
              <a:t> Institute”, </a:t>
            </a:r>
            <a:r>
              <a:rPr lang="en-US" sz="2000" u="sng" dirty="0">
                <a:hlinkClick r:id="rId8"/>
              </a:rPr>
              <a:t>http://ckp.nrcki.ru/</a:t>
            </a:r>
            <a:r>
              <a:rPr lang="en-US" sz="2000" dirty="0"/>
              <a:t>.</a:t>
            </a:r>
            <a:endParaRPr lang="en-US" sz="2000" b="0" strike="noStrike" spc="-1" dirty="0">
              <a:latin typeface="Arial"/>
            </a:endParaRPr>
          </a:p>
        </p:txBody>
      </p:sp>
      <p:pic>
        <p:nvPicPr>
          <p:cNvPr id="1026" name="Picture 2" descr="Language Models | Kornraphop K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057" y="3098713"/>
            <a:ext cx="2302818" cy="850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720000" y="314846"/>
            <a:ext cx="8855640" cy="6771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en-US" sz="4400" b="1" strike="noStrike" spc="-1" dirty="0" smtClean="0">
                <a:solidFill>
                  <a:srgbClr val="333333"/>
                </a:solidFill>
                <a:latin typeface="Noto Sans Regular"/>
              </a:rPr>
              <a:t>Experimental setup</a:t>
            </a:r>
            <a:endParaRPr lang="en-US" sz="4400" b="1" strike="noStrike" spc="-1" dirty="0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575816" y="1337786"/>
            <a:ext cx="7992720" cy="59375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ctr">
            <a:spAutoFit/>
          </a:bodyPr>
          <a:lstStyle/>
          <a:p>
            <a:pPr marL="216000" indent="-2156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spc="-1" dirty="0" smtClean="0">
                <a:latin typeface="Arial"/>
              </a:rPr>
              <a:t>We used the following data splits:</a:t>
            </a:r>
          </a:p>
          <a:p>
            <a:pPr marL="673200" lvl="1" indent="-2156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spc="-1" dirty="0" smtClean="0">
                <a:latin typeface="Arial"/>
              </a:rPr>
              <a:t>RDRS – 5-fold cross-validation with fixed texts ids to guarantee proper comparison;</a:t>
            </a:r>
          </a:p>
          <a:p>
            <a:pPr marL="673200" lvl="1" indent="-2156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spc="-1" dirty="0" smtClean="0">
                <a:latin typeface="Arial"/>
              </a:rPr>
              <a:t>DDI2013 – official split of the BLURB benchmark;</a:t>
            </a:r>
            <a:endParaRPr lang="en-US" sz="1600" spc="-1" dirty="0">
              <a:latin typeface="Arial"/>
            </a:endParaRPr>
          </a:p>
          <a:p>
            <a:pPr marL="673200" lvl="1" indent="-2156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spc="-1" dirty="0" err="1" smtClean="0">
                <a:latin typeface="Arial"/>
              </a:rPr>
              <a:t>PhaeDRA</a:t>
            </a:r>
            <a:r>
              <a:rPr lang="en-US" sz="1600" spc="-1" dirty="0" smtClean="0">
                <a:latin typeface="Arial"/>
              </a:rPr>
              <a:t> – official split from the dataset owners.</a:t>
            </a:r>
          </a:p>
          <a:p>
            <a:pPr marL="216000" indent="-2156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1600" spc="-1" dirty="0">
              <a:latin typeface="Arial"/>
            </a:endParaRPr>
          </a:p>
          <a:p>
            <a:pPr marL="216000" indent="-2156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spc="-1" dirty="0" smtClean="0">
                <a:latin typeface="Arial"/>
              </a:rPr>
              <a:t>Random seeds were fixed for the whole experiment set;</a:t>
            </a:r>
          </a:p>
          <a:p>
            <a:pPr marL="360">
              <a:lnSpc>
                <a:spcPct val="110000"/>
              </a:lnSpc>
              <a:buClr>
                <a:srgbClr val="000000"/>
              </a:buClr>
              <a:buSzPct val="45000"/>
            </a:pPr>
            <a:endParaRPr lang="en-US" sz="1600" spc="-1" dirty="0">
              <a:latin typeface="Arial"/>
            </a:endParaRPr>
          </a:p>
          <a:p>
            <a:pPr marL="216000" indent="-2156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spc="-1" dirty="0" smtClean="0">
                <a:latin typeface="Arial"/>
              </a:rPr>
              <a:t>All the experiments except the ones with the </a:t>
            </a:r>
            <a:r>
              <a:rPr lang="en-US" sz="1600" spc="-1" dirty="0" err="1" smtClean="0">
                <a:latin typeface="Arial"/>
              </a:rPr>
              <a:t>bioALBERT</a:t>
            </a:r>
            <a:r>
              <a:rPr lang="en-US" sz="1600" spc="-1" dirty="0" smtClean="0">
                <a:latin typeface="Arial"/>
              </a:rPr>
              <a:t> were carried out using the following </a:t>
            </a:r>
            <a:r>
              <a:rPr lang="en-US" sz="1600" spc="-1" dirty="0" err="1" smtClean="0">
                <a:latin typeface="Arial"/>
              </a:rPr>
              <a:t>hyperparameters</a:t>
            </a:r>
            <a:r>
              <a:rPr lang="en-US" sz="1600" spc="-1" dirty="0" smtClean="0">
                <a:latin typeface="Arial"/>
              </a:rPr>
              <a:t> (chosen manually): </a:t>
            </a:r>
          </a:p>
          <a:p>
            <a:pPr marL="673200" lvl="1" indent="-2156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1600" spc="-1" dirty="0" smtClean="0">
              <a:latin typeface="Arial"/>
            </a:endParaRPr>
          </a:p>
          <a:p>
            <a:pPr marL="673200" lvl="1" indent="-2156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spc="-1" dirty="0" err="1"/>
              <a:t>Optmization</a:t>
            </a:r>
            <a:r>
              <a:rPr lang="en-US" sz="1600" spc="-1" dirty="0"/>
              <a:t> function: </a:t>
            </a:r>
            <a:r>
              <a:rPr lang="en-US" sz="1600" spc="-1" dirty="0" err="1"/>
              <a:t>Nadam</a:t>
            </a:r>
            <a:r>
              <a:rPr lang="en-US" sz="1600" spc="-1" dirty="0" smtClean="0"/>
              <a:t>;</a:t>
            </a:r>
            <a:endParaRPr lang="en-US" sz="1600" spc="-1" dirty="0" smtClean="0">
              <a:latin typeface="Arial"/>
            </a:endParaRPr>
          </a:p>
          <a:p>
            <a:pPr marL="673200" lvl="1" indent="-2156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spc="-1" dirty="0" smtClean="0">
                <a:latin typeface="Arial"/>
              </a:rPr>
              <a:t>Initial learning rate: 0.00001;</a:t>
            </a:r>
          </a:p>
          <a:p>
            <a:pPr marL="673200" lvl="1" indent="-2156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spc="-1" dirty="0" smtClean="0">
                <a:latin typeface="Arial"/>
              </a:rPr>
              <a:t>Batch size: 8;</a:t>
            </a:r>
          </a:p>
          <a:p>
            <a:pPr marL="673200" lvl="1" indent="-2156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spc="-1" dirty="0" smtClean="0">
                <a:latin typeface="Arial"/>
              </a:rPr>
              <a:t>Max input sequence length: 512;</a:t>
            </a:r>
          </a:p>
          <a:p>
            <a:pPr marL="673200" lvl="1" indent="-2156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spc="-1" dirty="0" smtClean="0">
                <a:latin typeface="Arial"/>
              </a:rPr>
              <a:t>Float16 as the base for the computation;</a:t>
            </a:r>
          </a:p>
          <a:p>
            <a:pPr marL="360">
              <a:lnSpc>
                <a:spcPct val="110000"/>
              </a:lnSpc>
              <a:buClr>
                <a:srgbClr val="000000"/>
              </a:buClr>
              <a:buSzPct val="45000"/>
            </a:pPr>
            <a:endParaRPr lang="en-US" sz="1600" spc="-1" dirty="0">
              <a:latin typeface="Arial"/>
            </a:endParaRPr>
          </a:p>
          <a:p>
            <a:pPr marL="216000" indent="-2156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spc="-1" dirty="0" smtClean="0">
                <a:latin typeface="Arial"/>
              </a:rPr>
              <a:t>Tech platform parameters:</a:t>
            </a:r>
          </a:p>
          <a:p>
            <a:pPr marL="673200" lvl="1" indent="-2156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spc="-1" dirty="0" smtClean="0">
                <a:latin typeface="Arial"/>
              </a:rPr>
              <a:t>CPU: 16 cores;</a:t>
            </a:r>
          </a:p>
          <a:p>
            <a:pPr marL="673200" lvl="1" indent="-2156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spc="-1" dirty="0" smtClean="0">
                <a:latin typeface="Arial"/>
              </a:rPr>
              <a:t>GPU: 1 x NVIDIA V100 16 GB;</a:t>
            </a:r>
          </a:p>
          <a:p>
            <a:pPr marL="673200" lvl="1" indent="-2156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strike="noStrike" spc="-1" dirty="0" smtClean="0">
                <a:latin typeface="Arial"/>
              </a:rPr>
              <a:t>RAM: 16 GB.</a:t>
            </a:r>
          </a:p>
          <a:p>
            <a:pPr marL="216000" indent="-21564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160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720000" y="593666"/>
            <a:ext cx="8855640" cy="6771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en-US" sz="4400" b="1" strike="noStrike" spc="-1" dirty="0" smtClean="0">
                <a:solidFill>
                  <a:srgbClr val="333333"/>
                </a:solidFill>
                <a:latin typeface="Noto Sans Regular"/>
              </a:rPr>
              <a:t>Results for the RDRS dataset</a:t>
            </a:r>
            <a:endParaRPr lang="en-US" sz="4400" b="1" strike="noStrike" spc="-1" dirty="0">
              <a:solidFill>
                <a:srgbClr val="333333"/>
              </a:solidFill>
              <a:latin typeface="Noto Sans Regular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919987"/>
              </p:ext>
            </p:extLst>
          </p:nvPr>
        </p:nvGraphicFramePr>
        <p:xfrm>
          <a:off x="431800" y="1691605"/>
          <a:ext cx="9217026" cy="3168351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2894604"/>
                <a:gridCol w="2575330"/>
                <a:gridCol w="1873546"/>
                <a:gridCol w="1873546"/>
              </a:tblGrid>
              <a:tr h="898109">
                <a:tc grid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u="sng" dirty="0" smtClean="0">
                        <a:effectLst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sng" dirty="0" smtClean="0">
                          <a:effectLst/>
                        </a:rPr>
                        <a:t>macro-averaged f1-score for the </a:t>
                      </a:r>
                      <a:r>
                        <a:rPr lang="en-US" sz="1600" u="sng" dirty="0" smtClean="0">
                          <a:effectLst/>
                        </a:rPr>
                        <a:t>positive relations</a:t>
                      </a:r>
                      <a:endParaRPr lang="en-US" sz="1600" u="sng" dirty="0" smtClean="0">
                        <a:effectLst/>
                      </a:endParaRPr>
                    </a:p>
                    <a:p>
                      <a:pPr rtl="0" fontAlgn="b"/>
                      <a:endParaRPr lang="ru-RU" sz="1600" dirty="0">
                        <a:effectLst/>
                      </a:endParaRPr>
                    </a:p>
                  </a:txBody>
                  <a:tcPr marL="14961" marR="14961" marT="9974" marB="9974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ru-RU" sz="1400" dirty="0">
                        <a:effectLst/>
                      </a:endParaRPr>
                    </a:p>
                  </a:txBody>
                  <a:tcPr marL="14961" marR="14961" marT="9974" marB="99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ru-RU" sz="1400" dirty="0">
                        <a:effectLst/>
                      </a:endParaRP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ru-RU" sz="1400" dirty="0">
                        <a:effectLst/>
                      </a:endParaRPr>
                    </a:p>
                  </a:txBody>
                  <a:tcPr marL="14961" marR="14961" marT="9974" marB="99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686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u="none" dirty="0" smtClean="0">
                          <a:effectLst/>
                        </a:rPr>
                        <a:t>Named entities</a:t>
                      </a:r>
                      <a:r>
                        <a:rPr lang="en-US" sz="1600" u="none" baseline="0" dirty="0" smtClean="0">
                          <a:effectLst/>
                        </a:rPr>
                        <a:t> type</a:t>
                      </a:r>
                      <a:endParaRPr lang="en-US" sz="1600" u="none" dirty="0">
                        <a:effectLst/>
                      </a:endParaRPr>
                    </a:p>
                  </a:txBody>
                  <a:tcPr marL="14961" marR="14961" marT="9974" marB="99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u="none" dirty="0" smtClean="0">
                          <a:effectLst/>
                        </a:rPr>
                        <a:t>Language</a:t>
                      </a:r>
                      <a:r>
                        <a:rPr lang="en-US" sz="1600" u="none" baseline="0" dirty="0" smtClean="0">
                          <a:effectLst/>
                        </a:rPr>
                        <a:t> model</a:t>
                      </a:r>
                      <a:endParaRPr lang="en-US" sz="1600" u="none" dirty="0">
                        <a:effectLst/>
                      </a:endParaRP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dirty="0">
                          <a:effectLst/>
                        </a:rPr>
                        <a:t>RDRS 2022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dirty="0">
                          <a:effectLst/>
                        </a:rPr>
                        <a:t>RDRS 2022 extended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89">
                <a:tc rowSpan="2">
                  <a:txBody>
                    <a:bodyPr/>
                    <a:lstStyle/>
                    <a:p>
                      <a:pPr rtl="0" fontAlgn="b"/>
                      <a:r>
                        <a:rPr lang="en-US" sz="1600" dirty="0">
                          <a:effectLst/>
                        </a:rPr>
                        <a:t>Ground-truth named entities</a:t>
                      </a:r>
                    </a:p>
                  </a:txBody>
                  <a:tcPr marL="14961" marR="14961" marT="9974" marB="99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dirty="0">
                          <a:effectLst/>
                        </a:rPr>
                        <a:t>XLM-</a:t>
                      </a:r>
                      <a:r>
                        <a:rPr lang="en-US" sz="1600" dirty="0" err="1">
                          <a:effectLst/>
                        </a:rPr>
                        <a:t>RoBERTa</a:t>
                      </a:r>
                      <a:r>
                        <a:rPr lang="en-US" sz="1600" dirty="0">
                          <a:effectLst/>
                        </a:rPr>
                        <a:t> large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86,74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dirty="0">
                          <a:effectLst/>
                        </a:rPr>
                        <a:t>87,19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58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dirty="0">
                          <a:effectLst/>
                        </a:rPr>
                        <a:t>XLM-</a:t>
                      </a:r>
                      <a:r>
                        <a:rPr lang="en-US" sz="1600" dirty="0" err="1">
                          <a:effectLst/>
                        </a:rPr>
                        <a:t>RoBERTa</a:t>
                      </a:r>
                      <a:r>
                        <a:rPr lang="en-US" sz="1600" dirty="0">
                          <a:effectLst/>
                        </a:rPr>
                        <a:t> large sag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dirty="0">
                          <a:effectLst/>
                        </a:rPr>
                        <a:t>87,31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dirty="0">
                          <a:effectLst/>
                        </a:rPr>
                        <a:t>86,41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89">
                <a:tc rowSpan="2">
                  <a:txBody>
                    <a:bodyPr/>
                    <a:lstStyle/>
                    <a:p>
                      <a:pPr rtl="0" fontAlgn="b"/>
                      <a:r>
                        <a:rPr lang="en-US" sz="1600" dirty="0">
                          <a:effectLst/>
                        </a:rPr>
                        <a:t>Predicted 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named entities</a:t>
                      </a:r>
                    </a:p>
                  </a:txBody>
                  <a:tcPr marL="14961" marR="14961" marT="9974" marB="99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dirty="0">
                          <a:effectLst/>
                        </a:rPr>
                        <a:t>XLM-</a:t>
                      </a:r>
                      <a:r>
                        <a:rPr lang="en-US" sz="1600" dirty="0" err="1">
                          <a:effectLst/>
                        </a:rPr>
                        <a:t>RoBERTa</a:t>
                      </a:r>
                      <a:r>
                        <a:rPr lang="en-US" sz="1600" dirty="0">
                          <a:effectLst/>
                        </a:rPr>
                        <a:t> large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55,88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dirty="0">
                          <a:effectLst/>
                        </a:rPr>
                        <a:t>60,03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58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dirty="0">
                          <a:effectLst/>
                        </a:rPr>
                        <a:t>XLM-</a:t>
                      </a:r>
                      <a:r>
                        <a:rPr lang="en-US" sz="1600" dirty="0" err="1">
                          <a:effectLst/>
                        </a:rPr>
                        <a:t>RoBERTa</a:t>
                      </a:r>
                      <a:r>
                        <a:rPr lang="en-US" sz="1600" dirty="0">
                          <a:effectLst/>
                        </a:rPr>
                        <a:t> large sag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dirty="0">
                          <a:effectLst/>
                        </a:rPr>
                        <a:t>57,10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dirty="0">
                          <a:effectLst/>
                        </a:rPr>
                        <a:t>60,13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720000" y="685999"/>
            <a:ext cx="8855640" cy="49244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en-US" sz="3200" b="1" strike="noStrike" spc="-1" dirty="0" smtClean="0">
                <a:solidFill>
                  <a:srgbClr val="333333"/>
                </a:solidFill>
                <a:latin typeface="Noto Sans Regular"/>
              </a:rPr>
              <a:t>Results for the DDI dataset</a:t>
            </a:r>
            <a:endParaRPr lang="en-US" sz="3200" b="1" strike="noStrike" spc="-1" dirty="0">
              <a:solidFill>
                <a:srgbClr val="333333"/>
              </a:solidFill>
              <a:latin typeface="Noto Sans Regular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365857"/>
              </p:ext>
            </p:extLst>
          </p:nvPr>
        </p:nvGraphicFramePr>
        <p:xfrm>
          <a:off x="71760" y="1403574"/>
          <a:ext cx="9503882" cy="3176592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711943"/>
                <a:gridCol w="3254599"/>
                <a:gridCol w="1218034"/>
                <a:gridCol w="996902"/>
                <a:gridCol w="1107468"/>
                <a:gridCol w="1107468"/>
                <a:gridCol w="1107468"/>
              </a:tblGrid>
              <a:tr h="197741"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500" dirty="0" err="1">
                          <a:effectLst/>
                        </a:rPr>
                        <a:t>lang</a:t>
                      </a:r>
                      <a:endParaRPr lang="en-US" sz="1500" dirty="0">
                        <a:effectLst/>
                      </a:endParaRP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Model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500" dirty="0" smtClean="0">
                          <a:effectLst/>
                        </a:rPr>
                        <a:t>f1-macro</a:t>
                      </a:r>
                      <a:endParaRPr lang="en-US" sz="1500" b="1" dirty="0">
                        <a:effectLst/>
                      </a:endParaRP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effectLst/>
                        </a:rPr>
                        <a:t>relation types</a:t>
                      </a:r>
                      <a:endParaRPr lang="en-US" sz="1600" b="1" dirty="0">
                        <a:effectLst/>
                      </a:endParaRP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45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>
                          <a:effectLst/>
                        </a:rPr>
                        <a:t>int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>
                          <a:effectLst/>
                        </a:rPr>
                        <a:t>effect</a:t>
                      </a:r>
                    </a:p>
                  </a:txBody>
                  <a:tcPr marL="25611" marR="25611" marT="17074" marB="170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>
                          <a:effectLst/>
                        </a:rPr>
                        <a:t>advice</a:t>
                      </a:r>
                    </a:p>
                  </a:txBody>
                  <a:tcPr marL="25611" marR="25611" marT="17074" marB="170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dirty="0">
                          <a:effectLst/>
                        </a:rPr>
                        <a:t>mechanism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36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dirty="0" smtClean="0">
                          <a:effectLst/>
                        </a:rPr>
                        <a:t>1</a:t>
                      </a:r>
                      <a:endParaRPr lang="en-US" sz="1500" dirty="0">
                        <a:effectLst/>
                      </a:endParaRP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 err="1">
                          <a:effectLst/>
                        </a:rPr>
                        <a:t>BioBERT</a:t>
                      </a:r>
                      <a:r>
                        <a:rPr lang="en-US" sz="1500" dirty="0">
                          <a:effectLst/>
                        </a:rPr>
                        <a:t> v.1.0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dirty="0">
                          <a:effectLst/>
                        </a:rPr>
                        <a:t>68,74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dirty="0">
                          <a:effectLst/>
                        </a:rPr>
                        <a:t>55,94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75,27</a:t>
                      </a:r>
                    </a:p>
                  </a:txBody>
                  <a:tcPr marL="25611" marR="25611" marT="17074" marB="170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74,55</a:t>
                      </a:r>
                    </a:p>
                  </a:txBody>
                  <a:tcPr marL="25611" marR="25611" marT="17074" marB="170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69,21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136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dirty="0" smtClean="0">
                          <a:effectLst/>
                        </a:rPr>
                        <a:t>1</a:t>
                      </a:r>
                      <a:endParaRPr lang="en-US" sz="1500" dirty="0">
                        <a:effectLst/>
                      </a:endParaRP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effectLst/>
                        </a:rPr>
                        <a:t>BioLink BERT large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68,30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dirty="0">
                          <a:effectLst/>
                        </a:rPr>
                        <a:t>45,71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dirty="0">
                          <a:effectLst/>
                        </a:rPr>
                        <a:t>78,28</a:t>
                      </a:r>
                    </a:p>
                  </a:txBody>
                  <a:tcPr marL="25611" marR="25611" marT="17074" marB="17074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dirty="0">
                          <a:effectLst/>
                        </a:rPr>
                        <a:t>74,19</a:t>
                      </a:r>
                    </a:p>
                  </a:txBody>
                  <a:tcPr marL="25611" marR="25611" marT="17074" marB="17074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75,00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136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dirty="0" smtClean="0">
                          <a:effectLst/>
                        </a:rPr>
                        <a:t>1</a:t>
                      </a:r>
                      <a:endParaRPr lang="en-US" sz="1500" b="1" dirty="0">
                        <a:effectLst/>
                      </a:endParaRP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b="1" dirty="0" err="1">
                          <a:effectLst/>
                        </a:rPr>
                        <a:t>BioALBERT</a:t>
                      </a:r>
                      <a:r>
                        <a:rPr lang="en-US" sz="1500" b="1" dirty="0">
                          <a:effectLst/>
                        </a:rPr>
                        <a:t> </a:t>
                      </a:r>
                      <a:r>
                        <a:rPr lang="en-US" sz="1500" b="1" dirty="0" err="1">
                          <a:effectLst/>
                        </a:rPr>
                        <a:t>xxlarge</a:t>
                      </a:r>
                      <a:endParaRPr lang="en-US" sz="1500" b="1" dirty="0">
                        <a:effectLst/>
                      </a:endParaRP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1" dirty="0">
                          <a:effectLst/>
                        </a:rPr>
                        <a:t>78,45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1" dirty="0">
                          <a:effectLst/>
                        </a:rPr>
                        <a:t>59,26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1" dirty="0">
                          <a:effectLst/>
                        </a:rPr>
                        <a:t>81,25</a:t>
                      </a:r>
                    </a:p>
                  </a:txBody>
                  <a:tcPr marL="25611" marR="25611" marT="17074" marB="1707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1" dirty="0">
                          <a:effectLst/>
                        </a:rPr>
                        <a:t>86,59</a:t>
                      </a:r>
                    </a:p>
                  </a:txBody>
                  <a:tcPr marL="25611" marR="25611" marT="17074" marB="1707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1" dirty="0">
                          <a:effectLst/>
                        </a:rPr>
                        <a:t>86,71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99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dirty="0" smtClean="0">
                          <a:effectLst/>
                        </a:rPr>
                        <a:t>108</a:t>
                      </a:r>
                      <a:endParaRPr lang="en-US" sz="1500" dirty="0">
                        <a:effectLst/>
                      </a:endParaRP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effectLst/>
                        </a:rPr>
                        <a:t>XLM-RoBERTa large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70,63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dirty="0">
                          <a:effectLst/>
                        </a:rPr>
                        <a:t>51,98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dirty="0">
                          <a:effectLst/>
                        </a:rPr>
                        <a:t>78,42</a:t>
                      </a:r>
                    </a:p>
                  </a:txBody>
                  <a:tcPr marL="25611" marR="25611" marT="17074" marB="170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80,00</a:t>
                      </a:r>
                    </a:p>
                  </a:txBody>
                  <a:tcPr marL="25611" marR="25611" marT="17074" marB="170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dirty="0">
                          <a:effectLst/>
                        </a:rPr>
                        <a:t>72,11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4499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dirty="0" smtClean="0">
                          <a:effectLst/>
                        </a:rPr>
                        <a:t>108</a:t>
                      </a:r>
                      <a:endParaRPr lang="en-US" sz="1500" dirty="0">
                        <a:effectLst/>
                      </a:endParaRP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effectLst/>
                        </a:rPr>
                        <a:t>XLM-RoBERTa large-sag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69,39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43,75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76,86</a:t>
                      </a:r>
                    </a:p>
                  </a:txBody>
                  <a:tcPr marL="25611" marR="25611" marT="17074" marB="17074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dirty="0">
                          <a:effectLst/>
                        </a:rPr>
                        <a:t>84,24</a:t>
                      </a:r>
                    </a:p>
                  </a:txBody>
                  <a:tcPr marL="25611" marR="25611" marT="17074" marB="17074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dirty="0">
                          <a:effectLst/>
                        </a:rPr>
                        <a:t>72,69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61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548640" y="693693"/>
            <a:ext cx="9388216" cy="47705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sz="3100" b="1" strike="noStrike" spc="-1" dirty="0" smtClean="0">
                <a:solidFill>
                  <a:srgbClr val="333333"/>
                </a:solidFill>
                <a:latin typeface="Noto Sans Regular"/>
              </a:rPr>
              <a:t>Results for the </a:t>
            </a:r>
            <a:r>
              <a:rPr lang="en-US" sz="3100" b="1" strike="noStrike" spc="-1" dirty="0" err="1" smtClean="0">
                <a:solidFill>
                  <a:srgbClr val="333333"/>
                </a:solidFill>
                <a:latin typeface="Noto Sans Regular"/>
              </a:rPr>
              <a:t>PhaeDRA</a:t>
            </a:r>
            <a:r>
              <a:rPr lang="en-US" sz="3100" b="1" strike="noStrike" spc="-1" dirty="0" smtClean="0">
                <a:solidFill>
                  <a:srgbClr val="333333"/>
                </a:solidFill>
                <a:latin typeface="Noto Sans Regular"/>
              </a:rPr>
              <a:t> dataset</a:t>
            </a:r>
            <a:endParaRPr lang="en-US" sz="3100" b="1" strike="noStrike" spc="-1" dirty="0">
              <a:solidFill>
                <a:srgbClr val="333333"/>
              </a:solidFill>
              <a:latin typeface="Noto Sans Regular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963427"/>
              </p:ext>
            </p:extLst>
          </p:nvPr>
        </p:nvGraphicFramePr>
        <p:xfrm>
          <a:off x="216024" y="1475581"/>
          <a:ext cx="9216776" cy="3096344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580497"/>
                <a:gridCol w="2589427"/>
                <a:gridCol w="1455379"/>
                <a:gridCol w="1470784"/>
                <a:gridCol w="1470784"/>
                <a:gridCol w="1649905"/>
              </a:tblGrid>
              <a:tr h="378886"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400" dirty="0" err="1">
                          <a:effectLst/>
                        </a:rPr>
                        <a:t>lang</a:t>
                      </a:r>
                      <a:endParaRPr lang="en-US" sz="1400" dirty="0">
                        <a:effectLst/>
                      </a:endParaRP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Model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</a:rPr>
                        <a:t>f1-macro</a:t>
                      </a:r>
                      <a:endParaRPr lang="en-US" sz="1400" dirty="0">
                        <a:effectLst/>
                      </a:endParaRP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effectLst/>
                        </a:rPr>
                        <a:t>relation types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81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</a:rPr>
                        <a:t>Subject Disorder</a:t>
                      </a:r>
                      <a:endParaRPr lang="en-US" sz="1400" dirty="0">
                        <a:effectLst/>
                      </a:endParaRP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</a:rPr>
                        <a:t>Is equivalent</a:t>
                      </a:r>
                      <a:endParaRPr lang="en-US" sz="1400" dirty="0">
                        <a:effectLst/>
                      </a:endParaRPr>
                    </a:p>
                  </a:txBody>
                  <a:tcPr marL="25611" marR="25611" marT="17074" marB="170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err="1">
                          <a:effectLst/>
                        </a:rPr>
                        <a:t>Coreference</a:t>
                      </a:r>
                      <a:endParaRPr lang="en-US" sz="1400" dirty="0">
                        <a:effectLst/>
                      </a:endParaRP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34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</a:rPr>
                        <a:t>1</a:t>
                      </a:r>
                      <a:endParaRPr lang="en-US" sz="1400" dirty="0">
                        <a:effectLst/>
                      </a:endParaRP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 err="1">
                          <a:effectLst/>
                        </a:rPr>
                        <a:t>BioBERT</a:t>
                      </a:r>
                      <a:r>
                        <a:rPr lang="en-US" sz="1400" dirty="0">
                          <a:effectLst/>
                        </a:rPr>
                        <a:t> v.1.0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84,51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95,17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76,47</a:t>
                      </a:r>
                    </a:p>
                  </a:txBody>
                  <a:tcPr marL="25611" marR="25611" marT="17074" marB="170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81,90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734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</a:rPr>
                        <a:t>1</a:t>
                      </a:r>
                      <a:endParaRPr lang="en-US" sz="1400" dirty="0">
                        <a:effectLst/>
                      </a:endParaRP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>
                          <a:effectLst/>
                        </a:rPr>
                        <a:t>BioLink BERT large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81,77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94,30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72,59</a:t>
                      </a:r>
                    </a:p>
                  </a:txBody>
                  <a:tcPr marL="25611" marR="25611" marT="17074" marB="17074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78,43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3734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</a:rPr>
                        <a:t>1</a:t>
                      </a:r>
                      <a:endParaRPr lang="en-US" sz="1400" b="1" dirty="0">
                        <a:effectLst/>
                      </a:endParaRP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1" dirty="0" err="1">
                          <a:effectLst/>
                        </a:rPr>
                        <a:t>BioALBERT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xxlarge</a:t>
                      </a:r>
                      <a:endParaRPr lang="en-US" sz="1400" b="1" dirty="0">
                        <a:effectLst/>
                      </a:endParaRP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effectLst/>
                        </a:rPr>
                        <a:t>86,78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effectLst/>
                        </a:rPr>
                        <a:t>97,74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effectLst/>
                        </a:rPr>
                        <a:t>79,43</a:t>
                      </a:r>
                    </a:p>
                  </a:txBody>
                  <a:tcPr marL="25611" marR="25611" marT="17074" marB="1707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effectLst/>
                        </a:rPr>
                        <a:t>83,17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138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</a:rPr>
                        <a:t>108</a:t>
                      </a:r>
                      <a:endParaRPr lang="en-US" sz="1400" dirty="0">
                        <a:effectLst/>
                      </a:endParaRP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>
                          <a:effectLst/>
                        </a:rPr>
                        <a:t>XLM-RoBERTa large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84,15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95,91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75,36</a:t>
                      </a:r>
                    </a:p>
                  </a:txBody>
                  <a:tcPr marL="25611" marR="25611" marT="17074" marB="170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81,19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814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</a:rPr>
                        <a:t>108</a:t>
                      </a:r>
                      <a:endParaRPr lang="en-US" sz="1400" dirty="0">
                        <a:effectLst/>
                      </a:endParaRP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>
                          <a:effectLst/>
                        </a:rPr>
                        <a:t>XLM-RoBERTa large-sag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84,04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96,24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72,86</a:t>
                      </a:r>
                    </a:p>
                  </a:txBody>
                  <a:tcPr marL="25611" marR="25611" marT="17074" marB="17074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83,02</a:t>
                      </a:r>
                      <a:endParaRPr lang="ru-RU" sz="1400" b="1" dirty="0">
                        <a:effectLst/>
                      </a:endParaRP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82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720000" y="593666"/>
            <a:ext cx="8855640" cy="6771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en-US" sz="4400" b="1" strike="noStrike" spc="-1" dirty="0" smtClean="0">
                <a:solidFill>
                  <a:srgbClr val="333333"/>
                </a:solidFill>
                <a:latin typeface="Noto Sans Regular"/>
              </a:rPr>
              <a:t>Conclusions</a:t>
            </a:r>
            <a:endParaRPr lang="en-US" sz="4400" b="1" strike="noStrike" spc="-1" dirty="0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122" name="TextShape 3"/>
          <p:cNvSpPr txBox="1"/>
          <p:nvPr/>
        </p:nvSpPr>
        <p:spPr>
          <a:xfrm>
            <a:off x="416881" y="1619597"/>
            <a:ext cx="9144000" cy="47998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marL="285750" indent="-285750" algn="just">
              <a:buFont typeface="Arial" charset="0"/>
              <a:buChar char="•"/>
            </a:pPr>
            <a:r>
              <a:rPr lang="en-US" dirty="0" smtClean="0"/>
              <a:t>multilingual XLM-</a:t>
            </a:r>
            <a:r>
              <a:rPr lang="en-US" dirty="0" err="1" smtClean="0"/>
              <a:t>RoBERTa</a:t>
            </a:r>
            <a:r>
              <a:rPr lang="en-US" dirty="0" smtClean="0"/>
              <a:t>-sag macro-averaged f1-score equals to 86.41% on the ground-truth named entities;</a:t>
            </a:r>
          </a:p>
          <a:p>
            <a:pPr marL="285750" indent="-285750" algn="just">
              <a:buFont typeface="Arial" charset="0"/>
              <a:buChar char="•"/>
            </a:pPr>
            <a:endParaRPr lang="en-US" dirty="0" smtClean="0"/>
          </a:p>
          <a:p>
            <a:pPr marL="285750" indent="-285750" algn="just">
              <a:buFont typeface="Arial" charset="0"/>
              <a:buChar char="•"/>
            </a:pPr>
            <a:endParaRPr lang="en-US" dirty="0" smtClean="0"/>
          </a:p>
          <a:p>
            <a:pPr marL="285750" indent="-285750" algn="just">
              <a:buFont typeface="Arial" charset="0"/>
              <a:buChar char="•"/>
            </a:pPr>
            <a:r>
              <a:rPr lang="en-US" sz="1800" b="0" strike="noStrike" spc="-1" dirty="0" smtClean="0">
                <a:latin typeface="Arial"/>
              </a:rPr>
              <a:t>XLM-</a:t>
            </a:r>
            <a:r>
              <a:rPr lang="en-US" sz="1800" b="0" strike="noStrike" spc="-1" dirty="0" err="1" smtClean="0">
                <a:latin typeface="Arial"/>
              </a:rPr>
              <a:t>RoBERTa</a:t>
            </a:r>
            <a:r>
              <a:rPr lang="en-US" sz="1800" b="0" strike="noStrike" spc="-1" dirty="0" smtClean="0">
                <a:latin typeface="Arial"/>
              </a:rPr>
              <a:t>-sag </a:t>
            </a:r>
            <a:r>
              <a:rPr lang="en-US" sz="1800" b="0" strike="noStrike" spc="-1" dirty="0" err="1" smtClean="0">
                <a:latin typeface="Arial"/>
              </a:rPr>
              <a:t>acheves</a:t>
            </a:r>
            <a:r>
              <a:rPr lang="en-US" sz="1800" b="0" strike="noStrike" spc="-1" dirty="0" smtClean="0">
                <a:latin typeface="Arial"/>
              </a:rPr>
              <a:t> relation-extraction macro-averaged f1-score equals to 60.13% on the predicted named entities;</a:t>
            </a:r>
          </a:p>
          <a:p>
            <a:pPr marL="285750" indent="-285750" algn="just">
              <a:buFont typeface="Arial" charset="0"/>
              <a:buChar char="•"/>
            </a:pPr>
            <a:endParaRPr lang="en-US" sz="1800" b="0" strike="noStrike" spc="-1" dirty="0" smtClean="0">
              <a:latin typeface="Arial"/>
            </a:endParaRPr>
          </a:p>
          <a:p>
            <a:pPr marL="285750" indent="-285750" algn="just">
              <a:buFont typeface="Arial" charset="0"/>
              <a:buChar char="•"/>
            </a:pPr>
            <a:endParaRPr lang="en-US" spc="-1" dirty="0">
              <a:latin typeface="Arial"/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en-US" dirty="0"/>
              <a:t>Additionally, XLM-</a:t>
            </a:r>
            <a:r>
              <a:rPr lang="en-US" dirty="0" err="1"/>
              <a:t>RoBERTa</a:t>
            </a:r>
            <a:r>
              <a:rPr lang="en-US" dirty="0"/>
              <a:t>-sag was estimated on the datasets for relation extraction in English (DDI2013, </a:t>
            </a:r>
            <a:r>
              <a:rPr lang="en-US" dirty="0" err="1"/>
              <a:t>PhaeDRA</a:t>
            </a:r>
            <a:r>
              <a:rPr lang="en-US" dirty="0"/>
              <a:t>) and achieves accuracy comparable with the top specialized </a:t>
            </a:r>
            <a:r>
              <a:rPr lang="en-US" dirty="0" smtClean="0"/>
              <a:t>models;</a:t>
            </a:r>
          </a:p>
          <a:p>
            <a:pPr marL="285750" indent="-285750" algn="just">
              <a:buFont typeface="Arial" charset="0"/>
              <a:buChar char="•"/>
            </a:pPr>
            <a:endParaRPr lang="en-US" dirty="0" smtClean="0"/>
          </a:p>
          <a:p>
            <a:pPr marL="285750" indent="-285750" algn="just">
              <a:buFont typeface="Arial" charset="0"/>
              <a:buChar char="•"/>
            </a:pPr>
            <a:endParaRPr lang="en-US" sz="1800" b="0" strike="noStrike" spc="-1" dirty="0">
              <a:latin typeface="Arial"/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en-US" dirty="0"/>
              <a:t>Consequently, XLM-</a:t>
            </a:r>
            <a:r>
              <a:rPr lang="en-US" dirty="0" err="1"/>
              <a:t>RoBERTa</a:t>
            </a:r>
            <a:r>
              <a:rPr lang="en-US" dirty="0"/>
              <a:t>-sag model sets the state-of-the-art for considered type of texts in Russian, and achieves accuracy comparable with the </a:t>
            </a:r>
            <a:r>
              <a:rPr lang="en-US" dirty="0" err="1"/>
              <a:t>SotA</a:t>
            </a:r>
            <a:r>
              <a:rPr lang="en-US" dirty="0"/>
              <a:t> results in </a:t>
            </a:r>
            <a:r>
              <a:rPr lang="en-US" dirty="0" err="1" smtClean="0"/>
              <a:t>Engilsh</a:t>
            </a:r>
            <a:r>
              <a:rPr lang="en-US" dirty="0" smtClean="0"/>
              <a:t> for the models of the same size.</a:t>
            </a:r>
            <a:endParaRPr lang="en-US" dirty="0"/>
          </a:p>
          <a:p>
            <a:pPr marL="285750" indent="-285750" algn="just">
              <a:buFont typeface="Arial" charset="0"/>
              <a:buChar char="•"/>
            </a:pPr>
            <a:endParaRPr lang="en-US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511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720000" y="593666"/>
            <a:ext cx="8855640" cy="6771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en-US" sz="4400" b="1" strike="noStrike" spc="-1" dirty="0" smtClean="0">
                <a:solidFill>
                  <a:srgbClr val="333333"/>
                </a:solidFill>
                <a:latin typeface="Noto Sans Regular"/>
              </a:rPr>
              <a:t>TO DO (in current research)</a:t>
            </a:r>
            <a:endParaRPr lang="en-US" sz="4400" b="1" strike="noStrike" spc="-1" dirty="0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274320" y="2367706"/>
            <a:ext cx="9052560" cy="19389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pc="-1" dirty="0" smtClean="0">
                <a:latin typeface="Arial"/>
              </a:rPr>
              <a:t>RE results for the English datasets with predicted NER;</a:t>
            </a:r>
          </a:p>
          <a:p>
            <a:pPr>
              <a:lnSpc>
                <a:spcPct val="100000"/>
              </a:lnSpc>
              <a:buClr>
                <a:srgbClr val="000000"/>
              </a:buClr>
              <a:buSzPct val="45000"/>
            </a:pPr>
            <a:endParaRPr lang="en-US" spc="-1" dirty="0" smtClean="0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pc="-1" dirty="0" smtClean="0">
                <a:latin typeface="Arial"/>
              </a:rPr>
              <a:t>Analysis on the texts of the different RDRS dataset versions with statistics on the prediction errors;</a:t>
            </a: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pc="-1" dirty="0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pc="-1" dirty="0"/>
              <a:t>Research on </a:t>
            </a:r>
            <a:r>
              <a:rPr lang="en-US" spc="-1" dirty="0" smtClean="0"/>
              <a:t>pipeline modifications, comparison with another pipeline.</a:t>
            </a:r>
            <a:endParaRPr lang="en-US" spc="-1" dirty="0"/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pc="-1" dirty="0" smtClean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720000" y="593666"/>
            <a:ext cx="8855640" cy="6771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en-US" sz="4400" b="1" strike="noStrike" spc="-1" dirty="0" smtClean="0">
                <a:solidFill>
                  <a:srgbClr val="333333"/>
                </a:solidFill>
                <a:latin typeface="Noto Sans Regular"/>
              </a:rPr>
              <a:t>Further </a:t>
            </a:r>
            <a:r>
              <a:rPr lang="en-US" sz="4400" b="1" spc="-1" dirty="0" smtClean="0">
                <a:solidFill>
                  <a:srgbClr val="333333"/>
                </a:solidFill>
                <a:latin typeface="Noto Sans Regular"/>
              </a:rPr>
              <a:t>perspectives</a:t>
            </a:r>
            <a:endParaRPr lang="en-US" sz="4400" b="1" strike="noStrike" spc="-1" dirty="0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294610" y="1691605"/>
            <a:ext cx="9052560" cy="443198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 dirty="0" smtClean="0">
                <a:latin typeface="Arial"/>
              </a:rPr>
              <a:t>More language models to test;</a:t>
            </a: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pc="-1" dirty="0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pc="-1" dirty="0" smtClean="0">
                <a:latin typeface="Arial"/>
              </a:rPr>
              <a:t>Various pipeline options, including joint approaches to NER and RE solution simultaneously;</a:t>
            </a: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1800" b="0" strike="noStrike" spc="-1" dirty="0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pc="-1" dirty="0" err="1" smtClean="0">
                <a:latin typeface="Arial"/>
              </a:rPr>
              <a:t>Hyperparameter</a:t>
            </a:r>
            <a:r>
              <a:rPr lang="en-US" spc="-1" dirty="0" smtClean="0">
                <a:latin typeface="Arial"/>
              </a:rPr>
              <a:t> search and expanding the feature space;</a:t>
            </a:r>
            <a:endParaRPr lang="en-US" sz="1800" b="0" strike="noStrike" spc="-1" dirty="0" smtClean="0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pc="-1" dirty="0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pc="-1" dirty="0" smtClean="0">
                <a:latin typeface="Arial"/>
              </a:rPr>
              <a:t>More relation types in Russian language;</a:t>
            </a: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pc="-1" dirty="0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pc="-1" dirty="0" smtClean="0">
                <a:latin typeface="Arial"/>
              </a:rPr>
              <a:t>Event extraction in Russian language on base of the context annotation of the RDRS dataset;</a:t>
            </a: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1800" b="0" strike="noStrike" spc="-1" dirty="0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pc="-1" dirty="0" smtClean="0">
                <a:latin typeface="Arial"/>
              </a:rPr>
              <a:t>Multilingual models comparison on the datasets on different languages (for example, Spanish, Portuguese, Chinese etc.)</a:t>
            </a:r>
            <a:r>
              <a:rPr lang="en-US" sz="1800" b="0" strike="noStrike" spc="-1" dirty="0" smtClean="0">
                <a:latin typeface="Arial"/>
              </a:rPr>
              <a:t>;</a:t>
            </a: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pc="-1" dirty="0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688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7944" y="3275781"/>
            <a:ext cx="64315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Thanks for your attention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81447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720000" y="593666"/>
            <a:ext cx="8855640" cy="6771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en-US" sz="4400" b="1" spc="-1" dirty="0" smtClean="0">
                <a:solidFill>
                  <a:srgbClr val="333333"/>
                </a:solidFill>
                <a:latin typeface="Noto Sans Regular"/>
              </a:rPr>
              <a:t>RDRS dataset filtering</a:t>
            </a:r>
            <a:endParaRPr lang="en-US" sz="4400" b="1" strike="noStrike" spc="-1" dirty="0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575396" y="1475581"/>
            <a:ext cx="9144848" cy="387798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relation extraction task we use modified version of the RDRS dataset, modifications including: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Filtering named entities tags, left only the ones that participate in relations:</a:t>
            </a:r>
            <a:r>
              <a:rPr lang="en-US" dirty="0"/>
              <a:t> </a:t>
            </a:r>
          </a:p>
          <a:p>
            <a:pPr marL="623888" lvl="1" indent="-447675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623888" lvl="1" indent="-447675">
              <a:buFont typeface="Arial" panose="020B0604020202020204" pitchFamily="34" charset="0"/>
              <a:buChar char="•"/>
            </a:pPr>
            <a:r>
              <a:rPr lang="en-US" dirty="0" smtClean="0"/>
              <a:t>Adverse Reactions (ADR);</a:t>
            </a:r>
          </a:p>
          <a:p>
            <a:pPr marL="623888" lvl="1" indent="-447675">
              <a:buFont typeface="Arial" panose="020B0604020202020204" pitchFamily="34" charset="0"/>
              <a:buChar char="•"/>
            </a:pPr>
            <a:r>
              <a:rPr lang="en-US" dirty="0" smtClean="0"/>
              <a:t>Disease name (</a:t>
            </a:r>
            <a:r>
              <a:rPr lang="en-US" dirty="0" err="1" smtClean="0"/>
              <a:t>Diseasename</a:t>
            </a:r>
            <a:r>
              <a:rPr lang="en-US" dirty="0" smtClean="0"/>
              <a:t>);</a:t>
            </a:r>
          </a:p>
          <a:p>
            <a:pPr marL="623888" lvl="1" indent="-447675">
              <a:buFont typeface="Arial" panose="020B0604020202020204" pitchFamily="34" charset="0"/>
              <a:buChar char="•"/>
            </a:pPr>
            <a:r>
              <a:rPr lang="en-US" dirty="0" smtClean="0"/>
              <a:t>Medication name (</a:t>
            </a:r>
            <a:r>
              <a:rPr lang="en-US" dirty="0" err="1" smtClean="0"/>
              <a:t>Drugname</a:t>
            </a:r>
            <a:r>
              <a:rPr lang="en-US" dirty="0" smtClean="0"/>
              <a:t>);</a:t>
            </a:r>
          </a:p>
          <a:p>
            <a:pPr marL="623888" lvl="1" indent="-447675">
              <a:buFont typeface="Arial" panose="020B0604020202020204" pitchFamily="34" charset="0"/>
              <a:buChar char="•"/>
            </a:pPr>
            <a:r>
              <a:rPr lang="en-US" dirty="0" smtClean="0"/>
              <a:t>Indication of the disease (Indication);</a:t>
            </a:r>
          </a:p>
          <a:p>
            <a:pPr marL="623888" lvl="1" indent="-447675">
              <a:buFont typeface="Arial" panose="020B0604020202020204" pitchFamily="34" charset="0"/>
              <a:buChar char="•"/>
            </a:pPr>
            <a:r>
              <a:rPr lang="en-US" dirty="0" smtClean="0"/>
              <a:t>Source of the recommendation about the medication (</a:t>
            </a:r>
            <a:r>
              <a:rPr lang="en-US" dirty="0" err="1" smtClean="0"/>
              <a:t>SourceInfoDrug</a:t>
            </a:r>
            <a:r>
              <a:rPr lang="en-US" dirty="0" smtClean="0"/>
              <a:t>);</a:t>
            </a:r>
          </a:p>
          <a:p>
            <a:pPr marL="176213" lvl="1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Using only texts, where annotators marked up more than one context (meaning lines).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4773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757080" y="467469"/>
            <a:ext cx="8855640" cy="6771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en-US" sz="4400" b="1" spc="-1" dirty="0" smtClean="0">
                <a:solidFill>
                  <a:srgbClr val="333333"/>
                </a:solidFill>
                <a:latin typeface="Noto Sans Regular"/>
              </a:rPr>
              <a:t>Relevance</a:t>
            </a:r>
            <a:endParaRPr lang="en-US" sz="4400" b="1" strike="noStrike" spc="-1" dirty="0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457200" y="1331565"/>
            <a:ext cx="9155520" cy="58326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432000" indent="-324000" algn="just">
              <a:lnSpc>
                <a:spcPct val="110000"/>
              </a:lnSpc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lang="en-US" dirty="0"/>
              <a:t>Analysis of the </a:t>
            </a:r>
            <a:r>
              <a:rPr lang="en-US" dirty="0" smtClean="0"/>
              <a:t>texts </a:t>
            </a:r>
            <a:r>
              <a:rPr lang="en-US" dirty="0"/>
              <a:t>on </a:t>
            </a:r>
            <a:r>
              <a:rPr lang="en-US" dirty="0" smtClean="0"/>
              <a:t>pharmacological </a:t>
            </a:r>
            <a:r>
              <a:rPr lang="en-US" dirty="0"/>
              <a:t>topic </a:t>
            </a:r>
            <a:r>
              <a:rPr lang="en-US" dirty="0" smtClean="0"/>
              <a:t>has </a:t>
            </a:r>
            <a:r>
              <a:rPr lang="en-US" dirty="0"/>
              <a:t>great significance for the various </a:t>
            </a:r>
            <a:r>
              <a:rPr lang="en-US" dirty="0" smtClean="0"/>
              <a:t>tasks;</a:t>
            </a:r>
          </a:p>
          <a:p>
            <a:pPr marL="432000" indent="-324000" algn="just">
              <a:lnSpc>
                <a:spcPct val="110000"/>
              </a:lnSpc>
              <a:buClr>
                <a:srgbClr val="EF2929"/>
              </a:buClr>
              <a:buSzPct val="45000"/>
              <a:buFont typeface="Wingdings" charset="2"/>
              <a:buChar char=""/>
            </a:pPr>
            <a:endParaRPr lang="en-US" spc="-1" dirty="0">
              <a:solidFill>
                <a:srgbClr val="333333"/>
              </a:solidFill>
              <a:latin typeface="Noto Sans Regular"/>
            </a:endParaRPr>
          </a:p>
          <a:p>
            <a:pPr marL="432000" indent="-324000" algn="just">
              <a:lnSpc>
                <a:spcPct val="110000"/>
              </a:lnSpc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lang="en-US" dirty="0"/>
              <a:t>Open access </a:t>
            </a:r>
            <a:r>
              <a:rPr lang="en-US" dirty="0" smtClean="0"/>
              <a:t>pharmacological </a:t>
            </a:r>
            <a:r>
              <a:rPr lang="en-US" dirty="0"/>
              <a:t>text data is </a:t>
            </a:r>
            <a:r>
              <a:rPr lang="en-US" dirty="0" smtClean="0"/>
              <a:t>massive (PMC, MEDLINE, </a:t>
            </a:r>
            <a:r>
              <a:rPr lang="en-US" dirty="0" err="1" smtClean="0"/>
              <a:t>DrugBank</a:t>
            </a:r>
            <a:r>
              <a:rPr lang="en-US" dirty="0" smtClean="0"/>
              <a:t>, Internet texts etc.);</a:t>
            </a:r>
          </a:p>
          <a:p>
            <a:pPr marL="432000" indent="-324000" algn="just">
              <a:lnSpc>
                <a:spcPct val="110000"/>
              </a:lnSpc>
              <a:buClr>
                <a:srgbClr val="EF2929"/>
              </a:buClr>
              <a:buSzPct val="45000"/>
              <a:buFont typeface="Wingdings" charset="2"/>
              <a:buChar char=""/>
            </a:pPr>
            <a:endParaRPr lang="en-US" dirty="0" smtClean="0"/>
          </a:p>
          <a:p>
            <a:pPr marL="432000" indent="-324000" algn="just">
              <a:lnSpc>
                <a:spcPct val="110000"/>
              </a:lnSpc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lang="en-US" dirty="0" smtClean="0"/>
              <a:t>That gave an opportunity to pre-train transformer language models for the topic (</a:t>
            </a:r>
            <a:r>
              <a:rPr lang="en-US" dirty="0" err="1" smtClean="0"/>
              <a:t>BioBERT</a:t>
            </a:r>
            <a:r>
              <a:rPr lang="en-US" dirty="0" smtClean="0"/>
              <a:t>, </a:t>
            </a:r>
            <a:r>
              <a:rPr lang="en-US" dirty="0" err="1" smtClean="0"/>
              <a:t>PubMedBERT</a:t>
            </a:r>
            <a:r>
              <a:rPr lang="en-US" dirty="0" smtClean="0"/>
              <a:t>, </a:t>
            </a:r>
            <a:r>
              <a:rPr lang="en-US" dirty="0" err="1" smtClean="0"/>
              <a:t>bioRoBERTa</a:t>
            </a:r>
            <a:r>
              <a:rPr lang="en-US" dirty="0" smtClean="0"/>
              <a:t>, </a:t>
            </a:r>
            <a:r>
              <a:rPr lang="en-US" dirty="0" err="1" smtClean="0"/>
              <a:t>bioALBERT</a:t>
            </a:r>
            <a:r>
              <a:rPr lang="en-US" dirty="0" smtClean="0"/>
              <a:t>);</a:t>
            </a:r>
          </a:p>
          <a:p>
            <a:pPr marL="432000" indent="-324000" algn="just">
              <a:lnSpc>
                <a:spcPct val="110000"/>
              </a:lnSpc>
              <a:buClr>
                <a:srgbClr val="EF2929"/>
              </a:buClr>
              <a:buSzPct val="45000"/>
              <a:buFont typeface="Wingdings" charset="2"/>
              <a:buChar char=""/>
            </a:pPr>
            <a:endParaRPr lang="en-US" dirty="0"/>
          </a:p>
          <a:p>
            <a:pPr marL="432000" indent="-324000" algn="just">
              <a:lnSpc>
                <a:spcPct val="110000"/>
              </a:lnSpc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lang="en-US" dirty="0" smtClean="0"/>
              <a:t>However</a:t>
            </a:r>
            <a:r>
              <a:rPr lang="en-US" dirty="0"/>
              <a:t>, these models primarily aimed at English </a:t>
            </a:r>
            <a:r>
              <a:rPr lang="en-US" dirty="0" smtClean="0"/>
              <a:t>language</a:t>
            </a:r>
            <a:r>
              <a:rPr lang="ru-RU" dirty="0" smtClean="0"/>
              <a:t>;</a:t>
            </a:r>
            <a:endParaRPr lang="en-US" dirty="0" smtClean="0"/>
          </a:p>
          <a:p>
            <a:pPr marL="432000" indent="-324000" algn="just">
              <a:lnSpc>
                <a:spcPct val="110000"/>
              </a:lnSpc>
              <a:buClr>
                <a:srgbClr val="EF2929"/>
              </a:buClr>
              <a:buSzPct val="45000"/>
              <a:buFont typeface="Wingdings" charset="2"/>
              <a:buChar char=""/>
            </a:pPr>
            <a:endParaRPr lang="en-US" dirty="0"/>
          </a:p>
          <a:p>
            <a:pPr marL="432000" indent="-324000" algn="just">
              <a:lnSpc>
                <a:spcPct val="110000"/>
              </a:lnSpc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lang="en-US" dirty="0" smtClean="0"/>
              <a:t>One of the ways to solve this problem is to use multilingual models like XLM-</a:t>
            </a:r>
            <a:r>
              <a:rPr lang="en-US" dirty="0" err="1" smtClean="0"/>
              <a:t>RoBERTa</a:t>
            </a:r>
            <a:r>
              <a:rPr lang="en-US" dirty="0" smtClean="0"/>
              <a:t>;</a:t>
            </a:r>
          </a:p>
          <a:p>
            <a:pPr marL="432000" indent="-324000" algn="just">
              <a:lnSpc>
                <a:spcPct val="110000"/>
              </a:lnSpc>
              <a:buClr>
                <a:srgbClr val="EF2929"/>
              </a:buClr>
              <a:buSzPct val="45000"/>
              <a:buFont typeface="Wingdings" charset="2"/>
              <a:buChar char=""/>
            </a:pPr>
            <a:endParaRPr lang="en-US" dirty="0" smtClean="0"/>
          </a:p>
          <a:p>
            <a:pPr marL="432000" indent="-324000" algn="just">
              <a:lnSpc>
                <a:spcPct val="110000"/>
              </a:lnSpc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lang="en-US" spc="-1" dirty="0" smtClean="0">
                <a:solidFill>
                  <a:srgbClr val="333333"/>
                </a:solidFill>
                <a:latin typeface="Noto Sans Regular"/>
              </a:rPr>
              <a:t>This also requires to develop annotated datasets on the languages we want to analyze – for example, Russian Drug Review Corpus.</a:t>
            </a:r>
            <a:endParaRPr lang="en-US" spc="-1" dirty="0">
              <a:solidFill>
                <a:srgbClr val="333333"/>
              </a:solidFill>
              <a:latin typeface="Noto Sans Regular"/>
            </a:endParaRPr>
          </a:p>
          <a:p>
            <a:pPr marL="432000" indent="-324000" algn="just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endParaRPr lang="en-US" sz="2000" spc="-1" dirty="0">
              <a:solidFill>
                <a:srgbClr val="333333"/>
              </a:solidFill>
              <a:latin typeface="Noto Sans Regular"/>
            </a:endParaRPr>
          </a:p>
          <a:p>
            <a:pPr marL="432000" indent="-324000" algn="just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endParaRPr lang="en-US" sz="2000" spc="-1" dirty="0" smtClean="0">
              <a:solidFill>
                <a:srgbClr val="333333"/>
              </a:solidFill>
              <a:latin typeface="Noto Sans Regular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720000" y="593666"/>
            <a:ext cx="8855640" cy="6771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en-US" sz="4400" b="1" strike="noStrike" spc="-1" dirty="0" smtClean="0">
                <a:solidFill>
                  <a:srgbClr val="333333"/>
                </a:solidFill>
                <a:latin typeface="Noto Sans Regular"/>
              </a:rPr>
              <a:t>Results for the RDRS dataset</a:t>
            </a:r>
            <a:endParaRPr lang="en-US" sz="4400" b="1" strike="noStrike" spc="-1" dirty="0">
              <a:solidFill>
                <a:srgbClr val="333333"/>
              </a:solidFill>
              <a:latin typeface="Noto Sans Regular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108256"/>
              </p:ext>
            </p:extLst>
          </p:nvPr>
        </p:nvGraphicFramePr>
        <p:xfrm>
          <a:off x="359792" y="1547590"/>
          <a:ext cx="9215848" cy="4783904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1252154"/>
                <a:gridCol w="2636278"/>
                <a:gridCol w="1331854"/>
                <a:gridCol w="1331854"/>
                <a:gridCol w="1331854"/>
                <a:gridCol w="1331854"/>
              </a:tblGrid>
              <a:tr h="237122">
                <a:tc gridSpan="6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sng" dirty="0" smtClean="0">
                          <a:effectLst/>
                        </a:rPr>
                        <a:t>macro-averaged f1-score</a:t>
                      </a:r>
                    </a:p>
                    <a:p>
                      <a:pPr rtl="0" fontAlgn="b"/>
                      <a:endParaRPr lang="en-US" sz="1400" u="sng" dirty="0">
                        <a:effectLst/>
                      </a:endParaRPr>
                    </a:p>
                  </a:txBody>
                  <a:tcPr marL="14961" marR="14961" marT="9974" marB="997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US" sz="1400" dirty="0">
                        <a:effectLst/>
                      </a:endParaRP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US" sz="1400" dirty="0">
                        <a:effectLst/>
                      </a:endParaRPr>
                    </a:p>
                  </a:txBody>
                  <a:tcPr marL="14961" marR="14961" marT="9974" marB="99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US" sz="1400" dirty="0">
                        <a:effectLst/>
                      </a:endParaRP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US" sz="1400" dirty="0">
                        <a:effectLst/>
                      </a:endParaRPr>
                    </a:p>
                  </a:txBody>
                  <a:tcPr marL="14961" marR="14961" marT="9974" marB="997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122">
                <a:tc gridSpan="2">
                  <a:txBody>
                    <a:bodyPr/>
                    <a:lstStyle/>
                    <a:p>
                      <a:pPr rtl="0" fontAlgn="b"/>
                      <a:endParaRPr lang="en-US" sz="1400" u="sng" dirty="0">
                        <a:effectLst/>
                      </a:endParaRPr>
                    </a:p>
                  </a:txBody>
                  <a:tcPr marL="14961" marR="14961" marT="9974" marB="99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>
                          <a:effectLst/>
                        </a:rPr>
                        <a:t>RDRS 2021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>
                          <a:effectLst/>
                        </a:rPr>
                        <a:t>RDRS 2021 extended</a:t>
                      </a:r>
                    </a:p>
                  </a:txBody>
                  <a:tcPr marL="14961" marR="14961" marT="9974" marB="99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>
                          <a:effectLst/>
                        </a:rPr>
                        <a:t>RDRS 2022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>
                          <a:effectLst/>
                        </a:rPr>
                        <a:t>RDRS 2022 extended</a:t>
                      </a:r>
                    </a:p>
                  </a:txBody>
                  <a:tcPr marL="14961" marR="14961" marT="9974" marB="99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84">
                <a:tc rowSpan="2"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Ground-truth named entities</a:t>
                      </a:r>
                    </a:p>
                  </a:txBody>
                  <a:tcPr marL="14961" marR="14961" marT="9974" marB="99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XLM-</a:t>
                      </a:r>
                      <a:r>
                        <a:rPr lang="en-US" sz="1400" dirty="0" err="1">
                          <a:effectLst/>
                        </a:rPr>
                        <a:t>RoBERTa</a:t>
                      </a:r>
                      <a:r>
                        <a:rPr lang="en-US" sz="1400" dirty="0">
                          <a:effectLst/>
                        </a:rPr>
                        <a:t> large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69,47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effectLst/>
                        </a:rPr>
                        <a:t>72,81</a:t>
                      </a:r>
                    </a:p>
                  </a:txBody>
                  <a:tcPr marL="14961" marR="14961" marT="9974" marB="99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72,18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73,00</a:t>
                      </a:r>
                    </a:p>
                  </a:txBody>
                  <a:tcPr marL="14961" marR="14961" marT="9974" marB="99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79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XLM-</a:t>
                      </a:r>
                      <a:r>
                        <a:rPr lang="en-US" sz="1400" dirty="0" err="1">
                          <a:effectLst/>
                        </a:rPr>
                        <a:t>RoBERTa</a:t>
                      </a:r>
                      <a:r>
                        <a:rPr lang="en-US" sz="1400" dirty="0">
                          <a:effectLst/>
                        </a:rPr>
                        <a:t> large sag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effectLst/>
                        </a:rPr>
                        <a:t>70,23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70,98</a:t>
                      </a:r>
                    </a:p>
                  </a:txBody>
                  <a:tcPr marL="14961" marR="14961" marT="9974" marB="99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effectLst/>
                        </a:rPr>
                        <a:t>72,47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effectLst/>
                        </a:rPr>
                        <a:t>73,74</a:t>
                      </a:r>
                    </a:p>
                  </a:txBody>
                  <a:tcPr marL="14961" marR="14961" marT="9974" marB="997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84">
                <a:tc rowSpan="2"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Predicted 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named entities</a:t>
                      </a:r>
                    </a:p>
                  </a:txBody>
                  <a:tcPr marL="14961" marR="14961" marT="9974" marB="99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>
                          <a:effectLst/>
                        </a:rPr>
                        <a:t>XLM-RoBERTa large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effectLst/>
                        </a:rPr>
                        <a:t>42,98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effectLst/>
                        </a:rPr>
                        <a:t>47,96</a:t>
                      </a:r>
                    </a:p>
                  </a:txBody>
                  <a:tcPr marL="14961" marR="14961" marT="9974" marB="99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43,81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49,45</a:t>
                      </a:r>
                    </a:p>
                  </a:txBody>
                  <a:tcPr marL="14961" marR="14961" marT="9974" marB="99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79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XLM-</a:t>
                      </a:r>
                      <a:r>
                        <a:rPr lang="en-US" sz="1400" dirty="0" err="1">
                          <a:effectLst/>
                        </a:rPr>
                        <a:t>RoBERTa</a:t>
                      </a:r>
                      <a:r>
                        <a:rPr lang="en-US" sz="1400" dirty="0">
                          <a:effectLst/>
                        </a:rPr>
                        <a:t> large sag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42,45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47,68</a:t>
                      </a:r>
                    </a:p>
                  </a:txBody>
                  <a:tcPr marL="14961" marR="14961" marT="9974" marB="99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effectLst/>
                        </a:rPr>
                        <a:t>46,04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effectLst/>
                        </a:rPr>
                        <a:t>50,70</a:t>
                      </a:r>
                    </a:p>
                  </a:txBody>
                  <a:tcPr marL="14961" marR="14961" marT="9974" marB="997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59">
                <a:tc gridSpan="6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u="sng" dirty="0" smtClean="0">
                        <a:effectLst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sng" dirty="0" smtClean="0">
                          <a:effectLst/>
                        </a:rPr>
                        <a:t>macro-averaged f1-score for the 1st class</a:t>
                      </a:r>
                    </a:p>
                    <a:p>
                      <a:pPr rtl="0" fontAlgn="b"/>
                      <a:endParaRPr lang="ru-RU" sz="1400" dirty="0">
                        <a:effectLst/>
                      </a:endParaRPr>
                    </a:p>
                  </a:txBody>
                  <a:tcPr marL="14961" marR="14961" marT="9974" marB="9974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ru-RU" sz="1400" dirty="0">
                        <a:effectLst/>
                      </a:endParaRPr>
                    </a:p>
                  </a:txBody>
                  <a:tcPr marL="14961" marR="14961" marT="9974" marB="99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ru-RU" sz="1400" dirty="0">
                        <a:effectLst/>
                      </a:endParaRPr>
                    </a:p>
                  </a:txBody>
                  <a:tcPr marL="14961" marR="14961" marT="9974" marB="99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ru-RU" sz="1400" dirty="0">
                        <a:effectLst/>
                      </a:endParaRPr>
                    </a:p>
                  </a:txBody>
                  <a:tcPr marL="14961" marR="14961" marT="9974" marB="99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ru-RU" sz="1400" dirty="0">
                        <a:effectLst/>
                      </a:endParaRP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ru-RU" sz="1400" dirty="0">
                        <a:effectLst/>
                      </a:endParaRPr>
                    </a:p>
                  </a:txBody>
                  <a:tcPr marL="14961" marR="14961" marT="9974" marB="99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122">
                <a:tc gridSpan="2">
                  <a:txBody>
                    <a:bodyPr/>
                    <a:lstStyle/>
                    <a:p>
                      <a:pPr rtl="0" fontAlgn="b"/>
                      <a:endParaRPr lang="en-US" sz="1400" u="sng" dirty="0">
                        <a:effectLst/>
                      </a:endParaRPr>
                    </a:p>
                  </a:txBody>
                  <a:tcPr marL="14961" marR="14961" marT="9974" marB="99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>
                          <a:effectLst/>
                        </a:rPr>
                        <a:t>RDRS 2021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>
                          <a:effectLst/>
                        </a:rPr>
                        <a:t>RDRS 2021 extended</a:t>
                      </a:r>
                    </a:p>
                  </a:txBody>
                  <a:tcPr marL="14961" marR="14961" marT="9974" marB="99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>
                          <a:effectLst/>
                        </a:rPr>
                        <a:t>RDRS 2022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>
                          <a:effectLst/>
                        </a:rPr>
                        <a:t>RDRS 2022 extended</a:t>
                      </a:r>
                    </a:p>
                  </a:txBody>
                  <a:tcPr marL="14961" marR="14961" marT="9974" marB="99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84">
                <a:tc rowSpan="2"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Ground-truth named entities</a:t>
                      </a:r>
                    </a:p>
                  </a:txBody>
                  <a:tcPr marL="14961" marR="14961" marT="9974" marB="99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>
                          <a:effectLst/>
                        </a:rPr>
                        <a:t>XLM-RoBERTa large</a:t>
                      </a:r>
                    </a:p>
                  </a:txBody>
                  <a:tcPr marL="14961" marR="14961" marT="9974" marB="99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effectLst/>
                        </a:rPr>
                        <a:t>85,44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85,51</a:t>
                      </a:r>
                    </a:p>
                  </a:txBody>
                  <a:tcPr marL="14961" marR="14961" marT="9974" marB="99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86,74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effectLst/>
                        </a:rPr>
                        <a:t>87,19</a:t>
                      </a:r>
                    </a:p>
                  </a:txBody>
                  <a:tcPr marL="14961" marR="14961" marT="9974" marB="99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79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>
                          <a:effectLst/>
                        </a:rPr>
                        <a:t>XLM-RoBERTa large sag</a:t>
                      </a:r>
                    </a:p>
                  </a:txBody>
                  <a:tcPr marL="14961" marR="14961" marT="9974" marB="99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85,37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effectLst/>
                        </a:rPr>
                        <a:t>85,58</a:t>
                      </a:r>
                    </a:p>
                  </a:txBody>
                  <a:tcPr marL="14961" marR="14961" marT="9974" marB="99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effectLst/>
                        </a:rPr>
                        <a:t>87,31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86,41</a:t>
                      </a:r>
                    </a:p>
                  </a:txBody>
                  <a:tcPr marL="14961" marR="14961" marT="9974" marB="997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84">
                <a:tc rowSpan="2">
                  <a:txBody>
                    <a:bodyPr/>
                    <a:lstStyle/>
                    <a:p>
                      <a:pPr rtl="0" fontAlgn="b"/>
                      <a:r>
                        <a:rPr lang="en-US" sz="1400">
                          <a:effectLst/>
                        </a:rPr>
                        <a:t>Predicted 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named entities</a:t>
                      </a:r>
                    </a:p>
                  </a:txBody>
                  <a:tcPr marL="14961" marR="14961" marT="9974" marB="99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XLM-</a:t>
                      </a:r>
                      <a:r>
                        <a:rPr lang="en-US" sz="1400" dirty="0" err="1">
                          <a:effectLst/>
                        </a:rPr>
                        <a:t>RoBERTa</a:t>
                      </a:r>
                      <a:r>
                        <a:rPr lang="en-US" sz="1400" dirty="0">
                          <a:effectLst/>
                        </a:rPr>
                        <a:t> large</a:t>
                      </a:r>
                    </a:p>
                  </a:txBody>
                  <a:tcPr marL="14961" marR="14961" marT="9974" marB="99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53,23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effectLst/>
                        </a:rPr>
                        <a:t>58,30</a:t>
                      </a:r>
                    </a:p>
                  </a:txBody>
                  <a:tcPr marL="14961" marR="14961" marT="9974" marB="99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55,88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60,03</a:t>
                      </a:r>
                    </a:p>
                  </a:txBody>
                  <a:tcPr marL="14961" marR="14961" marT="9974" marB="99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79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XLM-</a:t>
                      </a:r>
                      <a:r>
                        <a:rPr lang="en-US" sz="1400" dirty="0" err="1">
                          <a:effectLst/>
                        </a:rPr>
                        <a:t>RoBERTa</a:t>
                      </a:r>
                      <a:r>
                        <a:rPr lang="en-US" sz="1400" dirty="0">
                          <a:effectLst/>
                        </a:rPr>
                        <a:t> large sag</a:t>
                      </a:r>
                    </a:p>
                  </a:txBody>
                  <a:tcPr marL="14961" marR="14961" marT="9974" marB="99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effectLst/>
                        </a:rPr>
                        <a:t>53,94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57,11</a:t>
                      </a:r>
                    </a:p>
                  </a:txBody>
                  <a:tcPr marL="14961" marR="14961" marT="9974" marB="99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effectLst/>
                        </a:rPr>
                        <a:t>57,10</a:t>
                      </a:r>
                    </a:p>
                  </a:txBody>
                  <a:tcPr marL="14961" marR="14961" marT="9974" marB="99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effectLst/>
                        </a:rPr>
                        <a:t>60,13</a:t>
                      </a:r>
                    </a:p>
                  </a:txBody>
                  <a:tcPr marL="14961" marR="14961" marT="9974" marB="9974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89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720000" y="685999"/>
            <a:ext cx="8855640" cy="49244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en-US" sz="3200" b="1" strike="noStrike" spc="-1" dirty="0" smtClean="0">
                <a:solidFill>
                  <a:srgbClr val="333333"/>
                </a:solidFill>
                <a:latin typeface="Noto Sans Regular"/>
              </a:rPr>
              <a:t>Results for the DDI dataset</a:t>
            </a:r>
            <a:endParaRPr lang="en-US" sz="3200" b="1" strike="noStrike" spc="-1" dirty="0">
              <a:solidFill>
                <a:srgbClr val="333333"/>
              </a:solidFill>
              <a:latin typeface="Noto Sans Regular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720459"/>
              </p:ext>
            </p:extLst>
          </p:nvPr>
        </p:nvGraphicFramePr>
        <p:xfrm>
          <a:off x="71760" y="1403574"/>
          <a:ext cx="9865095" cy="3176592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504056"/>
                <a:gridCol w="2304256"/>
                <a:gridCol w="784087"/>
                <a:gridCol w="784087"/>
                <a:gridCol w="784087"/>
                <a:gridCol w="784087"/>
                <a:gridCol w="784087"/>
                <a:gridCol w="784087"/>
                <a:gridCol w="784087"/>
                <a:gridCol w="784087"/>
                <a:gridCol w="784087"/>
              </a:tblGrid>
              <a:tr h="197741">
                <a:tc rowSpan="2">
                  <a:txBody>
                    <a:bodyPr/>
                    <a:lstStyle/>
                    <a:p>
                      <a:pPr rtl="0" fontAlgn="b"/>
                      <a:r>
                        <a:rPr lang="en-US" sz="1500" dirty="0" err="1">
                          <a:effectLst/>
                        </a:rPr>
                        <a:t>lang</a:t>
                      </a:r>
                      <a:endParaRPr lang="en-US" sz="1500" dirty="0">
                        <a:effectLst/>
                      </a:endParaRP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Model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500" dirty="0">
                          <a:effectLst/>
                        </a:rPr>
                        <a:t>f1-micro</a:t>
                      </a:r>
                      <a:endParaRPr lang="en-US" sz="1500" b="1" dirty="0">
                        <a:effectLst/>
                      </a:endParaRP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500" dirty="0">
                          <a:effectLst/>
                        </a:rPr>
                        <a:t>f1-macro</a:t>
                      </a:r>
                      <a:endParaRPr lang="en-US" sz="1500" b="1" dirty="0">
                        <a:effectLst/>
                      </a:endParaRPr>
                    </a:p>
                  </a:txBody>
                  <a:tcPr marL="25611" marR="25611" marT="17074" marB="1707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500" dirty="0">
                          <a:effectLst/>
                        </a:rPr>
                        <a:t>f1-micro</a:t>
                      </a: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w/o false</a:t>
                      </a:r>
                      <a:endParaRPr lang="en-US" sz="1500" b="1" dirty="0">
                        <a:effectLst/>
                      </a:endParaRPr>
                    </a:p>
                  </a:txBody>
                  <a:tcPr marL="25611" marR="25611" marT="17074" marB="1707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500" dirty="0">
                          <a:effectLst/>
                        </a:rPr>
                        <a:t>f1-macro</a:t>
                      </a: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w/o false</a:t>
                      </a:r>
                      <a:endParaRPr lang="en-US" sz="1500" b="1" dirty="0">
                        <a:effectLst/>
                      </a:endParaRP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effectLst/>
                        </a:rPr>
                        <a:t>relation types</a:t>
                      </a:r>
                      <a:endParaRPr lang="en-US" sz="1600" b="1" dirty="0">
                        <a:effectLst/>
                      </a:endParaRP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45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>
                          <a:effectLst/>
                        </a:rPr>
                        <a:t>int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>
                          <a:effectLst/>
                        </a:rPr>
                        <a:t>effect</a:t>
                      </a:r>
                    </a:p>
                  </a:txBody>
                  <a:tcPr marL="25611" marR="25611" marT="17074" marB="170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>
                          <a:effectLst/>
                        </a:rPr>
                        <a:t>advice</a:t>
                      </a:r>
                    </a:p>
                  </a:txBody>
                  <a:tcPr marL="25611" marR="25611" marT="17074" marB="170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dirty="0">
                          <a:effectLst/>
                        </a:rPr>
                        <a:t>mechanism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dirty="0">
                          <a:effectLst/>
                        </a:rPr>
                        <a:t>FALSE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369"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effectLst/>
                        </a:rPr>
                        <a:t>EN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 err="1">
                          <a:effectLst/>
                        </a:rPr>
                        <a:t>BioBERT</a:t>
                      </a:r>
                      <a:r>
                        <a:rPr lang="en-US" sz="1500" dirty="0">
                          <a:effectLst/>
                        </a:rPr>
                        <a:t> v.1.0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dirty="0">
                          <a:effectLst/>
                        </a:rPr>
                        <a:t>91,91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74,20</a:t>
                      </a:r>
                    </a:p>
                  </a:txBody>
                  <a:tcPr marL="25611" marR="25611" marT="17074" marB="170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71,34</a:t>
                      </a:r>
                    </a:p>
                  </a:txBody>
                  <a:tcPr marL="25611" marR="25611" marT="17074" marB="170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dirty="0">
                          <a:effectLst/>
                        </a:rPr>
                        <a:t>68,74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dirty="0">
                          <a:effectLst/>
                        </a:rPr>
                        <a:t>55,94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75,27</a:t>
                      </a:r>
                    </a:p>
                  </a:txBody>
                  <a:tcPr marL="25611" marR="25611" marT="17074" marB="170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74,55</a:t>
                      </a:r>
                    </a:p>
                  </a:txBody>
                  <a:tcPr marL="25611" marR="25611" marT="17074" marB="170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69,21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96,06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1369"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effectLst/>
                        </a:rPr>
                        <a:t>EN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effectLst/>
                        </a:rPr>
                        <a:t>BioLink BERT large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dirty="0">
                          <a:effectLst/>
                        </a:rPr>
                        <a:t>92,29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73,86</a:t>
                      </a:r>
                    </a:p>
                  </a:txBody>
                  <a:tcPr marL="25611" marR="25611" marT="17074" marB="17074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73,15</a:t>
                      </a:r>
                    </a:p>
                  </a:txBody>
                  <a:tcPr marL="25611" marR="25611" marT="17074" marB="17074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68,30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dirty="0">
                          <a:effectLst/>
                        </a:rPr>
                        <a:t>45,71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dirty="0">
                          <a:effectLst/>
                        </a:rPr>
                        <a:t>78,28</a:t>
                      </a:r>
                    </a:p>
                  </a:txBody>
                  <a:tcPr marL="25611" marR="25611" marT="17074" marB="17074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dirty="0">
                          <a:effectLst/>
                        </a:rPr>
                        <a:t>74,19</a:t>
                      </a:r>
                    </a:p>
                  </a:txBody>
                  <a:tcPr marL="25611" marR="25611" marT="17074" marB="17074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75,00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96,11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1369"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EN</a:t>
                      </a:r>
                      <a:endParaRPr lang="en-US" sz="1500" b="1" dirty="0">
                        <a:effectLst/>
                      </a:endParaRP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b="1" dirty="0" err="1">
                          <a:effectLst/>
                        </a:rPr>
                        <a:t>BioALBERT</a:t>
                      </a:r>
                      <a:r>
                        <a:rPr lang="en-US" sz="1500" b="1" dirty="0">
                          <a:effectLst/>
                        </a:rPr>
                        <a:t> </a:t>
                      </a:r>
                      <a:r>
                        <a:rPr lang="en-US" sz="1500" b="1" dirty="0" err="1">
                          <a:effectLst/>
                        </a:rPr>
                        <a:t>xxlarge</a:t>
                      </a:r>
                      <a:endParaRPr lang="en-US" sz="1500" b="1" dirty="0">
                        <a:effectLst/>
                      </a:endParaRP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1" dirty="0">
                          <a:effectLst/>
                        </a:rPr>
                        <a:t>95,43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1" dirty="0">
                          <a:effectLst/>
                        </a:rPr>
                        <a:t>82,38</a:t>
                      </a:r>
                    </a:p>
                  </a:txBody>
                  <a:tcPr marL="25611" marR="25611" marT="17074" marB="1707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1" dirty="0">
                          <a:effectLst/>
                        </a:rPr>
                        <a:t>81,98</a:t>
                      </a:r>
                    </a:p>
                  </a:txBody>
                  <a:tcPr marL="25611" marR="25611" marT="17074" marB="1707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1" dirty="0">
                          <a:effectLst/>
                        </a:rPr>
                        <a:t>78,45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1" dirty="0">
                          <a:effectLst/>
                        </a:rPr>
                        <a:t>59,26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1" dirty="0">
                          <a:effectLst/>
                        </a:rPr>
                        <a:t>81,25</a:t>
                      </a:r>
                    </a:p>
                  </a:txBody>
                  <a:tcPr marL="25611" marR="25611" marT="17074" marB="1707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1" dirty="0">
                          <a:effectLst/>
                        </a:rPr>
                        <a:t>86,59</a:t>
                      </a:r>
                    </a:p>
                  </a:txBody>
                  <a:tcPr marL="25611" marR="25611" marT="17074" marB="1707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1" dirty="0">
                          <a:effectLst/>
                        </a:rPr>
                        <a:t>86,71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1" dirty="0">
                          <a:effectLst/>
                        </a:rPr>
                        <a:t>98,07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995"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effectLst/>
                        </a:rPr>
                        <a:t>ML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effectLst/>
                        </a:rPr>
                        <a:t>XLM-RoBERTa large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92,95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75,82</a:t>
                      </a:r>
                    </a:p>
                  </a:txBody>
                  <a:tcPr marL="25611" marR="25611" marT="17074" marB="170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74,24</a:t>
                      </a:r>
                    </a:p>
                  </a:txBody>
                  <a:tcPr marL="25611" marR="25611" marT="17074" marB="170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70,63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dirty="0">
                          <a:effectLst/>
                        </a:rPr>
                        <a:t>51,98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dirty="0">
                          <a:effectLst/>
                        </a:rPr>
                        <a:t>78,42</a:t>
                      </a:r>
                    </a:p>
                  </a:txBody>
                  <a:tcPr marL="25611" marR="25611" marT="17074" marB="170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80,00</a:t>
                      </a:r>
                    </a:p>
                  </a:txBody>
                  <a:tcPr marL="25611" marR="25611" marT="17074" marB="170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dirty="0">
                          <a:effectLst/>
                        </a:rPr>
                        <a:t>72,11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96,60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44995"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effectLst/>
                        </a:rPr>
                        <a:t>ML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effectLst/>
                        </a:rPr>
                        <a:t>XLM-RoBERTa large-sag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93,16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74,86</a:t>
                      </a:r>
                    </a:p>
                  </a:txBody>
                  <a:tcPr marL="25611" marR="25611" marT="17074" marB="17074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73,99</a:t>
                      </a:r>
                    </a:p>
                  </a:txBody>
                  <a:tcPr marL="25611" marR="25611" marT="17074" marB="17074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69,39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43,75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76,86</a:t>
                      </a:r>
                    </a:p>
                  </a:txBody>
                  <a:tcPr marL="25611" marR="25611" marT="17074" marB="17074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dirty="0">
                          <a:effectLst/>
                        </a:rPr>
                        <a:t>84,24</a:t>
                      </a:r>
                    </a:p>
                  </a:txBody>
                  <a:tcPr marL="25611" marR="25611" marT="17074" marB="17074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>
                          <a:effectLst/>
                        </a:rPr>
                        <a:t>72,69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dirty="0">
                          <a:effectLst/>
                        </a:rPr>
                        <a:t>96,77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78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548640" y="693693"/>
            <a:ext cx="9388216" cy="47705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sz="3100" b="1" strike="noStrike" spc="-1" dirty="0" smtClean="0">
                <a:solidFill>
                  <a:srgbClr val="333333"/>
                </a:solidFill>
                <a:latin typeface="Noto Sans Regular"/>
              </a:rPr>
              <a:t>Results for the </a:t>
            </a:r>
            <a:r>
              <a:rPr lang="en-US" sz="3100" b="1" strike="noStrike" spc="-1" dirty="0" err="1" smtClean="0">
                <a:solidFill>
                  <a:srgbClr val="333333"/>
                </a:solidFill>
                <a:latin typeface="Noto Sans Regular"/>
              </a:rPr>
              <a:t>PhaeDRA</a:t>
            </a:r>
            <a:r>
              <a:rPr lang="en-US" sz="3100" b="1" strike="noStrike" spc="-1" dirty="0" smtClean="0">
                <a:solidFill>
                  <a:srgbClr val="333333"/>
                </a:solidFill>
                <a:latin typeface="Noto Sans Regular"/>
              </a:rPr>
              <a:t> dataset</a:t>
            </a:r>
            <a:endParaRPr lang="en-US" sz="3100" b="1" strike="noStrike" spc="-1" dirty="0">
              <a:solidFill>
                <a:srgbClr val="333333"/>
              </a:solidFill>
              <a:latin typeface="Noto Sans Regular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071217"/>
              </p:ext>
            </p:extLst>
          </p:nvPr>
        </p:nvGraphicFramePr>
        <p:xfrm>
          <a:off x="216024" y="1475581"/>
          <a:ext cx="9720832" cy="3096344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416285"/>
                <a:gridCol w="1856927"/>
                <a:gridCol w="629536"/>
                <a:gridCol w="731312"/>
                <a:gridCol w="731312"/>
                <a:gridCol w="1043680"/>
                <a:gridCol w="1054727"/>
                <a:gridCol w="1054727"/>
                <a:gridCol w="1183178"/>
                <a:gridCol w="1019148"/>
              </a:tblGrid>
              <a:tr h="378886">
                <a:tc rowSpan="2">
                  <a:txBody>
                    <a:bodyPr/>
                    <a:lstStyle/>
                    <a:p>
                      <a:pPr rtl="0" fontAlgn="b"/>
                      <a:r>
                        <a:rPr lang="en-US" sz="1400" dirty="0" err="1">
                          <a:effectLst/>
                        </a:rPr>
                        <a:t>lang</a:t>
                      </a:r>
                      <a:endParaRPr lang="en-US" sz="1400" dirty="0">
                        <a:effectLst/>
                      </a:endParaRP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Model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400" dirty="0">
                          <a:effectLst/>
                        </a:rPr>
                        <a:t>f1-micro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400">
                          <a:effectLst/>
                        </a:rPr>
                        <a:t>f1-macro</a:t>
                      </a:r>
                    </a:p>
                  </a:txBody>
                  <a:tcPr marL="25611" marR="25611" marT="17074" marB="1707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400">
                          <a:effectLst/>
                        </a:rPr>
                        <a:t>f1-micro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w/o false</a:t>
                      </a:r>
                    </a:p>
                  </a:txBody>
                  <a:tcPr marL="25611" marR="25611" marT="17074" marB="1707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400" dirty="0">
                          <a:effectLst/>
                        </a:rPr>
                        <a:t>f1-macro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w/o false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effectLst/>
                        </a:rPr>
                        <a:t>relation types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81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</a:rPr>
                        <a:t>Subject Disorder</a:t>
                      </a:r>
                      <a:endParaRPr lang="en-US" sz="1400" dirty="0">
                        <a:effectLst/>
                      </a:endParaRP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</a:rPr>
                        <a:t>Is equivalent</a:t>
                      </a:r>
                      <a:endParaRPr lang="en-US" sz="1400" dirty="0">
                        <a:effectLst/>
                      </a:endParaRPr>
                    </a:p>
                  </a:txBody>
                  <a:tcPr marL="25611" marR="25611" marT="17074" marB="170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err="1">
                          <a:effectLst/>
                        </a:rPr>
                        <a:t>Coreference</a:t>
                      </a:r>
                      <a:endParaRPr lang="en-US" sz="1400" dirty="0">
                        <a:effectLst/>
                      </a:endParaRP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>
                          <a:effectLst/>
                        </a:rPr>
                        <a:t>Generated false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344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>
                          <a:effectLst/>
                        </a:rPr>
                        <a:t>EN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 err="1">
                          <a:effectLst/>
                        </a:rPr>
                        <a:t>BioBERT</a:t>
                      </a:r>
                      <a:r>
                        <a:rPr lang="en-US" sz="1400" dirty="0">
                          <a:effectLst/>
                        </a:rPr>
                        <a:t> v.1.0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97,45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88,03</a:t>
                      </a:r>
                    </a:p>
                  </a:txBody>
                  <a:tcPr marL="25611" marR="25611" marT="17074" marB="170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87,43</a:t>
                      </a:r>
                    </a:p>
                  </a:txBody>
                  <a:tcPr marL="25611" marR="25611" marT="17074" marB="170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84,51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95,17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76,47</a:t>
                      </a:r>
                    </a:p>
                  </a:txBody>
                  <a:tcPr marL="25611" marR="25611" marT="17074" marB="170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81,90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98,58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7344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>
                          <a:effectLst/>
                        </a:rPr>
                        <a:t>EN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>
                          <a:effectLst/>
                        </a:rPr>
                        <a:t>BioLink BERT large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97,06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85,92</a:t>
                      </a:r>
                    </a:p>
                  </a:txBody>
                  <a:tcPr marL="25611" marR="25611" marT="17074" marB="17074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85,22</a:t>
                      </a:r>
                    </a:p>
                  </a:txBody>
                  <a:tcPr marL="25611" marR="25611" marT="17074" marB="17074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81,77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94,30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72,59</a:t>
                      </a:r>
                    </a:p>
                  </a:txBody>
                  <a:tcPr marL="25611" marR="25611" marT="17074" marB="17074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78,43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98,37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7344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EN</a:t>
                      </a:r>
                      <a:endParaRPr lang="en-US" sz="1400" b="1" dirty="0">
                        <a:effectLst/>
                      </a:endParaRP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1" dirty="0" err="1">
                          <a:effectLst/>
                        </a:rPr>
                        <a:t>BioALBERT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xxlarge</a:t>
                      </a:r>
                      <a:endParaRPr lang="en-US" sz="1400" b="1" dirty="0">
                        <a:effectLst/>
                      </a:endParaRP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effectLst/>
                        </a:rPr>
                        <a:t>97,93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effectLst/>
                        </a:rPr>
                        <a:t>89,80</a:t>
                      </a:r>
                    </a:p>
                  </a:txBody>
                  <a:tcPr marL="25611" marR="25611" marT="17074" marB="1707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effectLst/>
                        </a:rPr>
                        <a:t>89,85</a:t>
                      </a:r>
                    </a:p>
                  </a:txBody>
                  <a:tcPr marL="25611" marR="25611" marT="17074" marB="1707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effectLst/>
                        </a:rPr>
                        <a:t>86,78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effectLst/>
                        </a:rPr>
                        <a:t>97,74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effectLst/>
                        </a:rPr>
                        <a:t>79,43</a:t>
                      </a:r>
                    </a:p>
                  </a:txBody>
                  <a:tcPr marL="25611" marR="25611" marT="17074" marB="1707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effectLst/>
                        </a:rPr>
                        <a:t>83,17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dirty="0">
                          <a:effectLst/>
                        </a:rPr>
                        <a:t>98,85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138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dirty="0" smtClean="0">
                          <a:effectLst/>
                        </a:rPr>
                        <a:t>Multi</a:t>
                      </a:r>
                      <a:endParaRPr lang="en-US" sz="1200" dirty="0">
                        <a:effectLst/>
                      </a:endParaRP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>
                          <a:effectLst/>
                        </a:rPr>
                        <a:t>XLM-RoBERTa large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97,45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87,76</a:t>
                      </a:r>
                    </a:p>
                  </a:txBody>
                  <a:tcPr marL="25611" marR="25611" marT="17074" marB="170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87,38</a:t>
                      </a:r>
                    </a:p>
                  </a:txBody>
                  <a:tcPr marL="25611" marR="25611" marT="17074" marB="170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84,15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95,91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75,36</a:t>
                      </a:r>
                    </a:p>
                  </a:txBody>
                  <a:tcPr marL="25611" marR="25611" marT="17074" marB="1707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81,19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98,58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8144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dirty="0" smtClean="0">
                          <a:effectLst/>
                        </a:rPr>
                        <a:t>Multi</a:t>
                      </a:r>
                      <a:endParaRPr lang="en-US" sz="1200" dirty="0">
                        <a:effectLst/>
                      </a:endParaRP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>
                          <a:effectLst/>
                        </a:rPr>
                        <a:t>XLM-RoBERTa large-sag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97,37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87,66</a:t>
                      </a:r>
                    </a:p>
                  </a:txBody>
                  <a:tcPr marL="25611" marR="25611" marT="17074" marB="17074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87,25</a:t>
                      </a:r>
                    </a:p>
                  </a:txBody>
                  <a:tcPr marL="25611" marR="25611" marT="17074" marB="17074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84,04</a:t>
                      </a: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96,24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72,86</a:t>
                      </a:r>
                    </a:p>
                  </a:txBody>
                  <a:tcPr marL="25611" marR="25611" marT="17074" marB="17074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83,02</a:t>
                      </a:r>
                      <a:endParaRPr lang="ru-RU" sz="1400" b="1" dirty="0">
                        <a:effectLst/>
                      </a:endParaRPr>
                    </a:p>
                  </a:txBody>
                  <a:tcPr marL="25611" marR="25611" marT="17074" marB="1707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98,54</a:t>
                      </a:r>
                    </a:p>
                  </a:txBody>
                  <a:tcPr marL="25611" marR="25611" marT="17074" marB="170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487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720000" y="323453"/>
            <a:ext cx="8855640" cy="6771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en-US" sz="4400" b="1" spc="-1" dirty="0">
                <a:solidFill>
                  <a:srgbClr val="333333"/>
                </a:solidFill>
                <a:latin typeface="Noto Sans Regular"/>
              </a:rPr>
              <a:t>RDRS </a:t>
            </a:r>
            <a:r>
              <a:rPr lang="en-US" sz="4400" b="1" spc="-1" dirty="0" smtClean="0">
                <a:solidFill>
                  <a:srgbClr val="333333"/>
                </a:solidFill>
                <a:latin typeface="Noto Sans Regular"/>
              </a:rPr>
              <a:t>dataset statistics</a:t>
            </a:r>
            <a:endParaRPr lang="en-US" sz="4400" b="1" strike="noStrike" spc="-1" dirty="0">
              <a:solidFill>
                <a:srgbClr val="333333"/>
              </a:solidFill>
              <a:latin typeface="Noto Sans Regular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366780"/>
              </p:ext>
            </p:extLst>
          </p:nvPr>
        </p:nvGraphicFramePr>
        <p:xfrm>
          <a:off x="71760" y="1403573"/>
          <a:ext cx="7272808" cy="5727407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2448272"/>
                <a:gridCol w="1206134"/>
                <a:gridCol w="1206134"/>
                <a:gridCol w="1206134"/>
                <a:gridCol w="1206134"/>
              </a:tblGrid>
              <a:tr h="663977">
                <a:tc>
                  <a:txBody>
                    <a:bodyPr/>
                    <a:lstStyle/>
                    <a:p>
                      <a:pPr rtl="0" fontAlgn="b"/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>
                          <a:effectLst/>
                        </a:rPr>
                        <a:t>RDRS2021*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>
                          <a:effectLst/>
                        </a:rPr>
                        <a:t>RDRS2022*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>
                          <a:effectLst/>
                        </a:rPr>
                        <a:t>RDRS2021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extended*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>
                          <a:effectLst/>
                        </a:rPr>
                        <a:t>RDRS2022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extended*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7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text number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166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230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362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426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3129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 err="1">
                          <a:effectLst/>
                        </a:rPr>
                        <a:t>avg</a:t>
                      </a:r>
                      <a:r>
                        <a:rPr lang="en-US" sz="1400" dirty="0">
                          <a:effectLst/>
                        </a:rPr>
                        <a:t> text length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(in words*)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173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173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188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186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27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>
                          <a:effectLst/>
                        </a:rPr>
                        <a:t>min text length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49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49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49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49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27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max text length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241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241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321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321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7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Entity number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1899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2431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4617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5149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270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>
                          <a:effectLst/>
                        </a:rPr>
                        <a:t>by type: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270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>
                          <a:effectLst/>
                        </a:rPr>
                        <a:t>ADR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181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180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729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728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270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>
                          <a:effectLst/>
                        </a:rPr>
                        <a:t>Drugname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685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902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1567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1784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312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>
                          <a:effectLst/>
                        </a:rPr>
                        <a:t>SourceInfoDrug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222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293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521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592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270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>
                          <a:effectLst/>
                        </a:rPr>
                        <a:t>DiseaseName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464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522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768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826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270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>
                          <a:effectLst/>
                        </a:rPr>
                        <a:t>Indication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347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534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1032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1219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2705">
                <a:tc>
                  <a:txBody>
                    <a:bodyPr/>
                    <a:lstStyle/>
                    <a:p>
                      <a:pPr rtl="0" fontAlgn="b"/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9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Relation number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4568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5228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11124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11784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270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>
                          <a:effectLst/>
                        </a:rPr>
                        <a:t>by type: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312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>
                          <a:effectLst/>
                        </a:rPr>
                        <a:t>ADR_Drugname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750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775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3353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3378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312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>
                          <a:effectLst/>
                        </a:rPr>
                        <a:t>Drugname_Diseasename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1792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1997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3232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3437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312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>
                          <a:effectLst/>
                        </a:rPr>
                        <a:t>Drugname_SourceInfoDrug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994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1190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2359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2555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312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err="1">
                          <a:effectLst/>
                        </a:rPr>
                        <a:t>Diseasename_Indication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1032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1266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>
                          <a:effectLst/>
                        </a:rPr>
                        <a:t>2180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</a:rPr>
                        <a:t>2414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560592" y="1393169"/>
            <a:ext cx="25200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/>
              <a:t>* - All the statistics are for the filtered versions of the datasets.</a:t>
            </a:r>
          </a:p>
          <a:p>
            <a:pPr algn="just"/>
            <a:r>
              <a:rPr lang="en-US" sz="1600" dirty="0" smtClean="0"/>
              <a:t> </a:t>
            </a:r>
          </a:p>
          <a:p>
            <a:pPr algn="just"/>
            <a:r>
              <a:rPr lang="en-US" sz="1600" dirty="0" smtClean="0"/>
              <a:t>Filtering procedure </a:t>
            </a:r>
            <a:r>
              <a:rPr lang="en-US" sz="1600" dirty="0" err="1" smtClean="0"/>
              <a:t>decribed</a:t>
            </a:r>
            <a:r>
              <a:rPr lang="en-US" sz="1600" dirty="0" smtClean="0"/>
              <a:t> on the previous slide.</a:t>
            </a:r>
          </a:p>
          <a:p>
            <a:pPr algn="just"/>
            <a:endParaRPr lang="en-US" sz="1600" dirty="0"/>
          </a:p>
          <a:p>
            <a:pPr algn="just"/>
            <a:endParaRPr lang="en-US" sz="1600" dirty="0"/>
          </a:p>
          <a:p>
            <a:pPr algn="just"/>
            <a:r>
              <a:rPr lang="en-US" sz="1600" dirty="0" smtClean="0"/>
              <a:t>The experiments on RDRS dataset use K-Fold cross-validation with the fixed random seed and k value equals to 5.</a:t>
            </a:r>
          </a:p>
        </p:txBody>
      </p:sp>
    </p:spTree>
    <p:extLst>
      <p:ext uri="{BB962C8B-B14F-4D97-AF65-F5344CB8AC3E}">
        <p14:creationId xmlns:p14="http://schemas.microsoft.com/office/powerpoint/2010/main" val="89418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720000" y="593666"/>
            <a:ext cx="8855640" cy="6771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en-US" sz="4400" b="1" strike="noStrike" spc="-1" dirty="0" smtClean="0">
                <a:solidFill>
                  <a:srgbClr val="333333"/>
                </a:solidFill>
                <a:latin typeface="Noto Sans Regular"/>
              </a:rPr>
              <a:t>DDI2013 dataset statistics </a:t>
            </a:r>
            <a:endParaRPr lang="en-US" sz="4400" b="1" strike="noStrike" spc="-1" dirty="0">
              <a:solidFill>
                <a:srgbClr val="333333"/>
              </a:solidFill>
              <a:latin typeface="Noto Sans Regular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181391"/>
              </p:ext>
            </p:extLst>
          </p:nvPr>
        </p:nvGraphicFramePr>
        <p:xfrm>
          <a:off x="742969" y="1331565"/>
          <a:ext cx="6169550" cy="6061962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1840042"/>
                <a:gridCol w="1082377"/>
                <a:gridCol w="1082377"/>
                <a:gridCol w="1082377"/>
                <a:gridCol w="1082377"/>
              </a:tblGrid>
              <a:tr h="2672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dirty="0">
                          <a:effectLst/>
                        </a:rPr>
                        <a:t>DDI2013*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Dataset</a:t>
                      </a:r>
                      <a:r>
                        <a:rPr lang="en-US" sz="16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part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36">
                <a:tc>
                  <a:txBody>
                    <a:bodyPr/>
                    <a:lstStyle/>
                    <a:p>
                      <a:pPr rtl="0" fontAlgn="b"/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train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valid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test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dirty="0">
                          <a:effectLst/>
                        </a:rPr>
                        <a:t>overall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236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>
                          <a:effectLst/>
                        </a:rPr>
                        <a:t>text number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6970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642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1308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8920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1885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>
                          <a:effectLst/>
                        </a:rPr>
                        <a:t>avg text length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(in words*)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22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24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14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236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>
                          <a:effectLst/>
                        </a:rPr>
                        <a:t>min text length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236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dirty="0">
                          <a:effectLst/>
                        </a:rPr>
                        <a:t>max text length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136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85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111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136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36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dirty="0">
                          <a:effectLst/>
                        </a:rPr>
                        <a:t>Entity number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14677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1438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3064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19179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23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by type: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/>
                </a:tc>
                <a:tc>
                  <a:txBody>
                    <a:bodyPr/>
                    <a:lstStyle/>
                    <a:p>
                      <a:pPr rtl="0" fontAlgn="b"/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23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drug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9364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883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1876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12123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23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group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3375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330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668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4373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23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brand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1435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102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369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1906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23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drug_n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503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123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151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777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236">
                <a:tc>
                  <a:txBody>
                    <a:bodyPr/>
                    <a:lstStyle/>
                    <a:p>
                      <a:pPr rtl="0" fontAlgn="b"/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885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>
                          <a:effectLst/>
                        </a:rPr>
                        <a:t>Relation number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3941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2109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5761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11811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23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by type: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/>
                </a:tc>
                <a:tc>
                  <a:txBody>
                    <a:bodyPr/>
                    <a:lstStyle/>
                    <a:p>
                      <a:pPr rtl="0" fontAlgn="b"/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23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mechanism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1319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134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302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1755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23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effect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1608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173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360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23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int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188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11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96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295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23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dirty="0">
                          <a:effectLst/>
                        </a:rPr>
                        <a:t>advise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826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87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221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1134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88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dirty="0" err="1">
                          <a:effectLst/>
                        </a:rPr>
                        <a:t>generated_false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22082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1704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4782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dirty="0">
                          <a:effectLst/>
                        </a:rPr>
                        <a:t>28568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18" marR="17718" marT="11812" marB="11812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60592" y="1393169"/>
            <a:ext cx="25200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/>
              <a:t>* - All the statistics are for the DDI dataset that was split for separate sentences (each sentence represents particular relation).</a:t>
            </a:r>
          </a:p>
          <a:p>
            <a:pPr algn="just"/>
            <a:endParaRPr lang="en-US" sz="1600" dirty="0" smtClean="0"/>
          </a:p>
          <a:p>
            <a:pPr algn="just"/>
            <a:endParaRPr lang="en-US" sz="1600" dirty="0" smtClean="0"/>
          </a:p>
          <a:p>
            <a:pPr algn="just"/>
            <a:r>
              <a:rPr lang="en-US" sz="1600" dirty="0" smtClean="0"/>
              <a:t>We use the official BLURB sets for training, validation and test.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1213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720000" y="309464"/>
            <a:ext cx="8855640" cy="5539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en-US" sz="3600" b="1" strike="noStrike" spc="-1" dirty="0" err="1" smtClean="0">
                <a:solidFill>
                  <a:srgbClr val="333333"/>
                </a:solidFill>
                <a:latin typeface="Noto Sans Regular"/>
              </a:rPr>
              <a:t>PhaeDRA</a:t>
            </a:r>
            <a:r>
              <a:rPr lang="en-US" sz="3600" b="1" strike="noStrike" spc="-1" dirty="0" smtClean="0">
                <a:solidFill>
                  <a:srgbClr val="333333"/>
                </a:solidFill>
                <a:latin typeface="Noto Sans Regular"/>
              </a:rPr>
              <a:t> dataset statistics</a:t>
            </a:r>
            <a:endParaRPr lang="en-US" sz="3600" b="1" strike="noStrike" spc="-1" dirty="0">
              <a:solidFill>
                <a:srgbClr val="333333"/>
              </a:solidFill>
              <a:latin typeface="Noto Sans Regular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760839"/>
              </p:ext>
            </p:extLst>
          </p:nvPr>
        </p:nvGraphicFramePr>
        <p:xfrm>
          <a:off x="647824" y="1043533"/>
          <a:ext cx="8208913" cy="6329147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2448269"/>
                <a:gridCol w="1440161"/>
                <a:gridCol w="1440161"/>
                <a:gridCol w="1440161"/>
                <a:gridCol w="1440161"/>
              </a:tblGrid>
              <a:tr h="307173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PhaeDRA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>
                          <a:effectLst/>
                        </a:rPr>
                        <a:t>train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>
                          <a:effectLst/>
                        </a:rPr>
                        <a:t>valid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>
                          <a:effectLst/>
                        </a:rPr>
                        <a:t>test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>
                          <a:effectLst/>
                        </a:rPr>
                        <a:t>overall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173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>
                          <a:effectLst/>
                        </a:rPr>
                        <a:t>text number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359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120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118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597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02486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>
                          <a:effectLst/>
                        </a:rPr>
                        <a:t>avg text length</a:t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en-US" sz="1800">
                          <a:effectLst/>
                        </a:rPr>
                        <a:t>(in words*)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209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228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121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186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7173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>
                          <a:effectLst/>
                        </a:rPr>
                        <a:t>min text length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30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40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29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29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7173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dirty="0">
                          <a:effectLst/>
                        </a:rPr>
                        <a:t>max text length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610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634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527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634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173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>
                          <a:effectLst/>
                        </a:rPr>
                        <a:t>Entity number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7986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2998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2908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13892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9517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>
                          <a:effectLst/>
                        </a:rPr>
                        <a:t>by type: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/>
                </a:tc>
                <a:tc>
                  <a:txBody>
                    <a:bodyPr/>
                    <a:lstStyle/>
                    <a:p>
                      <a:pPr rtl="0" fontAlgn="b"/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483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>
                          <a:effectLst/>
                        </a:rPr>
                        <a:t>Pharmacological substance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4609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1678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1810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8097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59517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>
                          <a:effectLst/>
                        </a:rPr>
                        <a:t>Subject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852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333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dirty="0">
                          <a:effectLst/>
                        </a:rPr>
                        <a:t>366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1551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59517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>
                          <a:effectLst/>
                        </a:rPr>
                        <a:t>Disorder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2443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929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692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4064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483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>
                          <a:effectLst/>
                        </a:rPr>
                        <a:t>Coreferring mention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82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58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40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180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59517">
                <a:tc>
                  <a:txBody>
                    <a:bodyPr/>
                    <a:lstStyle/>
                    <a:p>
                      <a:pPr rtl="0" fontAlgn="b"/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173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>
                          <a:effectLst/>
                        </a:rPr>
                        <a:t>Relation number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625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2829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256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3710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9517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>
                          <a:effectLst/>
                        </a:rPr>
                        <a:t>by type: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/>
                </a:tc>
                <a:tc>
                  <a:txBody>
                    <a:bodyPr/>
                    <a:lstStyle/>
                    <a:p>
                      <a:pPr rtl="0" fontAlgn="b"/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483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>
                          <a:effectLst/>
                        </a:rPr>
                        <a:t>is equivalent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161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75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69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305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717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>
                          <a:effectLst/>
                        </a:rPr>
                        <a:t>Subject_Disorder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364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148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135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647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717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 err="1">
                          <a:effectLst/>
                        </a:rPr>
                        <a:t>Coreference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100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67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52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dirty="0">
                          <a:effectLst/>
                        </a:rPr>
                        <a:t>219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17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 err="1">
                          <a:effectLst/>
                        </a:rPr>
                        <a:t>generated_false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6456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2539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>
                          <a:effectLst/>
                        </a:rPr>
                        <a:t>2257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dirty="0">
                          <a:effectLst/>
                        </a:rPr>
                        <a:t>11252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44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720000" y="593666"/>
            <a:ext cx="8855640" cy="6771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en-US" sz="4400" b="1" spc="-1" dirty="0" smtClean="0">
                <a:solidFill>
                  <a:srgbClr val="333333"/>
                </a:solidFill>
                <a:latin typeface="Noto Sans Regular"/>
              </a:rPr>
              <a:t>Research goals</a:t>
            </a:r>
            <a:endParaRPr lang="en-US" sz="4400" b="1" strike="noStrike" spc="-1" dirty="0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686880" y="1475581"/>
            <a:ext cx="8640000" cy="590465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108000" algn="just">
              <a:spcAft>
                <a:spcPts val="1414"/>
              </a:spcAft>
              <a:buClr>
                <a:srgbClr val="EF2929"/>
              </a:buClr>
              <a:buSzPct val="45000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accuracy of solving the task of relation extraction from texts containing pharmacologically significant information on the set of corpora in two languages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8000" algn="just">
              <a:spcAft>
                <a:spcPts val="1414"/>
              </a:spcAft>
              <a:buClr>
                <a:srgbClr val="EF2929"/>
              </a:buClr>
              <a:buSzPct val="45000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the expanded version of RDRS corpus, that contains texts of internet reviews on medications in Russian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08000" algn="just">
              <a:spcAft>
                <a:spcPts val="1414"/>
              </a:spcAft>
              <a:buClr>
                <a:srgbClr val="EF2929"/>
              </a:buClr>
              <a:buSzPct val="45000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the DDI2013 dataset containing MEDLINE abstracts and documents from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DrugBank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database in English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08000" algn="just">
              <a:spcAft>
                <a:spcPts val="1414"/>
              </a:spcAft>
              <a:buClr>
                <a:srgbClr val="EF2929"/>
              </a:buClr>
              <a:buSzPct val="45000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the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PhaeDRA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corpus containing MEDLINE abstracts in English.</a:t>
            </a:r>
            <a:endParaRPr lang="en-US" sz="2000" b="0" strike="noStrike" spc="-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720000" y="655221"/>
            <a:ext cx="8855640" cy="5539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en-US" sz="3600" b="1" strike="noStrike" spc="-1" dirty="0" smtClean="0">
                <a:solidFill>
                  <a:srgbClr val="333333"/>
                </a:solidFill>
                <a:latin typeface="Noto Sans Regular"/>
              </a:rPr>
              <a:t>Relation extraction task </a:t>
            </a:r>
            <a:r>
              <a:rPr lang="en-US" sz="3600" b="1" strike="noStrike" spc="-1" dirty="0" smtClean="0">
                <a:solidFill>
                  <a:srgbClr val="333333"/>
                </a:solidFill>
                <a:latin typeface="Noto Sans Regular"/>
              </a:rPr>
              <a:t>formulation</a:t>
            </a:r>
            <a:endParaRPr lang="en-US" sz="3600" b="1" strike="noStrike" spc="-1" dirty="0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5816" y="1691605"/>
            <a:ext cx="8856984" cy="3245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ru-RU" spc="-1" dirty="0" err="1">
                <a:solidFill>
                  <a:srgbClr val="595959"/>
                </a:solidFill>
                <a:ea typeface="Arial"/>
              </a:rPr>
              <a:t>Review</a:t>
            </a:r>
            <a:r>
              <a:rPr lang="ru-RU" spc="-1" dirty="0">
                <a:solidFill>
                  <a:srgbClr val="595959"/>
                </a:solidFill>
                <a:ea typeface="Arial"/>
              </a:rPr>
              <a:t> </a:t>
            </a:r>
            <a:r>
              <a:rPr lang="ru-RU" spc="-1" dirty="0" err="1">
                <a:solidFill>
                  <a:srgbClr val="595959"/>
                </a:solidFill>
                <a:ea typeface="Arial"/>
              </a:rPr>
              <a:t>containing</a:t>
            </a:r>
            <a:r>
              <a:rPr lang="ru-RU" spc="-1" dirty="0">
                <a:solidFill>
                  <a:srgbClr val="595959"/>
                </a:solidFill>
                <a:ea typeface="Arial"/>
              </a:rPr>
              <a:t> </a:t>
            </a:r>
            <a:r>
              <a:rPr lang="ru-RU" spc="-1" dirty="0" err="1">
                <a:solidFill>
                  <a:srgbClr val="595959"/>
                </a:solidFill>
                <a:ea typeface="Arial"/>
              </a:rPr>
              <a:t>medication</a:t>
            </a:r>
            <a:r>
              <a:rPr lang="ru-RU" spc="-1" dirty="0">
                <a:solidFill>
                  <a:srgbClr val="595959"/>
                </a:solidFill>
                <a:ea typeface="Arial"/>
              </a:rPr>
              <a:t> </a:t>
            </a:r>
            <a:r>
              <a:rPr lang="ru-RU" spc="-1" dirty="0" err="1">
                <a:solidFill>
                  <a:srgbClr val="595959"/>
                </a:solidFill>
                <a:ea typeface="Arial"/>
              </a:rPr>
              <a:t>and</a:t>
            </a:r>
            <a:r>
              <a:rPr lang="ru-RU" spc="-1" dirty="0">
                <a:solidFill>
                  <a:srgbClr val="595959"/>
                </a:solidFill>
                <a:ea typeface="Arial"/>
              </a:rPr>
              <a:t> </a:t>
            </a:r>
            <a:r>
              <a:rPr lang="ru-RU" spc="-1" dirty="0" err="1">
                <a:solidFill>
                  <a:srgbClr val="595959"/>
                </a:solidFill>
                <a:ea typeface="Arial"/>
              </a:rPr>
              <a:t>hypothetic</a:t>
            </a:r>
            <a:r>
              <a:rPr lang="ru-RU" spc="-1" dirty="0">
                <a:solidFill>
                  <a:srgbClr val="595959"/>
                </a:solidFill>
                <a:ea typeface="Arial"/>
              </a:rPr>
              <a:t> </a:t>
            </a:r>
            <a:r>
              <a:rPr lang="ru-RU" spc="-1" dirty="0" err="1">
                <a:solidFill>
                  <a:srgbClr val="595959"/>
                </a:solidFill>
                <a:ea typeface="Arial"/>
              </a:rPr>
              <a:t>adverse</a:t>
            </a:r>
            <a:r>
              <a:rPr lang="ru-RU" spc="-1" dirty="0">
                <a:solidFill>
                  <a:srgbClr val="595959"/>
                </a:solidFill>
                <a:ea typeface="Arial"/>
              </a:rPr>
              <a:t> </a:t>
            </a:r>
            <a:r>
              <a:rPr lang="ru-RU" spc="-1" dirty="0" err="1">
                <a:solidFill>
                  <a:srgbClr val="595959"/>
                </a:solidFill>
                <a:ea typeface="Arial"/>
              </a:rPr>
              <a:t>effects</a:t>
            </a:r>
            <a:r>
              <a:rPr lang="ru-RU" spc="-1" dirty="0">
                <a:solidFill>
                  <a:srgbClr val="595959"/>
                </a:solidFill>
                <a:ea typeface="Arial"/>
              </a:rPr>
              <a:t>:</a:t>
            </a:r>
            <a:endParaRPr lang="ru-RU" spc="-1" dirty="0"/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lang="ru-RU" spc="-1" dirty="0"/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lang="ru-RU" spc="-1" dirty="0"/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lang="en-US" spc="-1" dirty="0" smtClean="0"/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lang="ru-RU" spc="-1" dirty="0"/>
          </a:p>
          <a:p>
            <a:pPr>
              <a:lnSpc>
                <a:spcPct val="115000"/>
              </a:lnSpc>
              <a:spcBef>
                <a:spcPts val="1199"/>
              </a:spcBef>
            </a:pPr>
            <a:r>
              <a:rPr lang="ru-RU" spc="-1" dirty="0" err="1">
                <a:solidFill>
                  <a:srgbClr val="595959"/>
                </a:solidFill>
                <a:ea typeface="Arial"/>
              </a:rPr>
              <a:t>The</a:t>
            </a:r>
            <a:r>
              <a:rPr lang="ru-RU" spc="-1" dirty="0">
                <a:solidFill>
                  <a:srgbClr val="595959"/>
                </a:solidFill>
                <a:ea typeface="Arial"/>
              </a:rPr>
              <a:t> </a:t>
            </a:r>
            <a:r>
              <a:rPr lang="ru-RU" spc="-1" dirty="0" err="1">
                <a:solidFill>
                  <a:srgbClr val="595959"/>
                </a:solidFill>
                <a:ea typeface="Arial"/>
              </a:rPr>
              <a:t>task</a:t>
            </a:r>
            <a:r>
              <a:rPr lang="ru-RU" spc="-1" dirty="0">
                <a:solidFill>
                  <a:srgbClr val="595959"/>
                </a:solidFill>
                <a:ea typeface="Arial"/>
              </a:rPr>
              <a:t> </a:t>
            </a:r>
            <a:r>
              <a:rPr lang="ru-RU" spc="-1" dirty="0" err="1">
                <a:solidFill>
                  <a:srgbClr val="595959"/>
                </a:solidFill>
                <a:ea typeface="Arial"/>
              </a:rPr>
              <a:t>is</a:t>
            </a:r>
            <a:r>
              <a:rPr lang="ru-RU" spc="-1" dirty="0">
                <a:solidFill>
                  <a:srgbClr val="595959"/>
                </a:solidFill>
                <a:ea typeface="Arial"/>
              </a:rPr>
              <a:t> </a:t>
            </a:r>
            <a:r>
              <a:rPr lang="ru-RU" spc="-1" dirty="0" err="1">
                <a:solidFill>
                  <a:srgbClr val="595959"/>
                </a:solidFill>
                <a:ea typeface="Arial"/>
              </a:rPr>
              <a:t>to</a:t>
            </a:r>
            <a:r>
              <a:rPr lang="ru-RU" spc="-1" dirty="0">
                <a:solidFill>
                  <a:srgbClr val="595959"/>
                </a:solidFill>
                <a:ea typeface="Arial"/>
              </a:rPr>
              <a:t> </a:t>
            </a:r>
            <a:r>
              <a:rPr lang="ru-RU" spc="-1" dirty="0" err="1">
                <a:solidFill>
                  <a:srgbClr val="595959"/>
                </a:solidFill>
                <a:ea typeface="Arial"/>
              </a:rPr>
              <a:t>determine</a:t>
            </a:r>
            <a:r>
              <a:rPr lang="ru-RU" spc="-1" dirty="0">
                <a:solidFill>
                  <a:srgbClr val="595959"/>
                </a:solidFill>
                <a:ea typeface="Arial"/>
              </a:rPr>
              <a:t> </a:t>
            </a:r>
            <a:r>
              <a:rPr lang="ru-RU" spc="-1" dirty="0" err="1">
                <a:solidFill>
                  <a:srgbClr val="595959"/>
                </a:solidFill>
                <a:ea typeface="Arial"/>
              </a:rPr>
              <a:t>if</a:t>
            </a:r>
            <a:r>
              <a:rPr lang="ru-RU" spc="-1" dirty="0">
                <a:solidFill>
                  <a:srgbClr val="595959"/>
                </a:solidFill>
                <a:ea typeface="Arial"/>
              </a:rPr>
              <a:t> </a:t>
            </a:r>
            <a:r>
              <a:rPr lang="ru-RU" spc="-1" dirty="0" err="1">
                <a:solidFill>
                  <a:srgbClr val="595959"/>
                </a:solidFill>
                <a:ea typeface="Arial"/>
              </a:rPr>
              <a:t>there</a:t>
            </a:r>
            <a:r>
              <a:rPr lang="ru-RU" spc="-1" dirty="0">
                <a:solidFill>
                  <a:srgbClr val="595959"/>
                </a:solidFill>
                <a:ea typeface="Arial"/>
              </a:rPr>
              <a:t> </a:t>
            </a:r>
            <a:r>
              <a:rPr lang="ru-RU" spc="-1" dirty="0" err="1">
                <a:solidFill>
                  <a:srgbClr val="595959"/>
                </a:solidFill>
                <a:ea typeface="Arial"/>
              </a:rPr>
              <a:t>is</a:t>
            </a:r>
            <a:r>
              <a:rPr lang="ru-RU" spc="-1" dirty="0">
                <a:solidFill>
                  <a:srgbClr val="595959"/>
                </a:solidFill>
                <a:ea typeface="Arial"/>
              </a:rPr>
              <a:t> a </a:t>
            </a:r>
            <a:r>
              <a:rPr lang="ru-RU" spc="-1" dirty="0" err="1">
                <a:solidFill>
                  <a:srgbClr val="595959"/>
                </a:solidFill>
                <a:ea typeface="Arial"/>
              </a:rPr>
              <a:t>relation</a:t>
            </a:r>
            <a:r>
              <a:rPr lang="ru-RU" spc="-1" dirty="0">
                <a:solidFill>
                  <a:srgbClr val="595959"/>
                </a:solidFill>
                <a:ea typeface="Arial"/>
              </a:rPr>
              <a:t> </a:t>
            </a:r>
            <a:r>
              <a:rPr lang="ru-RU" spc="-1" dirty="0" err="1">
                <a:solidFill>
                  <a:srgbClr val="595959"/>
                </a:solidFill>
                <a:ea typeface="Arial"/>
              </a:rPr>
              <a:t>between</a:t>
            </a:r>
            <a:r>
              <a:rPr lang="ru-RU" spc="-1" dirty="0">
                <a:solidFill>
                  <a:srgbClr val="595959"/>
                </a:solidFill>
                <a:ea typeface="Arial"/>
              </a:rPr>
              <a:t> </a:t>
            </a:r>
            <a:r>
              <a:rPr lang="ru-RU" spc="-1" dirty="0" err="1">
                <a:solidFill>
                  <a:srgbClr val="595959"/>
                </a:solidFill>
                <a:ea typeface="Arial"/>
              </a:rPr>
              <a:t>the</a:t>
            </a:r>
            <a:r>
              <a:rPr lang="ru-RU" spc="-1" dirty="0">
                <a:solidFill>
                  <a:srgbClr val="595959"/>
                </a:solidFill>
                <a:ea typeface="Arial"/>
              </a:rPr>
              <a:t> </a:t>
            </a:r>
            <a:r>
              <a:rPr lang="ru-RU" spc="-1" dirty="0" err="1">
                <a:solidFill>
                  <a:srgbClr val="595959"/>
                </a:solidFill>
                <a:ea typeface="Arial"/>
              </a:rPr>
              <a:t>pair</a:t>
            </a:r>
            <a:r>
              <a:rPr lang="ru-RU" spc="-1" dirty="0">
                <a:solidFill>
                  <a:srgbClr val="595959"/>
                </a:solidFill>
                <a:ea typeface="Arial"/>
              </a:rPr>
              <a:t> </a:t>
            </a:r>
            <a:r>
              <a:rPr lang="ru-RU" spc="-1" dirty="0" err="1">
                <a:solidFill>
                  <a:srgbClr val="595959"/>
                </a:solidFill>
                <a:ea typeface="Arial"/>
              </a:rPr>
              <a:t>of</a:t>
            </a:r>
            <a:r>
              <a:rPr lang="ru-RU" spc="-1" dirty="0">
                <a:solidFill>
                  <a:srgbClr val="595959"/>
                </a:solidFill>
                <a:ea typeface="Arial"/>
              </a:rPr>
              <a:t> </a:t>
            </a:r>
            <a:r>
              <a:rPr lang="ru-RU" spc="-1" dirty="0" err="1">
                <a:solidFill>
                  <a:srgbClr val="595959"/>
                </a:solidFill>
                <a:ea typeface="Arial"/>
              </a:rPr>
              <a:t>entities</a:t>
            </a:r>
            <a:r>
              <a:rPr lang="ru-RU" spc="-1" dirty="0">
                <a:solidFill>
                  <a:srgbClr val="595959"/>
                </a:solidFill>
                <a:ea typeface="Arial"/>
              </a:rPr>
              <a:t>:</a:t>
            </a:r>
            <a:endParaRPr lang="ru-RU" spc="-1" dirty="0"/>
          </a:p>
          <a:p>
            <a:pPr>
              <a:lnSpc>
                <a:spcPct val="115000"/>
              </a:lnSpc>
              <a:spcBef>
                <a:spcPts val="1199"/>
              </a:spcBef>
              <a:spcAft>
                <a:spcPts val="1199"/>
              </a:spcAft>
            </a:pPr>
            <a:endParaRPr lang="ru-RU" spc="-1" dirty="0"/>
          </a:p>
        </p:txBody>
      </p:sp>
      <p:pic>
        <p:nvPicPr>
          <p:cNvPr id="7" name="Google Shape;70;p15"/>
          <p:cNvPicPr/>
          <p:nvPr/>
        </p:nvPicPr>
        <p:blipFill>
          <a:blip r:embed="rId2"/>
          <a:stretch/>
        </p:blipFill>
        <p:spPr>
          <a:xfrm>
            <a:off x="593378" y="2195661"/>
            <a:ext cx="6103117" cy="1440160"/>
          </a:xfrm>
          <a:prstGeom prst="rect">
            <a:avLst/>
          </a:prstGeom>
          <a:ln>
            <a:noFill/>
          </a:ln>
        </p:spPr>
      </p:pic>
      <p:pic>
        <p:nvPicPr>
          <p:cNvPr id="8" name="Google Shape;69;p15"/>
          <p:cNvPicPr/>
          <p:nvPr/>
        </p:nvPicPr>
        <p:blipFill>
          <a:blip r:embed="rId3"/>
          <a:stretch/>
        </p:blipFill>
        <p:spPr>
          <a:xfrm>
            <a:off x="707496" y="4787949"/>
            <a:ext cx="4692856" cy="1440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720000" y="593666"/>
            <a:ext cx="8855640" cy="6771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en-US" sz="4400" b="1" spc="-1" dirty="0">
                <a:solidFill>
                  <a:srgbClr val="333333"/>
                </a:solidFill>
                <a:latin typeface="Noto Sans Regular"/>
              </a:rPr>
              <a:t>D</a:t>
            </a:r>
            <a:r>
              <a:rPr lang="en-US" sz="4400" b="1" spc="-1" dirty="0" smtClean="0">
                <a:solidFill>
                  <a:srgbClr val="333333"/>
                </a:solidFill>
                <a:latin typeface="Noto Sans Regular"/>
              </a:rPr>
              <a:t>atasets </a:t>
            </a:r>
            <a:r>
              <a:rPr lang="en-US" sz="4400" b="1" spc="-1" dirty="0" smtClean="0">
                <a:solidFill>
                  <a:srgbClr val="333333"/>
                </a:solidFill>
                <a:latin typeface="Noto Sans Regular"/>
              </a:rPr>
              <a:t>overview</a:t>
            </a:r>
            <a:endParaRPr lang="en-US" sz="4400" b="1" strike="noStrike" spc="-1" dirty="0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430792" y="1403573"/>
            <a:ext cx="9144848" cy="6093976"/>
          </a:xfrm>
        </p:spPr>
        <p:txBody>
          <a:bodyPr/>
          <a:lstStyle/>
          <a:p>
            <a:pPr algn="just">
              <a:lnSpc>
                <a:spcPct val="110000"/>
              </a:lnSpc>
            </a:pPr>
            <a:r>
              <a:rPr lang="en-US" b="1" dirty="0" smtClean="0"/>
              <a:t>RDRS </a:t>
            </a:r>
            <a:r>
              <a:rPr lang="en-US" b="1" dirty="0" smtClean="0"/>
              <a:t>2022</a:t>
            </a:r>
            <a:r>
              <a:rPr lang="en-US" dirty="0" smtClean="0"/>
              <a:t> </a:t>
            </a:r>
            <a:r>
              <a:rPr lang="en-US" dirty="0"/>
              <a:t>contains texts of internet reviews on medications in </a:t>
            </a:r>
            <a:r>
              <a:rPr lang="en-US" dirty="0" smtClean="0"/>
              <a:t>Russian.</a:t>
            </a:r>
            <a:r>
              <a:rPr lang="ru-RU" dirty="0" smtClean="0"/>
              <a:t> </a:t>
            </a:r>
            <a:endParaRPr lang="en-US" dirty="0" smtClean="0"/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Annotation includes named entities of Medication, Disease and ADR types;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Each entity additionally annotated to contexts, that used as a base for relation extraction task;</a:t>
            </a:r>
            <a:endParaRPr lang="en-US" dirty="0" smtClean="0"/>
          </a:p>
          <a:p>
            <a:pPr algn="just">
              <a:lnSpc>
                <a:spcPct val="110000"/>
              </a:lnSpc>
            </a:pPr>
            <a:endParaRPr lang="en-US" dirty="0"/>
          </a:p>
          <a:p>
            <a:pPr algn="just">
              <a:lnSpc>
                <a:spcPct val="110000"/>
              </a:lnSpc>
            </a:pPr>
            <a:r>
              <a:rPr lang="en-US" b="1" dirty="0" smtClean="0"/>
              <a:t>RDRS 2022 extended</a:t>
            </a:r>
            <a:r>
              <a:rPr lang="en-US" dirty="0" smtClean="0"/>
              <a:t> as the previous dataset – RDRS 2022, extended with the 1000 texts;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lnSpc>
                <a:spcPct val="110000"/>
              </a:lnSpc>
            </a:pPr>
            <a:endParaRPr lang="en-US" b="1" dirty="0" smtClean="0"/>
          </a:p>
          <a:p>
            <a:pPr algn="just">
              <a:lnSpc>
                <a:spcPct val="110000"/>
              </a:lnSpc>
            </a:pPr>
            <a:r>
              <a:rPr lang="en-US" b="1" dirty="0" smtClean="0"/>
              <a:t>Drug-drug </a:t>
            </a:r>
            <a:r>
              <a:rPr lang="en-US" b="1" dirty="0" smtClean="0"/>
              <a:t>Interaction 2013 (DDI 2013)</a:t>
            </a:r>
            <a:r>
              <a:rPr lang="en-US" dirty="0" smtClean="0"/>
              <a:t> contains </a:t>
            </a:r>
            <a:r>
              <a:rPr lang="en-US" dirty="0"/>
              <a:t>MEDLINE abstracts and documents from </a:t>
            </a:r>
            <a:r>
              <a:rPr lang="en-US" dirty="0" err="1"/>
              <a:t>DrugBank</a:t>
            </a:r>
            <a:r>
              <a:rPr lang="en-US" dirty="0"/>
              <a:t> database in English</a:t>
            </a:r>
            <a:r>
              <a:rPr lang="en-US" dirty="0" smtClean="0"/>
              <a:t>;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Annotation includes named entities (medications, substances and so on) and relations between them (mechanisms, effect, interaction); </a:t>
            </a:r>
            <a:endParaRPr lang="en-US" dirty="0" smtClean="0"/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lnSpc>
                <a:spcPct val="110000"/>
              </a:lnSpc>
            </a:pPr>
            <a:endParaRPr lang="en-US" b="1" dirty="0" smtClean="0"/>
          </a:p>
          <a:p>
            <a:pPr algn="just">
              <a:lnSpc>
                <a:spcPct val="110000"/>
              </a:lnSpc>
            </a:pPr>
            <a:r>
              <a:rPr lang="en-US" b="1" dirty="0" err="1" smtClean="0"/>
              <a:t>PhaeDRA</a:t>
            </a:r>
            <a:r>
              <a:rPr lang="en-US" dirty="0" smtClean="0"/>
              <a:t> </a:t>
            </a:r>
            <a:r>
              <a:rPr lang="en-US" dirty="0" smtClean="0"/>
              <a:t>contains </a:t>
            </a:r>
            <a:r>
              <a:rPr lang="en-US" dirty="0"/>
              <a:t>MEDLINE abstracts in </a:t>
            </a:r>
            <a:r>
              <a:rPr lang="en-US" dirty="0" smtClean="0"/>
              <a:t>English with annotation for Relation </a:t>
            </a:r>
            <a:r>
              <a:rPr lang="en-US" dirty="0" smtClean="0"/>
              <a:t>Extraction (equivalence, subject of the disorder, , </a:t>
            </a:r>
            <a:r>
              <a:rPr lang="en-US" dirty="0" err="1" smtClean="0"/>
              <a:t>Coreference</a:t>
            </a:r>
            <a:r>
              <a:rPr lang="en-US" dirty="0" smtClean="0"/>
              <a:t> and Event Detection.</a:t>
            </a:r>
            <a:endParaRPr lang="en-US" dirty="0"/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110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720000" y="323453"/>
            <a:ext cx="8855640" cy="6771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en-US" sz="4400" b="1" spc="-1" dirty="0" smtClean="0">
                <a:solidFill>
                  <a:srgbClr val="333333"/>
                </a:solidFill>
                <a:latin typeface="Noto Sans Regular"/>
              </a:rPr>
              <a:t>Datasets </a:t>
            </a:r>
            <a:r>
              <a:rPr lang="en-US" sz="4400" b="1" spc="-1" dirty="0" smtClean="0">
                <a:solidFill>
                  <a:srgbClr val="333333"/>
                </a:solidFill>
                <a:latin typeface="Noto Sans Regular"/>
              </a:rPr>
              <a:t>statistics</a:t>
            </a:r>
            <a:endParaRPr lang="en-US" sz="4400" b="1" strike="noStrike" spc="-1" dirty="0">
              <a:solidFill>
                <a:srgbClr val="333333"/>
              </a:solidFill>
              <a:latin typeface="Noto Sans Regular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034435"/>
              </p:ext>
            </p:extLst>
          </p:nvPr>
        </p:nvGraphicFramePr>
        <p:xfrm>
          <a:off x="431800" y="1835621"/>
          <a:ext cx="8712966" cy="3540552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2933078"/>
                <a:gridCol w="1444972"/>
                <a:gridCol w="1444972"/>
                <a:gridCol w="1444972"/>
                <a:gridCol w="1444972"/>
              </a:tblGrid>
              <a:tr h="663977">
                <a:tc>
                  <a:txBody>
                    <a:bodyPr/>
                    <a:lstStyle/>
                    <a:p>
                      <a:pPr rtl="0" fontAlgn="b"/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  <a:latin typeface="+mn-lt"/>
                        </a:rPr>
                        <a:t>RDRS2022</a:t>
                      </a:r>
                      <a:endParaRPr lang="en-US" sz="1400" b="1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>
                          <a:effectLst/>
                          <a:latin typeface="+mn-lt"/>
                        </a:rPr>
                        <a:t>RDRS2022</a:t>
                      </a:r>
                      <a:br>
                        <a:rPr lang="en-US" sz="1400" dirty="0">
                          <a:effectLst/>
                          <a:latin typeface="+mn-lt"/>
                        </a:rPr>
                      </a:br>
                      <a:r>
                        <a:rPr lang="en-US" sz="1400" dirty="0" smtClean="0">
                          <a:effectLst/>
                          <a:latin typeface="+mn-lt"/>
                        </a:rPr>
                        <a:t>extended</a:t>
                      </a:r>
                      <a:endParaRPr lang="en-US" sz="1400" b="1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DDI2013 </a:t>
                      </a:r>
                    </a:p>
                    <a:p>
                      <a:pPr algn="r" rtl="0" fontAlgn="b"/>
                      <a:r>
                        <a:rPr lang="en-US" sz="1400" b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(separate sentences)</a:t>
                      </a:r>
                      <a:endParaRPr lang="en-US" sz="1400" b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dirty="0" err="1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PhaeDRA</a:t>
                      </a:r>
                      <a:endParaRPr lang="en-US" sz="1400" b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9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Language</a:t>
                      </a:r>
                      <a:endParaRPr lang="en-US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Russian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Russian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English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English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3129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split</a:t>
                      </a:r>
                      <a:endParaRPr lang="en-US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5-fold CV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5-fold CV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BLURB official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Owners official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9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  <a:latin typeface="+mn-lt"/>
                        </a:rPr>
                        <a:t>text number</a:t>
                      </a:r>
                      <a:endParaRPr lang="en-US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  <a:latin typeface="+mn-lt"/>
                        </a:rPr>
                        <a:t>230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  <a:latin typeface="+mn-lt"/>
                        </a:rPr>
                        <a:t>426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8920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597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3129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 err="1">
                          <a:effectLst/>
                          <a:latin typeface="+mn-lt"/>
                        </a:rPr>
                        <a:t>avg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 text length</a:t>
                      </a:r>
                      <a:br>
                        <a:rPr lang="en-US" sz="1400" dirty="0">
                          <a:effectLst/>
                          <a:latin typeface="+mn-lt"/>
                        </a:rPr>
                      </a:br>
                      <a:r>
                        <a:rPr lang="en-US" sz="1400" dirty="0">
                          <a:effectLst/>
                          <a:latin typeface="+mn-lt"/>
                        </a:rPr>
                        <a:t>(in </a:t>
                      </a:r>
                      <a:r>
                        <a:rPr lang="en-US" sz="1400" dirty="0" smtClean="0">
                          <a:effectLst/>
                          <a:latin typeface="+mn-lt"/>
                        </a:rPr>
                        <a:t>words)</a:t>
                      </a:r>
                      <a:endParaRPr lang="en-US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  <a:latin typeface="+mn-lt"/>
                        </a:rPr>
                        <a:t>173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  <a:latin typeface="+mn-lt"/>
                        </a:rPr>
                        <a:t>186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  <a:latin typeface="+mn-lt"/>
                        </a:rPr>
                        <a:t>186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27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>
                          <a:effectLst/>
                          <a:latin typeface="+mn-lt"/>
                        </a:rPr>
                        <a:t>min text length</a:t>
                      </a:r>
                      <a:endParaRPr lang="en-US" sz="14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  <a:latin typeface="+mn-lt"/>
                        </a:rPr>
                        <a:t>49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  <a:latin typeface="+mn-lt"/>
                        </a:rPr>
                        <a:t>49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  <a:latin typeface="+mn-lt"/>
                        </a:rPr>
                        <a:t>29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27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  <a:latin typeface="+mn-lt"/>
                        </a:rPr>
                        <a:t>max text length</a:t>
                      </a:r>
                      <a:endParaRPr lang="en-US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  <a:latin typeface="+mn-lt"/>
                        </a:rPr>
                        <a:t>241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  <a:latin typeface="+mn-lt"/>
                        </a:rPr>
                        <a:t>321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136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  <a:latin typeface="+mn-lt"/>
                        </a:rPr>
                        <a:t>634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6525" marR="16525" marT="11017" marB="11017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70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  <a:latin typeface="+mn-lt"/>
                        </a:rPr>
                        <a:t>Entity types number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+mn-lt"/>
                        </a:rPr>
                        <a:t>5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14436" marR="14436" marT="9624" marB="9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+mn-lt"/>
                        </a:rPr>
                        <a:t>5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2705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  <a:latin typeface="+mn-lt"/>
                        </a:rPr>
                        <a:t>Entity number</a:t>
                      </a:r>
                      <a:endParaRPr lang="en-US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  <a:latin typeface="+mn-lt"/>
                        </a:rPr>
                        <a:t>2431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dirty="0">
                          <a:effectLst/>
                          <a:latin typeface="+mn-lt"/>
                        </a:rPr>
                        <a:t>5149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19179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13892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270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dirty="0" smtClean="0">
                          <a:effectLst/>
                          <a:latin typeface="+mn-lt"/>
                        </a:rPr>
                        <a:t>Relation</a:t>
                      </a:r>
                      <a:r>
                        <a:rPr lang="en-US" sz="1400" baseline="0" dirty="0" smtClean="0">
                          <a:effectLst/>
                          <a:latin typeface="+mn-lt"/>
                        </a:rPr>
                        <a:t> types</a:t>
                      </a:r>
                      <a:r>
                        <a:rPr lang="en-US" sz="1400" dirty="0" smtClean="0">
                          <a:effectLst/>
                          <a:latin typeface="+mn-lt"/>
                        </a:rPr>
                        <a:t> number</a:t>
                      </a:r>
                      <a:endParaRPr lang="en-US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270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dirty="0" smtClean="0">
                          <a:effectLst/>
                          <a:latin typeface="+mn-lt"/>
                        </a:rPr>
                        <a:t>Relation number</a:t>
                      </a:r>
                      <a:endParaRPr lang="en-US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5228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11784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11811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3710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436" marR="14436" marT="9624" marB="9624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1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720000" y="593666"/>
            <a:ext cx="8855640" cy="6771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en-US" sz="4400" b="1" strike="noStrike" spc="-1" dirty="0" smtClean="0">
                <a:solidFill>
                  <a:srgbClr val="333333"/>
                </a:solidFill>
                <a:latin typeface="Noto Sans Regular"/>
              </a:rPr>
              <a:t>Language models</a:t>
            </a:r>
            <a:endParaRPr lang="en-US" sz="4400" b="1" strike="noStrike" spc="-1" dirty="0">
              <a:solidFill>
                <a:srgbClr val="333333"/>
              </a:solidFill>
              <a:latin typeface="Noto Sans Regular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99154" y="2051646"/>
            <a:ext cx="9509760" cy="144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endParaRPr lang="en-US" sz="2000" b="1" strike="noStrike" spc="-1" dirty="0">
              <a:solidFill>
                <a:srgbClr val="333333"/>
              </a:solidFill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90585"/>
              </p:ext>
            </p:extLst>
          </p:nvPr>
        </p:nvGraphicFramePr>
        <p:xfrm>
          <a:off x="109448" y="1475581"/>
          <a:ext cx="9557384" cy="1935480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2633851"/>
                <a:gridCol w="1008112"/>
                <a:gridCol w="1080120"/>
                <a:gridCol w="1224136"/>
                <a:gridCol w="936104"/>
                <a:gridCol w="1229549"/>
                <a:gridCol w="1445512"/>
              </a:tblGrid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dirty="0">
                          <a:effectLst/>
                        </a:rPr>
                        <a:t>model name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dirty="0">
                          <a:effectLst/>
                        </a:rPr>
                        <a:t>hidden layers #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hidden layer size</a:t>
                      </a:r>
                      <a:endParaRPr lang="en-US" sz="16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intermediate layer size</a:t>
                      </a:r>
                      <a:endParaRPr lang="en-US" sz="16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attention heads #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vocab size</a:t>
                      </a:r>
                      <a:endParaRPr lang="en-US" sz="16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>
                          <a:effectLst/>
                        </a:rPr>
                        <a:t>approx. # of parameters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dirty="0" err="1">
                          <a:effectLst/>
                        </a:rPr>
                        <a:t>bioBERT</a:t>
                      </a:r>
                      <a:r>
                        <a:rPr lang="en-US" sz="1600" dirty="0">
                          <a:effectLst/>
                        </a:rPr>
                        <a:t> v.1.0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768</a:t>
                      </a:r>
                      <a:endParaRPr lang="ru-RU" sz="16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3072</a:t>
                      </a:r>
                      <a:endParaRPr lang="ru-RU" sz="16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28996</a:t>
                      </a:r>
                      <a:endParaRPr lang="ru-RU" sz="16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dirty="0" smtClean="0">
                          <a:effectLst/>
                        </a:rPr>
                        <a:t>108</a:t>
                      </a:r>
                      <a:r>
                        <a:rPr lang="en-US" sz="1600" dirty="0" smtClean="0">
                          <a:effectLst/>
                        </a:rPr>
                        <a:t>M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dirty="0" err="1">
                          <a:effectLst/>
                        </a:rPr>
                        <a:t>bioALBERT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xxlarge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dirty="0">
                          <a:effectLst/>
                        </a:rPr>
                        <a:t>12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4096</a:t>
                      </a:r>
                      <a:endParaRPr lang="ru-RU" sz="16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16384</a:t>
                      </a:r>
                      <a:endParaRPr lang="ru-RU" sz="16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64</a:t>
                      </a:r>
                      <a:endParaRPr lang="ru-RU" sz="16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30000</a:t>
                      </a:r>
                      <a:endParaRPr lang="ru-RU" sz="16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dirty="0" smtClean="0">
                          <a:effectLst/>
                        </a:rPr>
                        <a:t>222</a:t>
                      </a:r>
                      <a:r>
                        <a:rPr lang="en-US" sz="1600" dirty="0" smtClean="0">
                          <a:effectLst/>
                        </a:rPr>
                        <a:t>M*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dirty="0" err="1">
                          <a:effectLst/>
                        </a:rPr>
                        <a:t>BioLink</a:t>
                      </a:r>
                      <a:r>
                        <a:rPr lang="en-US" sz="1600" dirty="0">
                          <a:effectLst/>
                        </a:rPr>
                        <a:t> BERT large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24</a:t>
                      </a:r>
                      <a:endParaRPr lang="ru-RU" sz="16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dirty="0">
                          <a:effectLst/>
                        </a:rPr>
                        <a:t>1024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dirty="0">
                          <a:effectLst/>
                        </a:rPr>
                        <a:t>4096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dirty="0">
                          <a:effectLst/>
                        </a:rPr>
                        <a:t>16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dirty="0">
                          <a:effectLst/>
                        </a:rPr>
                        <a:t>28895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dirty="0" smtClean="0">
                          <a:effectLst/>
                        </a:rPr>
                        <a:t>333</a:t>
                      </a:r>
                      <a:r>
                        <a:rPr lang="en-US" sz="1600" dirty="0" smtClean="0">
                          <a:effectLst/>
                        </a:rPr>
                        <a:t>M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dirty="0">
                          <a:effectLst/>
                        </a:rPr>
                        <a:t>XLM-</a:t>
                      </a:r>
                      <a:r>
                        <a:rPr lang="en-US" sz="1600" dirty="0" err="1">
                          <a:effectLst/>
                        </a:rPr>
                        <a:t>RoBERTa</a:t>
                      </a:r>
                      <a:r>
                        <a:rPr lang="en-US" sz="1600" dirty="0">
                          <a:effectLst/>
                        </a:rPr>
                        <a:t> large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mpd="sng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24</a:t>
                      </a:r>
                      <a:endParaRPr lang="ru-RU" sz="16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>
                          <a:effectLst/>
                        </a:rPr>
                        <a:t>1024</a:t>
                      </a:r>
                      <a:endParaRPr lang="ru-RU" sz="16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dirty="0">
                          <a:effectLst/>
                        </a:rPr>
                        <a:t>4096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dirty="0">
                          <a:effectLst/>
                        </a:rPr>
                        <a:t>16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dirty="0">
                          <a:effectLst/>
                        </a:rPr>
                        <a:t>250002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dirty="0" smtClean="0">
                          <a:effectLst/>
                        </a:rPr>
                        <a:t>559</a:t>
                      </a:r>
                      <a:r>
                        <a:rPr lang="en-US" sz="1600" dirty="0" smtClean="0">
                          <a:effectLst/>
                        </a:rPr>
                        <a:t>M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dirty="0">
                          <a:effectLst/>
                        </a:rPr>
                        <a:t>XLM-</a:t>
                      </a:r>
                      <a:r>
                        <a:rPr lang="en-US" sz="1600" dirty="0" err="1">
                          <a:effectLst/>
                        </a:rPr>
                        <a:t>RoBERTa</a:t>
                      </a:r>
                      <a:r>
                        <a:rPr lang="en-US" sz="1600" dirty="0">
                          <a:effectLst/>
                        </a:rPr>
                        <a:t> sag large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dirty="0">
                          <a:effectLst/>
                        </a:rPr>
                        <a:t>24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dirty="0">
                          <a:effectLst/>
                        </a:rPr>
                        <a:t>1024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dirty="0">
                          <a:effectLst/>
                        </a:rPr>
                        <a:t>4096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dirty="0">
                          <a:effectLst/>
                        </a:rPr>
                        <a:t>16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dirty="0">
                          <a:effectLst/>
                        </a:rPr>
                        <a:t>250002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dirty="0" smtClean="0">
                          <a:effectLst/>
                        </a:rPr>
                        <a:t>559</a:t>
                      </a:r>
                      <a:r>
                        <a:rPr lang="en-US" sz="1600" dirty="0" smtClean="0">
                          <a:effectLst/>
                        </a:rPr>
                        <a:t>M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T w="12700" cmpd="sng"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0125" y="3923853"/>
            <a:ext cx="9864849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charset="0"/>
              <a:buChar char="•"/>
            </a:pPr>
            <a:r>
              <a:rPr lang="en-US" sz="1600" dirty="0" err="1" smtClean="0"/>
              <a:t>BioBERT</a:t>
            </a:r>
            <a:r>
              <a:rPr lang="en-US" sz="1600" dirty="0" smtClean="0"/>
              <a:t> v. 1.0. – basic biomedical language model used as a LM baseline;</a:t>
            </a:r>
          </a:p>
          <a:p>
            <a:pPr marL="285750" indent="-285750" algn="just">
              <a:buFont typeface="Arial" charset="0"/>
              <a:buChar char="•"/>
            </a:pPr>
            <a:endParaRPr lang="en-US" sz="1600" dirty="0" smtClean="0"/>
          </a:p>
          <a:p>
            <a:pPr marL="285750" indent="-285750" algn="just">
              <a:buFont typeface="Arial" charset="0"/>
              <a:buChar char="•"/>
            </a:pPr>
            <a:r>
              <a:rPr lang="en-US" sz="1600" dirty="0" err="1" smtClean="0"/>
              <a:t>bioALBERT</a:t>
            </a:r>
            <a:r>
              <a:rPr lang="en-US" sz="1600" dirty="0"/>
              <a:t> </a:t>
            </a:r>
            <a:r>
              <a:rPr lang="en-US" sz="1600" dirty="0" err="1" smtClean="0"/>
              <a:t>xxlarge</a:t>
            </a:r>
            <a:r>
              <a:rPr lang="en-US" sz="1600" dirty="0" smtClean="0"/>
              <a:t>* -- </a:t>
            </a:r>
            <a:r>
              <a:rPr lang="en-US" sz="1600" dirty="0" err="1" smtClean="0"/>
              <a:t>bioALBERT</a:t>
            </a:r>
            <a:r>
              <a:rPr lang="en-US" sz="1600" dirty="0" smtClean="0"/>
              <a:t> was mentioned as a </a:t>
            </a:r>
            <a:r>
              <a:rPr lang="en-US" sz="1600" dirty="0" err="1" smtClean="0"/>
              <a:t>SotA</a:t>
            </a:r>
            <a:r>
              <a:rPr lang="en-US" sz="1600" dirty="0" smtClean="0"/>
              <a:t> for the DDI2013 dataset;</a:t>
            </a:r>
          </a:p>
          <a:p>
            <a:pPr marL="285750" indent="-285750" algn="just">
              <a:buFont typeface="Arial" charset="0"/>
              <a:buChar char="•"/>
            </a:pPr>
            <a:endParaRPr lang="en-US" sz="1600" dirty="0" smtClean="0"/>
          </a:p>
          <a:p>
            <a:pPr marL="285750" indent="-285750" algn="just">
              <a:buFont typeface="Arial" charset="0"/>
              <a:buChar char="•"/>
            </a:pPr>
            <a:r>
              <a:rPr lang="en-US" sz="1600" dirty="0" err="1" smtClean="0"/>
              <a:t>BioLink</a:t>
            </a:r>
            <a:r>
              <a:rPr lang="en-US" sz="1600" dirty="0" smtClean="0"/>
              <a:t> BERT large – model that uses structural information during pre-training, current leader of the BLURB biomedical benchmark;</a:t>
            </a:r>
          </a:p>
          <a:p>
            <a:pPr marL="285750" indent="-285750" algn="just">
              <a:buFont typeface="Arial" charset="0"/>
              <a:buChar char="•"/>
            </a:pPr>
            <a:endParaRPr lang="en-US" sz="1600" dirty="0" smtClean="0"/>
          </a:p>
          <a:p>
            <a:pPr marL="285750" indent="-285750" algn="just">
              <a:buFont typeface="Arial" charset="0"/>
              <a:buChar char="•"/>
            </a:pPr>
            <a:r>
              <a:rPr lang="en-US" sz="1600" dirty="0" smtClean="0"/>
              <a:t>XLM-</a:t>
            </a:r>
            <a:r>
              <a:rPr lang="en-US" sz="1600" dirty="0" err="1" smtClean="0"/>
              <a:t>RoBERTa</a:t>
            </a:r>
            <a:r>
              <a:rPr lang="en-US" sz="1600" dirty="0" smtClean="0"/>
              <a:t> large – general domain multilingual model; </a:t>
            </a:r>
          </a:p>
          <a:p>
            <a:pPr marL="285750" indent="-285750" algn="just">
              <a:buFont typeface="Arial" charset="0"/>
              <a:buChar char="•"/>
            </a:pPr>
            <a:endParaRPr lang="en-US" sz="1600" dirty="0" smtClean="0"/>
          </a:p>
          <a:p>
            <a:pPr marL="285750" indent="-285750" algn="just">
              <a:buFont typeface="Arial" charset="0"/>
              <a:buChar char="•"/>
            </a:pPr>
            <a:r>
              <a:rPr lang="en-US" sz="1600" dirty="0" smtClean="0"/>
              <a:t>XLM-</a:t>
            </a:r>
            <a:r>
              <a:rPr lang="en-US" sz="1600" dirty="0" err="1" smtClean="0"/>
              <a:t>RoBERTa</a:t>
            </a:r>
            <a:r>
              <a:rPr lang="en-US" sz="1600" dirty="0" smtClean="0"/>
              <a:t> large sag – XLM-</a:t>
            </a:r>
            <a:r>
              <a:rPr lang="en-US" sz="1600" dirty="0" err="1" smtClean="0"/>
              <a:t>RoBERTa</a:t>
            </a:r>
            <a:r>
              <a:rPr lang="en-US" sz="1600" dirty="0" smtClean="0"/>
              <a:t> large, additionally trained on Russian texts on medicine and pharmacological topic.</a:t>
            </a:r>
          </a:p>
          <a:p>
            <a:pPr marL="285750" indent="-285750" algn="just">
              <a:buFont typeface="Arial" charset="0"/>
              <a:buChar char="•"/>
            </a:pPr>
            <a:endParaRPr lang="en-US" dirty="0"/>
          </a:p>
          <a:p>
            <a:pPr algn="just"/>
            <a:r>
              <a:rPr lang="en-US" sz="1400" dirty="0" smtClean="0"/>
              <a:t>* - there is lower number of parameters, because hidden layers share the same weights in ALBERT architecture. However, there are more neurons, therefore more weights (just with the same value).</a:t>
            </a:r>
            <a:endParaRPr lang="ru-RU" sz="1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720000" y="-21054"/>
            <a:ext cx="8855640" cy="5539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en-US" sz="3600" b="1" spc="-1" dirty="0" smtClean="0">
                <a:solidFill>
                  <a:srgbClr val="333333"/>
                </a:solidFill>
                <a:latin typeface="Noto Sans Regular"/>
              </a:rPr>
              <a:t>LM pipeline</a:t>
            </a:r>
            <a:r>
              <a:rPr lang="ru-RU" sz="3600" b="1" spc="-1" dirty="0" smtClean="0">
                <a:solidFill>
                  <a:srgbClr val="333333"/>
                </a:solidFill>
                <a:latin typeface="Noto Sans Regular"/>
              </a:rPr>
              <a:t>: </a:t>
            </a:r>
            <a:r>
              <a:rPr lang="en-US" sz="3600" b="1" spc="-1" dirty="0" smtClean="0">
                <a:solidFill>
                  <a:srgbClr val="333333"/>
                </a:solidFill>
                <a:latin typeface="Noto Sans Regular"/>
              </a:rPr>
              <a:t>Named entity recognition</a:t>
            </a:r>
            <a:endParaRPr lang="en-US" sz="3600" b="1" strike="noStrike" spc="-1" dirty="0">
              <a:solidFill>
                <a:srgbClr val="333333"/>
              </a:solidFill>
              <a:latin typeface="Noto Sans Regular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1565"/>
            <a:ext cx="10113376" cy="303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4715941"/>
            <a:ext cx="87849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Named entity recognition prediction has the following steps:</a:t>
            </a:r>
          </a:p>
          <a:p>
            <a:endParaRPr lang="en-US" sz="1600" dirty="0" smtClean="0"/>
          </a:p>
          <a:p>
            <a:pPr marL="342900" indent="-342900">
              <a:buAutoNum type="arabicParenR"/>
            </a:pPr>
            <a:r>
              <a:rPr lang="en-US" sz="1600" dirty="0" smtClean="0"/>
              <a:t>Text tokenization for words using NLTK </a:t>
            </a:r>
            <a:r>
              <a:rPr lang="en-US" sz="1600" dirty="0" err="1" smtClean="0"/>
              <a:t>Punkt</a:t>
            </a:r>
            <a:r>
              <a:rPr lang="en-US" sz="1600" dirty="0" smtClean="0"/>
              <a:t>;</a:t>
            </a:r>
          </a:p>
          <a:p>
            <a:pPr marL="342900" indent="-342900">
              <a:buAutoNum type="arabicParenR"/>
            </a:pPr>
            <a:endParaRPr lang="en-US" sz="1600" dirty="0" smtClean="0"/>
          </a:p>
          <a:p>
            <a:pPr marL="342900" indent="-342900">
              <a:buAutoNum type="arabicParenR"/>
            </a:pPr>
            <a:r>
              <a:rPr lang="en-US" sz="1600" dirty="0" smtClean="0"/>
              <a:t>Word tokenization with LM tokenizer to prepare words for vectorization;</a:t>
            </a:r>
          </a:p>
          <a:p>
            <a:pPr marL="342900" indent="-342900">
              <a:buAutoNum type="arabicParenR"/>
            </a:pPr>
            <a:endParaRPr lang="en-US" sz="1600" dirty="0" smtClean="0"/>
          </a:p>
          <a:p>
            <a:pPr marL="342900" indent="-342900">
              <a:buAutoNum type="arabicParenR"/>
            </a:pPr>
            <a:r>
              <a:rPr lang="en-US" sz="1600" dirty="0" smtClean="0"/>
              <a:t>Multiple tag classification for each token (BIO annotation scheme);</a:t>
            </a:r>
          </a:p>
          <a:p>
            <a:pPr marL="342900" indent="-342900">
              <a:buAutoNum type="arabicParenR"/>
            </a:pPr>
            <a:endParaRPr lang="en-US" sz="1600" dirty="0" smtClean="0"/>
          </a:p>
          <a:p>
            <a:pPr marL="342900" indent="-342900">
              <a:buAutoNum type="arabicParenR"/>
            </a:pPr>
            <a:r>
              <a:rPr lang="en-US" sz="1600" dirty="0" smtClean="0"/>
              <a:t>Token aggregation back to words;</a:t>
            </a:r>
          </a:p>
          <a:p>
            <a:pPr marL="342900" indent="-342900">
              <a:buAutoNum type="arabicParenR"/>
            </a:pPr>
            <a:endParaRPr lang="en-US" sz="1600" dirty="0" smtClean="0"/>
          </a:p>
          <a:p>
            <a:pPr marL="342900" indent="-342900">
              <a:buAutoNum type="arabicParenR"/>
            </a:pPr>
            <a:r>
              <a:rPr lang="en-US" sz="1600" dirty="0" smtClean="0"/>
              <a:t>Evaluation of the prediction using the script from the CONLL NER challenge.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01910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746764" y="0"/>
            <a:ext cx="8855640" cy="5539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en-US" sz="3600" b="1" spc="-1" dirty="0" smtClean="0">
                <a:solidFill>
                  <a:srgbClr val="333333"/>
                </a:solidFill>
                <a:latin typeface="Noto Sans Regular"/>
              </a:rPr>
              <a:t>LM pipeline</a:t>
            </a:r>
            <a:r>
              <a:rPr lang="ru-RU" sz="3600" b="1" spc="-1" dirty="0" smtClean="0">
                <a:solidFill>
                  <a:srgbClr val="333333"/>
                </a:solidFill>
                <a:latin typeface="Noto Sans Regular"/>
              </a:rPr>
              <a:t>: </a:t>
            </a:r>
            <a:r>
              <a:rPr lang="en-US" sz="3600" b="1" spc="-1" dirty="0" smtClean="0">
                <a:solidFill>
                  <a:srgbClr val="333333"/>
                </a:solidFill>
                <a:latin typeface="Noto Sans Regular"/>
              </a:rPr>
              <a:t>Relation Extraction</a:t>
            </a:r>
            <a:endParaRPr lang="en-US" sz="3600" b="1" strike="noStrike" spc="-1" dirty="0">
              <a:solidFill>
                <a:srgbClr val="333333"/>
              </a:solidFill>
              <a:latin typeface="Noto Sans Regular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2631"/>
            <a:ext cx="8253988" cy="702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552480" y="816817"/>
            <a:ext cx="33843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Relation extraction has the following steps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1) Text pre-processing; </a:t>
            </a:r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 smtClean="0"/>
              <a:t>) Tokenizing for the LM;</a:t>
            </a:r>
          </a:p>
          <a:p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 smtClean="0"/>
              <a:t>) LM prediction;</a:t>
            </a:r>
          </a:p>
          <a:p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 smtClean="0"/>
              <a:t>) Estimation of the prediction.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741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2142</TotalTime>
  <Words>1917</Words>
  <Application>Microsoft Office PowerPoint</Application>
  <PresentationFormat>Произвольный</PresentationFormat>
  <Paragraphs>790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Impress</dc:title>
  <dc:creator>Антон</dc:creator>
  <cp:lastModifiedBy>Anton Selivanov</cp:lastModifiedBy>
  <cp:revision>39</cp:revision>
  <dcterms:created xsi:type="dcterms:W3CDTF">2020-02-12T14:24:29Z</dcterms:created>
  <dcterms:modified xsi:type="dcterms:W3CDTF">2022-07-07T01:28:26Z</dcterms:modified>
  <dc:language>en-US</dc:language>
</cp:coreProperties>
</file>