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5582"/>
    <a:srgbClr val="6596B1"/>
    <a:srgbClr val="D5E0E5"/>
    <a:srgbClr val="F5F5F5"/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96124" autoAdjust="0"/>
  </p:normalViewPr>
  <p:slideViewPr>
    <p:cSldViewPr snapToGrid="0" showGuides="1">
      <p:cViewPr varScale="1">
        <p:scale>
          <a:sx n="130" d="100"/>
          <a:sy n="130" d="100"/>
        </p:scale>
        <p:origin x="312" y="184"/>
      </p:cViewPr>
      <p:guideLst>
        <p:guide orient="horz" pos="227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C4727-445D-44C9-A24F-556085FB67F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F09D98C3-1F1D-4E7F-A30A-C10B30CA5466}">
      <dgm:prSet phldrT="[Text]" custT="1"/>
      <dgm:spPr/>
      <dgm:t>
        <a:bodyPr/>
        <a:lstStyle/>
        <a:p>
          <a:r>
            <a:rPr lang="en-US" sz="1800" dirty="0"/>
            <a:t>Neural network</a:t>
          </a:r>
        </a:p>
        <a:p>
          <a:r>
            <a:rPr lang="en-US" sz="1800" dirty="0"/>
            <a:t>(online)</a:t>
          </a:r>
          <a:endParaRPr lang="ru-RU" sz="1800" dirty="0"/>
        </a:p>
      </dgm:t>
    </dgm:pt>
    <dgm:pt modelId="{7827C900-9AFC-407F-AB65-89374C8E2C9B}" type="parTrans" cxnId="{76DDAC37-BF18-4B12-971C-5BABC77766BD}">
      <dgm:prSet/>
      <dgm:spPr/>
      <dgm:t>
        <a:bodyPr/>
        <a:lstStyle/>
        <a:p>
          <a:endParaRPr lang="ru-RU"/>
        </a:p>
      </dgm:t>
    </dgm:pt>
    <dgm:pt modelId="{DFCAC7D0-5773-4AA6-A68D-B5F0F962CA39}" type="sibTrans" cxnId="{76DDAC37-BF18-4B12-971C-5BABC77766BD}">
      <dgm:prSet/>
      <dgm:spPr/>
      <dgm:t>
        <a:bodyPr/>
        <a:lstStyle/>
        <a:p>
          <a:endParaRPr lang="ru-RU"/>
        </a:p>
      </dgm:t>
    </dgm:pt>
    <dgm:pt modelId="{DE5CA531-8D26-4B8B-902B-3F7042E965A0}">
      <dgm:prSet phldrT="[Text]" custT="1"/>
      <dgm:spPr/>
      <dgm:t>
        <a:bodyPr/>
        <a:lstStyle/>
        <a:p>
          <a:r>
            <a:rPr lang="en-US" sz="1800" dirty="0"/>
            <a:t>Kalman filter (offline)</a:t>
          </a:r>
          <a:endParaRPr lang="ru-RU" sz="1800" dirty="0"/>
        </a:p>
      </dgm:t>
    </dgm:pt>
    <dgm:pt modelId="{82117E4C-4FC9-4137-A4D4-8527405F3BFB}" type="parTrans" cxnId="{1D526072-0FF7-4AC7-82CA-C3486F2D184B}">
      <dgm:prSet/>
      <dgm:spPr/>
      <dgm:t>
        <a:bodyPr/>
        <a:lstStyle/>
        <a:p>
          <a:endParaRPr lang="ru-RU"/>
        </a:p>
      </dgm:t>
    </dgm:pt>
    <dgm:pt modelId="{86DE0800-6DFB-4833-8B6A-470EF827ACD0}" type="sibTrans" cxnId="{1D526072-0FF7-4AC7-82CA-C3486F2D184B}">
      <dgm:prSet/>
      <dgm:spPr/>
      <dgm:t>
        <a:bodyPr/>
        <a:lstStyle/>
        <a:p>
          <a:endParaRPr lang="ru-RU"/>
        </a:p>
      </dgm:t>
    </dgm:pt>
    <dgm:pt modelId="{E2F53EB9-5824-4B9B-B3FC-5E0E00B06B5E}" type="pres">
      <dgm:prSet presAssocID="{190C4727-445D-44C9-A24F-556085FB67F8}" presName="CompostProcess" presStyleCnt="0">
        <dgm:presLayoutVars>
          <dgm:dir/>
          <dgm:resizeHandles val="exact"/>
        </dgm:presLayoutVars>
      </dgm:prSet>
      <dgm:spPr/>
    </dgm:pt>
    <dgm:pt modelId="{D3427244-379F-4E97-9BFF-8BCCAD296992}" type="pres">
      <dgm:prSet presAssocID="{190C4727-445D-44C9-A24F-556085FB67F8}" presName="arrow" presStyleLbl="bgShp" presStyleIdx="0" presStyleCnt="1" custLinFactNeighborX="-21899" custLinFactNeighborY="-1026"/>
      <dgm:spPr/>
    </dgm:pt>
    <dgm:pt modelId="{8F15D688-C59E-40B3-8DC5-1940765252F7}" type="pres">
      <dgm:prSet presAssocID="{190C4727-445D-44C9-A24F-556085FB67F8}" presName="linearProcess" presStyleCnt="0"/>
      <dgm:spPr/>
    </dgm:pt>
    <dgm:pt modelId="{AF91AC9D-A3CF-4FE8-8D78-383366759E7F}" type="pres">
      <dgm:prSet presAssocID="{F09D98C3-1F1D-4E7F-A30A-C10B30CA5466}" presName="textNode" presStyleLbl="node1" presStyleIdx="0" presStyleCnt="2" custScaleX="88201" custLinFactX="-10414" custLinFactNeighborX="-100000">
        <dgm:presLayoutVars>
          <dgm:bulletEnabled val="1"/>
        </dgm:presLayoutVars>
      </dgm:prSet>
      <dgm:spPr/>
    </dgm:pt>
    <dgm:pt modelId="{D1FF35D9-975C-4471-A9E9-F22143A52B17}" type="pres">
      <dgm:prSet presAssocID="{DFCAC7D0-5773-4AA6-A68D-B5F0F962CA39}" presName="sibTrans" presStyleCnt="0"/>
      <dgm:spPr/>
    </dgm:pt>
    <dgm:pt modelId="{73FFFF53-1834-449A-BA38-07C6F46D4F7B}" type="pres">
      <dgm:prSet presAssocID="{DE5CA531-8D26-4B8B-902B-3F7042E965A0}" presName="textNode" presStyleLbl="node1" presStyleIdx="1" presStyleCnt="2" custScaleX="73480" custLinFactX="-18866" custLinFactNeighborX="-100000" custLinFactNeighborY="-434">
        <dgm:presLayoutVars>
          <dgm:bulletEnabled val="1"/>
        </dgm:presLayoutVars>
      </dgm:prSet>
      <dgm:spPr/>
    </dgm:pt>
  </dgm:ptLst>
  <dgm:cxnLst>
    <dgm:cxn modelId="{76DDAC37-BF18-4B12-971C-5BABC77766BD}" srcId="{190C4727-445D-44C9-A24F-556085FB67F8}" destId="{F09D98C3-1F1D-4E7F-A30A-C10B30CA5466}" srcOrd="0" destOrd="0" parTransId="{7827C900-9AFC-407F-AB65-89374C8E2C9B}" sibTransId="{DFCAC7D0-5773-4AA6-A68D-B5F0F962CA39}"/>
    <dgm:cxn modelId="{C8F2B860-FEE5-4974-B5C2-F31156F19365}" type="presOf" srcId="{F09D98C3-1F1D-4E7F-A30A-C10B30CA5466}" destId="{AF91AC9D-A3CF-4FE8-8D78-383366759E7F}" srcOrd="0" destOrd="0" presId="urn:microsoft.com/office/officeart/2005/8/layout/hProcess9"/>
    <dgm:cxn modelId="{1D526072-0FF7-4AC7-82CA-C3486F2D184B}" srcId="{190C4727-445D-44C9-A24F-556085FB67F8}" destId="{DE5CA531-8D26-4B8B-902B-3F7042E965A0}" srcOrd="1" destOrd="0" parTransId="{82117E4C-4FC9-4137-A4D4-8527405F3BFB}" sibTransId="{86DE0800-6DFB-4833-8B6A-470EF827ACD0}"/>
    <dgm:cxn modelId="{BBCF75DB-8A99-422E-B610-648F79A115EC}" type="presOf" srcId="{190C4727-445D-44C9-A24F-556085FB67F8}" destId="{E2F53EB9-5824-4B9B-B3FC-5E0E00B06B5E}" srcOrd="0" destOrd="0" presId="urn:microsoft.com/office/officeart/2005/8/layout/hProcess9"/>
    <dgm:cxn modelId="{9A3A95F9-CD1F-4E86-BB8A-4851C4AD2CAF}" type="presOf" srcId="{DE5CA531-8D26-4B8B-902B-3F7042E965A0}" destId="{73FFFF53-1834-449A-BA38-07C6F46D4F7B}" srcOrd="0" destOrd="0" presId="urn:microsoft.com/office/officeart/2005/8/layout/hProcess9"/>
    <dgm:cxn modelId="{AF85371D-A519-4B11-B7BA-E3AA20925349}" type="presParOf" srcId="{E2F53EB9-5824-4B9B-B3FC-5E0E00B06B5E}" destId="{D3427244-379F-4E97-9BFF-8BCCAD296992}" srcOrd="0" destOrd="0" presId="urn:microsoft.com/office/officeart/2005/8/layout/hProcess9"/>
    <dgm:cxn modelId="{47BE3B7C-44FB-458D-90C5-E2BF5CB8699B}" type="presParOf" srcId="{E2F53EB9-5824-4B9B-B3FC-5E0E00B06B5E}" destId="{8F15D688-C59E-40B3-8DC5-1940765252F7}" srcOrd="1" destOrd="0" presId="urn:microsoft.com/office/officeart/2005/8/layout/hProcess9"/>
    <dgm:cxn modelId="{EC5C7FD9-7E36-4139-A456-4820851EBC9C}" type="presParOf" srcId="{8F15D688-C59E-40B3-8DC5-1940765252F7}" destId="{AF91AC9D-A3CF-4FE8-8D78-383366759E7F}" srcOrd="0" destOrd="0" presId="urn:microsoft.com/office/officeart/2005/8/layout/hProcess9"/>
    <dgm:cxn modelId="{A7501B2E-3926-4D24-87F1-14EC422189D4}" type="presParOf" srcId="{8F15D688-C59E-40B3-8DC5-1940765252F7}" destId="{D1FF35D9-975C-4471-A9E9-F22143A52B17}" srcOrd="1" destOrd="0" presId="urn:microsoft.com/office/officeart/2005/8/layout/hProcess9"/>
    <dgm:cxn modelId="{476616DA-B34F-4A63-AD38-03570C4B438B}" type="presParOf" srcId="{8F15D688-C59E-40B3-8DC5-1940765252F7}" destId="{73FFFF53-1834-449A-BA38-07C6F46D4F7B}" srcOrd="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27244-379F-4E97-9BFF-8BCCAD296992}">
      <dsp:nvSpPr>
        <dsp:cNvPr id="0" name=""/>
        <dsp:cNvSpPr/>
      </dsp:nvSpPr>
      <dsp:spPr>
        <a:xfrm>
          <a:off x="0" y="0"/>
          <a:ext cx="4063107" cy="18941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1AC9D-A3CF-4FE8-8D78-383366759E7F}">
      <dsp:nvSpPr>
        <dsp:cNvPr id="0" name=""/>
        <dsp:cNvSpPr/>
      </dsp:nvSpPr>
      <dsp:spPr>
        <a:xfrm>
          <a:off x="30291" y="568242"/>
          <a:ext cx="1934296" cy="757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Neural network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(online)</a:t>
          </a:r>
          <a:endParaRPr lang="ru-RU" sz="1800" kern="1200" dirty="0"/>
        </a:p>
      </dsp:txBody>
      <dsp:txXfrm>
        <a:off x="67277" y="605228"/>
        <a:ext cx="1860324" cy="683684"/>
      </dsp:txXfrm>
    </dsp:sp>
    <dsp:sp modelId="{73FFFF53-1834-449A-BA38-07C6F46D4F7B}">
      <dsp:nvSpPr>
        <dsp:cNvPr id="0" name=""/>
        <dsp:cNvSpPr/>
      </dsp:nvSpPr>
      <dsp:spPr>
        <a:xfrm>
          <a:off x="2018237" y="564953"/>
          <a:ext cx="1611457" cy="757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Kalman filter (offline)</a:t>
          </a:r>
          <a:endParaRPr lang="ru-RU" sz="1800" kern="1200" dirty="0"/>
        </a:p>
      </dsp:txBody>
      <dsp:txXfrm>
        <a:off x="2055223" y="601939"/>
        <a:ext cx="1537485" cy="683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EB32-816B-4437-9229-AA27C1CE836E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5186D-78B3-41D7-853C-759E32774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3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5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9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09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0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66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4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2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0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9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1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5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3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2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0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186D-78B3-41D7-853C-759E327744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1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DBE3-A1AC-8C49-9D6F-A29A4355C537}" type="datetime1">
              <a:rPr lang="en-US" smtClean="0"/>
              <a:t>7/6/22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C24A-5D85-A646-8E04-4D801A65218F}" type="datetime1">
              <a:rPr lang="en-US" smtClean="0"/>
              <a:t>7/6/22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1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4E1B-BD59-7F42-A505-702BE7AF68E7}" type="datetime1">
              <a:rPr lang="en-US" smtClean="0"/>
              <a:t>7/6/22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8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5664-039B-F846-B689-CC4F1AFB3996}" type="datetime1">
              <a:rPr lang="en-US" smtClean="0"/>
              <a:t>7/6/22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60EF-F3E8-5247-9273-4F22DBD03242}" type="datetime1">
              <a:rPr lang="en-US" smtClean="0"/>
              <a:t>7/6/22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2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D0DE-C101-9346-8BA9-A3113360269B}" type="datetime1">
              <a:rPr lang="en-US" smtClean="0"/>
              <a:t>7/6/22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1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46A2-A539-094C-B044-4CBFE92E64D7}" type="datetime1">
              <a:rPr lang="en-US" smtClean="0"/>
              <a:t>7/6/22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0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695F-D2E5-3D4D-B75C-250A82FF90A3}" type="datetime1">
              <a:rPr lang="en-US" smtClean="0"/>
              <a:t>7/6/22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4FC7-4BE8-3241-8C57-FBEF10858088}" type="datetime1">
              <a:rPr lang="en-US" smtClean="0"/>
              <a:t>7/6/22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5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DD1-B721-F44C-A456-DFFBBB486BFC}" type="datetime1">
              <a:rPr lang="en-US" smtClean="0"/>
              <a:t>7/6/22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3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528A-90EA-E44E-99CC-90299CC8FF93}" type="datetime1">
              <a:rPr lang="en-US" smtClean="0"/>
              <a:t>7/6/22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0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2AF3D-5BE3-104D-84D5-547895CB02BC}" type="datetime1">
              <a:rPr lang="en-US" smtClean="0"/>
              <a:t>7/6/22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F290-A7EA-4476-9E4B-1C3ACA3E6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0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-1"/>
            <a:ext cx="12192000" cy="586935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>
            <a:outerShdw blurRad="8382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D3880E-E68F-4555-A271-4920D3C34081}"/>
              </a:ext>
            </a:extLst>
          </p:cNvPr>
          <p:cNvSpPr txBox="1"/>
          <p:nvPr/>
        </p:nvSpPr>
        <p:spPr>
          <a:xfrm>
            <a:off x="1266091" y="2468737"/>
            <a:ext cx="9394093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neural network applications for particle tracking at the BM@N and SPD experiments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4D798-E884-4F8B-8D5A-010BBDD17968}"/>
              </a:ext>
            </a:extLst>
          </p:cNvPr>
          <p:cNvSpPr txBox="1"/>
          <p:nvPr/>
        </p:nvSpPr>
        <p:spPr>
          <a:xfrm>
            <a:off x="2493106" y="6043321"/>
            <a:ext cx="6940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Goncharov Pavel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Rusov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Daniil,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Lubchenkov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Leonid,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Shchavelev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Ososkov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Gennady</a:t>
            </a:r>
            <a:endParaRPr lang="ru-R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34419C-0555-4BAA-9D93-BC2935C39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185" y="195953"/>
            <a:ext cx="1355272" cy="944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72ACBB-A10E-49EE-86E5-7AB8471BE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38352"/>
            <a:ext cx="1883508" cy="10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4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Local Tracking with TrackNETv3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10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AFC45-CEC7-7B01-4263-1313229F7467}"/>
              </a:ext>
            </a:extLst>
          </p:cNvPr>
          <p:cNvGrpSpPr/>
          <p:nvPr/>
        </p:nvGrpSpPr>
        <p:grpSpPr>
          <a:xfrm>
            <a:off x="427269" y="1745088"/>
            <a:ext cx="4574066" cy="3836831"/>
            <a:chOff x="427269" y="1745088"/>
            <a:chExt cx="4574066" cy="3836831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78B127AE-564F-774B-0678-8A69B7E33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57"/>
            <a:stretch/>
          </p:blipFill>
          <p:spPr>
            <a:xfrm>
              <a:off x="1811385" y="1745088"/>
              <a:ext cx="3189950" cy="3836831"/>
            </a:xfrm>
            <a:prstGeom prst="rect">
              <a:avLst/>
            </a:prstGeom>
          </p:spPr>
        </p:pic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71C32C6B-CE27-114C-1590-ED6934485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99" r="76551" b="11384"/>
            <a:stretch/>
          </p:blipFill>
          <p:spPr>
            <a:xfrm>
              <a:off x="427269" y="2143564"/>
              <a:ext cx="1384116" cy="30355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973B537-5CB0-2A27-C60B-F2E0B9DF5BEF}"/>
              </a:ext>
            </a:extLst>
          </p:cNvPr>
          <p:cNvSpPr/>
          <p:nvPr/>
        </p:nvSpPr>
        <p:spPr>
          <a:xfrm>
            <a:off x="1270326" y="1089164"/>
            <a:ext cx="2136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TrackNETv3 model</a:t>
            </a:r>
            <a:endParaRPr lang="en-BY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1A91DB-8451-6F4A-74F0-6ACC34A426EA}"/>
              </a:ext>
            </a:extLst>
          </p:cNvPr>
          <p:cNvSpPr/>
          <p:nvPr/>
        </p:nvSpPr>
        <p:spPr>
          <a:xfrm>
            <a:off x="5591750" y="1089164"/>
            <a:ext cx="59620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model works?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TrackNETv3 is a model for local track reconstruction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Locality – one particular track-candidate during the prediction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predicts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semi-axes of the ellipse on the next coordinate plane where to search for the next 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hits are placed in the spatial search index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K nearest to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ellipse hits are checked (we set K=5)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tracks are extended by hits that fall into ellipse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track-candidates are fed back to the model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problems with memory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track can be processed separately in parallel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 of false positives or so-called ghosts, because of its local nature of prediction</a:t>
            </a:r>
          </a:p>
        </p:txBody>
      </p:sp>
    </p:spTree>
    <p:extLst>
      <p:ext uri="{BB962C8B-B14F-4D97-AF65-F5344CB8AC3E}">
        <p14:creationId xmlns:p14="http://schemas.microsoft.com/office/powerpoint/2010/main" val="149622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Graph Neural Network as a Global Classifier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8EB10-49EA-52A4-CFC2-349362A39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AEAF2"/>
              </a:clrFrom>
              <a:clrTo>
                <a:srgbClr val="EAEAF2">
                  <a:alpha val="0"/>
                </a:srgbClr>
              </a:clrTo>
            </a:clrChange>
          </a:blip>
          <a:srcRect t="6462"/>
          <a:stretch/>
        </p:blipFill>
        <p:spPr>
          <a:xfrm>
            <a:off x="246241" y="1179485"/>
            <a:ext cx="2561650" cy="23961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591B4DF-BE6D-B560-D5DE-267B47F192D9}"/>
              </a:ext>
            </a:extLst>
          </p:cNvPr>
          <p:cNvGrpSpPr/>
          <p:nvPr/>
        </p:nvGrpSpPr>
        <p:grpSpPr>
          <a:xfrm>
            <a:off x="5116338" y="1286688"/>
            <a:ext cx="3153485" cy="2826912"/>
            <a:chOff x="427269" y="1745088"/>
            <a:chExt cx="4574066" cy="3836831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8FBEE7D6-F855-8084-E5DF-776C13003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57"/>
            <a:stretch/>
          </p:blipFill>
          <p:spPr>
            <a:xfrm>
              <a:off x="1811385" y="1745088"/>
              <a:ext cx="3189950" cy="3836831"/>
            </a:xfrm>
            <a:prstGeom prst="rect">
              <a:avLst/>
            </a:prstGeom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69193D12-DE91-D457-2EC1-91BEB04D9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99" r="76551" b="11384"/>
            <a:stretch/>
          </p:blipFill>
          <p:spPr>
            <a:xfrm>
              <a:off x="427269" y="2143564"/>
              <a:ext cx="1384116" cy="3035585"/>
            </a:xfrm>
            <a:prstGeom prst="rect">
              <a:avLst/>
            </a:prstGeom>
          </p:spPr>
        </p:pic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AF922B6-10D1-0E85-91AF-5598234FA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0" y="4657507"/>
            <a:ext cx="4889305" cy="1935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B60BA-C40E-84C4-0FE7-4378D20BD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3629" y="3739046"/>
            <a:ext cx="2643065" cy="26430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E59232-8129-358C-C0A2-3E80B9238C27}"/>
              </a:ext>
            </a:extLst>
          </p:cNvPr>
          <p:cNvSpPr txBox="1"/>
          <p:nvPr/>
        </p:nvSpPr>
        <p:spPr>
          <a:xfrm>
            <a:off x="9812178" y="2377552"/>
            <a:ext cx="2204035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event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59D59E9B-F817-D0CC-99EB-5C4B56779516}"/>
              </a:ext>
            </a:extLst>
          </p:cNvPr>
          <p:cNvSpPr/>
          <p:nvPr/>
        </p:nvSpPr>
        <p:spPr>
          <a:xfrm rot="349560">
            <a:off x="3390454" y="2340595"/>
            <a:ext cx="1143321" cy="23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6DF6CFD-AEEE-FA70-B209-88C19068C073}"/>
              </a:ext>
            </a:extLst>
          </p:cNvPr>
          <p:cNvSpPr/>
          <p:nvPr/>
        </p:nvSpPr>
        <p:spPr>
          <a:xfrm rot="9353749">
            <a:off x="3698314" y="4120430"/>
            <a:ext cx="1237808" cy="263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7166AF24-476F-8888-0702-9481BB522564}"/>
              </a:ext>
            </a:extLst>
          </p:cNvPr>
          <p:cNvSpPr/>
          <p:nvPr/>
        </p:nvSpPr>
        <p:spPr>
          <a:xfrm rot="21004123">
            <a:off x="6327997" y="5288804"/>
            <a:ext cx="1206430" cy="263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9EEFD0-6800-597C-EADC-BE94569877BC}"/>
              </a:ext>
            </a:extLst>
          </p:cNvPr>
          <p:cNvSpPr/>
          <p:nvPr/>
        </p:nvSpPr>
        <p:spPr>
          <a:xfrm rot="332631">
            <a:off x="3058662" y="1933769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Raw event hits</a:t>
            </a:r>
            <a:endParaRPr lang="en-BY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F35CC0-4846-931F-0413-AA2AA57E4B2F}"/>
              </a:ext>
            </a:extLst>
          </p:cNvPr>
          <p:cNvSpPr/>
          <p:nvPr/>
        </p:nvSpPr>
        <p:spPr>
          <a:xfrm rot="20165666">
            <a:off x="2651289" y="3467841"/>
            <a:ext cx="2440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Graph from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TrackNET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predictions</a:t>
            </a:r>
            <a:endParaRPr lang="en-BY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059B95-9352-2694-5D2D-EDBAF5788088}"/>
              </a:ext>
            </a:extLst>
          </p:cNvPr>
          <p:cNvSpPr/>
          <p:nvPr/>
        </p:nvSpPr>
        <p:spPr>
          <a:xfrm rot="20992615">
            <a:off x="5657814" y="4656947"/>
            <a:ext cx="222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Pruned graph from GNN</a:t>
            </a:r>
            <a:endParaRPr lang="en-BY" dirty="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B9021F1F-F7B2-2E6A-4C13-CCF63E612B00}"/>
              </a:ext>
            </a:extLst>
          </p:cNvPr>
          <p:cNvSpPr/>
          <p:nvPr/>
        </p:nvSpPr>
        <p:spPr>
          <a:xfrm rot="19436415">
            <a:off x="9929019" y="3589615"/>
            <a:ext cx="747335" cy="263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C30C74-5A0B-276F-007F-F4524CD44B67}"/>
              </a:ext>
            </a:extLst>
          </p:cNvPr>
          <p:cNvSpPr/>
          <p:nvPr/>
        </p:nvSpPr>
        <p:spPr>
          <a:xfrm rot="19218508">
            <a:off x="10151106" y="3578485"/>
            <a:ext cx="1588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Track building</a:t>
            </a:r>
            <a:endParaRPr lang="en-BY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75AB84-5523-BD11-9313-32B5E61D4431}"/>
              </a:ext>
            </a:extLst>
          </p:cNvPr>
          <p:cNvSpPr/>
          <p:nvPr/>
        </p:nvSpPr>
        <p:spPr>
          <a:xfrm>
            <a:off x="2401513" y="6356350"/>
            <a:ext cx="3669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GNN with ordinary directed graph</a:t>
            </a:r>
            <a:endParaRPr lang="en-BY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459198-FE3E-B979-CC01-3566C1381582}"/>
              </a:ext>
            </a:extLst>
          </p:cNvPr>
          <p:cNvSpPr/>
          <p:nvPr/>
        </p:nvSpPr>
        <p:spPr>
          <a:xfrm>
            <a:off x="4600751" y="943893"/>
            <a:ext cx="3669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TrackNETv3</a:t>
            </a:r>
            <a:endParaRPr lang="en-BY" b="1" dirty="0"/>
          </a:p>
        </p:txBody>
      </p:sp>
    </p:spTree>
    <p:extLst>
      <p:ext uri="{BB962C8B-B14F-4D97-AF65-F5344CB8AC3E}">
        <p14:creationId xmlns:p14="http://schemas.microsoft.com/office/powerpoint/2010/main" val="57495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Testing Results (BM@N Run 7)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12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3FA16-0907-A086-A0B9-BE2A7B65E283}"/>
              </a:ext>
            </a:extLst>
          </p:cNvPr>
          <p:cNvSpPr/>
          <p:nvPr/>
        </p:nvSpPr>
        <p:spPr>
          <a:xfrm>
            <a:off x="517389" y="1040570"/>
            <a:ext cx="460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setup: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25 000 generated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Xeon(R) Gold 6148 CPU @ 2.40GHz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GNN with different weights for positive and negative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spinning tracks, tracks with less than 4 hits, tracks with missing hits</a:t>
            </a:r>
          </a:p>
          <a:p>
            <a:endParaRPr lang="en-BY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27F058-77CC-37D7-B3AE-F224FACA9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77383"/>
              </p:ext>
            </p:extLst>
          </p:nvPr>
        </p:nvGraphicFramePr>
        <p:xfrm>
          <a:off x="517389" y="3937830"/>
          <a:ext cx="11025680" cy="1879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96082">
                  <a:extLst>
                    <a:ext uri="{9D8B030D-6E8A-4147-A177-3AD203B41FA5}">
                      <a16:colId xmlns:a16="http://schemas.microsoft.com/office/drawing/2014/main" val="2748558697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3205854256"/>
                    </a:ext>
                  </a:extLst>
                </a:gridCol>
                <a:gridCol w="3126658">
                  <a:extLst>
                    <a:ext uri="{9D8B030D-6E8A-4147-A177-3AD203B41FA5}">
                      <a16:colId xmlns:a16="http://schemas.microsoft.com/office/drawing/2014/main" val="2721989541"/>
                    </a:ext>
                  </a:extLst>
                </a:gridCol>
                <a:gridCol w="3156153">
                  <a:extLst>
                    <a:ext uri="{9D8B030D-6E8A-4147-A177-3AD203B41FA5}">
                      <a16:colId xmlns:a16="http://schemas.microsoft.com/office/drawing/2014/main" val="56443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n-BY" sz="1800" dirty="0">
                          <a:effectLst/>
                          <a:latin typeface="+mn-lt"/>
                        </a:rPr>
                      </a:b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TrackNETv3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TrackNETv3 + </a:t>
                      </a:r>
                      <a:r>
                        <a:rPr lang="en-GB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GraphNet</a:t>
                      </a: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(pos. weight =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TrackNETv3 + </a:t>
                      </a:r>
                      <a:r>
                        <a:rPr lang="en-GB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GraphNet</a:t>
                      </a: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(pos. weight =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06842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 efficiency (recall) (%)</a:t>
                      </a:r>
                      <a:endParaRPr lang="en-GB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Y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97,67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Y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94,89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pl-PL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,34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51796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 purity (precision) (%)</a:t>
                      </a:r>
                      <a:endParaRPr lang="en-GB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Y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2,35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Y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74,98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Y" sz="1800" dirty="0">
                          <a:effectLst/>
                          <a:latin typeface="+mn-lt"/>
                        </a:rPr>
                        <a:t>85,23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358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Event/sec</a:t>
                      </a:r>
                      <a:endParaRPr lang="en-GB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Y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12,78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BY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7,56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Y" sz="1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7,56</a:t>
                      </a:r>
                      <a:endParaRPr lang="en-BY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432716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479208-D566-95EA-BA61-60E57C16E13E}"/>
                  </a:ext>
                </a:extLst>
              </p:cNvPr>
              <p:cNvSpPr/>
              <p:nvPr/>
            </p:nvSpPr>
            <p:spPr>
              <a:xfrm>
                <a:off x="5824251" y="1023517"/>
                <a:ext cx="6096000" cy="29222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metrics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BY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p>
                      </m:den>
                    </m:f>
                  </m:oMath>
                </a14:m>
                <a:endParaRPr lang="pl-PL" dirty="0"/>
              </a:p>
              <a:p>
                <a:endParaRPr lang="pl-PL" dirty="0"/>
              </a:p>
              <a:p>
                <a:r>
                  <a:rPr lang="en-BY" dirty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𝑟𝑒𝑐</m:t>
                        </m:r>
                      </m:sup>
                    </m:sSubSup>
                  </m:oMath>
                </a14:m>
                <a:r>
                  <a:rPr lang="en-BY" dirty="0"/>
                  <a:t> - </a:t>
                </a:r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real tracks that the network found</a:t>
                </a:r>
              </a:p>
              <a:p>
                <a:r>
                  <a:rPr lang="en-BY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no. all real tracks known from Monte-Carlo</a:t>
                </a:r>
              </a:p>
              <a:p>
                <a:r>
                  <a:rPr lang="en-BY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𝑟𝑒𝑐</m:t>
                        </m:r>
                      </m:sup>
                    </m:sSup>
                  </m:oMath>
                </a14:m>
                <a:r>
                  <a:rPr lang="en-BY" dirty="0"/>
                  <a:t> - </a:t>
                </a:r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all reconstructed tracks</a:t>
                </a:r>
              </a:p>
              <a:p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Track is reconstructed if &gt;=70% of hits are reconstructed </a:t>
                </a:r>
              </a:p>
              <a:p>
                <a:endParaRPr lang="en-BY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479208-D566-95EA-BA61-60E57C16E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51" y="1023517"/>
                <a:ext cx="6096000" cy="2922210"/>
              </a:xfrm>
              <a:prstGeom prst="rect">
                <a:avLst/>
              </a:prstGeom>
              <a:blipFill>
                <a:blip r:embed="rId4"/>
                <a:stretch>
                  <a:fillRect l="-832" t="-866"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3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Results analysis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43B3AE8-BAE8-FA09-5643-D716169A2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3" y="1092171"/>
            <a:ext cx="4925641" cy="5629304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04DFE4F-ECD1-74A1-6DB3-0BBEF9C22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15" y="1092171"/>
            <a:ext cx="4925641" cy="56293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8F9C0C-A1B6-37BF-E3E6-DB1BAA261C31}"/>
              </a:ext>
            </a:extLst>
          </p:cNvPr>
          <p:cNvSpPr/>
          <p:nvPr/>
        </p:nvSpPr>
        <p:spPr>
          <a:xfrm rot="16200000">
            <a:off x="-986424" y="3625207"/>
            <a:ext cx="24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Efficiency (recall)</a:t>
            </a:r>
            <a:endParaRPr lang="en-BY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CF2DB9-398B-7F3E-4B24-0F5BEE9F1F14}"/>
              </a:ext>
            </a:extLst>
          </p:cNvPr>
          <p:cNvSpPr/>
          <p:nvPr/>
        </p:nvSpPr>
        <p:spPr>
          <a:xfrm rot="16200000">
            <a:off x="4663789" y="3625207"/>
            <a:ext cx="239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Purity (precision)</a:t>
            </a:r>
            <a:endParaRPr lang="en-BY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A2D49-7E7A-05F0-8D27-C6785E5852AB}"/>
              </a:ext>
            </a:extLst>
          </p:cNvPr>
          <p:cNvSpPr/>
          <p:nvPr/>
        </p:nvSpPr>
        <p:spPr>
          <a:xfrm>
            <a:off x="2803416" y="243440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en-B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86CC2C-6373-2CF1-C25E-B7D634483AEA}"/>
                  </a:ext>
                </a:extLst>
              </p:cNvPr>
              <p:cNvSpPr/>
              <p:nvPr/>
            </p:nvSpPr>
            <p:spPr>
              <a:xfrm>
                <a:off x="2731922" y="4281028"/>
                <a:ext cx="507190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BY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86CC2C-6373-2CF1-C25E-B7D634483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922" y="4281028"/>
                <a:ext cx="507190" cy="394082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1B17D4-4763-BF35-0B48-7F17E8EE9460}"/>
                  </a:ext>
                </a:extLst>
              </p:cNvPr>
              <p:cNvSpPr/>
              <p:nvPr/>
            </p:nvSpPr>
            <p:spPr>
              <a:xfrm>
                <a:off x="2657350" y="5967738"/>
                <a:ext cx="656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BY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1B17D4-4763-BF35-0B48-7F17E8EE9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50" y="5967738"/>
                <a:ext cx="6563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E47B7D0-5615-6E31-80F0-8906C23FE0ED}"/>
              </a:ext>
            </a:extLst>
          </p:cNvPr>
          <p:cNvSpPr/>
          <p:nvPr/>
        </p:nvSpPr>
        <p:spPr>
          <a:xfrm>
            <a:off x="8372840" y="243440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en-B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9456-4021-F92F-C616-C181B67B1483}"/>
                  </a:ext>
                </a:extLst>
              </p:cNvPr>
              <p:cNvSpPr/>
              <p:nvPr/>
            </p:nvSpPr>
            <p:spPr>
              <a:xfrm>
                <a:off x="8301346" y="4281028"/>
                <a:ext cx="507190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BY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9456-4021-F92F-C616-C181B67B1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46" y="4281028"/>
                <a:ext cx="507190" cy="394082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853C79B-CB0E-928C-2574-42935516314D}"/>
                  </a:ext>
                </a:extLst>
              </p:cNvPr>
              <p:cNvSpPr/>
              <p:nvPr/>
            </p:nvSpPr>
            <p:spPr>
              <a:xfrm>
                <a:off x="8226774" y="5967738"/>
                <a:ext cx="656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BY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853C79B-CB0E-928C-2574-429355163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774" y="5967738"/>
                <a:ext cx="65633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12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838200" y="282040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Conclusion and Outlook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999889-6708-4E07-B6E9-8326998B4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1A44B3-45DA-4671-967D-367D03688FF2}"/>
              </a:ext>
            </a:extLst>
          </p:cNvPr>
          <p:cNvSpPr txBox="1"/>
          <p:nvPr/>
        </p:nvSpPr>
        <p:spPr>
          <a:xfrm>
            <a:off x="212968" y="1469190"/>
            <a:ext cx="113988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GNN model achieves great results on generated data for SPD, but still more sophisticated simulation is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precision of the models for BM@N we tried to fit each track-candidate by helix to filter out tracks with hi-square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a threshold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Attempts to use the helix fitting did not show any improvement.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presented for BM@N were achieved for the event data with short tracks, tracks with holes and spinning tracks being excluded.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tracks with holes is a specific process which requires extra tricks. For example, during the TrackNETv3 inference we can decide where to place a virtual point instead of prolonging the candidate with the hits from the predicted ellipse (in progress).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Tracks fitting with parameters calculation is required for better analysis of the results.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F87028-0707-41FF-956B-ACC64CE10DDC}"/>
              </a:ext>
            </a:extLst>
          </p:cNvPr>
          <p:cNvSpPr txBox="1"/>
          <p:nvPr/>
        </p:nvSpPr>
        <p:spPr>
          <a:xfrm>
            <a:off x="212969" y="10998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0055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CAAA0-D158-5140-88BB-5B4665EE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14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12B46-43C5-7CF2-3AFF-7C0211F2A4B9}"/>
              </a:ext>
            </a:extLst>
          </p:cNvPr>
          <p:cNvSpPr txBox="1"/>
          <p:nvPr/>
        </p:nvSpPr>
        <p:spPr>
          <a:xfrm>
            <a:off x="212969" y="5167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5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endParaRPr lang="en-US" sz="1800" b="1" dirty="0">
              <a:solidFill>
                <a:srgbClr val="0055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5D7D7-A68C-2022-88BE-0EFFDA05FA35}"/>
              </a:ext>
            </a:extLst>
          </p:cNvPr>
          <p:cNvSpPr/>
          <p:nvPr/>
        </p:nvSpPr>
        <p:spPr>
          <a:xfrm>
            <a:off x="212968" y="5588229"/>
            <a:ext cx="1148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calculations were carried out on the basis of the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HybriLIT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heterogeneous computing platform (LIT, JINR).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[G. Adam et al., CEUR Workshop Proc., Vol. 2267, 638-644 (2018).]</a:t>
            </a:r>
            <a:endParaRPr lang="en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-1"/>
            <a:ext cx="12192000" cy="586935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>
            <a:outerShdw blurRad="8382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D3880E-E68F-4555-A271-4920D3C34081}"/>
              </a:ext>
            </a:extLst>
          </p:cNvPr>
          <p:cNvSpPr txBox="1"/>
          <p:nvPr/>
        </p:nvSpPr>
        <p:spPr>
          <a:xfrm>
            <a:off x="1266091" y="2468737"/>
            <a:ext cx="9394093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neural network applications for particle tracking at the BM@N and SPD experiments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4D798-E884-4F8B-8D5A-010BBDD17968}"/>
              </a:ext>
            </a:extLst>
          </p:cNvPr>
          <p:cNvSpPr txBox="1"/>
          <p:nvPr/>
        </p:nvSpPr>
        <p:spPr>
          <a:xfrm>
            <a:off x="2493106" y="6043321"/>
            <a:ext cx="6940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Goncharov Pavel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Rusov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Daniil,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Lubchenkov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Leonid,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Shchavelev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Ososkov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Gennady</a:t>
            </a:r>
            <a:endParaRPr lang="ru-R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34419C-0555-4BAA-9D93-BC2935C39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185" y="195953"/>
            <a:ext cx="1355272" cy="944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72ACBB-A10E-49EE-86E5-7AB8471BE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38352"/>
            <a:ext cx="1883508" cy="10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5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Problem Statement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" name="Рисунок 8">
            <a:extLst>
              <a:ext uri="{FF2B5EF4-FFF2-40B4-BE49-F238E27FC236}">
                <a16:creationId xmlns:a16="http://schemas.microsoft.com/office/drawing/2014/main" id="{7DF9BC73-00EE-42D6-9759-DB17E548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577" y="3078068"/>
            <a:ext cx="4844845" cy="351533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CFD56C4-3BFE-4E75-9C64-600BBFA961C3}"/>
              </a:ext>
            </a:extLst>
          </p:cNvPr>
          <p:cNvSpPr txBox="1"/>
          <p:nvPr/>
        </p:nvSpPr>
        <p:spPr>
          <a:xfrm>
            <a:off x="218768" y="1217817"/>
            <a:ext cx="109703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track reconstruction in dense environments such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Run-4 detectors of the High Luminosity Large Hadron Collider (HL-LHC) and of MPD NICA is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pattern recognition problem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that SPD experiment will produce events with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MHz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Well-known tracking algorithms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Kalman filter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scaling well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amounts of data being produced in modern experiments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Deep Learning Comes to the Rescue 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3</a:t>
            </a:fld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78D2F-94BB-5C2E-F4DD-E29C0DE964CC}"/>
              </a:ext>
            </a:extLst>
          </p:cNvPr>
          <p:cNvSpPr/>
          <p:nvPr/>
        </p:nvSpPr>
        <p:spPr>
          <a:xfrm>
            <a:off x="580103" y="1351899"/>
            <a:ext cx="9576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algorithms bring a lot of potential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tracking problem, due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capability to model complex non-linear data dependencies,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 effective representations of high-dimensional data through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parallelize easily on high-throughput architectures such as GPUs</a:t>
            </a:r>
          </a:p>
        </p:txBody>
      </p:sp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D3658DDE-417C-B765-3181-C0869BB855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AEAF2"/>
              </a:clrFrom>
              <a:clrTo>
                <a:srgbClr val="EAEAF2">
                  <a:alpha val="0"/>
                </a:srgbClr>
              </a:clrTo>
            </a:clrChange>
          </a:blip>
          <a:srcRect t="6462"/>
          <a:stretch/>
        </p:blipFill>
        <p:spPr>
          <a:xfrm>
            <a:off x="333950" y="4005457"/>
            <a:ext cx="2362200" cy="2209571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A34BEC8-8832-5D31-0A2A-DF9C15711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277700"/>
              </p:ext>
            </p:extLst>
          </p:nvPr>
        </p:nvGraphicFramePr>
        <p:xfrm>
          <a:off x="3027333" y="4004468"/>
          <a:ext cx="4780126" cy="189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3D25413-59ED-C265-4D5C-89ACD21D9606}"/>
              </a:ext>
            </a:extLst>
          </p:cNvPr>
          <p:cNvSpPr txBox="1"/>
          <p:nvPr/>
        </p:nvSpPr>
        <p:spPr>
          <a:xfrm>
            <a:off x="3027333" y="5533103"/>
            <a:ext cx="209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recall,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precision</a:t>
            </a:r>
          </a:p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fast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5DB86-AAFF-6D26-509C-500B499CE79C}"/>
              </a:ext>
            </a:extLst>
          </p:cNvPr>
          <p:cNvSpPr txBox="1"/>
          <p:nvPr/>
        </p:nvSpPr>
        <p:spPr>
          <a:xfrm>
            <a:off x="5189373" y="5425381"/>
            <a:ext cx="12751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recall,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slow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2E385-E8E6-83D4-CD1B-AD00A36556A0}"/>
              </a:ext>
            </a:extLst>
          </p:cNvPr>
          <p:cNvSpPr txBox="1"/>
          <p:nvPr/>
        </p:nvSpPr>
        <p:spPr>
          <a:xfrm>
            <a:off x="9680345" y="4536039"/>
            <a:ext cx="2204035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event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A598A6-9A50-31CA-2DD4-4946098B38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9390" y="3934729"/>
            <a:ext cx="2362200" cy="2362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5D877B-66BF-5D3A-1E96-FA530AC7A2EC}"/>
              </a:ext>
            </a:extLst>
          </p:cNvPr>
          <p:cNvSpPr/>
          <p:nvPr/>
        </p:nvSpPr>
        <p:spPr>
          <a:xfrm>
            <a:off x="3957401" y="3168984"/>
            <a:ext cx="427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propose for tracking?</a:t>
            </a:r>
            <a:endParaRPr lang="en-BY" sz="2400" b="1" dirty="0"/>
          </a:p>
        </p:txBody>
      </p:sp>
    </p:spTree>
    <p:extLst>
      <p:ext uri="{BB962C8B-B14F-4D97-AF65-F5344CB8AC3E}">
        <p14:creationId xmlns:p14="http://schemas.microsoft.com/office/powerpoint/2010/main" val="7994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SPD Experiment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55529033-8B6A-99F4-8F0B-B78AFBA17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31" y="3196916"/>
            <a:ext cx="4591050" cy="2698125"/>
          </a:xfrm>
          <a:prstGeom prst="rect">
            <a:avLst/>
          </a:prstGeom>
        </p:spPr>
      </p:pic>
      <p:pic>
        <p:nvPicPr>
          <p:cNvPr id="10" name="Рисунок 11">
            <a:extLst>
              <a:ext uri="{FF2B5EF4-FFF2-40B4-BE49-F238E27FC236}">
                <a16:creationId xmlns:a16="http://schemas.microsoft.com/office/drawing/2014/main" id="{AB027A5C-5BDB-82AA-604A-A0EDBAFEFC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72"/>
          <a:stretch/>
        </p:blipFill>
        <p:spPr>
          <a:xfrm>
            <a:off x="6096000" y="3429000"/>
            <a:ext cx="3868821" cy="2959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91859B-0187-3246-1EC1-9D432AB8EE0E}"/>
              </a:ext>
            </a:extLst>
          </p:cNvPr>
          <p:cNvSpPr/>
          <p:nvPr/>
        </p:nvSpPr>
        <p:spPr>
          <a:xfrm>
            <a:off x="7495358" y="2782669"/>
            <a:ext cx="1502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(x2 zoom)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endParaRPr lang="en-BY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E765F-7C03-AF05-C26C-8340CA5E5C24}"/>
              </a:ext>
            </a:extLst>
          </p:cNvPr>
          <p:cNvSpPr/>
          <p:nvPr/>
        </p:nvSpPr>
        <p:spPr>
          <a:xfrm>
            <a:off x="5967450" y="3290500"/>
            <a:ext cx="15279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tubes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pcs</a:t>
            </a:r>
            <a:endParaRPr lang="en-BY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99197-8A6D-48E4-23E3-2361F49484E3}"/>
              </a:ext>
            </a:extLst>
          </p:cNvPr>
          <p:cNvSpPr/>
          <p:nvPr/>
        </p:nvSpPr>
        <p:spPr>
          <a:xfrm>
            <a:off x="2039611" y="6129387"/>
            <a:ext cx="785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view of the SPD straw detector (left) and its module in section (right)</a:t>
            </a:r>
            <a:endParaRPr lang="en-BY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F0AEF0-B5BD-E42A-6A56-2E8FD4E80085}"/>
              </a:ext>
            </a:extLst>
          </p:cNvPr>
          <p:cNvSpPr/>
          <p:nvPr/>
        </p:nvSpPr>
        <p:spPr>
          <a:xfrm>
            <a:off x="429118" y="1128752"/>
            <a:ext cx="111729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SPD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Spin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Physics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Detector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experiment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NICA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facility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Dubna. The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goal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experiment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test the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foundations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quantum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chromodynamics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(QCD).</a:t>
            </a:r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that SPD experiment will produce events with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MHz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2-5% of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physicists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 system for fast event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straw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Y" dirty="0"/>
          </a:p>
        </p:txBody>
      </p:sp>
      <p:pic>
        <p:nvPicPr>
          <p:cNvPr id="1026" name="Рисунок 10">
            <a:extLst>
              <a:ext uri="{FF2B5EF4-FFF2-40B4-BE49-F238E27FC236}">
                <a16:creationId xmlns:a16="http://schemas.microsoft.com/office/drawing/2014/main" id="{5F617F85-C63B-62B1-2F46-AF2F86430B9B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65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1">
            <a:extLst>
              <a:ext uri="{FF2B5EF4-FFF2-40B4-BE49-F238E27FC236}">
                <a16:creationId xmlns:a16="http://schemas.microsoft.com/office/drawing/2014/main" id="{1B57CFC6-E744-0006-834F-4CA5CBF7D621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6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Graph Neural Network (GNN) for Particle Tracking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29F24E17-1A88-363C-7884-C8E66704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18" y="1485632"/>
            <a:ext cx="3721119" cy="1741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AE84E-5D11-635C-CEC1-F60FD3054BA4}"/>
              </a:ext>
            </a:extLst>
          </p:cNvPr>
          <p:cNvSpPr/>
          <p:nvPr/>
        </p:nvSpPr>
        <p:spPr>
          <a:xfrm>
            <a:off x="4108010" y="1028993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as a graph conception</a:t>
            </a:r>
            <a:endParaRPr lang="en-BY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EBBDE-EE0D-67F3-7335-D5BAC1285512}"/>
              </a:ext>
            </a:extLst>
          </p:cNvPr>
          <p:cNvSpPr/>
          <p:nvPr/>
        </p:nvSpPr>
        <p:spPr>
          <a:xfrm>
            <a:off x="1108923" y="3226809"/>
            <a:ext cx="3089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https://iris-hep.org/projects/accel-gnn-tracking.html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B9F7EC-F0E8-091D-88AB-9BF44DA72C63}"/>
                  </a:ext>
                </a:extLst>
              </p:cNvPr>
              <p:cNvSpPr/>
              <p:nvPr/>
            </p:nvSpPr>
            <p:spPr>
              <a:xfrm>
                <a:off x="4830043" y="1495075"/>
                <a:ext cx="709379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Nodes are hits.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nodes between the adjacent stations may be connected by edges that are the possible segments of tracks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Nodes are not connected within one 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of the edges will be pruned during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preprocessing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according to spatial features 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type of input is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reversed graph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edges become nodes, and pairs of nodes become edges (segment of three hits will be one edge with two nodes in the new graph representation)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B9F7EC-F0E8-091D-88AB-9BF44DA72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043" y="1495075"/>
                <a:ext cx="7093796" cy="2308324"/>
              </a:xfrm>
              <a:prstGeom prst="rect">
                <a:avLst/>
              </a:prstGeom>
              <a:blipFill>
                <a:blip r:embed="rId5"/>
                <a:stretch>
                  <a:fillRect l="-537" t="-1093" b="-3279"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C745421-C9EC-6633-111A-CA7DA7F03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35" y="4194510"/>
            <a:ext cx="5821526" cy="2305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BF2C94-E4FF-7F5F-892F-C3609BD166AA}"/>
              </a:ext>
            </a:extLst>
          </p:cNvPr>
          <p:cNvSpPr/>
          <p:nvPr/>
        </p:nvSpPr>
        <p:spPr>
          <a:xfrm>
            <a:off x="335427" y="4675619"/>
            <a:ext cx="4178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the GNN is to classify the edges of the graph and throw out the non-existing hit connections</a:t>
            </a:r>
            <a:endParaRPr lang="en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545805-3100-9E7A-E91E-B6E22B2B16AC}"/>
              </a:ext>
            </a:extLst>
          </p:cNvPr>
          <p:cNvSpPr/>
          <p:nvPr/>
        </p:nvSpPr>
        <p:spPr>
          <a:xfrm>
            <a:off x="4108010" y="6505865"/>
            <a:ext cx="6931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https://indico.ijclab.in2p3.fr/event/5999/contributions/25965/attachments/18789/25271/</a:t>
            </a:r>
            <a:r>
              <a:rPr lang="en-GB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ltd_representation_summary.pdf</a:t>
            </a:r>
            <a:endParaRPr lang="en-BY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6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Events Data Generator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7222A2-2E9F-269E-8C05-B480776A6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304" y="1269776"/>
            <a:ext cx="3286125" cy="1876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EC5991-5B51-C497-776F-0853007F5921}"/>
              </a:ext>
            </a:extLst>
          </p:cNvPr>
          <p:cNvSpPr/>
          <p:nvPr/>
        </p:nvSpPr>
        <p:spPr>
          <a:xfrm>
            <a:off x="9717229" y="2659425"/>
            <a:ext cx="71479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Helix</a:t>
            </a:r>
            <a:endParaRPr lang="en-BY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2BD3B7-3942-BD28-C8DC-BF0C06229B2E}"/>
                  </a:ext>
                </a:extLst>
              </p:cNvPr>
              <p:cNvSpPr/>
              <p:nvPr/>
            </p:nvSpPr>
            <p:spPr>
              <a:xfrm>
                <a:off x="333950" y="1150946"/>
                <a:ext cx="8639864" cy="246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Generator is a simple Python program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Multiplicity in each event is given by a random number from 1 to 10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transverse momentum of a particle is a random number with a uniform distribution in the range of values from 100 to 1000 MeV/s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Vertex coordinates are also random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particle trajectory is represented by a selection of points on a segment of a helix with a helix pitch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|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radius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|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𝑣𝑠𝑖𝑛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inefficiency is also modelled (some hits may be missed)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2BD3B7-3942-BD28-C8DC-BF0C0622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0" y="1150946"/>
                <a:ext cx="8639864" cy="2465419"/>
              </a:xfrm>
              <a:prstGeom prst="rect">
                <a:avLst/>
              </a:prstGeom>
              <a:blipFill>
                <a:blip r:embed="rId5"/>
                <a:stretch>
                  <a:fillRect l="-441" t="-1026" b="-3077"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15">
            <a:extLst>
              <a:ext uri="{FF2B5EF4-FFF2-40B4-BE49-F238E27FC236}">
                <a16:creationId xmlns:a16="http://schemas.microsoft.com/office/drawing/2014/main" id="{B0C5AE23-D51E-18BC-9D2A-98FE50059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053" y="4287087"/>
            <a:ext cx="2966884" cy="2543434"/>
          </a:xfrm>
          <a:prstGeom prst="rect">
            <a:avLst/>
          </a:prstGeom>
        </p:spPr>
      </p:pic>
      <p:pic>
        <p:nvPicPr>
          <p:cNvPr id="10" name="Рисунок 16">
            <a:extLst>
              <a:ext uri="{FF2B5EF4-FFF2-40B4-BE49-F238E27FC236}">
                <a16:creationId xmlns:a16="http://schemas.microsoft.com/office/drawing/2014/main" id="{8CED082B-5491-B4B8-4734-2D5D9F12D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370040"/>
            <a:ext cx="3513763" cy="23775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3A622B-2A32-2D2A-AA72-D9645A0FE5FF}"/>
              </a:ext>
            </a:extLst>
          </p:cNvPr>
          <p:cNvSpPr/>
          <p:nvPr/>
        </p:nvSpPr>
        <p:spPr>
          <a:xfrm>
            <a:off x="4018146" y="3692932"/>
            <a:ext cx="314720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fakes generation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(two tracks in the event)</a:t>
            </a:r>
            <a:endParaRPr lang="en-BY" dirty="0"/>
          </a:p>
        </p:txBody>
      </p:sp>
    </p:spTree>
    <p:extLst>
      <p:ext uri="{BB962C8B-B14F-4D97-AF65-F5344CB8AC3E}">
        <p14:creationId xmlns:p14="http://schemas.microsoft.com/office/powerpoint/2010/main" val="123527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Dealing with Detector Inefficiency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10EAC9-C22A-FF55-7174-D8A63DE82B5E}"/>
                  </a:ext>
                </a:extLst>
              </p:cNvPr>
              <p:cNvSpPr/>
              <p:nvPr/>
            </p:nvSpPr>
            <p:spPr>
              <a:xfrm>
                <a:off x="489386" y="1228696"/>
                <a:ext cx="920521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GNN makes prediction for the edges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classification threshold to drop out not interesting segments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 all continuous track segments (full tracks and parts of tracks)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Save track segments as pairs of nodes – node without input edge, node without output edge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station number of the 1st element of the j-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 is 2 more than the station number of the 2nd element of the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i-th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corresponding coordinate differences do not exceed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BY" dirty="0">
                    <a:effectLst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exceed </a:t>
                </a:r>
                <a:r>
                  <a:rPr lang="en-BY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BY" dirty="0">
                    <a:effectLst/>
                  </a:rPr>
                  <a:t> </a:t>
                </a:r>
                <a:r>
                  <a:rPr lang="en-BY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(criterion from the graph pruning)</a:t>
                </a:r>
                <a:endParaRPr lang="en-GB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Connect such nodes and traverse the new graph</a:t>
                </a:r>
                <a:endParaRPr lang="en-BY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10EAC9-C22A-FF55-7174-D8A63DE82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86" y="1228696"/>
                <a:ext cx="9205219" cy="2862322"/>
              </a:xfrm>
              <a:prstGeom prst="rect">
                <a:avLst/>
              </a:prstGeom>
              <a:blipFill>
                <a:blip r:embed="rId4"/>
                <a:stretch>
                  <a:fillRect l="-413" t="-881" b="-2203"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0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Testing Results (SPD)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4153" y="6492875"/>
            <a:ext cx="2743200" cy="365125"/>
          </a:xfrm>
        </p:spPr>
        <p:txBody>
          <a:bodyPr/>
          <a:lstStyle/>
          <a:p>
            <a:fld id="{0AB4F290-A7EA-4476-9E4B-1C3ACA3E61E0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9959BB-0B06-C4D0-A950-C4333E16C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62240"/>
              </p:ext>
            </p:extLst>
          </p:nvPr>
        </p:nvGraphicFramePr>
        <p:xfrm>
          <a:off x="347426" y="5207282"/>
          <a:ext cx="11497148" cy="14699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40780">
                  <a:extLst>
                    <a:ext uri="{9D8B030D-6E8A-4147-A177-3AD203B41FA5}">
                      <a16:colId xmlns:a16="http://schemas.microsoft.com/office/drawing/2014/main" val="3164860406"/>
                    </a:ext>
                  </a:extLst>
                </a:gridCol>
                <a:gridCol w="2457533">
                  <a:extLst>
                    <a:ext uri="{9D8B030D-6E8A-4147-A177-3AD203B41FA5}">
                      <a16:colId xmlns:a16="http://schemas.microsoft.com/office/drawing/2014/main" val="8368464"/>
                    </a:ext>
                  </a:extLst>
                </a:gridCol>
                <a:gridCol w="2289378">
                  <a:extLst>
                    <a:ext uri="{9D8B030D-6E8A-4147-A177-3AD203B41FA5}">
                      <a16:colId xmlns:a16="http://schemas.microsoft.com/office/drawing/2014/main" val="3477270401"/>
                    </a:ext>
                  </a:extLst>
                </a:gridCol>
                <a:gridCol w="2582798">
                  <a:extLst>
                    <a:ext uri="{9D8B030D-6E8A-4147-A177-3AD203B41FA5}">
                      <a16:colId xmlns:a16="http://schemas.microsoft.com/office/drawing/2014/main" val="2845349829"/>
                    </a:ext>
                  </a:extLst>
                </a:gridCol>
                <a:gridCol w="2126659">
                  <a:extLst>
                    <a:ext uri="{9D8B030D-6E8A-4147-A177-3AD203B41FA5}">
                      <a16:colId xmlns:a16="http://schemas.microsoft.com/office/drawing/2014/main" val="338596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>
                          <a:effectLst/>
                        </a:rPr>
                        <a:t>Standard </a:t>
                      </a:r>
                      <a:r>
                        <a:rPr lang="pl-PL" sz="1800" dirty="0" err="1">
                          <a:effectLst/>
                        </a:rPr>
                        <a:t>algorithm</a:t>
                      </a:r>
                      <a:r>
                        <a:rPr lang="pl-PL" sz="1800" dirty="0">
                          <a:effectLst/>
                        </a:rPr>
                        <a:t> (no </a:t>
                      </a:r>
                      <a:r>
                        <a:rPr lang="pl-PL" sz="1800" dirty="0" err="1">
                          <a:effectLst/>
                        </a:rPr>
                        <a:t>handling</a:t>
                      </a:r>
                      <a:r>
                        <a:rPr lang="pl-PL" sz="1800" dirty="0">
                          <a:effectLst/>
                        </a:rPr>
                        <a:t> of </a:t>
                      </a:r>
                      <a:r>
                        <a:rPr lang="pl-PL" sz="1800" dirty="0" err="1">
                          <a:effectLst/>
                        </a:rPr>
                        <a:t>missed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hits</a:t>
                      </a:r>
                      <a:r>
                        <a:rPr lang="pl-PL" sz="1800" dirty="0">
                          <a:effectLst/>
                        </a:rPr>
                        <a:t>)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B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err="1">
                          <a:effectLst/>
                        </a:rPr>
                        <a:t>Improved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algorithm</a:t>
                      </a:r>
                      <a:r>
                        <a:rPr lang="pl-PL" sz="1800" dirty="0">
                          <a:effectLst/>
                        </a:rPr>
                        <a:t> (</a:t>
                      </a:r>
                      <a:r>
                        <a:rPr lang="pl-PL" sz="1800" dirty="0" err="1">
                          <a:effectLst/>
                        </a:rPr>
                        <a:t>dealing</a:t>
                      </a:r>
                      <a:r>
                        <a:rPr lang="pl-PL" sz="1800" dirty="0">
                          <a:effectLst/>
                        </a:rPr>
                        <a:t> with </a:t>
                      </a:r>
                      <a:r>
                        <a:rPr lang="pl-PL" sz="1800" dirty="0" err="1">
                          <a:effectLst/>
                        </a:rPr>
                        <a:t>inefficiency</a:t>
                      </a:r>
                      <a:r>
                        <a:rPr lang="pl-PL" sz="1800" dirty="0">
                          <a:effectLst/>
                        </a:rPr>
                        <a:t>)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46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err="1">
                          <a:effectLst/>
                        </a:rPr>
                        <a:t>Ordinary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graph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err="1">
                          <a:effectLst/>
                        </a:rPr>
                        <a:t>Reversed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graph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err="1">
                          <a:effectLst/>
                        </a:rPr>
                        <a:t>Ordinary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graph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err="1">
                          <a:effectLst/>
                        </a:rPr>
                        <a:t>Reversed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graph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562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err="1">
                          <a:effectLst/>
                        </a:rPr>
                        <a:t>Recall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0.6767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0.6887 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</a:rPr>
                        <a:t>0.9104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effectLst/>
                        </a:rPr>
                        <a:t>0.9113</a:t>
                      </a:r>
                      <a:endParaRPr lang="en-BY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18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>
                          <a:effectLst/>
                        </a:rPr>
                        <a:t>Precision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</a:rPr>
                        <a:t>0.8582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0.9543</a:t>
                      </a:r>
                      <a:endParaRPr lang="en-BY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0.8324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</a:rPr>
                        <a:t>0.9364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4476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902290-AFB2-8F57-E747-599CF597F993}"/>
                  </a:ext>
                </a:extLst>
              </p:cNvPr>
              <p:cNvSpPr/>
              <p:nvPr/>
            </p:nvSpPr>
            <p:spPr>
              <a:xfrm>
                <a:off x="238432" y="974463"/>
                <a:ext cx="3291349" cy="4307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for testing: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5000 generated events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inefficiency – 1%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metrics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BY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BY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𝑟𝑒𝑐</m:t>
                            </m:r>
                          </m:sup>
                        </m:sSup>
                      </m:den>
                    </m:f>
                  </m:oMath>
                </a14:m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𝑟𝑒𝑐</m:t>
                        </m:r>
                      </m:sup>
                    </m:sSubSup>
                  </m:oMath>
                </a14:m>
                <a:r>
                  <a:rPr lang="en-BY" dirty="0"/>
                  <a:t> - </a:t>
                </a:r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real tracks that the network found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no. all real tracks known from Monte-Carlo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BY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𝑟𝑒𝑐</m:t>
                        </m:r>
                      </m:sup>
                    </m:sSup>
                  </m:oMath>
                </a14:m>
                <a:r>
                  <a:rPr lang="en-BY" dirty="0"/>
                  <a:t> - </a:t>
                </a:r>
                <a:r>
                  <a:rPr lang="en-BY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all reconstructed tracks</a:t>
                </a:r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BY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B902290-AFB2-8F57-E747-599CF597F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2" y="974463"/>
                <a:ext cx="3291349" cy="4307205"/>
              </a:xfrm>
              <a:prstGeom prst="rect">
                <a:avLst/>
              </a:prstGeom>
              <a:blipFill>
                <a:blip r:embed="rId4"/>
                <a:stretch>
                  <a:fillRect l="-1538" t="-588" r="-1154"/>
                </a:stretch>
              </a:blipFill>
            </p:spPr>
            <p:txBody>
              <a:bodyPr/>
              <a:lstStyle/>
              <a:p>
                <a:r>
                  <a:rPr lang="en-BY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55C1B3-8493-1137-7401-D7C50DCED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69749"/>
              </p:ext>
            </p:extLst>
          </p:nvPr>
        </p:nvGraphicFramePr>
        <p:xfrm>
          <a:off x="3695171" y="1228696"/>
          <a:ext cx="8258397" cy="342912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446512">
                  <a:extLst>
                    <a:ext uri="{9D8B030D-6E8A-4147-A177-3AD203B41FA5}">
                      <a16:colId xmlns:a16="http://schemas.microsoft.com/office/drawing/2014/main" val="1849176659"/>
                    </a:ext>
                  </a:extLst>
                </a:gridCol>
                <a:gridCol w="1287117">
                  <a:extLst>
                    <a:ext uri="{9D8B030D-6E8A-4147-A177-3AD203B41FA5}">
                      <a16:colId xmlns:a16="http://schemas.microsoft.com/office/drawing/2014/main" val="1843769654"/>
                    </a:ext>
                  </a:extLst>
                </a:gridCol>
                <a:gridCol w="1847408">
                  <a:extLst>
                    <a:ext uri="{9D8B030D-6E8A-4147-A177-3AD203B41FA5}">
                      <a16:colId xmlns:a16="http://schemas.microsoft.com/office/drawing/2014/main" val="2189537804"/>
                    </a:ext>
                  </a:extLst>
                </a:gridCol>
                <a:gridCol w="1838680">
                  <a:extLst>
                    <a:ext uri="{9D8B030D-6E8A-4147-A177-3AD203B41FA5}">
                      <a16:colId xmlns:a16="http://schemas.microsoft.com/office/drawing/2014/main" val="2051015056"/>
                    </a:ext>
                  </a:extLst>
                </a:gridCol>
                <a:gridCol w="1838680">
                  <a:extLst>
                    <a:ext uri="{9D8B030D-6E8A-4147-A177-3AD203B41FA5}">
                      <a16:colId xmlns:a16="http://schemas.microsoft.com/office/drawing/2014/main" val="3189907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BY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No. </a:t>
                      </a:r>
                      <a:r>
                        <a:rPr lang="pl-PL" sz="1800" dirty="0" err="1">
                          <a:effectLst/>
                        </a:rPr>
                        <a:t>generated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fakes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 err="1">
                          <a:effectLst/>
                        </a:rPr>
                        <a:t>Preprocessing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time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pl-PL" sz="1800" dirty="0">
                          <a:effectLst/>
                        </a:rPr>
                        <a:t>event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pl-PL" sz="1800" dirty="0">
                          <a:effectLst/>
                        </a:rPr>
                        <a:t>sec.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GNN </a:t>
                      </a:r>
                      <a:r>
                        <a:rPr lang="pl-PL" sz="1800" dirty="0" err="1">
                          <a:effectLst/>
                        </a:rPr>
                        <a:t>inference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time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pl-PL" sz="1800" dirty="0">
                          <a:effectLst/>
                        </a:rPr>
                        <a:t>event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pl-PL" sz="1800" dirty="0">
                          <a:effectLst/>
                        </a:rPr>
                        <a:t>sec.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 err="1">
                          <a:effectLst/>
                        </a:rPr>
                        <a:t>Track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bulding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procedure</a:t>
                      </a:r>
                      <a:endParaRPr lang="en-BY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pl-PL" sz="1800" dirty="0">
                          <a:effectLst/>
                        </a:rPr>
                        <a:t>event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pl-PL" sz="1800" dirty="0">
                          <a:effectLst/>
                        </a:rPr>
                        <a:t>sec.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49008669"/>
                  </a:ext>
                </a:extLst>
              </a:tr>
              <a:tr h="26670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err="1">
                          <a:effectLst/>
                        </a:rPr>
                        <a:t>Ordinary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graph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427.59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312.99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319.33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3546889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n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1000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46.26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299.52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309.83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71917750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n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10000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10.5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250.69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184.71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536018"/>
                  </a:ext>
                </a:extLst>
              </a:tr>
              <a:tr h="26670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err="1">
                          <a:effectLst/>
                        </a:rPr>
                        <a:t>Reversed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graph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261.52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208.94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248.86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39456030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n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1000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32.61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211.57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214.43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4383621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n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10000</a:t>
                      </a:r>
                      <a:endParaRPr lang="en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12.51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166.64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</a:rPr>
                        <a:t>134.59</a:t>
                      </a:r>
                      <a:endParaRPr lang="en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3295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55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33F5C-EDE2-4E6E-80F2-F8DBFABA50CF}"/>
              </a:ext>
            </a:extLst>
          </p:cNvPr>
          <p:cNvSpPr/>
          <p:nvPr/>
        </p:nvSpPr>
        <p:spPr>
          <a:xfrm flipH="1">
            <a:off x="0" y="0"/>
            <a:ext cx="12192000" cy="96409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82000">
                <a:srgbClr val="00558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5" tIns="41147" rIns="82295" bIns="41147" anchor="ctr"/>
          <a:lstStyle/>
          <a:p>
            <a:pPr algn="ctr" defTabSz="404131">
              <a:lnSpc>
                <a:spcPct val="90000"/>
              </a:lnSpc>
              <a:buClr>
                <a:srgbClr val="000000"/>
              </a:buClr>
              <a:buSzPct val="100000"/>
              <a:defRPr/>
            </a:pP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66770-33A6-45AA-80B8-0629D3A12BFD}"/>
              </a:ext>
            </a:extLst>
          </p:cNvPr>
          <p:cNvSpPr txBox="1">
            <a:spLocks/>
          </p:cNvSpPr>
          <p:nvPr/>
        </p:nvSpPr>
        <p:spPr>
          <a:xfrm>
            <a:off x="333950" y="264599"/>
            <a:ext cx="10515600" cy="434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BM@N Experiment Run 7</a:t>
            </a:r>
            <a:endParaRPr lang="ru-RU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C39535-049F-461A-8780-62B9FABB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59420"/>
            <a:ext cx="1213157" cy="8452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CDC10-DF9D-9E40-9B38-6192ADAF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290-A7EA-4476-9E4B-1C3ACA3E61E0}" type="slidenum">
              <a:rPr lang="ru-RU" smtClean="0"/>
              <a:t>9</a:t>
            </a:fld>
            <a:endParaRPr lang="ru-RU" dirty="0"/>
          </a:p>
        </p:txBody>
      </p:sp>
      <p:pic>
        <p:nvPicPr>
          <p:cNvPr id="7170" name="Picture 2" descr="BM@N Run 7 front view with labels">
            <a:extLst>
              <a:ext uri="{FF2B5EF4-FFF2-40B4-BE49-F238E27FC236}">
                <a16:creationId xmlns:a16="http://schemas.microsoft.com/office/drawing/2014/main" id="{7164CCB4-021B-678E-2C23-846ECD53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8" y="1352147"/>
            <a:ext cx="7545347" cy="31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260D8-AEC8-50FC-581B-E87211FE6125}"/>
              </a:ext>
            </a:extLst>
          </p:cNvPr>
          <p:cNvSpPr/>
          <p:nvPr/>
        </p:nvSpPr>
        <p:spPr>
          <a:xfrm>
            <a:off x="7899501" y="4539953"/>
            <a:ext cx="16706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https://bmn.jinr.ru/gallery/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BB71E-3912-445F-CD9A-9F194CC57483}"/>
              </a:ext>
            </a:extLst>
          </p:cNvPr>
          <p:cNvSpPr/>
          <p:nvPr/>
        </p:nvSpPr>
        <p:spPr>
          <a:xfrm>
            <a:off x="7575110" y="1192110"/>
            <a:ext cx="2754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BM@N Run 7 Front View</a:t>
            </a:r>
            <a:endParaRPr lang="en-BY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24957-F560-53B0-C096-924536442E43}"/>
              </a:ext>
            </a:extLst>
          </p:cNvPr>
          <p:cNvSpPr/>
          <p:nvPr/>
        </p:nvSpPr>
        <p:spPr>
          <a:xfrm>
            <a:off x="155675" y="1192110"/>
            <a:ext cx="50640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7 has a configuration - 6 GEM stations and 3 silicon stations before the GEM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simulation using LAQGSM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1 000 000 events for training and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energy equal to 3,2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with the argon beam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plumbum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Ar+Pb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amperage was set to 1250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distribution: X (mean: 0,7 cm, std: 0,33 cm), Y (mean: -3,7 cm, std: 0,33 cm), Z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-1,1 cm, thickness: 0,25 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 of events varies up to 100 tracks per event, and 37 tracks per event on the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hits can be more than 500 per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68% of all hits are fakes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Tracks containing less than 4 hits, spinning tracks and tracks with holes are removed from the dataset</a:t>
            </a:r>
            <a:endParaRPr lang="en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84709BD-2E9D-C1AC-FA33-5E6CE9641B6F}"/>
              </a:ext>
            </a:extLst>
          </p:cNvPr>
          <p:cNvSpPr/>
          <p:nvPr/>
        </p:nvSpPr>
        <p:spPr>
          <a:xfrm rot="11176403">
            <a:off x="5411568" y="5376999"/>
            <a:ext cx="197167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758EA3-CA82-D47A-0270-668C33307AAE}"/>
              </a:ext>
            </a:extLst>
          </p:cNvPr>
          <p:cNvSpPr/>
          <p:nvPr/>
        </p:nvSpPr>
        <p:spPr>
          <a:xfrm>
            <a:off x="7733046" y="5270243"/>
            <a:ext cx="364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such amount of hits and fakes ratio it is not very easy to fit into memory with the event graph!</a:t>
            </a:r>
            <a:endParaRPr lang="en-BY" b="1" dirty="0"/>
          </a:p>
        </p:txBody>
      </p:sp>
    </p:spTree>
    <p:extLst>
      <p:ext uri="{BB962C8B-B14F-4D97-AF65-F5344CB8AC3E}">
        <p14:creationId xmlns:p14="http://schemas.microsoft.com/office/powerpoint/2010/main" val="3504906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15592</TotalTime>
  <Words>1606</Words>
  <Application>Microsoft Macintosh PowerPoint</Application>
  <PresentationFormat>Widescreen</PresentationFormat>
  <Paragraphs>239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Ololowa</dc:creator>
  <cp:lastModifiedBy>Pavel Goncharov</cp:lastModifiedBy>
  <cp:revision>267</cp:revision>
  <dcterms:created xsi:type="dcterms:W3CDTF">2020-10-13T13:01:45Z</dcterms:created>
  <dcterms:modified xsi:type="dcterms:W3CDTF">2022-07-06T13:49:07Z</dcterms:modified>
</cp:coreProperties>
</file>