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8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ктор Голиков" initials="ВГ" lastIdx="1" clrIdx="0">
    <p:extLst>
      <p:ext uri="{19B8F6BF-5375-455C-9EA6-DF929625EA0E}">
        <p15:presenceInfo xmlns:p15="http://schemas.microsoft.com/office/powerpoint/2012/main" userId="e30fff63c1a4e8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9T17:03:01.83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0EB95EF-D5B6-479E-94F4-B624940128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DC6870-870B-479D-A309-2B3AF5B081B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ADFEA-882B-4A7D-A767-E8EC865E962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DD20F144-2860-416F-97AF-9A1B1E2343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3C9FCFC0-CE8C-44E6-A882-44266D28C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39AA42-BA91-4410-A75E-E0638E10D1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7C47D8-F223-4A25-B1B3-23703B3AF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811CC-5D16-4D3D-94C9-FF1BDD28F58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6E3C-81E9-4691-832D-2A07215A65B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7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6E3C-81E9-4691-832D-2A07215A65B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644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F64BC-97CA-4374-B7D1-C09F5AFEB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A91891-5CD6-40FE-B7B3-FAE36A18A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F13BB-4133-43DC-8623-D52B6409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B7EA9C-F107-4B4C-89CD-3A51BF01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3E1DE-845F-44C0-827E-B501D489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48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6EB5E-22B1-4381-8B28-53D58C8E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5F490F-BA3F-4F38-9A4D-DFF722FA5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99781C-3120-4E58-A4DE-17139C2C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FFCA1-2283-4725-A245-0AE58CB4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9F555B-1799-48F9-B6AA-4341B3E6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1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B4B3F7-2218-4B43-8318-27388677A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729DA0-5BB7-460D-90B0-D8F26F857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194ACF-5992-49C1-93D3-8321B12B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5A88D-C4B6-431F-AE86-5D3FA6AA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0F519-C3F7-4E1D-BF0B-F2DDBF39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6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D4CCD-B985-48DA-B1D2-840BCA76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62020B-86D2-46A1-8AFD-C642E7FE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EFA79B-8020-4402-A270-29B28280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96231-0BFA-4299-BC44-F83936EE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D6C688-E3CA-437A-831C-0D721344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23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0FF16-C84E-4699-AFEB-AAD00853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9F34EB-A039-4919-A2D9-9C6072B3F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49334-C5AA-42E5-A152-B7F65C3A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4E37C-EB6B-4852-8147-F80514A8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D8AE4C-9860-410C-806A-6CC1D031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0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FA420-1BD7-4645-8DF3-BE38C26B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81334-6290-4C6B-BB62-95FAE354A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8F2E10-11DB-49CA-8439-A7E0E254C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2162A4-EBB2-421D-9D3B-6C832E42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4CB3F6-CEDE-4502-A88E-B3DBA481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01BDBD-A66B-40A6-81BC-58E460F1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14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9A673-1E25-41AA-B15F-A4805EF5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1A9CA-0FA7-4B40-A494-96B5FDBB6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BC20D6-3717-4336-A31F-9332A8DF3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FC5C9A-281C-4157-8DF8-A0655ED63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C27160-E4C4-4016-B491-07AE9C911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72084A-28B3-4647-9714-7B2E35E7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9D7C99-84EE-47B1-9450-F9FBE46E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FFC71D-E119-48A8-A5ED-F439D04E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7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334DF-C070-44DB-BD6D-A5880126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C7C09F-C526-4B3E-8EA8-74DE5782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D30780-69CE-4BA5-9DD2-95E6E242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92CA9A-1D08-4E8D-98AD-68A8650A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88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0B18FD-0BFF-46C4-A9F0-FFA93CA1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9F5364-1993-4D18-B890-4428D360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820FA4-4E24-4346-9B78-C74A551A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75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FE748-17A9-4A98-A912-99E376E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AD4F9D-5D44-491C-849F-A34C597A8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834B90-8696-4275-A9C6-064AEEAA9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569FC3-533D-464E-A081-FBE19BF2F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474827-B7D2-4DC9-AAF7-107904A4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C7E200-81C8-4052-92F4-40548082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1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67198-6379-47AB-8392-9ADA6846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C62BA9-288C-4629-86CF-DEDF8531E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7CB981-8EC4-4325-BB9C-E2DEC5848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3D7EEF-0E56-489A-B6E8-7156C749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F16422-5F27-46FF-ADBD-84EEDCC4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56F137-667A-4013-B6BB-052B6EC9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4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31D16-A3D0-4742-A46F-71EB43085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844B57-98EB-46DE-9D88-EAAEBFB5B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6EBF99-92C3-46F2-A788-492A6302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78BD-41BA-4944-A109-589E78ECEC6C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3A214-E284-4AB6-9ADF-7685209B1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A368E-3E3C-440A-ADF5-9322EB53A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A3A5-AB37-47ED-8F7B-1D88AE4AA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2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2A8EF-83E8-4F35-BD9B-8033D9BB0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332948"/>
            <a:ext cx="11582399" cy="2387600"/>
          </a:xfrm>
        </p:spPr>
        <p:txBody>
          <a:bodyPr>
            <a:noAutofit/>
          </a:bodyPr>
          <a:lstStyle/>
          <a:p>
            <a:r>
              <a:rPr lang="en-US" dirty="0"/>
              <a:t>Visual clustering of ocean sediment grains using a combination of unsupervised machine learning methods</a:t>
            </a:r>
            <a:endParaRPr lang="ru-RU" sz="44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47B4BB-F547-408C-BF94-FE93BC50C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777250"/>
            <a:ext cx="9144000" cy="1655762"/>
          </a:xfrm>
        </p:spPr>
        <p:txBody>
          <a:bodyPr/>
          <a:lstStyle/>
          <a:p>
            <a:r>
              <a:rPr lang="en-US" b="1" dirty="0"/>
              <a:t>Viktor</a:t>
            </a:r>
            <a:r>
              <a:rPr lang="ru-RU" b="1" dirty="0"/>
              <a:t> </a:t>
            </a:r>
            <a:r>
              <a:rPr lang="en-US" b="1" dirty="0"/>
              <a:t>Golikov</a:t>
            </a:r>
            <a:r>
              <a:rPr lang="en-US" b="1" baseline="30000" dirty="0"/>
              <a:t>1</a:t>
            </a:r>
            <a:r>
              <a:rPr lang="ru-RU" dirty="0"/>
              <a:t>, </a:t>
            </a:r>
            <a:r>
              <a:rPr lang="en-US" b="0" i="0" dirty="0">
                <a:effectLst/>
                <a:latin typeface="Open Sans"/>
              </a:rPr>
              <a:t>Mikhail Krinitskiy</a:t>
            </a:r>
            <a:r>
              <a:rPr lang="en-US" baseline="30000" dirty="0"/>
              <a:t>1</a:t>
            </a:r>
            <a:r>
              <a:rPr lang="en-US" b="0" i="0" dirty="0">
                <a:effectLst/>
                <a:latin typeface="Open Sans"/>
              </a:rPr>
              <a:t>, and Dmitry Borisov</a:t>
            </a:r>
            <a:r>
              <a:rPr lang="en-US" baseline="30000" dirty="0"/>
              <a:t>2</a:t>
            </a:r>
            <a:endParaRPr lang="ru-RU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1A5B0-387D-442A-890A-DD35943D987C}"/>
              </a:ext>
            </a:extLst>
          </p:cNvPr>
          <p:cNvSpPr txBox="1"/>
          <p:nvPr/>
        </p:nvSpPr>
        <p:spPr>
          <a:xfrm>
            <a:off x="4623759" y="5257800"/>
            <a:ext cx="7178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1Moscow Institute of Physics and Technology, Department of </a:t>
            </a:r>
            <a:r>
              <a:rPr lang="en-US" dirty="0" err="1"/>
              <a:t>Aerophysics</a:t>
            </a:r>
            <a:r>
              <a:rPr lang="en-US" dirty="0"/>
              <a:t> and Space Research, Russian Federation</a:t>
            </a:r>
          </a:p>
          <a:p>
            <a:r>
              <a:rPr lang="en-US" baseline="30000" dirty="0"/>
              <a:t>2</a:t>
            </a:r>
            <a:r>
              <a:rPr lang="en-US" dirty="0"/>
              <a:t>Shirshov Institute of Oceanology, Russian Academy of Sciences, Moscow, Russian Federation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7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31646-A56D-4CEB-9332-8D03900B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"/>
            <a:ext cx="10515600" cy="819150"/>
          </a:xfrm>
        </p:spPr>
        <p:txBody>
          <a:bodyPr/>
          <a:lstStyle/>
          <a:p>
            <a:r>
              <a:rPr lang="en-US" dirty="0"/>
              <a:t>Clustering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006D0E-92E1-4852-9F15-57BF21363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1276"/>
            <a:ext cx="5857290" cy="37941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968D9B-52BE-4452-9306-194C086C2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9" y="2339976"/>
            <a:ext cx="5771731" cy="4395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6875E-DEBF-4E69-8583-2DF723A6493D}"/>
              </a:ext>
            </a:extLst>
          </p:cNvPr>
          <p:cNvSpPr txBox="1"/>
          <p:nvPr/>
        </p:nvSpPr>
        <p:spPr>
          <a:xfrm>
            <a:off x="261282" y="927860"/>
            <a:ext cx="1099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divide the particles into a </a:t>
            </a:r>
            <a:r>
              <a:rPr lang="en-US" sz="2000" b="1" dirty="0"/>
              <a:t>much larger </a:t>
            </a:r>
            <a:r>
              <a:rPr lang="en-US" sz="2000" dirty="0"/>
              <a:t>(~100) number of clusters than we expect to end up with</a:t>
            </a:r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2C97F0-3361-43E6-8752-2C32EDA12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9825"/>
            <a:ext cx="6229350" cy="420687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DD991B2-6358-40B9-9D0A-B06E3D2C015D}"/>
              </a:ext>
            </a:extLst>
          </p:cNvPr>
          <p:cNvCxnSpPr>
            <a:cxnSpLocks/>
          </p:cNvCxnSpPr>
          <p:nvPr/>
        </p:nvCxnSpPr>
        <p:spPr>
          <a:xfrm>
            <a:off x="6305551" y="2339976"/>
            <a:ext cx="0" cy="45180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2B4A1F4-A44E-4D7A-BF44-49A8CF160E75}"/>
              </a:ext>
            </a:extLst>
          </p:cNvPr>
          <p:cNvSpPr txBox="1"/>
          <p:nvPr/>
        </p:nvSpPr>
        <p:spPr>
          <a:xfrm>
            <a:off x="-24105" y="1970642"/>
            <a:ext cx="34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</a:t>
            </a:r>
            <a:r>
              <a:rPr lang="ru-RU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5416AD-3B74-42E9-8DA1-460D25D120A6}"/>
              </a:ext>
            </a:extLst>
          </p:cNvPr>
          <p:cNvSpPr txBox="1"/>
          <p:nvPr/>
        </p:nvSpPr>
        <p:spPr>
          <a:xfrm>
            <a:off x="1428754" y="1994542"/>
            <a:ext cx="445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mineral grains</a:t>
            </a:r>
            <a:r>
              <a:rPr lang="ru-RU" sz="2400" dirty="0"/>
              <a:t> (</a:t>
            </a:r>
            <a:r>
              <a:rPr lang="en-US" sz="2400" dirty="0"/>
              <a:t>quartz</a:t>
            </a:r>
            <a:r>
              <a:rPr lang="ru-RU" sz="24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1D906-D4EC-4432-A78B-6BCE1C85BEF4}"/>
              </a:ext>
            </a:extLst>
          </p:cNvPr>
          <p:cNvSpPr txBox="1"/>
          <p:nvPr/>
        </p:nvSpPr>
        <p:spPr>
          <a:xfrm>
            <a:off x="7857713" y="1994542"/>
            <a:ext cx="3838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intact</a:t>
            </a:r>
            <a:r>
              <a:rPr lang="ru-RU" sz="2400" dirty="0"/>
              <a:t> </a:t>
            </a:r>
            <a:r>
              <a:rPr lang="en-US" sz="2400" dirty="0"/>
              <a:t>foraminifera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31609E-AD6C-449F-BBE9-107B103B048F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9/10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0D0FC-E544-4040-96D4-A14FC6170CC8}"/>
              </a:ext>
            </a:extLst>
          </p:cNvPr>
          <p:cNvSpPr txBox="1"/>
          <p:nvPr/>
        </p:nvSpPr>
        <p:spPr>
          <a:xfrm>
            <a:off x="276225" y="1461201"/>
            <a:ext cx="642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</a:t>
            </a:r>
            <a:r>
              <a:rPr lang="en-US" sz="2000" dirty="0"/>
              <a:t>lustering was performed by the k-means method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09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81C89-6F40-4CC4-B5F3-A7E4A1F5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8256"/>
            <a:ext cx="10515600" cy="886620"/>
          </a:xfrm>
        </p:spPr>
        <p:txBody>
          <a:bodyPr/>
          <a:lstStyle/>
          <a:p>
            <a:r>
              <a:rPr lang="en-US" dirty="0"/>
              <a:t>Results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1F4564-9B7C-4A5D-8F34-F850D0B4E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838079"/>
            <a:ext cx="10515600" cy="261979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Variety of groups have been obtained. Within each of them particles are approximately the same in terms of semantic properties</a:t>
            </a:r>
          </a:p>
          <a:p>
            <a:r>
              <a:rPr lang="en-US" dirty="0"/>
              <a:t>There are groups with similar particles, the expert will combine them, also there are different ones. In any case, it will greatly simplify his work.</a:t>
            </a:r>
            <a:endParaRPr lang="ru-RU" dirty="0"/>
          </a:p>
          <a:p>
            <a:r>
              <a:rPr lang="en-US" dirty="0"/>
              <a:t>Current results identify 2 important paleo-indicators</a:t>
            </a:r>
          </a:p>
          <a:p>
            <a:pPr lvl="1"/>
            <a:r>
              <a:rPr lang="en-US" dirty="0"/>
              <a:t>the ratio of the biogenic carbonate substance, and the rest of the substance (mainly terrigenous)</a:t>
            </a:r>
          </a:p>
          <a:p>
            <a:pPr lvl="1"/>
            <a:r>
              <a:rPr lang="en-US" dirty="0"/>
              <a:t>The ratio of the number of whole foraminifera and fragments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EE37FA-101E-4934-9A06-929FF5405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732648"/>
            <a:ext cx="3395466" cy="300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8BB1A-1F8F-47C6-9732-2E976B7D167F}"/>
              </a:ext>
            </a:extLst>
          </p:cNvPr>
          <p:cNvSpPr txBox="1"/>
          <p:nvPr/>
        </p:nvSpPr>
        <p:spPr>
          <a:xfrm>
            <a:off x="539046" y="3398103"/>
            <a:ext cx="360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Intact foraminifera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865CF-F06A-4DB0-A7E0-87A12BB9B007}"/>
              </a:ext>
            </a:extLst>
          </p:cNvPr>
          <p:cNvSpPr txBox="1"/>
          <p:nvPr/>
        </p:nvSpPr>
        <p:spPr>
          <a:xfrm>
            <a:off x="4914819" y="3398103"/>
            <a:ext cx="2536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Broken foraminifera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2A737F-5228-4F5D-92DC-E73FC6194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37" y="3732648"/>
            <a:ext cx="3396126" cy="30099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987462-54C0-42BB-BBCE-CA74592BF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82" y="3711575"/>
            <a:ext cx="3331218" cy="300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44A55E-972B-482E-989A-7BEC16888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82" y="3460186"/>
            <a:ext cx="3331218" cy="3359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EC4508-D833-49E3-9C45-8F1BD4C518D1}"/>
              </a:ext>
            </a:extLst>
          </p:cNvPr>
          <p:cNvSpPr txBox="1"/>
          <p:nvPr/>
        </p:nvSpPr>
        <p:spPr>
          <a:xfrm>
            <a:off x="9030641" y="3088544"/>
            <a:ext cx="33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mineral grains</a:t>
            </a:r>
            <a:r>
              <a:rPr lang="ru-RU" b="1" dirty="0"/>
              <a:t> (</a:t>
            </a:r>
            <a:r>
              <a:rPr lang="en-US" b="1" dirty="0"/>
              <a:t>quartz</a:t>
            </a:r>
            <a:r>
              <a:rPr lang="ru-RU" b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75EC4-E328-4B7F-9AC6-C889DB198CF6}"/>
              </a:ext>
            </a:extLst>
          </p:cNvPr>
          <p:cNvSpPr txBox="1"/>
          <p:nvPr/>
        </p:nvSpPr>
        <p:spPr>
          <a:xfrm>
            <a:off x="10935159" y="163902"/>
            <a:ext cx="83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10/10</a:t>
            </a:r>
          </a:p>
        </p:txBody>
      </p:sp>
    </p:spTree>
    <p:extLst>
      <p:ext uri="{BB962C8B-B14F-4D97-AF65-F5344CB8AC3E}">
        <p14:creationId xmlns:p14="http://schemas.microsoft.com/office/powerpoint/2010/main" val="2563522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54B-B32E-4E99-91EA-22B3EE18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389" y="2328724"/>
            <a:ext cx="6791222" cy="1325563"/>
          </a:xfrm>
        </p:spPr>
        <p:txBody>
          <a:bodyPr/>
          <a:lstStyle/>
          <a:p>
            <a:r>
              <a:rPr lang="en-US" dirty="0"/>
              <a:t>Thank you for your attention!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23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4FCB1B-F1C7-4DB8-A10F-26B590400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1" y="-62597"/>
            <a:ext cx="7271656" cy="7111722"/>
          </a:xfrm>
        </p:spPr>
      </p:pic>
    </p:spTree>
    <p:extLst>
      <p:ext uri="{BB962C8B-B14F-4D97-AF65-F5344CB8AC3E}">
        <p14:creationId xmlns:p14="http://schemas.microsoft.com/office/powerpoint/2010/main" val="199987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C742D7-D995-4157-B8D5-BF0CEC257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2" y="1253331"/>
            <a:ext cx="5801288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8C5176-AE50-4E8B-9A90-6700672CF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34" y="409167"/>
            <a:ext cx="3342212" cy="30198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E915AE-7B2A-4B5F-A97F-587C5972D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33" y="3429000"/>
            <a:ext cx="4411826" cy="29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4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F3A1D-A143-4AE9-B117-64F60D547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Linear Iterative Clustering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C93F81-5204-443D-A99F-A1D989E63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8" y="1690688"/>
            <a:ext cx="6053222" cy="4351338"/>
          </a:xfrm>
        </p:spPr>
      </p:pic>
    </p:spTree>
    <p:extLst>
      <p:ext uri="{BB962C8B-B14F-4D97-AF65-F5344CB8AC3E}">
        <p14:creationId xmlns:p14="http://schemas.microsoft.com/office/powerpoint/2010/main" val="1932708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0F770-12F4-4882-80AB-AE811256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63" y="0"/>
            <a:ext cx="10515600" cy="1325563"/>
          </a:xfrm>
        </p:spPr>
        <p:txBody>
          <a:bodyPr/>
          <a:lstStyle/>
          <a:p>
            <a:r>
              <a:rPr lang="en-US" dirty="0"/>
              <a:t>VAE ResNet-152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F72A40-994B-43BD-92C3-3DA9AE9C8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" y="1118895"/>
            <a:ext cx="9440091" cy="5739105"/>
          </a:xfrm>
        </p:spPr>
      </p:pic>
    </p:spTree>
    <p:extLst>
      <p:ext uri="{BB962C8B-B14F-4D97-AF65-F5344CB8AC3E}">
        <p14:creationId xmlns:p14="http://schemas.microsoft.com/office/powerpoint/2010/main" val="232836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83D23-251E-4353-A90A-11503114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59" y="-3371"/>
            <a:ext cx="10515600" cy="808714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902940-36DF-40A0-A540-AF68CE100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09" y="1489751"/>
            <a:ext cx="9223062" cy="1939249"/>
          </a:xfrm>
        </p:spPr>
        <p:txBody>
          <a:bodyPr/>
          <a:lstStyle/>
          <a:p>
            <a:r>
              <a:rPr lang="en-US" dirty="0"/>
              <a:t>sea-floor sediments are</a:t>
            </a:r>
            <a:r>
              <a:rPr lang="ru-RU" dirty="0"/>
              <a:t> </a:t>
            </a:r>
            <a:r>
              <a:rPr lang="en-US" dirty="0"/>
              <a:t>natural archive of information about the history of the ocean and climate on our planet</a:t>
            </a:r>
            <a:endParaRPr lang="ru-RU" dirty="0"/>
          </a:p>
          <a:p>
            <a:r>
              <a:rPr lang="en-US" dirty="0"/>
              <a:t>Knowing the substance of sediments is necessary for planning geotechnical work in the ocean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5045C8-6FB2-463B-BE47-0FD513E81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2"/>
          <a:stretch/>
        </p:blipFill>
        <p:spPr>
          <a:xfrm>
            <a:off x="9471171" y="3632658"/>
            <a:ext cx="2099934" cy="2544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1DF5A0-D4C5-44EA-93CE-B309BC5F0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71" y="681037"/>
            <a:ext cx="2099934" cy="2608614"/>
          </a:xfrm>
          <a:prstGeom prst="rect">
            <a:avLst/>
          </a:prstGeom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3BA8BF75-430F-473D-9A91-AC5991C78A1D}"/>
              </a:ext>
            </a:extLst>
          </p:cNvPr>
          <p:cNvSpPr/>
          <p:nvPr/>
        </p:nvSpPr>
        <p:spPr>
          <a:xfrm>
            <a:off x="10242958" y="3129094"/>
            <a:ext cx="335559" cy="50345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43F31-2426-4A04-B248-C1F6534A67A1}"/>
              </a:ext>
            </a:extLst>
          </p:cNvPr>
          <p:cNvSpPr txBox="1"/>
          <p:nvPr/>
        </p:nvSpPr>
        <p:spPr>
          <a:xfrm>
            <a:off x="0" y="703837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 Why sea-floor sediments are important</a:t>
            </a:r>
            <a:r>
              <a:rPr lang="ru-RU" sz="3200" u="sng" dirty="0"/>
              <a:t>: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E1127FF-767C-4E05-8DCE-7E529D3993BE}"/>
              </a:ext>
            </a:extLst>
          </p:cNvPr>
          <p:cNvSpPr txBox="1">
            <a:spLocks/>
          </p:cNvSpPr>
          <p:nvPr/>
        </p:nvSpPr>
        <p:spPr>
          <a:xfrm>
            <a:off x="248109" y="4441481"/>
            <a:ext cx="9223062" cy="1939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person is not able to process the entire set of particles</a:t>
            </a:r>
            <a:endParaRPr lang="ru-RU" dirty="0"/>
          </a:p>
          <a:p>
            <a:r>
              <a:rPr lang="en-US" dirty="0"/>
              <a:t>Working with a microscope is harmful production</a:t>
            </a:r>
          </a:p>
          <a:p>
            <a:r>
              <a:rPr lang="en-US" dirty="0"/>
              <a:t>Few specialists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5467E-9543-4693-A481-EC38CCDAB828}"/>
              </a:ext>
            </a:extLst>
          </p:cNvPr>
          <p:cNvSpPr txBox="1"/>
          <p:nvPr/>
        </p:nvSpPr>
        <p:spPr>
          <a:xfrm>
            <a:off x="0" y="3800913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Why is it necessary to automate the process </a:t>
            </a:r>
            <a:r>
              <a:rPr lang="ru-RU" sz="3200" u="sng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7E66B1-CBB9-4DFA-8F09-B187C3AEBA51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194789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659B6A4D-649E-4EC4-892B-2394DDF4C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2" y="1471627"/>
            <a:ext cx="2537540" cy="363316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AE9FC0-A25E-469C-B393-FABD981C4FA3}"/>
              </a:ext>
            </a:extLst>
          </p:cNvPr>
          <p:cNvSpPr txBox="1"/>
          <p:nvPr/>
        </p:nvSpPr>
        <p:spPr>
          <a:xfrm>
            <a:off x="125012" y="5270827"/>
            <a:ext cx="301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Levenhuk</a:t>
            </a:r>
            <a:r>
              <a:rPr lang="en-US" sz="1400" dirty="0"/>
              <a:t> DTX 90 microscope</a:t>
            </a:r>
            <a:endParaRPr lang="ru-RU" sz="1400" dirty="0"/>
          </a:p>
          <a:p>
            <a:r>
              <a:rPr lang="en-US" sz="1400" dirty="0"/>
              <a:t>with contrast backing</a:t>
            </a:r>
            <a:endParaRPr lang="ru-RU" sz="1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2C74C6-1A26-413E-99F5-4A438740B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136" y="1471627"/>
            <a:ext cx="4063873" cy="3047905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CF2CEEAD-C74C-49E8-9F07-C1A8F7F15A6D}"/>
              </a:ext>
            </a:extLst>
          </p:cNvPr>
          <p:cNvSpPr txBox="1">
            <a:spLocks/>
          </p:cNvSpPr>
          <p:nvPr/>
        </p:nvSpPr>
        <p:spPr>
          <a:xfrm>
            <a:off x="2662552" y="4577235"/>
            <a:ext cx="9529448" cy="18235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Set of images made with microscope is examined</a:t>
            </a:r>
            <a:endParaRPr lang="ru-RU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There are various particles with size of 0.1mm on images which are need to be divided into groups of similar grains</a:t>
            </a:r>
            <a:endParaRPr lang="ru-RU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Different particles are on the images</a:t>
            </a:r>
            <a:r>
              <a:rPr lang="ru-RU" sz="2400" dirty="0"/>
              <a:t>(</a:t>
            </a:r>
            <a:r>
              <a:rPr lang="en-US" sz="2400" dirty="0"/>
              <a:t>fraction</a:t>
            </a:r>
            <a:r>
              <a:rPr lang="ru-RU" sz="2400" dirty="0"/>
              <a:t> </a:t>
            </a:r>
            <a:r>
              <a:rPr lang="en-US" sz="2400" dirty="0"/>
              <a:t>&gt;</a:t>
            </a:r>
            <a:r>
              <a:rPr lang="ru-RU" sz="2400" dirty="0"/>
              <a:t> </a:t>
            </a:r>
            <a:r>
              <a:rPr lang="en-US" sz="2400" dirty="0"/>
              <a:t>0</a:t>
            </a:r>
            <a:r>
              <a:rPr lang="ru-RU" sz="2400" dirty="0"/>
              <a:t>.</a:t>
            </a:r>
            <a:r>
              <a:rPr lang="en-US" sz="2400" dirty="0"/>
              <a:t>1mm</a:t>
            </a:r>
            <a:r>
              <a:rPr lang="ru-RU" sz="2400" dirty="0"/>
              <a:t>), </a:t>
            </a:r>
            <a:r>
              <a:rPr lang="en-US" sz="2400" dirty="0"/>
              <a:t>which we need to</a:t>
            </a:r>
            <a:r>
              <a:rPr lang="ru-RU" sz="2400" dirty="0"/>
              <a:t> </a:t>
            </a:r>
            <a:r>
              <a:rPr lang="en-US" sz="2400" u="sng" dirty="0"/>
              <a:t> split into groups of similar ones</a:t>
            </a:r>
            <a:endParaRPr lang="ru-RU" sz="2400" u="sng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EA43543-2F11-4217-84BC-083DA9434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62" y="1471627"/>
            <a:ext cx="4063875" cy="3047906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0B52D50B-429A-4054-A41B-22FDEDD8CD2C}"/>
              </a:ext>
            </a:extLst>
          </p:cNvPr>
          <p:cNvSpPr txBox="1">
            <a:spLocks/>
          </p:cNvSpPr>
          <p:nvPr/>
        </p:nvSpPr>
        <p:spPr>
          <a:xfrm>
            <a:off x="204550" y="1"/>
            <a:ext cx="10515600" cy="799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Data collection and preparing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D4F6CE-8E90-4EF8-AE63-327C999F3681}"/>
              </a:ext>
            </a:extLst>
          </p:cNvPr>
          <p:cNvSpPr txBox="1"/>
          <p:nvPr/>
        </p:nvSpPr>
        <p:spPr>
          <a:xfrm>
            <a:off x="6241003" y="6488667"/>
            <a:ext cx="639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Photos are made by laboratory of </a:t>
            </a:r>
            <a:r>
              <a:rPr lang="en-US" i="1" dirty="0" err="1"/>
              <a:t>paleooceanology</a:t>
            </a:r>
            <a:endParaRPr lang="ru-RU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5DCC5-3D0E-4D21-894C-3B598E11FF56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410563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659B6A4D-649E-4EC4-892B-2394DDF4C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2" y="1471627"/>
            <a:ext cx="2537540" cy="363316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AE9FC0-A25E-469C-B393-FABD981C4FA3}"/>
              </a:ext>
            </a:extLst>
          </p:cNvPr>
          <p:cNvSpPr txBox="1"/>
          <p:nvPr/>
        </p:nvSpPr>
        <p:spPr>
          <a:xfrm>
            <a:off x="125012" y="5270827"/>
            <a:ext cx="301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Levenhuk</a:t>
            </a:r>
            <a:r>
              <a:rPr lang="en-US" sz="1400" dirty="0"/>
              <a:t> DTX 90 microscope</a:t>
            </a:r>
            <a:endParaRPr lang="ru-RU" sz="1400" dirty="0"/>
          </a:p>
          <a:p>
            <a:r>
              <a:rPr lang="en-US" sz="1400" dirty="0"/>
              <a:t>with contrast backing</a:t>
            </a:r>
            <a:endParaRPr lang="ru-RU" sz="1400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0B52D50B-429A-4054-A41B-22FDEDD8CD2C}"/>
              </a:ext>
            </a:extLst>
          </p:cNvPr>
          <p:cNvSpPr txBox="1">
            <a:spLocks/>
          </p:cNvSpPr>
          <p:nvPr/>
        </p:nvSpPr>
        <p:spPr>
          <a:xfrm>
            <a:off x="204550" y="1"/>
            <a:ext cx="10515600" cy="799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Data collection and preparing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E3743-0ACA-4D0E-982F-2CD59057C677}"/>
              </a:ext>
            </a:extLst>
          </p:cNvPr>
          <p:cNvSpPr txBox="1"/>
          <p:nvPr/>
        </p:nvSpPr>
        <p:spPr>
          <a:xfrm>
            <a:off x="3801506" y="5811300"/>
            <a:ext cx="660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 every part of backing we take the series of 6 images with different focal distance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E24F-BD6C-4B51-B186-47264EF66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77" y="1139812"/>
            <a:ext cx="9299011" cy="4654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E9BC0B-4941-4C5F-AF1C-017C6A71B76E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195121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C98CD-D534-4556-B199-6A298C9A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5" y="3068"/>
            <a:ext cx="10515600" cy="849758"/>
          </a:xfrm>
        </p:spPr>
        <p:txBody>
          <a:bodyPr/>
          <a:lstStyle/>
          <a:p>
            <a:r>
              <a:rPr lang="en-US" dirty="0"/>
              <a:t>Primary photo processing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83C31B-BADF-42BC-80E2-BC958B0A2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3" y="958789"/>
            <a:ext cx="10515600" cy="5180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Distinguishing particles in images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16ED79-4630-443D-92E9-1DEBB874A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1499156"/>
            <a:ext cx="3745760" cy="2809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BEF8A1-30BA-4140-8AB6-7BBC11CBF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20" y="1499156"/>
            <a:ext cx="3745760" cy="28093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54F68B-22B1-4CAF-BEE0-667A76F0C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90" y="1499157"/>
            <a:ext cx="3753710" cy="2809320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6561E9D0-A4F5-4A81-92F2-A2B3FF4B706F}"/>
              </a:ext>
            </a:extLst>
          </p:cNvPr>
          <p:cNvSpPr/>
          <p:nvPr/>
        </p:nvSpPr>
        <p:spPr>
          <a:xfrm>
            <a:off x="3753711" y="2644776"/>
            <a:ext cx="469409" cy="51808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7B08BABA-A7B2-4A48-BADB-A7A174C176F4}"/>
              </a:ext>
            </a:extLst>
          </p:cNvPr>
          <p:cNvSpPr/>
          <p:nvPr/>
        </p:nvSpPr>
        <p:spPr>
          <a:xfrm>
            <a:off x="7968880" y="2644776"/>
            <a:ext cx="465864" cy="51808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A4791-616D-4518-8228-3A03C16B46EA}"/>
              </a:ext>
            </a:extLst>
          </p:cNvPr>
          <p:cNvSpPr txBox="1"/>
          <p:nvPr/>
        </p:nvSpPr>
        <p:spPr>
          <a:xfrm>
            <a:off x="6468096" y="5084764"/>
            <a:ext cx="346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are particles for clustering</a:t>
            </a:r>
            <a:endParaRPr lang="ru-RU" dirty="0"/>
          </a:p>
        </p:txBody>
      </p:sp>
      <p:cxnSp>
        <p:nvCxnSpPr>
          <p:cNvPr id="14" name="Соединитель: изогнутый 13">
            <a:extLst>
              <a:ext uri="{FF2B5EF4-FFF2-40B4-BE49-F238E27FC236}">
                <a16:creationId xmlns:a16="http://schemas.microsoft.com/office/drawing/2014/main" id="{80B9746A-C48F-4869-9C35-A9BBC2FB2871}"/>
              </a:ext>
            </a:extLst>
          </p:cNvPr>
          <p:cNvCxnSpPr>
            <a:cxnSpLocks/>
            <a:stCxn id="12" idx="0"/>
          </p:cNvCxnSpPr>
          <p:nvPr/>
        </p:nvCxnSpPr>
        <p:spPr>
          <a:xfrm rot="5400000" flipH="1" flipV="1">
            <a:off x="8193687" y="4191906"/>
            <a:ext cx="900985" cy="88473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8EAF73-8CA4-44A0-9CE4-1BFCF7A7D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b="6497"/>
          <a:stretch/>
        </p:blipFill>
        <p:spPr>
          <a:xfrm>
            <a:off x="1111516" y="4538144"/>
            <a:ext cx="3111604" cy="1831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F25D5E-885E-4E9C-B361-714BBE703177}"/>
              </a:ext>
            </a:extLst>
          </p:cNvPr>
          <p:cNvSpPr txBox="1"/>
          <p:nvPr/>
        </p:nvSpPr>
        <p:spPr>
          <a:xfrm>
            <a:off x="1430297" y="6345070"/>
            <a:ext cx="3523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Saturation value(0-255)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28349-DFBD-44A9-BA0C-BD2FD11A5188}"/>
              </a:ext>
            </a:extLst>
          </p:cNvPr>
          <p:cNvSpPr txBox="1"/>
          <p:nvPr/>
        </p:nvSpPr>
        <p:spPr>
          <a:xfrm rot="16200000">
            <a:off x="13866" y="5098349"/>
            <a:ext cx="1887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Number of pixels</a:t>
            </a:r>
            <a:endParaRPr lang="ru-R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BB1CB-DF5B-4287-B055-F543948CB23D}"/>
              </a:ext>
            </a:extLst>
          </p:cNvPr>
          <p:cNvSpPr txBox="1"/>
          <p:nvPr/>
        </p:nvSpPr>
        <p:spPr>
          <a:xfrm>
            <a:off x="4217640" y="4620844"/>
            <a:ext cx="3181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Backing pixels</a:t>
            </a:r>
            <a:endParaRPr lang="ru-RU" sz="1600" dirty="0"/>
          </a:p>
        </p:txBody>
      </p:sp>
      <p:cxnSp>
        <p:nvCxnSpPr>
          <p:cNvPr id="17" name="Соединитель: изогнутый 16">
            <a:extLst>
              <a:ext uri="{FF2B5EF4-FFF2-40B4-BE49-F238E27FC236}">
                <a16:creationId xmlns:a16="http://schemas.microsoft.com/office/drawing/2014/main" id="{09307788-5D03-478C-A6F1-45566443014C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V="1">
            <a:off x="3725202" y="4790120"/>
            <a:ext cx="492439" cy="503915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25923CE-0F1B-465E-91FB-6893A41ED48A}"/>
              </a:ext>
            </a:extLst>
          </p:cNvPr>
          <p:cNvSpPr txBox="1"/>
          <p:nvPr/>
        </p:nvSpPr>
        <p:spPr>
          <a:xfrm>
            <a:off x="1835829" y="4809154"/>
            <a:ext cx="1321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Particle pixels</a:t>
            </a:r>
            <a:endParaRPr lang="ru-RU" sz="1600" dirty="0"/>
          </a:p>
        </p:txBody>
      </p:sp>
      <p:cxnSp>
        <p:nvCxnSpPr>
          <p:cNvPr id="38" name="Соединитель: изогнутый 37">
            <a:extLst>
              <a:ext uri="{FF2B5EF4-FFF2-40B4-BE49-F238E27FC236}">
                <a16:creationId xmlns:a16="http://schemas.microsoft.com/office/drawing/2014/main" id="{DB9B5729-D0E7-4421-BED7-AA24E395D2C0}"/>
              </a:ext>
            </a:extLst>
          </p:cNvPr>
          <p:cNvCxnSpPr>
            <a:cxnSpLocks/>
            <a:stCxn id="36" idx="2"/>
          </p:cNvCxnSpPr>
          <p:nvPr/>
        </p:nvCxnSpPr>
        <p:spPr>
          <a:xfrm rot="5400000">
            <a:off x="2032794" y="5230393"/>
            <a:ext cx="546440" cy="38107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4001BC9-ADE0-4D75-B99C-25EB24488E4A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384740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2A69A-FAD5-4365-877C-5FE85CA3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"/>
            <a:ext cx="10515600" cy="800100"/>
          </a:xfrm>
        </p:spPr>
        <p:txBody>
          <a:bodyPr/>
          <a:lstStyle/>
          <a:p>
            <a:r>
              <a:rPr lang="en-US" dirty="0"/>
              <a:t>General characteristic of dataset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DCF1E-9DFB-4F2A-9A99-B6019C92F1B3}"/>
              </a:ext>
            </a:extLst>
          </p:cNvPr>
          <p:cNvSpPr txBox="1"/>
          <p:nvPr/>
        </p:nvSpPr>
        <p:spPr>
          <a:xfrm>
            <a:off x="133350" y="969409"/>
            <a:ext cx="10801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 total, 58302 photos were processed - 9717 sets of 6 images with different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 these images are 28,800 unique particles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Average particle size is about 300 pixels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D4658E-03EA-4CDE-8716-FB9ED286A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95" y="3062289"/>
            <a:ext cx="5143500" cy="32543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8F0876-C20F-4F7A-BC0C-EAD238411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8" y="3062290"/>
            <a:ext cx="5143500" cy="3254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5EA69-D4C3-4BBA-9A6D-9A333923D204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5/10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4F0DC-3717-4A32-B9F0-EB3A17149BC1}"/>
              </a:ext>
            </a:extLst>
          </p:cNvPr>
          <p:cNvSpPr txBox="1"/>
          <p:nvPr/>
        </p:nvSpPr>
        <p:spPr>
          <a:xfrm>
            <a:off x="2252870" y="5947291"/>
            <a:ext cx="1868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particle width</a:t>
            </a:r>
            <a:r>
              <a:rPr lang="ru-RU" dirty="0"/>
              <a:t>, </a:t>
            </a:r>
            <a:r>
              <a:rPr lang="en-US" dirty="0"/>
              <a:t>px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F893C-894C-4EAD-A90D-E74C73962C29}"/>
              </a:ext>
            </a:extLst>
          </p:cNvPr>
          <p:cNvSpPr txBox="1"/>
          <p:nvPr/>
        </p:nvSpPr>
        <p:spPr>
          <a:xfrm>
            <a:off x="7633667" y="5947291"/>
            <a:ext cx="1868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particle height</a:t>
            </a:r>
            <a:r>
              <a:rPr lang="ru-RU" dirty="0"/>
              <a:t>, </a:t>
            </a:r>
            <a:r>
              <a:rPr lang="en-US" dirty="0"/>
              <a:t>px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7C7E68-ADBE-4649-A56D-CACEA85C797D}"/>
              </a:ext>
            </a:extLst>
          </p:cNvPr>
          <p:cNvSpPr/>
          <p:nvPr/>
        </p:nvSpPr>
        <p:spPr>
          <a:xfrm rot="16200000">
            <a:off x="-279833" y="4350360"/>
            <a:ext cx="20265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err="1"/>
              <a:t>number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particles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BCFA0F-5AEF-4B30-832B-77DE430E24E4}"/>
              </a:ext>
            </a:extLst>
          </p:cNvPr>
          <p:cNvSpPr/>
          <p:nvPr/>
        </p:nvSpPr>
        <p:spPr>
          <a:xfrm rot="16200000">
            <a:off x="-220959" y="4350360"/>
            <a:ext cx="18341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particles number 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067E67-02C3-402E-AE69-7868D0D72080}"/>
              </a:ext>
            </a:extLst>
          </p:cNvPr>
          <p:cNvSpPr/>
          <p:nvPr/>
        </p:nvSpPr>
        <p:spPr>
          <a:xfrm rot="16200000">
            <a:off x="5178922" y="4254179"/>
            <a:ext cx="18341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particles number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24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2767D-8CE6-4EC9-849E-B190D2423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0"/>
            <a:ext cx="10515600" cy="796925"/>
          </a:xfrm>
        </p:spPr>
        <p:txBody>
          <a:bodyPr/>
          <a:lstStyle/>
          <a:p>
            <a:r>
              <a:rPr lang="en-US" dirty="0"/>
              <a:t>Variational auto encoder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E26689-A0AA-481A-B615-BE3181A6C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35" y="796925"/>
            <a:ext cx="5448300" cy="3895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448839-7555-4D9D-B49E-8A31B5CCD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0" y="882650"/>
            <a:ext cx="2786995" cy="27765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6264FF-5C24-472B-BC3E-5E731B0A0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104" y="882649"/>
            <a:ext cx="2781756" cy="2776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853B22-9930-449A-BC1B-6CA342D2EF7E}"/>
              </a:ext>
            </a:extLst>
          </p:cNvPr>
          <p:cNvSpPr txBox="1"/>
          <p:nvPr/>
        </p:nvSpPr>
        <p:spPr>
          <a:xfrm>
            <a:off x="430539" y="3800691"/>
            <a:ext cx="278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Original </a:t>
            </a:r>
            <a:r>
              <a:rPr lang="en-US" sz="2400" dirty="0"/>
              <a:t>image</a:t>
            </a:r>
            <a:r>
              <a:rPr lang="en-US" sz="2400" b="1" dirty="0"/>
              <a:t> </a:t>
            </a:r>
            <a:r>
              <a:rPr lang="en-US" sz="2400" dirty="0"/>
              <a:t>in high dimensional space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AEF74-1388-46C6-83A8-FD242B464D37}"/>
              </a:ext>
            </a:extLst>
          </p:cNvPr>
          <p:cNvSpPr txBox="1"/>
          <p:nvPr/>
        </p:nvSpPr>
        <p:spPr>
          <a:xfrm>
            <a:off x="8751104" y="3829050"/>
            <a:ext cx="2781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Reconstructed </a:t>
            </a:r>
            <a:r>
              <a:rPr lang="en-US" sz="2400" dirty="0"/>
              <a:t>image</a:t>
            </a:r>
            <a:endParaRPr lang="ru-RU" sz="2400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62F137F7-E975-4453-85EF-133FF0026410}"/>
              </a:ext>
            </a:extLst>
          </p:cNvPr>
          <p:cNvSpPr/>
          <p:nvPr/>
        </p:nvSpPr>
        <p:spPr>
          <a:xfrm rot="5400000">
            <a:off x="5098721" y="4302125"/>
            <a:ext cx="1685927" cy="40005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DB14A-707D-4581-AA26-DAEDCAE414B7}"/>
              </a:ext>
            </a:extLst>
          </p:cNvPr>
          <p:cNvSpPr txBox="1"/>
          <p:nvPr/>
        </p:nvSpPr>
        <p:spPr>
          <a:xfrm>
            <a:off x="3711173" y="5345114"/>
            <a:ext cx="4769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We get the embedding vectors of the reduced            dimension. </a:t>
            </a:r>
            <a:r>
              <a:rPr lang="en-US" sz="2200" u="sng" dirty="0"/>
              <a:t>We apply the clustering algorithm to these vectors.</a:t>
            </a:r>
            <a:endParaRPr lang="ru-RU" sz="22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BFB20E-6C85-4A7B-8280-D660D4DEF780}"/>
                  </a:ext>
                </a:extLst>
              </p:cNvPr>
              <p:cNvSpPr txBox="1"/>
              <p:nvPr/>
            </p:nvSpPr>
            <p:spPr>
              <a:xfrm>
                <a:off x="1166353" y="5004024"/>
                <a:ext cx="13153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28</m:t>
                          </m:r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0х2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BFB20E-6C85-4A7B-8280-D660D4DEF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353" y="5004024"/>
                <a:ext cx="1315365" cy="369332"/>
              </a:xfrm>
              <a:prstGeom prst="rect">
                <a:avLst/>
              </a:prstGeom>
              <a:blipFill>
                <a:blip r:embed="rId5"/>
                <a:stretch>
                  <a:fillRect l="-7870" r="-8333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CA33E2-131E-4258-A93D-5E9AF70B4E83}"/>
                  </a:ext>
                </a:extLst>
              </p:cNvPr>
              <p:cNvSpPr txBox="1"/>
              <p:nvPr/>
            </p:nvSpPr>
            <p:spPr>
              <a:xfrm>
                <a:off x="4833577" y="5712362"/>
                <a:ext cx="700448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512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CA33E2-131E-4258-A93D-5E9AF70B4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577" y="5712362"/>
                <a:ext cx="700448" cy="373500"/>
              </a:xfrm>
              <a:prstGeom prst="rect">
                <a:avLst/>
              </a:prstGeom>
              <a:blipFill>
                <a:blip r:embed="rId6"/>
                <a:stretch>
                  <a:fillRect l="-10435" r="-2609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783DDB8-348F-4C1D-B59E-92791E4243F9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3516035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6C24E-9427-4D9C-8139-7D7E8EB2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0515600" cy="731838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examples of how the autoencoder works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84318C-6890-459D-914A-AFA4829E9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6" y="1423182"/>
            <a:ext cx="11825867" cy="40116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56C4D-DEBD-4EC3-9805-0067C264B357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3906067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2147F-0A00-49C9-8246-06FEABB6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95" y="12501"/>
            <a:ext cx="11182350" cy="1171575"/>
          </a:xfrm>
        </p:spPr>
        <p:txBody>
          <a:bodyPr>
            <a:normAutofit/>
          </a:bodyPr>
          <a:lstStyle/>
          <a:p>
            <a:r>
              <a:rPr lang="en-US" dirty="0"/>
              <a:t>Variational autoencoder: pros and cons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DED1AB-F56C-4F1A-8F14-74748ABAF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253331"/>
            <a:ext cx="560910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91F98C-8653-420E-AF96-988B07D2AC07}"/>
              </a:ext>
            </a:extLst>
          </p:cNvPr>
          <p:cNvSpPr txBox="1"/>
          <p:nvPr/>
        </p:nvSpPr>
        <p:spPr>
          <a:xfrm>
            <a:off x="5780554" y="1562100"/>
            <a:ext cx="641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space of small dimension convenient for clustering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Embeddings of similar images are close to each other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F9D39-2503-45A3-AE61-D04AE6943A4D}"/>
              </a:ext>
            </a:extLst>
          </p:cNvPr>
          <p:cNvSpPr txBox="1"/>
          <p:nvPr/>
        </p:nvSpPr>
        <p:spPr>
          <a:xfrm>
            <a:off x="5780554" y="3265567"/>
            <a:ext cx="626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Due to the fact that the data is normally distributed, a clear structure disappears, so it is impossible to single out individual clusters unambiguously</a:t>
            </a:r>
            <a:endParaRPr lang="ru-R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75659-1435-441C-8692-3B7D6A7BA8FE}"/>
              </a:ext>
            </a:extLst>
          </p:cNvPr>
          <p:cNvSpPr txBox="1"/>
          <p:nvPr/>
        </p:nvSpPr>
        <p:spPr>
          <a:xfrm>
            <a:off x="5609105" y="5042297"/>
            <a:ext cx="6411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This means that it is necessary to divide the </a:t>
            </a:r>
            <a:r>
              <a:rPr lang="en-US" sz="2000" u="sng" dirty="0" err="1"/>
              <a:t>samle</a:t>
            </a:r>
            <a:r>
              <a:rPr lang="en-US" sz="2000" u="sng" dirty="0"/>
              <a:t> into a much </a:t>
            </a:r>
            <a:r>
              <a:rPr lang="en-US" sz="2000" b="1" u="sng" dirty="0"/>
              <a:t>larger</a:t>
            </a:r>
            <a:r>
              <a:rPr lang="en-US" sz="2000" u="sng" dirty="0"/>
              <a:t> number of groups than we expect to get in the end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8E327-2CBA-4241-8761-1D8017D09919}"/>
              </a:ext>
            </a:extLst>
          </p:cNvPr>
          <p:cNvSpPr txBox="1"/>
          <p:nvPr/>
        </p:nvSpPr>
        <p:spPr>
          <a:xfrm>
            <a:off x="10935159" y="163902"/>
            <a:ext cx="6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4008482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8461</TotalTime>
  <Words>566</Words>
  <Application>Microsoft Office PowerPoint</Application>
  <PresentationFormat>Широкоэкранный</PresentationFormat>
  <Paragraphs>83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Open Sans</vt:lpstr>
      <vt:lpstr>Тема Office</vt:lpstr>
      <vt:lpstr>Visual clustering of ocean sediment grains using a combination of unsupervised machine learning methods</vt:lpstr>
      <vt:lpstr>Motivation</vt:lpstr>
      <vt:lpstr>Презентация PowerPoint</vt:lpstr>
      <vt:lpstr>Презентация PowerPoint</vt:lpstr>
      <vt:lpstr>Primary photo processing</vt:lpstr>
      <vt:lpstr>General characteristic of dataset</vt:lpstr>
      <vt:lpstr>Variational auto encoder</vt:lpstr>
      <vt:lpstr>Other examples of how the autoencoder works</vt:lpstr>
      <vt:lpstr>Variational autoencoder: pros and cons</vt:lpstr>
      <vt:lpstr>Clustering</vt:lpstr>
      <vt:lpstr>Results</vt:lpstr>
      <vt:lpstr>Thank you for your attention!</vt:lpstr>
      <vt:lpstr>Презентация PowerPoint</vt:lpstr>
      <vt:lpstr>Презентация PowerPoint</vt:lpstr>
      <vt:lpstr>Simple Linear Iterative Clustering</vt:lpstr>
      <vt:lpstr>VAE ResNet-152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Кластеризация зерен осадочных пород на микрофотографиях с применением современных методов глубокого обучения.</dc:title>
  <dc:creator>Виктор Голиков</dc:creator>
  <cp:lastModifiedBy>Виктор Голиков</cp:lastModifiedBy>
  <cp:revision>65</cp:revision>
  <dcterms:created xsi:type="dcterms:W3CDTF">2021-04-19T12:47:15Z</dcterms:created>
  <dcterms:modified xsi:type="dcterms:W3CDTF">2022-07-06T13:18:24Z</dcterms:modified>
</cp:coreProperties>
</file>