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4"/>
  </p:notesMasterIdLst>
  <p:sldIdLst>
    <p:sldId id="256" r:id="rId2"/>
    <p:sldId id="257" r:id="rId3"/>
    <p:sldId id="301" r:id="rId4"/>
    <p:sldId id="293" r:id="rId5"/>
    <p:sldId id="294" r:id="rId6"/>
    <p:sldId id="299" r:id="rId7"/>
    <p:sldId id="295" r:id="rId8"/>
    <p:sldId id="302" r:id="rId9"/>
    <p:sldId id="296" r:id="rId10"/>
    <p:sldId id="303" r:id="rId11"/>
    <p:sldId id="29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C"/>
    <a:srgbClr val="FFCCCC"/>
    <a:srgbClr val="14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52A57F-A6C6-40D3-B858-26D8F1D4E80B}" type="datetimeFigureOut">
              <a:rPr lang="ru-RU"/>
              <a:pPr>
                <a:defRPr/>
              </a:pPr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71C8B7-9E99-429A-9EC8-57208F80C5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43886-81F2-4E77-AE6C-A1DB9DFAFBCE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2678-9E82-4A3E-934F-C00057344F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3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269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45473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3422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1186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3583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9185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445E6-B84E-4E85-A15A-9BF31B5CEE6C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CDCA-131F-403F-BD2C-3A9DB2B58D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339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ED72F-2139-41F3-8265-63C86539BBE4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FD5C-9C0D-4CE8-AC6A-0ECB8BCF40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1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10827A-9461-4D60-BB93-599E3A04E695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7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5E4A0-3F5A-4678-A917-DF8E0E433670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B7D9-434E-41D6-9808-F66033E946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1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6CDEB-224B-45C7-A8A9-8D06E619BF9F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CFA8-9545-47DF-868F-BAEFA77D3B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0885F-2C8B-4E01-9B15-FEA0306FF7B6}" type="datetime1">
              <a:rPr lang="ru-RU" smtClean="0"/>
              <a:t>07.07.2022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D6DC-2CD1-492A-89A6-1E5E6889E8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19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DC1CF-A203-4D37-9791-382F6C84D7E4}" type="datetime1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B503-BE70-4D49-9067-D296207AA2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7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318E4-07B4-4F10-BFAE-3D29BDDDB689}" type="datetime1">
              <a:rPr lang="ru-RU" smtClean="0"/>
              <a:t>07.07.2022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32B4-8B51-4F6C-B1B4-0EF9954C605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34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7B98E-C938-4B21-B58D-207D39514CE9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E86-6E1D-4599-AFEF-80F53C03F5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0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ABC50-017B-45A8-B4EA-8B8C0DAB530B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AB0-A4EA-48A1-BA6B-225AEC8513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84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F3024DD-268A-4DD5-8855-C4FDE54CE92A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D28A5F8-B52B-449E-8E7D-88DE1F14C7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60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.bin"/><Relationship Id="rId18" Type="http://schemas.openxmlformats.org/officeDocument/2006/relationships/image" Target="../media/image17.png"/><Relationship Id="rId3" Type="http://schemas.openxmlformats.org/officeDocument/2006/relationships/image" Target="../media/image10.jpeg"/><Relationship Id="rId21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11" Type="http://schemas.openxmlformats.org/officeDocument/2006/relationships/hyperlink" Target="https://ko.depositphotos.com/112516024/stock-photo-digital-camera-side-view.html" TargetMode="External"/><Relationship Id="rId24" Type="http://schemas.openxmlformats.org/officeDocument/2006/relationships/image" Target="../media/image23.png"/><Relationship Id="rId15" Type="http://schemas.openxmlformats.org/officeDocument/2006/relationships/image" Target="../media/image13.jpeg"/><Relationship Id="rId23" Type="http://schemas.openxmlformats.org/officeDocument/2006/relationships/image" Target="../media/image22.png"/><Relationship Id="rId10" Type="http://schemas.openxmlformats.org/officeDocument/2006/relationships/image" Target="../media/image12.jpe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hyperlink" Target="http://pngimg.com/download/24602" TargetMode="External"/><Relationship Id="rId14" Type="http://schemas.openxmlformats.org/officeDocument/2006/relationships/image" Target="../media/image9.wmf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95375" y="1618942"/>
            <a:ext cx="10348913" cy="197925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Hazy Images Dataset With Localized Light Sources For Experimental Evaluation Of </a:t>
            </a:r>
            <a:r>
              <a:rPr lang="en-US" sz="4400" b="1" dirty="0" err="1"/>
              <a:t>Dehazing</a:t>
            </a:r>
            <a:r>
              <a:rPr lang="en-US" sz="4400" b="1" dirty="0"/>
              <a:t> Methods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5371" y="3856072"/>
            <a:ext cx="10348913" cy="2389186"/>
          </a:xfrm>
        </p:spPr>
        <p:txBody>
          <a:bodyPr>
            <a:normAutofit fontScale="92500" lnSpcReduction="10000"/>
          </a:bodyPr>
          <a:lstStyle/>
          <a:p>
            <a:pPr algn="r" eaLnBrk="1" hangingPunct="1"/>
            <a:r>
              <a:rPr lang="en-US" altLang="ru-RU" dirty="0" smtClean="0">
                <a:latin typeface="+mj-lt"/>
                <a:cs typeface="Times New Roman" panose="02020603050405020304" pitchFamily="18" charset="0"/>
              </a:rPr>
              <a:t>Andrei </a:t>
            </a:r>
            <a:r>
              <a:rPr lang="en-US" altLang="ru-RU" dirty="0" err="1" smtClean="0">
                <a:latin typeface="+mj-lt"/>
                <a:cs typeface="Times New Roman" panose="02020603050405020304" pitchFamily="18" charset="0"/>
              </a:rPr>
              <a:t>Filin</a:t>
            </a:r>
            <a:r>
              <a:rPr lang="en-US" altLang="ru-RU" dirty="0" smtClean="0">
                <a:latin typeface="+mj-lt"/>
                <a:cs typeface="Times New Roman" panose="02020603050405020304" pitchFamily="18" charset="0"/>
              </a:rPr>
              <a:t>*, Andrei </a:t>
            </a:r>
            <a:r>
              <a:rPr lang="en-US" altLang="ru-RU" dirty="0" err="1" smtClean="0">
                <a:latin typeface="+mj-lt"/>
                <a:cs typeface="Times New Roman" panose="02020603050405020304" pitchFamily="18" charset="0"/>
              </a:rPr>
              <a:t>Kopylov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ru-RU" dirty="0" smtClean="0">
                <a:latin typeface="+mj-lt"/>
                <a:cs typeface="Times New Roman" panose="02020603050405020304" pitchFamily="18" charset="0"/>
              </a:rPr>
              <a:t>Oleg </a:t>
            </a:r>
            <a:r>
              <a:rPr lang="en-US" altLang="ru-RU" dirty="0" err="1" smtClean="0">
                <a:latin typeface="+mj-lt"/>
                <a:cs typeface="Times New Roman" panose="02020603050405020304" pitchFamily="18" charset="0"/>
              </a:rPr>
              <a:t>Seredin</a:t>
            </a: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alt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dirty="0" err="1" smtClean="0">
                <a:latin typeface="+mj-lt"/>
                <a:cs typeface="Times New Roman" panose="02020603050405020304" pitchFamily="18" charset="0"/>
              </a:rPr>
              <a:t>Inessa</a:t>
            </a:r>
            <a:r>
              <a:rPr lang="en-US" alt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ru-RU" dirty="0" err="1" smtClean="0">
                <a:latin typeface="+mj-lt"/>
                <a:cs typeface="Times New Roman" panose="02020603050405020304" pitchFamily="18" charset="0"/>
              </a:rPr>
              <a:t>Gracheva</a:t>
            </a:r>
            <a:endParaRPr lang="en-US" altLang="ru-RU" dirty="0" smtClean="0">
              <a:latin typeface="+mj-lt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altLang="ru-RU" sz="2000" dirty="0" smtClean="0">
                <a:latin typeface="+mj-lt"/>
                <a:cs typeface="Times New Roman" panose="02020603050405020304" pitchFamily="18" charset="0"/>
              </a:rPr>
              <a:t>Russia, Tula State University</a:t>
            </a:r>
            <a:endParaRPr lang="en-US" altLang="ru-RU" sz="1800" dirty="0" smtClean="0">
              <a:latin typeface="+mj-lt"/>
              <a:cs typeface="Times New Roman" panose="02020603050405020304" pitchFamily="18" charset="0"/>
            </a:endParaRPr>
          </a:p>
          <a:p>
            <a:pPr algn="r" eaLnBrk="1" hangingPunct="1"/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andrewifilin@gmail.com</a:t>
            </a:r>
            <a:r>
              <a:rPr lang="en-US" altLang="ru-RU" sz="1800" dirty="0" smtClean="0">
                <a:latin typeface="+mj-lt"/>
                <a:cs typeface="Times New Roman" panose="02020603050405020304" pitchFamily="18" charset="0"/>
              </a:rPr>
              <a:t>,</a:t>
            </a: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And.Kopylov@gmail.com,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oseredin@yandex.ru,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gia1509@mail.ru</a:t>
            </a:r>
          </a:p>
          <a:p>
            <a:pPr marL="36900" algn="l"/>
            <a:endParaRPr lang="en-US" sz="1400" dirty="0" smtClean="0"/>
          </a:p>
          <a:p>
            <a:pPr marL="36900" algn="l"/>
            <a:endParaRPr lang="en-US" sz="1400" dirty="0" smtClean="0"/>
          </a:p>
          <a:p>
            <a:pPr marL="36900"/>
            <a:r>
              <a:rPr lang="en-US" sz="1400" dirty="0" smtClean="0"/>
              <a:t>The </a:t>
            </a:r>
            <a:r>
              <a:rPr lang="en-US" sz="1400" dirty="0"/>
              <a:t>work is supported by the Russian Fund for Basic Research. </a:t>
            </a:r>
            <a:r>
              <a:rPr lang="en-US" sz="1400" dirty="0" smtClean="0"/>
              <a:t> Grant </a:t>
            </a:r>
            <a:r>
              <a:rPr lang="en-US" sz="1400" dirty="0"/>
              <a:t>no: 20-07-00441 and Grant no: 20-07-00055. Oleg </a:t>
            </a:r>
            <a:r>
              <a:rPr lang="en-US" sz="1400" dirty="0" err="1"/>
              <a:t>Seredin</a:t>
            </a:r>
            <a:r>
              <a:rPr lang="en-US" sz="1400" dirty="0"/>
              <a:t> is supported by </a:t>
            </a:r>
            <a:r>
              <a:rPr lang="en-US" sz="1400" dirty="0" smtClean="0"/>
              <a:t> the </a:t>
            </a:r>
            <a:r>
              <a:rPr lang="en-US" sz="1400" dirty="0"/>
              <a:t>Ministry of Science and Higher Education </a:t>
            </a:r>
            <a:r>
              <a:rPr lang="en-US" sz="1400" dirty="0" smtClean="0"/>
              <a:t>of the </a:t>
            </a:r>
            <a:r>
              <a:rPr lang="en-US" sz="1400" dirty="0"/>
              <a:t>Russian Federation within the </a:t>
            </a:r>
            <a:r>
              <a:rPr lang="en-US" sz="1400" dirty="0" smtClean="0"/>
              <a:t> framework </a:t>
            </a:r>
            <a:r>
              <a:rPr lang="en-US" sz="1400" dirty="0"/>
              <a:t>of the state task FEWG-2021-0012</a:t>
            </a:r>
            <a:endParaRPr lang="ru-RU" sz="1400" dirty="0"/>
          </a:p>
          <a:p>
            <a:pPr algn="r" eaLnBrk="1" hangingPunct="1"/>
            <a:endParaRPr lang="en-US" altLang="ru-RU" sz="18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2678-9E82-4A3E-934F-C00057344FD7}" type="slidenum">
              <a:rPr lang="ru-RU" altLang="ru-RU" smtClean="0"/>
              <a:pPr/>
              <a:t>1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9345" cy="165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743051" y="6065837"/>
            <a:ext cx="3053555" cy="3588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800" dirty="0" smtClean="0">
                <a:latin typeface="+mj-lt"/>
                <a:cs typeface="Times New Roman" panose="02020603050405020304" pitchFamily="18" charset="0"/>
              </a:rPr>
              <a:t>DLCP-2022, </a:t>
            </a:r>
            <a:r>
              <a:rPr lang="en-US" altLang="ru-RU" sz="1800" dirty="0" err="1" smtClean="0">
                <a:latin typeface="+mj-lt"/>
                <a:cs typeface="Times New Roman" panose="02020603050405020304" pitchFamily="18" charset="0"/>
              </a:rPr>
              <a:t>Dubna</a:t>
            </a:r>
            <a:r>
              <a:rPr lang="en-US" altLang="ru-RU" sz="1800" dirty="0" smtClean="0">
                <a:latin typeface="+mj-lt"/>
                <a:cs typeface="Times New Roman" panose="02020603050405020304" pitchFamily="18" charset="0"/>
              </a:rPr>
              <a:t>, Russia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2"/>
    </mc:Choice>
    <mc:Fallback xmlns="">
      <p:transition spd="slow" advTm="2435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88" objId="6"/>
        <p14:stopEvt time="24352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cs typeface="Times New Roman" pitchFamily="18" charset="0"/>
              </a:rPr>
              <a:t>Dataset collection. Backstage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665"/>
          <a:stretch/>
        </p:blipFill>
        <p:spPr>
          <a:xfrm>
            <a:off x="5072451" y="970674"/>
            <a:ext cx="3129722" cy="3969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8"/>
          <a:stretch/>
        </p:blipFill>
        <p:spPr>
          <a:xfrm>
            <a:off x="1619454" y="1814514"/>
            <a:ext cx="2862813" cy="4557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b="5671"/>
          <a:stretch/>
        </p:blipFill>
        <p:spPr>
          <a:xfrm>
            <a:off x="8792357" y="1808283"/>
            <a:ext cx="2766493" cy="42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Experimental evaluation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11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50758"/>
              </p:ext>
            </p:extLst>
          </p:nvPr>
        </p:nvGraphicFramePr>
        <p:xfrm>
          <a:off x="1152099" y="1396444"/>
          <a:ext cx="456412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62">
                  <a:extLst>
                    <a:ext uri="{9D8B030D-6E8A-4147-A177-3AD203B41FA5}">
                      <a16:colId xmlns:a16="http://schemas.microsoft.com/office/drawing/2014/main" val="3693061976"/>
                    </a:ext>
                  </a:extLst>
                </a:gridCol>
                <a:gridCol w="1460311">
                  <a:extLst>
                    <a:ext uri="{9D8B030D-6E8A-4147-A177-3AD203B41FA5}">
                      <a16:colId xmlns:a16="http://schemas.microsoft.com/office/drawing/2014/main" val="4043333445"/>
                    </a:ext>
                  </a:extLst>
                </a:gridCol>
                <a:gridCol w="1501256">
                  <a:extLst>
                    <a:ext uri="{9D8B030D-6E8A-4147-A177-3AD203B41FA5}">
                      <a16:colId xmlns:a16="http://schemas.microsoft.com/office/drawing/2014/main" val="2036458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</a:t>
                      </a:r>
                      <a:r>
                        <a:rPr lang="en-US" baseline="0" dirty="0" smtClean="0"/>
                        <a:t>PSNR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Mean </a:t>
                      </a:r>
                      <a:r>
                        <a:rPr lang="en-US" baseline="0" dirty="0" smtClean="0"/>
                        <a:t>SSIM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3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Zhu et al.</a:t>
                      </a:r>
                      <a:r>
                        <a:rPr lang="en-US" baseline="30000" dirty="0" smtClean="0"/>
                        <a:t>12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0.70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035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Berman et al.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59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Qin et al.</a:t>
                      </a:r>
                      <a:r>
                        <a:rPr lang="en-US" baseline="30000" dirty="0" smtClean="0"/>
                        <a:t>11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21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Dhara</a:t>
                      </a:r>
                      <a:r>
                        <a:rPr lang="en-US" dirty="0" smtClean="0"/>
                        <a:t> et al.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31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et al.</a:t>
                      </a:r>
                      <a:r>
                        <a:rPr lang="en-US" baseline="30000" dirty="0" smtClean="0"/>
                        <a:t>10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1542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574" y="3692366"/>
            <a:ext cx="11372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[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8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] </a:t>
            </a:r>
            <a:r>
              <a:rPr lang="en-US" dirty="0">
                <a:latin typeface="F44"/>
                <a:ea typeface="Times New Roman" panose="02020603050405020304" pitchFamily="18" charset="0"/>
                <a:cs typeface="F44"/>
              </a:rPr>
              <a:t>Berman D. et al. 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Non-local image </a:t>
            </a:r>
            <a:r>
              <a:rPr lang="en-US" dirty="0" err="1">
                <a:latin typeface="F43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 //Proceedings of the IEEE conference on computer vision and 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pattern recognition. – 2016. — С. 1674-1682.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[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9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] </a:t>
            </a:r>
            <a:r>
              <a:rPr lang="en-US" dirty="0" err="1">
                <a:latin typeface="F44"/>
                <a:ea typeface="Times New Roman" panose="02020603050405020304" pitchFamily="18" charset="0"/>
                <a:cs typeface="F44"/>
              </a:rPr>
              <a:t>Dhara</a:t>
            </a:r>
            <a:r>
              <a:rPr lang="en-US" dirty="0">
                <a:latin typeface="F44"/>
                <a:ea typeface="Times New Roman" panose="02020603050405020304" pitchFamily="18" charset="0"/>
                <a:cs typeface="F44"/>
              </a:rPr>
              <a:t> S. K. et al. 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Color cast dependent image </a:t>
            </a:r>
            <a:r>
              <a:rPr lang="en-US" dirty="0" err="1">
                <a:latin typeface="F43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 via adaptive </a:t>
            </a:r>
            <a:r>
              <a:rPr lang="en-US" dirty="0" err="1">
                <a:latin typeface="F43"/>
                <a:ea typeface="Times New Roman" panose="02020603050405020304" pitchFamily="18" charset="0"/>
                <a:cs typeface="F43"/>
              </a:rPr>
              <a:t>airlight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 refinement and non-linear color balancing //IEEE Transactions on Circuits and Systems for Video Technology. – 2020. – Т. 31. – №. 5. — С. 2076-2081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[10] </a:t>
            </a:r>
            <a:r>
              <a:rPr lang="en-US" dirty="0">
                <a:latin typeface="F44"/>
                <a:ea typeface="Times New Roman" panose="02020603050405020304" pitchFamily="18" charset="0"/>
                <a:cs typeface="F44"/>
              </a:rPr>
              <a:t>He K., Sun J., Tang X. 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Single image haze removal using dark channel prior //IEEE transactions on pattern analysis and machine intelligence. – 2010. – Т. 33. – №. 12. — С. 2341-2353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[</a:t>
            </a:r>
            <a:r>
              <a:rPr lang="ru-RU" dirty="0" smtClean="0">
                <a:latin typeface="F43"/>
                <a:ea typeface="Times New Roman" panose="02020603050405020304" pitchFamily="18" charset="0"/>
                <a:cs typeface="F43"/>
              </a:rPr>
              <a:t>1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1] </a:t>
            </a:r>
            <a:r>
              <a:rPr lang="en-US" dirty="0">
                <a:latin typeface="F44"/>
                <a:ea typeface="Times New Roman" panose="02020603050405020304" pitchFamily="18" charset="0"/>
                <a:cs typeface="F44"/>
              </a:rPr>
              <a:t>Qin X. et al. 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FFA-Net: Feature fusion attention network for single image </a:t>
            </a:r>
            <a:r>
              <a:rPr lang="en-US" dirty="0" err="1">
                <a:latin typeface="F43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 //Proceedings of the AAAI Conference on Artificial Intelligence. – 2020. – Т. 34. – №. 07. — С. 11908-11915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[1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2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] </a:t>
            </a:r>
            <a:r>
              <a:rPr lang="en-US" dirty="0">
                <a:latin typeface="F44"/>
                <a:ea typeface="Times New Roman" panose="02020603050405020304" pitchFamily="18" charset="0"/>
                <a:cs typeface="F44"/>
              </a:rPr>
              <a:t>Zhu Q., Mai J., Shao L. </a:t>
            </a:r>
            <a:r>
              <a:rPr lang="en-US" dirty="0">
                <a:latin typeface="F43"/>
                <a:ea typeface="Times New Roman" panose="02020603050405020304" pitchFamily="18" charset="0"/>
                <a:cs typeface="F43"/>
              </a:rPr>
              <a:t>A fast single image haze removal algorithm using color attenuation prior //</a:t>
            </a:r>
            <a:r>
              <a:rPr lang="en-US" dirty="0" smtClean="0">
                <a:latin typeface="F43"/>
                <a:ea typeface="Times New Roman" panose="02020603050405020304" pitchFamily="18" charset="0"/>
                <a:cs typeface="F43"/>
              </a:rPr>
              <a:t>IEEE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79541"/>
              </p:ext>
            </p:extLst>
          </p:nvPr>
        </p:nvGraphicFramePr>
        <p:xfrm>
          <a:off x="6954584" y="1396444"/>
          <a:ext cx="45720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788">
                  <a:extLst>
                    <a:ext uri="{9D8B030D-6E8A-4147-A177-3AD203B41FA5}">
                      <a16:colId xmlns:a16="http://schemas.microsoft.com/office/drawing/2014/main" val="3693061976"/>
                    </a:ext>
                  </a:extLst>
                </a:gridCol>
                <a:gridCol w="1506554">
                  <a:extLst>
                    <a:ext uri="{9D8B030D-6E8A-4147-A177-3AD203B41FA5}">
                      <a16:colId xmlns:a16="http://schemas.microsoft.com/office/drawing/2014/main" val="2756577934"/>
                    </a:ext>
                  </a:extLst>
                </a:gridCol>
                <a:gridCol w="1468661">
                  <a:extLst>
                    <a:ext uri="{9D8B030D-6E8A-4147-A177-3AD203B41FA5}">
                      <a16:colId xmlns:a16="http://schemas.microsoft.com/office/drawing/2014/main" val="1948519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ru-RU" dirty="0" smtClean="0"/>
                        <a:t> </a:t>
                      </a:r>
                      <a:r>
                        <a:rPr lang="en-US" baseline="0" dirty="0" smtClean="0"/>
                        <a:t>PSNR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Mean</a:t>
                      </a:r>
                      <a:r>
                        <a:rPr lang="ru-RU" dirty="0" smtClean="0"/>
                        <a:t> </a:t>
                      </a:r>
                      <a:r>
                        <a:rPr lang="en-US" baseline="0" dirty="0" smtClean="0"/>
                        <a:t>SSIM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3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Qin et al.</a:t>
                      </a:r>
                      <a:r>
                        <a:rPr lang="en-US" baseline="30000" dirty="0" smtClean="0"/>
                        <a:t>11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19.37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415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Dhara</a:t>
                      </a:r>
                      <a:r>
                        <a:rPr lang="en-US" dirty="0" smtClean="0"/>
                        <a:t> et al.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18.59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52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Zhu et al.</a:t>
                      </a:r>
                      <a:r>
                        <a:rPr lang="en-US" baseline="30000" dirty="0" smtClean="0"/>
                        <a:t>12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17.65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88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 et al.</a:t>
                      </a:r>
                      <a:r>
                        <a:rPr lang="en-US" baseline="30000" dirty="0" smtClean="0"/>
                        <a:t>10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17.42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51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Berman et al.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41438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54584" y="1027112"/>
            <a:ext cx="199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Proposed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dataset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0440" y="102711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Mean of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-haze and o-haze datasets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1973263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latin typeface="+mj-lt"/>
              </a:rPr>
              <a:t>THANK YOU FOR ATTENTION</a:t>
            </a:r>
            <a:r>
              <a:rPr lang="ru-RU" sz="3600" b="1" dirty="0" smtClean="0">
                <a:latin typeface="+mj-lt"/>
              </a:rPr>
              <a:t>!</a:t>
            </a:r>
            <a:endParaRPr lang="ru-RU" sz="36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"/>
    </mc:Choice>
    <mc:Fallback xmlns="">
      <p:transition spd="slow" advTm="3672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67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00752" y="212394"/>
            <a:ext cx="10504382" cy="7731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en-US" sz="4000" b="1" dirty="0" smtClean="0">
                <a:cs typeface="Times New Roman" pitchFamily="18" charset="0"/>
              </a:rPr>
              <a:t>mage </a:t>
            </a:r>
            <a:r>
              <a:rPr lang="en-US" sz="4000" b="1" dirty="0" err="1" smtClean="0">
                <a:cs typeface="Times New Roman" pitchFamily="18" charset="0"/>
              </a:rPr>
              <a:t>dehazing</a:t>
            </a:r>
            <a:r>
              <a:rPr lang="en-US" sz="4000" b="1" dirty="0" smtClean="0">
                <a:cs typeface="Times New Roman" pitchFamily="18" charset="0"/>
              </a:rPr>
              <a:t> task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377579" y="5209954"/>
            <a:ext cx="1643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>
                <a:latin typeface="+mj-lt"/>
                <a:cs typeface="Calibri" panose="020F0502020204030204" pitchFamily="34" charset="0"/>
              </a:rPr>
              <a:t>Original image</a:t>
            </a:r>
            <a:endParaRPr lang="ru-RU" alt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8124388" y="5209954"/>
            <a:ext cx="170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Dehazed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 image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4" y="1289495"/>
            <a:ext cx="5065627" cy="3799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04" y="1289495"/>
            <a:ext cx="5065627" cy="379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6">
            <a:extLst>
              <a:ext uri="{FF2B5EF4-FFF2-40B4-BE49-F238E27FC236}">
                <a16:creationId xmlns:a16="http://schemas.microsoft.com/office/drawing/2014/main" id="{D636D109-95A2-4D33-99BE-CD26B1CB8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7" y="4323260"/>
            <a:ext cx="2385820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074660" y="232821"/>
            <a:ext cx="8376106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Atmospheric scattering model</a:t>
            </a:r>
            <a:endParaRPr lang="ru-RU" b="1" dirty="0">
              <a:latin typeface="Calisto MT (Заголовки)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D3F1A5-4BAE-44DB-B302-3CCFD2A7EBEF}"/>
              </a:ext>
            </a:extLst>
          </p:cNvPr>
          <p:cNvSpPr/>
          <p:nvPr/>
        </p:nvSpPr>
        <p:spPr>
          <a:xfrm>
            <a:off x="3912456" y="1258367"/>
            <a:ext cx="6306126" cy="1247303"/>
          </a:xfrm>
          <a:prstGeom prst="rect">
            <a:avLst/>
          </a:prstGeom>
          <a:pattFill prst="pct20">
            <a:fgClr>
              <a:srgbClr val="00B0F0"/>
            </a:fgClr>
            <a:bgClr>
              <a:srgbClr val="2A2A2C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 descr="Изображение выглядит как здание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E58F5F0-F185-49EE-84DF-1007B07C1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35027" y="1208807"/>
            <a:ext cx="1768989" cy="15236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электроника, внутренний, черный, фото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097E4924-41F5-4246-892D-25CDE6C35E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2197399" y="1255563"/>
            <a:ext cx="888842" cy="962297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5FFDE26E-0939-4AEB-92A9-472ED6958BDB}"/>
              </a:ext>
            </a:extLst>
          </p:cNvPr>
          <p:cNvCxnSpPr>
            <a:cxnSpLocks/>
          </p:cNvCxnSpPr>
          <p:nvPr/>
        </p:nvCxnSpPr>
        <p:spPr>
          <a:xfrm flipH="1" flipV="1">
            <a:off x="7437592" y="1928656"/>
            <a:ext cx="1309864" cy="1906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E3393B02-3218-411D-9436-0C237881EDB8}"/>
              </a:ext>
            </a:extLst>
          </p:cNvPr>
          <p:cNvCxnSpPr>
            <a:cxnSpLocks/>
          </p:cNvCxnSpPr>
          <p:nvPr/>
        </p:nvCxnSpPr>
        <p:spPr>
          <a:xfrm flipH="1">
            <a:off x="3895908" y="1933948"/>
            <a:ext cx="351733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2536695C-7E32-436A-AFD9-A54664F539F3}"/>
              </a:ext>
            </a:extLst>
          </p:cNvPr>
          <p:cNvCxnSpPr>
            <a:cxnSpLocks/>
          </p:cNvCxnSpPr>
          <p:nvPr/>
        </p:nvCxnSpPr>
        <p:spPr>
          <a:xfrm flipH="1">
            <a:off x="3895908" y="1666473"/>
            <a:ext cx="3517331" cy="1052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Стрелка: вправо 25">
            <a:extLst>
              <a:ext uri="{FF2B5EF4-FFF2-40B4-BE49-F238E27FC236}">
                <a16:creationId xmlns:a16="http://schemas.microsoft.com/office/drawing/2014/main" id="{36A6CCA9-8B6F-4AF4-9FC7-4990B301E8C8}"/>
              </a:ext>
            </a:extLst>
          </p:cNvPr>
          <p:cNvSpPr/>
          <p:nvPr/>
        </p:nvSpPr>
        <p:spPr>
          <a:xfrm flipH="1">
            <a:off x="3161623" y="1717027"/>
            <a:ext cx="599935" cy="203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A2FDAA0-E60C-4890-B482-32221ECD9BC1}"/>
              </a:ext>
            </a:extLst>
          </p:cNvPr>
          <p:cNvSpPr txBox="1"/>
          <p:nvPr/>
        </p:nvSpPr>
        <p:spPr>
          <a:xfrm>
            <a:off x="3939362" y="1327136"/>
            <a:ext cx="266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</a:t>
            </a:r>
            <a:endParaRPr lang="en-US" dirty="0"/>
          </a:p>
          <a:p>
            <a:r>
              <a:rPr lang="en-US" dirty="0" smtClean="0"/>
              <a:t>light</a:t>
            </a:r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E9760D-FDAF-4EC4-BB61-3693756D821D}"/>
              </a:ext>
            </a:extLst>
          </p:cNvPr>
          <p:cNvSpPr txBox="1"/>
          <p:nvPr/>
        </p:nvSpPr>
        <p:spPr>
          <a:xfrm>
            <a:off x="3818810" y="1970633"/>
            <a:ext cx="155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</a:t>
            </a:r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50428F-4BCD-4A21-BBFD-C74931EC40FB}"/>
              </a:ext>
            </a:extLst>
          </p:cNvPr>
          <p:cNvSpPr txBox="1"/>
          <p:nvPr/>
        </p:nvSpPr>
        <p:spPr>
          <a:xfrm>
            <a:off x="9162776" y="2396230"/>
            <a:ext cx="105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Scene</a:t>
            </a:r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A78CC69-7559-42D9-A9F6-7A8E0ECD15C7}"/>
              </a:ext>
            </a:extLst>
          </p:cNvPr>
          <p:cNvSpPr txBox="1"/>
          <p:nvPr/>
        </p:nvSpPr>
        <p:spPr>
          <a:xfrm>
            <a:off x="2159937" y="2124942"/>
            <a:ext cx="10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Camera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24633">
                <a:extLst>
                  <a:ext uri="{FF2B5EF4-FFF2-40B4-BE49-F238E27FC236}">
                    <a16:creationId xmlns:a16="http://schemas.microsoft.com/office/drawing/2014/main" id="{256AB79E-3B08-4585-A2D9-B80C327CEB49}"/>
                  </a:ext>
                </a:extLst>
              </p:cNvPr>
              <p:cNvSpPr txBox="1"/>
              <p:nvPr/>
            </p:nvSpPr>
            <p:spPr>
              <a:xfrm>
                <a:off x="3043273" y="3166783"/>
                <a:ext cx="70452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– scattering coefficient, d(s) – scene depth, T(s) – transmission map, 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j-lt"/>
                  </a:rPr>
                  <a:t>- color in the RGB color space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0" name="TextBox 24633">
                <a:extLst>
                  <a:ext uri="{FF2B5EF4-FFF2-40B4-BE49-F238E27FC236}">
                    <a16:creationId xmlns:a16="http://schemas.microsoft.com/office/drawing/2014/main" id="{256AB79E-3B08-4585-A2D9-B80C327CE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73" y="3166783"/>
                <a:ext cx="7045262" cy="646331"/>
              </a:xfrm>
              <a:prstGeom prst="rect">
                <a:avLst/>
              </a:prstGeom>
              <a:blipFill>
                <a:blip r:embed="rId12"/>
                <a:stretch>
                  <a:fillRect t="-4673" r="-260"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328DAC1-BB3D-4571-8D6A-43722422C027}"/>
              </a:ext>
            </a:extLst>
          </p:cNvPr>
          <p:cNvSpPr txBox="1"/>
          <p:nvPr/>
        </p:nvSpPr>
        <p:spPr>
          <a:xfrm>
            <a:off x="7340209" y="1482896"/>
            <a:ext cx="159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Reflected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light</a:t>
            </a:r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371C8592-751D-4697-A0A3-FCCCF512E323}"/>
              </a:ext>
            </a:extLst>
          </p:cNvPr>
          <p:cNvSpPr/>
          <p:nvPr/>
        </p:nvSpPr>
        <p:spPr>
          <a:xfrm>
            <a:off x="4095780" y="4397680"/>
            <a:ext cx="128789" cy="46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86" name="Объект 85">
            <a:extLst>
              <a:ext uri="{FF2B5EF4-FFF2-40B4-BE49-F238E27FC236}">
                <a16:creationId xmlns:a16="http://schemas.microsoft.com/office/drawing/2014/main" id="{8D7144A9-1A4D-4642-8A88-10CBA16F9CC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92576" y="4421129"/>
          <a:ext cx="2841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86" name="Объект 85">
                        <a:extLst>
                          <a:ext uri="{FF2B5EF4-FFF2-40B4-BE49-F238E27FC236}">
                            <a16:creationId xmlns:a16="http://schemas.microsoft.com/office/drawing/2014/main" id="{8D7144A9-1A4D-4642-8A88-10CBA16F9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2576" y="4421129"/>
                        <a:ext cx="2841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" name="Рисунок 5">
            <a:extLst>
              <a:ext uri="{FF2B5EF4-FFF2-40B4-BE49-F238E27FC236}">
                <a16:creationId xmlns:a16="http://schemas.microsoft.com/office/drawing/2014/main" id="{F4541BCF-A043-4EFD-8F3E-7AD46DA81D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68" y="4308218"/>
            <a:ext cx="238495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1AB42BAE-D7E6-4A3C-BEB2-D4BE925F899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t="59687" r="57262" b="10245"/>
          <a:stretch/>
        </p:blipFill>
        <p:spPr>
          <a:xfrm>
            <a:off x="7607071" y="4310193"/>
            <a:ext cx="2115374" cy="158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8985" y="6337486"/>
            <a:ext cx="10351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cs typeface="F43"/>
              </a:rPr>
              <a:t>* </a:t>
            </a:r>
            <a:r>
              <a:rPr lang="tr-TR" dirty="0" smtClean="0">
                <a:ea typeface="Times New Roman" panose="02020603050405020304" pitchFamily="18" charset="0"/>
              </a:rPr>
              <a:t>Koschmieder </a:t>
            </a:r>
            <a:r>
              <a:rPr lang="tr-TR" dirty="0">
                <a:ea typeface="Times New Roman" panose="02020603050405020304" pitchFamily="18" charset="0"/>
              </a:rPr>
              <a:t>H (1924) Theorie der horizontalen Sichtweite. Beitr Phys freie Atmos 12:33–55</a:t>
            </a:r>
            <a:endParaRPr lang="en-US" dirty="0">
              <a:cs typeface="F4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11094" y="2693959"/>
                <a:ext cx="5194755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094" y="2693959"/>
                <a:ext cx="5194755" cy="410177"/>
              </a:xfrm>
              <a:prstGeom prst="rect">
                <a:avLst/>
              </a:prstGeom>
              <a:blipFill>
                <a:blip r:embed="rId17"/>
                <a:stretch>
                  <a:fillRect t="-2985" b="-19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73620" y="5918690"/>
                <a:ext cx="717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0" y="5918690"/>
                <a:ext cx="71756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901621" y="5873632"/>
                <a:ext cx="722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621" y="5873632"/>
                <a:ext cx="722184" cy="369332"/>
              </a:xfrm>
              <a:prstGeom prst="rect">
                <a:avLst/>
              </a:prstGeom>
              <a:blipFill>
                <a:blip r:embed="rId1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313775" y="5892218"/>
                <a:ext cx="690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775" y="5892218"/>
                <a:ext cx="69063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87387" y="1985830"/>
                <a:ext cx="717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387" y="1985830"/>
                <a:ext cx="71756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15868" y="1961370"/>
                <a:ext cx="1168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68" y="1961370"/>
                <a:ext cx="1168846" cy="369332"/>
              </a:xfrm>
              <a:prstGeom prst="rect">
                <a:avLst/>
              </a:prstGeom>
              <a:blipFill>
                <a:blip r:embed="rId2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112092" y="1261489"/>
                <a:ext cx="154766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92" y="1261489"/>
                <a:ext cx="1547668" cy="40498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88226" y="1961370"/>
                <a:ext cx="7221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226" y="1961370"/>
                <a:ext cx="722184" cy="369332"/>
              </a:xfrm>
              <a:prstGeom prst="rect">
                <a:avLst/>
              </a:prstGeom>
              <a:blipFill>
                <a:blip r:embed="rId2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8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9"/>
    </mc:Choice>
    <mc:Fallback xmlns="">
      <p:transition spd="slow" advTm="51469"/>
    </mc:Fallback>
  </mc:AlternateContent>
  <p:extLst mod="1">
    <p:ext uri="{E180D4A7-C9FB-4DFB-919C-405C955672EB}">
      <p14:showEvtLst xmlns:p14="http://schemas.microsoft.com/office/powerpoint/2010/main">
        <p14:playEvt time="0" objId="5"/>
        <p14:stopEvt time="51469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621" y="212394"/>
            <a:ext cx="10577513" cy="7731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 smtClean="0">
                <a:cs typeface="Times New Roman" pitchFamily="18" charset="0"/>
              </a:rPr>
              <a:t>Dehazing</a:t>
            </a:r>
            <a:r>
              <a:rPr lang="en-US" sz="4000" b="1" dirty="0" smtClean="0">
                <a:cs typeface="Times New Roman" pitchFamily="18" charset="0"/>
              </a:rPr>
              <a:t> datasets with ground truth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4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88545"/>
              </p:ext>
            </p:extLst>
          </p:nvPr>
        </p:nvGraphicFramePr>
        <p:xfrm>
          <a:off x="827621" y="98550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862">
                  <a:extLst>
                    <a:ext uri="{9D8B030D-6E8A-4147-A177-3AD203B41FA5}">
                      <a16:colId xmlns:a16="http://schemas.microsoft.com/office/drawing/2014/main" val="3225246943"/>
                    </a:ext>
                  </a:extLst>
                </a:gridCol>
                <a:gridCol w="2492138">
                  <a:extLst>
                    <a:ext uri="{9D8B030D-6E8A-4147-A177-3AD203B41FA5}">
                      <a16:colId xmlns:a16="http://schemas.microsoft.com/office/drawing/2014/main" val="2157049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53247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Haze type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images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9866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synthetic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D-hazy</a:t>
                      </a:r>
                      <a:r>
                        <a:rPr lang="en-US" sz="1800" baseline="30000" dirty="0" smtClean="0"/>
                        <a:t>1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1400+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514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Reside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(SOTS,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OTS)</a:t>
                      </a:r>
                      <a:r>
                        <a:rPr lang="en-US" baseline="0" dirty="0" smtClean="0"/>
                        <a:t> </a:t>
                      </a:r>
                      <a:endParaRPr lang="ru-RU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2560+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33081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BeDDE</a:t>
                      </a:r>
                      <a:r>
                        <a:rPr lang="en-US" baseline="30000" dirty="0" smtClean="0"/>
                        <a:t>3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099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Dense-haze</a:t>
                      </a:r>
                      <a:r>
                        <a:rPr lang="en-US" baseline="30000" dirty="0" smtClean="0"/>
                        <a:t>4</a:t>
                      </a:r>
                      <a:endParaRPr lang="ru-RU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236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I-haze</a:t>
                      </a:r>
                      <a:r>
                        <a:rPr lang="en-US" baseline="30000" dirty="0" smtClean="0"/>
                        <a:t>5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8804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NH-haze</a:t>
                      </a:r>
                      <a:r>
                        <a:rPr lang="en-US" baseline="30000" dirty="0" smtClean="0"/>
                        <a:t>6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1849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O-haze</a:t>
                      </a:r>
                      <a:r>
                        <a:rPr lang="en-US" baseline="30000" dirty="0" smtClean="0"/>
                        <a:t>7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22792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3752" y="3964900"/>
            <a:ext cx="11525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[1]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Ancuti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C.,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Ancuti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 O.,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DeVleeschouwer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D-hazy: A dataset to evaluate quantitatively </a:t>
            </a:r>
            <a:r>
              <a:rPr lang="en-US" sz="1200" dirty="0" err="1" smtClean="0">
                <a:latin typeface="+mj-lt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 algorithms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//2016 IEEE international conference on image processing (ICIP). – IEEE, 2016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. —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С. 2226-2230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[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2]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Li B. et al.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Benchmarking single-image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 and beyond //IEEE Transactions on Image Processing. – 2018. — Т. 28. – №. 1. – С. 492- 505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.</a:t>
            </a:r>
          </a:p>
          <a:p>
            <a:r>
              <a:rPr lang="en-US" sz="1200" dirty="0"/>
              <a:t>[3] S. Zhao, L. Zhang, </a:t>
            </a:r>
            <a:r>
              <a:rPr lang="en-US" sz="1200" i="1" dirty="0"/>
              <a:t>et al.</a:t>
            </a:r>
            <a:r>
              <a:rPr lang="en-US" sz="1200" dirty="0"/>
              <a:t> Evaluation of defogging: A real-world benchmark dataset, a new criterion and baselines. In </a:t>
            </a:r>
            <a:r>
              <a:rPr lang="en-US" sz="1200" i="1" dirty="0"/>
              <a:t>ICME</a:t>
            </a:r>
            <a:r>
              <a:rPr lang="en-US" sz="1200" dirty="0"/>
              <a:t>, pp.1840-1845, 2019.</a:t>
            </a:r>
            <a:endParaRPr lang="en-US" sz="1200" dirty="0" smtClean="0">
              <a:latin typeface="+mj-lt"/>
              <a:ea typeface="Times New Roman" panose="02020603050405020304" pitchFamily="18" charset="0"/>
              <a:cs typeface="F43"/>
            </a:endParaRPr>
          </a:p>
          <a:p>
            <a:pPr>
              <a:spcAft>
                <a:spcPts val="0"/>
              </a:spcAft>
            </a:pPr>
            <a:r>
              <a:rPr lang="en-US" sz="1200" dirty="0" smtClean="0"/>
              <a:t>[4] </a:t>
            </a:r>
            <a:r>
              <a:rPr lang="en-US" sz="1200" dirty="0" err="1"/>
              <a:t>Ancuti</a:t>
            </a:r>
            <a:r>
              <a:rPr lang="en-US" sz="1200" dirty="0"/>
              <a:t> C. et al. Dense-haze: a benchmark for image </a:t>
            </a:r>
            <a:r>
              <a:rPr lang="en-US" sz="1200" dirty="0" err="1"/>
              <a:t>dehazing</a:t>
            </a:r>
            <a:r>
              <a:rPr lang="en-US" sz="1200" dirty="0"/>
              <a:t> with dense-haze and haze-free images //2019 IEEE international conference on image processing (ICIP). – IEEE, 2019. – </a:t>
            </a:r>
            <a:r>
              <a:rPr lang="ru-RU" sz="1200" dirty="0"/>
              <a:t>С. 1014-1018.</a:t>
            </a:r>
            <a:endParaRPr lang="en-US" sz="1200" dirty="0" smtClean="0">
              <a:latin typeface="+mj-lt"/>
              <a:ea typeface="Times New Roman" panose="02020603050405020304" pitchFamily="18" charset="0"/>
              <a:cs typeface="F43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[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5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]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Ancuti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 et al.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I-HAZE: a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 benchmark with real hazy and haze-free indoor images //International Conference on Advanced Concepts for Intelligent Vision Systems. – Springer, Cham, 2018. — С. 620-631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[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6</a:t>
            </a:r>
            <a:r>
              <a:rPr lang="en-US" sz="1200" dirty="0" smtClean="0">
                <a:latin typeface="+mj-lt"/>
                <a:ea typeface="Times New Roman" panose="02020603050405020304" pitchFamily="18" charset="0"/>
                <a:cs typeface="F43"/>
              </a:rPr>
              <a:t>]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Ancuti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 O.,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Ancuti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C.,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4"/>
              </a:rPr>
              <a:t>Timofte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4"/>
              </a:rPr>
              <a:t> R.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NH-HAZE: An image </a:t>
            </a:r>
            <a:r>
              <a:rPr lang="en-US" sz="1200" dirty="0" err="1">
                <a:latin typeface="+mj-lt"/>
                <a:ea typeface="Times New Roman" panose="02020603050405020304" pitchFamily="18" charset="0"/>
                <a:cs typeface="F43"/>
              </a:rPr>
              <a:t>dehazing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F43"/>
              </a:rPr>
              <a:t> benchmark with non-homogeneous hazy and haze-free images //Proceedings of the IEEE/CVF Conference on Computer Vision and Pattern Recognition Workshops. – 2020. — С. 444-445. </a:t>
            </a:r>
            <a:endParaRPr lang="en-US" sz="1200" dirty="0" smtClean="0">
              <a:latin typeface="+mj-lt"/>
              <a:ea typeface="Times New Roman" panose="02020603050405020304" pitchFamily="18" charset="0"/>
              <a:cs typeface="F43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latin typeface="+mj-lt"/>
                <a:cs typeface="F43"/>
              </a:rPr>
              <a:t>[</a:t>
            </a:r>
            <a:r>
              <a:rPr lang="en-US" sz="1200" dirty="0">
                <a:latin typeface="+mj-lt"/>
                <a:cs typeface="F43"/>
              </a:rPr>
              <a:t>7</a:t>
            </a:r>
            <a:r>
              <a:rPr lang="en-US" sz="1200" dirty="0" smtClean="0">
                <a:latin typeface="+mj-lt"/>
                <a:cs typeface="F43"/>
              </a:rPr>
              <a:t>] </a:t>
            </a:r>
            <a:r>
              <a:rPr lang="en-US" sz="1200" dirty="0" err="1">
                <a:latin typeface="+mj-lt"/>
                <a:cs typeface="F44"/>
              </a:rPr>
              <a:t>Ancuti</a:t>
            </a:r>
            <a:r>
              <a:rPr lang="en-US" sz="1200" dirty="0">
                <a:latin typeface="+mj-lt"/>
                <a:cs typeface="F44"/>
              </a:rPr>
              <a:t> C. et al. </a:t>
            </a:r>
            <a:r>
              <a:rPr lang="en-US" sz="1200" dirty="0">
                <a:latin typeface="+mj-lt"/>
                <a:cs typeface="F43"/>
              </a:rPr>
              <a:t>O-haze: a </a:t>
            </a:r>
            <a:r>
              <a:rPr lang="en-US" sz="1200" dirty="0" err="1">
                <a:latin typeface="+mj-lt"/>
                <a:cs typeface="F43"/>
              </a:rPr>
              <a:t>dehazing</a:t>
            </a:r>
            <a:r>
              <a:rPr lang="en-US" sz="1200" dirty="0">
                <a:latin typeface="+mj-lt"/>
                <a:cs typeface="F43"/>
              </a:rPr>
              <a:t> benchmark with real hazy and </a:t>
            </a:r>
            <a:r>
              <a:rPr lang="en-US" sz="1200" dirty="0" err="1">
                <a:latin typeface="+mj-lt"/>
                <a:cs typeface="F43"/>
              </a:rPr>
              <a:t>hazefree</a:t>
            </a:r>
            <a:r>
              <a:rPr lang="en-US" sz="1200" dirty="0">
                <a:latin typeface="+mj-lt"/>
                <a:cs typeface="F43"/>
              </a:rPr>
              <a:t> outdoor images //Proceedings of the IEEE conference on computer vision and pattern recognition workshops. – 2018. — С. 754-762</a:t>
            </a:r>
            <a:r>
              <a:rPr lang="en-US" sz="1200" dirty="0" smtClean="0">
                <a:latin typeface="+mj-lt"/>
                <a:cs typeface="F43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34212" y="998180"/>
                <a:ext cx="4549255" cy="1143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 smtClean="0">
                    <a:cs typeface="F43"/>
                  </a:rPr>
                  <a:t>Atmospheric scattering model:</a:t>
                </a:r>
                <a:endParaRPr lang="en-US" dirty="0">
                  <a:cs typeface="F43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case of hazy images synthesizing -</a:t>
                </a:r>
                <a:r>
                  <a:rPr lang="ru-RU" dirty="0" smtClean="0"/>
                  <a:t> </a:t>
                </a:r>
                <a:r>
                  <a:rPr lang="en-US" dirty="0" smtClean="0"/>
                  <a:t>is the depth map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12" y="998180"/>
                <a:ext cx="4549255" cy="1143646"/>
              </a:xfrm>
              <a:prstGeom prst="rect">
                <a:avLst/>
              </a:prstGeom>
              <a:blipFill>
                <a:blip r:embed="rId2"/>
                <a:stretch>
                  <a:fillRect l="-3217" t="-6952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621" y="212394"/>
            <a:ext cx="10577513" cy="77311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Problem of </a:t>
            </a:r>
            <a:r>
              <a:rPr lang="en-US" sz="4000" b="1" dirty="0" smtClean="0">
                <a:cs typeface="Times New Roman" pitchFamily="18" charset="0"/>
              </a:rPr>
              <a:t>synthetic haze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1556193" y="4952198"/>
            <a:ext cx="242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Synthetic haze image</a:t>
            </a:r>
            <a:endParaRPr lang="ru-RU" dirty="0" smtClean="0"/>
          </a:p>
        </p:txBody>
      </p:sp>
      <p:grpSp>
        <p:nvGrpSpPr>
          <p:cNvPr id="26" name="Группа 25"/>
          <p:cNvGrpSpPr/>
          <p:nvPr/>
        </p:nvGrpSpPr>
        <p:grpSpPr>
          <a:xfrm>
            <a:off x="7244201" y="1181197"/>
            <a:ext cx="4835525" cy="3595520"/>
            <a:chOff x="636426" y="1476826"/>
            <a:chExt cx="5177520" cy="384981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26" y="1476826"/>
              <a:ext cx="5177520" cy="384138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97290" y="3998794"/>
              <a:ext cx="632266" cy="13278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937670" y="2353695"/>
              <a:ext cx="413314" cy="887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63588" y="2353695"/>
              <a:ext cx="340645" cy="887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66771" y="2353696"/>
              <a:ext cx="451099" cy="1150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8526" y="1181197"/>
            <a:ext cx="4853690" cy="3601126"/>
            <a:chOff x="625066" y="1476826"/>
            <a:chExt cx="5188880" cy="384981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66" y="1476826"/>
              <a:ext cx="5188880" cy="3849815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2197290" y="3998794"/>
              <a:ext cx="632266" cy="13278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37670" y="2353695"/>
              <a:ext cx="413314" cy="887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63588" y="2353695"/>
              <a:ext cx="340645" cy="8870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466771" y="2353696"/>
              <a:ext cx="451099" cy="11505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256757" y="4977724"/>
            <a:ext cx="28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truth image</a:t>
            </a:r>
            <a:endParaRPr lang="ru-RU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92710" y="6077959"/>
            <a:ext cx="534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Images from SOTS dataset. Red squares are visible haze distortion areas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6946238" y="4312693"/>
            <a:ext cx="2050979" cy="1164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2044899" y="2783823"/>
            <a:ext cx="3457533" cy="1372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0" name="Группа 4099"/>
          <p:cNvGrpSpPr/>
          <p:nvPr/>
        </p:nvGrpSpPr>
        <p:grpSpPr>
          <a:xfrm>
            <a:off x="5427927" y="3910955"/>
            <a:ext cx="1341620" cy="2872202"/>
            <a:chOff x="5574100" y="4092623"/>
            <a:chExt cx="1183603" cy="25339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4100" y="4092623"/>
              <a:ext cx="1183603" cy="2533912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5574100" y="4092623"/>
              <a:ext cx="1183603" cy="2533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01" name="Группа 4100"/>
          <p:cNvGrpSpPr/>
          <p:nvPr/>
        </p:nvGrpSpPr>
        <p:grpSpPr>
          <a:xfrm>
            <a:off x="5771603" y="985507"/>
            <a:ext cx="1306006" cy="2781211"/>
            <a:chOff x="5762635" y="1083273"/>
            <a:chExt cx="1189879" cy="253391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2635" y="1083273"/>
              <a:ext cx="1183603" cy="2533912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5768911" y="1083273"/>
              <a:ext cx="1183603" cy="2533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277233" y="564955"/>
            <a:ext cx="279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improperly generated haze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cxnSp>
        <p:nvCxnSpPr>
          <p:cNvPr id="4106" name="Прямая со стрелкой 4105"/>
          <p:cNvCxnSpPr/>
          <p:nvPr/>
        </p:nvCxnSpPr>
        <p:spPr>
          <a:xfrm flipH="1">
            <a:off x="6421161" y="762723"/>
            <a:ext cx="982788" cy="1594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6" y="1723244"/>
            <a:ext cx="4734241" cy="3572762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621" y="212394"/>
            <a:ext cx="10577513" cy="7731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b="1" dirty="0" smtClean="0">
                <a:cs typeface="Times New Roman" pitchFamily="18" charset="0"/>
              </a:rPr>
              <a:t>Haze remov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ru-RU" sz="36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479739" y="5297648"/>
            <a:ext cx="16433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>
                <a:latin typeface="+mj-lt"/>
                <a:cs typeface="Calibri" panose="020F0502020204030204" pitchFamily="34" charset="0"/>
              </a:rPr>
              <a:t>Original image</a:t>
            </a:r>
            <a:endParaRPr lang="ru-RU" altLang="ru-RU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93" y="1723244"/>
            <a:ext cx="4734241" cy="3572762"/>
          </a:xfrm>
          <a:prstGeom prst="rect">
            <a:avLst/>
          </a:prstGeom>
        </p:spPr>
      </p:pic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4911042" y="1057781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>
                <a:latin typeface="+mj-lt"/>
                <a:cs typeface="Calibri" panose="020F0502020204030204" pitchFamily="34" charset="0"/>
              </a:rPr>
              <a:t>A</a:t>
            </a:r>
            <a:r>
              <a:rPr lang="en-US" altLang="ru-RU" dirty="0">
                <a:latin typeface="+mj-lt"/>
                <a:cs typeface="Calibri" panose="020F0502020204030204" pitchFamily="34" charset="0"/>
              </a:rPr>
              <a:t>c</a:t>
            </a:r>
            <a:endParaRPr lang="ru-RU" altLang="ru-RU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122" name="Группа 4121"/>
          <p:cNvGrpSpPr/>
          <p:nvPr/>
        </p:nvGrpSpPr>
        <p:grpSpPr>
          <a:xfrm>
            <a:off x="4880508" y="998638"/>
            <a:ext cx="519443" cy="519443"/>
            <a:chOff x="6629400" y="985507"/>
            <a:chExt cx="519443" cy="519443"/>
          </a:xfrm>
        </p:grpSpPr>
        <p:cxnSp>
          <p:nvCxnSpPr>
            <p:cNvPr id="4119" name="Прямая соединительная линия 4118"/>
            <p:cNvCxnSpPr/>
            <p:nvPr/>
          </p:nvCxnSpPr>
          <p:spPr>
            <a:xfrm>
              <a:off x="6629400" y="985507"/>
              <a:ext cx="519443" cy="51944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1" name="Прямая соединительная линия 4120"/>
            <p:cNvCxnSpPr/>
            <p:nvPr/>
          </p:nvCxnSpPr>
          <p:spPr>
            <a:xfrm flipV="1">
              <a:off x="6629400" y="985507"/>
              <a:ext cx="519113" cy="5191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27300" y="104465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smtClean="0">
                <a:latin typeface="+mj-lt"/>
                <a:cs typeface="Calibri" panose="020F0502020204030204" pitchFamily="34" charset="0"/>
              </a:rPr>
              <a:t>A</a:t>
            </a:r>
            <a:r>
              <a:rPr lang="en-US" altLang="ru-RU" dirty="0">
                <a:latin typeface="+mj-lt"/>
                <a:cs typeface="Calibri" panose="020F0502020204030204" pitchFamily="34" charset="0"/>
              </a:rPr>
              <a:t>c</a:t>
            </a:r>
            <a:endParaRPr lang="ru-RU" altLang="ru-RU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124" name="Прямая со стрелкой 4123"/>
          <p:cNvCxnSpPr>
            <a:stCxn id="63" idx="2"/>
          </p:cNvCxnSpPr>
          <p:nvPr/>
        </p:nvCxnSpPr>
        <p:spPr>
          <a:xfrm flipH="1">
            <a:off x="2177205" y="1413982"/>
            <a:ext cx="583492" cy="3076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216345" y="5296006"/>
            <a:ext cx="17090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dirty="0" err="1" smtClean="0">
                <a:latin typeface="+mj-lt"/>
                <a:cs typeface="Calibri" panose="020F0502020204030204" pitchFamily="34" charset="0"/>
              </a:rPr>
              <a:t>Dehazed</a:t>
            </a:r>
            <a:r>
              <a:rPr lang="en-US" altLang="ru-RU" dirty="0" smtClean="0">
                <a:latin typeface="+mj-lt"/>
                <a:cs typeface="Calibri" panose="020F0502020204030204" pitchFamily="34" charset="0"/>
              </a:rPr>
              <a:t> image</a:t>
            </a:r>
            <a:endParaRPr lang="ru-RU" altLang="ru-RU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4127" name="Прямая со стрелкой 4126"/>
          <p:cNvCxnSpPr>
            <a:stCxn id="45" idx="1"/>
          </p:cNvCxnSpPr>
          <p:nvPr/>
        </p:nvCxnSpPr>
        <p:spPr>
          <a:xfrm flipH="1">
            <a:off x="2584718" y="1242447"/>
            <a:ext cx="2326324" cy="274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Basic principles of hazy images collection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15098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most straightforward way to achieve a hazy environment is </a:t>
            </a:r>
            <a:r>
              <a:rPr lang="en-US" sz="2600" b="1" dirty="0"/>
              <a:t>using a smoke </a:t>
            </a:r>
            <a:r>
              <a:rPr lang="en-US" sz="2600" b="1" dirty="0" smtClean="0"/>
              <a:t>machine</a:t>
            </a:r>
          </a:p>
          <a:p>
            <a:r>
              <a:rPr lang="en-US" sz="2600" dirty="0"/>
              <a:t>For more homogeneous haze, </a:t>
            </a:r>
            <a:r>
              <a:rPr lang="en-US" sz="2600" b="1" dirty="0" err="1"/>
              <a:t>windlessness</a:t>
            </a:r>
            <a:r>
              <a:rPr lang="en-US" sz="2600" dirty="0"/>
              <a:t> should be held on a few minutes before taking </a:t>
            </a:r>
            <a:r>
              <a:rPr lang="en-US" sz="2600" dirty="0" smtClean="0"/>
              <a:t>pictures</a:t>
            </a:r>
            <a:endParaRPr lang="en-US" sz="2600" dirty="0"/>
          </a:p>
          <a:p>
            <a:r>
              <a:rPr lang="en-US" sz="2600" dirty="0" err="1" smtClean="0"/>
              <a:t>ColorChecker</a:t>
            </a:r>
            <a:r>
              <a:rPr lang="ru-RU" sz="2600" dirty="0" smtClean="0"/>
              <a:t> </a:t>
            </a:r>
            <a:r>
              <a:rPr lang="en-US" sz="2600" dirty="0" smtClean="0"/>
              <a:t>plate should be placed</a:t>
            </a:r>
            <a:r>
              <a:rPr lang="ru-RU" sz="2600" dirty="0" smtClean="0"/>
              <a:t> </a:t>
            </a:r>
            <a:r>
              <a:rPr lang="en-US" sz="2600" dirty="0" smtClean="0"/>
              <a:t>on the camera field of view. Optionally, also place other camera calibration tools.</a:t>
            </a:r>
            <a:endParaRPr lang="ru-RU" sz="2600" dirty="0" smtClean="0"/>
          </a:p>
          <a:p>
            <a:r>
              <a:rPr lang="en-US" sz="2600" dirty="0" smtClean="0"/>
              <a:t>The camera </a:t>
            </a:r>
            <a:r>
              <a:rPr lang="en-US" sz="2600" dirty="0"/>
              <a:t>parameters (aperture, shutter speed, ISO</a:t>
            </a:r>
            <a:r>
              <a:rPr lang="en-US" sz="2600" dirty="0" smtClean="0"/>
              <a:t>) should be controlled</a:t>
            </a:r>
            <a:endParaRPr lang="ru-RU" sz="2600" dirty="0" smtClean="0"/>
          </a:p>
          <a:p>
            <a:endParaRPr lang="ru-RU" sz="2600" dirty="0"/>
          </a:p>
          <a:p>
            <a:endParaRPr lang="ru-RU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54" y="4565114"/>
            <a:ext cx="1538465" cy="1538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47" y="4565114"/>
            <a:ext cx="1779848" cy="1555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06" y="4565115"/>
            <a:ext cx="1533504" cy="1533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9836" y="6101320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White balance tool</a:t>
            </a:r>
          </a:p>
          <a:p>
            <a:pPr algn="ctr"/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Datacolor</a:t>
            </a:r>
            <a:r>
              <a:rPr lang="ru-RU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SpyderCUBE</a:t>
            </a:r>
            <a:r>
              <a:rPr lang="en-US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8662" y="6120257"/>
            <a:ext cx="274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ColorChecker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Datacolor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SpyderCheckr</a:t>
            </a:r>
            <a:r>
              <a:rPr lang="en-US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7252" y="6098618"/>
            <a:ext cx="3159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Camera Lens Calibration Tool</a:t>
            </a:r>
            <a:endParaRPr lang="en-US" dirty="0" smtClean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Datacolor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SpyderLensCal</a:t>
            </a:r>
            <a:r>
              <a:rPr lang="en-US" dirty="0" smtClean="0">
                <a:latin typeface="+mj-lt"/>
              </a:rPr>
              <a:t>)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cs typeface="Times New Roman" pitchFamily="18" charset="0"/>
              </a:rPr>
              <a:t>Dataset collection. Scene complexity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4" y="1389537"/>
            <a:ext cx="5060156" cy="3373438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7221898" y="5973586"/>
            <a:ext cx="2025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SpyderCUBE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91775" y="5940623"/>
            <a:ext cx="2061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SpederCheckr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40853" y="5940927"/>
            <a:ext cx="2148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SpyderLensCal</a:t>
            </a:r>
            <a:endParaRPr lang="ru-RU" sz="1400" dirty="0">
              <a:ea typeface="Times New Roman" panose="02020603050405020304" pitchFamily="18" charset="0"/>
              <a:cs typeface="F43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4406357" y="4176215"/>
            <a:ext cx="3400547" cy="17644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4" idx="0"/>
          </p:cNvCxnSpPr>
          <p:nvPr/>
        </p:nvCxnSpPr>
        <p:spPr>
          <a:xfrm flipH="1" flipV="1">
            <a:off x="3535519" y="4176215"/>
            <a:ext cx="2079795" cy="17647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3" idx="0"/>
          </p:cNvCxnSpPr>
          <p:nvPr/>
        </p:nvCxnSpPr>
        <p:spPr>
          <a:xfrm flipV="1">
            <a:off x="2822667" y="3104931"/>
            <a:ext cx="601781" cy="28356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43" y="1325563"/>
            <a:ext cx="5060157" cy="3373438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3323237" y="3263413"/>
            <a:ext cx="5294928" cy="2613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893570" y="3821374"/>
            <a:ext cx="3009193" cy="21192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697053" y="4151295"/>
            <a:ext cx="1310368" cy="17253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884911" y="4841009"/>
            <a:ext cx="1257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a typeface="Times New Roman" panose="02020603050405020304" pitchFamily="18" charset="0"/>
                <a:cs typeface="F43"/>
              </a:rPr>
              <a:t>Scene 1 (easy)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28756" y="4795226"/>
            <a:ext cx="1640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ea typeface="Times New Roman" panose="02020603050405020304" pitchFamily="18" charset="0"/>
                <a:cs typeface="F43"/>
              </a:rPr>
              <a:t>Scene 2 (advanced)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069540" y="1229338"/>
            <a:ext cx="3553622" cy="3233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9769590" y="1159737"/>
            <a:ext cx="1148619" cy="299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10781731" y="1122255"/>
            <a:ext cx="272956" cy="2589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9815534" y="732570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Times New Roman" panose="02020603050405020304" pitchFamily="18" charset="0"/>
                <a:cs typeface="F43"/>
              </a:rPr>
              <a:t>L</a:t>
            </a:r>
            <a:r>
              <a:rPr lang="en-US" sz="1400" dirty="0" smtClean="0">
                <a:ea typeface="Times New Roman" panose="02020603050405020304" pitchFamily="18" charset="0"/>
                <a:cs typeface="F43"/>
              </a:rPr>
              <a:t>ocalized light sources</a:t>
            </a:r>
            <a:endParaRPr lang="ru-RU" sz="1400" dirty="0">
              <a:ea typeface="Times New Roman" panose="02020603050405020304" pitchFamily="18" charset="0"/>
              <a:cs typeface="F43"/>
            </a:endParaRPr>
          </a:p>
        </p:txBody>
      </p:sp>
    </p:spTree>
    <p:extLst>
      <p:ext uri="{BB962C8B-B14F-4D97-AF65-F5344CB8AC3E}">
        <p14:creationId xmlns:p14="http://schemas.microsoft.com/office/powerpoint/2010/main" val="40120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cs typeface="Times New Roman" pitchFamily="18" charset="0"/>
              </a:rPr>
              <a:t>Dataset collection. Environment</a:t>
            </a:r>
            <a:endParaRPr lang="ru-RU" sz="4000" b="1" dirty="0" smtClean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F045-B329-45F3-9E13-8A7D34D7C31C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367061" y="1160941"/>
            <a:ext cx="5430582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136413" y="834590"/>
            <a:ext cx="384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Increasing brightness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3366874" y="3618327"/>
            <a:ext cx="5430582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136226" y="3291976"/>
            <a:ext cx="384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Increasing haze density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28" y="1565462"/>
            <a:ext cx="2537405" cy="16916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96" y="1544758"/>
            <a:ext cx="2537405" cy="1691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19" y="1544758"/>
            <a:ext cx="2537218" cy="16914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" y="1544758"/>
            <a:ext cx="2568461" cy="17123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32" y="4009835"/>
            <a:ext cx="2556470" cy="17043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" y="4009835"/>
            <a:ext cx="2556469" cy="17043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96" y="4009835"/>
            <a:ext cx="2537405" cy="169160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28" y="4009835"/>
            <a:ext cx="2537405" cy="169160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959262" y="6044197"/>
            <a:ext cx="2025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SpyderCUBE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01959" y="5911948"/>
            <a:ext cx="2061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SpederCheckr</a:t>
            </a:r>
            <a:endParaRPr lang="en-US" sz="1400" dirty="0">
              <a:ea typeface="Times New Roman" panose="02020603050405020304" pitchFamily="18" charset="0"/>
              <a:cs typeface="F43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44648" y="6366130"/>
            <a:ext cx="2148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ea typeface="Times New Roman" panose="02020603050405020304" pitchFamily="18" charset="0"/>
                <a:cs typeface="F43"/>
              </a:rPr>
              <a:t>Datacolor</a:t>
            </a:r>
            <a:r>
              <a:rPr lang="en-US" sz="1400" dirty="0">
                <a:ea typeface="Times New Roman" panose="02020603050405020304" pitchFamily="18" charset="0"/>
                <a:cs typeface="F43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F43"/>
              </a:rPr>
              <a:t>SpyderLensCal</a:t>
            </a:r>
            <a:endParaRPr lang="ru-RU" sz="1400" dirty="0">
              <a:ea typeface="Times New Roman" panose="02020603050405020304" pitchFamily="18" charset="0"/>
              <a:cs typeface="F43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5199797" y="5418161"/>
            <a:ext cx="1173707" cy="601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4" idx="0"/>
          </p:cNvCxnSpPr>
          <p:nvPr/>
        </p:nvCxnSpPr>
        <p:spPr>
          <a:xfrm flipH="1" flipV="1">
            <a:off x="4632967" y="5418161"/>
            <a:ext cx="186142" cy="9479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3" idx="0"/>
          </p:cNvCxnSpPr>
          <p:nvPr/>
        </p:nvCxnSpPr>
        <p:spPr>
          <a:xfrm flipV="1">
            <a:off x="2632851" y="4861991"/>
            <a:ext cx="1705847" cy="10499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8"/>
    </mc:Choice>
    <mc:Fallback xmlns="">
      <p:transition spd="slow" advTm="62348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5"/>
        <p14:stopEvt time="62348" objId="5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16832</TotalTime>
  <Words>946</Words>
  <Application>Microsoft Office PowerPoint</Application>
  <PresentationFormat>Широкоэкранный</PresentationFormat>
  <Paragraphs>154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Calibri</vt:lpstr>
      <vt:lpstr>Calisto MT</vt:lpstr>
      <vt:lpstr>Calisto MT (Заголовки)</vt:lpstr>
      <vt:lpstr>Cambria Math</vt:lpstr>
      <vt:lpstr>F43</vt:lpstr>
      <vt:lpstr>F44</vt:lpstr>
      <vt:lpstr>Times New Roman</vt:lpstr>
      <vt:lpstr>Trebuchet MS</vt:lpstr>
      <vt:lpstr>Wingdings</vt:lpstr>
      <vt:lpstr>Wingdings 2</vt:lpstr>
      <vt:lpstr>Сланец</vt:lpstr>
      <vt:lpstr>Equation</vt:lpstr>
      <vt:lpstr>Hazy Images Dataset With Localized Light Sources For Experimental Evaluation Of Dehazing Methods</vt:lpstr>
      <vt:lpstr>Image dehazing task</vt:lpstr>
      <vt:lpstr>Atmospheric scattering model</vt:lpstr>
      <vt:lpstr>Dehazing datasets with ground truth</vt:lpstr>
      <vt:lpstr>Problem of synthetic haze</vt:lpstr>
      <vt:lpstr>Haze removal in low light conditions with artificial light sources</vt:lpstr>
      <vt:lpstr>Basic principles of hazy images collection</vt:lpstr>
      <vt:lpstr>Dataset collection. Scene complexity</vt:lpstr>
      <vt:lpstr>Dataset collection. Environment</vt:lpstr>
      <vt:lpstr>Dataset collection. Backstage</vt:lpstr>
      <vt:lpstr>Experimental evaluation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Background-Invariant Robust Hand Detection Using  One-Class Color Segmentation and Skeleton Description</dc:title>
  <dc:creator>admin</dc:creator>
  <cp:lastModifiedBy>Андрей Филин</cp:lastModifiedBy>
  <cp:revision>457</cp:revision>
  <dcterms:created xsi:type="dcterms:W3CDTF">2016-09-19T18:25:54Z</dcterms:created>
  <dcterms:modified xsi:type="dcterms:W3CDTF">2022-07-07T13:18:02Z</dcterms:modified>
</cp:coreProperties>
</file>