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3" r:id="rId4"/>
    <p:sldId id="268" r:id="rId5"/>
    <p:sldId id="269" r:id="rId6"/>
    <p:sldId id="270" r:id="rId7"/>
    <p:sldId id="276" r:id="rId8"/>
    <p:sldId id="277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02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6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A51B3F-6299-4BE2-AB86-BB233BA712C2}" type="doc">
      <dgm:prSet loTypeId="urn:microsoft.com/office/officeart/2005/8/layout/vList2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89FDE1A-D281-4A31-97D4-D17641F66573}">
      <dgm:prSet/>
      <dgm:spPr/>
      <dgm:t>
        <a:bodyPr/>
        <a:lstStyle/>
        <a:p>
          <a:r>
            <a:rPr lang="en-US" dirty="0"/>
            <a:t>Authors:</a:t>
          </a:r>
        </a:p>
      </dgm:t>
    </dgm:pt>
    <dgm:pt modelId="{970414BC-49BD-49F5-B124-D92C922F1684}" type="parTrans" cxnId="{EC46FC26-9E4C-46F0-BF6E-7F3577747DFE}">
      <dgm:prSet/>
      <dgm:spPr/>
      <dgm:t>
        <a:bodyPr/>
        <a:lstStyle/>
        <a:p>
          <a:endParaRPr lang="en-US"/>
        </a:p>
      </dgm:t>
    </dgm:pt>
    <dgm:pt modelId="{DC4D1D5F-458D-4919-8E77-ABF7DC14A346}" type="sibTrans" cxnId="{EC46FC26-9E4C-46F0-BF6E-7F3577747DFE}">
      <dgm:prSet/>
      <dgm:spPr/>
      <dgm:t>
        <a:bodyPr/>
        <a:lstStyle/>
        <a:p>
          <a:endParaRPr lang="en-US"/>
        </a:p>
      </dgm:t>
    </dgm:pt>
    <dgm:pt modelId="{54E0A641-AF8C-4F5B-AF2B-39343476B4DD}">
      <dgm:prSet/>
      <dgm:spPr/>
      <dgm:t>
        <a:bodyPr/>
        <a:lstStyle/>
        <a:p>
          <a:r>
            <a:rPr lang="en-US"/>
            <a:t>Dmitriy Kunitsyn (NRNU "MEPhI")</a:t>
          </a:r>
        </a:p>
      </dgm:t>
    </dgm:pt>
    <dgm:pt modelId="{AC5126CC-9997-4960-B671-B317574CC7A5}" type="parTrans" cxnId="{5917D419-F7A1-4D1F-BCDE-28F052F4B626}">
      <dgm:prSet/>
      <dgm:spPr/>
      <dgm:t>
        <a:bodyPr/>
        <a:lstStyle/>
        <a:p>
          <a:endParaRPr lang="en-US"/>
        </a:p>
      </dgm:t>
    </dgm:pt>
    <dgm:pt modelId="{1DB24EC3-492A-4DA7-9931-F886D455F25D}" type="sibTrans" cxnId="{5917D419-F7A1-4D1F-BCDE-28F052F4B626}">
      <dgm:prSet/>
      <dgm:spPr/>
      <dgm:t>
        <a:bodyPr/>
        <a:lstStyle/>
        <a:p>
          <a:endParaRPr lang="en-US"/>
        </a:p>
      </dgm:t>
    </dgm:pt>
    <dgm:pt modelId="{524815F4-9BD3-492C-81E1-57C8E9158C3B}">
      <dgm:prSet/>
      <dgm:spPr/>
      <dgm:t>
        <a:bodyPr/>
        <a:lstStyle/>
        <a:p>
          <a:r>
            <a:rPr lang="en-US"/>
            <a:t>Dr Alexander Sboev (NRC "Kurchatov Institute"; NRNU "MEPhI")</a:t>
          </a:r>
        </a:p>
      </dgm:t>
    </dgm:pt>
    <dgm:pt modelId="{7BFF3774-043B-4AA5-ACA3-B31401A3754F}" type="parTrans" cxnId="{E33434BB-D774-4A78-9166-1A54AFED659A}">
      <dgm:prSet/>
      <dgm:spPr/>
      <dgm:t>
        <a:bodyPr/>
        <a:lstStyle/>
        <a:p>
          <a:endParaRPr lang="en-US"/>
        </a:p>
      </dgm:t>
    </dgm:pt>
    <dgm:pt modelId="{B1C2CF9C-69AB-4A6F-8D31-1C98BD73D87A}" type="sibTrans" cxnId="{E33434BB-D774-4A78-9166-1A54AFED659A}">
      <dgm:prSet/>
      <dgm:spPr/>
      <dgm:t>
        <a:bodyPr/>
        <a:lstStyle/>
        <a:p>
          <a:endParaRPr lang="en-US"/>
        </a:p>
      </dgm:t>
    </dgm:pt>
    <dgm:pt modelId="{D17E764C-E136-4BCA-A7A6-9E0D35920DBC}">
      <dgm:prSet/>
      <dgm:spPr/>
      <dgm:t>
        <a:bodyPr/>
        <a:lstStyle/>
        <a:p>
          <a:r>
            <a:rPr lang="en-US"/>
            <a:t>Alexey Serenko (NRC "Kurchatov Institute")</a:t>
          </a:r>
        </a:p>
      </dgm:t>
    </dgm:pt>
    <dgm:pt modelId="{A58D2021-D1F4-459E-B0B0-4566839F59A4}" type="parTrans" cxnId="{21DEFE48-2BED-4441-BFB0-EC3FE2EC172D}">
      <dgm:prSet/>
      <dgm:spPr/>
      <dgm:t>
        <a:bodyPr/>
        <a:lstStyle/>
        <a:p>
          <a:endParaRPr lang="en-US"/>
        </a:p>
      </dgm:t>
    </dgm:pt>
    <dgm:pt modelId="{36CD07D7-6F0D-40F5-8461-967C91EB74F4}" type="sibTrans" cxnId="{21DEFE48-2BED-4441-BFB0-EC3FE2EC172D}">
      <dgm:prSet/>
      <dgm:spPr/>
      <dgm:t>
        <a:bodyPr/>
        <a:lstStyle/>
        <a:p>
          <a:endParaRPr lang="en-US"/>
        </a:p>
      </dgm:t>
    </dgm:pt>
    <dgm:pt modelId="{D2E40FA5-C544-45C3-8444-477E0DB380FC}">
      <dgm:prSet/>
      <dgm:spPr/>
      <dgm:t>
        <a:bodyPr/>
        <a:lstStyle/>
        <a:p>
          <a:r>
            <a:rPr lang="en-US"/>
            <a:t>Dr Roman Rybka (NRC "Kurchatov Institute")</a:t>
          </a:r>
        </a:p>
      </dgm:t>
    </dgm:pt>
    <dgm:pt modelId="{12E6A514-A973-41DB-99D1-59CB943A20A3}" type="parTrans" cxnId="{F0AD1B60-C654-4D3C-9EEF-E95C2356E330}">
      <dgm:prSet/>
      <dgm:spPr/>
      <dgm:t>
        <a:bodyPr/>
        <a:lstStyle/>
        <a:p>
          <a:endParaRPr lang="en-US"/>
        </a:p>
      </dgm:t>
    </dgm:pt>
    <dgm:pt modelId="{AF51E032-60B7-4DA2-AB65-7A273BED7E54}" type="sibTrans" cxnId="{F0AD1B60-C654-4D3C-9EEF-E95C2356E330}">
      <dgm:prSet/>
      <dgm:spPr/>
      <dgm:t>
        <a:bodyPr/>
        <a:lstStyle/>
        <a:p>
          <a:endParaRPr lang="en-US"/>
        </a:p>
      </dgm:t>
    </dgm:pt>
    <dgm:pt modelId="{0BE932D6-0EE7-4E83-AFDB-18595B42BB7B}" type="pres">
      <dgm:prSet presAssocID="{BFA51B3F-6299-4BE2-AB86-BB233BA712C2}" presName="linear" presStyleCnt="0">
        <dgm:presLayoutVars>
          <dgm:animLvl val="lvl"/>
          <dgm:resizeHandles val="exact"/>
        </dgm:presLayoutVars>
      </dgm:prSet>
      <dgm:spPr/>
    </dgm:pt>
    <dgm:pt modelId="{A8EDD67A-3CBB-4A2E-ACCD-3B378F53438D}" type="pres">
      <dgm:prSet presAssocID="{789FDE1A-D281-4A31-97D4-D17641F66573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C1015AEC-7F25-4727-96A1-B7D31033634D}" type="pres">
      <dgm:prSet presAssocID="{DC4D1D5F-458D-4919-8E77-ABF7DC14A346}" presName="spacer" presStyleCnt="0"/>
      <dgm:spPr/>
    </dgm:pt>
    <dgm:pt modelId="{F92BA4EF-B688-4EAF-BF02-4117C53987AB}" type="pres">
      <dgm:prSet presAssocID="{54E0A641-AF8C-4F5B-AF2B-39343476B4DD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B14C4C71-9CAE-4153-9288-4A7FD6D0AFD6}" type="pres">
      <dgm:prSet presAssocID="{1DB24EC3-492A-4DA7-9931-F886D455F25D}" presName="spacer" presStyleCnt="0"/>
      <dgm:spPr/>
    </dgm:pt>
    <dgm:pt modelId="{299808DF-3F13-4549-B167-58326B2838B4}" type="pres">
      <dgm:prSet presAssocID="{524815F4-9BD3-492C-81E1-57C8E9158C3B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9530B156-5F91-4DDC-81D0-C6E5C93F636E}" type="pres">
      <dgm:prSet presAssocID="{B1C2CF9C-69AB-4A6F-8D31-1C98BD73D87A}" presName="spacer" presStyleCnt="0"/>
      <dgm:spPr/>
    </dgm:pt>
    <dgm:pt modelId="{263E6977-596A-46F5-9B72-42D709D535B4}" type="pres">
      <dgm:prSet presAssocID="{D17E764C-E136-4BCA-A7A6-9E0D35920DBC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16BDA585-6CBE-4790-B249-3BBB4B224921}" type="pres">
      <dgm:prSet presAssocID="{36CD07D7-6F0D-40F5-8461-967C91EB74F4}" presName="spacer" presStyleCnt="0"/>
      <dgm:spPr/>
    </dgm:pt>
    <dgm:pt modelId="{39F54F74-883B-4749-8448-51F38E5876A0}" type="pres">
      <dgm:prSet presAssocID="{D2E40FA5-C544-45C3-8444-477E0DB380FC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5917D419-F7A1-4D1F-BCDE-28F052F4B626}" srcId="{BFA51B3F-6299-4BE2-AB86-BB233BA712C2}" destId="{54E0A641-AF8C-4F5B-AF2B-39343476B4DD}" srcOrd="1" destOrd="0" parTransId="{AC5126CC-9997-4960-B671-B317574CC7A5}" sibTransId="{1DB24EC3-492A-4DA7-9931-F886D455F25D}"/>
    <dgm:cxn modelId="{EC46FC26-9E4C-46F0-BF6E-7F3577747DFE}" srcId="{BFA51B3F-6299-4BE2-AB86-BB233BA712C2}" destId="{789FDE1A-D281-4A31-97D4-D17641F66573}" srcOrd="0" destOrd="0" parTransId="{970414BC-49BD-49F5-B124-D92C922F1684}" sibTransId="{DC4D1D5F-458D-4919-8E77-ABF7DC14A346}"/>
    <dgm:cxn modelId="{21DEFE48-2BED-4441-BFB0-EC3FE2EC172D}" srcId="{BFA51B3F-6299-4BE2-AB86-BB233BA712C2}" destId="{D17E764C-E136-4BCA-A7A6-9E0D35920DBC}" srcOrd="3" destOrd="0" parTransId="{A58D2021-D1F4-459E-B0B0-4566839F59A4}" sibTransId="{36CD07D7-6F0D-40F5-8461-967C91EB74F4}"/>
    <dgm:cxn modelId="{ABA39A4A-563D-4FEE-91BB-F3786687D68F}" type="presOf" srcId="{789FDE1A-D281-4A31-97D4-D17641F66573}" destId="{A8EDD67A-3CBB-4A2E-ACCD-3B378F53438D}" srcOrd="0" destOrd="0" presId="urn:microsoft.com/office/officeart/2005/8/layout/vList2"/>
    <dgm:cxn modelId="{6FC6A94D-99A4-4F09-80E2-5317CBC38023}" type="presOf" srcId="{BFA51B3F-6299-4BE2-AB86-BB233BA712C2}" destId="{0BE932D6-0EE7-4E83-AFDB-18595B42BB7B}" srcOrd="0" destOrd="0" presId="urn:microsoft.com/office/officeart/2005/8/layout/vList2"/>
    <dgm:cxn modelId="{F0AD1B60-C654-4D3C-9EEF-E95C2356E330}" srcId="{BFA51B3F-6299-4BE2-AB86-BB233BA712C2}" destId="{D2E40FA5-C544-45C3-8444-477E0DB380FC}" srcOrd="4" destOrd="0" parTransId="{12E6A514-A973-41DB-99D1-59CB943A20A3}" sibTransId="{AF51E032-60B7-4DA2-AB65-7A273BED7E54}"/>
    <dgm:cxn modelId="{0AB2A766-B6D7-4F85-8986-B62BEEA61CEA}" type="presOf" srcId="{524815F4-9BD3-492C-81E1-57C8E9158C3B}" destId="{299808DF-3F13-4549-B167-58326B2838B4}" srcOrd="0" destOrd="0" presId="urn:microsoft.com/office/officeart/2005/8/layout/vList2"/>
    <dgm:cxn modelId="{E33434BB-D774-4A78-9166-1A54AFED659A}" srcId="{BFA51B3F-6299-4BE2-AB86-BB233BA712C2}" destId="{524815F4-9BD3-492C-81E1-57C8E9158C3B}" srcOrd="2" destOrd="0" parTransId="{7BFF3774-043B-4AA5-ACA3-B31401A3754F}" sibTransId="{B1C2CF9C-69AB-4A6F-8D31-1C98BD73D87A}"/>
    <dgm:cxn modelId="{DF9AD9D9-715B-4F3B-AF92-3732756505F0}" type="presOf" srcId="{D2E40FA5-C544-45C3-8444-477E0DB380FC}" destId="{39F54F74-883B-4749-8448-51F38E5876A0}" srcOrd="0" destOrd="0" presId="urn:microsoft.com/office/officeart/2005/8/layout/vList2"/>
    <dgm:cxn modelId="{C144EBDB-37F1-4F3A-BD9C-4BC5E1EB23D9}" type="presOf" srcId="{54E0A641-AF8C-4F5B-AF2B-39343476B4DD}" destId="{F92BA4EF-B688-4EAF-BF02-4117C53987AB}" srcOrd="0" destOrd="0" presId="urn:microsoft.com/office/officeart/2005/8/layout/vList2"/>
    <dgm:cxn modelId="{47349CF3-EC65-4DF9-820D-156035F91B17}" type="presOf" srcId="{D17E764C-E136-4BCA-A7A6-9E0D35920DBC}" destId="{263E6977-596A-46F5-9B72-42D709D535B4}" srcOrd="0" destOrd="0" presId="urn:microsoft.com/office/officeart/2005/8/layout/vList2"/>
    <dgm:cxn modelId="{B2A625F2-56A1-4873-BA7B-2BAB6AD24256}" type="presParOf" srcId="{0BE932D6-0EE7-4E83-AFDB-18595B42BB7B}" destId="{A8EDD67A-3CBB-4A2E-ACCD-3B378F53438D}" srcOrd="0" destOrd="0" presId="urn:microsoft.com/office/officeart/2005/8/layout/vList2"/>
    <dgm:cxn modelId="{35F34074-FC94-4C44-AF9A-5F66B2DE2674}" type="presParOf" srcId="{0BE932D6-0EE7-4E83-AFDB-18595B42BB7B}" destId="{C1015AEC-7F25-4727-96A1-B7D31033634D}" srcOrd="1" destOrd="0" presId="urn:microsoft.com/office/officeart/2005/8/layout/vList2"/>
    <dgm:cxn modelId="{6CF4F921-CB0C-49B0-BD9E-6BE136AC9787}" type="presParOf" srcId="{0BE932D6-0EE7-4E83-AFDB-18595B42BB7B}" destId="{F92BA4EF-B688-4EAF-BF02-4117C53987AB}" srcOrd="2" destOrd="0" presId="urn:microsoft.com/office/officeart/2005/8/layout/vList2"/>
    <dgm:cxn modelId="{684A820B-5514-480A-9F2A-8668BD07A1C2}" type="presParOf" srcId="{0BE932D6-0EE7-4E83-AFDB-18595B42BB7B}" destId="{B14C4C71-9CAE-4153-9288-4A7FD6D0AFD6}" srcOrd="3" destOrd="0" presId="urn:microsoft.com/office/officeart/2005/8/layout/vList2"/>
    <dgm:cxn modelId="{D5B31287-A0E3-4321-BE17-F32976BEE7F7}" type="presParOf" srcId="{0BE932D6-0EE7-4E83-AFDB-18595B42BB7B}" destId="{299808DF-3F13-4549-B167-58326B2838B4}" srcOrd="4" destOrd="0" presId="urn:microsoft.com/office/officeart/2005/8/layout/vList2"/>
    <dgm:cxn modelId="{9AAE4250-B5B9-4BC0-89A2-4B61DB390E4B}" type="presParOf" srcId="{0BE932D6-0EE7-4E83-AFDB-18595B42BB7B}" destId="{9530B156-5F91-4DDC-81D0-C6E5C93F636E}" srcOrd="5" destOrd="0" presId="urn:microsoft.com/office/officeart/2005/8/layout/vList2"/>
    <dgm:cxn modelId="{054F0947-AF62-4D23-82A2-2372C323B7A8}" type="presParOf" srcId="{0BE932D6-0EE7-4E83-AFDB-18595B42BB7B}" destId="{263E6977-596A-46F5-9B72-42D709D535B4}" srcOrd="6" destOrd="0" presId="urn:microsoft.com/office/officeart/2005/8/layout/vList2"/>
    <dgm:cxn modelId="{45D61845-0803-4F2F-AFEF-A90D3C7CCB0A}" type="presParOf" srcId="{0BE932D6-0EE7-4E83-AFDB-18595B42BB7B}" destId="{16BDA585-6CBE-4790-B249-3BBB4B224921}" srcOrd="7" destOrd="0" presId="urn:microsoft.com/office/officeart/2005/8/layout/vList2"/>
    <dgm:cxn modelId="{7290971D-BBAD-4B62-86CE-720B569BAE65}" type="presParOf" srcId="{0BE932D6-0EE7-4E83-AFDB-18595B42BB7B}" destId="{39F54F74-883B-4749-8448-51F38E5876A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EDD67A-3CBB-4A2E-ACCD-3B378F53438D}">
      <dsp:nvSpPr>
        <dsp:cNvPr id="0" name=""/>
        <dsp:cNvSpPr/>
      </dsp:nvSpPr>
      <dsp:spPr>
        <a:xfrm>
          <a:off x="0" y="34290"/>
          <a:ext cx="6106741" cy="2878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Authors:</a:t>
          </a:r>
        </a:p>
      </dsp:txBody>
      <dsp:txXfrm>
        <a:off x="14050" y="48340"/>
        <a:ext cx="6078641" cy="259719"/>
      </dsp:txXfrm>
    </dsp:sp>
    <dsp:sp modelId="{F92BA4EF-B688-4EAF-BF02-4117C53987AB}">
      <dsp:nvSpPr>
        <dsp:cNvPr id="0" name=""/>
        <dsp:cNvSpPr/>
      </dsp:nvSpPr>
      <dsp:spPr>
        <a:xfrm>
          <a:off x="0" y="356670"/>
          <a:ext cx="6106741" cy="2878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Dmitriy Kunitsyn (NRNU "MEPhI")</a:t>
          </a:r>
        </a:p>
      </dsp:txBody>
      <dsp:txXfrm>
        <a:off x="14050" y="370720"/>
        <a:ext cx="6078641" cy="259719"/>
      </dsp:txXfrm>
    </dsp:sp>
    <dsp:sp modelId="{299808DF-3F13-4549-B167-58326B2838B4}">
      <dsp:nvSpPr>
        <dsp:cNvPr id="0" name=""/>
        <dsp:cNvSpPr/>
      </dsp:nvSpPr>
      <dsp:spPr>
        <a:xfrm>
          <a:off x="0" y="679050"/>
          <a:ext cx="6106741" cy="2878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Dr Alexander Sboev (NRC "Kurchatov Institute"; NRNU "MEPhI")</a:t>
          </a:r>
        </a:p>
      </dsp:txBody>
      <dsp:txXfrm>
        <a:off x="14050" y="693100"/>
        <a:ext cx="6078641" cy="259719"/>
      </dsp:txXfrm>
    </dsp:sp>
    <dsp:sp modelId="{263E6977-596A-46F5-9B72-42D709D535B4}">
      <dsp:nvSpPr>
        <dsp:cNvPr id="0" name=""/>
        <dsp:cNvSpPr/>
      </dsp:nvSpPr>
      <dsp:spPr>
        <a:xfrm>
          <a:off x="0" y="1001430"/>
          <a:ext cx="6106741" cy="2878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Alexey Serenko (NRC "Kurchatov Institute")</a:t>
          </a:r>
        </a:p>
      </dsp:txBody>
      <dsp:txXfrm>
        <a:off x="14050" y="1015480"/>
        <a:ext cx="6078641" cy="259719"/>
      </dsp:txXfrm>
    </dsp:sp>
    <dsp:sp modelId="{39F54F74-883B-4749-8448-51F38E5876A0}">
      <dsp:nvSpPr>
        <dsp:cNvPr id="0" name=""/>
        <dsp:cNvSpPr/>
      </dsp:nvSpPr>
      <dsp:spPr>
        <a:xfrm>
          <a:off x="0" y="1323809"/>
          <a:ext cx="6106741" cy="2878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Dr Roman Rybka (NRC "Kurchatov Institute")</a:t>
          </a:r>
        </a:p>
      </dsp:txBody>
      <dsp:txXfrm>
        <a:off x="14050" y="1337859"/>
        <a:ext cx="6078641" cy="2597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8FC9CE-9379-4B84-F2DD-7BF182AB0F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7512A95-AA04-7F0C-3B56-923EB342F5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2764399-E166-5344-2EBB-F737878E5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A7B2E-E7E5-418A-A16D-7A3BA7347F24}" type="datetimeFigureOut">
              <a:rPr lang="ru-RU" smtClean="0"/>
              <a:t>07.07.2022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CE047C7-D260-63D9-C97F-A501A9E2D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9CFEB57-2004-3DA5-ED4A-F8AF0DD12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F6BA-6344-41AE-BC6B-6DD344D6C4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984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0EC0FB-F253-DA4B-6848-2EE054E3E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EDFC919-0C6E-FC29-4353-2ED4D60A5D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C67A311-EF18-46DE-24D3-BAF631F8E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A7B2E-E7E5-418A-A16D-7A3BA7347F24}" type="datetimeFigureOut">
              <a:rPr lang="ru-RU" smtClean="0"/>
              <a:t>07.07.2022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373DCE8-6122-B013-65F3-A259B944A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B7E28BD-B453-BBA3-A212-85C778A9F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F6BA-6344-41AE-BC6B-6DD344D6C4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782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A9242F1-C70F-A3B6-F62F-4A2D30E019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D532CB3-6078-A5F4-922A-CFDDFBA814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B10520E-C15C-288C-0505-30B5CD21F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A7B2E-E7E5-418A-A16D-7A3BA7347F24}" type="datetimeFigureOut">
              <a:rPr lang="ru-RU" smtClean="0"/>
              <a:t>07.07.2022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05FF132-4BA0-678C-7F73-165DD627A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4CE652-378A-A6B5-13F6-BCCE7F884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F6BA-6344-41AE-BC6B-6DD344D6C4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9283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4F1C66-D326-0762-2D08-1F5666B3F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B7A8FEC-F177-07E3-044C-EA2EEAF888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7033AF2-7D57-1D2C-F756-4BFAB7A89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A7B2E-E7E5-418A-A16D-7A3BA7347F24}" type="datetimeFigureOut">
              <a:rPr lang="ru-RU" smtClean="0"/>
              <a:t>07.07.2022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8B6C56-8507-7B0A-8A08-3AD4FB6FD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70DF64E-6E8A-E41E-950B-96EBBA916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F6BA-6344-41AE-BC6B-6DD344D6C4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2776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DB34A7-95EE-A90D-A8AC-11EFF7C19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C93CED8-CFEA-C7D6-8709-A7A55ACDFC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EC7DB81-C1D1-234D-18DD-6A1DD14E7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A7B2E-E7E5-418A-A16D-7A3BA7347F24}" type="datetimeFigureOut">
              <a:rPr lang="ru-RU" smtClean="0"/>
              <a:t>07.07.2022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6B19C74-0292-979F-087E-CC662C0BC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A638E45-40FA-38E6-C768-0E865C281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F6BA-6344-41AE-BC6B-6DD344D6C4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527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64B896-4663-4097-474A-1BC398BEE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5014DF6-E0CE-4F5D-262A-D49D096312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B172441-6739-EB51-3A59-40708A6A5C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7EB4657-7D8A-F94B-8479-D6E831594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A7B2E-E7E5-418A-A16D-7A3BA7347F24}" type="datetimeFigureOut">
              <a:rPr lang="ru-RU" smtClean="0"/>
              <a:t>07.07.2022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AE0F114-4E3D-6344-8272-A7B90E731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F806B97-FEF6-08EF-8265-BEC229CFF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F6BA-6344-41AE-BC6B-6DD344D6C4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6294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105D1D-0F8F-625E-5356-9EB573668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C2489EF-75BE-CD1D-5156-2AF5C9E630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BE2321E-4DB0-CF0F-CD23-C6035B96E4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7CBF3D4-6777-FAD9-1300-F86A32CBE8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813FFEC-6211-0034-31DF-9553FCD145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01F5032-17B4-91C3-5BBB-66B34FA42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A7B2E-E7E5-418A-A16D-7A3BA7347F24}" type="datetimeFigureOut">
              <a:rPr lang="ru-RU" smtClean="0"/>
              <a:t>07.07.2022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A294A1A-D0D8-D0B4-21D2-56CB5492D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B0D3CE2-6B8D-36F5-C819-18ED0F8AE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F6BA-6344-41AE-BC6B-6DD344D6C4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256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579739-7381-7BF9-F415-F90B5B4F0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02F2036-E903-87C3-01F1-179919AE1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A7B2E-E7E5-418A-A16D-7A3BA7347F24}" type="datetimeFigureOut">
              <a:rPr lang="ru-RU" smtClean="0"/>
              <a:t>07.07.2022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54469FE-22F3-2C4C-8C9D-2219E0DB7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72F53A9-99A3-5887-145A-9C2516A46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F6BA-6344-41AE-BC6B-6DD344D6C4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547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D2D1B28-97FD-7205-C624-C7512B302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A7B2E-E7E5-418A-A16D-7A3BA7347F24}" type="datetimeFigureOut">
              <a:rPr lang="ru-RU" smtClean="0"/>
              <a:t>07.07.2022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F55E12F-83EF-FD32-B12F-E205B21AA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C488141-0693-0EE0-2831-C0E0976BD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F6BA-6344-41AE-BC6B-6DD344D6C4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244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BBE352-7D7A-C9E6-475F-2B9E5B411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A8ACC8B-D5FE-1CA2-15A0-55C75E484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B327597-172D-A486-8915-69AE6D18C7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32DF5DA-F134-E662-E117-3F0C71340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A7B2E-E7E5-418A-A16D-7A3BA7347F24}" type="datetimeFigureOut">
              <a:rPr lang="ru-RU" smtClean="0"/>
              <a:t>07.07.2022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0F32E2C-EBCF-EA55-8001-5C06C66EB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985AFC9-BFBE-E8F7-A993-0CC20045E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F6BA-6344-41AE-BC6B-6DD344D6C4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8760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2EB546-13CC-3463-462C-A38732D16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68B1A77-9D76-3080-EDC3-31BD5F3D63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DDF83A3-7570-F5BB-72CA-5A1C73ECD1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07049B8-2C42-F5CF-4941-76B2642D5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A7B2E-E7E5-418A-A16D-7A3BA7347F24}" type="datetimeFigureOut">
              <a:rPr lang="ru-RU" smtClean="0"/>
              <a:t>07.07.2022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4EF7C9A-C8DB-5771-6090-4F905F3FF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A7B97C8-FE60-A463-0310-E1861E107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F6BA-6344-41AE-BC6B-6DD344D6C4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452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051622-C0D5-6D59-FDC5-92C563D5B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1ADD7C8-1752-1BF7-5F38-8F56E463D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2208C8C-2266-AC2D-1F24-09196EBE52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A7B2E-E7E5-418A-A16D-7A3BA7347F24}" type="datetimeFigureOut">
              <a:rPr lang="ru-RU" smtClean="0"/>
              <a:t>07.07.2022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43EF678-5927-17B1-1427-359C8D2E36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2484E8C-E983-0D2A-BFD0-5A98562F1B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9F6BA-6344-41AE-BC6B-6DD344D6C4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5558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7" Type="http://schemas.openxmlformats.org/officeDocument/2006/relationships/image" Target="../media/image10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18" name="Rectangle 1217">
            <a:extLst>
              <a:ext uri="{FF2B5EF4-FFF2-40B4-BE49-F238E27FC236}">
                <a16:creationId xmlns:a16="http://schemas.microsoft.com/office/drawing/2014/main" id="{6D24BC9E-AC6A-42EE-AFD8-B290720B84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20" name="Rectangle 1219">
            <a:extLst>
              <a:ext uri="{FF2B5EF4-FFF2-40B4-BE49-F238E27FC236}">
                <a16:creationId xmlns:a16="http://schemas.microsoft.com/office/drawing/2014/main" id="{0990C621-3B8B-4820-8328-D47EF7CE82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4107624"/>
            <a:ext cx="11167447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440F79-8700-27B9-0FF6-2B38CE11C4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1560" y="4329321"/>
            <a:ext cx="3657600" cy="164592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2500"/>
              <a:t>A spiking neural network with fixed synaptic weights based on logistic maps for a classification task</a:t>
            </a:r>
          </a:p>
        </p:txBody>
      </p:sp>
      <p:pic>
        <p:nvPicPr>
          <p:cNvPr id="1028" name="Picture 4" descr="Изображение выглядит как текст, знак&#10;&#10;Автоматически созданное описание">
            <a:extLst>
              <a:ext uri="{FF2B5EF4-FFF2-40B4-BE49-F238E27FC236}">
                <a16:creationId xmlns:a16="http://schemas.microsoft.com/office/drawing/2014/main" id="{00B88C71-3CEE-91AF-0FD0-478DD0CDED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69024" y="331384"/>
            <a:ext cx="5522976" cy="1118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2" name="Rectangle 1221">
            <a:extLst>
              <a:ext uri="{FF2B5EF4-FFF2-40B4-BE49-F238E27FC236}">
                <a16:creationId xmlns:a16="http://schemas.microsoft.com/office/drawing/2014/main" id="{C1A2385B-1D2A-4E17-84FA-6CB7F0AAE4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4800238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24" name="Rectangle 1223">
            <a:extLst>
              <a:ext uri="{FF2B5EF4-FFF2-40B4-BE49-F238E27FC236}">
                <a16:creationId xmlns:a16="http://schemas.microsoft.com/office/drawing/2014/main" id="{5E791F2F-79DB-4CC0-9FA1-001E3E91E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3541" y="5143137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137" name="Заголовок 1">
            <a:extLst>
              <a:ext uri="{FF2B5EF4-FFF2-40B4-BE49-F238E27FC236}">
                <a16:creationId xmlns:a16="http://schemas.microsoft.com/office/drawing/2014/main" id="{C4CDE99E-E2A1-8684-831A-A34EB71FE52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75379326"/>
              </p:ext>
            </p:extLst>
          </p:nvPr>
        </p:nvGraphicFramePr>
        <p:xfrm>
          <a:off x="5250106" y="4329321"/>
          <a:ext cx="6106742" cy="1645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2" name="Рисунок 11" descr="Изображение выглядит как текст, беспозвоночное, кишечнополостное&#10;&#10;Автоматически созданное описание">
            <a:extLst>
              <a:ext uri="{FF2B5EF4-FFF2-40B4-BE49-F238E27FC236}">
                <a16:creationId xmlns:a16="http://schemas.microsoft.com/office/drawing/2014/main" id="{0F1929E2-5EDF-E5A1-D67C-F2D6202929C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381250" cy="1781175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81CB8ADA-C9B8-83E8-347D-A3EF4C1D7B3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6187" y="-538365"/>
            <a:ext cx="2857899" cy="2857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521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7" name="Rectangle 2056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9" name="Rectangle 2058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1" name="Rectangle 2060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8CD35D-2BA4-C3FC-534A-683FE01E0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Spiking neuron model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D3DDF6E3-2F5F-000D-97E4-0D93B7444E5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85" t="5695" r="986" b="5654"/>
          <a:stretch/>
        </p:blipFill>
        <p:spPr bwMode="auto">
          <a:xfrm>
            <a:off x="167925" y="2239859"/>
            <a:ext cx="6724739" cy="351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6" name="Methods-1-Rate encoding">
                <a:extLst>
                  <a:ext uri="{FF2B5EF4-FFF2-40B4-BE49-F238E27FC236}">
                    <a16:creationId xmlns:a16="http://schemas.microsoft.com/office/drawing/2014/main" id="{46DF5D76-964E-EC3B-72DF-064BA3C24D58}"/>
                  </a:ext>
                </a:extLst>
              </p:cNvPr>
              <p:cNvSpPr/>
              <p:nvPr/>
            </p:nvSpPr>
            <p:spPr>
              <a:xfrm>
                <a:off x="6892664" y="2239859"/>
                <a:ext cx="5256090" cy="3338970"/>
              </a:xfrm>
              <a:prstGeom prst="roundRect">
                <a:avLst>
                  <a:gd name="adj" fmla="val 11180"/>
                </a:avLst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/>
            </p:style>
            <p:txBody>
              <a:bodyPr lIns="90000" tIns="45000" rIns="90000" bIns="45000" anchor="t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spcAft>
                    <a:spcPts val="600"/>
                  </a:spcAft>
                </a:pPr>
                <a:r>
                  <a:rPr lang="en-GB" b="1" dirty="0">
                    <a:cs typeface="Arial" panose="020B0604020202020204" pitchFamily="34" charset="0"/>
                  </a:rPr>
                  <a:t>Leaky Integrate-and-Fire neuron model</a:t>
                </a:r>
              </a:p>
              <a:p>
                <a:r>
                  <a:rPr lang="en-US" sz="1600" dirty="0">
                    <a:cs typeface="Arial" panose="020B0604020202020204" pitchFamily="34" charset="0"/>
                  </a:rPr>
                  <a:t>The membrane potential V obeys</a:t>
                </a:r>
                <a:endParaRPr lang="en-GB" sz="1600" dirty="0"/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mtClean="0">
                              <a:latin typeface="Cambria Math" panose="02040503050406030204" pitchFamily="18" charset="0"/>
                            </a:rPr>
                            <m:t>m</m:t>
                          </m:r>
                        </m:sub>
                      </m:sSub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𝑑𝑉</m:t>
                          </m:r>
                        </m:num>
                        <m:den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rest</m:t>
                              </m:r>
                            </m:sub>
                          </m:sSub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i="1" smtClean="0">
                                  <a:latin typeface="Cambria Math" panose="02040503050406030204" pitchFamily="18" charset="0"/>
                                </a:rPr>
                                <m:t>τ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mtClean="0"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</m:sub>
                          </m:sSub>
                        </m:den>
                      </m:f>
                      <m:r>
                        <a:rPr lang="en-US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syn</m:t>
                          </m:r>
                        </m:sub>
                      </m:sSub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US" dirty="0">
                  <a:cs typeface="Arial" panose="020B0604020202020204" pitchFamily="34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1600" dirty="0">
                    <a:cs typeface="Arial" panose="020B0604020202020204" pitchFamily="34" charset="0"/>
                  </a:rPr>
                  <a:t>The postsynaptic current is of exponential form: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syn</m:t>
                          </m:r>
                        </m:sub>
                      </m:sSub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nary>
                            <m:naryPr>
                              <m:chr m:val="∑"/>
                              <m:sup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pre</m:t>
                              </m:r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spikes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  <m:sup/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en-US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syn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l-GR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τ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en-US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syn</m:t>
                                      </m:r>
                                    </m:sub>
                                  </m:sSub>
                                </m:den>
                              </m:f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𝑠</m:t>
                                      </m:r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l-GR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τ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syn</m:t>
                                          </m:r>
                                        </m:sub>
                                      </m:sSub>
                                    </m:den>
                                  </m:f>
                                </m:sup>
                              </m:sSup>
                            </m:e>
                          </m:nary>
                        </m:e>
                      </m:nary>
                      <m:r>
                        <m:rPr>
                          <m:sty m:val="p"/>
                        </m:rP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Θ</m:t>
                      </m:r>
                      <m:r>
                        <a:rPr lang="ru-RU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 </m:t>
                      </m:r>
                    </m:oMath>
                  </m:oMathPara>
                </a14:m>
                <a:endParaRPr lang="en-US" dirty="0">
                  <a:cs typeface="Arial" panose="020B0604020202020204" pitchFamily="34" charset="0"/>
                </a:endParaRPr>
              </a:p>
              <a:p>
                <a:r>
                  <a:rPr lang="en-US" sz="1600" dirty="0">
                    <a:cs typeface="Arial" panose="020B0604020202020204" pitchFamily="34" charset="0"/>
                  </a:rPr>
                  <a:t>As soon as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/>
                      </a:rPr>
                      <m:t>≥</m:t>
                    </m:r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1600" i="1" smtClean="0">
                            <a:latin typeface="Cambria Math" panose="02040503050406030204" pitchFamily="18" charset="0"/>
                            <a:ea typeface="Cambria Math"/>
                          </a:rPr>
                          <m:t>𝑉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600" smtClean="0">
                            <a:latin typeface="Cambria Math" panose="02040503050406030204" pitchFamily="18" charset="0"/>
                            <a:ea typeface="Cambria Math"/>
                          </a:rPr>
                          <m:t>th</m:t>
                        </m:r>
                      </m:sub>
                    </m:sSub>
                    <m:r>
                      <a:rPr lang="en-US" sz="1600" i="1" smtClean="0">
                        <a:latin typeface="Cambria Math" panose="02040503050406030204" pitchFamily="18" charset="0"/>
                        <a:ea typeface="Cambria Math"/>
                      </a:rPr>
                      <m:t>=−</m:t>
                    </m:r>
                    <m:r>
                      <a:rPr lang="ru-RU" sz="1600" b="0" i="1" smtClean="0">
                        <a:latin typeface="Cambria Math" panose="02040503050406030204" pitchFamily="18" charset="0"/>
                        <a:ea typeface="Cambria Math"/>
                      </a:rPr>
                      <m:t>66</m:t>
                    </m:r>
                    <m:r>
                      <a:rPr lang="en-US" sz="1600" b="0" i="0" smtClean="0">
                        <a:latin typeface="Cambria Math" panose="02040503050406030204" pitchFamily="18" charset="0"/>
                        <a:ea typeface="Cambria Math"/>
                      </a:rPr>
                      <m:t>.98 </m:t>
                    </m:r>
                    <m:r>
                      <m:rPr>
                        <m:sty m:val="p"/>
                      </m:rPr>
                      <a:rPr lang="en-US" sz="1600" b="0" i="0" smtClean="0">
                        <a:latin typeface="Cambria Math" panose="02040503050406030204" pitchFamily="18" charset="0"/>
                        <a:ea typeface="Cambria Math"/>
                      </a:rPr>
                      <m:t>mV</m:t>
                    </m:r>
                  </m:oMath>
                </a14:m>
                <a:r>
                  <a:rPr lang="en-US" sz="1600" dirty="0"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  <a:ea typeface="Cambria Math"/>
                      </a:rPr>
                      <m:t>𝑉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/>
                      </a:rPr>
                      <m:t>←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600">
                            <a:latin typeface="Cambria Math" panose="02040503050406030204" pitchFamily="18" charset="0"/>
                          </a:rPr>
                          <m:t>rest</m:t>
                        </m:r>
                      </m:sub>
                    </m:sSub>
                    <m:r>
                      <a:rPr lang="ru-RU" sz="1600" i="1">
                        <a:latin typeface="Cambria Math" panose="02040503050406030204" pitchFamily="18" charset="0"/>
                      </a:rPr>
                      <m:t>=−70 </m:t>
                    </m:r>
                    <m:r>
                      <m:rPr>
                        <m:sty m:val="p"/>
                      </m:rPr>
                      <a:rPr lang="en-US" sz="1600">
                        <a:latin typeface="Cambria Math" panose="02040503050406030204" pitchFamily="18" charset="0"/>
                      </a:rPr>
                      <m:t>mV</m:t>
                    </m:r>
                  </m:oMath>
                </a14:m>
                <a:r>
                  <a:rPr lang="en-US" sz="1600" dirty="0">
                    <a:cs typeface="Arial" panose="020B0604020202020204" pitchFamily="34" charset="0"/>
                  </a:rPr>
                  <a:t>, the neuron fires a spike, and during the refractory period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1600" i="1" smtClean="0">
                            <a:latin typeface="Cambria Math" panose="02040503050406030204" pitchFamily="18" charset="0"/>
                          </a:rPr>
                          <m:t>τ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600" smtClean="0">
                            <a:latin typeface="Cambria Math" panose="02040503050406030204" pitchFamily="18" charset="0"/>
                          </a:rPr>
                          <m:t>ref</m:t>
                        </m:r>
                      </m:sub>
                    </m:sSub>
                    <m:r>
                      <a:rPr lang="en-US" sz="160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60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600" dirty="0" err="1">
                    <a:cs typeface="Arial" panose="020B0604020202020204" pitchFamily="34" charset="0"/>
                  </a:rPr>
                  <a:t>ms</a:t>
                </a:r>
                <a:r>
                  <a:rPr lang="ru-RU" sz="1600" dirty="0">
                    <a:cs typeface="Arial" panose="020B0604020202020204" pitchFamily="34" charset="0"/>
                  </a:rPr>
                  <a:t> </a:t>
                </a:r>
                <a:r>
                  <a:rPr lang="en-US" sz="1600" dirty="0">
                    <a:cs typeface="Arial" panose="020B0604020202020204" pitchFamily="34" charset="0"/>
                  </a:rPr>
                  <a:t>the neuron is insensitive to its input</a:t>
                </a:r>
                <a:r>
                  <a:rPr lang="ru-RU" sz="1600" dirty="0">
                    <a:cs typeface="Arial" panose="020B0604020202020204" pitchFamily="34" charset="0"/>
                  </a:rPr>
                  <a:t>.</a:t>
                </a:r>
                <a:endParaRPr lang="en-US" sz="1600" dirty="0"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6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syn</m:t>
                        </m:r>
                      </m:sub>
                    </m:sSub>
                    <m:r>
                      <a:rPr lang="en-US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=5 </m:t>
                    </m:r>
                    <m:r>
                      <m:rPr>
                        <m:sty m:val="p"/>
                      </m:rPr>
                      <a:rPr lang="en-US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fC</m:t>
                    </m:r>
                  </m:oMath>
                </a14:m>
                <a:r>
                  <a:rPr lang="en-US" sz="16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τ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6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syn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=5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𝑚𝑠</m:t>
                    </m:r>
                  </m:oMath>
                </a14:m>
                <a:r>
                  <a:rPr lang="en-US" sz="1600" dirty="0">
                    <a:cs typeface="Arial" panose="020B0604020202020204" pitchFamily="34" charset="0"/>
                  </a:rPr>
                  <a:t>.</a:t>
                </a:r>
                <a:endParaRPr lang="ru-RU" sz="1600" dirty="0"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Methods-1-Rate encoding">
                <a:extLst>
                  <a:ext uri="{FF2B5EF4-FFF2-40B4-BE49-F238E27FC236}">
                    <a16:creationId xmlns:a16="http://schemas.microsoft.com/office/drawing/2014/main" id="{46DF5D76-964E-EC3B-72DF-064BA3C24D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2664" y="2239859"/>
                <a:ext cx="5256090" cy="3338970"/>
              </a:xfrm>
              <a:prstGeom prst="roundRect">
                <a:avLst>
                  <a:gd name="adj" fmla="val 11180"/>
                </a:avLst>
              </a:prstGeom>
              <a:blipFill>
                <a:blip r:embed="rId3"/>
                <a:stretch>
                  <a:fillRect b="-1455"/>
                </a:stretch>
              </a:blipFill>
              <a:ln w="9525">
                <a:solidFill>
                  <a:schemeClr val="bg1">
                    <a:lumMod val="50000"/>
                  </a:schemeClr>
                </a:solidFill>
                <a:round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649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1D9485-A185-E7FC-336A-7F8EE24A8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Spiking neuron model</a:t>
            </a:r>
          </a:p>
        </p:txBody>
      </p:sp>
      <p:cxnSp>
        <p:nvCxnSpPr>
          <p:cNvPr id="5" name="Прямая со стрелкой 4">
            <a:extLst>
              <a:ext uri="{FF2B5EF4-FFF2-40B4-BE49-F238E27FC236}">
                <a16:creationId xmlns:a16="http://schemas.microsoft.com/office/drawing/2014/main" id="{B919C9BA-BB05-CD38-5CCF-A3B9876353AD}"/>
              </a:ext>
            </a:extLst>
          </p:cNvPr>
          <p:cNvCxnSpPr>
            <a:cxnSpLocks/>
          </p:cNvCxnSpPr>
          <p:nvPr/>
        </p:nvCxnSpPr>
        <p:spPr>
          <a:xfrm>
            <a:off x="2185256" y="6143625"/>
            <a:ext cx="8801100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E1F36FC6-99CA-8F79-841B-DA3AACBA5129}"/>
              </a:ext>
            </a:extLst>
          </p:cNvPr>
          <p:cNvSpPr txBox="1"/>
          <p:nvPr/>
        </p:nvSpPr>
        <p:spPr>
          <a:xfrm>
            <a:off x="10986356" y="5866626"/>
            <a:ext cx="7293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time, ms</a:t>
            </a:r>
            <a:endParaRPr lang="ru-RU" sz="1200" dirty="0"/>
          </a:p>
        </p:txBody>
      </p: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id="{EEB93955-F0A2-D14C-2F90-C8671EC2055C}"/>
              </a:ext>
            </a:extLst>
          </p:cNvPr>
          <p:cNvCxnSpPr>
            <a:cxnSpLocks/>
          </p:cNvCxnSpPr>
          <p:nvPr/>
        </p:nvCxnSpPr>
        <p:spPr>
          <a:xfrm>
            <a:off x="2185256" y="5276850"/>
            <a:ext cx="8801100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5D445C84-8F54-F028-398B-90A57D3A4219}"/>
              </a:ext>
            </a:extLst>
          </p:cNvPr>
          <p:cNvSpPr txBox="1"/>
          <p:nvPr/>
        </p:nvSpPr>
        <p:spPr>
          <a:xfrm>
            <a:off x="10986356" y="4999851"/>
            <a:ext cx="7293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time, ms</a:t>
            </a:r>
            <a:endParaRPr lang="ru-RU" sz="1200" dirty="0"/>
          </a:p>
        </p:txBody>
      </p:sp>
      <p:cxnSp>
        <p:nvCxnSpPr>
          <p:cNvPr id="23" name="Прямая со стрелкой 22">
            <a:extLst>
              <a:ext uri="{FF2B5EF4-FFF2-40B4-BE49-F238E27FC236}">
                <a16:creationId xmlns:a16="http://schemas.microsoft.com/office/drawing/2014/main" id="{EAF401BA-C429-CBE7-7C90-81AF2A68E7BF}"/>
              </a:ext>
            </a:extLst>
          </p:cNvPr>
          <p:cNvCxnSpPr>
            <a:cxnSpLocks/>
          </p:cNvCxnSpPr>
          <p:nvPr/>
        </p:nvCxnSpPr>
        <p:spPr>
          <a:xfrm>
            <a:off x="2185256" y="2809875"/>
            <a:ext cx="8801100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4B678629-C5B8-4D51-485F-95B344E7334F}"/>
              </a:ext>
            </a:extLst>
          </p:cNvPr>
          <p:cNvSpPr txBox="1"/>
          <p:nvPr/>
        </p:nvSpPr>
        <p:spPr>
          <a:xfrm>
            <a:off x="10986356" y="2532876"/>
            <a:ext cx="7293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time, ms</a:t>
            </a:r>
            <a:endParaRPr lang="ru-RU" sz="1200" dirty="0"/>
          </a:p>
        </p:txBody>
      </p: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2820841D-A82C-073D-8A8E-75D71EA10396}"/>
              </a:ext>
            </a:extLst>
          </p:cNvPr>
          <p:cNvCxnSpPr/>
          <p:nvPr/>
        </p:nvCxnSpPr>
        <p:spPr>
          <a:xfrm flipV="1">
            <a:off x="3307182" y="5728126"/>
            <a:ext cx="0" cy="41549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 стрелкой 26">
            <a:extLst>
              <a:ext uri="{FF2B5EF4-FFF2-40B4-BE49-F238E27FC236}">
                <a16:creationId xmlns:a16="http://schemas.microsoft.com/office/drawing/2014/main" id="{A21EEBF6-7DC9-B017-A899-D7511F72B7E1}"/>
              </a:ext>
            </a:extLst>
          </p:cNvPr>
          <p:cNvCxnSpPr/>
          <p:nvPr/>
        </p:nvCxnSpPr>
        <p:spPr>
          <a:xfrm flipV="1">
            <a:off x="4178724" y="5728126"/>
            <a:ext cx="0" cy="41549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 стрелкой 27">
            <a:extLst>
              <a:ext uri="{FF2B5EF4-FFF2-40B4-BE49-F238E27FC236}">
                <a16:creationId xmlns:a16="http://schemas.microsoft.com/office/drawing/2014/main" id="{F173541E-D7C6-2C25-52DF-87600E287D96}"/>
              </a:ext>
            </a:extLst>
          </p:cNvPr>
          <p:cNvCxnSpPr/>
          <p:nvPr/>
        </p:nvCxnSpPr>
        <p:spPr>
          <a:xfrm flipV="1">
            <a:off x="4572424" y="5728126"/>
            <a:ext cx="0" cy="41549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 стрелкой 29">
            <a:extLst>
              <a:ext uri="{FF2B5EF4-FFF2-40B4-BE49-F238E27FC236}">
                <a16:creationId xmlns:a16="http://schemas.microsoft.com/office/drawing/2014/main" id="{095E5324-C928-F1BB-3958-31E4C2C4EC83}"/>
              </a:ext>
            </a:extLst>
          </p:cNvPr>
          <p:cNvCxnSpPr/>
          <p:nvPr/>
        </p:nvCxnSpPr>
        <p:spPr>
          <a:xfrm flipV="1">
            <a:off x="5021826" y="5721392"/>
            <a:ext cx="0" cy="41549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F7A9449E-D67B-2B70-BFC6-930102681029}"/>
              </a:ext>
            </a:extLst>
          </p:cNvPr>
          <p:cNvSpPr txBox="1"/>
          <p:nvPr/>
        </p:nvSpPr>
        <p:spPr>
          <a:xfrm>
            <a:off x="785073" y="5404960"/>
            <a:ext cx="12266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Input</a:t>
            </a:r>
          </a:p>
          <a:p>
            <a:r>
              <a:rPr lang="en-US" dirty="0"/>
              <a:t>spikes</a:t>
            </a:r>
            <a:endParaRPr lang="ru-RU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9331CB1-9657-C073-1AAE-C5B0E65EAB02}"/>
              </a:ext>
            </a:extLst>
          </p:cNvPr>
          <p:cNvSpPr txBox="1"/>
          <p:nvPr/>
        </p:nvSpPr>
        <p:spPr>
          <a:xfrm>
            <a:off x="785073" y="3654973"/>
            <a:ext cx="12266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Membrane</a:t>
            </a:r>
          </a:p>
          <a:p>
            <a:r>
              <a:rPr lang="en-US" dirty="0"/>
              <a:t>potential</a:t>
            </a:r>
            <a:endParaRPr lang="ru-RU" dirty="0"/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B788CF3D-8F6A-8D9A-B2C6-E00C3ACB970E}"/>
              </a:ext>
            </a:extLst>
          </p:cNvPr>
          <p:cNvCxnSpPr/>
          <p:nvPr/>
        </p:nvCxnSpPr>
        <p:spPr>
          <a:xfrm>
            <a:off x="2492797" y="5267750"/>
            <a:ext cx="819150" cy="0"/>
          </a:xfrm>
          <a:prstGeom prst="line">
            <a:avLst/>
          </a:prstGeom>
          <a:ln w="508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id="{E5395C2A-F1E7-775B-0E00-EB0AB0886FCC}"/>
              </a:ext>
            </a:extLst>
          </p:cNvPr>
          <p:cNvCxnSpPr>
            <a:cxnSpLocks/>
          </p:cNvCxnSpPr>
          <p:nvPr/>
        </p:nvCxnSpPr>
        <p:spPr>
          <a:xfrm>
            <a:off x="3292893" y="4550562"/>
            <a:ext cx="0" cy="736238"/>
          </a:xfrm>
          <a:prstGeom prst="line">
            <a:avLst/>
          </a:prstGeom>
          <a:ln w="508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Дуга 52">
            <a:extLst>
              <a:ext uri="{FF2B5EF4-FFF2-40B4-BE49-F238E27FC236}">
                <a16:creationId xmlns:a16="http://schemas.microsoft.com/office/drawing/2014/main" id="{5092B423-248E-D54D-1A06-D6434D7CB0ED}"/>
              </a:ext>
            </a:extLst>
          </p:cNvPr>
          <p:cNvSpPr/>
          <p:nvPr/>
        </p:nvSpPr>
        <p:spPr>
          <a:xfrm flipH="1" flipV="1">
            <a:off x="4533906" y="3225089"/>
            <a:ext cx="2285674" cy="1194629"/>
          </a:xfrm>
          <a:prstGeom prst="arc">
            <a:avLst>
              <a:gd name="adj1" fmla="val 19416194"/>
              <a:gd name="adj2" fmla="val 21289149"/>
            </a:avLst>
          </a:prstGeom>
          <a:ln w="508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9" name="Прямая соединительная линия 48">
            <a:extLst>
              <a:ext uri="{FF2B5EF4-FFF2-40B4-BE49-F238E27FC236}">
                <a16:creationId xmlns:a16="http://schemas.microsoft.com/office/drawing/2014/main" id="{6B2816FA-9467-DD0E-4FAC-A3DBD78E4272}"/>
              </a:ext>
            </a:extLst>
          </p:cNvPr>
          <p:cNvCxnSpPr>
            <a:cxnSpLocks/>
          </p:cNvCxnSpPr>
          <p:nvPr/>
        </p:nvCxnSpPr>
        <p:spPr>
          <a:xfrm>
            <a:off x="2231170" y="3841620"/>
            <a:ext cx="8632573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1D0CAA2C-D79C-DE69-9DCE-EBC355607C2F}"/>
                  </a:ext>
                </a:extLst>
              </p:cNvPr>
              <p:cNvSpPr txBox="1"/>
              <p:nvPr/>
            </p:nvSpPr>
            <p:spPr>
              <a:xfrm>
                <a:off x="2648872" y="3516822"/>
                <a:ext cx="44001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𝑡h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1D0CAA2C-D79C-DE69-9DCE-EBC355607C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8872" y="3516822"/>
                <a:ext cx="440017" cy="369332"/>
              </a:xfrm>
              <a:prstGeom prst="rect">
                <a:avLst/>
              </a:prstGeom>
              <a:blipFill>
                <a:blip r:embed="rId2"/>
                <a:stretch>
                  <a:fillRect r="-13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7" name="Прямая соединительная линия 66">
            <a:extLst>
              <a:ext uri="{FF2B5EF4-FFF2-40B4-BE49-F238E27FC236}">
                <a16:creationId xmlns:a16="http://schemas.microsoft.com/office/drawing/2014/main" id="{6774105F-38AC-D0F1-ED2B-0324ABF2E6BA}"/>
              </a:ext>
            </a:extLst>
          </p:cNvPr>
          <p:cNvCxnSpPr>
            <a:cxnSpLocks/>
          </p:cNvCxnSpPr>
          <p:nvPr/>
        </p:nvCxnSpPr>
        <p:spPr>
          <a:xfrm flipH="1">
            <a:off x="5021826" y="3120942"/>
            <a:ext cx="6474" cy="2165858"/>
          </a:xfrm>
          <a:prstGeom prst="line">
            <a:avLst/>
          </a:prstGeom>
          <a:ln w="508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Прямая со стрелкой 73">
            <a:extLst>
              <a:ext uri="{FF2B5EF4-FFF2-40B4-BE49-F238E27FC236}">
                <a16:creationId xmlns:a16="http://schemas.microsoft.com/office/drawing/2014/main" id="{55DEAE06-4A12-9F40-C2D4-563A5BA1F3FE}"/>
              </a:ext>
            </a:extLst>
          </p:cNvPr>
          <p:cNvCxnSpPr/>
          <p:nvPr/>
        </p:nvCxnSpPr>
        <p:spPr>
          <a:xfrm flipV="1">
            <a:off x="5028300" y="2398206"/>
            <a:ext cx="0" cy="41549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47DD6BB8-F22A-CF62-A7D4-D8BC12881391}"/>
              </a:ext>
            </a:extLst>
          </p:cNvPr>
          <p:cNvSpPr txBox="1"/>
          <p:nvPr/>
        </p:nvSpPr>
        <p:spPr>
          <a:xfrm>
            <a:off x="785073" y="2067792"/>
            <a:ext cx="12266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Output</a:t>
            </a:r>
          </a:p>
          <a:p>
            <a:r>
              <a:rPr lang="en-US" dirty="0"/>
              <a:t>spikes</a:t>
            </a:r>
            <a:endParaRPr lang="ru-RU" dirty="0"/>
          </a:p>
        </p:txBody>
      </p:sp>
      <p:cxnSp>
        <p:nvCxnSpPr>
          <p:cNvPr id="76" name="Прямая соединительная линия 75">
            <a:extLst>
              <a:ext uri="{FF2B5EF4-FFF2-40B4-BE49-F238E27FC236}">
                <a16:creationId xmlns:a16="http://schemas.microsoft.com/office/drawing/2014/main" id="{80060326-6861-5CDC-8714-43A4CCBE4E17}"/>
              </a:ext>
            </a:extLst>
          </p:cNvPr>
          <p:cNvCxnSpPr>
            <a:cxnSpLocks/>
          </p:cNvCxnSpPr>
          <p:nvPr/>
        </p:nvCxnSpPr>
        <p:spPr>
          <a:xfrm flipV="1">
            <a:off x="4999709" y="5266901"/>
            <a:ext cx="2173526" cy="222"/>
          </a:xfrm>
          <a:prstGeom prst="line">
            <a:avLst/>
          </a:prstGeom>
          <a:ln w="508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Дуга 39">
            <a:extLst>
              <a:ext uri="{FF2B5EF4-FFF2-40B4-BE49-F238E27FC236}">
                <a16:creationId xmlns:a16="http://schemas.microsoft.com/office/drawing/2014/main" id="{B10D98FC-7483-9C1E-D4BE-CEBC52661F33}"/>
              </a:ext>
            </a:extLst>
          </p:cNvPr>
          <p:cNvSpPr/>
          <p:nvPr/>
        </p:nvSpPr>
        <p:spPr>
          <a:xfrm flipH="1" flipV="1">
            <a:off x="4171543" y="3784694"/>
            <a:ext cx="1783348" cy="948363"/>
          </a:xfrm>
          <a:prstGeom prst="arc">
            <a:avLst>
              <a:gd name="adj1" fmla="val 19416194"/>
              <a:gd name="adj2" fmla="val 21289149"/>
            </a:avLst>
          </a:prstGeom>
          <a:ln w="508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Дуга 40">
            <a:extLst>
              <a:ext uri="{FF2B5EF4-FFF2-40B4-BE49-F238E27FC236}">
                <a16:creationId xmlns:a16="http://schemas.microsoft.com/office/drawing/2014/main" id="{A0059C26-C17D-580B-7E56-9ECEE3CA3917}"/>
              </a:ext>
            </a:extLst>
          </p:cNvPr>
          <p:cNvSpPr/>
          <p:nvPr/>
        </p:nvSpPr>
        <p:spPr>
          <a:xfrm flipH="1" flipV="1">
            <a:off x="3249290" y="3665571"/>
            <a:ext cx="3641428" cy="1471984"/>
          </a:xfrm>
          <a:prstGeom prst="arc">
            <a:avLst>
              <a:gd name="adj1" fmla="val 19416194"/>
              <a:gd name="adj2" fmla="val 21289149"/>
            </a:avLst>
          </a:prstGeom>
          <a:ln w="508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2" name="Прямая соединительная линия 41">
            <a:extLst>
              <a:ext uri="{FF2B5EF4-FFF2-40B4-BE49-F238E27FC236}">
                <a16:creationId xmlns:a16="http://schemas.microsoft.com/office/drawing/2014/main" id="{A2A75194-D00C-2055-3B0C-C052C78DA1B5}"/>
              </a:ext>
            </a:extLst>
          </p:cNvPr>
          <p:cNvCxnSpPr>
            <a:cxnSpLocks/>
          </p:cNvCxnSpPr>
          <p:nvPr/>
        </p:nvCxnSpPr>
        <p:spPr>
          <a:xfrm>
            <a:off x="4183487" y="4331787"/>
            <a:ext cx="0" cy="736238"/>
          </a:xfrm>
          <a:prstGeom prst="line">
            <a:avLst/>
          </a:prstGeom>
          <a:ln w="508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>
            <a:extLst>
              <a:ext uri="{FF2B5EF4-FFF2-40B4-BE49-F238E27FC236}">
                <a16:creationId xmlns:a16="http://schemas.microsoft.com/office/drawing/2014/main" id="{F1A861BA-A6F2-4E77-770B-941C712CA480}"/>
              </a:ext>
            </a:extLst>
          </p:cNvPr>
          <p:cNvCxnSpPr>
            <a:cxnSpLocks/>
          </p:cNvCxnSpPr>
          <p:nvPr/>
        </p:nvCxnSpPr>
        <p:spPr>
          <a:xfrm>
            <a:off x="4550624" y="3933133"/>
            <a:ext cx="0" cy="736238"/>
          </a:xfrm>
          <a:prstGeom prst="line">
            <a:avLst/>
          </a:prstGeom>
          <a:ln w="508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9681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577D6B2E-37A3-429E-A37C-F30ED6487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1723" y="-1"/>
            <a:ext cx="12225953" cy="6868071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41959" y="-3"/>
            <a:ext cx="11772269" cy="6868074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83000"/>
                </a:schemeClr>
              </a:gs>
              <a:gs pos="100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5200" y="0"/>
            <a:ext cx="3623374" cy="686807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064D5D5-227B-4F66-9AEA-46F570E793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5875" y="-3"/>
            <a:ext cx="12233581" cy="6868076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73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46B67A4-D328-4747-A82B-65E84FA463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4484334" y="-861824"/>
            <a:ext cx="6861931" cy="8597859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27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993193">
            <a:off x="1186972" y="1089049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6000"/>
                </a:schemeClr>
              </a:gs>
              <a:gs pos="85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37AFD5-BE8D-2DB9-D129-43A1652A4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2567" y="818984"/>
            <a:ext cx="6714699" cy="3178689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41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Work objective: to study whether synaptic weights fixed on base of logistic maps* can be used in a layer of spiking neurons as an encoder in a classification task.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4490110"/>
            <a:ext cx="12217710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B96B64FA-454E-345F-A31E-8EC3A554926F}"/>
              </a:ext>
            </a:extLst>
          </p:cNvPr>
          <p:cNvSpPr txBox="1">
            <a:spLocks/>
          </p:cNvSpPr>
          <p:nvPr/>
        </p:nvSpPr>
        <p:spPr>
          <a:xfrm>
            <a:off x="5688419" y="6459407"/>
            <a:ext cx="6503581" cy="4001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1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* Velichko, A. Neural Network for Low-Memory IoT Devices and MNIST Image Recognition Using Kernels Based on Logistic Map. </a:t>
            </a:r>
            <a:r>
              <a:rPr lang="en-US" sz="1100" b="0" i="1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Electronics</a:t>
            </a:r>
            <a:r>
              <a:rPr lang="en-US" sz="11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11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2020</a:t>
            </a:r>
            <a:r>
              <a:rPr lang="en-US" sz="11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US" sz="1100" b="0" i="1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9</a:t>
            </a:r>
            <a:r>
              <a:rPr lang="en-US" sz="11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, 1432.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553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1D9485-A185-E7FC-336A-7F8EE24A8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Preprocessing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Блок-схема: данные 33">
                <a:extLst>
                  <a:ext uri="{FF2B5EF4-FFF2-40B4-BE49-F238E27FC236}">
                    <a16:creationId xmlns:a16="http://schemas.microsoft.com/office/drawing/2014/main" id="{BFACA39B-9583-611D-976D-4F85E3B48D73}"/>
                  </a:ext>
                </a:extLst>
              </p:cNvPr>
              <p:cNvSpPr/>
              <p:nvPr/>
            </p:nvSpPr>
            <p:spPr bwMode="auto">
              <a:xfrm>
                <a:off x="227426" y="1950288"/>
                <a:ext cx="3449028" cy="532112"/>
              </a:xfrm>
              <a:prstGeom prst="flowChartInputOutput">
                <a:avLst/>
              </a:prstGeom>
              <a:ln>
                <a:tailEnd type="arrow" w="sm" len="lg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1400" dirty="0">
                    <a:cs typeface="Times New Roman" panose="02020603050405020304" pitchFamily="18" charset="0"/>
                  </a:rPr>
                  <a:t>Normalized input data</a:t>
                </a:r>
                <a14:m>
                  <m:oMath xmlns:m="http://schemas.openxmlformats.org/officeDocument/2006/math">
                    <m:r>
                      <a:rPr lang="en-US" sz="1400" b="0" i="0" smtClean="0">
                        <a:latin typeface="Cambria Math" panose="02040503050406030204" pitchFamily="18" charset="0"/>
                        <a:ea typeface="Cambria Math"/>
                        <a:cs typeface="Cambria Math"/>
                      </a:rPr>
                      <m:t> </m:t>
                    </m:r>
                    <m:acc>
                      <m:accPr>
                        <m:chr m:val="⃑"/>
                        <m:ctrlPr>
                          <a:rPr lang="en-GB" sz="1400" i="1">
                            <a:latin typeface="Cambria Math" panose="02040503050406030204" pitchFamily="18" charset="0"/>
                            <a:ea typeface="Cambria Math"/>
                            <a:cs typeface="Cambria Math"/>
                          </a:rPr>
                        </m:ctrlPr>
                      </m:accPr>
                      <m:e>
                        <m:r>
                          <a:rPr lang="en-GB" sz="1400" b="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endParaRPr lang="en-US" sz="14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4" name="Блок-схема: данные 33">
                <a:extLst>
                  <a:ext uri="{FF2B5EF4-FFF2-40B4-BE49-F238E27FC236}">
                    <a16:creationId xmlns:a16="http://schemas.microsoft.com/office/drawing/2014/main" id="{BFACA39B-9583-611D-976D-4F85E3B48D7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7426" y="1950288"/>
                <a:ext cx="3449028" cy="532112"/>
              </a:xfrm>
              <a:prstGeom prst="flowChartInputOutpu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tailEnd type="arrow" w="sm" len="lg"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Прямоугольник 35">
                <a:extLst>
                  <a:ext uri="{FF2B5EF4-FFF2-40B4-BE49-F238E27FC236}">
                    <a16:creationId xmlns:a16="http://schemas.microsoft.com/office/drawing/2014/main" id="{5670001E-B0F3-F781-1B1A-F951A91C3E84}"/>
                  </a:ext>
                </a:extLst>
              </p:cNvPr>
              <p:cNvSpPr/>
              <p:nvPr/>
            </p:nvSpPr>
            <p:spPr bwMode="auto">
              <a:xfrm>
                <a:off x="227426" y="4288197"/>
                <a:ext cx="3449028" cy="759315"/>
              </a:xfrm>
              <a:prstGeom prst="rect">
                <a:avLst/>
              </a:prstGeom>
              <a:ln>
                <a:tailEnd type="arrow" w="sm" len="lg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1400" dirty="0"/>
                  <a:t>Preprocessing with Gaussian receptive fields:</a:t>
                </a:r>
                <a:r>
                  <a:rPr lang="en-GB" sz="14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GB" sz="1400" i="1">
                            <a:latin typeface="Cambria Math" panose="02040503050406030204" pitchFamily="18" charset="0"/>
                            <a:ea typeface="Cambria Math"/>
                            <a:cs typeface="Cambria Math"/>
                          </a:rPr>
                        </m:ctrlPr>
                      </m:accPr>
                      <m:e>
                        <m:acc>
                          <m:accPr>
                            <m:chr m:val="̃"/>
                            <m:ctrlPr>
                              <a:rPr lang="en-GB" sz="1400" i="1" smtClean="0">
                                <a:latin typeface="Cambria Math" panose="02040503050406030204" pitchFamily="18" charset="0"/>
                                <a:ea typeface="Cambria Math"/>
                                <a:cs typeface="Cambria Math"/>
                              </a:rPr>
                            </m:ctrlPr>
                          </m:accPr>
                          <m:e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</m:acc>
                    <m:r>
                      <a:rPr lang="ru-RU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𝑅𝐹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(</m:t>
                    </m:r>
                    <m:acc>
                      <m:accPr>
                        <m:chr m:val="⃑"/>
                        <m:ctrlPr>
                          <a:rPr lang="en-GB" sz="1400" i="1">
                            <a:latin typeface="Cambria Math" panose="02040503050406030204" pitchFamily="18" charset="0"/>
                            <a:ea typeface="Cambria Math"/>
                            <a:cs typeface="Cambria Math"/>
                          </a:rPr>
                        </m:ctrlPr>
                      </m:acc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sz="1400" i="1">
                        <a:latin typeface="Cambria Math"/>
                      </a:rPr>
                      <m:t>)</m:t>
                    </m:r>
                  </m:oMath>
                </a14:m>
                <a:endParaRPr lang="ru-RU" sz="1400" dirty="0"/>
              </a:p>
            </p:txBody>
          </p:sp>
        </mc:Choice>
        <mc:Fallback xmlns="">
          <p:sp>
            <p:nvSpPr>
              <p:cNvPr id="36" name="Прямоугольник 35">
                <a:extLst>
                  <a:ext uri="{FF2B5EF4-FFF2-40B4-BE49-F238E27FC236}">
                    <a16:creationId xmlns:a16="http://schemas.microsoft.com/office/drawing/2014/main" id="{5670001E-B0F3-F781-1B1A-F951A91C3E8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7426" y="4288197"/>
                <a:ext cx="3449028" cy="759315"/>
              </a:xfrm>
              <a:prstGeom prst="rect">
                <a:avLst/>
              </a:prstGeom>
              <a:blipFill>
                <a:blip r:embed="rId3"/>
                <a:stretch>
                  <a:fillRect l="-176"/>
                </a:stretch>
              </a:blipFill>
              <a:ln>
                <a:tailEnd type="arrow" w="sm" len="lg"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Прямая со стрелкой 37">
            <a:extLst>
              <a:ext uri="{FF2B5EF4-FFF2-40B4-BE49-F238E27FC236}">
                <a16:creationId xmlns:a16="http://schemas.microsoft.com/office/drawing/2014/main" id="{A999A9C8-D01E-B21D-A025-8E1772607EF1}"/>
              </a:ext>
            </a:extLst>
          </p:cNvPr>
          <p:cNvCxnSpPr>
            <a:cxnSpLocks/>
            <a:stCxn id="34" idx="4"/>
            <a:endCxn id="36" idx="0"/>
          </p:cNvCxnSpPr>
          <p:nvPr/>
        </p:nvCxnSpPr>
        <p:spPr bwMode="auto">
          <a:xfrm>
            <a:off x="1951940" y="2482400"/>
            <a:ext cx="0" cy="18057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0" name="Прямая со стрелкой 39">
            <a:extLst>
              <a:ext uri="{FF2B5EF4-FFF2-40B4-BE49-F238E27FC236}">
                <a16:creationId xmlns:a16="http://schemas.microsoft.com/office/drawing/2014/main" id="{C4019098-3CF5-DF40-9431-617D715F5E64}"/>
              </a:ext>
            </a:extLst>
          </p:cNvPr>
          <p:cNvCxnSpPr>
            <a:cxnSpLocks/>
            <a:stCxn id="36" idx="2"/>
          </p:cNvCxnSpPr>
          <p:nvPr/>
        </p:nvCxnSpPr>
        <p:spPr bwMode="auto">
          <a:xfrm>
            <a:off x="1951940" y="5047512"/>
            <a:ext cx="0" cy="15577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Заголовок 1">
                <a:extLst>
                  <a:ext uri="{FF2B5EF4-FFF2-40B4-BE49-F238E27FC236}">
                    <a16:creationId xmlns:a16="http://schemas.microsoft.com/office/drawing/2014/main" id="{99D0FFB5-7F48-3243-D8EF-227C7768680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999657" y="3238556"/>
                <a:ext cx="8192342" cy="3619444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sz="18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</a:rPr>
                  <a:t>Preprocessing consists in increasing the dimension of the vector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GB" sz="1800" b="1" i="1" smtClean="0">
                            <a:effectLst/>
                            <a:latin typeface="Cambria Math" panose="02040503050406030204" pitchFamily="18" charset="0"/>
                            <a:ea typeface="Cambria Math"/>
                            <a:cs typeface="Cambria Math"/>
                          </a:rPr>
                        </m:ctrlPr>
                      </m:accPr>
                      <m:e>
                        <m:r>
                          <a:rPr lang="en-GB" sz="1800" b="1" i="1">
                            <a:effectLst/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acc>
                  </m:oMath>
                </a14:m>
                <a:r>
                  <a:rPr lang="en-US" sz="1800" b="1" i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</a:rPr>
                  <a:t> </a:t>
                </a:r>
                <a:r>
                  <a:rPr lang="en-US" sz="18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</a:rPr>
                  <a:t>by a factor of </a:t>
                </a:r>
                <a:r>
                  <a:rPr lang="en-US" sz="1800" b="1" i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</a:rPr>
                  <a:t>k</a:t>
                </a:r>
                <a:r>
                  <a:rPr lang="en-US" sz="18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</a:rPr>
                  <a:t>. </a:t>
                </a:r>
              </a:p>
              <a:p>
                <a:r>
                  <a:rPr lang="en-US" sz="18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</a:rPr>
                  <a:t>The elements of the vector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GB" sz="1800" i="1">
                            <a:latin typeface="Cambria Math" panose="02040503050406030204" pitchFamily="18" charset="0"/>
                            <a:ea typeface="Cambria Math"/>
                            <a:cs typeface="Cambria Math"/>
                          </a:rPr>
                        </m:ctrlPr>
                      </m:accPr>
                      <m:e>
                        <m:acc>
                          <m:accPr>
                            <m:chr m:val="̃"/>
                            <m:ctrlPr>
                              <a:rPr lang="en-GB" sz="1800" b="1" i="1">
                                <a:latin typeface="Cambria Math" panose="02040503050406030204" pitchFamily="18" charset="0"/>
                                <a:ea typeface="Cambria Math"/>
                                <a:cs typeface="Cambria Math"/>
                              </a:rPr>
                            </m:ctrlPr>
                          </m:accPr>
                          <m:e>
                            <m:r>
                              <a:rPr lang="en-GB" sz="18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acc>
                      </m:e>
                    </m:acc>
                  </m:oMath>
                </a14:m>
                <a:r>
                  <a:rPr lang="en-US" sz="18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</a:rPr>
                  <a:t> were obtained as follows: </a:t>
                </a:r>
              </a:p>
              <a:p>
                <a:endParaRPr lang="en-US" sz="1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lt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GB" sz="1800" b="1" i="1">
                                <a:latin typeface="Cambria Math" panose="02040503050406030204" pitchFamily="18" charset="0"/>
                                <a:ea typeface="Cambria Math"/>
                                <a:cs typeface="Cambria Math"/>
                              </a:rPr>
                            </m:ctrlPr>
                          </m:accPr>
                          <m:e>
                            <m:r>
                              <a:rPr lang="en-GB" sz="18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acc>
                      </m:e>
                      <m:sub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sz="1800" b="1" i="1" smtClean="0">
                            <a:latin typeface="Cambria Math" panose="02040503050406030204" pitchFamily="18" charset="0"/>
                            <a:ea typeface="Cambria Math"/>
                          </a:rPr>
                          <m:t>𝒋</m:t>
                        </m:r>
                      </m:sub>
                    </m:sSub>
                    <m:r>
                      <a:rPr lang="en-US" sz="1800" b="1" i="1" smtClean="0">
                        <a:latin typeface="Cambria Math" panose="02040503050406030204" pitchFamily="18" charset="0"/>
                        <a:ea typeface="Cambria Math"/>
                      </a:rPr>
                      <m:t>=</m:t>
                    </m:r>
                    <m:r>
                      <a:rPr lang="en-US" sz="1800" b="1" i="1" smtClean="0">
                        <a:latin typeface="Cambria Math" panose="02040503050406030204" pitchFamily="18" charset="0"/>
                        <a:ea typeface="Cambria Math"/>
                        <a:cs typeface="Cambria Math"/>
                      </a:rPr>
                      <m:t> </m:t>
                    </m:r>
                    <m:sSup>
                      <m:sSupPr>
                        <m:ctrlPr>
                          <a:rPr lang="en-GB" sz="1800" b="1" i="1" smtClean="0">
                            <a:latin typeface="Cambria Math" panose="02040503050406030204" pitchFamily="18" charset="0"/>
                            <a:ea typeface="Cambria Math"/>
                            <a:cs typeface="Cambria Math"/>
                          </a:rPr>
                        </m:ctrlPr>
                      </m:sSupPr>
                      <m:e>
                        <m:r>
                          <a:rPr lang="en-GB" sz="1800" b="1" i="1" smtClean="0">
                            <a:latin typeface="Cambria Math" panose="02040503050406030204" pitchFamily="18" charset="0"/>
                            <a:ea typeface="Cambria Math"/>
                            <a:cs typeface="Cambria Math"/>
                          </a:rPr>
                          <m:t>𝒆</m:t>
                        </m:r>
                      </m:e>
                      <m:sup>
                        <m:r>
                          <a:rPr lang="en-US" sz="1800" b="1" i="1" smtClean="0">
                            <a:latin typeface="Cambria Math" panose="02040503050406030204" pitchFamily="18" charset="0"/>
                            <a:ea typeface="Cambria Math"/>
                            <a:cs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sz="1800" b="1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1800" b="1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1800" b="1" i="1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1800" b="1" i="1" smtClean="0">
                                            <a:latin typeface="Cambria Math" panose="02040503050406030204" pitchFamily="18" charset="0"/>
                                            <a:ea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800" b="1" i="1" smtClean="0">
                                            <a:latin typeface="Cambria Math" panose="02040503050406030204" pitchFamily="18" charset="0"/>
                                            <a:ea typeface="Cambria Math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en-US" sz="1800" b="1" i="1" smtClean="0">
                                            <a:latin typeface="Cambria Math" panose="02040503050406030204" pitchFamily="18" charset="0"/>
                                            <a:ea typeface="Cambria Math"/>
                                          </a:rPr>
                                          <m:t>𝒊</m:t>
                                        </m:r>
                                      </m:sub>
                                    </m:sSub>
                                    <m:r>
                                      <a:rPr lang="en-US" sz="1800" b="1" i="1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−</m:t>
                                    </m:r>
                                    <m:r>
                                      <a:rPr lang="en-US" sz="1800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𝜇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sz="1800" b="1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  <m:t>𝟐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1800" b="1" i="1">
                                <a:latin typeface="Cambria Math" panose="02040503050406030204" pitchFamily="18" charset="0"/>
                                <a:ea typeface="Cambria Math"/>
                              </a:rPr>
                              <m:t>𝟐</m:t>
                            </m:r>
                            <m:sSup>
                              <m:sSupPr>
                                <m:ctrlPr>
                                  <a:rPr lang="en-US" sz="1800" b="1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1800" i="1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p>
                                <m:r>
                                  <a:rPr lang="en-US" sz="1800" b="1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  <m:t>𝟐</m:t>
                                </m:r>
                              </m:sup>
                            </m:sSup>
                          </m:den>
                        </m:f>
                      </m:sup>
                    </m:sSup>
                    <m:r>
                      <a:rPr lang="en-US" sz="1800" b="1" i="1" smtClean="0">
                        <a:latin typeface="Cambria Math" panose="02040503050406030204" pitchFamily="18" charset="0"/>
                        <a:ea typeface="Cambria Math"/>
                        <a:cs typeface="Cambria Math"/>
                      </a:rPr>
                      <m:t> </m:t>
                    </m:r>
                  </m:oMath>
                </a14:m>
                <a:r>
                  <a:rPr lang="en-US" sz="18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</a:rPr>
                  <a:t>,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</a:rPr>
                  <a:t> is an element of the vector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GB" sz="1800" b="1" i="1">
                            <a:latin typeface="Cambria Math" panose="02040503050406030204" pitchFamily="18" charset="0"/>
                            <a:ea typeface="Cambria Math"/>
                            <a:cs typeface="Cambria Math"/>
                          </a:rPr>
                        </m:ctrlPr>
                      </m:accPr>
                      <m:e>
                        <m:r>
                          <a:rPr lang="en-GB" sz="18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acc>
                  </m:oMath>
                </a14:m>
                <a:r>
                  <a:rPr lang="en-US" sz="18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</a:rPr>
                  <a:t>,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18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8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180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1800" i="0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min</m:t>
                              </m:r>
                            </m:e>
                            <m:lim>
                              <m:r>
                                <a:rPr lang="en-US" sz="1800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800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1800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𝑖𝑛</m:t>
                              </m:r>
                              <m:r>
                                <a:rPr lang="en-US" sz="1800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1800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en-US" sz="1800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_</m:t>
                              </m:r>
                              <m:r>
                                <a:rPr lang="en-US" sz="1800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𝑡𝑟𝑎𝑖𝑛</m:t>
                              </m:r>
                            </m:lim>
                          </m:limLow>
                        </m:fName>
                        <m:e>
                          <m:sSub>
                            <m:sSubPr>
                              <m:ctrlPr>
                                <a:rPr lang="en-US" sz="180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800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func>
                      <m:r>
                        <a:rPr lang="en-US" sz="18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8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𝑗</m:t>
                      </m:r>
                      <m:f>
                        <m:fPr>
                          <m:ctrlPr>
                            <a:rPr lang="en-US" sz="18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1800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en-US" sz="1800" b="0" i="1" smtClean="0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1800" b="0" i="0" smtClean="0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max</m:t>
                                  </m:r>
                                </m:e>
                                <m:lim>
                                  <m:r>
                                    <a:rPr lang="en-US" sz="1800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1800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sz="1800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𝑖𝑛</m:t>
                                  </m:r>
                                  <m:r>
                                    <a:rPr lang="en-US" sz="1800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sz="1800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𝑋</m:t>
                                  </m:r>
                                  <m:r>
                                    <a:rPr lang="en-US" sz="1800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_</m:t>
                                  </m:r>
                                  <m:r>
                                    <a:rPr lang="en-US" sz="1800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𝑡𝑟𝑎𝑖𝑛</m:t>
                                  </m:r>
                                </m:lim>
                              </m:limLow>
                            </m:fName>
                            <m:e>
                              <m:sSub>
                                <m:sSubPr>
                                  <m:ctrlPr>
                                    <a:rPr lang="en-US" sz="1800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func>
                          <m:r>
                            <a:rPr lang="en-US" sz="18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US" sz="1800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en-US" sz="1800" b="0" i="1" smtClean="0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1800" b="0" i="0" smtClean="0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min</m:t>
                                  </m:r>
                                </m:e>
                                <m:lim>
                                  <m:r>
                                    <a:rPr lang="en-US" sz="1800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1800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sz="1800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𝑖𝑛</m:t>
                                  </m:r>
                                  <m:r>
                                    <a:rPr lang="en-US" sz="1800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sz="1800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𝑋</m:t>
                                  </m:r>
                                  <m:r>
                                    <a:rPr lang="en-US" sz="1800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_</m:t>
                                  </m:r>
                                  <m:r>
                                    <a:rPr lang="en-US" sz="1800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𝑡𝑟𝑎𝑖𝑛</m:t>
                                  </m:r>
                                </m:lim>
                              </m:limLow>
                            </m:fName>
                            <m:e>
                              <m:sSub>
                                <m:sSubPr>
                                  <m:ctrlPr>
                                    <a:rPr lang="en-US" sz="1800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func>
                        </m:num>
                        <m:den>
                          <m:r>
                            <a:rPr lang="en-US" sz="18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18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en-US" sz="18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180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1800" i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US" sz="1800" i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8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8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sz="18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8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18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18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ru-RU" sz="18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US" sz="18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n-US" sz="1800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US" sz="1800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limLow>
                                    <m:limLowPr>
                                      <m:ctrlPr>
                                        <a:rPr lang="en-US" sz="1800" i="1">
                                          <a:solidFill>
                                            <a:schemeClr val="tx1">
                                              <a:lumMod val="95000"/>
                                              <a:lumOff val="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limLow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1800">
                                          <a:solidFill>
                                            <a:schemeClr val="tx1">
                                              <a:lumMod val="95000"/>
                                              <a:lumOff val="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max</m:t>
                                      </m:r>
                                    </m:e>
                                    <m:lim>
                                      <m:r>
                                        <a:rPr lang="en-US" sz="1800" i="1">
                                          <a:solidFill>
                                            <a:schemeClr val="tx1">
                                              <a:lumMod val="95000"/>
                                              <a:lumOff val="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sz="1800" i="1">
                                          <a:solidFill>
                                            <a:schemeClr val="tx1">
                                              <a:lumMod val="95000"/>
                                              <a:lumOff val="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en-US" sz="1800" i="1">
                                          <a:solidFill>
                                            <a:schemeClr val="tx1">
                                              <a:lumMod val="95000"/>
                                              <a:lumOff val="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𝑖𝑛</m:t>
                                      </m:r>
                                      <m:r>
                                        <a:rPr lang="en-US" sz="1800" i="1">
                                          <a:solidFill>
                                            <a:schemeClr val="tx1">
                                              <a:lumMod val="95000"/>
                                              <a:lumOff val="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en-US" sz="1800" i="1">
                                          <a:solidFill>
                                            <a:schemeClr val="tx1">
                                              <a:lumMod val="95000"/>
                                              <a:lumOff val="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𝑋</m:t>
                                      </m:r>
                                      <m:r>
                                        <a:rPr lang="en-US" sz="1800" i="1">
                                          <a:solidFill>
                                            <a:schemeClr val="tx1">
                                              <a:lumMod val="95000"/>
                                              <a:lumOff val="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_</m:t>
                                      </m:r>
                                      <m:r>
                                        <a:rPr lang="en-US" sz="1800" i="1">
                                          <a:solidFill>
                                            <a:schemeClr val="tx1">
                                              <a:lumMod val="95000"/>
                                              <a:lumOff val="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𝑡𝑟𝑎𝑖𝑛</m:t>
                                      </m:r>
                                    </m:lim>
                                  </m:limLow>
                                </m:fName>
                                <m:e>
                                  <m:sSub>
                                    <m:sSubPr>
                                      <m:ctrlPr>
                                        <a:rPr lang="en-US" sz="1800" i="1">
                                          <a:solidFill>
                                            <a:schemeClr val="tx1">
                                              <a:lumMod val="95000"/>
                                              <a:lumOff val="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>
                                          <a:solidFill>
                                            <a:schemeClr val="tx1">
                                              <a:lumMod val="95000"/>
                                              <a:lumOff val="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1800" i="1">
                                          <a:solidFill>
                                            <a:schemeClr val="tx1">
                                              <a:lumMod val="95000"/>
                                              <a:lumOff val="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func>
                              <m:r>
                                <a:rPr lang="en-US" sz="1800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unc>
                                <m:funcPr>
                                  <m:ctrlPr>
                                    <a:rPr lang="en-US" sz="1800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limLow>
                                    <m:limLowPr>
                                      <m:ctrlPr>
                                        <a:rPr lang="en-US" sz="1800" i="1">
                                          <a:solidFill>
                                            <a:schemeClr val="tx1">
                                              <a:lumMod val="95000"/>
                                              <a:lumOff val="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limLow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1800">
                                          <a:solidFill>
                                            <a:schemeClr val="tx1">
                                              <a:lumMod val="95000"/>
                                              <a:lumOff val="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min</m:t>
                                      </m:r>
                                    </m:e>
                                    <m:lim>
                                      <m:r>
                                        <a:rPr lang="en-US" sz="1800" i="1">
                                          <a:solidFill>
                                            <a:schemeClr val="tx1">
                                              <a:lumMod val="95000"/>
                                              <a:lumOff val="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sz="1800" i="1">
                                          <a:solidFill>
                                            <a:schemeClr val="tx1">
                                              <a:lumMod val="95000"/>
                                              <a:lumOff val="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en-US" sz="1800" i="1">
                                          <a:solidFill>
                                            <a:schemeClr val="tx1">
                                              <a:lumMod val="95000"/>
                                              <a:lumOff val="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𝑖𝑛</m:t>
                                      </m:r>
                                      <m:r>
                                        <a:rPr lang="en-US" sz="1800" i="1">
                                          <a:solidFill>
                                            <a:schemeClr val="tx1">
                                              <a:lumMod val="95000"/>
                                              <a:lumOff val="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en-US" sz="1800" i="1">
                                          <a:solidFill>
                                            <a:schemeClr val="tx1">
                                              <a:lumMod val="95000"/>
                                              <a:lumOff val="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𝑋</m:t>
                                      </m:r>
                                      <m:r>
                                        <a:rPr lang="en-US" sz="1800" i="1">
                                          <a:solidFill>
                                            <a:schemeClr val="tx1">
                                              <a:lumMod val="95000"/>
                                              <a:lumOff val="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_</m:t>
                                      </m:r>
                                      <m:r>
                                        <a:rPr lang="en-US" sz="1800" i="1">
                                          <a:solidFill>
                                            <a:schemeClr val="tx1">
                                              <a:lumMod val="95000"/>
                                              <a:lumOff val="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𝑡𝑟𝑎𝑖𝑛</m:t>
                                      </m:r>
                                    </m:lim>
                                  </m:limLow>
                                </m:fName>
                                <m:e>
                                  <m:sSub>
                                    <m:sSubPr>
                                      <m:ctrlPr>
                                        <a:rPr lang="en-US" sz="1800" i="1">
                                          <a:solidFill>
                                            <a:schemeClr val="tx1">
                                              <a:lumMod val="95000"/>
                                              <a:lumOff val="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>
                                          <a:solidFill>
                                            <a:schemeClr val="tx1">
                                              <a:lumMod val="95000"/>
                                              <a:lumOff val="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1800" i="1">
                                          <a:solidFill>
                                            <a:schemeClr val="tx1">
                                              <a:lumMod val="95000"/>
                                              <a:lumOff val="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func>
                            </m:num>
                            <m:den>
                              <m:r>
                                <a:rPr lang="en-US" sz="1800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1800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−2</m:t>
                              </m:r>
                            </m:den>
                          </m:f>
                          <m:r>
                            <a:rPr lang="en-US" sz="18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18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8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</m:t>
                      </m:r>
                    </m:oMath>
                  </m:oMathPara>
                </a14:m>
                <a:endParaRPr lang="en-US" sz="1800" b="0" i="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US" sz="1800" b="0" i="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8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j</m:t>
                      </m:r>
                      <m:r>
                        <a:rPr lang="en-US" sz="18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sz="18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ru-RU" sz="18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sz="18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8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</m:acc>
                      <m:r>
                        <a:rPr lang="en-US" sz="18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is</m:t>
                      </m:r>
                      <m:r>
                        <a:rPr lang="en-US" sz="18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</m:t>
                      </m:r>
                      <m:r>
                        <a:rPr lang="en-US" sz="18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field</m:t>
                      </m:r>
                      <m:r>
                        <a:rPr lang="en-US" sz="18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number</m:t>
                      </m:r>
                      <m:r>
                        <a:rPr lang="en-US" sz="18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 </m:t>
                      </m:r>
                    </m:oMath>
                  </m:oMathPara>
                </a14:m>
                <a:endParaRPr lang="en-US" sz="1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lt"/>
                </a:endParaRPr>
              </a:p>
              <a:p>
                <a:endParaRPr lang="ru-RU" sz="1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lt"/>
                </a:endParaRPr>
              </a:p>
              <a:p>
                <a:endParaRPr lang="en-US" sz="1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49" name="Заголовок 1">
                <a:extLst>
                  <a:ext uri="{FF2B5EF4-FFF2-40B4-BE49-F238E27FC236}">
                    <a16:creationId xmlns:a16="http://schemas.microsoft.com/office/drawing/2014/main" id="{99D0FFB5-7F48-3243-D8EF-227C776868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657" y="3238556"/>
                <a:ext cx="8192342" cy="3619444"/>
              </a:xfrm>
              <a:prstGeom prst="rect">
                <a:avLst/>
              </a:prstGeom>
              <a:blipFill>
                <a:blip r:embed="rId4"/>
                <a:stretch>
                  <a:fillRect l="-595" t="-23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Заголовок 1">
            <a:extLst>
              <a:ext uri="{FF2B5EF4-FFF2-40B4-BE49-F238E27FC236}">
                <a16:creationId xmlns:a16="http://schemas.microsoft.com/office/drawing/2014/main" id="{4FCF8914-9DF2-66D8-30FE-35C4D19136E3}"/>
              </a:ext>
            </a:extLst>
          </p:cNvPr>
          <p:cNvSpPr txBox="1">
            <a:spLocks/>
          </p:cNvSpPr>
          <p:nvPr/>
        </p:nvSpPr>
        <p:spPr>
          <a:xfrm>
            <a:off x="4064428" y="1950288"/>
            <a:ext cx="6923707" cy="5321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The input feature vector is normalized from 0 to 1.</a:t>
            </a:r>
          </a:p>
        </p:txBody>
      </p:sp>
    </p:spTree>
    <p:extLst>
      <p:ext uri="{BB962C8B-B14F-4D97-AF65-F5344CB8AC3E}">
        <p14:creationId xmlns:p14="http://schemas.microsoft.com/office/powerpoint/2010/main" val="3591752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1D9485-A185-E7FC-336A-7F8EE24A8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544" y="207554"/>
            <a:ext cx="8051312" cy="11592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Frequency encoding and network topology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Блок-схема: данные 12">
                <a:extLst>
                  <a:ext uri="{FF2B5EF4-FFF2-40B4-BE49-F238E27FC236}">
                    <a16:creationId xmlns:a16="http://schemas.microsoft.com/office/drawing/2014/main" id="{D6C3AF78-4BAD-2742-B63D-021E5D960A0F}"/>
                  </a:ext>
                </a:extLst>
              </p:cNvPr>
              <p:cNvSpPr/>
              <p:nvPr/>
            </p:nvSpPr>
            <p:spPr bwMode="auto">
              <a:xfrm>
                <a:off x="342368" y="1794567"/>
                <a:ext cx="2480138" cy="383047"/>
              </a:xfrm>
              <a:prstGeom prst="flowChartInputOutput">
                <a:avLst/>
              </a:prstGeom>
              <a:ln>
                <a:tailEnd type="arrow" w="sm" len="lg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1400" dirty="0">
                    <a:cs typeface="Times New Roman" panose="02020603050405020304" pitchFamily="18" charset="0"/>
                  </a:rPr>
                  <a:t>Normalized input data</a:t>
                </a:r>
                <a14:m>
                  <m:oMath xmlns:m="http://schemas.openxmlformats.org/officeDocument/2006/math">
                    <m:r>
                      <a:rPr lang="en-US" sz="1400" b="0" i="0" smtClean="0">
                        <a:latin typeface="Cambria Math" panose="02040503050406030204" pitchFamily="18" charset="0"/>
                        <a:ea typeface="Cambria Math"/>
                        <a:cs typeface="Cambria Math"/>
                      </a:rPr>
                      <m:t> </m:t>
                    </m:r>
                    <m:acc>
                      <m:accPr>
                        <m:chr m:val="⃑"/>
                        <m:ctrlPr>
                          <a:rPr lang="en-GB" sz="1400" i="1">
                            <a:latin typeface="Cambria Math" panose="02040503050406030204" pitchFamily="18" charset="0"/>
                            <a:ea typeface="Cambria Math"/>
                            <a:cs typeface="Cambria Math"/>
                          </a:rPr>
                        </m:ctrlPr>
                      </m:accPr>
                      <m:e>
                        <m:r>
                          <a:rPr lang="en-GB" sz="1400" b="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endParaRPr lang="en-US" sz="14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Блок-схема: данные 12">
                <a:extLst>
                  <a:ext uri="{FF2B5EF4-FFF2-40B4-BE49-F238E27FC236}">
                    <a16:creationId xmlns:a16="http://schemas.microsoft.com/office/drawing/2014/main" id="{D6C3AF78-4BAD-2742-B63D-021E5D960A0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2368" y="1794567"/>
                <a:ext cx="2480138" cy="383047"/>
              </a:xfrm>
              <a:prstGeom prst="flowChartInputOutput">
                <a:avLst/>
              </a:prstGeom>
              <a:blipFill>
                <a:blip r:embed="rId2"/>
                <a:stretch>
                  <a:fillRect t="-16923" b="-32308"/>
                </a:stretch>
              </a:blipFill>
              <a:ln>
                <a:tailEnd type="arrow" w="sm" len="lg"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>
                <a:extLst>
                  <a:ext uri="{FF2B5EF4-FFF2-40B4-BE49-F238E27FC236}">
                    <a16:creationId xmlns:a16="http://schemas.microsoft.com/office/drawing/2014/main" id="{CF7CE392-B5EF-4EC1-A11A-9059433F1D41}"/>
                  </a:ext>
                </a:extLst>
              </p:cNvPr>
              <p:cNvSpPr/>
              <p:nvPr/>
            </p:nvSpPr>
            <p:spPr bwMode="auto">
              <a:xfrm>
                <a:off x="342368" y="2376135"/>
                <a:ext cx="2480138" cy="546602"/>
              </a:xfrm>
              <a:prstGeom prst="rect">
                <a:avLst/>
              </a:prstGeom>
              <a:ln>
                <a:tailEnd type="arrow" w="sm" len="lg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1400" dirty="0"/>
                  <a:t>Preprocessing with Gaussian receptive fields: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GB" sz="1400" i="1">
                            <a:latin typeface="Cambria Math" panose="02040503050406030204" pitchFamily="18" charset="0"/>
                            <a:ea typeface="Cambria Math"/>
                            <a:cs typeface="Cambria Math"/>
                          </a:rPr>
                        </m:ctrlPr>
                      </m:accPr>
                      <m:e>
                        <m:acc>
                          <m:accPr>
                            <m:chr m:val="̃"/>
                            <m:ctrlPr>
                              <a:rPr lang="en-GB" sz="1400" i="1">
                                <a:latin typeface="Cambria Math" panose="02040503050406030204" pitchFamily="18" charset="0"/>
                                <a:ea typeface="Cambria Math"/>
                                <a:cs typeface="Cambria Math"/>
                              </a:rPr>
                            </m:ctrlPr>
                          </m:accPr>
                          <m:e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</m:acc>
                    <m:r>
                      <a:rPr lang="ru-RU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𝑅𝐹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(</m:t>
                    </m:r>
                    <m:acc>
                      <m:accPr>
                        <m:chr m:val="⃑"/>
                        <m:ctrlPr>
                          <a:rPr lang="en-GB" sz="1400" i="1">
                            <a:latin typeface="Cambria Math" panose="02040503050406030204" pitchFamily="18" charset="0"/>
                            <a:ea typeface="Cambria Math"/>
                            <a:cs typeface="Cambria Math"/>
                          </a:rPr>
                        </m:ctrlPr>
                      </m:acc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sz="1400" i="1">
                        <a:latin typeface="Cambria Math"/>
                      </a:rPr>
                      <m:t>)</m:t>
                    </m:r>
                  </m:oMath>
                </a14:m>
                <a:endParaRPr lang="ru-RU" sz="1400" dirty="0"/>
              </a:p>
            </p:txBody>
          </p:sp>
        </mc:Choice>
        <mc:Fallback xmlns="">
          <p:sp>
            <p:nvSpPr>
              <p:cNvPr id="14" name="Прямоугольник 13">
                <a:extLst>
                  <a:ext uri="{FF2B5EF4-FFF2-40B4-BE49-F238E27FC236}">
                    <a16:creationId xmlns:a16="http://schemas.microsoft.com/office/drawing/2014/main" id="{CF7CE392-B5EF-4EC1-A11A-9059433F1D4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2368" y="2376135"/>
                <a:ext cx="2480138" cy="546602"/>
              </a:xfrm>
              <a:prstGeom prst="rect">
                <a:avLst/>
              </a:prstGeom>
              <a:blipFill>
                <a:blip r:embed="rId3"/>
                <a:stretch>
                  <a:fillRect t="-1099" b="-10989"/>
                </a:stretch>
              </a:blipFill>
              <a:ln>
                <a:tailEnd type="arrow" w="sm" len="lg"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D6C307EF-F4BA-CE5A-810C-8885EBABD518}"/>
              </a:ext>
            </a:extLst>
          </p:cNvPr>
          <p:cNvCxnSpPr>
            <a:cxnSpLocks/>
            <a:stCxn id="13" idx="4"/>
            <a:endCxn id="14" idx="0"/>
          </p:cNvCxnSpPr>
          <p:nvPr/>
        </p:nvCxnSpPr>
        <p:spPr bwMode="auto">
          <a:xfrm>
            <a:off x="1582437" y="2177614"/>
            <a:ext cx="0" cy="1985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Заголовок 1">
                <a:extLst>
                  <a:ext uri="{FF2B5EF4-FFF2-40B4-BE49-F238E27FC236}">
                    <a16:creationId xmlns:a16="http://schemas.microsoft.com/office/drawing/2014/main" id="{EDB4FC0A-53B2-82A8-3C15-C5EF08A64D4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070228" y="2636295"/>
                <a:ext cx="2809860" cy="1349774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sz="1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Cambria Math" panose="02040503050406030204" pitchFamily="18" charset="0"/>
                  </a:rPr>
                  <a:t>Poisson spike sequences with rates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𝜗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14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  <m:r>
                      <a:rPr lang="en-US" sz="14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𝑟𝑎𝑡𝑒</m:t>
                    </m:r>
                  </m:oMath>
                </a14:m>
                <a:r>
                  <a:rPr lang="en-US" sz="1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</a:rPr>
                  <a:t>, where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𝑟𝑎𝑡𝑒</m:t>
                    </m:r>
                  </m:oMath>
                </a14:m>
                <a:r>
                  <a:rPr lang="en-US" sz="1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</a:rPr>
                  <a:t> is adjustable parameter,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𝜗</m:t>
                        </m:r>
                      </m:e>
                      <m:sub>
                        <m:r>
                          <a:rPr lang="en-US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</a:rPr>
                  <a:t> are elements of the vector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ru-RU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1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𝜗</m:t>
                        </m:r>
                      </m:e>
                    </m:acc>
                  </m:oMath>
                </a14:m>
                <a:r>
                  <a:rPr lang="en-US" sz="1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</a:rPr>
                  <a:t> and the vector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GB" sz="1400" i="1">
                            <a:latin typeface="Cambria Math" panose="02040503050406030204" pitchFamily="18" charset="0"/>
                            <a:ea typeface="Cambria Math"/>
                            <a:cs typeface="Cambria Math"/>
                          </a:rPr>
                        </m:ctrlPr>
                      </m:accPr>
                      <m:e>
                        <m:acc>
                          <m:accPr>
                            <m:chr m:val="̃"/>
                            <m:ctrlPr>
                              <a:rPr lang="en-GB" sz="1400" i="1">
                                <a:latin typeface="Cambria Math" panose="02040503050406030204" pitchFamily="18" charset="0"/>
                                <a:ea typeface="Cambria Math"/>
                                <a:cs typeface="Cambria Math"/>
                              </a:rPr>
                            </m:ctrlPr>
                          </m:accPr>
                          <m:e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</m:acc>
                  </m:oMath>
                </a14:m>
                <a:r>
                  <a:rPr lang="en-US" sz="1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</a:rPr>
                  <a:t>, respectively.</a:t>
                </a:r>
              </a:p>
            </p:txBody>
          </p:sp>
        </mc:Choice>
        <mc:Fallback xmlns="">
          <p:sp>
            <p:nvSpPr>
              <p:cNvPr id="26" name="Заголовок 1">
                <a:extLst>
                  <a:ext uri="{FF2B5EF4-FFF2-40B4-BE49-F238E27FC236}">
                    <a16:creationId xmlns:a16="http://schemas.microsoft.com/office/drawing/2014/main" id="{EDB4FC0A-53B2-82A8-3C15-C5EF08A64D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0228" y="2636295"/>
                <a:ext cx="2809860" cy="1349774"/>
              </a:xfrm>
              <a:prstGeom prst="rect">
                <a:avLst/>
              </a:prstGeom>
              <a:blipFill>
                <a:blip r:embed="rId4"/>
                <a:stretch>
                  <a:fillRect l="-6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3FBB66D5-A366-79EE-A03A-C1FBACD38126}"/>
              </a:ext>
            </a:extLst>
          </p:cNvPr>
          <p:cNvSpPr/>
          <p:nvPr/>
        </p:nvSpPr>
        <p:spPr bwMode="auto">
          <a:xfrm>
            <a:off x="368377" y="5678073"/>
            <a:ext cx="2480138" cy="749683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Gradient Boosting Classifier</a:t>
            </a: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29" name="Прямая со стрелкой 28">
            <a:extLst>
              <a:ext uri="{FF2B5EF4-FFF2-40B4-BE49-F238E27FC236}">
                <a16:creationId xmlns:a16="http://schemas.microsoft.com/office/drawing/2014/main" id="{BA682441-E1CC-C9A1-521D-6091C408AD4A}"/>
              </a:ext>
            </a:extLst>
          </p:cNvPr>
          <p:cNvCxnSpPr>
            <a:cxnSpLocks/>
            <a:stCxn id="22" idx="1"/>
            <a:endCxn id="19" idx="3"/>
          </p:cNvCxnSpPr>
          <p:nvPr/>
        </p:nvCxnSpPr>
        <p:spPr bwMode="auto">
          <a:xfrm flipH="1">
            <a:off x="2848515" y="5823712"/>
            <a:ext cx="264945" cy="2292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2" name="Заголовок 1">
            <a:extLst>
              <a:ext uri="{FF2B5EF4-FFF2-40B4-BE49-F238E27FC236}">
                <a16:creationId xmlns:a16="http://schemas.microsoft.com/office/drawing/2014/main" id="{D5431874-05B1-BB9F-400E-35BFCBA823CD}"/>
              </a:ext>
            </a:extLst>
          </p:cNvPr>
          <p:cNvSpPr txBox="1">
            <a:spLocks/>
          </p:cNvSpPr>
          <p:nvPr/>
        </p:nvSpPr>
        <p:spPr>
          <a:xfrm>
            <a:off x="3113460" y="5482123"/>
            <a:ext cx="2684031" cy="6831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The vector of numbers of postsynaptic spikes is fed into the gradient boosting classifier.</a:t>
            </a:r>
          </a:p>
        </p:txBody>
      </p:sp>
      <p:sp>
        <p:nvSpPr>
          <p:cNvPr id="40" name="Заголовок 1">
            <a:extLst>
              <a:ext uri="{FF2B5EF4-FFF2-40B4-BE49-F238E27FC236}">
                <a16:creationId xmlns:a16="http://schemas.microsoft.com/office/drawing/2014/main" id="{7EF90246-B870-77A6-BB2C-78FBBED7664B}"/>
              </a:ext>
            </a:extLst>
          </p:cNvPr>
          <p:cNvSpPr txBox="1">
            <a:spLocks/>
          </p:cNvSpPr>
          <p:nvPr/>
        </p:nvSpPr>
        <p:spPr>
          <a:xfrm>
            <a:off x="777234" y="4049326"/>
            <a:ext cx="1735883" cy="3522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Spiking neural network</a:t>
            </a:r>
          </a:p>
        </p:txBody>
      </p:sp>
      <p:sp>
        <p:nvSpPr>
          <p:cNvPr id="49" name="Прямоугольник 48">
            <a:extLst>
              <a:ext uri="{FF2B5EF4-FFF2-40B4-BE49-F238E27FC236}">
                <a16:creationId xmlns:a16="http://schemas.microsoft.com/office/drawing/2014/main" id="{8E2B2C54-64A4-347F-E560-87BD409D2D7C}"/>
              </a:ext>
            </a:extLst>
          </p:cNvPr>
          <p:cNvSpPr/>
          <p:nvPr/>
        </p:nvSpPr>
        <p:spPr>
          <a:xfrm>
            <a:off x="2513118" y="4500610"/>
            <a:ext cx="408952" cy="19852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/>
              <a:t>16</a:t>
            </a:r>
            <a:endParaRPr lang="ru-RU" sz="1050" dirty="0"/>
          </a:p>
        </p:txBody>
      </p:sp>
      <p:sp>
        <p:nvSpPr>
          <p:cNvPr id="50" name="Заголовок 1">
            <a:extLst>
              <a:ext uri="{FF2B5EF4-FFF2-40B4-BE49-F238E27FC236}">
                <a16:creationId xmlns:a16="http://schemas.microsoft.com/office/drawing/2014/main" id="{BE0DDE24-7CCD-4A69-168C-114D0D52F643}"/>
              </a:ext>
            </a:extLst>
          </p:cNvPr>
          <p:cNvSpPr txBox="1">
            <a:spLocks/>
          </p:cNvSpPr>
          <p:nvPr/>
        </p:nvSpPr>
        <p:spPr>
          <a:xfrm>
            <a:off x="1210074" y="4474725"/>
            <a:ext cx="1304396" cy="215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  <a:p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  <a:p>
            <a:pPr algn="ctr"/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</a:t>
            </a:r>
            <a:r>
              <a:rPr lang="en-US" sz="80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...</a:t>
            </a:r>
          </a:p>
        </p:txBody>
      </p:sp>
      <p:cxnSp>
        <p:nvCxnSpPr>
          <p:cNvPr id="52" name="Прямая со стрелкой 51">
            <a:extLst>
              <a:ext uri="{FF2B5EF4-FFF2-40B4-BE49-F238E27FC236}">
                <a16:creationId xmlns:a16="http://schemas.microsoft.com/office/drawing/2014/main" id="{CBE65329-E28B-D9A4-F93E-6CB067BF1391}"/>
              </a:ext>
            </a:extLst>
          </p:cNvPr>
          <p:cNvCxnSpPr>
            <a:cxnSpLocks/>
            <a:stCxn id="92" idx="2"/>
            <a:endCxn id="74" idx="0"/>
          </p:cNvCxnSpPr>
          <p:nvPr/>
        </p:nvCxnSpPr>
        <p:spPr bwMode="auto">
          <a:xfrm flipH="1">
            <a:off x="442631" y="3918844"/>
            <a:ext cx="1145589" cy="5793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9" name="Прямая со стрелкой 58">
            <a:extLst>
              <a:ext uri="{FF2B5EF4-FFF2-40B4-BE49-F238E27FC236}">
                <a16:creationId xmlns:a16="http://schemas.microsoft.com/office/drawing/2014/main" id="{04663B52-4F4E-4C3C-8195-5BAD00300F60}"/>
              </a:ext>
            </a:extLst>
          </p:cNvPr>
          <p:cNvCxnSpPr>
            <a:cxnSpLocks/>
            <a:stCxn id="92" idx="2"/>
            <a:endCxn id="79" idx="0"/>
          </p:cNvCxnSpPr>
          <p:nvPr/>
        </p:nvCxnSpPr>
        <p:spPr bwMode="auto">
          <a:xfrm flipH="1">
            <a:off x="1003547" y="3918844"/>
            <a:ext cx="584673" cy="5744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4" name="Прямая со стрелкой 63">
            <a:extLst>
              <a:ext uri="{FF2B5EF4-FFF2-40B4-BE49-F238E27FC236}">
                <a16:creationId xmlns:a16="http://schemas.microsoft.com/office/drawing/2014/main" id="{E5B5F518-1154-E666-7224-84714B29DFD6}"/>
              </a:ext>
            </a:extLst>
          </p:cNvPr>
          <p:cNvCxnSpPr>
            <a:cxnSpLocks/>
            <a:stCxn id="92" idx="2"/>
            <a:endCxn id="49" idx="0"/>
          </p:cNvCxnSpPr>
          <p:nvPr/>
        </p:nvCxnSpPr>
        <p:spPr bwMode="auto">
          <a:xfrm>
            <a:off x="1588220" y="3918844"/>
            <a:ext cx="1129374" cy="5817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74" name="Прямоугольник 73">
            <a:extLst>
              <a:ext uri="{FF2B5EF4-FFF2-40B4-BE49-F238E27FC236}">
                <a16:creationId xmlns:a16="http://schemas.microsoft.com/office/drawing/2014/main" id="{669D58AF-6260-8BF1-1AF9-8FC8AADFD1C5}"/>
              </a:ext>
            </a:extLst>
          </p:cNvPr>
          <p:cNvSpPr/>
          <p:nvPr/>
        </p:nvSpPr>
        <p:spPr>
          <a:xfrm>
            <a:off x="238155" y="4498202"/>
            <a:ext cx="408952" cy="19852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/>
              <a:t>1</a:t>
            </a:r>
            <a:endParaRPr lang="ru-RU" sz="1050" dirty="0"/>
          </a:p>
        </p:txBody>
      </p:sp>
      <p:sp>
        <p:nvSpPr>
          <p:cNvPr id="79" name="Прямоугольник 78">
            <a:extLst>
              <a:ext uri="{FF2B5EF4-FFF2-40B4-BE49-F238E27FC236}">
                <a16:creationId xmlns:a16="http://schemas.microsoft.com/office/drawing/2014/main" id="{235D9E56-31D4-78E1-9175-823AC8A408C6}"/>
              </a:ext>
            </a:extLst>
          </p:cNvPr>
          <p:cNvSpPr/>
          <p:nvPr/>
        </p:nvSpPr>
        <p:spPr>
          <a:xfrm>
            <a:off x="799071" y="4493298"/>
            <a:ext cx="408952" cy="19852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/>
              <a:t>2</a:t>
            </a:r>
            <a:endParaRPr lang="ru-RU" sz="1050" dirty="0"/>
          </a:p>
        </p:txBody>
      </p:sp>
      <p:sp>
        <p:nvSpPr>
          <p:cNvPr id="77" name="Прямоугольник: скругленные углы 76">
            <a:extLst>
              <a:ext uri="{FF2B5EF4-FFF2-40B4-BE49-F238E27FC236}">
                <a16:creationId xmlns:a16="http://schemas.microsoft.com/office/drawing/2014/main" id="{1EC2E9C8-EEDB-BDD8-CA47-B910880FC699}"/>
              </a:ext>
            </a:extLst>
          </p:cNvPr>
          <p:cNvSpPr/>
          <p:nvPr/>
        </p:nvSpPr>
        <p:spPr>
          <a:xfrm>
            <a:off x="103431" y="4050972"/>
            <a:ext cx="3010029" cy="1258829"/>
          </a:xfrm>
          <a:prstGeom prst="round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Прямоугольник 83">
            <a:extLst>
              <a:ext uri="{FF2B5EF4-FFF2-40B4-BE49-F238E27FC236}">
                <a16:creationId xmlns:a16="http://schemas.microsoft.com/office/drawing/2014/main" id="{E8018238-6BE6-EB4E-7382-1A4B3B1F25B2}"/>
              </a:ext>
            </a:extLst>
          </p:cNvPr>
          <p:cNvSpPr/>
          <p:nvPr/>
        </p:nvSpPr>
        <p:spPr>
          <a:xfrm>
            <a:off x="154190" y="4404024"/>
            <a:ext cx="2866991" cy="377070"/>
          </a:xfrm>
          <a:prstGeom prst="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Блок-схема: узел 103">
            <a:extLst>
              <a:ext uri="{FF2B5EF4-FFF2-40B4-BE49-F238E27FC236}">
                <a16:creationId xmlns:a16="http://schemas.microsoft.com/office/drawing/2014/main" id="{885FA64F-41D7-1BB9-DAA8-4D03512B3652}"/>
              </a:ext>
            </a:extLst>
          </p:cNvPr>
          <p:cNvSpPr/>
          <p:nvPr/>
        </p:nvSpPr>
        <p:spPr>
          <a:xfrm>
            <a:off x="2625846" y="4834208"/>
            <a:ext cx="415562" cy="414000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33</a:t>
            </a:r>
            <a:endParaRPr lang="ru-RU" sz="800" dirty="0"/>
          </a:p>
        </p:txBody>
      </p:sp>
      <p:sp>
        <p:nvSpPr>
          <p:cNvPr id="105" name="Блок-схема: узел 104">
            <a:extLst>
              <a:ext uri="{FF2B5EF4-FFF2-40B4-BE49-F238E27FC236}">
                <a16:creationId xmlns:a16="http://schemas.microsoft.com/office/drawing/2014/main" id="{0EB5F06F-C487-768C-6A42-AA9C85107C19}"/>
              </a:ext>
            </a:extLst>
          </p:cNvPr>
          <p:cNvSpPr/>
          <p:nvPr/>
        </p:nvSpPr>
        <p:spPr>
          <a:xfrm>
            <a:off x="162489" y="4834208"/>
            <a:ext cx="415562" cy="414000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1</a:t>
            </a:r>
            <a:endParaRPr lang="ru-RU" sz="800" dirty="0"/>
          </a:p>
        </p:txBody>
      </p:sp>
      <p:sp>
        <p:nvSpPr>
          <p:cNvPr id="109" name="Заголовок 1">
            <a:extLst>
              <a:ext uri="{FF2B5EF4-FFF2-40B4-BE49-F238E27FC236}">
                <a16:creationId xmlns:a16="http://schemas.microsoft.com/office/drawing/2014/main" id="{93E110BE-A667-BDB2-457B-86995DA9EE71}"/>
              </a:ext>
            </a:extLst>
          </p:cNvPr>
          <p:cNvSpPr txBox="1">
            <a:spLocks/>
          </p:cNvSpPr>
          <p:nvPr/>
        </p:nvSpPr>
        <p:spPr>
          <a:xfrm>
            <a:off x="875417" y="4844539"/>
            <a:ext cx="1453062" cy="3371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  <a:p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  <a:p>
            <a:pPr algn="ctr"/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</a:t>
            </a:r>
            <a:r>
              <a:rPr lang="en-US" sz="80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...</a:t>
            </a:r>
          </a:p>
        </p:txBody>
      </p:sp>
      <p:cxnSp>
        <p:nvCxnSpPr>
          <p:cNvPr id="111" name="Прямая со стрелкой 110">
            <a:extLst>
              <a:ext uri="{FF2B5EF4-FFF2-40B4-BE49-F238E27FC236}">
                <a16:creationId xmlns:a16="http://schemas.microsoft.com/office/drawing/2014/main" id="{8326273A-EA85-072B-995D-DC41E63425C8}"/>
              </a:ext>
            </a:extLst>
          </p:cNvPr>
          <p:cNvCxnSpPr>
            <a:cxnSpLocks/>
            <a:stCxn id="77" idx="2"/>
            <a:endCxn id="19" idx="0"/>
          </p:cNvCxnSpPr>
          <p:nvPr/>
        </p:nvCxnSpPr>
        <p:spPr bwMode="auto">
          <a:xfrm>
            <a:off x="1608446" y="5309801"/>
            <a:ext cx="0" cy="3682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8" name="Прямая со стрелкой 117">
            <a:extLst>
              <a:ext uri="{FF2B5EF4-FFF2-40B4-BE49-F238E27FC236}">
                <a16:creationId xmlns:a16="http://schemas.microsoft.com/office/drawing/2014/main" id="{424EB98F-9F65-E083-8637-271D782D0587}"/>
              </a:ext>
            </a:extLst>
          </p:cNvPr>
          <p:cNvCxnSpPr>
            <a:cxnSpLocks/>
            <a:stCxn id="74" idx="2"/>
            <a:endCxn id="105" idx="0"/>
          </p:cNvCxnSpPr>
          <p:nvPr/>
        </p:nvCxnSpPr>
        <p:spPr bwMode="auto">
          <a:xfrm flipH="1">
            <a:off x="370270" y="4696723"/>
            <a:ext cx="72361" cy="1374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 стрелкой 120">
            <a:extLst>
              <a:ext uri="{FF2B5EF4-FFF2-40B4-BE49-F238E27FC236}">
                <a16:creationId xmlns:a16="http://schemas.microsoft.com/office/drawing/2014/main" id="{1CFE52DE-9D4B-E487-2D1C-29332447B233}"/>
              </a:ext>
            </a:extLst>
          </p:cNvPr>
          <p:cNvCxnSpPr>
            <a:cxnSpLocks/>
            <a:stCxn id="74" idx="2"/>
            <a:endCxn id="104" idx="2"/>
          </p:cNvCxnSpPr>
          <p:nvPr/>
        </p:nvCxnSpPr>
        <p:spPr bwMode="auto">
          <a:xfrm>
            <a:off x="442631" y="4696723"/>
            <a:ext cx="2183215" cy="3444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 стрелкой 123">
            <a:extLst>
              <a:ext uri="{FF2B5EF4-FFF2-40B4-BE49-F238E27FC236}">
                <a16:creationId xmlns:a16="http://schemas.microsoft.com/office/drawing/2014/main" id="{C762E268-A236-FA38-B424-96B04BF4050F}"/>
              </a:ext>
            </a:extLst>
          </p:cNvPr>
          <p:cNvCxnSpPr>
            <a:cxnSpLocks/>
            <a:stCxn id="79" idx="2"/>
            <a:endCxn id="105" idx="7"/>
          </p:cNvCxnSpPr>
          <p:nvPr/>
        </p:nvCxnSpPr>
        <p:spPr bwMode="auto">
          <a:xfrm flipH="1">
            <a:off x="517193" y="4691819"/>
            <a:ext cx="486354" cy="2030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 стрелкой 127">
            <a:extLst>
              <a:ext uri="{FF2B5EF4-FFF2-40B4-BE49-F238E27FC236}">
                <a16:creationId xmlns:a16="http://schemas.microsoft.com/office/drawing/2014/main" id="{B092A17C-BA5A-40DB-2288-270E82AB923F}"/>
              </a:ext>
            </a:extLst>
          </p:cNvPr>
          <p:cNvCxnSpPr>
            <a:cxnSpLocks/>
            <a:stCxn id="79" idx="2"/>
            <a:endCxn id="104" idx="1"/>
          </p:cNvCxnSpPr>
          <p:nvPr/>
        </p:nvCxnSpPr>
        <p:spPr bwMode="auto">
          <a:xfrm>
            <a:off x="1003547" y="4691819"/>
            <a:ext cx="1683157" cy="2030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Прямая со стрелкой 133">
            <a:extLst>
              <a:ext uri="{FF2B5EF4-FFF2-40B4-BE49-F238E27FC236}">
                <a16:creationId xmlns:a16="http://schemas.microsoft.com/office/drawing/2014/main" id="{F1E6AB76-EEB6-832E-5702-BBA0CCD6854B}"/>
              </a:ext>
            </a:extLst>
          </p:cNvPr>
          <p:cNvCxnSpPr>
            <a:cxnSpLocks/>
            <a:stCxn id="49" idx="2"/>
            <a:endCxn id="105" idx="6"/>
          </p:cNvCxnSpPr>
          <p:nvPr/>
        </p:nvCxnSpPr>
        <p:spPr bwMode="auto">
          <a:xfrm flipH="1">
            <a:off x="578051" y="4699131"/>
            <a:ext cx="2139543" cy="3420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Прямая со стрелкой 136">
            <a:extLst>
              <a:ext uri="{FF2B5EF4-FFF2-40B4-BE49-F238E27FC236}">
                <a16:creationId xmlns:a16="http://schemas.microsoft.com/office/drawing/2014/main" id="{19F7A494-C325-6CC8-7CEC-9F74E0B4F40E}"/>
              </a:ext>
            </a:extLst>
          </p:cNvPr>
          <p:cNvCxnSpPr>
            <a:cxnSpLocks/>
            <a:stCxn id="49" idx="2"/>
            <a:endCxn id="104" idx="0"/>
          </p:cNvCxnSpPr>
          <p:nvPr/>
        </p:nvCxnSpPr>
        <p:spPr bwMode="auto">
          <a:xfrm>
            <a:off x="2717594" y="4699131"/>
            <a:ext cx="116033" cy="1350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Заголовок 1">
                <a:extLst>
                  <a:ext uri="{FF2B5EF4-FFF2-40B4-BE49-F238E27FC236}">
                    <a16:creationId xmlns:a16="http://schemas.microsoft.com/office/drawing/2014/main" id="{0CEEB262-7328-7049-F168-41A3F4E9EB2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996919" y="1923682"/>
                <a:ext cx="3237219" cy="119123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d>
                            <m:dPr>
                              <m:begChr m:val="["/>
                              <m:endChr m:val="]"/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  <m:r>
                            <a:rPr lang="en-US" sz="160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US" sz="160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1600" i="1" smtClean="0">
                              <a:latin typeface="Cambria Math" panose="02040503050406030204" pitchFamily="18" charset="0"/>
                            </a:rPr>
                            <m:t>+1]</m:t>
                          </m:r>
                        </m:sub>
                      </m:sSub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=1−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∗</m:t>
                      </m:r>
                      <m:sSubSup>
                        <m:sSub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d>
                            <m:dPr>
                              <m:begChr m:val="["/>
                              <m:endChr m:val="]"/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  <m:d>
                            <m:dPr>
                              <m:begChr m:val="["/>
                              <m:endChr m:val="]"/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d>
                        </m:sub>
                        <m:sup>
                          <m:r>
                            <a:rPr lang="en-US" sz="16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sz="1600" dirty="0"/>
              </a:p>
              <a:p>
                <a:pPr/>
                <a:br>
                  <a:rPr lang="en-US" sz="1600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d>
                            <m:dPr>
                              <m:begChr m:val="["/>
                              <m:endChr m:val="]"/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  <m:r>
                            <a:rPr lang="en-US" sz="1600" i="1" smtClean="0">
                              <a:latin typeface="Cambria Math" panose="02040503050406030204" pitchFamily="18" charset="0"/>
                            </a:rPr>
                            <m:t>[1]</m:t>
                          </m:r>
                        </m:sub>
                      </m:sSub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∗</m:t>
                      </m:r>
                      <m:func>
                        <m:func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60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l-GR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ru-RU" sz="1600" i="1" smtClean="0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  <m:r>
                                    <a:rPr lang="el-GR" sz="1600" i="1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  <m: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  <m: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 </m:t>
                      </m:r>
                    </m:oMath>
                  </m:oMathPara>
                </a14:m>
                <a:br>
                  <a:rPr lang="en-US" sz="1600" dirty="0"/>
                </a:br>
                <a:endParaRPr lang="ru-RU" sz="1600" dirty="0"/>
              </a:p>
            </p:txBody>
          </p:sp>
        </mc:Choice>
        <mc:Fallback xmlns="">
          <p:sp>
            <p:nvSpPr>
              <p:cNvPr id="44" name="Заголовок 1">
                <a:extLst>
                  <a:ext uri="{FF2B5EF4-FFF2-40B4-BE49-F238E27FC236}">
                    <a16:creationId xmlns:a16="http://schemas.microsoft.com/office/drawing/2014/main" id="{0CEEB262-7328-7049-F168-41A3F4E9EB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6919" y="1923682"/>
                <a:ext cx="3237219" cy="119123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Заголовок 1">
                <a:extLst>
                  <a:ext uri="{FF2B5EF4-FFF2-40B4-BE49-F238E27FC236}">
                    <a16:creationId xmlns:a16="http://schemas.microsoft.com/office/drawing/2014/main" id="{F572B29B-82E2-916F-BBF1-6A1B3277674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863752" y="2055303"/>
                <a:ext cx="3237218" cy="955571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14:m>
                  <m:oMath xmlns:m="http://schemas.openxmlformats.org/officeDocument/2006/math">
                    <m:r>
                      <a:rPr lang="en-US" sz="140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1400" dirty="0">
                    <a:latin typeface="+mn-lt"/>
                  </a:rPr>
                  <a:t> is the generator number, </a:t>
                </a:r>
              </a:p>
              <a:p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1400" dirty="0">
                    <a:latin typeface="+mn-lt"/>
                  </a:rPr>
                  <a:t> is the neuron number,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1400" dirty="0">
                    <a:latin typeface="+mn-lt"/>
                  </a:rPr>
                  <a:t> is the amount of generators,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ru-RU" sz="1400" dirty="0">
                    <a:latin typeface="+mn-lt"/>
                  </a:rPr>
                  <a:t> </a:t>
                </a:r>
                <a:r>
                  <a:rPr lang="en-US" sz="1400" dirty="0">
                    <a:latin typeface="+mn-lt"/>
                  </a:rPr>
                  <a:t>and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400" dirty="0">
                    <a:latin typeface="+mn-lt"/>
                  </a:rPr>
                  <a:t> are constants.</a:t>
                </a:r>
                <a:endParaRPr lang="ru-RU" sz="1400" dirty="0">
                  <a:latin typeface="+mn-lt"/>
                </a:endParaRPr>
              </a:p>
            </p:txBody>
          </p:sp>
        </mc:Choice>
        <mc:Fallback xmlns="">
          <p:sp>
            <p:nvSpPr>
              <p:cNvPr id="45" name="Заголовок 1">
                <a:extLst>
                  <a:ext uri="{FF2B5EF4-FFF2-40B4-BE49-F238E27FC236}">
                    <a16:creationId xmlns:a16="http://schemas.microsoft.com/office/drawing/2014/main" id="{F572B29B-82E2-916F-BBF1-6A1B327767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3752" y="2055303"/>
                <a:ext cx="3237218" cy="955571"/>
              </a:xfrm>
              <a:prstGeom prst="rect">
                <a:avLst/>
              </a:prstGeom>
              <a:blipFill>
                <a:blip r:embed="rId6"/>
                <a:stretch>
                  <a:fillRect l="-5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Левая фигурная скобка 45">
            <a:extLst>
              <a:ext uri="{FF2B5EF4-FFF2-40B4-BE49-F238E27FC236}">
                <a16:creationId xmlns:a16="http://schemas.microsoft.com/office/drawing/2014/main" id="{D5FC1BFC-DE34-8805-3AD7-059CE06BFE92}"/>
              </a:ext>
            </a:extLst>
          </p:cNvPr>
          <p:cNvSpPr/>
          <p:nvPr/>
        </p:nvSpPr>
        <p:spPr>
          <a:xfrm>
            <a:off x="6348826" y="1973279"/>
            <a:ext cx="72139" cy="1037595"/>
          </a:xfrm>
          <a:prstGeom prst="leftBrac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8" name="Заголовок 1">
            <a:extLst>
              <a:ext uri="{FF2B5EF4-FFF2-40B4-BE49-F238E27FC236}">
                <a16:creationId xmlns:a16="http://schemas.microsoft.com/office/drawing/2014/main" id="{4C736FD2-E5A2-688D-989F-E9B5F93326DB}"/>
              </a:ext>
            </a:extLst>
          </p:cNvPr>
          <p:cNvSpPr txBox="1">
            <a:spLocks/>
          </p:cNvSpPr>
          <p:nvPr/>
        </p:nvSpPr>
        <p:spPr>
          <a:xfrm>
            <a:off x="5688419" y="6459407"/>
            <a:ext cx="6503581" cy="4001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1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* Velichko, A. Neural Network for Low-Memory IoT Devices and MNIST Image Recognition Using Kernels Based on Logistic Map. </a:t>
            </a:r>
            <a:r>
              <a:rPr lang="en-US" sz="11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Electronics</a:t>
            </a:r>
            <a:r>
              <a:rPr lang="en-US" sz="11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11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2020</a:t>
            </a:r>
            <a:r>
              <a:rPr lang="en-US" sz="11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US" sz="11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9</a:t>
            </a:r>
            <a:r>
              <a:rPr lang="en-US" sz="11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1432.</a:t>
            </a:r>
            <a:endParaRPr lang="ru-RU" sz="2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2D0B73-7923-18C8-AEE7-958045E976AC}"/>
              </a:ext>
            </a:extLst>
          </p:cNvPr>
          <p:cNvSpPr txBox="1"/>
          <p:nvPr/>
        </p:nvSpPr>
        <p:spPr>
          <a:xfrm>
            <a:off x="6348826" y="1554350"/>
            <a:ext cx="58431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Initializing weights</a:t>
            </a:r>
            <a:r>
              <a:rPr lang="en-US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*</a:t>
            </a:r>
            <a:endParaRPr lang="ru-RU" sz="2000" dirty="0">
              <a:latin typeface="+mj-lt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8421011-DFF6-8AC3-950E-D114FC0B5345}"/>
              </a:ext>
            </a:extLst>
          </p:cNvPr>
          <p:cNvSpPr txBox="1"/>
          <p:nvPr/>
        </p:nvSpPr>
        <p:spPr>
          <a:xfrm>
            <a:off x="6348826" y="3302531"/>
            <a:ext cx="58431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Parameters</a:t>
            </a:r>
            <a:endParaRPr lang="ru-RU" sz="2000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B1F90A3-A2E0-B741-421D-0DE509F79700}"/>
                  </a:ext>
                </a:extLst>
              </p:cNvPr>
              <p:cNvSpPr txBox="1"/>
              <p:nvPr/>
            </p:nvSpPr>
            <p:spPr>
              <a:xfrm>
                <a:off x="6420964" y="3777364"/>
                <a:ext cx="5771035" cy="2462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1400" dirty="0">
                    <a:solidFill>
                      <a:srgbClr val="00B050"/>
                    </a:solidFill>
                    <a:latin typeface="+mn-lt"/>
                    <a:cs typeface="Times New Roman" panose="02020603050405020304" pitchFamily="18" charset="0"/>
                  </a:rPr>
                  <a:t>number of neurons </a:t>
                </a:r>
                <a:r>
                  <a:rPr lang="en-US" sz="1400" dirty="0">
                    <a:latin typeface="+mn-lt"/>
                    <a:cs typeface="Times New Roman" panose="02020603050405020304" pitchFamily="18" charset="0"/>
                  </a:rPr>
                  <a:t>= 33 ;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1400" dirty="0">
                    <a:solidFill>
                      <a:srgbClr val="00B050"/>
                    </a:solidFill>
                    <a:latin typeface="+mn-lt"/>
                    <a:cs typeface="Times New Roman" panose="02020603050405020304" pitchFamily="18" charset="0"/>
                  </a:rPr>
                  <a:t>spike threshold </a:t>
                </a:r>
                <a:r>
                  <a:rPr lang="en-US" sz="1400" dirty="0">
                    <a:latin typeface="+mn-lt"/>
                    <a:cs typeface="Times New Roman" panose="02020603050405020304" pitchFamily="18" charset="0"/>
                  </a:rPr>
                  <a:t>≈</a:t>
                </a:r>
                <a:r>
                  <a:rPr lang="ru-RU" sz="1400" dirty="0">
                    <a:latin typeface="+mn-lt"/>
                    <a:cs typeface="Times New Roman" panose="02020603050405020304" pitchFamily="18" charset="0"/>
                  </a:rPr>
                  <a:t> -66.98</a:t>
                </a:r>
                <a:r>
                  <a:rPr lang="en-US" sz="1400" dirty="0">
                    <a:latin typeface="+mn-lt"/>
                    <a:cs typeface="Times New Roman" panose="02020603050405020304" pitchFamily="18" charset="0"/>
                  </a:rPr>
                  <a:t> mV;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1400" dirty="0">
                    <a:solidFill>
                      <a:srgbClr val="00B050"/>
                    </a:solidFill>
                    <a:latin typeface="+mn-lt"/>
                    <a:cs typeface="Times New Roman" panose="02020603050405020304" pitchFamily="18" charset="0"/>
                  </a:rPr>
                  <a:t>capacity of the membrane</a:t>
                </a:r>
                <a:r>
                  <a:rPr lang="ru-RU" sz="1400" dirty="0">
                    <a:solidFill>
                      <a:srgbClr val="00B050"/>
                    </a:solidFill>
                    <a:latin typeface="+mn-lt"/>
                    <a:cs typeface="Times New Roman" panose="02020603050405020304" pitchFamily="18" charset="0"/>
                  </a:rPr>
                  <a:t> </a:t>
                </a:r>
                <a:r>
                  <a:rPr lang="en-US" sz="1400" dirty="0">
                    <a:latin typeface="+mn-lt"/>
                    <a:cs typeface="Times New Roman" panose="02020603050405020304" pitchFamily="18" charset="0"/>
                  </a:rPr>
                  <a:t>≈</a:t>
                </a:r>
                <a:r>
                  <a:rPr lang="ru-RU" sz="1400" dirty="0">
                    <a:latin typeface="+mn-lt"/>
                    <a:cs typeface="Times New Roman" panose="02020603050405020304" pitchFamily="18" charset="0"/>
                  </a:rPr>
                  <a:t> 262.55</a:t>
                </a:r>
                <a:r>
                  <a:rPr lang="en-US" sz="1400" dirty="0">
                    <a:latin typeface="+mn-lt"/>
                    <a:cs typeface="Times New Roman" panose="02020603050405020304" pitchFamily="18" charset="0"/>
                  </a:rPr>
                  <a:t> pF;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1400" dirty="0">
                    <a:solidFill>
                      <a:srgbClr val="00B050"/>
                    </a:solidFill>
                    <a:latin typeface="+mn-lt"/>
                    <a:cs typeface="Times New Roman" panose="02020603050405020304" pitchFamily="18" charset="0"/>
                  </a:rPr>
                  <a:t>coefficient </a:t>
                </a:r>
                <a14:m>
                  <m:oMath xmlns:m="http://schemas.openxmlformats.org/officeDocument/2006/math">
                    <m:r>
                      <a:rPr lang="en-US" sz="140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ru-RU" sz="1400" dirty="0">
                    <a:solidFill>
                      <a:srgbClr val="00B050"/>
                    </a:solidFill>
                    <a:latin typeface="+mn-lt"/>
                    <a:cs typeface="Times New Roman" panose="02020603050405020304" pitchFamily="18" charset="0"/>
                  </a:rPr>
                  <a:t> </a:t>
                </a:r>
                <a:r>
                  <a:rPr lang="en-US" sz="1400" dirty="0">
                    <a:cs typeface="Times New Roman" panose="02020603050405020304" pitchFamily="18" charset="0"/>
                  </a:rPr>
                  <a:t>≈</a:t>
                </a:r>
                <a:r>
                  <a:rPr lang="ru-RU" sz="1400" dirty="0">
                    <a:cs typeface="Times New Roman" panose="02020603050405020304" pitchFamily="18" charset="0"/>
                  </a:rPr>
                  <a:t> 1.68</a:t>
                </a:r>
                <a:r>
                  <a:rPr lang="en-US" sz="1400" dirty="0">
                    <a:cs typeface="Times New Roman" panose="02020603050405020304" pitchFamily="18" charset="0"/>
                  </a:rPr>
                  <a:t>;</a:t>
                </a:r>
                <a:endParaRPr lang="en-US" sz="1400" dirty="0">
                  <a:latin typeface="+mn-lt"/>
                  <a:cs typeface="Times New Roman" panose="02020603050405020304" pitchFamily="18" charset="0"/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1400" dirty="0">
                    <a:solidFill>
                      <a:srgbClr val="00B050"/>
                    </a:solidFill>
                    <a:latin typeface="+mn-lt"/>
                    <a:cs typeface="Times New Roman" panose="02020603050405020304" pitchFamily="18" charset="0"/>
                  </a:rPr>
                  <a:t>coefficient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𝑟𝑎𝑡𝑒</m:t>
                    </m:r>
                  </m:oMath>
                </a14:m>
                <a:r>
                  <a:rPr lang="ru-RU" sz="1400" dirty="0">
                    <a:solidFill>
                      <a:srgbClr val="00B050"/>
                    </a:solidFill>
                    <a:latin typeface="+mn-lt"/>
                    <a:cs typeface="Times New Roman" panose="02020603050405020304" pitchFamily="18" charset="0"/>
                  </a:rPr>
                  <a:t> </a:t>
                </a:r>
                <a:r>
                  <a:rPr lang="ru-RU" sz="1400" dirty="0">
                    <a:cs typeface="Times New Roman" panose="02020603050405020304" pitchFamily="18" charset="0"/>
                  </a:rPr>
                  <a:t>= 25642</a:t>
                </a:r>
                <a:r>
                  <a:rPr lang="en-US" sz="1400" dirty="0">
                    <a:cs typeface="Times New Roman" panose="02020603050405020304" pitchFamily="18" charset="0"/>
                  </a:rPr>
                  <a:t> Hz</a:t>
                </a:r>
                <a:r>
                  <a:rPr lang="en-US" sz="1400" dirty="0">
                    <a:latin typeface="+mn-lt"/>
                    <a:cs typeface="Times New Roman" panose="02020603050405020304" pitchFamily="18" charset="0"/>
                  </a:rPr>
                  <a:t>;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1400" dirty="0">
                    <a:solidFill>
                      <a:srgbClr val="00B050"/>
                    </a:solidFill>
                    <a:latin typeface="+mn-lt"/>
                    <a:cs typeface="Times New Roman" panose="02020603050405020304" pitchFamily="18" charset="0"/>
                  </a:rPr>
                  <a:t>number of fields in GRF-transformer</a:t>
                </a:r>
                <a:r>
                  <a:rPr lang="ru-RU" sz="1400" dirty="0">
                    <a:solidFill>
                      <a:srgbClr val="00B050"/>
                    </a:solidFill>
                    <a:latin typeface="+mn-lt"/>
                    <a:cs typeface="Times New Roman" panose="02020603050405020304" pitchFamily="18" charset="0"/>
                  </a:rPr>
                  <a:t> </a:t>
                </a:r>
                <a:r>
                  <a:rPr lang="ru-RU" sz="1400" dirty="0">
                    <a:latin typeface="+mn-lt"/>
                    <a:cs typeface="Times New Roman" panose="02020603050405020304" pitchFamily="18" charset="0"/>
                  </a:rPr>
                  <a:t>= 4</a:t>
                </a:r>
                <a:r>
                  <a:rPr lang="en-US" sz="1400" dirty="0">
                    <a:cs typeface="Times New Roman" panose="02020603050405020304" pitchFamily="18" charset="0"/>
                  </a:rPr>
                  <a:t>;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140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ru-RU" sz="1400" dirty="0"/>
                  <a:t> = 0</a:t>
                </a:r>
                <a:r>
                  <a:rPr lang="en-US" sz="1400" dirty="0"/>
                  <a:t>.3,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400" dirty="0">
                    <a:latin typeface="+mn-lt"/>
                    <a:cs typeface="Times New Roman" panose="02020603050405020304" pitchFamily="18" charset="0"/>
                  </a:rPr>
                  <a:t> </a:t>
                </a:r>
                <a:r>
                  <a:rPr lang="ru-RU" sz="1400" dirty="0">
                    <a:cs typeface="Times New Roman" panose="02020603050405020304" pitchFamily="18" charset="0"/>
                  </a:rPr>
                  <a:t>= </a:t>
                </a:r>
                <a:r>
                  <a:rPr lang="en-US" sz="1400" dirty="0">
                    <a:cs typeface="Times New Roman" panose="02020603050405020304" pitchFamily="18" charset="0"/>
                  </a:rPr>
                  <a:t>5.9</a:t>
                </a:r>
                <a:r>
                  <a:rPr lang="en-US" sz="1400" dirty="0">
                    <a:latin typeface="+mn-lt"/>
                    <a:cs typeface="Times New Roman" panose="02020603050405020304" pitchFamily="18" charset="0"/>
                  </a:rPr>
                  <a:t>;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1400" dirty="0">
                    <a:latin typeface="+mn-lt"/>
                    <a:cs typeface="Times New Roman" panose="02020603050405020304" pitchFamily="18" charset="0"/>
                  </a:rPr>
                  <a:t>Simulation time = 5 seconds;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1400" dirty="0">
                    <a:latin typeface="+mn-lt"/>
                    <a:cs typeface="Times New Roman" panose="02020603050405020304" pitchFamily="18" charset="0"/>
                  </a:rPr>
                  <a:t>GradientBoostingClassifier parameters (n_estimators=1000, learning_rate=0.01, max_depth=15)</a:t>
                </a:r>
                <a:endParaRPr lang="ru-RU" sz="1400" dirty="0">
                  <a:latin typeface="+mn-lt"/>
                  <a:cs typeface="Times New Roman" panose="02020603050405020304" pitchFamily="18" charset="0"/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en-US" sz="1400" dirty="0">
                  <a:latin typeface="+mn-lt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B1F90A3-A2E0-B741-421D-0DE509F797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0964" y="3777364"/>
                <a:ext cx="5771035" cy="2462213"/>
              </a:xfrm>
              <a:prstGeom prst="rect">
                <a:avLst/>
              </a:prstGeom>
              <a:blipFill>
                <a:blip r:embed="rId7"/>
                <a:stretch>
                  <a:fillRect l="-106" t="-4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9" name="Прямая со стрелкой 88">
            <a:extLst>
              <a:ext uri="{FF2B5EF4-FFF2-40B4-BE49-F238E27FC236}">
                <a16:creationId xmlns:a16="http://schemas.microsoft.com/office/drawing/2014/main" id="{7DBBC374-4EFA-9DE5-250C-93F3693D63B9}"/>
              </a:ext>
            </a:extLst>
          </p:cNvPr>
          <p:cNvCxnSpPr>
            <a:cxnSpLocks/>
            <a:stCxn id="14" idx="2"/>
            <a:endCxn id="92" idx="0"/>
          </p:cNvCxnSpPr>
          <p:nvPr/>
        </p:nvCxnSpPr>
        <p:spPr bwMode="auto">
          <a:xfrm>
            <a:off x="1582437" y="2922737"/>
            <a:ext cx="5783" cy="1251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92" name="Прямоугольник 91">
            <a:extLst>
              <a:ext uri="{FF2B5EF4-FFF2-40B4-BE49-F238E27FC236}">
                <a16:creationId xmlns:a16="http://schemas.microsoft.com/office/drawing/2014/main" id="{06D24F78-F41A-E303-D252-03A957D6EA98}"/>
              </a:ext>
            </a:extLst>
          </p:cNvPr>
          <p:cNvSpPr/>
          <p:nvPr/>
        </p:nvSpPr>
        <p:spPr bwMode="auto">
          <a:xfrm>
            <a:off x="342368" y="3047922"/>
            <a:ext cx="2491703" cy="870922"/>
          </a:xfrm>
          <a:prstGeom prst="rect">
            <a:avLst/>
          </a:prstGeom>
          <a:ln>
            <a:tailEnd type="arrow" w="sm" len="lg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ru-RU" sz="1400" dirty="0"/>
          </a:p>
        </p:txBody>
      </p:sp>
      <p:cxnSp>
        <p:nvCxnSpPr>
          <p:cNvPr id="83" name="Прямая соединительная линия 82">
            <a:extLst>
              <a:ext uri="{FF2B5EF4-FFF2-40B4-BE49-F238E27FC236}">
                <a16:creationId xmlns:a16="http://schemas.microsoft.com/office/drawing/2014/main" id="{9660203B-FE39-2082-E28F-7350A838E452}"/>
              </a:ext>
            </a:extLst>
          </p:cNvPr>
          <p:cNvCxnSpPr>
            <a:cxnSpLocks/>
          </p:cNvCxnSpPr>
          <p:nvPr/>
        </p:nvCxnSpPr>
        <p:spPr>
          <a:xfrm>
            <a:off x="442631" y="3240112"/>
            <a:ext cx="175274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>
            <a:extLst>
              <a:ext uri="{FF2B5EF4-FFF2-40B4-BE49-F238E27FC236}">
                <a16:creationId xmlns:a16="http://schemas.microsoft.com/office/drawing/2014/main" id="{52A3AF7C-F947-2D0B-6ACC-4BD0363DEDE8}"/>
              </a:ext>
            </a:extLst>
          </p:cNvPr>
          <p:cNvCxnSpPr/>
          <p:nvPr/>
        </p:nvCxnSpPr>
        <p:spPr>
          <a:xfrm>
            <a:off x="442631" y="3475588"/>
            <a:ext cx="175274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>
            <a:extLst>
              <a:ext uri="{FF2B5EF4-FFF2-40B4-BE49-F238E27FC236}">
                <a16:creationId xmlns:a16="http://schemas.microsoft.com/office/drawing/2014/main" id="{59DA8910-3EF5-2DFD-8A92-7DDFF046E67F}"/>
              </a:ext>
            </a:extLst>
          </p:cNvPr>
          <p:cNvCxnSpPr/>
          <p:nvPr/>
        </p:nvCxnSpPr>
        <p:spPr>
          <a:xfrm>
            <a:off x="442631" y="3712552"/>
            <a:ext cx="175274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>
            <a:extLst>
              <a:ext uri="{FF2B5EF4-FFF2-40B4-BE49-F238E27FC236}">
                <a16:creationId xmlns:a16="http://schemas.microsoft.com/office/drawing/2014/main" id="{1B3C28DA-DEAA-DE15-A16A-A11F6EA0BFCF}"/>
              </a:ext>
            </a:extLst>
          </p:cNvPr>
          <p:cNvCxnSpPr>
            <a:cxnSpLocks/>
          </p:cNvCxnSpPr>
          <p:nvPr/>
        </p:nvCxnSpPr>
        <p:spPr>
          <a:xfrm flipV="1">
            <a:off x="703237" y="3631792"/>
            <a:ext cx="0" cy="759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>
            <a:extLst>
              <a:ext uri="{FF2B5EF4-FFF2-40B4-BE49-F238E27FC236}">
                <a16:creationId xmlns:a16="http://schemas.microsoft.com/office/drawing/2014/main" id="{24043D05-EBE6-CC25-F16F-C44E53B21448}"/>
              </a:ext>
            </a:extLst>
          </p:cNvPr>
          <p:cNvCxnSpPr>
            <a:cxnSpLocks/>
          </p:cNvCxnSpPr>
          <p:nvPr/>
        </p:nvCxnSpPr>
        <p:spPr>
          <a:xfrm flipV="1">
            <a:off x="868272" y="3631792"/>
            <a:ext cx="0" cy="759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>
            <a:extLst>
              <a:ext uri="{FF2B5EF4-FFF2-40B4-BE49-F238E27FC236}">
                <a16:creationId xmlns:a16="http://schemas.microsoft.com/office/drawing/2014/main" id="{0154DED3-D652-141A-E240-2E566758466B}"/>
              </a:ext>
            </a:extLst>
          </p:cNvPr>
          <p:cNvCxnSpPr>
            <a:cxnSpLocks/>
          </p:cNvCxnSpPr>
          <p:nvPr/>
        </p:nvCxnSpPr>
        <p:spPr>
          <a:xfrm flipV="1">
            <a:off x="938980" y="3631792"/>
            <a:ext cx="0" cy="759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>
            <a:extLst>
              <a:ext uri="{FF2B5EF4-FFF2-40B4-BE49-F238E27FC236}">
                <a16:creationId xmlns:a16="http://schemas.microsoft.com/office/drawing/2014/main" id="{74C54EF8-4F28-E2A6-EBE4-A305009EBCFA}"/>
              </a:ext>
            </a:extLst>
          </p:cNvPr>
          <p:cNvCxnSpPr>
            <a:cxnSpLocks/>
          </p:cNvCxnSpPr>
          <p:nvPr/>
        </p:nvCxnSpPr>
        <p:spPr>
          <a:xfrm flipV="1">
            <a:off x="1273842" y="3636454"/>
            <a:ext cx="0" cy="759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>
            <a:extLst>
              <a:ext uri="{FF2B5EF4-FFF2-40B4-BE49-F238E27FC236}">
                <a16:creationId xmlns:a16="http://schemas.microsoft.com/office/drawing/2014/main" id="{04DBB01F-356A-F55B-207E-890AD1FA14C1}"/>
              </a:ext>
            </a:extLst>
          </p:cNvPr>
          <p:cNvCxnSpPr>
            <a:cxnSpLocks/>
          </p:cNvCxnSpPr>
          <p:nvPr/>
        </p:nvCxnSpPr>
        <p:spPr>
          <a:xfrm flipV="1">
            <a:off x="1305424" y="3636454"/>
            <a:ext cx="0" cy="759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>
            <a:extLst>
              <a:ext uri="{FF2B5EF4-FFF2-40B4-BE49-F238E27FC236}">
                <a16:creationId xmlns:a16="http://schemas.microsoft.com/office/drawing/2014/main" id="{2E971A36-DE9D-92EA-48E1-0CE525847988}"/>
              </a:ext>
            </a:extLst>
          </p:cNvPr>
          <p:cNvCxnSpPr>
            <a:cxnSpLocks/>
          </p:cNvCxnSpPr>
          <p:nvPr/>
        </p:nvCxnSpPr>
        <p:spPr>
          <a:xfrm flipV="1">
            <a:off x="1341411" y="3636454"/>
            <a:ext cx="0" cy="759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>
            <a:extLst>
              <a:ext uri="{FF2B5EF4-FFF2-40B4-BE49-F238E27FC236}">
                <a16:creationId xmlns:a16="http://schemas.microsoft.com/office/drawing/2014/main" id="{8E4A9E35-51AC-FE92-E94F-30E69FDD78F2}"/>
              </a:ext>
            </a:extLst>
          </p:cNvPr>
          <p:cNvCxnSpPr>
            <a:cxnSpLocks/>
          </p:cNvCxnSpPr>
          <p:nvPr/>
        </p:nvCxnSpPr>
        <p:spPr>
          <a:xfrm flipV="1">
            <a:off x="1155674" y="3636554"/>
            <a:ext cx="0" cy="759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>
            <a:extLst>
              <a:ext uri="{FF2B5EF4-FFF2-40B4-BE49-F238E27FC236}">
                <a16:creationId xmlns:a16="http://schemas.microsoft.com/office/drawing/2014/main" id="{4F63B9EF-864D-1C2B-81DB-96FB1A2CB1ED}"/>
              </a:ext>
            </a:extLst>
          </p:cNvPr>
          <p:cNvCxnSpPr>
            <a:cxnSpLocks/>
          </p:cNvCxnSpPr>
          <p:nvPr/>
        </p:nvCxnSpPr>
        <p:spPr>
          <a:xfrm flipV="1">
            <a:off x="1603349" y="3631792"/>
            <a:ext cx="0" cy="759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>
            <a:extLst>
              <a:ext uri="{FF2B5EF4-FFF2-40B4-BE49-F238E27FC236}">
                <a16:creationId xmlns:a16="http://schemas.microsoft.com/office/drawing/2014/main" id="{EE00B9C4-EB44-9F57-26E7-D7F3617BEB17}"/>
              </a:ext>
            </a:extLst>
          </p:cNvPr>
          <p:cNvCxnSpPr>
            <a:cxnSpLocks/>
          </p:cNvCxnSpPr>
          <p:nvPr/>
        </p:nvCxnSpPr>
        <p:spPr>
          <a:xfrm flipV="1">
            <a:off x="1774799" y="3631792"/>
            <a:ext cx="0" cy="759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>
            <a:extLst>
              <a:ext uri="{FF2B5EF4-FFF2-40B4-BE49-F238E27FC236}">
                <a16:creationId xmlns:a16="http://schemas.microsoft.com/office/drawing/2014/main" id="{284D9538-2337-4C04-4E12-81FB0765C01E}"/>
              </a:ext>
            </a:extLst>
          </p:cNvPr>
          <p:cNvCxnSpPr>
            <a:cxnSpLocks/>
          </p:cNvCxnSpPr>
          <p:nvPr/>
        </p:nvCxnSpPr>
        <p:spPr>
          <a:xfrm flipV="1">
            <a:off x="2103411" y="3632493"/>
            <a:ext cx="0" cy="759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>
            <a:extLst>
              <a:ext uri="{FF2B5EF4-FFF2-40B4-BE49-F238E27FC236}">
                <a16:creationId xmlns:a16="http://schemas.microsoft.com/office/drawing/2014/main" id="{00FDDC51-88F9-B96D-4B2F-A47760289861}"/>
              </a:ext>
            </a:extLst>
          </p:cNvPr>
          <p:cNvCxnSpPr>
            <a:cxnSpLocks/>
          </p:cNvCxnSpPr>
          <p:nvPr/>
        </p:nvCxnSpPr>
        <p:spPr>
          <a:xfrm flipV="1">
            <a:off x="507973" y="3394727"/>
            <a:ext cx="0" cy="759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>
            <a:extLst>
              <a:ext uri="{FF2B5EF4-FFF2-40B4-BE49-F238E27FC236}">
                <a16:creationId xmlns:a16="http://schemas.microsoft.com/office/drawing/2014/main" id="{8CA989D3-A8E4-0F3E-9E93-D265EB332F0D}"/>
              </a:ext>
            </a:extLst>
          </p:cNvPr>
          <p:cNvCxnSpPr>
            <a:cxnSpLocks/>
          </p:cNvCxnSpPr>
          <p:nvPr/>
        </p:nvCxnSpPr>
        <p:spPr>
          <a:xfrm flipV="1">
            <a:off x="767530" y="3394727"/>
            <a:ext cx="0" cy="759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единительная линия 126">
            <a:extLst>
              <a:ext uri="{FF2B5EF4-FFF2-40B4-BE49-F238E27FC236}">
                <a16:creationId xmlns:a16="http://schemas.microsoft.com/office/drawing/2014/main" id="{F6BA758A-33B6-D011-4BFE-39CC86E64D4A}"/>
              </a:ext>
            </a:extLst>
          </p:cNvPr>
          <p:cNvCxnSpPr>
            <a:cxnSpLocks/>
          </p:cNvCxnSpPr>
          <p:nvPr/>
        </p:nvCxnSpPr>
        <p:spPr>
          <a:xfrm flipV="1">
            <a:off x="875471" y="3394651"/>
            <a:ext cx="0" cy="759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Прямая соединительная линия 128">
            <a:extLst>
              <a:ext uri="{FF2B5EF4-FFF2-40B4-BE49-F238E27FC236}">
                <a16:creationId xmlns:a16="http://schemas.microsoft.com/office/drawing/2014/main" id="{A5A79C88-7246-E976-C62B-C81A10E2DE68}"/>
              </a:ext>
            </a:extLst>
          </p:cNvPr>
          <p:cNvCxnSpPr>
            <a:cxnSpLocks/>
          </p:cNvCxnSpPr>
          <p:nvPr/>
        </p:nvCxnSpPr>
        <p:spPr>
          <a:xfrm flipV="1">
            <a:off x="945738" y="3394651"/>
            <a:ext cx="0" cy="759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Прямая соединительная линия 130">
            <a:extLst>
              <a:ext uri="{FF2B5EF4-FFF2-40B4-BE49-F238E27FC236}">
                <a16:creationId xmlns:a16="http://schemas.microsoft.com/office/drawing/2014/main" id="{ACCC4087-18D4-C80C-83F9-289DC2359A46}"/>
              </a:ext>
            </a:extLst>
          </p:cNvPr>
          <p:cNvCxnSpPr>
            <a:cxnSpLocks/>
          </p:cNvCxnSpPr>
          <p:nvPr/>
        </p:nvCxnSpPr>
        <p:spPr>
          <a:xfrm flipV="1">
            <a:off x="1267345" y="3395534"/>
            <a:ext cx="0" cy="759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Прямая соединительная линия 134">
            <a:extLst>
              <a:ext uri="{FF2B5EF4-FFF2-40B4-BE49-F238E27FC236}">
                <a16:creationId xmlns:a16="http://schemas.microsoft.com/office/drawing/2014/main" id="{A86A4BF8-2B79-281A-E281-62C3230800F6}"/>
              </a:ext>
            </a:extLst>
          </p:cNvPr>
          <p:cNvCxnSpPr>
            <a:cxnSpLocks/>
          </p:cNvCxnSpPr>
          <p:nvPr/>
        </p:nvCxnSpPr>
        <p:spPr>
          <a:xfrm flipV="1">
            <a:off x="1729555" y="3394828"/>
            <a:ext cx="0" cy="759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Прямая соединительная линия 138">
            <a:extLst>
              <a:ext uri="{FF2B5EF4-FFF2-40B4-BE49-F238E27FC236}">
                <a16:creationId xmlns:a16="http://schemas.microsoft.com/office/drawing/2014/main" id="{D5A77624-B169-939D-1D3B-12E7B261585C}"/>
              </a:ext>
            </a:extLst>
          </p:cNvPr>
          <p:cNvCxnSpPr>
            <a:cxnSpLocks/>
          </p:cNvCxnSpPr>
          <p:nvPr/>
        </p:nvCxnSpPr>
        <p:spPr>
          <a:xfrm flipV="1">
            <a:off x="910405" y="3394828"/>
            <a:ext cx="0" cy="759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Прямая соединительная линия 140">
            <a:extLst>
              <a:ext uri="{FF2B5EF4-FFF2-40B4-BE49-F238E27FC236}">
                <a16:creationId xmlns:a16="http://schemas.microsoft.com/office/drawing/2014/main" id="{614FB170-4ED1-865D-F185-9ACF1ECF2FC9}"/>
              </a:ext>
            </a:extLst>
          </p:cNvPr>
          <p:cNvCxnSpPr>
            <a:cxnSpLocks/>
          </p:cNvCxnSpPr>
          <p:nvPr/>
        </p:nvCxnSpPr>
        <p:spPr>
          <a:xfrm flipV="1">
            <a:off x="1993490" y="3395433"/>
            <a:ext cx="0" cy="759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Прямая соединительная линия 141">
            <a:extLst>
              <a:ext uri="{FF2B5EF4-FFF2-40B4-BE49-F238E27FC236}">
                <a16:creationId xmlns:a16="http://schemas.microsoft.com/office/drawing/2014/main" id="{0874F6C3-B202-9B93-9288-75AF6C1DB2FB}"/>
              </a:ext>
            </a:extLst>
          </p:cNvPr>
          <p:cNvCxnSpPr>
            <a:cxnSpLocks/>
          </p:cNvCxnSpPr>
          <p:nvPr/>
        </p:nvCxnSpPr>
        <p:spPr>
          <a:xfrm flipV="1">
            <a:off x="586170" y="3160145"/>
            <a:ext cx="0" cy="759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Прямая соединительная линия 142">
            <a:extLst>
              <a:ext uri="{FF2B5EF4-FFF2-40B4-BE49-F238E27FC236}">
                <a16:creationId xmlns:a16="http://schemas.microsoft.com/office/drawing/2014/main" id="{1F778EF8-12B7-1563-65B2-B884F2005C07}"/>
              </a:ext>
            </a:extLst>
          </p:cNvPr>
          <p:cNvCxnSpPr>
            <a:cxnSpLocks/>
          </p:cNvCxnSpPr>
          <p:nvPr/>
        </p:nvCxnSpPr>
        <p:spPr>
          <a:xfrm flipV="1">
            <a:off x="714757" y="3160939"/>
            <a:ext cx="0" cy="759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Прямая соединительная линия 143">
            <a:extLst>
              <a:ext uri="{FF2B5EF4-FFF2-40B4-BE49-F238E27FC236}">
                <a16:creationId xmlns:a16="http://schemas.microsoft.com/office/drawing/2014/main" id="{33411C82-A359-11F7-0EFD-DF0E11B7DFBA}"/>
              </a:ext>
            </a:extLst>
          </p:cNvPr>
          <p:cNvCxnSpPr>
            <a:cxnSpLocks/>
          </p:cNvCxnSpPr>
          <p:nvPr/>
        </p:nvCxnSpPr>
        <p:spPr>
          <a:xfrm flipV="1">
            <a:off x="819239" y="3160145"/>
            <a:ext cx="0" cy="759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Прямая соединительная линия 144">
            <a:extLst>
              <a:ext uri="{FF2B5EF4-FFF2-40B4-BE49-F238E27FC236}">
                <a16:creationId xmlns:a16="http://schemas.microsoft.com/office/drawing/2014/main" id="{948E6FAD-8068-F277-5400-73A05E7C7FBA}"/>
              </a:ext>
            </a:extLst>
          </p:cNvPr>
          <p:cNvCxnSpPr>
            <a:cxnSpLocks/>
          </p:cNvCxnSpPr>
          <p:nvPr/>
        </p:nvCxnSpPr>
        <p:spPr>
          <a:xfrm flipV="1">
            <a:off x="850873" y="3160838"/>
            <a:ext cx="0" cy="759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Прямая соединительная линия 145">
            <a:extLst>
              <a:ext uri="{FF2B5EF4-FFF2-40B4-BE49-F238E27FC236}">
                <a16:creationId xmlns:a16="http://schemas.microsoft.com/office/drawing/2014/main" id="{73E6E0AC-14E8-494D-F15E-FF6C12720D75}"/>
              </a:ext>
            </a:extLst>
          </p:cNvPr>
          <p:cNvCxnSpPr>
            <a:cxnSpLocks/>
          </p:cNvCxnSpPr>
          <p:nvPr/>
        </p:nvCxnSpPr>
        <p:spPr>
          <a:xfrm flipV="1">
            <a:off x="879848" y="3160838"/>
            <a:ext cx="0" cy="759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Прямая соединительная линия 146">
            <a:extLst>
              <a:ext uri="{FF2B5EF4-FFF2-40B4-BE49-F238E27FC236}">
                <a16:creationId xmlns:a16="http://schemas.microsoft.com/office/drawing/2014/main" id="{472B872A-C521-19BF-796C-8D2088A12C56}"/>
              </a:ext>
            </a:extLst>
          </p:cNvPr>
          <p:cNvCxnSpPr>
            <a:cxnSpLocks/>
          </p:cNvCxnSpPr>
          <p:nvPr/>
        </p:nvCxnSpPr>
        <p:spPr>
          <a:xfrm flipV="1">
            <a:off x="974699" y="3159150"/>
            <a:ext cx="0" cy="759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Прямая соединительная линия 147">
            <a:extLst>
              <a:ext uri="{FF2B5EF4-FFF2-40B4-BE49-F238E27FC236}">
                <a16:creationId xmlns:a16="http://schemas.microsoft.com/office/drawing/2014/main" id="{30DF9C20-053C-9EBC-1135-348F78A630D9}"/>
              </a:ext>
            </a:extLst>
          </p:cNvPr>
          <p:cNvCxnSpPr>
            <a:cxnSpLocks/>
          </p:cNvCxnSpPr>
          <p:nvPr/>
        </p:nvCxnSpPr>
        <p:spPr>
          <a:xfrm flipV="1">
            <a:off x="1074711" y="3161431"/>
            <a:ext cx="0" cy="759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Прямая соединительная линия 148">
            <a:extLst>
              <a:ext uri="{FF2B5EF4-FFF2-40B4-BE49-F238E27FC236}">
                <a16:creationId xmlns:a16="http://schemas.microsoft.com/office/drawing/2014/main" id="{E9E09DC5-125F-4C92-0FD4-B27090DDE0C9}"/>
              </a:ext>
            </a:extLst>
          </p:cNvPr>
          <p:cNvCxnSpPr>
            <a:cxnSpLocks/>
          </p:cNvCxnSpPr>
          <p:nvPr/>
        </p:nvCxnSpPr>
        <p:spPr>
          <a:xfrm flipV="1">
            <a:off x="1242686" y="3159150"/>
            <a:ext cx="0" cy="759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Прямая соединительная линия 149">
            <a:extLst>
              <a:ext uri="{FF2B5EF4-FFF2-40B4-BE49-F238E27FC236}">
                <a16:creationId xmlns:a16="http://schemas.microsoft.com/office/drawing/2014/main" id="{DD8F24F6-5FA7-158E-95C2-B1E0E2B390D9}"/>
              </a:ext>
            </a:extLst>
          </p:cNvPr>
          <p:cNvCxnSpPr>
            <a:cxnSpLocks/>
          </p:cNvCxnSpPr>
          <p:nvPr/>
        </p:nvCxnSpPr>
        <p:spPr>
          <a:xfrm flipV="1">
            <a:off x="1278865" y="3159150"/>
            <a:ext cx="0" cy="759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Прямая соединительная линия 150">
            <a:extLst>
              <a:ext uri="{FF2B5EF4-FFF2-40B4-BE49-F238E27FC236}">
                <a16:creationId xmlns:a16="http://schemas.microsoft.com/office/drawing/2014/main" id="{1EB3E058-0647-4D4E-C7A6-D8D5DB9AA238}"/>
              </a:ext>
            </a:extLst>
          </p:cNvPr>
          <p:cNvCxnSpPr>
            <a:cxnSpLocks/>
          </p:cNvCxnSpPr>
          <p:nvPr/>
        </p:nvCxnSpPr>
        <p:spPr>
          <a:xfrm flipV="1">
            <a:off x="1313219" y="3161430"/>
            <a:ext cx="0" cy="759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Прямая соединительная линия 151">
            <a:extLst>
              <a:ext uri="{FF2B5EF4-FFF2-40B4-BE49-F238E27FC236}">
                <a16:creationId xmlns:a16="http://schemas.microsoft.com/office/drawing/2014/main" id="{ED610BD0-B565-C08A-DFE8-A1702C4D095D}"/>
              </a:ext>
            </a:extLst>
          </p:cNvPr>
          <p:cNvCxnSpPr>
            <a:cxnSpLocks/>
          </p:cNvCxnSpPr>
          <p:nvPr/>
        </p:nvCxnSpPr>
        <p:spPr>
          <a:xfrm flipV="1">
            <a:off x="1474761" y="3159150"/>
            <a:ext cx="0" cy="759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Прямая соединительная линия 152">
            <a:extLst>
              <a:ext uri="{FF2B5EF4-FFF2-40B4-BE49-F238E27FC236}">
                <a16:creationId xmlns:a16="http://schemas.microsoft.com/office/drawing/2014/main" id="{29752658-BCF8-22E2-B121-46BCA54599DF}"/>
              </a:ext>
            </a:extLst>
          </p:cNvPr>
          <p:cNvCxnSpPr>
            <a:cxnSpLocks/>
          </p:cNvCxnSpPr>
          <p:nvPr/>
        </p:nvCxnSpPr>
        <p:spPr>
          <a:xfrm flipV="1">
            <a:off x="1684311" y="3159150"/>
            <a:ext cx="0" cy="759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Прямая соединительная линия 153">
            <a:extLst>
              <a:ext uri="{FF2B5EF4-FFF2-40B4-BE49-F238E27FC236}">
                <a16:creationId xmlns:a16="http://schemas.microsoft.com/office/drawing/2014/main" id="{C0940A96-8F1F-3E2F-ED6D-9924835B4A6C}"/>
              </a:ext>
            </a:extLst>
          </p:cNvPr>
          <p:cNvCxnSpPr>
            <a:cxnSpLocks/>
          </p:cNvCxnSpPr>
          <p:nvPr/>
        </p:nvCxnSpPr>
        <p:spPr>
          <a:xfrm flipV="1">
            <a:off x="1990723" y="3159150"/>
            <a:ext cx="0" cy="759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Прямая соединительная линия 154">
            <a:extLst>
              <a:ext uri="{FF2B5EF4-FFF2-40B4-BE49-F238E27FC236}">
                <a16:creationId xmlns:a16="http://schemas.microsoft.com/office/drawing/2014/main" id="{050998BA-59A7-432D-5A58-7D47DD739F4E}"/>
              </a:ext>
            </a:extLst>
          </p:cNvPr>
          <p:cNvCxnSpPr>
            <a:cxnSpLocks/>
          </p:cNvCxnSpPr>
          <p:nvPr/>
        </p:nvCxnSpPr>
        <p:spPr>
          <a:xfrm flipV="1">
            <a:off x="1862905" y="3159050"/>
            <a:ext cx="0" cy="759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Прямая соединительная линия 156">
            <a:extLst>
              <a:ext uri="{FF2B5EF4-FFF2-40B4-BE49-F238E27FC236}">
                <a16:creationId xmlns:a16="http://schemas.microsoft.com/office/drawing/2014/main" id="{F9B16280-9302-17D4-224C-FED28D2B07F9}"/>
              </a:ext>
            </a:extLst>
          </p:cNvPr>
          <p:cNvCxnSpPr>
            <a:cxnSpLocks/>
          </p:cNvCxnSpPr>
          <p:nvPr/>
        </p:nvCxnSpPr>
        <p:spPr>
          <a:xfrm flipV="1">
            <a:off x="560361" y="3632392"/>
            <a:ext cx="0" cy="759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Прямая соединительная линия 157">
            <a:extLst>
              <a:ext uri="{FF2B5EF4-FFF2-40B4-BE49-F238E27FC236}">
                <a16:creationId xmlns:a16="http://schemas.microsoft.com/office/drawing/2014/main" id="{C2CC54F8-0351-034B-E07B-221A4CA5605B}"/>
              </a:ext>
            </a:extLst>
          </p:cNvPr>
          <p:cNvCxnSpPr>
            <a:cxnSpLocks/>
          </p:cNvCxnSpPr>
          <p:nvPr/>
        </p:nvCxnSpPr>
        <p:spPr>
          <a:xfrm flipV="1">
            <a:off x="1175132" y="3159150"/>
            <a:ext cx="0" cy="759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Прямая соединительная линия 158">
            <a:extLst>
              <a:ext uri="{FF2B5EF4-FFF2-40B4-BE49-F238E27FC236}">
                <a16:creationId xmlns:a16="http://schemas.microsoft.com/office/drawing/2014/main" id="{4C15179E-08B5-6C7E-D94B-84E61EA6B733}"/>
              </a:ext>
            </a:extLst>
          </p:cNvPr>
          <p:cNvCxnSpPr>
            <a:cxnSpLocks/>
          </p:cNvCxnSpPr>
          <p:nvPr/>
        </p:nvCxnSpPr>
        <p:spPr>
          <a:xfrm flipV="1">
            <a:off x="1389830" y="3159150"/>
            <a:ext cx="0" cy="759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Прямая соединительная линия 159">
            <a:extLst>
              <a:ext uri="{FF2B5EF4-FFF2-40B4-BE49-F238E27FC236}">
                <a16:creationId xmlns:a16="http://schemas.microsoft.com/office/drawing/2014/main" id="{261E6DAC-B1A3-1C8B-CBC2-A03070CC1AB8}"/>
              </a:ext>
            </a:extLst>
          </p:cNvPr>
          <p:cNvCxnSpPr>
            <a:cxnSpLocks/>
          </p:cNvCxnSpPr>
          <p:nvPr/>
        </p:nvCxnSpPr>
        <p:spPr>
          <a:xfrm flipV="1">
            <a:off x="1637480" y="3160637"/>
            <a:ext cx="0" cy="759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Прямая соединительная линия 160">
            <a:extLst>
              <a:ext uri="{FF2B5EF4-FFF2-40B4-BE49-F238E27FC236}">
                <a16:creationId xmlns:a16="http://schemas.microsoft.com/office/drawing/2014/main" id="{617970AB-1B18-2554-70E3-79E8FF0510DA}"/>
              </a:ext>
            </a:extLst>
          </p:cNvPr>
          <p:cNvCxnSpPr>
            <a:cxnSpLocks/>
          </p:cNvCxnSpPr>
          <p:nvPr/>
        </p:nvCxnSpPr>
        <p:spPr>
          <a:xfrm flipV="1">
            <a:off x="1784732" y="3159843"/>
            <a:ext cx="0" cy="759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 стрелкой 102">
            <a:extLst>
              <a:ext uri="{FF2B5EF4-FFF2-40B4-BE49-F238E27FC236}">
                <a16:creationId xmlns:a16="http://schemas.microsoft.com/office/drawing/2014/main" id="{02B0232E-5587-CDD3-3489-B76D0F58F2E8}"/>
              </a:ext>
            </a:extLst>
          </p:cNvPr>
          <p:cNvCxnSpPr/>
          <p:nvPr/>
        </p:nvCxnSpPr>
        <p:spPr>
          <a:xfrm>
            <a:off x="440207" y="3832190"/>
            <a:ext cx="1957224" cy="0"/>
          </a:xfrm>
          <a:prstGeom prst="straightConnector1">
            <a:avLst/>
          </a:prstGeom>
          <a:ln w="63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6" name="TextBox 105">
            <a:extLst>
              <a:ext uri="{FF2B5EF4-FFF2-40B4-BE49-F238E27FC236}">
                <a16:creationId xmlns:a16="http://schemas.microsoft.com/office/drawing/2014/main" id="{3051075F-A83A-E796-C743-D2095C17B0F1}"/>
              </a:ext>
            </a:extLst>
          </p:cNvPr>
          <p:cNvSpPr txBox="1"/>
          <p:nvPr/>
        </p:nvSpPr>
        <p:spPr>
          <a:xfrm>
            <a:off x="2293666" y="3682924"/>
            <a:ext cx="45639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/>
              <a:t>time, ms</a:t>
            </a:r>
            <a:endParaRPr lang="ru-RU" sz="600" dirty="0"/>
          </a:p>
        </p:txBody>
      </p:sp>
      <p:cxnSp>
        <p:nvCxnSpPr>
          <p:cNvPr id="165" name="Прямая со стрелкой 164">
            <a:extLst>
              <a:ext uri="{FF2B5EF4-FFF2-40B4-BE49-F238E27FC236}">
                <a16:creationId xmlns:a16="http://schemas.microsoft.com/office/drawing/2014/main" id="{2F9C968C-A2DC-102E-650B-C3F4072D32DF}"/>
              </a:ext>
            </a:extLst>
          </p:cNvPr>
          <p:cNvCxnSpPr>
            <a:cxnSpLocks/>
            <a:stCxn id="26" idx="1"/>
            <a:endCxn id="92" idx="3"/>
          </p:cNvCxnSpPr>
          <p:nvPr/>
        </p:nvCxnSpPr>
        <p:spPr bwMode="auto">
          <a:xfrm flipH="1">
            <a:off x="2834071" y="3311182"/>
            <a:ext cx="236157" cy="1722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708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92468898-5A6E-4D55-85EC-308E785EE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F77993-D821-8AA7-1DA1-7F211540C9FB}"/>
              </a:ext>
            </a:extLst>
          </p:cNvPr>
          <p:cNvSpPr txBox="1">
            <a:spLocks/>
          </p:cNvSpPr>
          <p:nvPr/>
        </p:nvSpPr>
        <p:spPr>
          <a:xfrm>
            <a:off x="429768" y="411480"/>
            <a:ext cx="11201400" cy="11064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3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Fisher's Iris classification benchmark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E23A947-2D45-4208-AE2B-64948C87A3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98458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45A82585-7F2B-8BA6-4731-1446E2D559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9620" y="1719072"/>
            <a:ext cx="6022848" cy="4517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E5BBB0F9-6A59-4D02-A9C7-A2D6516684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3801" y="1721922"/>
            <a:ext cx="4218432" cy="4520560"/>
          </a:xfrm>
          <a:prstGeom prst="rect">
            <a:avLst/>
          </a:prstGeom>
          <a:ln w="9525">
            <a:solidFill>
              <a:srgbClr val="DEDEDE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2AB018B3-F3A5-A4F9-7BF7-56F30E3D71FE}"/>
              </a:ext>
            </a:extLst>
          </p:cNvPr>
          <p:cNvSpPr txBox="1">
            <a:spLocks/>
          </p:cNvSpPr>
          <p:nvPr/>
        </p:nvSpPr>
        <p:spPr>
          <a:xfrm>
            <a:off x="7938752" y="2020824"/>
            <a:ext cx="3455097" cy="39593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>
                <a:latin typeface="+mn-lt"/>
                <a:ea typeface="+mn-ea"/>
                <a:cs typeface="+mn-cs"/>
              </a:rPr>
              <a:t>There are 3 classes in the dataset: iris setosa, iris virginica, iris versicolor.</a:t>
            </a:r>
          </a:p>
          <a:p>
            <a:pPr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>
                <a:latin typeface="+mn-lt"/>
                <a:ea typeface="+mn-ea"/>
                <a:cs typeface="+mn-cs"/>
              </a:rPr>
              <a:t>Totally, 150 samples: 50 </a:t>
            </a:r>
            <a:r>
              <a:rPr lang="ru-RU" sz="1700" dirty="0" err="1">
                <a:latin typeface="+mn-lt"/>
                <a:ea typeface="+mn-ea"/>
                <a:cs typeface="+mn-cs"/>
              </a:rPr>
              <a:t>o</a:t>
            </a:r>
            <a:r>
              <a:rPr lang="en-US" sz="1700" dirty="0">
                <a:latin typeface="+mn-lt"/>
                <a:ea typeface="+mn-ea"/>
                <a:cs typeface="+mn-cs"/>
              </a:rPr>
              <a:t>f each class.</a:t>
            </a:r>
          </a:p>
          <a:p>
            <a:pPr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>
                <a:latin typeface="+mn-lt"/>
                <a:ea typeface="+mn-ea"/>
                <a:cs typeface="+mn-cs"/>
              </a:rPr>
              <a:t>40 samples of each class were allocated for training.</a:t>
            </a:r>
          </a:p>
          <a:p>
            <a:pPr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>
                <a:latin typeface="+mn-lt"/>
                <a:ea typeface="+mn-ea"/>
                <a:cs typeface="+mn-cs"/>
              </a:rPr>
              <a:t>10 </a:t>
            </a:r>
            <a:r>
              <a:rPr lang="en-US" sz="1700">
                <a:latin typeface="+mn-lt"/>
                <a:ea typeface="+mn-ea"/>
                <a:cs typeface="+mn-cs"/>
              </a:rPr>
              <a:t>samples of </a:t>
            </a:r>
            <a:r>
              <a:rPr lang="en-US" sz="1700" dirty="0">
                <a:latin typeface="+mn-lt"/>
                <a:ea typeface="+mn-ea"/>
                <a:cs typeface="+mn-cs"/>
              </a:rPr>
              <a:t>each class were allocated for testing.</a:t>
            </a:r>
          </a:p>
          <a:p>
            <a:pPr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>
              <a:latin typeface="+mn-lt"/>
              <a:ea typeface="+mn-ea"/>
              <a:cs typeface="+mn-cs"/>
            </a:endParaRPr>
          </a:p>
          <a:p>
            <a:pPr>
              <a:spcAft>
                <a:spcPts val="600"/>
              </a:spcAft>
            </a:pPr>
            <a:r>
              <a:rPr lang="en-US" sz="1700" b="0" i="0" dirty="0">
                <a:effectLst/>
                <a:latin typeface="+mn-lt"/>
                <a:ea typeface="+mn-ea"/>
                <a:cs typeface="+mn-cs"/>
              </a:rPr>
              <a:t>The accuracy obtained on the Fisher's Iris classification task is 95%, with the deviation range of 5% over the five cross-validation folds.</a:t>
            </a:r>
            <a:endParaRPr lang="en-US" sz="1700" dirty="0">
              <a:latin typeface="+mn-lt"/>
              <a:ea typeface="+mn-ea"/>
              <a:cs typeface="+mn-cs"/>
            </a:endParaRPr>
          </a:p>
          <a:p>
            <a:pPr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6D0B09BC-A940-ACB1-6ED7-926098765811}"/>
              </a:ext>
            </a:extLst>
          </p:cNvPr>
          <p:cNvSpPr txBox="1">
            <a:spLocks/>
          </p:cNvSpPr>
          <p:nvPr/>
        </p:nvSpPr>
        <p:spPr>
          <a:xfrm>
            <a:off x="5732907" y="4423131"/>
            <a:ext cx="6459093" cy="32099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17986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1D9485-A185-E7FC-336A-7F8EE24A8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Conclusion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F715931-2943-2874-5FCC-83CDDA2FD9D2}"/>
              </a:ext>
            </a:extLst>
          </p:cNvPr>
          <p:cNvSpPr txBox="1"/>
          <p:nvPr/>
        </p:nvSpPr>
        <p:spPr>
          <a:xfrm>
            <a:off x="699713" y="2104362"/>
            <a:ext cx="60960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Spiking neurons with synaptic weights fixed based on logistic maps can transform real-valued vectors of Fisher's Iris preserving their classes. A layer of such neurons could prospectively be used as an encoder within a multi-layer network.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3198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958</TotalTime>
  <Words>664</Words>
  <Application>Microsoft Macintosh PowerPoint</Application>
  <PresentationFormat>Широкоэкранный</PresentationFormat>
  <Paragraphs>84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Тема Office</vt:lpstr>
      <vt:lpstr>A spiking neural network with fixed synaptic weights based on logistic maps for a classification task</vt:lpstr>
      <vt:lpstr>Spiking neuron model</vt:lpstr>
      <vt:lpstr>Spiking neuron model</vt:lpstr>
      <vt:lpstr>Work objective: to study whether synaptic weights fixed on base of logistic maps* can be used in a layer of spiking neurons as an encoder in a classification task.</vt:lpstr>
      <vt:lpstr>Preprocessing</vt:lpstr>
      <vt:lpstr>Frequency encoding and network topology</vt:lpstr>
      <vt:lpstr>Презентация PowerPoint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spiking neural network with fixed synaptic weights based on logistic maps for a classification task</dc:title>
  <dc:creator>Куницын Дмитрий kde008</dc:creator>
  <cp:lastModifiedBy>Куницын Дмитрий kde008</cp:lastModifiedBy>
  <cp:revision>64</cp:revision>
  <dcterms:created xsi:type="dcterms:W3CDTF">2022-07-05T18:47:13Z</dcterms:created>
  <dcterms:modified xsi:type="dcterms:W3CDTF">2022-07-07T02:01:14Z</dcterms:modified>
</cp:coreProperties>
</file>