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0" r:id="rId6"/>
    <p:sldId id="263" r:id="rId7"/>
    <p:sldId id="264" r:id="rId8"/>
    <p:sldId id="266" r:id="rId9"/>
    <p:sldId id="262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146DD-8909-4153-B702-1B7AD890A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4DB4FE-3FC4-4293-A216-16C6F94E0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5D62E9-EE38-451D-BC9C-9A15CF409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FA2C-2E29-410C-A2D0-839C74030C0C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62A4B8-9360-4870-BFD4-2682F571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1F214-C19B-427B-BE72-9B557E68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7763-4F96-476D-97BE-538DDB481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A0CF7-7280-4D33-84CB-6707DBC8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808363-6978-456C-B7E6-05EDCFFE7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450DA-9C2E-4C40-9407-622275E9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FA2C-2E29-410C-A2D0-839C74030C0C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801AC3-A9F3-455B-B1D8-8DFF69A9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DE6C9E-9F77-4FA4-9E2C-E297DA53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7763-4F96-476D-97BE-538DDB481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92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7206D3-8842-4F54-BE5B-327D07AFE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1C6E69-4AA8-4CF4-B6FF-D2B4A121B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D95F20-7029-4CD0-9EAA-7B628239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FA2C-2E29-410C-A2D0-839C74030C0C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0E87C9-9E70-4BB7-871F-11A104E2C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AD0A7-408B-4E64-96F9-8429BC85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7763-4F96-476D-97BE-538DDB481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15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A0B78-24FB-456B-B370-69F38484C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309BB5-773F-4FA6-962C-14DE22B7C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BBD8C5-2CF1-4EF5-B6FB-61691E83F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FA2C-2E29-410C-A2D0-839C74030C0C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3C9A5E-8A7A-422A-A937-75456123C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58E088-78F1-4035-9A21-8CED8069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7763-4F96-476D-97BE-538DDB481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4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2FAB4-0489-4AC5-82F1-1D6B5A76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552456-41D5-4254-AB7A-980FA3FCC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C0CB24-7740-42F3-9AE2-3AD2CBE4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FA2C-2E29-410C-A2D0-839C74030C0C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D9249D-585C-4595-96F5-2BFF4B705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51C3D6-EBBB-42AE-AAD3-FC6038069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7763-4F96-476D-97BE-538DDB481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28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9C2F3-F1D7-418A-A206-F3BAEAED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98523B-6A39-4A62-BCCD-E9896D824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2819AE-3A3F-491D-8197-311EEE29C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1F5FC7-06AF-4686-92B6-58790D68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FA2C-2E29-410C-A2D0-839C74030C0C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C1F12E-D4A0-419A-B104-40588F22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E967AE-8014-4FF0-975A-9F8168165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7763-4F96-476D-97BE-538DDB481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64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A4587-99E2-4A6F-B38A-CFD37B48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D3269C-EA68-47FC-A3D4-B0D1F225A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469827-A26E-4D0A-9D0F-105733CBC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6F2D42-80C0-4B6E-A00B-F4BB5C521A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01ED88-04FE-4960-8200-602CBDC76E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B4707B-0263-4927-95FD-C1BF5322B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FA2C-2E29-410C-A2D0-839C74030C0C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E28F01-6B49-4B0E-9804-BC44F7A66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5A45449-695E-4B4B-962E-09B9A67C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7763-4F96-476D-97BE-538DDB481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0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8DA06-8D48-4FC5-8253-D19BD8368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1C1109-AC77-433B-8404-53530372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FA2C-2E29-410C-A2D0-839C74030C0C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7FA505-322B-4C4A-AF9B-E607ADF14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F878F4-C1D7-4190-B877-CB31139A5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7763-4F96-476D-97BE-538DDB481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65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9765AD-1F63-485D-BF7F-5CD869E40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FA2C-2E29-410C-A2D0-839C74030C0C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30D5C3D-D1E7-406D-86D0-CA5BB4918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C02944-AB82-4F02-BFF0-0E28AFD7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7763-4F96-476D-97BE-538DDB481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5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0E5C4-9ECB-4118-BFFC-57DFBD780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29C071-8DA1-4D4A-9AE3-09CAEBD9B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39A662-24B1-4BF1-B5BB-BD5C286C1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981692-9DB0-4EAA-AC13-2CAC5E918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FA2C-2E29-410C-A2D0-839C74030C0C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E42E29-1373-44EB-968B-489559FD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BC1D01-7CE0-42A1-A266-DA19CBED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7763-4F96-476D-97BE-538DDB481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94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6F8E6-34DF-4497-B85C-A60210811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D05F01-C450-4BEC-AACE-A1060736E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F44B0A-A797-4489-8BD6-B6F208008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721BDE-6B3D-4892-80B7-77BC0A5E4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FA2C-2E29-410C-A2D0-839C74030C0C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B32081-C827-4D0B-9AB0-1AC8AB147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0171FE-8ED9-453E-8EE4-0577AC25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7763-4F96-476D-97BE-538DDB481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03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F5BDC-62A6-468C-9765-9F0F5494F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C29355-3F1B-4EF9-89DA-DB8E94184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E1FDE4-DB61-4642-AA8F-364640455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5FA2C-2E29-410C-A2D0-839C74030C0C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7D1EE3-2F8F-4881-862D-3D1E604FB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E675FE-F476-4BF3-84B0-999189E8A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77763-4F96-476D-97BE-538DDB481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58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29A11-059C-4963-A721-A13399273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 situ wind speed nowcasting using data-driven approach.</a:t>
            </a:r>
            <a:br>
              <a:rPr lang="en-US" b="1" dirty="0"/>
            </a:br>
            <a:br>
              <a:rPr lang="en-US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417525-D4C9-49E5-B917-CB2A8B0FA4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Viktor</a:t>
            </a:r>
            <a:r>
              <a:rPr lang="ru-RU" b="1" dirty="0"/>
              <a:t> </a:t>
            </a:r>
            <a:r>
              <a:rPr lang="en-US" b="1" dirty="0"/>
              <a:t>Golikov</a:t>
            </a:r>
            <a:r>
              <a:rPr lang="en-US" b="1" baseline="30000" dirty="0"/>
              <a:t>1</a:t>
            </a:r>
            <a:r>
              <a:rPr lang="ru-RU" dirty="0"/>
              <a:t>, </a:t>
            </a:r>
            <a:r>
              <a:rPr lang="en-US" b="0" i="0" dirty="0">
                <a:effectLst/>
                <a:latin typeface="Open Sans"/>
              </a:rPr>
              <a:t>Mikhail Krinitskiy</a:t>
            </a:r>
            <a:r>
              <a:rPr lang="en-US" b="0" i="0" baseline="30000" dirty="0">
                <a:effectLst/>
                <a:latin typeface="Open Sans"/>
              </a:rPr>
              <a:t>2</a:t>
            </a:r>
            <a:r>
              <a:rPr lang="en-US" b="0" i="0" dirty="0">
                <a:effectLst/>
                <a:latin typeface="Open Sans"/>
              </a:rPr>
              <a:t>, and Anton </a:t>
            </a:r>
            <a:r>
              <a:rPr lang="en-US" b="0" i="0" dirty="0" err="1">
                <a:effectLst/>
                <a:latin typeface="Open Sans"/>
              </a:rPr>
              <a:t>Frolov</a:t>
            </a:r>
            <a:endParaRPr lang="ru-RU" baseline="30000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BB4FE3-12C0-4CF4-8CCE-817D4A0F04EE}"/>
              </a:ext>
            </a:extLst>
          </p:cNvPr>
          <p:cNvSpPr txBox="1"/>
          <p:nvPr/>
        </p:nvSpPr>
        <p:spPr>
          <a:xfrm>
            <a:off x="4806639" y="5240215"/>
            <a:ext cx="7178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1Moscow Institute of Physics and Technology, Department of </a:t>
            </a:r>
            <a:r>
              <a:rPr lang="en-US" dirty="0" err="1"/>
              <a:t>Aerophysics</a:t>
            </a:r>
            <a:r>
              <a:rPr lang="en-US" dirty="0"/>
              <a:t> and Space Research, Russian Federation</a:t>
            </a:r>
          </a:p>
          <a:p>
            <a:r>
              <a:rPr lang="en-US" baseline="30000" dirty="0"/>
              <a:t>2</a:t>
            </a:r>
            <a:r>
              <a:rPr lang="en-US" dirty="0"/>
              <a:t>Shirshov Institute of Oceanology, Russian Academy of Sciences, Moscow, Russian Federation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51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DE414-681D-4A62-B4B2-4BE946F59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69" y="1"/>
            <a:ext cx="10515600" cy="900332"/>
          </a:xfrm>
        </p:spPr>
        <p:txBody>
          <a:bodyPr/>
          <a:lstStyle/>
          <a:p>
            <a:r>
              <a:rPr lang="en-US" dirty="0"/>
              <a:t>Results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5F702D-3FED-40F1-9E2B-87E69CF3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27" y="900333"/>
            <a:ext cx="10515600" cy="1814732"/>
          </a:xfrm>
        </p:spPr>
        <p:txBody>
          <a:bodyPr>
            <a:normAutofit/>
          </a:bodyPr>
          <a:lstStyle/>
          <a:p>
            <a:r>
              <a:rPr lang="en-US" b="1" dirty="0"/>
              <a:t>Persistence Forecast </a:t>
            </a:r>
            <a:r>
              <a:rPr lang="en-US" dirty="0"/>
              <a:t>is a</a:t>
            </a:r>
            <a:r>
              <a:rPr lang="en-US" b="1" dirty="0"/>
              <a:t> </a:t>
            </a:r>
            <a:r>
              <a:rPr lang="en-US" dirty="0"/>
              <a:t>forecast that the current weather condition will persist and that future weather will be the same as the present</a:t>
            </a:r>
          </a:p>
          <a:p>
            <a:r>
              <a:rPr lang="en-US" b="1" dirty="0"/>
              <a:t>LASSO</a:t>
            </a:r>
            <a:r>
              <a:rPr lang="en-US" dirty="0"/>
              <a:t> (Least Absolute Shrinkage and Selection Operator) is linear regression variation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59F2909-DCBB-4C35-AD61-C3E0E28C5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286593"/>
              </p:ext>
            </p:extLst>
          </p:nvPr>
        </p:nvGraphicFramePr>
        <p:xfrm>
          <a:off x="303627" y="2788646"/>
          <a:ext cx="6225735" cy="1653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364">
                  <a:extLst>
                    <a:ext uri="{9D8B030D-6E8A-4147-A177-3AD203B41FA5}">
                      <a16:colId xmlns:a16="http://schemas.microsoft.com/office/drawing/2014/main" val="3160757043"/>
                    </a:ext>
                  </a:extLst>
                </a:gridCol>
                <a:gridCol w="959281">
                  <a:extLst>
                    <a:ext uri="{9D8B030D-6E8A-4147-A177-3AD203B41FA5}">
                      <a16:colId xmlns:a16="http://schemas.microsoft.com/office/drawing/2014/main" val="1146666051"/>
                    </a:ext>
                  </a:extLst>
                </a:gridCol>
                <a:gridCol w="858130">
                  <a:extLst>
                    <a:ext uri="{9D8B030D-6E8A-4147-A177-3AD203B41FA5}">
                      <a16:colId xmlns:a16="http://schemas.microsoft.com/office/drawing/2014/main" val="781632488"/>
                    </a:ext>
                  </a:extLst>
                </a:gridCol>
                <a:gridCol w="801858">
                  <a:extLst>
                    <a:ext uri="{9D8B030D-6E8A-4147-A177-3AD203B41FA5}">
                      <a16:colId xmlns:a16="http://schemas.microsoft.com/office/drawing/2014/main" val="405664047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149659655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491956805"/>
                    </a:ext>
                  </a:extLst>
                </a:gridCol>
                <a:gridCol w="829994">
                  <a:extLst>
                    <a:ext uri="{9D8B030D-6E8A-4147-A177-3AD203B41FA5}">
                      <a16:colId xmlns:a16="http://schemas.microsoft.com/office/drawing/2014/main" val="3254804465"/>
                    </a:ext>
                  </a:extLst>
                </a:gridCol>
              </a:tblGrid>
              <a:tr h="429612">
                <a:tc>
                  <a:txBody>
                    <a:bodyPr/>
                    <a:lstStyle/>
                    <a:p>
                      <a:r>
                        <a:rPr lang="en-US" i="0" u="sng" dirty="0" err="1"/>
                        <a:t>wRMSE</a:t>
                      </a:r>
                      <a:endParaRPr lang="ru-RU" i="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 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+2 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+3 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+4 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+5 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+6 h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611426"/>
                  </a:ext>
                </a:extLst>
              </a:tr>
              <a:tr h="400382">
                <a:tc>
                  <a:txBody>
                    <a:bodyPr/>
                    <a:lstStyle/>
                    <a:p>
                      <a:r>
                        <a:rPr lang="en-US" dirty="0"/>
                        <a:t>Our model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0,416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0,594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0,688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0,760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0,815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0,852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233022"/>
                  </a:ext>
                </a:extLst>
              </a:tr>
              <a:tr h="393895">
                <a:tc>
                  <a:txBody>
                    <a:bodyPr/>
                    <a:lstStyle/>
                    <a:p>
                      <a:r>
                        <a:rPr lang="en-US" dirty="0"/>
                        <a:t>Persistence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0,416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0,617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0,747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0,847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0,922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0,977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606979"/>
                  </a:ext>
                </a:extLst>
              </a:tr>
              <a:tr h="429612">
                <a:tc>
                  <a:txBody>
                    <a:bodyPr/>
                    <a:lstStyle/>
                    <a:p>
                      <a:r>
                        <a:rPr lang="en-US" dirty="0"/>
                        <a:t>LASSO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0,645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0,669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225794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8D050ED-5154-4D0A-A3FF-EA50AB201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857414"/>
              </p:ext>
            </p:extLst>
          </p:nvPr>
        </p:nvGraphicFramePr>
        <p:xfrm>
          <a:off x="333716" y="4841500"/>
          <a:ext cx="619564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820">
                  <a:extLst>
                    <a:ext uri="{9D8B030D-6E8A-4147-A177-3AD203B41FA5}">
                      <a16:colId xmlns:a16="http://schemas.microsoft.com/office/drawing/2014/main" val="3961693965"/>
                    </a:ext>
                  </a:extLst>
                </a:gridCol>
                <a:gridCol w="736069">
                  <a:extLst>
                    <a:ext uri="{9D8B030D-6E8A-4147-A177-3AD203B41FA5}">
                      <a16:colId xmlns:a16="http://schemas.microsoft.com/office/drawing/2014/main" val="2250774751"/>
                    </a:ext>
                  </a:extLst>
                </a:gridCol>
                <a:gridCol w="822664">
                  <a:extLst>
                    <a:ext uri="{9D8B030D-6E8A-4147-A177-3AD203B41FA5}">
                      <a16:colId xmlns:a16="http://schemas.microsoft.com/office/drawing/2014/main" val="4142178782"/>
                    </a:ext>
                  </a:extLst>
                </a:gridCol>
                <a:gridCol w="808232">
                  <a:extLst>
                    <a:ext uri="{9D8B030D-6E8A-4147-A177-3AD203B41FA5}">
                      <a16:colId xmlns:a16="http://schemas.microsoft.com/office/drawing/2014/main" val="3923615988"/>
                    </a:ext>
                  </a:extLst>
                </a:gridCol>
                <a:gridCol w="822664">
                  <a:extLst>
                    <a:ext uri="{9D8B030D-6E8A-4147-A177-3AD203B41FA5}">
                      <a16:colId xmlns:a16="http://schemas.microsoft.com/office/drawing/2014/main" val="3138445473"/>
                    </a:ext>
                  </a:extLst>
                </a:gridCol>
                <a:gridCol w="808232">
                  <a:extLst>
                    <a:ext uri="{9D8B030D-6E8A-4147-A177-3AD203B41FA5}">
                      <a16:colId xmlns:a16="http://schemas.microsoft.com/office/drawing/2014/main" val="1373659424"/>
                    </a:ext>
                  </a:extLst>
                </a:gridCol>
                <a:gridCol w="865963">
                  <a:extLst>
                    <a:ext uri="{9D8B030D-6E8A-4147-A177-3AD203B41FA5}">
                      <a16:colId xmlns:a16="http://schemas.microsoft.com/office/drawing/2014/main" val="2639101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 change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 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+2 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+3 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+4 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+5 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+6 h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090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Our model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0,178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0,197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0,199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0,199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0,192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0,193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382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Persistence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0,228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0,226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0,227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0,230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0,233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0,235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133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LASSO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0,325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0,199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7881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421451A-BF40-4A58-A770-DD73421E8A72}"/>
              </a:ext>
            </a:extLst>
          </p:cNvPr>
          <p:cNvSpPr txBox="1"/>
          <p:nvPr/>
        </p:nvSpPr>
        <p:spPr>
          <a:xfrm>
            <a:off x="7160455" y="2732376"/>
            <a:ext cx="4896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We outperform persistence forecast!</a:t>
            </a:r>
            <a:endParaRPr lang="ru-RU" sz="2400" b="1" dirty="0"/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5F30414F-4EE8-4C1E-B390-01771689851B}"/>
              </a:ext>
            </a:extLst>
          </p:cNvPr>
          <p:cNvSpPr/>
          <p:nvPr/>
        </p:nvSpPr>
        <p:spPr>
          <a:xfrm>
            <a:off x="6712242" y="4121833"/>
            <a:ext cx="309489" cy="30948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B80A7C4A-DE75-4F9E-8823-F36DE205F562}"/>
              </a:ext>
            </a:extLst>
          </p:cNvPr>
          <p:cNvSpPr/>
          <p:nvPr/>
        </p:nvSpPr>
        <p:spPr>
          <a:xfrm>
            <a:off x="6714194" y="3655463"/>
            <a:ext cx="309489" cy="309489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F116CE91-EB0D-4118-BD9F-D280D044FF11}"/>
              </a:ext>
            </a:extLst>
          </p:cNvPr>
          <p:cNvSpPr/>
          <p:nvPr/>
        </p:nvSpPr>
        <p:spPr>
          <a:xfrm>
            <a:off x="6712242" y="3189093"/>
            <a:ext cx="309489" cy="309489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C637431F-8085-45FE-A16F-16C0950B59F4}"/>
              </a:ext>
            </a:extLst>
          </p:cNvPr>
          <p:cNvSpPr/>
          <p:nvPr/>
        </p:nvSpPr>
        <p:spPr>
          <a:xfrm>
            <a:off x="6712242" y="6284611"/>
            <a:ext cx="309489" cy="309489"/>
          </a:xfrm>
          <a:prstGeom prst="flowChartConnec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24878A15-D0F7-448F-A276-93B5259C510C}"/>
              </a:ext>
            </a:extLst>
          </p:cNvPr>
          <p:cNvSpPr/>
          <p:nvPr/>
        </p:nvSpPr>
        <p:spPr>
          <a:xfrm>
            <a:off x="6714194" y="5818241"/>
            <a:ext cx="309489" cy="309489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>
            <a:extLst>
              <a:ext uri="{FF2B5EF4-FFF2-40B4-BE49-F238E27FC236}">
                <a16:creationId xmlns:a16="http://schemas.microsoft.com/office/drawing/2014/main" id="{1AB7CD7E-D117-4738-BB83-7EA6323DDEC9}"/>
              </a:ext>
            </a:extLst>
          </p:cNvPr>
          <p:cNvSpPr/>
          <p:nvPr/>
        </p:nvSpPr>
        <p:spPr>
          <a:xfrm>
            <a:off x="6712242" y="5351871"/>
            <a:ext cx="309489" cy="30948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720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91ABD-D16D-41E2-832F-1DB3CD82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25" y="18255"/>
            <a:ext cx="10515600" cy="1325563"/>
          </a:xfrm>
        </p:spPr>
        <p:txBody>
          <a:bodyPr/>
          <a:lstStyle/>
          <a:p>
            <a:r>
              <a:rPr lang="en-US" dirty="0"/>
              <a:t>Motivation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41E0B8-4F22-40FD-873B-5172A3D5A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425" y="1343818"/>
            <a:ext cx="10515600" cy="10758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Wind speed forecasting is vital for: wind energy management, sea fishing, wind surfing, daily planning.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62A6ED-6DAA-4BBD-BF26-88D5DF028534}"/>
              </a:ext>
            </a:extLst>
          </p:cNvPr>
          <p:cNvSpPr txBox="1"/>
          <p:nvPr/>
        </p:nvSpPr>
        <p:spPr>
          <a:xfrm>
            <a:off x="6822153" y="2669381"/>
            <a:ext cx="50080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Neural network model: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Data-based forecast</a:t>
            </a:r>
          </a:p>
          <a:p>
            <a:pPr marL="457200" indent="-457200">
              <a:buFont typeface="Calibri" panose="020F0502020204030204" pitchFamily="34" charset="0"/>
              <a:buChar char="⁻"/>
            </a:pPr>
            <a:r>
              <a:rPr lang="en-US" sz="2800" dirty="0"/>
              <a:t>Low accuracy on high range </a:t>
            </a:r>
          </a:p>
          <a:p>
            <a:pPr marL="457200" indent="-457200">
              <a:buFont typeface="Calibri" panose="020F0502020204030204" pitchFamily="34" charset="0"/>
              <a:buChar char="⁺"/>
            </a:pPr>
            <a:r>
              <a:rPr lang="ru-RU" sz="2800" dirty="0"/>
              <a:t>С</a:t>
            </a:r>
            <a:r>
              <a:rPr lang="en-US" sz="2800" dirty="0" err="1"/>
              <a:t>omputationally</a:t>
            </a:r>
            <a:r>
              <a:rPr lang="en-US" sz="2800" dirty="0"/>
              <a:t> efficient</a:t>
            </a:r>
          </a:p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AE88A2-EA1B-4F0C-97E1-4F34AE98D0C0}"/>
              </a:ext>
            </a:extLst>
          </p:cNvPr>
          <p:cNvSpPr txBox="1"/>
          <p:nvPr/>
        </p:nvSpPr>
        <p:spPr>
          <a:xfrm>
            <a:off x="261425" y="2669381"/>
            <a:ext cx="500809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Numerical model: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Physic-based forecast</a:t>
            </a:r>
          </a:p>
          <a:p>
            <a:pPr marL="457200" indent="-457200">
              <a:buFont typeface="Calibri" panose="020F0502020204030204" pitchFamily="34" charset="0"/>
              <a:buChar char="⁺"/>
            </a:pPr>
            <a:r>
              <a:rPr lang="en-US" sz="2800" dirty="0"/>
              <a:t>High range and accuracy</a:t>
            </a:r>
          </a:p>
          <a:p>
            <a:pPr marL="457200" indent="-457200">
              <a:buFont typeface="Calibri" panose="020F0502020204030204" pitchFamily="34" charset="0"/>
              <a:buChar char="⁻"/>
            </a:pPr>
            <a:r>
              <a:rPr lang="en-US" sz="2800" dirty="0"/>
              <a:t>Computationally expensive</a:t>
            </a:r>
            <a:endParaRPr lang="ru-RU" sz="2800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140E7-A73F-46EC-B30C-94E8D3F16653}"/>
              </a:ext>
            </a:extLst>
          </p:cNvPr>
          <p:cNvSpPr txBox="1"/>
          <p:nvPr/>
        </p:nvSpPr>
        <p:spPr>
          <a:xfrm>
            <a:off x="954258" y="5252572"/>
            <a:ext cx="10283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Task is to predict the wind speed</a:t>
            </a:r>
            <a:r>
              <a:rPr lang="ru-RU" sz="2800" u="sng" dirty="0"/>
              <a:t> </a:t>
            </a:r>
            <a:r>
              <a:rPr lang="en-US" sz="2800" u="sng" dirty="0"/>
              <a:t>module at a point 6 hours ahead.</a:t>
            </a: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63695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4ECE5-DFCB-4BDD-A278-476002CBC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34" y="-182209"/>
            <a:ext cx="10515600" cy="1435540"/>
          </a:xfrm>
        </p:spPr>
        <p:txBody>
          <a:bodyPr>
            <a:normAutofit/>
          </a:bodyPr>
          <a:lstStyle/>
          <a:p>
            <a:r>
              <a:rPr lang="en-US" dirty="0"/>
              <a:t>Data used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8345CB5-92E9-4114-A54A-F14E7F65A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034" y="1253330"/>
            <a:ext cx="5536882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A50757-3846-4344-BDFE-CD140E755BB8}"/>
              </a:ext>
            </a:extLst>
          </p:cNvPr>
          <p:cNvSpPr txBox="1"/>
          <p:nvPr/>
        </p:nvSpPr>
        <p:spPr>
          <a:xfrm>
            <a:off x="6386732" y="981298"/>
            <a:ext cx="54172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GFS parameters in the domain around the point under study</a:t>
            </a:r>
            <a:r>
              <a:rPr lang="ru-RU" sz="2000" dirty="0"/>
              <a:t>. </a:t>
            </a:r>
            <a:r>
              <a:rPr lang="en-US" sz="2000" dirty="0"/>
              <a:t>Namely surface pressure, wind speed along latitude and wind speed along longitude </a:t>
            </a:r>
          </a:p>
          <a:p>
            <a:endParaRPr lang="en-US" sz="2000" dirty="0"/>
          </a:p>
          <a:p>
            <a:r>
              <a:rPr lang="en-US" sz="2000" b="1" dirty="0"/>
              <a:t>Ground truth </a:t>
            </a:r>
            <a:r>
              <a:rPr lang="en-US" sz="2000" dirty="0"/>
              <a:t>is wind speed data</a:t>
            </a:r>
            <a:r>
              <a:rPr lang="ru-RU" sz="2000" dirty="0"/>
              <a:t> </a:t>
            </a:r>
            <a:r>
              <a:rPr lang="en-US" sz="2000" dirty="0"/>
              <a:t>from the station located at the point under study</a:t>
            </a:r>
          </a:p>
          <a:p>
            <a:endParaRPr lang="en-US" sz="2000" dirty="0"/>
          </a:p>
          <a:p>
            <a:r>
              <a:rPr lang="en-US" sz="2000" dirty="0"/>
              <a:t>We take data </a:t>
            </a:r>
            <a:r>
              <a:rPr lang="en-US" sz="2000" i="1" dirty="0"/>
              <a:t>72 hours before </a:t>
            </a:r>
            <a:r>
              <a:rPr lang="en-US" sz="2000" dirty="0"/>
              <a:t>current time and predict wind speed for </a:t>
            </a:r>
            <a:r>
              <a:rPr lang="en-US" sz="2000" i="1" dirty="0"/>
              <a:t>6 hours ahead</a:t>
            </a:r>
          </a:p>
          <a:p>
            <a:endParaRPr lang="en-US" sz="2000" dirty="0"/>
          </a:p>
          <a:p>
            <a:r>
              <a:rPr lang="en-US" sz="2000" dirty="0"/>
              <a:t>To increase model accuracy we also use GFS data for 6 hours ahead as a basis for neural model forecast</a:t>
            </a:r>
            <a:endParaRPr lang="ru-RU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783182-D593-4825-83A1-73037D5D2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72" y="5758106"/>
            <a:ext cx="6229228" cy="810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FF4F7A-F6EA-4357-B57F-C9505ADCC695}"/>
              </a:ext>
            </a:extLst>
          </p:cNvPr>
          <p:cNvSpPr txBox="1"/>
          <p:nvPr/>
        </p:nvSpPr>
        <p:spPr>
          <a:xfrm>
            <a:off x="9553136" y="6192858"/>
            <a:ext cx="135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= 0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084338-CD85-421E-9E1B-96F833676957}"/>
              </a:ext>
            </a:extLst>
          </p:cNvPr>
          <p:cNvSpPr txBox="1"/>
          <p:nvPr/>
        </p:nvSpPr>
        <p:spPr>
          <a:xfrm>
            <a:off x="5655212" y="6262686"/>
            <a:ext cx="149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 = -72 hours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1F13-8B44-4798-9AD6-227D3EC5ADF1}"/>
              </a:ext>
            </a:extLst>
          </p:cNvPr>
          <p:cNvSpPr txBox="1"/>
          <p:nvPr/>
        </p:nvSpPr>
        <p:spPr>
          <a:xfrm>
            <a:off x="10903634" y="6234742"/>
            <a:ext cx="149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 = +6 hours</a:t>
            </a:r>
            <a:endParaRPr lang="ru-RU" dirty="0"/>
          </a:p>
        </p:txBody>
      </p:sp>
      <p:sp>
        <p:nvSpPr>
          <p:cNvPr id="13" name="Левая фигурная скобка 12">
            <a:extLst>
              <a:ext uri="{FF2B5EF4-FFF2-40B4-BE49-F238E27FC236}">
                <a16:creationId xmlns:a16="http://schemas.microsoft.com/office/drawing/2014/main" id="{4C416DF5-C705-412D-97D6-1D16C3E67D0E}"/>
              </a:ext>
            </a:extLst>
          </p:cNvPr>
          <p:cNvSpPr/>
          <p:nvPr/>
        </p:nvSpPr>
        <p:spPr>
          <a:xfrm rot="5400000">
            <a:off x="7871432" y="3834687"/>
            <a:ext cx="369332" cy="3920197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A8F706-1BB8-4A27-9F9B-E79AC149537C}"/>
              </a:ext>
            </a:extLst>
          </p:cNvPr>
          <p:cNvSpPr txBox="1"/>
          <p:nvPr/>
        </p:nvSpPr>
        <p:spPr>
          <a:xfrm>
            <a:off x="7364706" y="5253526"/>
            <a:ext cx="220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GFS + station data</a:t>
            </a:r>
            <a:endParaRPr lang="ru-RU" dirty="0"/>
          </a:p>
        </p:txBody>
      </p:sp>
      <p:sp>
        <p:nvSpPr>
          <p:cNvPr id="15" name="Левая фигурная скобка 14">
            <a:extLst>
              <a:ext uri="{FF2B5EF4-FFF2-40B4-BE49-F238E27FC236}">
                <a16:creationId xmlns:a16="http://schemas.microsoft.com/office/drawing/2014/main" id="{D338BD71-3A91-48F8-8C05-918E779861C8}"/>
              </a:ext>
            </a:extLst>
          </p:cNvPr>
          <p:cNvSpPr/>
          <p:nvPr/>
        </p:nvSpPr>
        <p:spPr>
          <a:xfrm rot="5400000">
            <a:off x="10750095" y="4906785"/>
            <a:ext cx="369332" cy="1738409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49BFE5-60A1-4B54-BB60-F14AF424150C}"/>
              </a:ext>
            </a:extLst>
          </p:cNvPr>
          <p:cNvSpPr txBox="1"/>
          <p:nvPr/>
        </p:nvSpPr>
        <p:spPr>
          <a:xfrm>
            <a:off x="10667098" y="5222817"/>
            <a:ext cx="105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GFS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799176-2915-4E0C-B9AF-C7F171ED971B}"/>
              </a:ext>
            </a:extLst>
          </p:cNvPr>
          <p:cNvSpPr txBox="1"/>
          <p:nvPr/>
        </p:nvSpPr>
        <p:spPr>
          <a:xfrm>
            <a:off x="1451769" y="5731193"/>
            <a:ext cx="3409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Falconara</a:t>
            </a:r>
            <a:r>
              <a:rPr lang="en-US" dirty="0"/>
              <a:t>” weather station: 43.616342, 13.362319 </a:t>
            </a:r>
          </a:p>
          <a:p>
            <a:r>
              <a:rPr lang="en-US" dirty="0"/>
              <a:t>Domain size +- 10 degrees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234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FF96A-2DAE-40D7-BFF8-BEB1420C4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35" y="-4207"/>
            <a:ext cx="10515600" cy="904540"/>
          </a:xfrm>
        </p:spPr>
        <p:txBody>
          <a:bodyPr/>
          <a:lstStyle/>
          <a:p>
            <a:r>
              <a:rPr lang="en-US" dirty="0"/>
              <a:t>Method</a:t>
            </a:r>
            <a:endParaRPr lang="ru-RU" dirty="0"/>
          </a:p>
        </p:txBody>
      </p:sp>
      <p:sp>
        <p:nvSpPr>
          <p:cNvPr id="5" name="Куб 4">
            <a:extLst>
              <a:ext uri="{FF2B5EF4-FFF2-40B4-BE49-F238E27FC236}">
                <a16:creationId xmlns:a16="http://schemas.microsoft.com/office/drawing/2014/main" id="{FF87B96F-4EED-4AF7-821F-13B10545A293}"/>
              </a:ext>
            </a:extLst>
          </p:cNvPr>
          <p:cNvSpPr/>
          <p:nvPr/>
        </p:nvSpPr>
        <p:spPr>
          <a:xfrm>
            <a:off x="7240530" y="739053"/>
            <a:ext cx="2039816" cy="2577443"/>
          </a:xfrm>
          <a:prstGeom prst="cube">
            <a:avLst>
              <a:gd name="adj" fmla="val 9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F8D4D7-43E8-4016-A365-274CDD6BE1AF}"/>
              </a:ext>
            </a:extLst>
          </p:cNvPr>
          <p:cNvSpPr txBox="1"/>
          <p:nvPr/>
        </p:nvSpPr>
        <p:spPr>
          <a:xfrm>
            <a:off x="8682917" y="113724"/>
            <a:ext cx="193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GFS field</a:t>
            </a:r>
            <a:endParaRPr lang="ru-RU" sz="2800" u="sng" dirty="0"/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92F4D464-9DD3-4707-BF76-77FE185AC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73" t="3203" r="22147" b="131"/>
          <a:stretch/>
        </p:blipFill>
        <p:spPr>
          <a:xfrm>
            <a:off x="7240530" y="923719"/>
            <a:ext cx="1834662" cy="2405821"/>
          </a:xfrm>
          <a:prstGeom prst="rect">
            <a:avLst/>
          </a:prstGeom>
        </p:spPr>
      </p:pic>
      <p:sp>
        <p:nvSpPr>
          <p:cNvPr id="8" name="Куб 7">
            <a:extLst>
              <a:ext uri="{FF2B5EF4-FFF2-40B4-BE49-F238E27FC236}">
                <a16:creationId xmlns:a16="http://schemas.microsoft.com/office/drawing/2014/main" id="{400FC655-9B96-4F92-A36C-5247ED78D164}"/>
              </a:ext>
            </a:extLst>
          </p:cNvPr>
          <p:cNvSpPr/>
          <p:nvPr/>
        </p:nvSpPr>
        <p:spPr>
          <a:xfrm>
            <a:off x="9995453" y="726009"/>
            <a:ext cx="2039816" cy="2577443"/>
          </a:xfrm>
          <a:prstGeom prst="cube">
            <a:avLst>
              <a:gd name="adj" fmla="val 4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3">
            <a:extLst>
              <a:ext uri="{FF2B5EF4-FFF2-40B4-BE49-F238E27FC236}">
                <a16:creationId xmlns:a16="http://schemas.microsoft.com/office/drawing/2014/main" id="{90FA5D3E-2ACB-472E-BEE3-09E4E7FC1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73" t="3203" r="22147" b="131"/>
          <a:stretch/>
        </p:blipFill>
        <p:spPr>
          <a:xfrm>
            <a:off x="9995452" y="883378"/>
            <a:ext cx="1930613" cy="24200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73C324-CD69-40B5-90F6-94E52A2C54D0}"/>
              </a:ext>
            </a:extLst>
          </p:cNvPr>
          <p:cNvSpPr txBox="1"/>
          <p:nvPr/>
        </p:nvSpPr>
        <p:spPr>
          <a:xfrm>
            <a:off x="7593077" y="277147"/>
            <a:ext cx="829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Past</a:t>
            </a:r>
            <a:endParaRPr lang="ru-RU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90B08F-81E9-459B-9F6E-58F9263437ED}"/>
              </a:ext>
            </a:extLst>
          </p:cNvPr>
          <p:cNvSpPr txBox="1"/>
          <p:nvPr/>
        </p:nvSpPr>
        <p:spPr>
          <a:xfrm>
            <a:off x="10255299" y="277147"/>
            <a:ext cx="1520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Future</a:t>
            </a:r>
            <a:endParaRPr lang="ru-RU" sz="28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5ED9D3F-B229-4457-9B6A-7563275137FB}"/>
              </a:ext>
            </a:extLst>
          </p:cNvPr>
          <p:cNvSpPr/>
          <p:nvPr/>
        </p:nvSpPr>
        <p:spPr>
          <a:xfrm>
            <a:off x="7240530" y="3716102"/>
            <a:ext cx="4685535" cy="4285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ResNet</a:t>
            </a:r>
            <a:r>
              <a:rPr lang="en-US" sz="2800" dirty="0">
                <a:solidFill>
                  <a:schemeClr val="tx1"/>
                </a:solidFill>
              </a:rPr>
              <a:t> Feature Extractor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3D5522-0EC8-4427-A323-1B8FE69D9EF4}"/>
              </a:ext>
            </a:extLst>
          </p:cNvPr>
          <p:cNvSpPr txBox="1"/>
          <p:nvPr/>
        </p:nvSpPr>
        <p:spPr>
          <a:xfrm rot="16200000">
            <a:off x="5301850" y="1380167"/>
            <a:ext cx="332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72 x 3 x Domain size</a:t>
            </a:r>
            <a:endParaRPr lang="ru-RU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13C78D-A69B-453D-BD4F-92C8A1FE162E}"/>
              </a:ext>
            </a:extLst>
          </p:cNvPr>
          <p:cNvSpPr txBox="1"/>
          <p:nvPr/>
        </p:nvSpPr>
        <p:spPr>
          <a:xfrm rot="16200000">
            <a:off x="8097218" y="1277677"/>
            <a:ext cx="332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 x 3 x Domain size</a:t>
            </a:r>
            <a:endParaRPr lang="ru-RU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29C14F-C50B-4828-B6DA-D56B5386F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96227" y="1838209"/>
            <a:ext cx="3507666" cy="11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F60E30-1691-4892-99D2-D162C9879730}"/>
              </a:ext>
            </a:extLst>
          </p:cNvPr>
          <p:cNvSpPr txBox="1"/>
          <p:nvPr/>
        </p:nvSpPr>
        <p:spPr>
          <a:xfrm>
            <a:off x="4710696" y="101888"/>
            <a:ext cx="213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Station data</a:t>
            </a:r>
            <a:endParaRPr lang="ru-RU" sz="2800" u="sng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58BA11-F1CF-472D-AA4F-88E30957EA94}"/>
              </a:ext>
            </a:extLst>
          </p:cNvPr>
          <p:cNvSpPr txBox="1"/>
          <p:nvPr/>
        </p:nvSpPr>
        <p:spPr>
          <a:xfrm rot="16200000">
            <a:off x="4468116" y="2000013"/>
            <a:ext cx="881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72x 1</a:t>
            </a:r>
            <a:endParaRPr lang="ru-RU" sz="2400" dirty="0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D107C25A-6D6B-4815-B59D-90AB0D7E8944}"/>
              </a:ext>
            </a:extLst>
          </p:cNvPr>
          <p:cNvSpPr/>
          <p:nvPr/>
        </p:nvSpPr>
        <p:spPr>
          <a:xfrm>
            <a:off x="8008074" y="3329540"/>
            <a:ext cx="269947" cy="373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3FED529B-5D01-4780-A2CB-33DDC4130805}"/>
              </a:ext>
            </a:extLst>
          </p:cNvPr>
          <p:cNvSpPr/>
          <p:nvPr/>
        </p:nvSpPr>
        <p:spPr>
          <a:xfrm>
            <a:off x="10825784" y="3329539"/>
            <a:ext cx="269947" cy="373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F3BB098-EAFE-4223-B8F2-CE0795ACB325}"/>
              </a:ext>
            </a:extLst>
          </p:cNvPr>
          <p:cNvSpPr/>
          <p:nvPr/>
        </p:nvSpPr>
        <p:spPr>
          <a:xfrm>
            <a:off x="5097492" y="4531171"/>
            <a:ext cx="4182854" cy="414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Long short-term memory network</a:t>
            </a:r>
            <a:endParaRPr lang="ru-RU" sz="2200" dirty="0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2D8D1A47-7868-4867-B279-3199197E48A7}"/>
              </a:ext>
            </a:extLst>
          </p:cNvPr>
          <p:cNvSpPr/>
          <p:nvPr/>
        </p:nvSpPr>
        <p:spPr>
          <a:xfrm>
            <a:off x="5515086" y="4157653"/>
            <a:ext cx="269947" cy="373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0CA0986F-7F3C-4B10-B54F-76570AB00F27}"/>
              </a:ext>
            </a:extLst>
          </p:cNvPr>
          <p:cNvSpPr/>
          <p:nvPr/>
        </p:nvSpPr>
        <p:spPr>
          <a:xfrm>
            <a:off x="8022887" y="4157652"/>
            <a:ext cx="269947" cy="373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FC1476FF-5042-44AB-965F-51F2A9126A3D}"/>
              </a:ext>
            </a:extLst>
          </p:cNvPr>
          <p:cNvSpPr/>
          <p:nvPr/>
        </p:nvSpPr>
        <p:spPr>
          <a:xfrm>
            <a:off x="6850333" y="4958981"/>
            <a:ext cx="269947" cy="373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4EE7D8B2-D50F-4B9F-B356-0310251968E5}"/>
              </a:ext>
            </a:extLst>
          </p:cNvPr>
          <p:cNvSpPr/>
          <p:nvPr/>
        </p:nvSpPr>
        <p:spPr>
          <a:xfrm>
            <a:off x="10825783" y="4164523"/>
            <a:ext cx="269947" cy="1174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6AE52F2-769A-410B-A066-0C4DB3868B62}"/>
              </a:ext>
            </a:extLst>
          </p:cNvPr>
          <p:cNvSpPr/>
          <p:nvPr/>
        </p:nvSpPr>
        <p:spPr>
          <a:xfrm>
            <a:off x="6732424" y="5359284"/>
            <a:ext cx="4685535" cy="490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Fully Connected Network</a:t>
            </a:r>
            <a:endParaRPr lang="ru-RU" sz="2200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95B764D-5E5F-4268-A561-DFFBDE23807E}"/>
              </a:ext>
            </a:extLst>
          </p:cNvPr>
          <p:cNvSpPr/>
          <p:nvPr/>
        </p:nvSpPr>
        <p:spPr>
          <a:xfrm>
            <a:off x="7372245" y="6147581"/>
            <a:ext cx="3405891" cy="287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Wind speed prediction</a:t>
            </a:r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5A0B742-F350-4E32-A8FE-FF41FB0BB8E2}"/>
              </a:ext>
            </a:extLst>
          </p:cNvPr>
          <p:cNvSpPr/>
          <p:nvPr/>
        </p:nvSpPr>
        <p:spPr>
          <a:xfrm>
            <a:off x="63189" y="1417438"/>
            <a:ext cx="46616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dirty="0"/>
              <a:t>We extract features from 3 channel GFS data as if it is image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Station data and gfs features goes through LSTM neural block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LSTM output and GFS forecast goes through fully connected layer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Output is 6-dim vector – other model forecast adjustment (persistence, GFS or others)</a:t>
            </a:r>
            <a:endParaRPr lang="ru-RU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0FBCB6-648D-47B9-83B3-85AC75E24C87}"/>
              </a:ext>
            </a:extLst>
          </p:cNvPr>
          <p:cNvSpPr txBox="1"/>
          <p:nvPr/>
        </p:nvSpPr>
        <p:spPr>
          <a:xfrm>
            <a:off x="8804777" y="4075766"/>
            <a:ext cx="1725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Fixed weights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26895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BC06D-390D-4F9E-812B-A6C80DA96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03385"/>
          </a:xfrm>
        </p:spPr>
        <p:txBody>
          <a:bodyPr/>
          <a:lstStyle/>
          <a:p>
            <a:r>
              <a:rPr lang="en-US" dirty="0"/>
              <a:t>Metrics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881D1B-A90C-4455-B02A-C2F9F6475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3594"/>
            <a:ext cx="10515600" cy="1001981"/>
          </a:xfrm>
        </p:spPr>
        <p:txBody>
          <a:bodyPr/>
          <a:lstStyle/>
          <a:p>
            <a:r>
              <a:rPr lang="en-US" dirty="0"/>
              <a:t>To evaluate our network accuracy we propose 2 metrics: </a:t>
            </a:r>
            <a:r>
              <a:rPr lang="en-US" b="1" dirty="0"/>
              <a:t>weighted-RMSE</a:t>
            </a:r>
            <a:r>
              <a:rPr lang="en-US" dirty="0"/>
              <a:t> and </a:t>
            </a:r>
            <a:r>
              <a:rPr lang="en-US" b="1" dirty="0"/>
              <a:t>category change metric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8247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3D05E0-80EE-4C8E-84D8-579188EDB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139"/>
            <a:ext cx="12192000" cy="64268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73F0AE-0C22-4FC9-BB2D-2FA47E6C62B9}"/>
                  </a:ext>
                </a:extLst>
              </p:cNvPr>
              <p:cNvSpPr txBox="1"/>
              <p:nvPr/>
            </p:nvSpPr>
            <p:spPr>
              <a:xfrm>
                <a:off x="4751261" y="882636"/>
                <a:ext cx="6619889" cy="8768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 err="1"/>
                  <a:t>wRMSE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𝑤𝑒𝑖𝑔h𝑡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𝑇𝑟𝑢𝑒𝑆𝑝𝑒𝑒𝑑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𝑔𝑓𝑠𝑆𝑝𝑒𝑒𝑑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)</m:t>
                                    </m:r>
                                  </m:e>
                                </m:nary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ru-RU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73F0AE-0C22-4FC9-BB2D-2FA47E6C6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261" y="882636"/>
                <a:ext cx="6619889" cy="876843"/>
              </a:xfrm>
              <a:prstGeom prst="rect">
                <a:avLst/>
              </a:prstGeom>
              <a:blipFill>
                <a:blip r:embed="rId3"/>
                <a:stretch>
                  <a:fillRect l="-3223" r="-92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0213EC0-D241-4445-9CE4-DD1AD7226657}"/>
              </a:ext>
            </a:extLst>
          </p:cNvPr>
          <p:cNvSpPr txBox="1"/>
          <p:nvPr/>
        </p:nvSpPr>
        <p:spPr>
          <a:xfrm>
            <a:off x="1116315" y="0"/>
            <a:ext cx="462827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Weighted RMSE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73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F51DB6-ED36-43A8-840F-7A1DB2C0A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44"/>
            <a:ext cx="12192000" cy="65727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E3A44F-3955-420A-B329-FE713EA063A1}"/>
                  </a:ext>
                </a:extLst>
              </p:cNvPr>
              <p:cNvSpPr txBox="1"/>
              <p:nvPr/>
            </p:nvSpPr>
            <p:spPr>
              <a:xfrm>
                <a:off x="265754" y="980610"/>
                <a:ext cx="4733219" cy="5529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Metric</a:t>
                </a:r>
                <a:r>
                  <a:rPr lang="pt-BR" sz="3200" dirty="0"/>
                  <a:t> </a:t>
                </a:r>
                <a14:m>
                  <m:oMath xmlns:m="http://schemas.openxmlformats.org/officeDocument/2006/math">
                    <m:r>
                      <a:rPr lang="pt-BR" sz="320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BR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𝑝𝑟𝑒𝑑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−∆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𝑡𝑟𝑢𝑒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acc>
                  </m:oMath>
                </a14:m>
                <a:endParaRPr lang="ru-RU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E3A44F-3955-420A-B329-FE713EA06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54" y="980610"/>
                <a:ext cx="4733219" cy="552908"/>
              </a:xfrm>
              <a:prstGeom prst="rect">
                <a:avLst/>
              </a:prstGeom>
              <a:blipFill>
                <a:blip r:embed="rId3"/>
                <a:stretch>
                  <a:fillRect l="-5284" t="-20879" b="-340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Стрелка: изогнутая вниз 8">
            <a:extLst>
              <a:ext uri="{FF2B5EF4-FFF2-40B4-BE49-F238E27FC236}">
                <a16:creationId xmlns:a16="http://schemas.microsoft.com/office/drawing/2014/main" id="{8D88CB08-E8C8-4DE0-9170-9C9598115415}"/>
              </a:ext>
            </a:extLst>
          </p:cNvPr>
          <p:cNvSpPr/>
          <p:nvPr/>
        </p:nvSpPr>
        <p:spPr>
          <a:xfrm>
            <a:off x="2770909" y="4088858"/>
            <a:ext cx="2410691" cy="103447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: изогнутая вниз 9">
            <a:extLst>
              <a:ext uri="{FF2B5EF4-FFF2-40B4-BE49-F238E27FC236}">
                <a16:creationId xmlns:a16="http://schemas.microsoft.com/office/drawing/2014/main" id="{AE58326B-C093-4B6C-B06B-0157053C0D48}"/>
              </a:ext>
            </a:extLst>
          </p:cNvPr>
          <p:cNvSpPr/>
          <p:nvPr/>
        </p:nvSpPr>
        <p:spPr>
          <a:xfrm>
            <a:off x="2632364" y="2978185"/>
            <a:ext cx="4027054" cy="79432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1FB746-CE5D-4DD8-B6E1-EF0DBF14BBC6}"/>
                  </a:ext>
                </a:extLst>
              </p:cNvPr>
              <p:cNvSpPr txBox="1"/>
              <p:nvPr/>
            </p:nvSpPr>
            <p:spPr>
              <a:xfrm>
                <a:off x="3272395" y="3654839"/>
                <a:ext cx="124886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1FB746-CE5D-4DD8-B6E1-EF0DBF14B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395" y="3654839"/>
                <a:ext cx="1248868" cy="369332"/>
              </a:xfrm>
              <a:prstGeom prst="rect">
                <a:avLst/>
              </a:prstGeom>
              <a:blipFill>
                <a:blip r:embed="rId4"/>
                <a:stretch>
                  <a:fillRect l="-5366" r="-5366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23FA51-25DA-4A60-AF25-70D7B2CEA47C}"/>
                  </a:ext>
                </a:extLst>
              </p:cNvPr>
              <p:cNvSpPr txBox="1"/>
              <p:nvPr/>
            </p:nvSpPr>
            <p:spPr>
              <a:xfrm>
                <a:off x="3655704" y="2450680"/>
                <a:ext cx="124886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23FA51-25DA-4A60-AF25-70D7B2CEA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704" y="2450680"/>
                <a:ext cx="1248868" cy="369332"/>
              </a:xfrm>
              <a:prstGeom prst="rect">
                <a:avLst/>
              </a:prstGeom>
              <a:blipFill>
                <a:blip r:embed="rId5"/>
                <a:stretch>
                  <a:fillRect l="-5366" r="-5366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Стрелка: изогнутая вниз 16">
            <a:extLst>
              <a:ext uri="{FF2B5EF4-FFF2-40B4-BE49-F238E27FC236}">
                <a16:creationId xmlns:a16="http://schemas.microsoft.com/office/drawing/2014/main" id="{19D29AD6-A048-4507-9C49-777AA91EABA4}"/>
              </a:ext>
            </a:extLst>
          </p:cNvPr>
          <p:cNvSpPr/>
          <p:nvPr/>
        </p:nvSpPr>
        <p:spPr>
          <a:xfrm flipH="1">
            <a:off x="8663708" y="4024171"/>
            <a:ext cx="1995055" cy="103447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E7A43C-57C1-44BE-B23B-F812EB2A5FA9}"/>
                  </a:ext>
                </a:extLst>
              </p:cNvPr>
              <p:cNvSpPr txBox="1"/>
              <p:nvPr/>
            </p:nvSpPr>
            <p:spPr>
              <a:xfrm>
                <a:off x="9036801" y="3571622"/>
                <a:ext cx="124886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E7A43C-57C1-44BE-B23B-F812EB2A5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801" y="3571622"/>
                <a:ext cx="1248868" cy="369332"/>
              </a:xfrm>
              <a:prstGeom prst="rect">
                <a:avLst/>
              </a:prstGeom>
              <a:blipFill>
                <a:blip r:embed="rId6"/>
                <a:stretch>
                  <a:fillRect l="-4878" r="-5854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4A76E76-4D2A-418E-9934-66E69C009291}"/>
                  </a:ext>
                </a:extLst>
              </p:cNvPr>
              <p:cNvSpPr txBox="1"/>
              <p:nvPr/>
            </p:nvSpPr>
            <p:spPr>
              <a:xfrm>
                <a:off x="265754" y="1541540"/>
                <a:ext cx="4733219" cy="3786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4A76E76-4D2A-418E-9934-66E69C009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54" y="1541540"/>
                <a:ext cx="4733219" cy="3786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5A7B27B-48FB-462D-AE7C-E85D12D0FAF8}"/>
              </a:ext>
            </a:extLst>
          </p:cNvPr>
          <p:cNvSpPr txBox="1"/>
          <p:nvPr/>
        </p:nvSpPr>
        <p:spPr>
          <a:xfrm>
            <a:off x="560812" y="30976"/>
            <a:ext cx="641486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Category Change Metric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105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BEADA-EE2F-401F-8F96-CD7E491C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63" y="0"/>
            <a:ext cx="10515600" cy="830629"/>
          </a:xfrm>
        </p:spPr>
        <p:txBody>
          <a:bodyPr/>
          <a:lstStyle/>
          <a:p>
            <a:r>
              <a:rPr lang="en-US" dirty="0"/>
              <a:t>Results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2CBD23-51F4-40C0-84DD-31C3C8FE61C8}"/>
              </a:ext>
            </a:extLst>
          </p:cNvPr>
          <p:cNvSpPr txBox="1"/>
          <p:nvPr/>
        </p:nvSpPr>
        <p:spPr>
          <a:xfrm>
            <a:off x="331763" y="1207480"/>
            <a:ext cx="7469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 hours forecast</a:t>
            </a:r>
            <a:endParaRPr lang="ru-RU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2094F7-3F7C-4DA8-8D03-64D69B50EF96}"/>
              </a:ext>
            </a:extLst>
          </p:cNvPr>
          <p:cNvSpPr txBox="1"/>
          <p:nvPr/>
        </p:nvSpPr>
        <p:spPr>
          <a:xfrm rot="16200000">
            <a:off x="-1149589" y="3881362"/>
            <a:ext cx="270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Wind speed, m/s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880E06-AD17-4D9B-9F1A-1BF1BCA0FD91}"/>
              </a:ext>
            </a:extLst>
          </p:cNvPr>
          <p:cNvSpPr txBox="1"/>
          <p:nvPr/>
        </p:nvSpPr>
        <p:spPr>
          <a:xfrm rot="16200000">
            <a:off x="4745502" y="3881362"/>
            <a:ext cx="270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Wind speed, m/s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965C12-7B72-4F79-8F57-039C7C3F2406}"/>
              </a:ext>
            </a:extLst>
          </p:cNvPr>
          <p:cNvSpPr txBox="1"/>
          <p:nvPr/>
        </p:nvSpPr>
        <p:spPr>
          <a:xfrm>
            <a:off x="2632120" y="6473597"/>
            <a:ext cx="3221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Time, h</a:t>
            </a: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F3EC33-FB15-4B51-8ADA-11BFC3741350}"/>
              </a:ext>
            </a:extLst>
          </p:cNvPr>
          <p:cNvSpPr txBox="1"/>
          <p:nvPr/>
        </p:nvSpPr>
        <p:spPr>
          <a:xfrm>
            <a:off x="8850923" y="6486845"/>
            <a:ext cx="3221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Time, h</a:t>
            </a:r>
            <a:endParaRPr lang="ru-RU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62D0569-A8E2-480C-B6E1-790C559EB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022" y="2107550"/>
            <a:ext cx="5761246" cy="446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499D063-20BD-440F-A724-18793D520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8" y="2107549"/>
            <a:ext cx="5683755" cy="44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16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BEADA-EE2F-401F-8F96-CD7E491C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63" y="0"/>
            <a:ext cx="10515600" cy="830629"/>
          </a:xfrm>
        </p:spPr>
        <p:txBody>
          <a:bodyPr/>
          <a:lstStyle/>
          <a:p>
            <a:r>
              <a:rPr lang="en-US" dirty="0"/>
              <a:t>Results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1EE18A-8424-47FF-A1EF-BDC062CB5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040" y="2107552"/>
            <a:ext cx="6032642" cy="44635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0FDF17-51B6-42D2-A150-47FDB99B4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63" y="2107551"/>
            <a:ext cx="5491876" cy="44635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2CBD23-51F4-40C0-84DD-31C3C8FE61C8}"/>
              </a:ext>
            </a:extLst>
          </p:cNvPr>
          <p:cNvSpPr txBox="1"/>
          <p:nvPr/>
        </p:nvSpPr>
        <p:spPr>
          <a:xfrm>
            <a:off x="331763" y="1207480"/>
            <a:ext cx="7469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 hours forecast</a:t>
            </a:r>
            <a:endParaRPr lang="ru-RU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2094F7-3F7C-4DA8-8D03-64D69B50EF96}"/>
              </a:ext>
            </a:extLst>
          </p:cNvPr>
          <p:cNvSpPr txBox="1"/>
          <p:nvPr/>
        </p:nvSpPr>
        <p:spPr>
          <a:xfrm rot="16200000">
            <a:off x="-1149589" y="3881362"/>
            <a:ext cx="270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Wind speed, m/s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880E06-AD17-4D9B-9F1A-1BF1BCA0FD91}"/>
              </a:ext>
            </a:extLst>
          </p:cNvPr>
          <p:cNvSpPr txBox="1"/>
          <p:nvPr/>
        </p:nvSpPr>
        <p:spPr>
          <a:xfrm rot="16200000">
            <a:off x="4745502" y="3881362"/>
            <a:ext cx="270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Wind speed, m/s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965C12-7B72-4F79-8F57-039C7C3F2406}"/>
              </a:ext>
            </a:extLst>
          </p:cNvPr>
          <p:cNvSpPr txBox="1"/>
          <p:nvPr/>
        </p:nvSpPr>
        <p:spPr>
          <a:xfrm>
            <a:off x="2632120" y="6473597"/>
            <a:ext cx="3221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Time, h</a:t>
            </a: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F3EC33-FB15-4B51-8ADA-11BFC3741350}"/>
              </a:ext>
            </a:extLst>
          </p:cNvPr>
          <p:cNvSpPr txBox="1"/>
          <p:nvPr/>
        </p:nvSpPr>
        <p:spPr>
          <a:xfrm>
            <a:off x="8850923" y="6486845"/>
            <a:ext cx="3221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Time, h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694661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520</Words>
  <Application>Microsoft Office PowerPoint</Application>
  <PresentationFormat>Широкоэкранный</PresentationFormat>
  <Paragraphs>129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Open Sans</vt:lpstr>
      <vt:lpstr>Тема Office</vt:lpstr>
      <vt:lpstr>In situ wind speed nowcasting using data-driven approach.  </vt:lpstr>
      <vt:lpstr>Motivation</vt:lpstr>
      <vt:lpstr>Data used</vt:lpstr>
      <vt:lpstr>Method</vt:lpstr>
      <vt:lpstr>Metrics</vt:lpstr>
      <vt:lpstr>Презентация PowerPoint</vt:lpstr>
      <vt:lpstr>Презентация PowerPoint</vt:lpstr>
      <vt:lpstr>Results</vt:lpstr>
      <vt:lpstr>Results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situ wind speed nowcasting using data-driven approach.  </dc:title>
  <dc:creator>Виктор Голиков</dc:creator>
  <cp:lastModifiedBy>Виктор Голиков</cp:lastModifiedBy>
  <cp:revision>37</cp:revision>
  <dcterms:created xsi:type="dcterms:W3CDTF">2022-07-06T18:01:23Z</dcterms:created>
  <dcterms:modified xsi:type="dcterms:W3CDTF">2022-07-07T12:10:22Z</dcterms:modified>
</cp:coreProperties>
</file>