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" initials="В" lastIdx="1" clrIdx="0">
    <p:extLst>
      <p:ext uri="{19B8F6BF-5375-455C-9EA6-DF929625EA0E}">
        <p15:presenceInfo xmlns:p15="http://schemas.microsoft.com/office/powerpoint/2012/main" userId="bc74cfc6ec27f7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B78CF9-BA02-4431-8CBC-BFCA6C6C4265}">
  <a:tblStyle styleId="{99B78CF9-BA02-4431-8CBC-BFCA6C6C42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24T13:04:01.18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c47a56ac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c47a56ac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c47a56ac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c47a56ac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c47a56ac0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c47a56ac0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c47a56ac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c47a56ac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c47a56ac0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c47a56ac0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c47a56ac0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1c47a56ac0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c47a56ac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1c47a56ac0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1c47a56ac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1c47a56ac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c47a56a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c47a56a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c47a56a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c47a56a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c47a56ac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1c47a56ac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c47a56ac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c47a56ac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c47a56ac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c47a56ac0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c47a56ac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c47a56ac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c47a56ac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1c47a56ac0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c47a56ac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c47a56ac0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tx1"/>
                </a:solidFill>
                <a:latin typeface="Comic Sans MS" panose="030F0702030302020204" pitchFamily="66" charset="0"/>
              </a:rPr>
              <a:t>Strip Si-plates simulation with scintillator trigger and</a:t>
            </a:r>
            <a:endParaRPr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tx1"/>
                </a:solidFill>
                <a:latin typeface="Comic Sans MS" panose="030F0702030302020204" pitchFamily="66" charset="0"/>
              </a:rPr>
              <a:t>data analysis at MiniSPD </a:t>
            </a:r>
            <a:endParaRPr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993808"/>
            <a:ext cx="8520600" cy="1464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Group № 1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Physics Weekly Meeting </a:t>
            </a:r>
            <a:endParaRPr lang="ru-RU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24.05.2022</a:t>
            </a:r>
            <a:endParaRPr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495E76A-5573-DA34-C0AD-2779EF1CF8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</a:t>
            </a:fld>
            <a:endParaRPr lang="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52100" y="1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BF9000"/>
                </a:solidFill>
                <a:latin typeface="Comic Sans MS" panose="030F0702030302020204" pitchFamily="66" charset="0"/>
              </a:rPr>
              <a:t>Strip number distributions for U3, U4 plates</a:t>
            </a:r>
            <a:endParaRPr b="1" dirty="0">
              <a:solidFill>
                <a:srgbClr val="BF9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6036800" y="1560925"/>
            <a:ext cx="54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5284000" y="1117775"/>
            <a:ext cx="3488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93C47D"/>
                </a:solidFill>
              </a:rPr>
              <a:t>Monte-Carlo simulation (50000 muons). Operation of two scintillator triggers.</a:t>
            </a:r>
            <a:endParaRPr sz="2000" b="1">
              <a:solidFill>
                <a:srgbClr val="93C47D"/>
              </a:solidFill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5284000" y="4169650"/>
            <a:ext cx="37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CC0000"/>
                </a:solidFill>
              </a:rPr>
              <a:t>Experimental data </a:t>
            </a:r>
            <a:endParaRPr sz="2000"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CC0000"/>
                </a:solidFill>
              </a:rPr>
              <a:t>(~4000 events)</a:t>
            </a:r>
            <a:endParaRPr sz="2000" b="1">
              <a:solidFill>
                <a:srgbClr val="CC0000"/>
              </a:solidFill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5391700" y="2571738"/>
            <a:ext cx="3610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U3 - noise channels</a:t>
            </a:r>
            <a:endParaRPr sz="2200" b="1">
              <a:solidFill>
                <a:srgbClr val="EA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U4 - broken channels</a:t>
            </a:r>
            <a:endParaRPr sz="2200" b="1">
              <a:solidFill>
                <a:srgbClr val="EA9999"/>
              </a:solidFill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88" y="654775"/>
            <a:ext cx="4944313" cy="2078137"/>
          </a:xfrm>
          <a:prstGeom prst="rect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00" y="2803800"/>
            <a:ext cx="4795005" cy="2339700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D47676-2B56-EA93-91A2-5C440854E6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252100" y="1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BF9000"/>
                </a:solidFill>
                <a:latin typeface="Comic Sans MS" panose="030F0702030302020204" pitchFamily="66" charset="0"/>
              </a:rPr>
              <a:t>Strip number distributions for X5, X6 plates</a:t>
            </a:r>
            <a:endParaRPr b="1" dirty="0">
              <a:solidFill>
                <a:srgbClr val="BF9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6036800" y="1560925"/>
            <a:ext cx="54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5284000" y="1023713"/>
            <a:ext cx="3488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93C47D"/>
                </a:solidFill>
              </a:rPr>
              <a:t>Monte-Carlo simulation (50000 muons). Operation of two scintillator triggers.</a:t>
            </a:r>
            <a:endParaRPr sz="2000" b="1">
              <a:solidFill>
                <a:srgbClr val="93C47D"/>
              </a:solidFill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5337850" y="3812000"/>
            <a:ext cx="37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CC0000"/>
                </a:solidFill>
              </a:rPr>
              <a:t>Experimental data </a:t>
            </a:r>
            <a:endParaRPr sz="1900"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CC0000"/>
                </a:solidFill>
              </a:rPr>
              <a:t>(~4000 events</a:t>
            </a:r>
            <a:r>
              <a:rPr lang="ru" sz="2100" b="1">
                <a:solidFill>
                  <a:srgbClr val="CC0000"/>
                </a:solidFill>
              </a:rPr>
              <a:t>)</a:t>
            </a:r>
            <a:endParaRPr sz="2100" b="1">
              <a:solidFill>
                <a:srgbClr val="CC0000"/>
              </a:solidFill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5391700" y="2571738"/>
            <a:ext cx="361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Good agreement</a:t>
            </a:r>
            <a:endParaRPr sz="2200" b="1">
              <a:solidFill>
                <a:srgbClr val="EA9999"/>
              </a:solidFill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000" y="481148"/>
            <a:ext cx="4795000" cy="2178276"/>
          </a:xfrm>
          <a:prstGeom prst="rect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00" y="2807599"/>
            <a:ext cx="4718800" cy="2335901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8183A0E-9AF6-6A92-6FB5-73A10C414C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252100" y="1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BF9000"/>
                </a:solidFill>
                <a:latin typeface="Comic Sans MS" panose="030F0702030302020204" pitchFamily="66" charset="0"/>
              </a:rPr>
              <a:t>Strip number distributions for U5, U6 plates</a:t>
            </a:r>
            <a:endParaRPr b="1" dirty="0">
              <a:solidFill>
                <a:srgbClr val="BF9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6036800" y="1560925"/>
            <a:ext cx="54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5284000" y="1023713"/>
            <a:ext cx="3488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93C47D"/>
                </a:solidFill>
              </a:rPr>
              <a:t>Monte-Carlo simulation (50000 muons). Operation of two scintillator triggers.</a:t>
            </a:r>
            <a:endParaRPr sz="2000" b="1">
              <a:solidFill>
                <a:srgbClr val="93C47D"/>
              </a:solidFill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5337850" y="3812000"/>
            <a:ext cx="37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CC0000"/>
                </a:solidFill>
              </a:rPr>
              <a:t>Experimental data </a:t>
            </a:r>
            <a:endParaRPr sz="1900"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CC0000"/>
                </a:solidFill>
              </a:rPr>
              <a:t>(~4000 events</a:t>
            </a:r>
            <a:r>
              <a:rPr lang="ru" sz="2100" b="1">
                <a:solidFill>
                  <a:srgbClr val="CC0000"/>
                </a:solidFill>
              </a:rPr>
              <a:t>)</a:t>
            </a:r>
            <a:endParaRPr sz="2100" b="1">
              <a:solidFill>
                <a:srgbClr val="CC0000"/>
              </a:solidFill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5391700" y="2452513"/>
            <a:ext cx="361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U5 - ~quarter of channels make noise</a:t>
            </a:r>
            <a:endParaRPr sz="2200" b="1">
              <a:solidFill>
                <a:srgbClr val="EA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U6 - almost agree</a:t>
            </a:r>
            <a:endParaRPr sz="2200" b="1">
              <a:solidFill>
                <a:srgbClr val="EA9999"/>
              </a:solidFill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00" y="645912"/>
            <a:ext cx="4855000" cy="2099644"/>
          </a:xfrm>
          <a:prstGeom prst="rect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25" y="2833675"/>
            <a:ext cx="4765475" cy="2265776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34B8B7D-37DF-EC90-BB8C-D4F4F27A25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252100" y="1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BF9000"/>
                </a:solidFill>
                <a:latin typeface="Comic Sans MS" panose="030F0702030302020204" pitchFamily="66" charset="0"/>
              </a:rPr>
              <a:t>Strip number distributions for X7, X8 plates</a:t>
            </a:r>
            <a:endParaRPr b="1" dirty="0">
              <a:solidFill>
                <a:srgbClr val="BF9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6036800" y="1560925"/>
            <a:ext cx="54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5284000" y="1023713"/>
            <a:ext cx="3488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93C47D"/>
                </a:solidFill>
              </a:rPr>
              <a:t>Monte-Carlo simulation (50000 muons). Operation of two scintillator triggers.</a:t>
            </a:r>
            <a:endParaRPr sz="2000" b="1">
              <a:solidFill>
                <a:srgbClr val="93C47D"/>
              </a:solidFill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5337850" y="3812000"/>
            <a:ext cx="37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CC0000"/>
                </a:solidFill>
              </a:rPr>
              <a:t>Experimental data </a:t>
            </a:r>
            <a:endParaRPr sz="1900"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CC0000"/>
                </a:solidFill>
              </a:rPr>
              <a:t>(~4000 events</a:t>
            </a:r>
            <a:r>
              <a:rPr lang="ru" sz="2100" b="1">
                <a:solidFill>
                  <a:srgbClr val="CC0000"/>
                </a:solidFill>
              </a:rPr>
              <a:t>)</a:t>
            </a:r>
            <a:endParaRPr sz="2100" b="1">
              <a:solidFill>
                <a:srgbClr val="CC0000"/>
              </a:solidFill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5391700" y="2452513"/>
            <a:ext cx="361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X7 - there’re noise channels</a:t>
            </a:r>
            <a:endParaRPr sz="2200" b="1">
              <a:solidFill>
                <a:srgbClr val="EA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X8 - almost agree</a:t>
            </a:r>
            <a:endParaRPr sz="2200" b="1">
              <a:solidFill>
                <a:srgbClr val="EA9999"/>
              </a:solidFill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25" y="525700"/>
            <a:ext cx="4765474" cy="2154342"/>
          </a:xfrm>
          <a:prstGeom prst="rect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75" y="2791750"/>
            <a:ext cx="4749225" cy="2307905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82D6E0-12A3-70DE-0436-AE93E6DE67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252100" y="1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BF9000"/>
                </a:solidFill>
                <a:latin typeface="Comic Sans MS" panose="030F0702030302020204" pitchFamily="66" charset="0"/>
              </a:rPr>
              <a:t>Strip number distributions for U7, U8 plates</a:t>
            </a:r>
            <a:endParaRPr b="1" dirty="0">
              <a:solidFill>
                <a:srgbClr val="BF9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6036800" y="1560925"/>
            <a:ext cx="54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5284000" y="1023713"/>
            <a:ext cx="3488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93C47D"/>
                </a:solidFill>
              </a:rPr>
              <a:t>Monte-Carlo simulation (50000 muons). Operation of two scintillator triggers.</a:t>
            </a:r>
            <a:endParaRPr sz="2000" b="1">
              <a:solidFill>
                <a:srgbClr val="93C47D"/>
              </a:solidFill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5337850" y="3812000"/>
            <a:ext cx="37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CC0000"/>
                </a:solidFill>
              </a:rPr>
              <a:t>Experimental data </a:t>
            </a:r>
            <a:endParaRPr sz="1900"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CC0000"/>
                </a:solidFill>
              </a:rPr>
              <a:t>(~4000 events</a:t>
            </a:r>
            <a:r>
              <a:rPr lang="ru" sz="2100" b="1">
                <a:solidFill>
                  <a:srgbClr val="CC0000"/>
                </a:solidFill>
              </a:rPr>
              <a:t>)</a:t>
            </a:r>
            <a:endParaRPr sz="2100" b="1">
              <a:solidFill>
                <a:srgbClr val="CC0000"/>
              </a:solidFill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5391700" y="2452513"/>
            <a:ext cx="361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EA9999"/>
                </a:solidFill>
              </a:rPr>
              <a:t>U7 - almost agree, some noise channels</a:t>
            </a:r>
            <a:endParaRPr sz="2200" b="1" dirty="0">
              <a:solidFill>
                <a:srgbClr val="EA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U8 - almost agree</a:t>
            </a:r>
            <a:endParaRPr sz="2200" b="1" dirty="0">
              <a:solidFill>
                <a:srgbClr val="EA9999"/>
              </a:solidFill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50" y="546333"/>
            <a:ext cx="4829675" cy="2062993"/>
          </a:xfrm>
          <a:prstGeom prst="rect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50" y="2709154"/>
            <a:ext cx="4829676" cy="2374021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24F64C-C3B3-445E-1DED-2DE2E9CBD1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311700" y="34125"/>
            <a:ext cx="8520600" cy="4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Comic Sans MS" panose="030F0702030302020204" pitchFamily="66" charset="0"/>
              </a:rPr>
              <a:t>ADC for X-plates ( </a:t>
            </a:r>
            <a:r>
              <a:rPr lang="ru" b="1" dirty="0">
                <a:solidFill>
                  <a:srgbClr val="CC0000"/>
                </a:solidFill>
                <a:latin typeface="Comic Sans MS" panose="030F0702030302020204" pitchFamily="66" charset="0"/>
              </a:rPr>
              <a:t>*</a:t>
            </a:r>
            <a:r>
              <a:rPr lang="ru" b="1" dirty="0">
                <a:latin typeface="Comic Sans MS" panose="030F0702030302020204" pitchFamily="66" charset="0"/>
              </a:rPr>
              <a:t> - problem with electronics)</a:t>
            </a:r>
            <a:endParaRPr b="1" dirty="0">
              <a:latin typeface="Comic Sans MS" panose="030F0702030302020204" pitchFamily="66" charset="0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00" y="526114"/>
            <a:ext cx="4440200" cy="436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563299"/>
            <a:ext cx="4336500" cy="42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/>
        </p:nvSpPr>
        <p:spPr>
          <a:xfrm>
            <a:off x="3347425" y="1359100"/>
            <a:ext cx="65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400">
                <a:solidFill>
                  <a:srgbClr val="CC0000"/>
                </a:solidFill>
              </a:rPr>
              <a:t>*</a:t>
            </a:r>
            <a:endParaRPr sz="8400">
              <a:solidFill>
                <a:srgbClr val="CC0000"/>
              </a:solidFill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3347425" y="3252050"/>
            <a:ext cx="65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400">
                <a:solidFill>
                  <a:srgbClr val="CC0000"/>
                </a:solidFill>
              </a:rPr>
              <a:t>*</a:t>
            </a:r>
            <a:endParaRPr sz="8400">
              <a:solidFill>
                <a:srgbClr val="CC0000"/>
              </a:solidFill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1520825" y="3252050"/>
            <a:ext cx="65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400">
                <a:solidFill>
                  <a:srgbClr val="CC0000"/>
                </a:solidFill>
              </a:rPr>
              <a:t>*</a:t>
            </a:r>
            <a:endParaRPr sz="8400">
              <a:solidFill>
                <a:srgbClr val="CC0000"/>
              </a:solidFill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5917400" y="3252050"/>
            <a:ext cx="65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400">
                <a:solidFill>
                  <a:srgbClr val="CC0000"/>
                </a:solidFill>
              </a:rPr>
              <a:t>*</a:t>
            </a:r>
            <a:endParaRPr sz="8400">
              <a:solidFill>
                <a:srgbClr val="CC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F5549D-0A3C-B9BC-EECD-BB423289A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311700" y="6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Comic Sans MS" panose="030F0702030302020204" pitchFamily="66" charset="0"/>
              </a:rPr>
              <a:t>ADC for U-plates ( </a:t>
            </a:r>
            <a:r>
              <a:rPr lang="ru" b="1" dirty="0">
                <a:solidFill>
                  <a:srgbClr val="CC0000"/>
                </a:solidFill>
                <a:latin typeface="Comic Sans MS" panose="030F0702030302020204" pitchFamily="66" charset="0"/>
              </a:rPr>
              <a:t>*</a:t>
            </a:r>
            <a:r>
              <a:rPr lang="ru" b="1" dirty="0">
                <a:latin typeface="Comic Sans MS" panose="030F0702030302020204" pitchFamily="66" charset="0"/>
              </a:rPr>
              <a:t> - problem with electronics)</a:t>
            </a:r>
            <a:endParaRPr b="1" dirty="0"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25" y="688300"/>
            <a:ext cx="4336164" cy="43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629" y="722174"/>
            <a:ext cx="4267996" cy="42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/>
        </p:nvSpPr>
        <p:spPr>
          <a:xfrm>
            <a:off x="3552675" y="3397700"/>
            <a:ext cx="65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400">
                <a:solidFill>
                  <a:srgbClr val="CC0000"/>
                </a:solidFill>
              </a:rPr>
              <a:t>*</a:t>
            </a:r>
            <a:endParaRPr sz="8400">
              <a:solidFill>
                <a:srgbClr val="CC0000"/>
              </a:solidFill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1237275" y="3397700"/>
            <a:ext cx="65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400">
                <a:solidFill>
                  <a:srgbClr val="CC0000"/>
                </a:solidFill>
              </a:rPr>
              <a:t>*</a:t>
            </a:r>
            <a:endParaRPr sz="8400">
              <a:solidFill>
                <a:srgbClr val="CC0000"/>
              </a:solidFill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5717300" y="1294325"/>
            <a:ext cx="65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400">
                <a:solidFill>
                  <a:srgbClr val="CC0000"/>
                </a:solidFill>
              </a:rPr>
              <a:t>*</a:t>
            </a:r>
            <a:endParaRPr sz="8400">
              <a:solidFill>
                <a:srgbClr val="CC0000"/>
              </a:solidFill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5798150" y="3397700"/>
            <a:ext cx="65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400">
                <a:solidFill>
                  <a:srgbClr val="CC0000"/>
                </a:solidFill>
              </a:rPr>
              <a:t>*</a:t>
            </a:r>
            <a:endParaRPr sz="8400">
              <a:solidFill>
                <a:srgbClr val="CC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8856D7E-1973-4D22-95C2-1628F42ADD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311700" y="329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4594"/>
              <a:buFont typeface="Arial"/>
              <a:buNone/>
            </a:pPr>
            <a:r>
              <a:rPr lang="ru" sz="2466" b="1" dirty="0">
                <a:latin typeface="Comic Sans MS" panose="030F0702030302020204" pitchFamily="66" charset="0"/>
              </a:rPr>
              <a:t>Set of lower registration threshold of ADC for MC sim.</a:t>
            </a:r>
            <a:endParaRPr sz="3466" b="1" dirty="0">
              <a:latin typeface="Comic Sans MS" panose="030F0702030302020204" pitchFamily="66" charset="0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115475" y="1152475"/>
            <a:ext cx="8869800" cy="38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91" b="1" dirty="0">
                <a:solidFill>
                  <a:srgbClr val="6AA84F"/>
                </a:solidFill>
              </a:rPr>
              <a:t>The average value of ADC ~ </a:t>
            </a:r>
            <a:endParaRPr sz="2091" b="1" dirty="0">
              <a:solidFill>
                <a:srgbClr val="6AA84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91" b="1" dirty="0">
                <a:solidFill>
                  <a:srgbClr val="6AA84F"/>
                </a:solidFill>
              </a:rPr>
              <a:t>the average value of energy deposition in a single strip,</a:t>
            </a:r>
            <a:endParaRPr sz="2091" b="1" dirty="0">
              <a:solidFill>
                <a:srgbClr val="6AA84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91" b="1" dirty="0">
                <a:solidFill>
                  <a:srgbClr val="6AA84F"/>
                </a:solidFill>
              </a:rPr>
              <a:t>the lower threshold of ADC ~ </a:t>
            </a:r>
            <a:endParaRPr sz="2091" b="1" dirty="0">
              <a:solidFill>
                <a:srgbClr val="6AA84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91" b="1" dirty="0">
                <a:solidFill>
                  <a:srgbClr val="6AA84F"/>
                </a:solidFill>
              </a:rPr>
              <a:t>the lower threshold of energy deposition.</a:t>
            </a:r>
            <a:endParaRPr sz="2091" b="1" dirty="0">
              <a:solidFill>
                <a:srgbClr val="6AA84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91" b="1" dirty="0">
                <a:solidFill>
                  <a:srgbClr val="6AA84F"/>
                </a:solidFill>
              </a:rPr>
              <a:t>Using good plates (X1, X6, U2, U8) we get E_cut (the lower threshold)</a:t>
            </a:r>
            <a:endParaRPr sz="2091" b="1" dirty="0">
              <a:solidFill>
                <a:srgbClr val="6AA84F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91" b="1">
                <a:solidFill>
                  <a:srgbClr val="6AA84F"/>
                </a:solidFill>
              </a:rPr>
              <a:t>30 keV &lt; E_cut &lt; 60 keV and its average value is equal ~ 55 keV.</a:t>
            </a:r>
            <a:endParaRPr sz="2091" b="1" dirty="0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B4E5D0A-631E-2805-19DE-4FAD67C34D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175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tx1"/>
                </a:solidFill>
                <a:latin typeface="Comic Sans MS" panose="030F0702030302020204" pitchFamily="66" charset="0"/>
              </a:rPr>
              <a:t>MiniSPD stand</a:t>
            </a:r>
            <a:endParaRPr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953" y="748150"/>
            <a:ext cx="3426188" cy="4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73C87B-7A51-3927-5C06-A87F231DDE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209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tx1"/>
                </a:solidFill>
                <a:latin typeface="Comic Sans MS" panose="030F0702030302020204" pitchFamily="66" charset="0"/>
              </a:rPr>
              <a:t>Structure of MiniSPD</a:t>
            </a:r>
            <a:endParaRPr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975" y="848475"/>
            <a:ext cx="3137900" cy="40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314032" y="1748050"/>
            <a:ext cx="2006443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Trigger subsystem consists of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two (top and bottom) </a:t>
            </a:r>
            <a:r>
              <a:rPr lang="ru" dirty="0">
                <a:solidFill>
                  <a:schemeClr val="dk1"/>
                </a:solidFill>
              </a:rPr>
              <a:t>scintillators. Top: ScintPos[2] = 3 mm.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Bottom: ScintPos[2] = 931,5 mm.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4692875" y="1156600"/>
            <a:ext cx="846300" cy="2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5632450" y="1065250"/>
            <a:ext cx="143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Top scintillator</a:t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4786150" y="4609475"/>
            <a:ext cx="846300" cy="2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5775425" y="4518125"/>
            <a:ext cx="173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Bottom scintillator</a:t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4654550" y="1645550"/>
            <a:ext cx="846300" cy="15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4654550" y="2700650"/>
            <a:ext cx="846300" cy="15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4692875" y="3218525"/>
            <a:ext cx="846300" cy="15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5632450" y="1521050"/>
            <a:ext cx="45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3C47D"/>
                </a:solidFill>
              </a:rPr>
              <a:t>Si</a:t>
            </a:r>
            <a:endParaRPr b="1">
              <a:solidFill>
                <a:srgbClr val="93C47D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632450" y="2576150"/>
            <a:ext cx="45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3C47D"/>
                </a:solidFill>
              </a:rPr>
              <a:t>Si</a:t>
            </a:r>
            <a:endParaRPr b="1">
              <a:solidFill>
                <a:srgbClr val="93C47D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632450" y="3094025"/>
            <a:ext cx="45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3C47D"/>
                </a:solidFill>
              </a:rPr>
              <a:t>Si</a:t>
            </a:r>
            <a:endParaRPr b="1">
              <a:solidFill>
                <a:srgbClr val="93C47D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E5A864-2D27-1154-3711-D81F6F5ACC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1800" y="775900"/>
            <a:ext cx="1240400" cy="82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2263" y="1877800"/>
            <a:ext cx="1167275" cy="82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3238" y="3080750"/>
            <a:ext cx="1005300" cy="76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6261175" y="390650"/>
            <a:ext cx="1611600" cy="469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TOP Scint</a:t>
            </a:r>
            <a:endParaRPr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916475" y="4289475"/>
            <a:ext cx="2301000" cy="469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BOTTOM Scint</a:t>
            </a:r>
            <a:endParaRPr sz="2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254663" y="911831"/>
            <a:ext cx="162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4723431" y="1027879"/>
            <a:ext cx="1623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145149" y="1980705"/>
            <a:ext cx="170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634907" y="1898111"/>
            <a:ext cx="170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634904" y="2145551"/>
            <a:ext cx="170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084583" y="2163024"/>
            <a:ext cx="170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176941" y="3197128"/>
            <a:ext cx="1296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587227" y="3162186"/>
            <a:ext cx="166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3523850" y="603350"/>
            <a:ext cx="1955700" cy="441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3523850" y="4554650"/>
            <a:ext cx="1904100" cy="441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4" name="Google Shape;104;p17"/>
          <p:cNvCxnSpPr/>
          <p:nvPr/>
        </p:nvCxnSpPr>
        <p:spPr>
          <a:xfrm>
            <a:off x="3705425" y="409375"/>
            <a:ext cx="1522200" cy="45453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/>
          <p:nvPr/>
        </p:nvCxnSpPr>
        <p:spPr>
          <a:xfrm flipH="1">
            <a:off x="4209275" y="213675"/>
            <a:ext cx="115200" cy="47934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106;p17"/>
          <p:cNvCxnSpPr/>
          <p:nvPr/>
        </p:nvCxnSpPr>
        <p:spPr>
          <a:xfrm flipH="1">
            <a:off x="3652938" y="93150"/>
            <a:ext cx="1959000" cy="50610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7"/>
          <p:cNvCxnSpPr/>
          <p:nvPr/>
        </p:nvCxnSpPr>
        <p:spPr>
          <a:xfrm flipH="1">
            <a:off x="4408850" y="175050"/>
            <a:ext cx="368700" cy="50106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" name="Google Shape;108;p17"/>
          <p:cNvSpPr txBox="1"/>
          <p:nvPr/>
        </p:nvSpPr>
        <p:spPr>
          <a:xfrm>
            <a:off x="451375" y="911825"/>
            <a:ext cx="2561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BF9000"/>
                </a:solidFill>
              </a:rPr>
              <a:t>We pick out events when top and bottom scintillators trigger.</a:t>
            </a:r>
            <a:endParaRPr sz="2200">
              <a:solidFill>
                <a:srgbClr val="BF9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BF9000"/>
                </a:solidFill>
              </a:rPr>
              <a:t>At that one, two or three Si-plates can trigger. </a:t>
            </a:r>
            <a:endParaRPr sz="2200">
              <a:solidFill>
                <a:srgbClr val="BF9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C335C73-A266-4DF5-1AB2-F9DC986E14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29975" y="1053875"/>
            <a:ext cx="8520600" cy="25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rgbClr val="BF9000"/>
                </a:solidFill>
                <a:latin typeface="Comic Sans MS" panose="030F0702030302020204" pitchFamily="66" charset="0"/>
              </a:rPr>
              <a:t>Comparison between </a:t>
            </a:r>
            <a:endParaRPr sz="3600" dirty="0">
              <a:solidFill>
                <a:srgbClr val="BF90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rgbClr val="BF9000"/>
                </a:solidFill>
                <a:latin typeface="Comic Sans MS" panose="030F0702030302020204" pitchFamily="66" charset="0"/>
              </a:rPr>
              <a:t>Monte-Carlo simulation (50000 events) results </a:t>
            </a:r>
            <a:endParaRPr sz="3600" dirty="0">
              <a:solidFill>
                <a:srgbClr val="BF90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rgbClr val="BF9000"/>
                </a:solidFill>
                <a:latin typeface="Comic Sans MS" panose="030F0702030302020204" pitchFamily="66" charset="0"/>
              </a:rPr>
              <a:t>and experimental data </a:t>
            </a:r>
            <a:endParaRPr sz="3600" dirty="0">
              <a:solidFill>
                <a:srgbClr val="BF90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rgbClr val="BF9000"/>
                </a:solidFill>
                <a:latin typeface="Comic Sans MS" panose="030F0702030302020204" pitchFamily="66" charset="0"/>
              </a:rPr>
              <a:t>from MiniSPD </a:t>
            </a:r>
            <a:endParaRPr sz="3600" dirty="0">
              <a:solidFill>
                <a:srgbClr val="BF9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4A6DC6-CF01-6D55-10D7-100DD2AC39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27"/>
          <p:cNvGraphicFramePr/>
          <p:nvPr>
            <p:extLst>
              <p:ext uri="{D42A27DB-BD31-4B8C-83A1-F6EECF244321}">
                <p14:modId xmlns:p14="http://schemas.microsoft.com/office/powerpoint/2010/main" val="56024741"/>
              </p:ext>
            </p:extLst>
          </p:nvPr>
        </p:nvGraphicFramePr>
        <p:xfrm>
          <a:off x="1301200" y="851388"/>
          <a:ext cx="6541600" cy="1584840"/>
        </p:xfrm>
        <a:graphic>
          <a:graphicData uri="http://schemas.openxmlformats.org/drawingml/2006/table">
            <a:tbl>
              <a:tblPr>
                <a:noFill/>
                <a:tableStyleId>{99B78CF9-BA02-4431-8CBC-BFCA6C6C4265}</a:tableStyleId>
              </a:tblPr>
              <a:tblGrid>
                <a:gridCol w="163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00B050"/>
                          </a:solidFill>
                        </a:rPr>
                        <a:t>X3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Right -&gt; left</a:t>
                      </a: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00B050"/>
                          </a:solidFill>
                        </a:rPr>
                        <a:t>U3</a:t>
                      </a:r>
                      <a:endParaRPr b="1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Left -&gt; right</a:t>
                      </a: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00B050"/>
                          </a:solidFill>
                        </a:rPr>
                        <a:t>X4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Left -&gt; right</a:t>
                      </a: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00B050"/>
                          </a:solidFill>
                        </a:rPr>
                        <a:t>U4</a:t>
                      </a:r>
                      <a:endParaRPr b="1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b="1">
                          <a:solidFill>
                            <a:srgbClr val="00B050"/>
                          </a:solidFill>
                        </a:rPr>
                        <a:t>Left -&gt; right</a:t>
                      </a:r>
                      <a:endParaRPr b="1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00B050"/>
                          </a:solidFill>
                        </a:rPr>
                        <a:t>X5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b="1" dirty="0">
                          <a:solidFill>
                            <a:srgbClr val="00B050"/>
                          </a:solidFill>
                        </a:rPr>
                        <a:t>Left -&gt; right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00B050"/>
                          </a:solidFill>
                        </a:rPr>
                        <a:t>U5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b="1">
                          <a:solidFill>
                            <a:srgbClr val="00B050"/>
                          </a:solidFill>
                        </a:rPr>
                        <a:t>Right -&gt; left</a:t>
                      </a:r>
                      <a:endParaRPr b="1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00B050"/>
                          </a:solidFill>
                        </a:rPr>
                        <a:t>X6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b="1" dirty="0">
                          <a:solidFill>
                            <a:srgbClr val="00B050"/>
                          </a:solidFill>
                        </a:rPr>
                        <a:t>Right -&gt; left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00B050"/>
                          </a:solidFill>
                        </a:rPr>
                        <a:t>U6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b="1" dirty="0">
                          <a:solidFill>
                            <a:srgbClr val="00B050"/>
                          </a:solidFill>
                        </a:rPr>
                        <a:t>Left -&gt; right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AA8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" name="Google Shape;207;p27"/>
          <p:cNvSpPr txBox="1"/>
          <p:nvPr/>
        </p:nvSpPr>
        <p:spPr>
          <a:xfrm>
            <a:off x="1570844" y="2616088"/>
            <a:ext cx="600231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Numeration of strips for X and U plates (data file)</a:t>
            </a:r>
            <a:endParaRPr sz="1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08" name="Google Shape;208;p27"/>
          <p:cNvGraphicFramePr/>
          <p:nvPr>
            <p:extLst>
              <p:ext uri="{D42A27DB-BD31-4B8C-83A1-F6EECF244321}">
                <p14:modId xmlns:p14="http://schemas.microsoft.com/office/powerpoint/2010/main" val="272973049"/>
              </p:ext>
            </p:extLst>
          </p:nvPr>
        </p:nvGraphicFramePr>
        <p:xfrm>
          <a:off x="1301200" y="3180928"/>
          <a:ext cx="6541600" cy="1584840"/>
        </p:xfrm>
        <a:graphic>
          <a:graphicData uri="http://schemas.openxmlformats.org/drawingml/2006/table">
            <a:tbl>
              <a:tblPr>
                <a:noFill/>
                <a:tableStyleId>{99B78CF9-BA02-4431-8CBC-BFCA6C6C4265}</a:tableStyleId>
              </a:tblPr>
              <a:tblGrid>
                <a:gridCol w="163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X3</a:t>
                      </a: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Left -&gt; right</a:t>
                      </a: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CC0000"/>
                          </a:solidFill>
                        </a:rPr>
                        <a:t>U3</a:t>
                      </a:r>
                      <a:endParaRPr b="1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Right -&gt; left</a:t>
                      </a: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CC0000"/>
                          </a:solidFill>
                        </a:rPr>
                        <a:t>X4</a:t>
                      </a:r>
                      <a:endParaRPr b="1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Right -&gt; left</a:t>
                      </a: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CC0000"/>
                          </a:solidFill>
                        </a:rPr>
                        <a:t>U4</a:t>
                      </a:r>
                      <a:endParaRPr b="1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CC0000"/>
                          </a:solidFill>
                        </a:rPr>
                        <a:t>Left -&gt; right</a:t>
                      </a:r>
                      <a:endParaRPr b="1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CC0000"/>
                          </a:solidFill>
                        </a:rPr>
                        <a:t>X5</a:t>
                      </a:r>
                      <a:endParaRPr b="1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Left -&gt; right</a:t>
                      </a: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CC0000"/>
                          </a:solidFill>
                        </a:rPr>
                        <a:t>U5</a:t>
                      </a:r>
                      <a:endParaRPr b="1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CC0000"/>
                          </a:solidFill>
                        </a:rPr>
                        <a:t>Right -&gt; left</a:t>
                      </a:r>
                      <a:endParaRPr b="1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CC0000"/>
                          </a:solidFill>
                        </a:rPr>
                        <a:t>X6</a:t>
                      </a:r>
                      <a:endParaRPr b="1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Right -&gt; left</a:t>
                      </a: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CC0000"/>
                          </a:solidFill>
                        </a:rPr>
                        <a:t>U6</a:t>
                      </a:r>
                      <a:endParaRPr b="1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CC0000"/>
                          </a:solidFill>
                        </a:rPr>
                        <a:t>Left -&gt; right</a:t>
                      </a:r>
                      <a:endParaRPr b="1" dirty="0">
                        <a:solidFill>
                          <a:srgbClr val="CC0000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C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76A2C4-B871-0222-9E00-5161B8C6B0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  <p:sp>
        <p:nvSpPr>
          <p:cNvPr id="7" name="Google Shape;209;p27">
            <a:extLst>
              <a:ext uri="{FF2B5EF4-FFF2-40B4-BE49-F238E27FC236}">
                <a16:creationId xmlns:a16="http://schemas.microsoft.com/office/drawing/2014/main" id="{7E268FE0-9E73-8331-1947-C7A3EB997748}"/>
              </a:ext>
            </a:extLst>
          </p:cNvPr>
          <p:cNvSpPr txBox="1"/>
          <p:nvPr/>
        </p:nvSpPr>
        <p:spPr>
          <a:xfrm>
            <a:off x="1922656" y="209828"/>
            <a:ext cx="565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Numeration of strips for X and U plates (MC)</a:t>
            </a:r>
            <a:endParaRPr sz="1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252100" y="1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BF9000"/>
                </a:solidFill>
                <a:latin typeface="Comic Sans MS" panose="030F0702030302020204" pitchFamily="66" charset="0"/>
              </a:rPr>
              <a:t>Strip number distributions for X1, X2 plates</a:t>
            </a:r>
            <a:endParaRPr b="1" dirty="0">
              <a:solidFill>
                <a:srgbClr val="BF9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50" y="561000"/>
            <a:ext cx="4667400" cy="2129350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0" name="Google Shape;120;p19"/>
          <p:cNvSpPr txBox="1"/>
          <p:nvPr/>
        </p:nvSpPr>
        <p:spPr>
          <a:xfrm>
            <a:off x="6036800" y="1560925"/>
            <a:ext cx="54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5252525" y="763775"/>
            <a:ext cx="3488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93C47D"/>
                </a:solidFill>
              </a:rPr>
              <a:t>Monte-Carlo simulation of 50000 muons (~4000 triggered muons). Operation of two scintillator triggers.</a:t>
            </a:r>
            <a:endParaRPr sz="2000" b="1">
              <a:solidFill>
                <a:srgbClr val="93C47D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5198675" y="3715250"/>
            <a:ext cx="37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CC0000"/>
                </a:solidFill>
              </a:rPr>
              <a:t>Experimental data </a:t>
            </a:r>
            <a:endParaRPr sz="2000"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CC0000"/>
                </a:solidFill>
              </a:rPr>
              <a:t>(~4000 events)</a:t>
            </a:r>
            <a:endParaRPr sz="2000" b="1">
              <a:solidFill>
                <a:srgbClr val="CC0000"/>
              </a:solidFill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252525" y="2382438"/>
            <a:ext cx="361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    X1 - good agreement</a:t>
            </a:r>
            <a:endParaRPr sz="2200" b="1">
              <a:solidFill>
                <a:srgbClr val="EA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X2 ~ 100 channels </a:t>
            </a:r>
            <a:endParaRPr sz="2200" b="1">
              <a:solidFill>
                <a:srgbClr val="EA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make enhanced noise</a:t>
            </a:r>
            <a:endParaRPr sz="2200" b="1">
              <a:solidFill>
                <a:srgbClr val="EA9999"/>
              </a:solidFill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625" y="2809225"/>
            <a:ext cx="4667400" cy="2313816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4EF0AB-72A9-F708-2C8E-6F5BDBC2F9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252100" y="1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BF9000"/>
                </a:solidFill>
                <a:latin typeface="Comic Sans MS" panose="030F0702030302020204" pitchFamily="66" charset="0"/>
              </a:rPr>
              <a:t>Strip number distributions for U1, U2 plates</a:t>
            </a:r>
            <a:endParaRPr b="1" dirty="0">
              <a:solidFill>
                <a:srgbClr val="BF9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6036800" y="1560925"/>
            <a:ext cx="54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5284000" y="1117775"/>
            <a:ext cx="3488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93C47D"/>
                </a:solidFill>
              </a:rPr>
              <a:t>Monte-Carlo simulation (50000 muons). Operation of two scintillator triggers.</a:t>
            </a:r>
            <a:endParaRPr sz="2000" b="1">
              <a:solidFill>
                <a:srgbClr val="93C47D"/>
              </a:solidFill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5246375" y="3513950"/>
            <a:ext cx="37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CC0000"/>
                </a:solidFill>
              </a:rPr>
              <a:t>Experimental data </a:t>
            </a:r>
            <a:endParaRPr sz="2000"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CC0000"/>
                </a:solidFill>
              </a:rPr>
              <a:t>(~4000 events)</a:t>
            </a:r>
            <a:endParaRPr sz="2000" b="1">
              <a:solidFill>
                <a:srgbClr val="CC0000"/>
              </a:solidFill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00" y="491477"/>
            <a:ext cx="4994274" cy="2143372"/>
          </a:xfrm>
          <a:prstGeom prst="rect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Google Shape;134;p20"/>
          <p:cNvSpPr txBox="1"/>
          <p:nvPr/>
        </p:nvSpPr>
        <p:spPr>
          <a:xfrm>
            <a:off x="5425600" y="2475938"/>
            <a:ext cx="3610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Almost good agreement</a:t>
            </a:r>
            <a:endParaRPr sz="2200" b="1">
              <a:solidFill>
                <a:srgbClr val="EA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for I-st module</a:t>
            </a:r>
            <a:endParaRPr sz="2200" b="1">
              <a:solidFill>
                <a:srgbClr val="EA9999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00" y="2705275"/>
            <a:ext cx="4945801" cy="2462400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479D505-06E2-C82D-EE44-4CA0569566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52100" y="11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BF9000"/>
                </a:solidFill>
                <a:latin typeface="Comic Sans MS" panose="030F0702030302020204" pitchFamily="66" charset="0"/>
              </a:rPr>
              <a:t>Strip number distributions for X3, X4 plates</a:t>
            </a:r>
            <a:endParaRPr b="1" dirty="0">
              <a:solidFill>
                <a:srgbClr val="BF9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6036800" y="1560925"/>
            <a:ext cx="54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5284000" y="1117775"/>
            <a:ext cx="3488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93C47D"/>
                </a:solidFill>
              </a:rPr>
              <a:t>Monte-Carlo simulation (50000 muons). Operation of two scintillator triggers.</a:t>
            </a:r>
            <a:endParaRPr sz="2000" b="1">
              <a:solidFill>
                <a:srgbClr val="93C47D"/>
              </a:solidFill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5284000" y="4169650"/>
            <a:ext cx="37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CC0000"/>
                </a:solidFill>
              </a:rPr>
              <a:t>Experimental data </a:t>
            </a:r>
            <a:endParaRPr sz="2000" b="1">
              <a:solidFill>
                <a:srgbClr val="CC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CC0000"/>
                </a:solidFill>
              </a:rPr>
              <a:t>(~4000 events)</a:t>
            </a:r>
            <a:endParaRPr sz="2000" b="1">
              <a:solidFill>
                <a:srgbClr val="CC0000"/>
              </a:solidFill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5425600" y="2475938"/>
            <a:ext cx="36102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X3 - ~ half of the strips don’t work</a:t>
            </a:r>
            <a:endParaRPr sz="2200" b="1">
              <a:solidFill>
                <a:srgbClr val="EA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rgbClr val="EA9999"/>
                </a:solidFill>
              </a:rPr>
              <a:t>X4 - good agreement, but there’re noise channels</a:t>
            </a:r>
            <a:endParaRPr sz="2200" b="1">
              <a:solidFill>
                <a:srgbClr val="EA9999"/>
              </a:solidFill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18" y="583875"/>
            <a:ext cx="4656282" cy="2159050"/>
          </a:xfrm>
          <a:prstGeom prst="rect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75" y="2830475"/>
            <a:ext cx="4650716" cy="2308800"/>
          </a:xfrm>
          <a:prstGeom prst="rect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BF8BACF-8FA9-1056-BCBA-5A92CA490E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615</Words>
  <Application>Microsoft Office PowerPoint</Application>
  <PresentationFormat>Экран (16:9)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Simple Light</vt:lpstr>
      <vt:lpstr>Strip Si-plates simulation with scintillator trigger and data analysis at MiniSPD </vt:lpstr>
      <vt:lpstr>MiniSPD stand</vt:lpstr>
      <vt:lpstr>Structure of MiniSPD</vt:lpstr>
      <vt:lpstr>Презентация PowerPoint</vt:lpstr>
      <vt:lpstr>Comparison between  Monte-Carlo simulation (50000 events) results  and experimental data  from MiniSPD </vt:lpstr>
      <vt:lpstr>Презентация PowerPoint</vt:lpstr>
      <vt:lpstr>Strip number distributions for X1, X2 plates</vt:lpstr>
      <vt:lpstr>Strip number distributions for U1, U2 plates</vt:lpstr>
      <vt:lpstr>Strip number distributions for X3, X4 plates</vt:lpstr>
      <vt:lpstr>Strip number distributions for U3, U4 plates</vt:lpstr>
      <vt:lpstr>Strip number distributions for X5, X6 plates</vt:lpstr>
      <vt:lpstr>Strip number distributions for U5, U6 plates</vt:lpstr>
      <vt:lpstr>Strip number distributions for X7, X8 plates</vt:lpstr>
      <vt:lpstr>Strip number distributions for U7, U8 plates</vt:lpstr>
      <vt:lpstr>ADC for X-plates ( * - problem with electronics)</vt:lpstr>
      <vt:lpstr>ADC for U-plates ( * - problem with electronics) </vt:lpstr>
      <vt:lpstr>Set of lower registration threshold of ADC for MC sim.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 Si-plates simulation with scintillator trigger and data analysis at MiniSPD </dc:title>
  <cp:lastModifiedBy>Владимир</cp:lastModifiedBy>
  <cp:revision>4</cp:revision>
  <dcterms:modified xsi:type="dcterms:W3CDTF">2022-05-24T12:24:52Z</dcterms:modified>
</cp:coreProperties>
</file>