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85" r:id="rId2"/>
    <p:sldId id="286" r:id="rId3"/>
    <p:sldId id="384" r:id="rId4"/>
    <p:sldId id="342" r:id="rId5"/>
    <p:sldId id="425" r:id="rId6"/>
    <p:sldId id="351" r:id="rId7"/>
    <p:sldId id="407" r:id="rId8"/>
    <p:sldId id="408" r:id="rId9"/>
    <p:sldId id="394" r:id="rId10"/>
    <p:sldId id="468" r:id="rId11"/>
    <p:sldId id="419" r:id="rId12"/>
    <p:sldId id="466" r:id="rId13"/>
    <p:sldId id="471" r:id="rId14"/>
    <p:sldId id="470" r:id="rId15"/>
    <p:sldId id="472" r:id="rId16"/>
    <p:sldId id="473" r:id="rId17"/>
    <p:sldId id="476" r:id="rId18"/>
    <p:sldId id="403" r:id="rId19"/>
    <p:sldId id="477" r:id="rId20"/>
    <p:sldId id="478" r:id="rId21"/>
    <p:sldId id="479" r:id="rId22"/>
    <p:sldId id="482" r:id="rId23"/>
    <p:sldId id="464" r:id="rId24"/>
    <p:sldId id="430" r:id="rId25"/>
    <p:sldId id="423" r:id="rId26"/>
    <p:sldId id="446" r:id="rId27"/>
    <p:sldId id="431" r:id="rId28"/>
    <p:sldId id="432" r:id="rId29"/>
    <p:sldId id="383" r:id="rId30"/>
    <p:sldId id="449" r:id="rId31"/>
    <p:sldId id="451" r:id="rId32"/>
    <p:sldId id="294" r:id="rId33"/>
    <p:sldId id="409" r:id="rId34"/>
    <p:sldId id="460" r:id="rId35"/>
    <p:sldId id="461" r:id="rId36"/>
    <p:sldId id="462" r:id="rId37"/>
    <p:sldId id="422" r:id="rId38"/>
    <p:sldId id="469" r:id="rId39"/>
    <p:sldId id="481" r:id="rId40"/>
    <p:sldId id="484"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50" d="100"/>
          <a:sy n="150" d="100"/>
        </p:scale>
        <p:origin x="-208" y="568"/>
      </p:cViewPr>
      <p:guideLst>
        <p:guide orient="horz" pos="119"/>
        <p:guide pos="25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600FFE-99A0-3742-BDD6-C74DE5012093}" type="datetimeFigureOut">
              <a:rPr lang="en-US" smtClean="0"/>
              <a:t>31/05/22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57B927-DA03-FC4A-B534-4E276AB96C42}" type="slidenum">
              <a:rPr lang="en-US" smtClean="0"/>
              <a:t>‹#›</a:t>
            </a:fld>
            <a:endParaRPr lang="en-US"/>
          </a:p>
        </p:txBody>
      </p:sp>
    </p:spTree>
    <p:extLst>
      <p:ext uri="{BB962C8B-B14F-4D97-AF65-F5344CB8AC3E}">
        <p14:creationId xmlns:p14="http://schemas.microsoft.com/office/powerpoint/2010/main" val="4104410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ru-RU"/>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674C172-0717-E849-9E72-8950352EFDBB}" type="slidenum">
              <a:rPr lang="ru-RU"/>
              <a:pPr>
                <a:defRPr/>
              </a:pPr>
              <a:t>‹#›</a:t>
            </a:fld>
            <a:endParaRPr lang="ru-RU"/>
          </a:p>
        </p:txBody>
      </p:sp>
    </p:spTree>
    <p:extLst>
      <p:ext uri="{BB962C8B-B14F-4D97-AF65-F5344CB8AC3E}">
        <p14:creationId xmlns:p14="http://schemas.microsoft.com/office/powerpoint/2010/main" val="29323089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sz="quarter"/>
          </p:nvPr>
        </p:nvSpPr>
        <p:spPr/>
        <p:txBody>
          <a:bodyPr/>
          <a:lstStyle/>
          <a:p>
            <a:pPr>
              <a:defRPr/>
            </a:pPr>
            <a:fld id="{4CF330BD-AF40-7945-973F-BFACF037EFE0}" type="slidenum">
              <a:rPr lang="en-US">
                <a:solidFill>
                  <a:prstClr val="black"/>
                </a:solidFill>
                <a:latin typeface="Calibri"/>
              </a:rPr>
              <a:pPr>
                <a:defRPr/>
              </a:pPr>
              <a:t>1</a:t>
            </a:fld>
            <a:endParaRPr lang="en-US">
              <a:solidFill>
                <a:prstClr val="black"/>
              </a:solidFill>
              <a:latin typeface="Calibri"/>
            </a:endParaRPr>
          </a:p>
        </p:txBody>
      </p:sp>
      <p:sp>
        <p:nvSpPr>
          <p:cNvPr id="54273"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defRPr/>
            </a:pPr>
            <a:fld id="{A205F269-76D7-A345-AAEC-5C894E6F9566}" type="slidenum">
              <a:rPr lang="en-US">
                <a:solidFill>
                  <a:srgbClr val="000000"/>
                </a:solidFill>
                <a:latin typeface="Calibri"/>
              </a:rPr>
              <a:pPr>
                <a:defRPr/>
              </a:pPr>
              <a:t>1</a:t>
            </a:fld>
            <a:endParaRPr lang="en-US">
              <a:solidFill>
                <a:srgbClr val="000000"/>
              </a:solidFill>
              <a:latin typeface="Calibri"/>
            </a:endParaRPr>
          </a:p>
        </p:txBody>
      </p:sp>
      <p:sp>
        <p:nvSpPr>
          <p:cNvPr id="54274" name="Text Box 2"/>
          <p:cNvSpPr txBox="1">
            <a:spLocks noGrp="1" noChangeArrowheads="1"/>
          </p:cNvSpPr>
          <p:nvPr>
            <p:ph type="body"/>
          </p:nvPr>
        </p:nvSpPr>
        <p:spPr>
          <a:xfrm>
            <a:off x="685800" y="4343400"/>
            <a:ext cx="5481638" cy="411162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defRPr/>
            </a:pPr>
            <a:endParaRPr lang="en-US" sz="2000" smtClean="0">
              <a:latin typeface="Arial" charset="0"/>
              <a:ea typeface="Microsoft YaHei" charset="0"/>
              <a:cs typeface="Microsoft YaHei" charset="0"/>
            </a:endParaRPr>
          </a:p>
        </p:txBody>
      </p:sp>
      <p:sp>
        <p:nvSpPr>
          <p:cNvPr id="54275" name="Rectangle 3"/>
          <p:cNvSpPr>
            <a:spLocks noChangeArrowheads="1"/>
          </p:cNvSpPr>
          <p:nvPr/>
        </p:nvSpPr>
        <p:spPr bwMode="auto">
          <a:xfrm>
            <a:off x="228600" y="1127125"/>
            <a:ext cx="4572000" cy="34448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p:spPr>
        <p:txBody>
          <a:bodyPr/>
          <a:lstStyle/>
          <a:p>
            <a:r>
              <a:rPr lang="en-US" dirty="0">
                <a:ea typeface="ＭＳ Ｐゴシック" charset="0"/>
                <a:cs typeface="ＭＳ Ｐゴシック" charset="0"/>
              </a:rPr>
              <a:t>The </a:t>
            </a:r>
            <a:r>
              <a:rPr lang="en-US" dirty="0" smtClean="0">
                <a:ea typeface="ＭＳ Ｐゴシック" charset="0"/>
                <a:cs typeface="ＭＳ Ｐゴシック" charset="0"/>
              </a:rPr>
              <a:t>lattice </a:t>
            </a:r>
            <a:r>
              <a:rPr lang="en-US" dirty="0">
                <a:ea typeface="ＭＳ Ｐゴシック" charset="0"/>
                <a:cs typeface="ＭＳ Ｐゴシック" charset="0"/>
              </a:rPr>
              <a:t>design and prototyping of most </a:t>
            </a:r>
            <a:r>
              <a:rPr lang="en-US" dirty="0" smtClean="0">
                <a:ea typeface="ＭＳ Ｐゴシック" charset="0"/>
                <a:cs typeface="ＭＳ Ｐゴシック" charset="0"/>
              </a:rPr>
              <a:t>collider elements </a:t>
            </a:r>
            <a:r>
              <a:rPr lang="en-US" dirty="0">
                <a:ea typeface="ＭＳ Ｐゴシック" charset="0"/>
                <a:cs typeface="ＭＳ Ｐゴシック" charset="0"/>
              </a:rPr>
              <a:t>are completed. The ring circumference is twice as one of the </a:t>
            </a:r>
            <a:r>
              <a:rPr lang="en-US" dirty="0" err="1">
                <a:ea typeface="ＭＳ Ｐゴシック" charset="0"/>
                <a:cs typeface="ＭＳ Ｐゴシック" charset="0"/>
              </a:rPr>
              <a:t>Nuclotron</a:t>
            </a:r>
            <a:r>
              <a:rPr lang="en-US" dirty="0">
                <a:ea typeface="ＭＳ Ｐゴシック" charset="0"/>
                <a:cs typeface="ＭＳ Ｐゴシック" charset="0"/>
              </a:rPr>
              <a:t>. </a:t>
            </a:r>
            <a:r>
              <a:rPr lang="en-US" dirty="0" smtClean="0">
                <a:ea typeface="ＭＳ Ｐゴシック" charset="0"/>
                <a:cs typeface="ＭＳ Ｐゴシック" charset="0"/>
              </a:rPr>
              <a:t>For the</a:t>
            </a:r>
            <a:r>
              <a:rPr lang="en-US" baseline="0" dirty="0" smtClean="0">
                <a:ea typeface="ＭＳ Ｐゴシック" charset="0"/>
                <a:cs typeface="ＭＳ Ｐゴシック" charset="0"/>
              </a:rPr>
              <a:t> gold beam a</a:t>
            </a:r>
            <a:r>
              <a:rPr lang="en-US" dirty="0" smtClean="0">
                <a:ea typeface="ＭＳ Ｐゴシック" charset="0"/>
                <a:cs typeface="ＭＳ Ｐゴシック" charset="0"/>
              </a:rPr>
              <a:t> </a:t>
            </a:r>
            <a:r>
              <a:rPr lang="en-US" dirty="0">
                <a:ea typeface="ＭＳ Ｐゴシック" charset="0"/>
                <a:cs typeface="ＭＳ Ｐゴシック" charset="0"/>
              </a:rPr>
              <a:t>Luminosity at  the energy above 10 </a:t>
            </a:r>
            <a:r>
              <a:rPr lang="en-US" dirty="0" err="1">
                <a:ea typeface="ＭＳ Ｐゴシック" charset="0"/>
                <a:cs typeface="ＭＳ Ｐゴシック" charset="0"/>
              </a:rPr>
              <a:t>GeV</a:t>
            </a:r>
            <a:r>
              <a:rPr lang="en-US" dirty="0">
                <a:ea typeface="ＭＳ Ｐゴシック" charset="0"/>
                <a:cs typeface="ＭＳ Ｐゴシック" charset="0"/>
              </a:rPr>
              <a:t> per nucleon will be 10 to the 27  </a:t>
            </a:r>
          </a:p>
        </p:txBody>
      </p:sp>
      <p:sp>
        <p:nvSpPr>
          <p:cNvPr id="72707"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A577D9-ABC0-0C4C-9CAB-9E6515ED4DFC}" type="slidenum">
              <a:rPr lang="ru-RU" sz="1200"/>
              <a:pPr eaLnBrk="1" hangingPunct="1"/>
              <a:t>2</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16B9AEB-8492-3941-8ECA-D2B8007DBBBA}" type="slidenum">
              <a:rPr lang="ru-RU"/>
              <a:pPr>
                <a:defRPr/>
              </a:pPr>
              <a:t>‹#›</a:t>
            </a:fld>
            <a:endParaRPr lang="ru-RU"/>
          </a:p>
        </p:txBody>
      </p:sp>
    </p:spTree>
    <p:extLst>
      <p:ext uri="{BB962C8B-B14F-4D97-AF65-F5344CB8AC3E}">
        <p14:creationId xmlns:p14="http://schemas.microsoft.com/office/powerpoint/2010/main" val="420749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3375CFD-8DE4-1241-8A73-B8F22B9669F4}" type="slidenum">
              <a:rPr lang="ru-RU"/>
              <a:pPr>
                <a:defRPr/>
              </a:pPr>
              <a:t>‹#›</a:t>
            </a:fld>
            <a:endParaRPr lang="ru-RU"/>
          </a:p>
        </p:txBody>
      </p:sp>
    </p:spTree>
    <p:extLst>
      <p:ext uri="{BB962C8B-B14F-4D97-AF65-F5344CB8AC3E}">
        <p14:creationId xmlns:p14="http://schemas.microsoft.com/office/powerpoint/2010/main" val="361737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1BF80BE-2B51-F74B-8CC0-5F299FE4D48F}" type="slidenum">
              <a:rPr lang="ru-RU"/>
              <a:pPr>
                <a:defRPr/>
              </a:pPr>
              <a:t>‹#›</a:t>
            </a:fld>
            <a:endParaRPr lang="ru-RU"/>
          </a:p>
        </p:txBody>
      </p:sp>
    </p:spTree>
    <p:extLst>
      <p:ext uri="{BB962C8B-B14F-4D97-AF65-F5344CB8AC3E}">
        <p14:creationId xmlns:p14="http://schemas.microsoft.com/office/powerpoint/2010/main" val="1360657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5D082821-20CC-B342-8B86-F859335174F8}" type="slidenum">
              <a:rPr lang="ru-RU"/>
              <a:pPr>
                <a:defRPr/>
              </a:pPr>
              <a:t>‹#›</a:t>
            </a:fld>
            <a:endParaRPr lang="ru-RU"/>
          </a:p>
        </p:txBody>
      </p:sp>
    </p:spTree>
    <p:extLst>
      <p:ext uri="{BB962C8B-B14F-4D97-AF65-F5344CB8AC3E}">
        <p14:creationId xmlns:p14="http://schemas.microsoft.com/office/powerpoint/2010/main" val="237203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
        <p:nvSpPr>
          <p:cNvPr id="3" name="Rectangle 1"/>
          <p:cNvSpPr>
            <a:spLocks noGrp="1" noChangeArrowheads="1"/>
          </p:cNvSpPr>
          <p:nvPr>
            <p:ph type="dt" idx="10"/>
          </p:nvPr>
        </p:nvSpPr>
        <p:spPr>
          <a:ln/>
        </p:spPr>
        <p:txBody>
          <a:bodyPr/>
          <a:lstStyle>
            <a:lvl1pPr>
              <a:defRPr/>
            </a:lvl1pPr>
          </a:lstStyle>
          <a:p>
            <a:pPr>
              <a:defRPr/>
            </a:pPr>
            <a:endParaRPr lang="en-US"/>
          </a:p>
        </p:txBody>
      </p:sp>
      <p:sp>
        <p:nvSpPr>
          <p:cNvPr id="4" name="Rectangle 3"/>
          <p:cNvSpPr>
            <a:spLocks noGrp="1" noChangeArrowheads="1"/>
          </p:cNvSpPr>
          <p:nvPr>
            <p:ph type="sldNum" idx="11"/>
          </p:nvPr>
        </p:nvSpPr>
        <p:spPr>
          <a:ln/>
        </p:spPr>
        <p:txBody>
          <a:bodyPr/>
          <a:lstStyle>
            <a:lvl1pPr>
              <a:defRPr/>
            </a:lvl1pPr>
          </a:lstStyle>
          <a:p>
            <a:pPr>
              <a:defRPr/>
            </a:pPr>
            <a:fld id="{E579A68E-C43F-E646-8315-A584D19D1F03}" type="slidenum">
              <a:rPr lang="en-US"/>
              <a:pPr>
                <a:defRPr/>
              </a:pPr>
              <a:t>‹#›</a:t>
            </a:fld>
            <a:endParaRPr lang="en-US"/>
          </a:p>
        </p:txBody>
      </p:sp>
    </p:spTree>
    <p:extLst>
      <p:ext uri="{BB962C8B-B14F-4D97-AF65-F5344CB8AC3E}">
        <p14:creationId xmlns:p14="http://schemas.microsoft.com/office/powerpoint/2010/main" val="265611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7B3A4E1-0B3C-A74A-8D1A-EAD4B42BF1B2}" type="slidenum">
              <a:rPr lang="ru-RU"/>
              <a:pPr>
                <a:defRPr/>
              </a:pPr>
              <a:t>‹#›</a:t>
            </a:fld>
            <a:endParaRPr lang="ru-RU"/>
          </a:p>
        </p:txBody>
      </p:sp>
    </p:spTree>
    <p:extLst>
      <p:ext uri="{BB962C8B-B14F-4D97-AF65-F5344CB8AC3E}">
        <p14:creationId xmlns:p14="http://schemas.microsoft.com/office/powerpoint/2010/main" val="250493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519C813-E372-0240-80FC-D5BA33CA755F}" type="slidenum">
              <a:rPr lang="ru-RU"/>
              <a:pPr>
                <a:defRPr/>
              </a:pPr>
              <a:t>‹#›</a:t>
            </a:fld>
            <a:endParaRPr lang="ru-RU"/>
          </a:p>
        </p:txBody>
      </p:sp>
    </p:spTree>
    <p:extLst>
      <p:ext uri="{BB962C8B-B14F-4D97-AF65-F5344CB8AC3E}">
        <p14:creationId xmlns:p14="http://schemas.microsoft.com/office/powerpoint/2010/main" val="350325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298B463-DD23-FD47-B907-910A98D5017F}" type="slidenum">
              <a:rPr lang="ru-RU"/>
              <a:pPr>
                <a:defRPr/>
              </a:pPr>
              <a:t>‹#›</a:t>
            </a:fld>
            <a:endParaRPr lang="ru-RU"/>
          </a:p>
        </p:txBody>
      </p:sp>
    </p:spTree>
    <p:extLst>
      <p:ext uri="{BB962C8B-B14F-4D97-AF65-F5344CB8AC3E}">
        <p14:creationId xmlns:p14="http://schemas.microsoft.com/office/powerpoint/2010/main" val="280074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CF01D3C-BA24-A646-9A26-9A0719BB39FA}" type="slidenum">
              <a:rPr lang="ru-RU"/>
              <a:pPr>
                <a:defRPr/>
              </a:pPr>
              <a:t>‹#›</a:t>
            </a:fld>
            <a:endParaRPr lang="ru-RU"/>
          </a:p>
        </p:txBody>
      </p:sp>
    </p:spTree>
    <p:extLst>
      <p:ext uri="{BB962C8B-B14F-4D97-AF65-F5344CB8AC3E}">
        <p14:creationId xmlns:p14="http://schemas.microsoft.com/office/powerpoint/2010/main" val="371668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DF77A31-75A4-A343-849F-1FACC6C39600}" type="slidenum">
              <a:rPr lang="ru-RU"/>
              <a:pPr>
                <a:defRPr/>
              </a:pPr>
              <a:t>‹#›</a:t>
            </a:fld>
            <a:endParaRPr lang="ru-RU"/>
          </a:p>
        </p:txBody>
      </p:sp>
    </p:spTree>
    <p:extLst>
      <p:ext uri="{BB962C8B-B14F-4D97-AF65-F5344CB8AC3E}">
        <p14:creationId xmlns:p14="http://schemas.microsoft.com/office/powerpoint/2010/main" val="348827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BF35E9F-E4DA-7346-884E-AA62B4C1EE49}" type="slidenum">
              <a:rPr lang="ru-RU"/>
              <a:pPr>
                <a:defRPr/>
              </a:pPr>
              <a:t>‹#›</a:t>
            </a:fld>
            <a:endParaRPr lang="ru-RU"/>
          </a:p>
        </p:txBody>
      </p:sp>
    </p:spTree>
    <p:extLst>
      <p:ext uri="{BB962C8B-B14F-4D97-AF65-F5344CB8AC3E}">
        <p14:creationId xmlns:p14="http://schemas.microsoft.com/office/powerpoint/2010/main" val="4046595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E1D9865-3DC3-994A-A613-719CC9C13288}" type="slidenum">
              <a:rPr lang="ru-RU"/>
              <a:pPr>
                <a:defRPr/>
              </a:pPr>
              <a:t>‹#›</a:t>
            </a:fld>
            <a:endParaRPr lang="ru-RU"/>
          </a:p>
        </p:txBody>
      </p:sp>
    </p:spTree>
    <p:extLst>
      <p:ext uri="{BB962C8B-B14F-4D97-AF65-F5344CB8AC3E}">
        <p14:creationId xmlns:p14="http://schemas.microsoft.com/office/powerpoint/2010/main" val="338817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4891950-597D-1A44-A829-6EEB9CE4C37C}" type="slidenum">
              <a:rPr lang="ru-RU"/>
              <a:pPr>
                <a:defRPr/>
              </a:pPr>
              <a:t>‹#›</a:t>
            </a:fld>
            <a:endParaRPr lang="ru-RU"/>
          </a:p>
        </p:txBody>
      </p:sp>
    </p:spTree>
    <p:extLst>
      <p:ext uri="{BB962C8B-B14F-4D97-AF65-F5344CB8AC3E}">
        <p14:creationId xmlns:p14="http://schemas.microsoft.com/office/powerpoint/2010/main" val="11543498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3A61F7A-11BE-EC43-92BB-2476BACB36D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 Id="rId3" Type="http://schemas.openxmlformats.org/officeDocument/2006/relationships/image" Target="../media/image3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emf"/><Relationship Id="rId3" Type="http://schemas.openxmlformats.org/officeDocument/2006/relationships/image" Target="../media/image3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emf"/><Relationship Id="rId3" Type="http://schemas.openxmlformats.org/officeDocument/2006/relationships/image" Target="../media/image4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pureportal.spbu.ru/en/persons/%D0%B3%D1%80%D0%B8%D0%B3%D0%BE%D1%80%D0%B8%D0%B9-%D0%B0%D0%BB%D0%B5%D0%BA%D1%81%D0%B0%D0%BD%D0%B4%D1%80%D0%BE%D0%B2%D0%B8%D1%87-%D1%84%D0%B5%D0%BE%D1%84%D0%B8%D0%BB%D0%BE%D0%B2" TargetMode="External"/><Relationship Id="rId3" Type="http://schemas.openxmlformats.org/officeDocument/2006/relationships/hyperlink" Target="https://pureportal.spbu.ru/en/persons/%D1%84%D0%B0%D1%80%D1%85%D0%B0%D1%82-%D1%84%D0%B0%D0%B3%D0%B8%D0%BC%D0%BE%D0%B2%D0%B8%D1%87-%D0%B2%D0%B0%D0%BB%D0%B8%D0%B5%D0%B2"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 Id="rId3" Type="http://schemas.openxmlformats.org/officeDocument/2006/relationships/image" Target="../media/image4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ureportal.spbu.ru/en/persons/%D0%B3%D1%80%D0%B8%D0%B3%D0%BE%D1%80%D0%B8%D0%B9-%D0%B0%D0%BB%D0%B5%D0%BA%D1%81%D0%B0%D0%BD%D0%B4%D1%80%D0%BE%D0%B2%D0%B8%D1%87-%D1%84%D0%B5%D0%BE%D1%84%D0%B8%D0%BB%D0%BE%D0%B2" TargetMode="External"/><Relationship Id="rId4" Type="http://schemas.openxmlformats.org/officeDocument/2006/relationships/hyperlink" Target="https://pureportal.spbu.ru/en/persons/%D1%84%D0%B0%D1%80%D1%85%D0%B0%D1%82-%D1%84%D0%B0%D0%B3%D0%B8%D0%BC%D0%BE%D0%B2%D0%B8%D1%87-%D0%B2%D0%B0%D0%BB%D0%B8%D0%B5%D0%B2" TargetMode="External"/><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4077072"/>
            <a:ext cx="9144000" cy="1728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nchor="ctr"/>
          <a:lstStyle/>
          <a:p>
            <a:pPr algn="ct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ru-RU" sz="4000" dirty="0">
                <a:solidFill>
                  <a:srgbClr val="0000FF"/>
                </a:solidFill>
                <a:latin typeface="Calibri"/>
              </a:rPr>
              <a:t> </a:t>
            </a:r>
            <a:endParaRPr lang="en-US" sz="4000" dirty="0" smtClean="0">
              <a:solidFill>
                <a:srgbClr val="0000FF"/>
              </a:solidFill>
              <a:latin typeface="Calibri"/>
            </a:endParaRPr>
          </a:p>
          <a:p>
            <a:pPr algn="ct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endParaRPr lang="en-US" sz="4000" b="1" dirty="0">
              <a:solidFill>
                <a:srgbClr val="0000FF"/>
              </a:solidFill>
              <a:latin typeface="Calibri"/>
            </a:endParaRPr>
          </a:p>
          <a:p>
            <a:pPr algn="ct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en-US" sz="3200" b="1" dirty="0" smtClean="0">
                <a:solidFill>
                  <a:srgbClr val="0000FF"/>
                </a:solidFill>
              </a:rPr>
              <a:t>Fast </a:t>
            </a:r>
            <a:r>
              <a:rPr lang="en-US" sz="3200" b="1" dirty="0">
                <a:solidFill>
                  <a:srgbClr val="0000FF"/>
                </a:solidFill>
              </a:rPr>
              <a:t>Beam-Beam Collisions Monitor for experiments at NICA</a:t>
            </a:r>
            <a:r>
              <a:rPr lang="ru-RU" sz="4000" dirty="0">
                <a:solidFill>
                  <a:srgbClr val="FF0000"/>
                </a:solidFill>
              </a:rPr>
              <a:t/>
            </a:r>
            <a:br>
              <a:rPr lang="ru-RU" sz="4000" dirty="0">
                <a:solidFill>
                  <a:srgbClr val="FF0000"/>
                </a:solidFill>
              </a:rPr>
            </a:br>
            <a:endParaRPr lang="ru-RU" sz="4000" dirty="0" smtClean="0">
              <a:solidFill>
                <a:srgbClr val="0000FF"/>
              </a:solidFill>
              <a:latin typeface="Calibri"/>
            </a:endParaRPr>
          </a:p>
          <a:p>
            <a:pPr algn="ct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endParaRPr lang="en-US" sz="3600" b="1" dirty="0">
              <a:solidFill>
                <a:srgbClr val="C0504D"/>
              </a:solidFill>
              <a:latin typeface="Times New Roman" charset="0"/>
            </a:endParaRPr>
          </a:p>
          <a:p>
            <a:pPr algn="ct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endParaRPr lang="en-US" sz="2800" dirty="0">
              <a:solidFill>
                <a:srgbClr val="0070C0"/>
              </a:solidFill>
              <a:latin typeface="Calibri" charset="0"/>
            </a:endParaRPr>
          </a:p>
          <a:p>
            <a:pPr algn="ct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r>
              <a:rPr lang="en-US" sz="2800" dirty="0">
                <a:solidFill>
                  <a:srgbClr val="0070C0"/>
                </a:solidFill>
                <a:latin typeface="Calibri" charset="0"/>
              </a:rPr>
              <a:t> </a:t>
            </a:r>
          </a:p>
        </p:txBody>
      </p:sp>
      <p:sp>
        <p:nvSpPr>
          <p:cNvPr id="8194" name="Rectangle 2"/>
          <p:cNvSpPr>
            <a:spLocks noChangeArrowheads="1"/>
          </p:cNvSpPr>
          <p:nvPr/>
        </p:nvSpPr>
        <p:spPr bwMode="auto">
          <a:xfrm>
            <a:off x="-2057400" y="4257675"/>
            <a:ext cx="8929688"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a:lnSpc>
                <a:spcPct val="90000"/>
              </a:lnSpc>
              <a:spcBef>
                <a:spcPts val="600"/>
              </a:spcBef>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endParaRPr lang="en-US" sz="1600" b="1" i="1">
              <a:solidFill>
                <a:srgbClr val="000000"/>
              </a:solidFill>
              <a:latin typeface="Times New Roman" charset="0"/>
            </a:endParaRPr>
          </a:p>
          <a:p>
            <a:pPr algn="ctr">
              <a:lnSpc>
                <a:spcPct val="90000"/>
              </a:lnSpc>
              <a:spcBef>
                <a:spcPts val="350"/>
              </a:spcBef>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pPr>
            <a:endParaRPr lang="en-US" sz="1600" b="1" i="1">
              <a:solidFill>
                <a:srgbClr val="000000"/>
              </a:solidFill>
              <a:latin typeface="Calibri"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5" y="-4815"/>
            <a:ext cx="1007368" cy="979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9" name="Text Box 7"/>
          <p:cNvSpPr txBox="1">
            <a:spLocks noChangeArrowheads="1"/>
          </p:cNvSpPr>
          <p:nvPr/>
        </p:nvSpPr>
        <p:spPr bwMode="auto">
          <a:xfrm>
            <a:off x="6013450" y="4725144"/>
            <a:ext cx="3016108"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5080" rIns="90000" bIns="45000"/>
          <a:lstStyle>
            <a:lvl1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1pPr>
            <a:lvl2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2pPr>
            <a:lvl3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3pPr>
            <a:lvl4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4pPr>
            <a:lvl5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9pPr>
          </a:lstStyle>
          <a:p>
            <a:pPr algn="ctr">
              <a:lnSpc>
                <a:spcPct val="92000"/>
              </a:lnSpc>
              <a:spcBef>
                <a:spcPts val="600"/>
              </a:spcBef>
              <a:defRPr/>
            </a:pPr>
            <a:endParaRPr lang="en-US" sz="1000" b="1" dirty="0" smtClean="0">
              <a:latin typeface="Calibri" charset="0"/>
            </a:endParaRPr>
          </a:p>
        </p:txBody>
      </p:sp>
      <p:sp>
        <p:nvSpPr>
          <p:cNvPr id="8200" name="Text Box 8"/>
          <p:cNvSpPr txBox="1">
            <a:spLocks noChangeArrowheads="1"/>
          </p:cNvSpPr>
          <p:nvPr/>
        </p:nvSpPr>
        <p:spPr bwMode="auto">
          <a:xfrm>
            <a:off x="0" y="5157192"/>
            <a:ext cx="9144000"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76752" rIns="90000" bIns="45000"/>
          <a:lstStyle>
            <a:lvl1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1pPr>
            <a:lvl2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2pPr>
            <a:lvl3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3pPr>
            <a:lvl4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4pPr>
            <a:lvl5pPr>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0"/>
                <a:cs typeface="Microsoft YaHei" charset="0"/>
              </a:defRPr>
            </a:lvl9pPr>
          </a:lstStyle>
          <a:p>
            <a:pPr marL="0" indent="0" algn="ctr">
              <a:buNone/>
            </a:pPr>
            <a:r>
              <a:rPr lang="ru-RU" sz="1400" dirty="0" smtClean="0"/>
              <a:t>А</a:t>
            </a:r>
            <a:r>
              <a:rPr lang="en-US" sz="1400" dirty="0" smtClean="0"/>
              <a:t>.</a:t>
            </a:r>
            <a:r>
              <a:rPr lang="en-US" sz="1400" dirty="0" err="1" smtClean="0"/>
              <a:t>Baldin</a:t>
            </a:r>
            <a:r>
              <a:rPr lang="en-US" sz="1400" dirty="0" smtClean="0"/>
              <a:t> </a:t>
            </a:r>
            <a:r>
              <a:rPr lang="en-US" sz="1400" dirty="0"/>
              <a:t>(1), </a:t>
            </a:r>
            <a:r>
              <a:rPr lang="en-US" sz="1400" dirty="0" err="1" smtClean="0"/>
              <a:t>G.Feofilov</a:t>
            </a:r>
            <a:r>
              <a:rPr lang="en-US" sz="1400" dirty="0"/>
              <a:t>*(2), </a:t>
            </a:r>
            <a:r>
              <a:rPr lang="en-US" sz="1400" dirty="0" smtClean="0"/>
              <a:t>K. </a:t>
            </a:r>
            <a:r>
              <a:rPr lang="en-US" sz="1400" dirty="0" err="1" smtClean="0"/>
              <a:t>Galaktionov</a:t>
            </a:r>
            <a:r>
              <a:rPr lang="en-US" sz="1400" dirty="0"/>
              <a:t>(2)</a:t>
            </a:r>
            <a:r>
              <a:rPr lang="en-US" sz="1400" dirty="0" smtClean="0"/>
              <a:t>,</a:t>
            </a:r>
            <a:r>
              <a:rPr lang="en-US" sz="1400" dirty="0" err="1" smtClean="0"/>
              <a:t>N.Kalinichenko</a:t>
            </a:r>
            <a:r>
              <a:rPr lang="en-US" sz="1400" dirty="0" smtClean="0"/>
              <a:t> (2), </a:t>
            </a:r>
            <a:r>
              <a:rPr lang="en-US" sz="1400" dirty="0" err="1" smtClean="0"/>
              <a:t>N.Makarov</a:t>
            </a:r>
            <a:r>
              <a:rPr lang="en-US" sz="1400" dirty="0" smtClean="0"/>
              <a:t> (2), P.Har’yuzov </a:t>
            </a:r>
            <a:r>
              <a:rPr lang="en-US" sz="1400" dirty="0"/>
              <a:t>(1),  </a:t>
            </a:r>
            <a:r>
              <a:rPr lang="en-US" sz="1400" dirty="0" err="1" smtClean="0"/>
              <a:t>F.Valiev</a:t>
            </a:r>
            <a:r>
              <a:rPr lang="en-US" sz="1400" dirty="0" smtClean="0"/>
              <a:t> </a:t>
            </a:r>
            <a:r>
              <a:rPr lang="en-US" sz="1400" dirty="0"/>
              <a:t>(2</a:t>
            </a:r>
            <a:r>
              <a:rPr lang="en-US" sz="1400" dirty="0" smtClean="0"/>
              <a:t>), </a:t>
            </a:r>
            <a:r>
              <a:rPr lang="en-US" sz="1400" dirty="0" err="1" smtClean="0"/>
              <a:t>V.Sandul</a:t>
            </a:r>
            <a:r>
              <a:rPr lang="en-US" sz="1400" dirty="0"/>
              <a:t> (2) </a:t>
            </a:r>
            <a:endParaRPr lang="ru-RU" sz="1400" dirty="0"/>
          </a:p>
          <a:p>
            <a:pPr marL="0" indent="0" algn="ctr">
              <a:buNone/>
            </a:pPr>
            <a:r>
              <a:rPr lang="en-US" sz="1400" dirty="0"/>
              <a:t>(1) JINR and </a:t>
            </a:r>
            <a:r>
              <a:rPr lang="en-GB" sz="1400" dirty="0"/>
              <a:t> Institute for Advanced Studies "OMEGA", </a:t>
            </a:r>
            <a:r>
              <a:rPr lang="en-GB" sz="1400" dirty="0" err="1"/>
              <a:t>Dubna</a:t>
            </a:r>
            <a:r>
              <a:rPr lang="en-GB" sz="1400" dirty="0"/>
              <a:t>, RF</a:t>
            </a:r>
            <a:endParaRPr lang="ru-RU" sz="1400" dirty="0"/>
          </a:p>
          <a:p>
            <a:pPr marL="0" indent="0" algn="ctr">
              <a:buNone/>
            </a:pPr>
            <a:r>
              <a:rPr lang="en-US" sz="1400" dirty="0"/>
              <a:t>(2) </a:t>
            </a:r>
            <a:r>
              <a:rPr lang="en-US" sz="1400" dirty="0" err="1" smtClean="0"/>
              <a:t>V.Fock</a:t>
            </a:r>
            <a:r>
              <a:rPr lang="en-US" sz="1400" dirty="0" smtClean="0"/>
              <a:t> Institute for Physics, Laboratory of Ultra-High Energy Physics, Saint</a:t>
            </a:r>
            <a:r>
              <a:rPr lang="en-US" sz="1400" dirty="0"/>
              <a:t>-Petersburg State </a:t>
            </a:r>
            <a:r>
              <a:rPr lang="en-US" sz="1400" dirty="0" smtClean="0"/>
              <a:t>University</a:t>
            </a:r>
          </a:p>
          <a:p>
            <a:pPr marL="0" indent="0" algn="ctr">
              <a:buNone/>
            </a:pPr>
            <a:endParaRPr lang="en-US" sz="1400" dirty="0" smtClean="0"/>
          </a:p>
          <a:p>
            <a:pPr marL="0" indent="0" algn="ctr">
              <a:buNone/>
            </a:pPr>
            <a:endParaRPr lang="ru-RU" sz="1400" dirty="0"/>
          </a:p>
        </p:txBody>
      </p:sp>
      <p:pic>
        <p:nvPicPr>
          <p:cNvPr id="3" name="Picture 2"/>
          <p:cNvPicPr>
            <a:picLocks noChangeAspect="1"/>
          </p:cNvPicPr>
          <p:nvPr/>
        </p:nvPicPr>
        <p:blipFill>
          <a:blip r:embed="rId4"/>
          <a:stretch>
            <a:fillRect/>
          </a:stretch>
        </p:blipFill>
        <p:spPr>
          <a:xfrm>
            <a:off x="179511" y="0"/>
            <a:ext cx="1278627" cy="1052736"/>
          </a:xfrm>
          <a:prstGeom prst="rect">
            <a:avLst/>
          </a:prstGeom>
        </p:spPr>
      </p:pic>
      <p:pic>
        <p:nvPicPr>
          <p:cNvPr id="1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98024" y="1052736"/>
            <a:ext cx="154597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115616" y="5832629"/>
            <a:ext cx="6805264" cy="800219"/>
          </a:xfrm>
          <a:prstGeom prst="rect">
            <a:avLst/>
          </a:prstGeom>
        </p:spPr>
        <p:txBody>
          <a:bodyPr wrap="square">
            <a:spAutoFit/>
          </a:bodyPr>
          <a:lstStyle/>
          <a:p>
            <a:pPr marL="0" indent="0" algn="ctr">
              <a:buNone/>
            </a:pPr>
            <a:endParaRPr lang="en-US" sz="1600" b="1" i="1" dirty="0" smtClean="0">
              <a:latin typeface="Times New Roman" charset="0"/>
              <a:cs typeface="Times New Roman" charset="0"/>
            </a:endParaRPr>
          </a:p>
          <a:p>
            <a:pPr marL="0" indent="0" algn="ctr">
              <a:buNone/>
            </a:pPr>
            <a:r>
              <a:rPr lang="en-US" sz="1600" b="1" i="1" dirty="0" smtClean="0">
                <a:latin typeface="Times New Roman" charset="0"/>
                <a:cs typeface="Times New Roman" charset="0"/>
              </a:rPr>
              <a:t>Reported </a:t>
            </a:r>
            <a:r>
              <a:rPr lang="en-US" sz="1600" b="1" i="1" dirty="0">
                <a:latin typeface="Times New Roman" charset="0"/>
                <a:cs typeface="Times New Roman" charset="0"/>
              </a:rPr>
              <a:t>by </a:t>
            </a:r>
            <a:r>
              <a:rPr lang="en-US" sz="1600" b="1" i="1" dirty="0" err="1" smtClean="0">
                <a:latin typeface="Times New Roman" charset="0"/>
                <a:cs typeface="Times New Roman" charset="0"/>
              </a:rPr>
              <a:t>G.Feofilov</a:t>
            </a:r>
            <a:r>
              <a:rPr lang="en-US" sz="1600" b="1" i="1" dirty="0" smtClean="0">
                <a:latin typeface="Times New Roman" charset="0"/>
                <a:cs typeface="Times New Roman" charset="0"/>
              </a:rPr>
              <a:t> at the MPD Cross-PWG meeting, </a:t>
            </a:r>
            <a:r>
              <a:rPr lang="en-US" sz="1600" b="1" i="1" dirty="0" smtClean="0">
                <a:latin typeface="Times New Roman" charset="0"/>
                <a:cs typeface="Times New Roman" charset="0"/>
              </a:rPr>
              <a:t>Tuesday</a:t>
            </a:r>
            <a:r>
              <a:rPr lang="en-US" sz="1600" b="1" i="1" dirty="0">
                <a:latin typeface="Times New Roman" charset="0"/>
                <a:cs typeface="Times New Roman" charset="0"/>
              </a:rPr>
              <a:t>, </a:t>
            </a:r>
            <a:r>
              <a:rPr lang="en-US" sz="1600" b="1" i="1" dirty="0" smtClean="0">
                <a:latin typeface="Times New Roman" charset="0"/>
                <a:cs typeface="Times New Roman" charset="0"/>
              </a:rPr>
              <a:t>31.05.2022 </a:t>
            </a:r>
            <a:endParaRPr lang="en-US" sz="1600" b="1" i="1" dirty="0">
              <a:latin typeface="Times New Roman" charset="0"/>
              <a:cs typeface="Times New Roman" charset="0"/>
            </a:endParaRPr>
          </a:p>
          <a:p>
            <a:pPr marL="0" indent="0" algn="ctr">
              <a:buNone/>
            </a:pPr>
            <a:r>
              <a:rPr lang="en-US" sz="1200" b="1" i="1" dirty="0" smtClean="0">
                <a:latin typeface="Times New Roman" charset="0"/>
                <a:cs typeface="Times New Roman" charset="0"/>
              </a:rPr>
              <a:t>Job was partially  supported by the  RFBR grant #</a:t>
            </a:r>
            <a:r>
              <a:rPr lang="ru-RU" sz="1400" b="1" dirty="0" smtClean="0"/>
              <a:t>18-02-40097</a:t>
            </a:r>
            <a:r>
              <a:rPr lang="en-US" sz="1400" b="1" dirty="0" smtClean="0"/>
              <a:t>-mega</a:t>
            </a:r>
          </a:p>
        </p:txBody>
      </p:sp>
      <p:pic>
        <p:nvPicPr>
          <p:cNvPr id="14" name="Picture 6" descr="NICA-Logo_4c"/>
          <p:cNvPicPr>
            <a:picLocks noChangeAspect="1" noChangeArrowheads="1"/>
          </p:cNvPicPr>
          <p:nvPr/>
        </p:nvPicPr>
        <p:blipFill>
          <a:blip r:embed="rId6"/>
          <a:srcRect/>
          <a:stretch>
            <a:fillRect/>
          </a:stretch>
        </p:blipFill>
        <p:spPr bwMode="auto">
          <a:xfrm>
            <a:off x="0" y="1124744"/>
            <a:ext cx="1608024" cy="792088"/>
          </a:xfrm>
          <a:prstGeom prst="rect">
            <a:avLst/>
          </a:prstGeom>
          <a:solidFill>
            <a:schemeClr val="bg1"/>
          </a:solidFill>
          <a:ln w="9525">
            <a:noFill/>
            <a:miter lim="800000"/>
            <a:headEnd/>
            <a:tailEnd/>
          </a:ln>
        </p:spPr>
      </p:pic>
      <p:sp>
        <p:nvSpPr>
          <p:cNvPr id="7" name="Slide Number Placeholder 6"/>
          <p:cNvSpPr>
            <a:spLocks noGrp="1"/>
          </p:cNvSpPr>
          <p:nvPr>
            <p:ph type="sldNum" idx="11"/>
          </p:nvPr>
        </p:nvSpPr>
        <p:spPr>
          <a:xfrm>
            <a:off x="7010400" y="6381750"/>
            <a:ext cx="2133600" cy="476250"/>
          </a:xfrm>
        </p:spPr>
        <p:txBody>
          <a:bodyPr/>
          <a:lstStyle/>
          <a:p>
            <a:pPr>
              <a:defRPr/>
            </a:pPr>
            <a:fld id="{E579A68E-C43F-E646-8315-A584D19D1F03}" type="slidenum">
              <a:rPr lang="en-US" smtClean="0"/>
              <a:pPr>
                <a:defRPr/>
              </a:pPr>
              <a:t>1</a:t>
            </a:fld>
            <a:endParaRPr lang="en-US" dirty="0"/>
          </a:p>
        </p:txBody>
      </p:sp>
      <p:pic>
        <p:nvPicPr>
          <p:cNvPr id="17" name="Picture 16" descr="mcp-0106_05.jpg"/>
          <p:cNvPicPr>
            <a:picLocks noChangeAspect="1"/>
          </p:cNvPicPr>
          <p:nvPr/>
        </p:nvPicPr>
        <p:blipFill rotWithShape="1">
          <a:blip r:embed="rId7">
            <a:extLst>
              <a:ext uri="{28A0092B-C50C-407E-A947-70E740481C1C}">
                <a14:useLocalDpi xmlns:a14="http://schemas.microsoft.com/office/drawing/2010/main" val="0"/>
              </a:ext>
            </a:extLst>
          </a:blip>
          <a:srcRect l="19273" t="13420" r="19497" b="13420"/>
          <a:stretch/>
        </p:blipFill>
        <p:spPr>
          <a:xfrm>
            <a:off x="1619672" y="0"/>
            <a:ext cx="5904000" cy="4137721"/>
          </a:xfrm>
          <a:prstGeom prst="rect">
            <a:avLst/>
          </a:prstGeom>
        </p:spPr>
      </p:pic>
    </p:spTree>
    <p:extLst>
      <p:ext uri="{BB962C8B-B14F-4D97-AF65-F5344CB8AC3E}">
        <p14:creationId xmlns:p14="http://schemas.microsoft.com/office/powerpoint/2010/main" val="34902372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10</a:t>
            </a:fld>
            <a:endParaRPr lang="ru-RU"/>
          </a:p>
        </p:txBody>
      </p:sp>
      <p:sp>
        <p:nvSpPr>
          <p:cNvPr id="3" name="Rectangle 2"/>
          <p:cNvSpPr/>
          <p:nvPr/>
        </p:nvSpPr>
        <p:spPr>
          <a:xfrm>
            <a:off x="323528" y="4581128"/>
            <a:ext cx="8640960" cy="1384995"/>
          </a:xfrm>
          <a:prstGeom prst="rect">
            <a:avLst/>
          </a:prstGeom>
        </p:spPr>
        <p:txBody>
          <a:bodyPr wrap="square">
            <a:spAutoFit/>
          </a:bodyPr>
          <a:lstStyle/>
          <a:p>
            <a:r>
              <a:rPr lang="en-US" sz="1200" dirty="0" smtClean="0">
                <a:solidFill>
                  <a:srgbClr val="0000FF"/>
                </a:solidFill>
              </a:rPr>
              <a:t>NONDESTRUCTIVE </a:t>
            </a:r>
            <a:r>
              <a:rPr lang="en-US" sz="1200" dirty="0">
                <a:solidFill>
                  <a:srgbClr val="0000FF"/>
                </a:solidFill>
              </a:rPr>
              <a:t>DIAGNOSTICS OF ACCELERATED ION BEAMS</a:t>
            </a:r>
            <a:r>
              <a:rPr lang="en-US" sz="1200" dirty="0">
                <a:solidFill>
                  <a:srgbClr val="0000FF"/>
                </a:solidFill>
              </a:rPr>
              <a:t/>
            </a:r>
            <a:br>
              <a:rPr lang="en-US" sz="1200" dirty="0">
                <a:solidFill>
                  <a:srgbClr val="0000FF"/>
                </a:solidFill>
              </a:rPr>
            </a:br>
            <a:r>
              <a:rPr lang="en-US" sz="1200" dirty="0">
                <a:solidFill>
                  <a:srgbClr val="0000FF"/>
                </a:solidFill>
              </a:rPr>
              <a:t>WITH MCP-BASED DETECTORS AT THE ACCELERATOR COMPLEX</a:t>
            </a:r>
            <a:r>
              <a:rPr lang="en-US" sz="1200" dirty="0">
                <a:solidFill>
                  <a:srgbClr val="0000FF"/>
                </a:solidFill>
              </a:rPr>
              <a:t/>
            </a:r>
            <a:br>
              <a:rPr lang="en-US" sz="1200" dirty="0">
                <a:solidFill>
                  <a:srgbClr val="0000FF"/>
                </a:solidFill>
              </a:rPr>
            </a:br>
            <a:r>
              <a:rPr lang="en-US" sz="1200" dirty="0">
                <a:solidFill>
                  <a:srgbClr val="0000FF"/>
                </a:solidFill>
              </a:rPr>
              <a:t>NICA. EXPERIMENTAL RESULTS AND PROSPECTS</a:t>
            </a:r>
            <a:r>
              <a:rPr lang="en-US" sz="1200" dirty="0">
                <a:solidFill>
                  <a:srgbClr val="0000FF"/>
                </a:solidFill>
              </a:rPr>
              <a:t/>
            </a:r>
            <a:br>
              <a:rPr lang="en-US" sz="1200" dirty="0">
                <a:solidFill>
                  <a:srgbClr val="0000FF"/>
                </a:solidFill>
              </a:rPr>
            </a:br>
            <a:r>
              <a:rPr lang="en-US" sz="1200" dirty="0"/>
              <a:t>A. A. </a:t>
            </a:r>
            <a:r>
              <a:rPr lang="en-US" sz="1200" dirty="0" err="1" smtClean="0"/>
              <a:t>Baldin</a:t>
            </a:r>
            <a:r>
              <a:rPr lang="en-US" sz="1200" dirty="0" smtClean="0"/>
              <a:t>, </a:t>
            </a:r>
            <a:r>
              <a:rPr lang="en-US" sz="1200" dirty="0"/>
              <a:t>V. I. </a:t>
            </a:r>
            <a:r>
              <a:rPr lang="en-US" sz="1200" dirty="0" err="1"/>
              <a:t>Astakhov</a:t>
            </a:r>
            <a:r>
              <a:rPr lang="en-US" sz="1200" dirty="0"/>
              <a:t>, A. V. </a:t>
            </a:r>
            <a:r>
              <a:rPr lang="en-US" sz="1200" dirty="0" err="1"/>
              <a:t>Beloborodov</a:t>
            </a:r>
            <a:r>
              <a:rPr lang="en-US" sz="1200" dirty="0"/>
              <a:t>, D. N. </a:t>
            </a:r>
            <a:r>
              <a:rPr lang="en-US" sz="1200" dirty="0" err="1"/>
              <a:t>Bogoslovsky</a:t>
            </a:r>
            <a:r>
              <a:rPr lang="en-US" sz="1200" dirty="0"/>
              <a:t>, A. N. </a:t>
            </a:r>
            <a:r>
              <a:rPr lang="en-US" sz="1200" dirty="0" err="1"/>
              <a:t>Fedorov</a:t>
            </a:r>
            <a:r>
              <a:rPr lang="en-US" sz="1200" dirty="0"/>
              <a:t>,</a:t>
            </a:r>
            <a:r>
              <a:rPr lang="en-US" sz="1200" dirty="0"/>
              <a:t/>
            </a:r>
            <a:br>
              <a:rPr lang="en-US" sz="1200" dirty="0"/>
            </a:br>
            <a:r>
              <a:rPr lang="en-US" sz="1200" dirty="0"/>
              <a:t>P. R. </a:t>
            </a:r>
            <a:r>
              <a:rPr lang="en-US" sz="1200" dirty="0" err="1"/>
              <a:t>Kharyuzov</a:t>
            </a:r>
            <a:r>
              <a:rPr lang="en-US" sz="1200" dirty="0"/>
              <a:t>, A. P. </a:t>
            </a:r>
            <a:r>
              <a:rPr lang="en-US" sz="1200" dirty="0" err="1"/>
              <a:t>Kharyuzova</a:t>
            </a:r>
            <a:r>
              <a:rPr lang="en-US" sz="1200" dirty="0"/>
              <a:t>, D. S. </a:t>
            </a:r>
            <a:r>
              <a:rPr lang="en-US" sz="1200" dirty="0" err="1"/>
              <a:t>Korovkin</a:t>
            </a:r>
            <a:r>
              <a:rPr lang="en-US" sz="1200" dirty="0"/>
              <a:t>, A. B. </a:t>
            </a:r>
            <a:r>
              <a:rPr lang="en-US" sz="1200" dirty="0" err="1"/>
              <a:t>Safonov</a:t>
            </a:r>
            <a:r>
              <a:rPr lang="en-US" sz="1200" dirty="0"/>
              <a:t>, Joint Institute for Nuclear </a:t>
            </a:r>
            <a:r>
              <a:rPr lang="en-US" sz="1200" dirty="0" smtClean="0"/>
              <a:t>Research</a:t>
            </a:r>
            <a:r>
              <a:rPr lang="en-US" sz="1200" dirty="0"/>
              <a:t>, </a:t>
            </a:r>
            <a:r>
              <a:rPr lang="en-US" sz="1200" dirty="0" err="1"/>
              <a:t>Dubna</a:t>
            </a:r>
            <a:r>
              <a:rPr lang="en-US" sz="1200" dirty="0"/>
              <a:t>, </a:t>
            </a:r>
            <a:r>
              <a:rPr lang="en-US" sz="1200" dirty="0" smtClean="0"/>
              <a:t>Russia</a:t>
            </a:r>
          </a:p>
          <a:p>
            <a:r>
              <a:rPr lang="en-US" sz="1200" dirty="0"/>
              <a:t>27th Russian Particle Acc. Conf. RuPAC2021, </a:t>
            </a:r>
            <a:r>
              <a:rPr lang="en-US" sz="1200" dirty="0" err="1"/>
              <a:t>Alushta</a:t>
            </a:r>
            <a:r>
              <a:rPr lang="en-US" sz="1200" dirty="0"/>
              <a:t>, Russia </a:t>
            </a:r>
            <a:r>
              <a:rPr lang="en-US" sz="1200" dirty="0" err="1"/>
              <a:t>JACoW</a:t>
            </a:r>
            <a:r>
              <a:rPr lang="en-US" sz="1200" dirty="0"/>
              <a:t> Publishing</a:t>
            </a:r>
            <a:r>
              <a:rPr lang="en-US" sz="1200" dirty="0"/>
              <a:t/>
            </a:r>
            <a:br>
              <a:rPr lang="en-US" sz="1200" dirty="0"/>
            </a:br>
            <a:r>
              <a:rPr lang="en-US" sz="1200" dirty="0"/>
              <a:t>ISBN: 978-3-95450-240-0 ISSN: 2673-5539 doi:10.18429/JACoW-RuPAC2021-WED05</a:t>
            </a:r>
            <a:endParaRPr lang="en-US" sz="1200" dirty="0"/>
          </a:p>
        </p:txBody>
      </p:sp>
      <p:pic>
        <p:nvPicPr>
          <p:cNvPr id="4" name="Picture 3"/>
          <p:cNvPicPr>
            <a:picLocks noChangeAspect="1"/>
          </p:cNvPicPr>
          <p:nvPr/>
        </p:nvPicPr>
        <p:blipFill>
          <a:blip r:embed="rId2"/>
          <a:stretch>
            <a:fillRect/>
          </a:stretch>
        </p:blipFill>
        <p:spPr>
          <a:xfrm>
            <a:off x="3497160" y="0"/>
            <a:ext cx="5553026" cy="4293096"/>
          </a:xfrm>
          <a:prstGeom prst="rect">
            <a:avLst/>
          </a:prstGeom>
        </p:spPr>
      </p:pic>
      <p:pic>
        <p:nvPicPr>
          <p:cNvPr id="5" name="Picture 4"/>
          <p:cNvPicPr>
            <a:picLocks noChangeAspect="1"/>
          </p:cNvPicPr>
          <p:nvPr/>
        </p:nvPicPr>
        <p:blipFill>
          <a:blip r:embed="rId2"/>
          <a:stretch>
            <a:fillRect/>
          </a:stretch>
        </p:blipFill>
        <p:spPr>
          <a:xfrm>
            <a:off x="611560" y="-459432"/>
            <a:ext cx="7790554" cy="4536504"/>
          </a:xfrm>
          <a:prstGeom prst="rect">
            <a:avLst/>
          </a:prstGeom>
        </p:spPr>
      </p:pic>
      <p:pic>
        <p:nvPicPr>
          <p:cNvPr id="7" name="Picture 6"/>
          <p:cNvPicPr>
            <a:picLocks noChangeAspect="1"/>
          </p:cNvPicPr>
          <p:nvPr/>
        </p:nvPicPr>
        <p:blipFill>
          <a:blip r:embed="rId3"/>
          <a:stretch>
            <a:fillRect/>
          </a:stretch>
        </p:blipFill>
        <p:spPr>
          <a:xfrm>
            <a:off x="4679362" y="404664"/>
            <a:ext cx="4009184" cy="3384376"/>
          </a:xfrm>
          <a:prstGeom prst="rect">
            <a:avLst/>
          </a:prstGeom>
        </p:spPr>
      </p:pic>
      <p:pic>
        <p:nvPicPr>
          <p:cNvPr id="8" name="Picture 7"/>
          <p:cNvPicPr>
            <a:picLocks noChangeAspect="1"/>
          </p:cNvPicPr>
          <p:nvPr/>
        </p:nvPicPr>
        <p:blipFill>
          <a:blip r:embed="rId4"/>
          <a:stretch>
            <a:fillRect/>
          </a:stretch>
        </p:blipFill>
        <p:spPr>
          <a:xfrm>
            <a:off x="179512" y="692696"/>
            <a:ext cx="4484360" cy="3096344"/>
          </a:xfrm>
          <a:prstGeom prst="rect">
            <a:avLst/>
          </a:prstGeom>
        </p:spPr>
      </p:pic>
    </p:spTree>
    <p:extLst>
      <p:ext uri="{BB962C8B-B14F-4D97-AF65-F5344CB8AC3E}">
        <p14:creationId xmlns:p14="http://schemas.microsoft.com/office/powerpoint/2010/main" val="13842749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11</a:t>
            </a:fld>
            <a:endParaRPr lang="ru-RU"/>
          </a:p>
        </p:txBody>
      </p:sp>
      <p:pic>
        <p:nvPicPr>
          <p:cNvPr id="3" name="Рисунок 13" descr="C:\Li2022\SPD\20211012_163132.jpg"/>
          <p:cNvPicPr/>
          <p:nvPr/>
        </p:nvPicPr>
        <p:blipFill rotWithShape="1">
          <a:blip r:embed="rId2" cstate="print">
            <a:extLst>
              <a:ext uri="{28A0092B-C50C-407E-A947-70E740481C1C}">
                <a14:useLocalDpi xmlns:a14="http://schemas.microsoft.com/office/drawing/2010/main" val="0"/>
              </a:ext>
            </a:extLst>
          </a:blip>
          <a:srcRect l="13854"/>
          <a:stretch/>
        </p:blipFill>
        <p:spPr bwMode="auto">
          <a:xfrm>
            <a:off x="755576" y="1123950"/>
            <a:ext cx="3528392" cy="2881114"/>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4572000" y="620688"/>
            <a:ext cx="4644008" cy="2308324"/>
          </a:xfrm>
          <a:prstGeom prst="rect">
            <a:avLst/>
          </a:prstGeom>
        </p:spPr>
        <p:txBody>
          <a:bodyPr wrap="square">
            <a:spAutoFit/>
          </a:bodyPr>
          <a:lstStyle/>
          <a:p>
            <a:r>
              <a:rPr lang="en-US" dirty="0"/>
              <a:t>The question of high vacuum compatibility of MCP based detectors was answered positively during the latest Booster and </a:t>
            </a:r>
            <a:r>
              <a:rPr lang="en-US" dirty="0" err="1"/>
              <a:t>Nuclotron</a:t>
            </a:r>
            <a:r>
              <a:rPr lang="en-US" dirty="0"/>
              <a:t> run in January, 2022. The two-coordinate </a:t>
            </a:r>
            <a:r>
              <a:rPr lang="en-US" dirty="0" err="1"/>
              <a:t>profilometer</a:t>
            </a:r>
            <a:r>
              <a:rPr lang="en-US" dirty="0"/>
              <a:t> based on MCPs was used to monitor the time evolution of the circulating C beam profile and intensity. </a:t>
            </a:r>
            <a:endParaRPr lang="en-US" dirty="0" smtClean="0"/>
          </a:p>
          <a:p>
            <a:endParaRPr lang="en-US" dirty="0" smtClean="0"/>
          </a:p>
        </p:txBody>
      </p:sp>
      <p:sp>
        <p:nvSpPr>
          <p:cNvPr id="5" name="Rectangle 4"/>
          <p:cNvSpPr/>
          <p:nvPr/>
        </p:nvSpPr>
        <p:spPr>
          <a:xfrm>
            <a:off x="827584" y="4581128"/>
            <a:ext cx="7920880" cy="1477328"/>
          </a:xfrm>
          <a:prstGeom prst="rect">
            <a:avLst/>
          </a:prstGeom>
        </p:spPr>
        <p:txBody>
          <a:bodyPr wrap="square">
            <a:spAutoFit/>
          </a:bodyPr>
          <a:lstStyle/>
          <a:p>
            <a:r>
              <a:rPr lang="en-US" dirty="0"/>
              <a:t>The </a:t>
            </a:r>
            <a:r>
              <a:rPr lang="en-US" dirty="0" err="1"/>
              <a:t>profilometer</a:t>
            </a:r>
            <a:r>
              <a:rPr lang="en-US" dirty="0"/>
              <a:t> proved capable of operating in ultrahigh vacuum of the beam line and provide information on the circulating beam during the whole cycle from injection into the Booster to transmission into </a:t>
            </a:r>
            <a:r>
              <a:rPr lang="en-US" dirty="0" err="1"/>
              <a:t>Nuclotron</a:t>
            </a:r>
            <a:r>
              <a:rPr lang="en-US" dirty="0"/>
              <a:t>, thus proving that all the applied materials and technologies are appropriate for manufacturing detectors for the NICA collider.</a:t>
            </a:r>
          </a:p>
        </p:txBody>
      </p:sp>
      <p:sp>
        <p:nvSpPr>
          <p:cNvPr id="6" name="Rectangle 5"/>
          <p:cNvSpPr/>
          <p:nvPr/>
        </p:nvSpPr>
        <p:spPr>
          <a:xfrm>
            <a:off x="1043608" y="260648"/>
            <a:ext cx="2403222" cy="584776"/>
          </a:xfrm>
          <a:prstGeom prst="rect">
            <a:avLst/>
          </a:prstGeom>
        </p:spPr>
        <p:txBody>
          <a:bodyPr wrap="none">
            <a:spAutoFit/>
          </a:bodyPr>
          <a:lstStyle/>
          <a:p>
            <a:r>
              <a:rPr lang="en-US" sz="3200" dirty="0" err="1" smtClean="0">
                <a:solidFill>
                  <a:srgbClr val="0000FF"/>
                </a:solidFill>
              </a:rPr>
              <a:t>Profilometer</a:t>
            </a:r>
            <a:endParaRPr lang="en-US" sz="3200" dirty="0">
              <a:solidFill>
                <a:srgbClr val="0000FF"/>
              </a:solidFill>
            </a:endParaRPr>
          </a:p>
        </p:txBody>
      </p:sp>
      <p:sp>
        <p:nvSpPr>
          <p:cNvPr id="7" name="Rectangle 6"/>
          <p:cNvSpPr/>
          <p:nvPr/>
        </p:nvSpPr>
        <p:spPr>
          <a:xfrm>
            <a:off x="4283968" y="3861048"/>
            <a:ext cx="4572000" cy="646331"/>
          </a:xfrm>
          <a:prstGeom prst="rect">
            <a:avLst/>
          </a:prstGeom>
        </p:spPr>
        <p:txBody>
          <a:bodyPr>
            <a:spAutoFit/>
          </a:bodyPr>
          <a:lstStyle/>
          <a:p>
            <a:r>
              <a:rPr lang="en-US" dirty="0" smtClean="0"/>
              <a:t>Photo </a:t>
            </a:r>
            <a:r>
              <a:rPr lang="en-US" dirty="0"/>
              <a:t>of </a:t>
            </a:r>
            <a:r>
              <a:rPr lang="en-US" dirty="0" smtClean="0"/>
              <a:t>the </a:t>
            </a:r>
            <a:r>
              <a:rPr lang="en-US" dirty="0" err="1" smtClean="0"/>
              <a:t>profilometer</a:t>
            </a:r>
            <a:r>
              <a:rPr lang="en-US" dirty="0" smtClean="0"/>
              <a:t> mounted </a:t>
            </a:r>
            <a:r>
              <a:rPr lang="en-US" dirty="0"/>
              <a:t>in a high vacuum chamber.</a:t>
            </a:r>
          </a:p>
        </p:txBody>
      </p:sp>
    </p:spTree>
    <p:extLst>
      <p:ext uri="{BB962C8B-B14F-4D97-AF65-F5344CB8AC3E}">
        <p14:creationId xmlns:p14="http://schemas.microsoft.com/office/powerpoint/2010/main" val="31216987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12</a:t>
            </a:fld>
            <a:endParaRPr lang="ru-RU"/>
          </a:p>
        </p:txBody>
      </p:sp>
      <p:pic>
        <p:nvPicPr>
          <p:cNvPr id="3" name="Picture 2"/>
          <p:cNvPicPr>
            <a:picLocks noChangeAspect="1"/>
          </p:cNvPicPr>
          <p:nvPr/>
        </p:nvPicPr>
        <p:blipFill>
          <a:blip r:embed="rId2"/>
          <a:stretch>
            <a:fillRect/>
          </a:stretch>
        </p:blipFill>
        <p:spPr>
          <a:xfrm>
            <a:off x="38100" y="25400"/>
            <a:ext cx="9067800" cy="6794500"/>
          </a:xfrm>
          <a:prstGeom prst="rect">
            <a:avLst/>
          </a:prstGeom>
        </p:spPr>
      </p:pic>
      <p:pic>
        <p:nvPicPr>
          <p:cNvPr id="4" name="Picture 3"/>
          <p:cNvPicPr>
            <a:picLocks noChangeAspect="1"/>
          </p:cNvPicPr>
          <p:nvPr/>
        </p:nvPicPr>
        <p:blipFill>
          <a:blip r:embed="rId2"/>
          <a:stretch>
            <a:fillRect/>
          </a:stretch>
        </p:blipFill>
        <p:spPr>
          <a:xfrm>
            <a:off x="323528" y="-963488"/>
            <a:ext cx="9067800" cy="6794500"/>
          </a:xfrm>
          <a:prstGeom prst="rect">
            <a:avLst/>
          </a:prstGeom>
        </p:spPr>
      </p:pic>
      <p:pic>
        <p:nvPicPr>
          <p:cNvPr id="5" name="Picture 4"/>
          <p:cNvPicPr>
            <a:picLocks noChangeAspect="1"/>
          </p:cNvPicPr>
          <p:nvPr/>
        </p:nvPicPr>
        <p:blipFill>
          <a:blip r:embed="rId3"/>
          <a:stretch>
            <a:fillRect/>
          </a:stretch>
        </p:blipFill>
        <p:spPr>
          <a:xfrm>
            <a:off x="539552" y="764704"/>
            <a:ext cx="3619500" cy="2717800"/>
          </a:xfrm>
          <a:prstGeom prst="rect">
            <a:avLst/>
          </a:prstGeom>
        </p:spPr>
      </p:pic>
      <p:pic>
        <p:nvPicPr>
          <p:cNvPr id="7" name="Picture 6"/>
          <p:cNvPicPr>
            <a:picLocks noChangeAspect="1"/>
          </p:cNvPicPr>
          <p:nvPr/>
        </p:nvPicPr>
        <p:blipFill>
          <a:blip r:embed="rId4"/>
          <a:stretch>
            <a:fillRect/>
          </a:stretch>
        </p:blipFill>
        <p:spPr>
          <a:xfrm>
            <a:off x="4860032" y="2636912"/>
            <a:ext cx="3568700" cy="1473200"/>
          </a:xfrm>
          <a:prstGeom prst="rect">
            <a:avLst/>
          </a:prstGeom>
        </p:spPr>
      </p:pic>
      <p:pic>
        <p:nvPicPr>
          <p:cNvPr id="8" name="Picture 7"/>
          <p:cNvPicPr>
            <a:picLocks noChangeAspect="1"/>
          </p:cNvPicPr>
          <p:nvPr/>
        </p:nvPicPr>
        <p:blipFill>
          <a:blip r:embed="rId5"/>
          <a:stretch>
            <a:fillRect/>
          </a:stretch>
        </p:blipFill>
        <p:spPr>
          <a:xfrm>
            <a:off x="4932040" y="692696"/>
            <a:ext cx="3632200" cy="2006600"/>
          </a:xfrm>
          <a:prstGeom prst="rect">
            <a:avLst/>
          </a:prstGeom>
        </p:spPr>
      </p:pic>
      <p:sp>
        <p:nvSpPr>
          <p:cNvPr id="10" name="Rectangle 9"/>
          <p:cNvSpPr/>
          <p:nvPr/>
        </p:nvSpPr>
        <p:spPr>
          <a:xfrm>
            <a:off x="4576688" y="4149080"/>
            <a:ext cx="4572000" cy="738664"/>
          </a:xfrm>
          <a:prstGeom prst="rect">
            <a:avLst/>
          </a:prstGeom>
        </p:spPr>
        <p:txBody>
          <a:bodyPr>
            <a:spAutoFit/>
          </a:bodyPr>
          <a:lstStyle/>
          <a:p>
            <a:r>
              <a:rPr lang="en-US" sz="1400" dirty="0"/>
              <a:t>Figure 8: 14+Fe beam intensity as a function of time </a:t>
            </a:r>
            <a:r>
              <a:rPr lang="en-US" sz="1400" dirty="0" err="1"/>
              <a:t>im</a:t>
            </a:r>
            <a:r>
              <a:rPr lang="en-US" sz="1400" dirty="0"/>
              <a:t>-</a:t>
            </a:r>
          </a:p>
          <a:p>
            <a:r>
              <a:rPr lang="en-US" sz="1400" dirty="0" err="1"/>
              <a:t>mediately</a:t>
            </a:r>
            <a:r>
              <a:rPr lang="en-US" sz="1400" dirty="0"/>
              <a:t> after injection in run 2 of the Booster: (a) </a:t>
            </a:r>
            <a:r>
              <a:rPr lang="en-US" sz="1400" dirty="0" smtClean="0"/>
              <a:t>along X </a:t>
            </a:r>
            <a:r>
              <a:rPr lang="en-US" sz="1400" dirty="0"/>
              <a:t>(horizontal); (b) along Y (vertical).</a:t>
            </a:r>
          </a:p>
        </p:txBody>
      </p:sp>
      <p:sp>
        <p:nvSpPr>
          <p:cNvPr id="11" name="Rectangle 10"/>
          <p:cNvSpPr/>
          <p:nvPr/>
        </p:nvSpPr>
        <p:spPr>
          <a:xfrm>
            <a:off x="179512" y="5042118"/>
            <a:ext cx="8496944" cy="1815882"/>
          </a:xfrm>
          <a:prstGeom prst="rect">
            <a:avLst/>
          </a:prstGeom>
        </p:spPr>
        <p:txBody>
          <a:bodyPr wrap="square">
            <a:spAutoFit/>
          </a:bodyPr>
          <a:lstStyle/>
          <a:p>
            <a:r>
              <a:rPr lang="en-US" sz="1400" dirty="0">
                <a:solidFill>
                  <a:srgbClr val="0000FF"/>
                </a:solidFill>
              </a:rPr>
              <a:t>NONDESTRUCTIVE DIAGNOSTICS OF ACCELERATED ION BEAMS</a:t>
            </a:r>
            <a:br>
              <a:rPr lang="en-US" sz="1400" dirty="0">
                <a:solidFill>
                  <a:srgbClr val="0000FF"/>
                </a:solidFill>
              </a:rPr>
            </a:br>
            <a:r>
              <a:rPr lang="en-US" sz="1400" dirty="0">
                <a:solidFill>
                  <a:srgbClr val="0000FF"/>
                </a:solidFill>
              </a:rPr>
              <a:t>WITH MCP-BASED DETECTORS AT THE ACCELERATOR COMPLEX</a:t>
            </a:r>
            <a:br>
              <a:rPr lang="en-US" sz="1400" dirty="0">
                <a:solidFill>
                  <a:srgbClr val="0000FF"/>
                </a:solidFill>
              </a:rPr>
            </a:br>
            <a:r>
              <a:rPr lang="en-US" sz="1400" dirty="0">
                <a:solidFill>
                  <a:srgbClr val="0000FF"/>
                </a:solidFill>
              </a:rPr>
              <a:t>NICA. EXPERIMENTAL RESULTS AND PROSPECTS</a:t>
            </a:r>
            <a:br>
              <a:rPr lang="en-US" sz="1400" dirty="0">
                <a:solidFill>
                  <a:srgbClr val="0000FF"/>
                </a:solidFill>
              </a:rPr>
            </a:br>
            <a:r>
              <a:rPr lang="en-US" sz="1400" dirty="0"/>
              <a:t>A. A. </a:t>
            </a:r>
            <a:r>
              <a:rPr lang="en-US" sz="1400" dirty="0" err="1"/>
              <a:t>Baldin</a:t>
            </a:r>
            <a:r>
              <a:rPr lang="en-US" sz="1400" dirty="0"/>
              <a:t>, V. I. </a:t>
            </a:r>
            <a:r>
              <a:rPr lang="en-US" sz="1400" dirty="0" err="1"/>
              <a:t>Astakhov</a:t>
            </a:r>
            <a:r>
              <a:rPr lang="en-US" sz="1400" dirty="0"/>
              <a:t>, A. V. </a:t>
            </a:r>
            <a:r>
              <a:rPr lang="en-US" sz="1400" dirty="0" err="1"/>
              <a:t>Beloborodov</a:t>
            </a:r>
            <a:r>
              <a:rPr lang="en-US" sz="1400" dirty="0"/>
              <a:t>, D. N. </a:t>
            </a:r>
            <a:r>
              <a:rPr lang="en-US" sz="1400" dirty="0" err="1"/>
              <a:t>Bogoslovsky</a:t>
            </a:r>
            <a:r>
              <a:rPr lang="en-US" sz="1400" dirty="0"/>
              <a:t>, A. N. </a:t>
            </a:r>
            <a:r>
              <a:rPr lang="en-US" sz="1400" dirty="0" err="1"/>
              <a:t>Fedorov</a:t>
            </a:r>
            <a:r>
              <a:rPr lang="en-US" sz="1400" dirty="0"/>
              <a:t>,</a:t>
            </a:r>
            <a:br>
              <a:rPr lang="en-US" sz="1400" dirty="0"/>
            </a:br>
            <a:r>
              <a:rPr lang="en-US" sz="1400" dirty="0"/>
              <a:t>P. R. </a:t>
            </a:r>
            <a:r>
              <a:rPr lang="en-US" sz="1400" dirty="0" err="1"/>
              <a:t>Kharyuzov</a:t>
            </a:r>
            <a:r>
              <a:rPr lang="en-US" sz="1400" dirty="0"/>
              <a:t>, A. P. </a:t>
            </a:r>
            <a:r>
              <a:rPr lang="en-US" sz="1400" dirty="0" err="1"/>
              <a:t>Kharyuzova</a:t>
            </a:r>
            <a:r>
              <a:rPr lang="en-US" sz="1400" dirty="0"/>
              <a:t>, D. S. </a:t>
            </a:r>
            <a:r>
              <a:rPr lang="en-US" sz="1400" dirty="0" err="1"/>
              <a:t>Korovkin</a:t>
            </a:r>
            <a:r>
              <a:rPr lang="en-US" sz="1400" dirty="0"/>
              <a:t>, A. B. </a:t>
            </a:r>
            <a:r>
              <a:rPr lang="en-US" sz="1400" dirty="0" err="1"/>
              <a:t>Safonov</a:t>
            </a:r>
            <a:r>
              <a:rPr lang="en-US" sz="1400" dirty="0"/>
              <a:t>, Joint Institute for Nuclear Research, </a:t>
            </a:r>
            <a:r>
              <a:rPr lang="en-US" sz="1400" dirty="0" err="1"/>
              <a:t>Dubna</a:t>
            </a:r>
            <a:r>
              <a:rPr lang="en-US" sz="1400" dirty="0"/>
              <a:t>, Russia</a:t>
            </a:r>
          </a:p>
          <a:p>
            <a:r>
              <a:rPr lang="en-US" sz="1400" dirty="0"/>
              <a:t>27th Russian Particle Acc. Conf. RuPAC2021, </a:t>
            </a:r>
            <a:r>
              <a:rPr lang="en-US" sz="1400" dirty="0" err="1"/>
              <a:t>Alushta</a:t>
            </a:r>
            <a:r>
              <a:rPr lang="en-US" sz="1400" dirty="0"/>
              <a:t>, Russia </a:t>
            </a:r>
            <a:r>
              <a:rPr lang="en-US" sz="1400" dirty="0" err="1"/>
              <a:t>JACoW</a:t>
            </a:r>
            <a:r>
              <a:rPr lang="en-US" sz="1400" dirty="0"/>
              <a:t> Publishing</a:t>
            </a:r>
            <a:br>
              <a:rPr lang="en-US" sz="1400" dirty="0"/>
            </a:br>
            <a:r>
              <a:rPr lang="en-US" sz="1400" dirty="0"/>
              <a:t>ISBN: 978-3-95450-240-0 ISSN: 2673-5539 doi:10.18429/JACoW-RuPAC2021-WED05</a:t>
            </a:r>
            <a:endParaRPr lang="en-US" sz="1400" dirty="0"/>
          </a:p>
        </p:txBody>
      </p:sp>
    </p:spTree>
    <p:extLst>
      <p:ext uri="{BB962C8B-B14F-4D97-AF65-F5344CB8AC3E}">
        <p14:creationId xmlns:p14="http://schemas.microsoft.com/office/powerpoint/2010/main" val="20315489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13</a:t>
            </a:fld>
            <a:endParaRPr lang="ru-RU"/>
          </a:p>
        </p:txBody>
      </p:sp>
      <p:sp>
        <p:nvSpPr>
          <p:cNvPr id="3" name="Rectangle 2"/>
          <p:cNvSpPr/>
          <p:nvPr/>
        </p:nvSpPr>
        <p:spPr>
          <a:xfrm>
            <a:off x="971600" y="188640"/>
            <a:ext cx="7848872" cy="5847756"/>
          </a:xfrm>
          <a:prstGeom prst="rect">
            <a:avLst/>
          </a:prstGeom>
        </p:spPr>
        <p:txBody>
          <a:bodyPr wrap="square">
            <a:spAutoFit/>
          </a:bodyPr>
          <a:lstStyle/>
          <a:p>
            <a:r>
              <a:rPr lang="en-US" sz="2800" dirty="0">
                <a:solidFill>
                  <a:srgbClr val="0000FF"/>
                </a:solidFill>
              </a:rPr>
              <a:t>Modeling of </a:t>
            </a:r>
            <a:r>
              <a:rPr lang="en-US" sz="2800" dirty="0" err="1">
                <a:solidFill>
                  <a:srgbClr val="0000FF"/>
                </a:solidFill>
              </a:rPr>
              <a:t>microchannel</a:t>
            </a:r>
            <a:r>
              <a:rPr lang="en-US" sz="2800" dirty="0">
                <a:solidFill>
                  <a:srgbClr val="0000FF"/>
                </a:solidFill>
              </a:rPr>
              <a:t> plate (MCP) arrays with a multi-anode system for a beam-beam collisions monitor/T0 detector using the </a:t>
            </a:r>
            <a:r>
              <a:rPr lang="en-US" sz="2800" dirty="0" smtClean="0">
                <a:solidFill>
                  <a:srgbClr val="0000FF"/>
                </a:solidFill>
              </a:rPr>
              <a:t>QGSM</a:t>
            </a:r>
            <a:r>
              <a:rPr lang="en-US" sz="2800" dirty="0">
                <a:solidFill>
                  <a:srgbClr val="0000FF"/>
                </a:solidFill>
              </a:rPr>
              <a:t>, SMASH, </a:t>
            </a:r>
            <a:r>
              <a:rPr lang="en-US" sz="2800" dirty="0" err="1">
                <a:solidFill>
                  <a:srgbClr val="0000FF"/>
                </a:solidFill>
              </a:rPr>
              <a:t>UrQMD</a:t>
            </a:r>
            <a:r>
              <a:rPr lang="en-US" sz="2800" dirty="0">
                <a:solidFill>
                  <a:srgbClr val="0000FF"/>
                </a:solidFill>
              </a:rPr>
              <a:t> generators and the GEANT package.</a:t>
            </a:r>
            <a:endParaRPr lang="ru-RU" sz="2800" dirty="0" smtClean="0"/>
          </a:p>
          <a:p>
            <a:endParaRPr lang="ru-RU" dirty="0"/>
          </a:p>
          <a:p>
            <a:endParaRPr lang="ru-RU" dirty="0" smtClean="0"/>
          </a:p>
          <a:p>
            <a:endParaRPr lang="ru-RU" dirty="0"/>
          </a:p>
          <a:p>
            <a:endParaRPr lang="ru-RU" dirty="0" smtClean="0"/>
          </a:p>
          <a:p>
            <a:endParaRPr lang="mr-IN" dirty="0"/>
          </a:p>
          <a:p>
            <a:endParaRPr lang="en-US" dirty="0" smtClean="0"/>
          </a:p>
          <a:p>
            <a:endParaRPr lang="en-US" dirty="0"/>
          </a:p>
          <a:p>
            <a:endParaRPr lang="en-US" dirty="0" smtClean="0"/>
          </a:p>
          <a:p>
            <a:r>
              <a:rPr lang="en-US" dirty="0" smtClean="0"/>
              <a:t>Figure. </a:t>
            </a:r>
            <a:r>
              <a:rPr lang="en-US" dirty="0"/>
              <a:t>3.2. The concept of the compact fast collision detector FBBC on</a:t>
            </a:r>
          </a:p>
          <a:p>
            <a:r>
              <a:rPr lang="en-US" dirty="0"/>
              <a:t>ring MCPs with segmented multi-anode systems. </a:t>
            </a:r>
            <a:r>
              <a:rPr lang="en-US" dirty="0" smtClean="0"/>
              <a:t>[</a:t>
            </a:r>
            <a:r>
              <a:rPr lang="en-US" dirty="0"/>
              <a:t>Report 21.10.2020 at the conference “RFBR Grants for NICA”, G. </a:t>
            </a:r>
            <a:r>
              <a:rPr lang="en-US" dirty="0" err="1"/>
              <a:t>Feofilov</a:t>
            </a:r>
            <a:r>
              <a:rPr lang="en-US" dirty="0"/>
              <a:t> et al., </a:t>
            </a:r>
            <a:r>
              <a:rPr lang="en-US" dirty="0" smtClean="0"/>
              <a:t>“Investigation </a:t>
            </a:r>
            <a:r>
              <a:rPr lang="en-US" dirty="0"/>
              <a:t>of initial states and development of methods for their analysis in proton and nucleus </a:t>
            </a:r>
            <a:r>
              <a:rPr lang="en-US" dirty="0" smtClean="0"/>
              <a:t>collisions </a:t>
            </a:r>
            <a:r>
              <a:rPr lang="en-US" dirty="0"/>
              <a:t>at energies of NICA collider </a:t>
            </a:r>
            <a:r>
              <a:rPr lang="en-US" dirty="0" smtClean="0"/>
              <a:t>“]</a:t>
            </a:r>
            <a:endParaRPr lang="en-US" dirty="0"/>
          </a:p>
        </p:txBody>
      </p:sp>
      <p:pic>
        <p:nvPicPr>
          <p:cNvPr id="6" name="Picture 5"/>
          <p:cNvPicPr>
            <a:picLocks noChangeAspect="1"/>
          </p:cNvPicPr>
          <p:nvPr/>
        </p:nvPicPr>
        <p:blipFill>
          <a:blip r:embed="rId2"/>
          <a:stretch>
            <a:fillRect/>
          </a:stretch>
        </p:blipFill>
        <p:spPr>
          <a:xfrm>
            <a:off x="0" y="2413000"/>
            <a:ext cx="9144000" cy="2008509"/>
          </a:xfrm>
          <a:prstGeom prst="rect">
            <a:avLst/>
          </a:prstGeom>
        </p:spPr>
      </p:pic>
      <p:pic>
        <p:nvPicPr>
          <p:cNvPr id="7" name="Picture 6"/>
          <p:cNvPicPr>
            <a:picLocks noChangeAspect="1"/>
          </p:cNvPicPr>
          <p:nvPr/>
        </p:nvPicPr>
        <p:blipFill>
          <a:blip r:embed="rId2"/>
          <a:stretch>
            <a:fillRect/>
          </a:stretch>
        </p:blipFill>
        <p:spPr>
          <a:xfrm>
            <a:off x="0" y="2413000"/>
            <a:ext cx="9144000" cy="2008509"/>
          </a:xfrm>
          <a:prstGeom prst="rect">
            <a:avLst/>
          </a:prstGeom>
        </p:spPr>
      </p:pic>
      <p:pic>
        <p:nvPicPr>
          <p:cNvPr id="8" name="Picture 7"/>
          <p:cNvPicPr>
            <a:picLocks noChangeAspect="1"/>
          </p:cNvPicPr>
          <p:nvPr/>
        </p:nvPicPr>
        <p:blipFill>
          <a:blip r:embed="rId2"/>
          <a:stretch>
            <a:fillRect/>
          </a:stretch>
        </p:blipFill>
        <p:spPr>
          <a:xfrm>
            <a:off x="611560" y="2348880"/>
            <a:ext cx="9144000" cy="2008509"/>
          </a:xfrm>
          <a:prstGeom prst="rect">
            <a:avLst/>
          </a:prstGeom>
        </p:spPr>
      </p:pic>
      <p:pic>
        <p:nvPicPr>
          <p:cNvPr id="9" name="Picture 8"/>
          <p:cNvPicPr>
            <a:picLocks noChangeAspect="1"/>
          </p:cNvPicPr>
          <p:nvPr/>
        </p:nvPicPr>
        <p:blipFill>
          <a:blip r:embed="rId2"/>
          <a:stretch>
            <a:fillRect/>
          </a:stretch>
        </p:blipFill>
        <p:spPr>
          <a:xfrm>
            <a:off x="-612576" y="2276872"/>
            <a:ext cx="9144000" cy="2008509"/>
          </a:xfrm>
          <a:prstGeom prst="rect">
            <a:avLst/>
          </a:prstGeom>
        </p:spPr>
      </p:pic>
      <p:pic>
        <p:nvPicPr>
          <p:cNvPr id="10" name="Picture 9"/>
          <p:cNvPicPr>
            <a:picLocks noChangeAspect="1"/>
          </p:cNvPicPr>
          <p:nvPr/>
        </p:nvPicPr>
        <p:blipFill>
          <a:blip r:embed="rId3"/>
          <a:stretch>
            <a:fillRect/>
          </a:stretch>
        </p:blipFill>
        <p:spPr>
          <a:xfrm>
            <a:off x="0" y="2492896"/>
            <a:ext cx="9144000" cy="2018219"/>
          </a:xfrm>
          <a:prstGeom prst="rect">
            <a:avLst/>
          </a:prstGeom>
        </p:spPr>
      </p:pic>
    </p:spTree>
    <p:extLst>
      <p:ext uri="{BB962C8B-B14F-4D97-AF65-F5344CB8AC3E}">
        <p14:creationId xmlns:p14="http://schemas.microsoft.com/office/powerpoint/2010/main" val="34664256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14</a:t>
            </a:fld>
            <a:endParaRPr lang="ru-RU"/>
          </a:p>
        </p:txBody>
      </p:sp>
      <p:pic>
        <p:nvPicPr>
          <p:cNvPr id="3" name="Picture 2"/>
          <p:cNvPicPr>
            <a:picLocks noChangeAspect="1"/>
          </p:cNvPicPr>
          <p:nvPr/>
        </p:nvPicPr>
        <p:blipFill>
          <a:blip r:embed="rId2"/>
          <a:stretch>
            <a:fillRect/>
          </a:stretch>
        </p:blipFill>
        <p:spPr>
          <a:xfrm>
            <a:off x="755576" y="692696"/>
            <a:ext cx="7199674" cy="5457287"/>
          </a:xfrm>
          <a:prstGeom prst="rect">
            <a:avLst/>
          </a:prstGeom>
        </p:spPr>
      </p:pic>
    </p:spTree>
    <p:extLst>
      <p:ext uri="{BB962C8B-B14F-4D97-AF65-F5344CB8AC3E}">
        <p14:creationId xmlns:p14="http://schemas.microsoft.com/office/powerpoint/2010/main" val="32936918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6600FF"/>
                </a:solidFill>
              </a:rPr>
              <a:t>Fig.40. Conceptual diagram of FBBC </a:t>
            </a:r>
            <a:r>
              <a:rPr lang="en-US" sz="3200" b="1" dirty="0" smtClean="0">
                <a:solidFill>
                  <a:srgbClr val="6600FF"/>
                </a:solidFill>
              </a:rPr>
              <a:t/>
            </a:r>
            <a:br>
              <a:rPr lang="en-US" sz="3200" b="1" dirty="0" smtClean="0">
                <a:solidFill>
                  <a:srgbClr val="6600FF"/>
                </a:solidFill>
              </a:rPr>
            </a:br>
            <a:r>
              <a:rPr lang="en-US" sz="3200" b="1" dirty="0" smtClean="0">
                <a:solidFill>
                  <a:srgbClr val="6600FF"/>
                </a:solidFill>
              </a:rPr>
              <a:t>with </a:t>
            </a:r>
            <a:r>
              <a:rPr lang="en-US" sz="3200" b="1" dirty="0">
                <a:solidFill>
                  <a:srgbClr val="6600FF"/>
                </a:solidFill>
              </a:rPr>
              <a:t>6 ring MCP detectors[6]</a:t>
            </a:r>
            <a:endParaRPr lang="en-US" sz="3200" dirty="0">
              <a:solidFill>
                <a:srgbClr val="6600FF"/>
              </a:solidFill>
            </a:endParaRPr>
          </a:p>
        </p:txBody>
      </p:sp>
      <p:sp>
        <p:nvSpPr>
          <p:cNvPr id="4" name="Slide Number Placeholder 3"/>
          <p:cNvSpPr>
            <a:spLocks noGrp="1"/>
          </p:cNvSpPr>
          <p:nvPr>
            <p:ph type="sldNum" sz="quarter" idx="12"/>
          </p:nvPr>
        </p:nvSpPr>
        <p:spPr/>
        <p:txBody>
          <a:bodyPr/>
          <a:lstStyle/>
          <a:p>
            <a:pPr>
              <a:defRPr/>
            </a:pPr>
            <a:fld id="{B7B3A4E1-0B3C-A74A-8D1A-EAD4B42BF1B2}" type="slidenum">
              <a:rPr lang="ru-RU" smtClean="0"/>
              <a:pPr>
                <a:defRPr/>
              </a:pPr>
              <a:t>15</a:t>
            </a:fld>
            <a:endParaRPr lang="ru-RU"/>
          </a:p>
        </p:txBody>
      </p:sp>
      <p:pic>
        <p:nvPicPr>
          <p:cNvPr id="5" name="Рисунок 8"/>
          <p:cNvPicPr>
            <a:picLocks noGrp="1"/>
          </p:cNvPicPr>
          <p:nvPr>
            <p:ph idx="1"/>
          </p:nvPr>
        </p:nvPicPr>
        <p:blipFill>
          <a:blip r:embed="rId2">
            <a:extLst>
              <a:ext uri="{28A0092B-C50C-407E-A947-70E740481C1C}">
                <a14:useLocalDpi xmlns:a14="http://schemas.microsoft.com/office/drawing/2010/main" val="0"/>
              </a:ext>
            </a:extLst>
          </a:blip>
          <a:srcRect t="3353" b="3353"/>
          <a:stretch>
            <a:fillRect/>
          </a:stretch>
        </p:blipFill>
        <p:spPr bwMode="auto">
          <a:prstGeom prst="rect">
            <a:avLst/>
          </a:prstGeom>
          <a:noFill/>
          <a:ln>
            <a:noFill/>
          </a:ln>
        </p:spPr>
      </p:pic>
      <p:sp>
        <p:nvSpPr>
          <p:cNvPr id="6" name="Rectangle 5"/>
          <p:cNvSpPr/>
          <p:nvPr/>
        </p:nvSpPr>
        <p:spPr>
          <a:xfrm>
            <a:off x="539552" y="5085184"/>
            <a:ext cx="4032448" cy="1477328"/>
          </a:xfrm>
          <a:prstGeom prst="rect">
            <a:avLst/>
          </a:prstGeom>
        </p:spPr>
        <p:txBody>
          <a:bodyPr wrap="square">
            <a:spAutoFit/>
          </a:bodyPr>
          <a:lstStyle/>
          <a:p>
            <a:r>
              <a:rPr lang="en-US" b="1" dirty="0" smtClean="0"/>
              <a:t>1</a:t>
            </a:r>
            <a:r>
              <a:rPr lang="en-US" b="1" dirty="0"/>
              <a:t>- beam collision point,</a:t>
            </a:r>
          </a:p>
          <a:p>
            <a:r>
              <a:rPr lang="en-US" b="1" dirty="0"/>
              <a:t>2-FBBC</a:t>
            </a:r>
          </a:p>
          <a:p>
            <a:r>
              <a:rPr lang="en-US" b="1" dirty="0"/>
              <a:t>3-beam profile detector</a:t>
            </a:r>
            <a:r>
              <a:rPr lang="en-US" dirty="0"/>
              <a:t> (</a:t>
            </a:r>
            <a:r>
              <a:rPr lang="en-US" dirty="0">
                <a:solidFill>
                  <a:srgbClr val="0000FF"/>
                </a:solidFill>
              </a:rPr>
              <a:t>BPM -- </a:t>
            </a:r>
            <a:r>
              <a:rPr lang="en-US" dirty="0" err="1">
                <a:solidFill>
                  <a:srgbClr val="0000FF"/>
                </a:solidFill>
              </a:rPr>
              <a:t>Profilometer</a:t>
            </a:r>
            <a:r>
              <a:rPr lang="en-US" dirty="0">
                <a:solidFill>
                  <a:srgbClr val="0000FF"/>
                </a:solidFill>
              </a:rPr>
              <a:t>)</a:t>
            </a:r>
            <a:r>
              <a:rPr lang="ru-RU" dirty="0">
                <a:solidFill>
                  <a:srgbClr val="0000FF"/>
                </a:solidFill>
              </a:rPr>
              <a:t> </a:t>
            </a:r>
            <a:endParaRPr lang="en-US" dirty="0"/>
          </a:p>
          <a:p>
            <a:endParaRPr lang="en-US" dirty="0"/>
          </a:p>
        </p:txBody>
      </p:sp>
      <p:sp>
        <p:nvSpPr>
          <p:cNvPr id="3" name="Rectangle 2"/>
          <p:cNvSpPr/>
          <p:nvPr/>
        </p:nvSpPr>
        <p:spPr>
          <a:xfrm>
            <a:off x="-180528" y="1268760"/>
            <a:ext cx="2364950" cy="369332"/>
          </a:xfrm>
          <a:prstGeom prst="rect">
            <a:avLst/>
          </a:prstGeom>
        </p:spPr>
        <p:txBody>
          <a:bodyPr wrap="none">
            <a:spAutoFit/>
          </a:bodyPr>
          <a:lstStyle/>
          <a:p>
            <a:r>
              <a:rPr lang="en-US" dirty="0"/>
              <a:t>(</a:t>
            </a:r>
            <a:r>
              <a:rPr lang="en-US" dirty="0">
                <a:solidFill>
                  <a:srgbClr val="0000FF"/>
                </a:solidFill>
              </a:rPr>
              <a:t>BPM -- </a:t>
            </a:r>
            <a:r>
              <a:rPr lang="en-US" dirty="0" err="1">
                <a:solidFill>
                  <a:srgbClr val="0000FF"/>
                </a:solidFill>
              </a:rPr>
              <a:t>Profilometer</a:t>
            </a:r>
            <a:r>
              <a:rPr lang="en-US" dirty="0">
                <a:solidFill>
                  <a:srgbClr val="0000FF"/>
                </a:solidFill>
              </a:rPr>
              <a:t>)</a:t>
            </a:r>
            <a:r>
              <a:rPr lang="ru-RU" dirty="0">
                <a:solidFill>
                  <a:srgbClr val="0000FF"/>
                </a:solidFill>
              </a:rPr>
              <a:t> </a:t>
            </a:r>
            <a:endParaRPr lang="en-US" dirty="0"/>
          </a:p>
        </p:txBody>
      </p:sp>
      <p:sp>
        <p:nvSpPr>
          <p:cNvPr id="7" name="Rectangle 6"/>
          <p:cNvSpPr/>
          <p:nvPr/>
        </p:nvSpPr>
        <p:spPr>
          <a:xfrm>
            <a:off x="6796314" y="4581128"/>
            <a:ext cx="2364950" cy="369332"/>
          </a:xfrm>
          <a:prstGeom prst="rect">
            <a:avLst/>
          </a:prstGeom>
        </p:spPr>
        <p:txBody>
          <a:bodyPr wrap="none">
            <a:spAutoFit/>
          </a:bodyPr>
          <a:lstStyle/>
          <a:p>
            <a:r>
              <a:rPr lang="en-US" dirty="0"/>
              <a:t>(</a:t>
            </a:r>
            <a:r>
              <a:rPr lang="en-US" dirty="0">
                <a:solidFill>
                  <a:srgbClr val="0000FF"/>
                </a:solidFill>
              </a:rPr>
              <a:t>BPM -- </a:t>
            </a:r>
            <a:r>
              <a:rPr lang="en-US" dirty="0" err="1">
                <a:solidFill>
                  <a:srgbClr val="0000FF"/>
                </a:solidFill>
              </a:rPr>
              <a:t>Profilometer</a:t>
            </a:r>
            <a:r>
              <a:rPr lang="en-US" dirty="0">
                <a:solidFill>
                  <a:srgbClr val="0000FF"/>
                </a:solidFill>
              </a:rPr>
              <a:t>)</a:t>
            </a:r>
            <a:r>
              <a:rPr lang="ru-RU" dirty="0">
                <a:solidFill>
                  <a:srgbClr val="0000FF"/>
                </a:solidFill>
              </a:rPr>
              <a:t> </a:t>
            </a:r>
            <a:endParaRPr lang="en-US" dirty="0"/>
          </a:p>
        </p:txBody>
      </p:sp>
      <p:sp>
        <p:nvSpPr>
          <p:cNvPr id="8" name="Rectangle 7"/>
          <p:cNvSpPr/>
          <p:nvPr/>
        </p:nvSpPr>
        <p:spPr>
          <a:xfrm>
            <a:off x="5292080" y="3284984"/>
            <a:ext cx="1454244" cy="369332"/>
          </a:xfrm>
          <a:prstGeom prst="rect">
            <a:avLst/>
          </a:prstGeom>
        </p:spPr>
        <p:txBody>
          <a:bodyPr wrap="none">
            <a:spAutoFit/>
          </a:bodyPr>
          <a:lstStyle/>
          <a:p>
            <a:r>
              <a:rPr lang="en-US" b="1" dirty="0" smtClean="0">
                <a:solidFill>
                  <a:srgbClr val="6600FF"/>
                </a:solidFill>
              </a:rPr>
              <a:t>FBBC rings</a:t>
            </a:r>
            <a:endParaRPr lang="en-US" b="1" dirty="0">
              <a:solidFill>
                <a:srgbClr val="6600FF"/>
              </a:solidFill>
            </a:endParaRPr>
          </a:p>
        </p:txBody>
      </p:sp>
    </p:spTree>
    <p:extLst>
      <p:ext uri="{BB962C8B-B14F-4D97-AF65-F5344CB8AC3E}">
        <p14:creationId xmlns:p14="http://schemas.microsoft.com/office/powerpoint/2010/main" val="42881504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16</a:t>
            </a:fld>
            <a:endParaRPr lang="ru-RU"/>
          </a:p>
        </p:txBody>
      </p:sp>
      <p:pic>
        <p:nvPicPr>
          <p:cNvPr id="3" name="Picture 2"/>
          <p:cNvPicPr>
            <a:picLocks noChangeAspect="1"/>
          </p:cNvPicPr>
          <p:nvPr/>
        </p:nvPicPr>
        <p:blipFill>
          <a:blip r:embed="rId2"/>
          <a:stretch>
            <a:fillRect/>
          </a:stretch>
        </p:blipFill>
        <p:spPr>
          <a:xfrm>
            <a:off x="1043608" y="980728"/>
            <a:ext cx="7306529" cy="3817906"/>
          </a:xfrm>
          <a:prstGeom prst="rect">
            <a:avLst/>
          </a:prstGeom>
        </p:spPr>
      </p:pic>
      <p:sp>
        <p:nvSpPr>
          <p:cNvPr id="4" name="Rectangle 3"/>
          <p:cNvSpPr/>
          <p:nvPr/>
        </p:nvSpPr>
        <p:spPr>
          <a:xfrm>
            <a:off x="683568" y="4826675"/>
            <a:ext cx="7848872" cy="923330"/>
          </a:xfrm>
          <a:prstGeom prst="rect">
            <a:avLst/>
          </a:prstGeom>
        </p:spPr>
        <p:txBody>
          <a:bodyPr wrap="square">
            <a:spAutoFit/>
          </a:bodyPr>
          <a:lstStyle/>
          <a:p>
            <a:r>
              <a:rPr lang="en-US" dirty="0"/>
              <a:t>Fig.18. Histograms of arrival time distributions T of charged particles at </a:t>
            </a:r>
            <a:r>
              <a:rPr lang="en-US" dirty="0" err="1"/>
              <a:t>MCP_detectors</a:t>
            </a:r>
            <a:r>
              <a:rPr lang="en-US" dirty="0"/>
              <a:t> placed at different distances from the setup center (90 cm, 150 cm and 250 cm)</a:t>
            </a:r>
          </a:p>
        </p:txBody>
      </p:sp>
    </p:spTree>
    <p:extLst>
      <p:ext uri="{BB962C8B-B14F-4D97-AF65-F5344CB8AC3E}">
        <p14:creationId xmlns:p14="http://schemas.microsoft.com/office/powerpoint/2010/main" val="3187576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17</a:t>
            </a:fld>
            <a:endParaRPr lang="ru-RU"/>
          </a:p>
        </p:txBody>
      </p:sp>
      <p:pic>
        <p:nvPicPr>
          <p:cNvPr id="3" name="Picture 2"/>
          <p:cNvPicPr>
            <a:picLocks noChangeAspect="1"/>
          </p:cNvPicPr>
          <p:nvPr/>
        </p:nvPicPr>
        <p:blipFill>
          <a:blip r:embed="rId2"/>
          <a:stretch>
            <a:fillRect/>
          </a:stretch>
        </p:blipFill>
        <p:spPr>
          <a:xfrm>
            <a:off x="395536" y="2204864"/>
            <a:ext cx="7988300" cy="3111500"/>
          </a:xfrm>
          <a:prstGeom prst="rect">
            <a:avLst/>
          </a:prstGeom>
        </p:spPr>
      </p:pic>
      <p:sp>
        <p:nvSpPr>
          <p:cNvPr id="4" name="Rectangle 3"/>
          <p:cNvSpPr/>
          <p:nvPr/>
        </p:nvSpPr>
        <p:spPr>
          <a:xfrm>
            <a:off x="611560" y="5906235"/>
            <a:ext cx="7272808" cy="923330"/>
          </a:xfrm>
          <a:prstGeom prst="rect">
            <a:avLst/>
          </a:prstGeom>
        </p:spPr>
        <p:txBody>
          <a:bodyPr wrap="square">
            <a:spAutoFit/>
          </a:bodyPr>
          <a:lstStyle/>
          <a:p>
            <a:r>
              <a:rPr lang="en-US" dirty="0" smtClean="0"/>
              <a:t>[1] K.A. </a:t>
            </a:r>
            <a:r>
              <a:rPr lang="en-US" dirty="0" err="1" smtClean="0"/>
              <a:t>Galaktionov</a:t>
            </a:r>
            <a:r>
              <a:rPr lang="en-US" dirty="0" smtClean="0"/>
              <a:t>, "Application of machine learning methods for direct extraction of the impact parameter in high-energy collisions», </a:t>
            </a:r>
            <a:r>
              <a:rPr lang="en-US" dirty="0" err="1" smtClean="0"/>
              <a:t>Batchelor</a:t>
            </a:r>
            <a:r>
              <a:rPr lang="en-US" dirty="0" smtClean="0"/>
              <a:t> Diploma. Saint-Petersburg State University, May 2022.</a:t>
            </a:r>
            <a:endParaRPr lang="en-US" dirty="0"/>
          </a:p>
        </p:txBody>
      </p:sp>
      <p:sp>
        <p:nvSpPr>
          <p:cNvPr id="5" name="Rectangle 4"/>
          <p:cNvSpPr/>
          <p:nvPr/>
        </p:nvSpPr>
        <p:spPr>
          <a:xfrm>
            <a:off x="683568" y="1412776"/>
            <a:ext cx="7488832" cy="923330"/>
          </a:xfrm>
          <a:prstGeom prst="rect">
            <a:avLst/>
          </a:prstGeom>
        </p:spPr>
        <p:txBody>
          <a:bodyPr wrap="square">
            <a:spAutoFit/>
          </a:bodyPr>
          <a:lstStyle/>
          <a:p>
            <a:r>
              <a:rPr lang="en-US" dirty="0"/>
              <a:t>Fig. 14: Dependence of the predicted coordinates of the collision on the </a:t>
            </a:r>
            <a:r>
              <a:rPr lang="en-US" dirty="0" smtClean="0"/>
              <a:t>true coordinate  </a:t>
            </a:r>
            <a:r>
              <a:rPr lang="en-US" dirty="0"/>
              <a:t>(</a:t>
            </a:r>
            <a:r>
              <a:rPr lang="en-US" dirty="0" smtClean="0"/>
              <a:t>orange diagonal </a:t>
            </a:r>
            <a:r>
              <a:rPr lang="en-US" dirty="0"/>
              <a:t>- ideal case). (a) All registered particles, (b) Only the </a:t>
            </a:r>
            <a:r>
              <a:rPr lang="en-US" dirty="0" smtClean="0"/>
              <a:t>first particles </a:t>
            </a:r>
            <a:r>
              <a:rPr lang="en-US" dirty="0"/>
              <a:t>from each </a:t>
            </a:r>
            <a:r>
              <a:rPr lang="en-US" dirty="0" smtClean="0"/>
              <a:t>detector</a:t>
            </a:r>
            <a:r>
              <a:rPr lang="ru-RU" dirty="0" smtClean="0"/>
              <a:t> </a:t>
            </a:r>
            <a:r>
              <a:rPr lang="en-US" dirty="0" smtClean="0"/>
              <a:t>[1]</a:t>
            </a:r>
            <a:endParaRPr lang="en-US" dirty="0"/>
          </a:p>
        </p:txBody>
      </p:sp>
      <p:sp>
        <p:nvSpPr>
          <p:cNvPr id="6" name="Rectangle 5"/>
          <p:cNvSpPr/>
          <p:nvPr/>
        </p:nvSpPr>
        <p:spPr>
          <a:xfrm>
            <a:off x="755576" y="5157192"/>
            <a:ext cx="7308304" cy="646331"/>
          </a:xfrm>
          <a:prstGeom prst="rect">
            <a:avLst/>
          </a:prstGeom>
        </p:spPr>
        <p:txBody>
          <a:bodyPr wrap="square">
            <a:spAutoFit/>
          </a:bodyPr>
          <a:lstStyle/>
          <a:p>
            <a:pPr marL="342900" indent="-342900">
              <a:buFont typeface="Wingdings" charset="2"/>
              <a:buChar char="Ø"/>
            </a:pPr>
            <a:r>
              <a:rPr lang="en-US" dirty="0">
                <a:solidFill>
                  <a:srgbClr val="FF0000"/>
                </a:solidFill>
              </a:rPr>
              <a:t>If we evaluate only the first particles from each of the six detectors used</a:t>
            </a:r>
            <a:r>
              <a:rPr lang="en-US" dirty="0" smtClean="0">
                <a:solidFill>
                  <a:srgbClr val="FF0000"/>
                </a:solidFill>
              </a:rPr>
              <a:t>, managed </a:t>
            </a:r>
            <a:r>
              <a:rPr lang="en-US" dirty="0">
                <a:solidFill>
                  <a:srgbClr val="FF0000"/>
                </a:solidFill>
              </a:rPr>
              <a:t>to improve the accuracy to </a:t>
            </a:r>
            <a:r>
              <a:rPr lang="en-US" dirty="0" smtClean="0">
                <a:solidFill>
                  <a:srgbClr val="FF0000"/>
                </a:solidFill>
              </a:rPr>
              <a:t>sigma =9.4mm</a:t>
            </a:r>
            <a:endParaRPr lang="en-US" dirty="0">
              <a:solidFill>
                <a:srgbClr val="FF0000"/>
              </a:solidFill>
            </a:endParaRPr>
          </a:p>
        </p:txBody>
      </p:sp>
    </p:spTree>
    <p:extLst>
      <p:ext uri="{BB962C8B-B14F-4D97-AF65-F5344CB8AC3E}">
        <p14:creationId xmlns:p14="http://schemas.microsoft.com/office/powerpoint/2010/main" val="30457189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18</a:t>
            </a:fld>
            <a:endParaRPr lang="ru-RU"/>
          </a:p>
        </p:txBody>
      </p:sp>
      <p:sp>
        <p:nvSpPr>
          <p:cNvPr id="4" name="Rectangle 3"/>
          <p:cNvSpPr/>
          <p:nvPr/>
        </p:nvSpPr>
        <p:spPr>
          <a:xfrm>
            <a:off x="179512" y="0"/>
            <a:ext cx="8424936" cy="6247866"/>
          </a:xfrm>
          <a:prstGeom prst="rect">
            <a:avLst/>
          </a:prstGeom>
        </p:spPr>
        <p:txBody>
          <a:bodyPr wrap="square">
            <a:spAutoFit/>
          </a:bodyPr>
          <a:lstStyle/>
          <a:p>
            <a:r>
              <a:rPr lang="en-US" sz="3200" dirty="0" smtClean="0">
                <a:solidFill>
                  <a:srgbClr val="0000FF"/>
                </a:solidFill>
              </a:rPr>
              <a:t>Model simulations</a:t>
            </a:r>
            <a:endParaRPr lang="en-US" sz="3200" dirty="0">
              <a:solidFill>
                <a:srgbClr val="0000FF"/>
              </a:solidFill>
            </a:endParaRPr>
          </a:p>
          <a:p>
            <a:r>
              <a:rPr lang="en-US" sz="1600" dirty="0"/>
              <a:t>An important part of experiment preparation at NICA SPD is the development of an adequate software for event reconstruction and analysis.</a:t>
            </a:r>
          </a:p>
          <a:p>
            <a:r>
              <a:rPr lang="en-US" sz="1600" dirty="0"/>
              <a:t>The possibility of application of MCP-based </a:t>
            </a:r>
            <a:r>
              <a:rPr lang="en-US" sz="1600" dirty="0" smtClean="0">
                <a:solidFill>
                  <a:srgbClr val="0000FF"/>
                </a:solidFill>
              </a:rPr>
              <a:t>FBBC </a:t>
            </a:r>
            <a:r>
              <a:rPr lang="en-US" sz="1600" dirty="0"/>
              <a:t>for </a:t>
            </a:r>
            <a:r>
              <a:rPr lang="en-US" sz="1600" dirty="0">
                <a:solidFill>
                  <a:srgbClr val="0000FF"/>
                </a:solidFill>
              </a:rPr>
              <a:t>determination of the coordinate Z (ion interaction point in </a:t>
            </a:r>
            <a:r>
              <a:rPr lang="en-US" sz="1600" dirty="0" smtClean="0">
                <a:solidFill>
                  <a:srgbClr val="0000FF"/>
                </a:solidFill>
              </a:rPr>
              <a:t>the given  </a:t>
            </a:r>
            <a:r>
              <a:rPr lang="en-US" sz="1600" dirty="0">
                <a:solidFill>
                  <a:srgbClr val="0000FF"/>
                </a:solidFill>
              </a:rPr>
              <a:t>event</a:t>
            </a:r>
            <a:r>
              <a:rPr lang="en-US" sz="1600" dirty="0"/>
              <a:t>) by the difference of the times of flight of particles from the symmetrically situated MCP detectors was studied numerically. </a:t>
            </a:r>
            <a:endParaRPr lang="en-US" sz="1600" dirty="0" smtClean="0"/>
          </a:p>
          <a:p>
            <a:endParaRPr lang="en-US" sz="1600" dirty="0"/>
          </a:p>
          <a:p>
            <a:r>
              <a:rPr lang="en-US" sz="1600" dirty="0" smtClean="0"/>
              <a:t>The </a:t>
            </a:r>
            <a:r>
              <a:rPr lang="en-US" sz="1600" dirty="0"/>
              <a:t>Monte Carlo event generator DQGSM was used. </a:t>
            </a:r>
            <a:r>
              <a:rPr lang="en-US" sz="1600" dirty="0" smtClean="0"/>
              <a:t>1 million </a:t>
            </a:r>
            <a:r>
              <a:rPr lang="en-US" sz="1600" dirty="0"/>
              <a:t>events of </a:t>
            </a:r>
            <a:r>
              <a:rPr lang="en-US" sz="1600" dirty="0" err="1"/>
              <a:t>Au+Au</a:t>
            </a:r>
            <a:r>
              <a:rPr lang="en-US" sz="1600" dirty="0"/>
              <a:t> collisions at √s=11 </a:t>
            </a:r>
            <a:r>
              <a:rPr lang="en-US" sz="1600" dirty="0" err="1"/>
              <a:t>GeV</a:t>
            </a:r>
            <a:r>
              <a:rPr lang="en-US" sz="1600" dirty="0"/>
              <a:t> were simulated. A special library </a:t>
            </a:r>
            <a:r>
              <a:rPr lang="en-US" sz="1600" dirty="0" err="1"/>
              <a:t>FBBClib</a:t>
            </a:r>
            <a:r>
              <a:rPr lang="en-US" sz="1600" dirty="0"/>
              <a:t> was applied. The efficiency of charged particle registration by MCP was taken equal to 90%, the time tagging precision was 50 ps. The Z coordinate of a vertex event was reconstructed using machine learning, in particular neural networks and the algorithm of gradient boosting on decision trees </a:t>
            </a:r>
            <a:r>
              <a:rPr lang="en-US" sz="1600" dirty="0" err="1"/>
              <a:t>XGBoost</a:t>
            </a:r>
            <a:r>
              <a:rPr lang="en-US" sz="1600" dirty="0"/>
              <a:t>. </a:t>
            </a:r>
            <a:endParaRPr lang="en-US" sz="1600" dirty="0" smtClean="0"/>
          </a:p>
          <a:p>
            <a:r>
              <a:rPr lang="en-US" sz="1600" dirty="0" smtClean="0"/>
              <a:t>Learning </a:t>
            </a:r>
            <a:r>
              <a:rPr lang="en-US" sz="1600" dirty="0"/>
              <a:t>samples included the following parameters: average times of particles arrival at separate MCPs, time of </a:t>
            </a:r>
            <a:r>
              <a:rPr lang="en-US" sz="1600" dirty="0" smtClean="0"/>
              <a:t>the first </a:t>
            </a:r>
            <a:r>
              <a:rPr lang="en-US" sz="1600" dirty="0"/>
              <a:t>particle arrival at separate MCPs, multiplicity of charged particles, ratios of multiplicities at separate MCPs and </a:t>
            </a:r>
            <a:r>
              <a:rPr lang="en-US" sz="1600" dirty="0" smtClean="0"/>
              <a:t>the total </a:t>
            </a:r>
            <a:r>
              <a:rPr lang="en-US" sz="1600" dirty="0"/>
              <a:t>event multiplicity. The neural network included 6 layers: the input layer, the normalization layer, three inner layers with the number of neurons equal to the number of parameters, one summing inner layer, and an output layer. The maximum decision tree depth in </a:t>
            </a:r>
            <a:r>
              <a:rPr lang="en-US" sz="1600" dirty="0" err="1"/>
              <a:t>XGBoost</a:t>
            </a:r>
            <a:r>
              <a:rPr lang="en-US" sz="1600" dirty="0"/>
              <a:t> was equal to 6. All possible detection configurations were considered with an ideal time resolution (</a:t>
            </a:r>
            <a:r>
              <a:rPr lang="en-US" sz="1600" dirty="0" err="1"/>
              <a:t>σ</a:t>
            </a:r>
            <a:r>
              <a:rPr lang="en-US" sz="1600" dirty="0"/>
              <a:t> = 0 </a:t>
            </a:r>
            <a:r>
              <a:rPr lang="en-US" sz="1600" dirty="0" err="1"/>
              <a:t>ps</a:t>
            </a:r>
            <a:r>
              <a:rPr lang="en-US" sz="1600" dirty="0"/>
              <a:t>) and a realistic time resolution (</a:t>
            </a:r>
            <a:r>
              <a:rPr lang="en-US" sz="1600" dirty="0" err="1"/>
              <a:t>σ</a:t>
            </a:r>
            <a:r>
              <a:rPr lang="en-US" sz="1600" dirty="0"/>
              <a:t> = 50 </a:t>
            </a:r>
            <a:r>
              <a:rPr lang="en-US" sz="1600" dirty="0" err="1"/>
              <a:t>ps</a:t>
            </a:r>
            <a:r>
              <a:rPr lang="en-US" sz="1600" dirty="0"/>
              <a:t> and 100 </a:t>
            </a:r>
            <a:r>
              <a:rPr lang="en-US" sz="1600" dirty="0" err="1"/>
              <a:t>ps</a:t>
            </a:r>
            <a:r>
              <a:rPr lang="en-US" sz="1600" dirty="0"/>
              <a:t>).</a:t>
            </a:r>
          </a:p>
          <a:p>
            <a:pPr marL="285750" indent="-285750">
              <a:buFont typeface="Wingdings" charset="2"/>
              <a:buChar char="Ø"/>
            </a:pPr>
            <a:r>
              <a:rPr lang="en-US" sz="1600" dirty="0">
                <a:solidFill>
                  <a:srgbClr val="0000FF"/>
                </a:solidFill>
              </a:rPr>
              <a:t>The numerical study showed that the root mean square deviation of event vertex coordinate is on a level of 7 mm and the maximum RMS does not exceed 12 mm even for MCP time resolution </a:t>
            </a:r>
            <a:r>
              <a:rPr lang="en-US" sz="1600" dirty="0" err="1">
                <a:solidFill>
                  <a:srgbClr val="0000FF"/>
                </a:solidFill>
              </a:rPr>
              <a:t>σ</a:t>
            </a:r>
            <a:r>
              <a:rPr lang="en-US" sz="1600" dirty="0">
                <a:solidFill>
                  <a:srgbClr val="0000FF"/>
                </a:solidFill>
              </a:rPr>
              <a:t> = 100 ps.</a:t>
            </a:r>
          </a:p>
        </p:txBody>
      </p:sp>
    </p:spTree>
    <p:extLst>
      <p:ext uri="{BB962C8B-B14F-4D97-AF65-F5344CB8AC3E}">
        <p14:creationId xmlns:p14="http://schemas.microsoft.com/office/powerpoint/2010/main" val="39075382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19</a:t>
            </a:fld>
            <a:endParaRPr lang="ru-RU"/>
          </a:p>
        </p:txBody>
      </p:sp>
      <p:sp>
        <p:nvSpPr>
          <p:cNvPr id="3" name="Rectangle 2"/>
          <p:cNvSpPr/>
          <p:nvPr/>
        </p:nvSpPr>
        <p:spPr>
          <a:xfrm>
            <a:off x="539552" y="476672"/>
            <a:ext cx="8280920" cy="2185214"/>
          </a:xfrm>
          <a:prstGeom prst="rect">
            <a:avLst/>
          </a:prstGeom>
        </p:spPr>
        <p:txBody>
          <a:bodyPr wrap="square">
            <a:spAutoFit/>
          </a:bodyPr>
          <a:lstStyle/>
          <a:p>
            <a:pPr algn="ctr"/>
            <a:r>
              <a:rPr lang="en-US" sz="3200" dirty="0">
                <a:solidFill>
                  <a:srgbClr val="0000FF"/>
                </a:solidFill>
              </a:rPr>
              <a:t>Application of neural networks for event-</a:t>
            </a:r>
            <a:r>
              <a:rPr lang="en-US" sz="3200" dirty="0" smtClean="0">
                <a:solidFill>
                  <a:srgbClr val="0000FF"/>
                </a:solidFill>
              </a:rPr>
              <a:t>wise evaluation </a:t>
            </a:r>
            <a:r>
              <a:rPr lang="en-US" sz="3200" dirty="0">
                <a:solidFill>
                  <a:srgbClr val="0000FF"/>
                </a:solidFill>
              </a:rPr>
              <a:t>of the impact parameter</a:t>
            </a:r>
          </a:p>
          <a:p>
            <a:pPr algn="ctr"/>
            <a:r>
              <a:rPr lang="en-US" dirty="0" err="1"/>
              <a:t>K.Galaktionov</a:t>
            </a:r>
            <a:r>
              <a:rPr lang="en-US" dirty="0"/>
              <a:t>, V. </a:t>
            </a:r>
            <a:r>
              <a:rPr lang="en-US" dirty="0" err="1"/>
              <a:t>Roudnev</a:t>
            </a:r>
            <a:r>
              <a:rPr lang="en-US" dirty="0"/>
              <a:t>, F. </a:t>
            </a:r>
            <a:r>
              <a:rPr lang="en-US" dirty="0" err="1" smtClean="0"/>
              <a:t>Valiev</a:t>
            </a:r>
            <a:endParaRPr lang="en-US" dirty="0" smtClean="0"/>
          </a:p>
          <a:p>
            <a:pPr algn="ctr"/>
            <a:r>
              <a:rPr lang="en-US" dirty="0"/>
              <a:t>(St. Petersburg State University</a:t>
            </a:r>
            <a:r>
              <a:rPr lang="en-US" dirty="0" smtClean="0"/>
              <a:t>)</a:t>
            </a:r>
          </a:p>
          <a:p>
            <a:pPr algn="ctr"/>
            <a:r>
              <a:rPr lang="en-US" dirty="0" smtClean="0"/>
              <a:t>(Paper was submitted to PEPAN)</a:t>
            </a:r>
          </a:p>
          <a:p>
            <a:endParaRPr lang="en-US" dirty="0"/>
          </a:p>
        </p:txBody>
      </p:sp>
      <p:sp>
        <p:nvSpPr>
          <p:cNvPr id="4" name="Rectangle 3"/>
          <p:cNvSpPr/>
          <p:nvPr/>
        </p:nvSpPr>
        <p:spPr>
          <a:xfrm>
            <a:off x="611560" y="2564904"/>
            <a:ext cx="8064896" cy="2031325"/>
          </a:xfrm>
          <a:prstGeom prst="rect">
            <a:avLst/>
          </a:prstGeom>
        </p:spPr>
        <p:txBody>
          <a:bodyPr wrap="square">
            <a:spAutoFit/>
          </a:bodyPr>
          <a:lstStyle/>
          <a:p>
            <a:pPr algn="just"/>
            <a:r>
              <a:rPr lang="en-US" dirty="0" smtClean="0"/>
              <a:t>	Evaluation </a:t>
            </a:r>
            <a:r>
              <a:rPr lang="en-US" dirty="0"/>
              <a:t>of the impact parameter in a single event is crucial for </a:t>
            </a:r>
            <a:r>
              <a:rPr lang="en-US" dirty="0" smtClean="0"/>
              <a:t>correct and efficient </a:t>
            </a:r>
            <a:r>
              <a:rPr lang="en-US" dirty="0"/>
              <a:t>data processing in collision-based nuclear and particle </a:t>
            </a:r>
            <a:r>
              <a:rPr lang="en-US" dirty="0" smtClean="0"/>
              <a:t>physics experiments</a:t>
            </a:r>
            <a:r>
              <a:rPr lang="en-US" dirty="0"/>
              <a:t>. Real-time estimates of the impact parameter allows </a:t>
            </a:r>
            <a:r>
              <a:rPr lang="en-US" dirty="0" smtClean="0"/>
              <a:t>experimentalists to </a:t>
            </a:r>
            <a:r>
              <a:rPr lang="en-US" dirty="0"/>
              <a:t>preselect the most informative events at the data acquisition stage, </a:t>
            </a:r>
            <a:r>
              <a:rPr lang="en-US" dirty="0" smtClean="0"/>
              <a:t>before any </a:t>
            </a:r>
            <a:r>
              <a:rPr lang="en-US" dirty="0"/>
              <a:t>processing. The presented computational experiments prove </a:t>
            </a:r>
            <a:r>
              <a:rPr lang="en-US" dirty="0" smtClean="0"/>
              <a:t>application of </a:t>
            </a:r>
            <a:r>
              <a:rPr lang="en-US" dirty="0"/>
              <a:t>neural network techniques for direct impact parameter evaluation </a:t>
            </a:r>
            <a:r>
              <a:rPr lang="en-US" dirty="0" smtClean="0"/>
              <a:t>useful for </a:t>
            </a:r>
            <a:r>
              <a:rPr lang="en-US" dirty="0"/>
              <a:t>future experimental setups.</a:t>
            </a:r>
          </a:p>
        </p:txBody>
      </p:sp>
    </p:spTree>
    <p:extLst>
      <p:ext uri="{BB962C8B-B14F-4D97-AF65-F5344CB8AC3E}">
        <p14:creationId xmlns:p14="http://schemas.microsoft.com/office/powerpoint/2010/main" val="24074747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Рисунок 8" descr="NC_Ring503m_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6712"/>
            <a:ext cx="896620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Box 52"/>
          <p:cNvSpPr txBox="1">
            <a:spLocks noChangeArrowheads="1"/>
          </p:cNvSpPr>
          <p:nvPr/>
        </p:nvSpPr>
        <p:spPr bwMode="auto">
          <a:xfrm>
            <a:off x="3502025" y="160338"/>
            <a:ext cx="1963738" cy="461962"/>
          </a:xfrm>
          <a:prstGeom prst="rect">
            <a:avLst/>
          </a:prstGeom>
          <a:solidFill>
            <a:srgbClr val="000090"/>
          </a:solid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rPr>
              <a:t>The Collider  </a:t>
            </a:r>
            <a:endParaRPr lang="ru-RU" b="1">
              <a:solidFill>
                <a:srgbClr val="FFFFFF"/>
              </a:solidFill>
            </a:endParaRPr>
          </a:p>
        </p:txBody>
      </p:sp>
      <p:sp>
        <p:nvSpPr>
          <p:cNvPr id="71686" name="Rectangle 6"/>
          <p:cNvSpPr>
            <a:spLocks noChangeArrowheads="1"/>
          </p:cNvSpPr>
          <p:nvPr/>
        </p:nvSpPr>
        <p:spPr bwMode="auto">
          <a:xfrm>
            <a:off x="2686050" y="604838"/>
            <a:ext cx="3492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0090"/>
                </a:solidFill>
              </a:rPr>
              <a:t>45 T*m</a:t>
            </a:r>
            <a:r>
              <a:rPr lang="en-US" sz="2000" i="1">
                <a:solidFill>
                  <a:srgbClr val="000090"/>
                </a:solidFill>
              </a:rPr>
              <a:t>,  4.5 GeV/u for </a:t>
            </a:r>
            <a:r>
              <a:rPr lang="en-US" sz="2000" b="1" i="1">
                <a:solidFill>
                  <a:srgbClr val="FF0000"/>
                </a:solidFill>
              </a:rPr>
              <a:t>Au</a:t>
            </a:r>
            <a:r>
              <a:rPr lang="en-US" sz="2000" b="1" i="1" baseline="30000">
                <a:solidFill>
                  <a:srgbClr val="FF0000"/>
                </a:solidFill>
              </a:rPr>
              <a:t>79+</a:t>
            </a:r>
            <a:r>
              <a:rPr lang="en-US" sz="2000" i="1" baseline="30000">
                <a:solidFill>
                  <a:srgbClr val="000090"/>
                </a:solidFill>
              </a:rPr>
              <a:t> </a:t>
            </a:r>
          </a:p>
        </p:txBody>
      </p:sp>
      <p:pic>
        <p:nvPicPr>
          <p:cNvPr id="71687" name="Picture 2" descr="E:\Мои документы\NICA\foto\Коллайдер\модуль с диполем\DSC01395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275" y="2400300"/>
            <a:ext cx="166052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Рисунок 13" descr="DSC0098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2354263"/>
            <a:ext cx="157480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TextBox 12"/>
          <p:cNvSpPr txBox="1">
            <a:spLocks noChangeArrowheads="1"/>
          </p:cNvSpPr>
          <p:nvPr/>
        </p:nvSpPr>
        <p:spPr bwMode="auto">
          <a:xfrm>
            <a:off x="107504" y="5445224"/>
            <a:ext cx="3057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solidFill>
                  <a:srgbClr val="000090"/>
                </a:solidFill>
              </a:rPr>
              <a:t>Double aperture magnets:</a:t>
            </a:r>
          </a:p>
          <a:p>
            <a:pPr eaLnBrk="1" hangingPunct="1"/>
            <a:r>
              <a:rPr lang="en-US" sz="1800" i="1" dirty="0">
                <a:solidFill>
                  <a:srgbClr val="000090"/>
                </a:solidFill>
              </a:rPr>
              <a:t>dipole &amp; </a:t>
            </a:r>
            <a:r>
              <a:rPr lang="en-US" sz="1800" i="1" dirty="0" err="1">
                <a:solidFill>
                  <a:srgbClr val="000090"/>
                </a:solidFill>
              </a:rPr>
              <a:t>quadrupole</a:t>
            </a:r>
            <a:r>
              <a:rPr lang="en-US" sz="1800" i="1" dirty="0">
                <a:solidFill>
                  <a:srgbClr val="000090"/>
                </a:solidFill>
              </a:rPr>
              <a:t> </a:t>
            </a:r>
          </a:p>
          <a:p>
            <a:pPr eaLnBrk="1" hangingPunct="1"/>
            <a:r>
              <a:rPr lang="en-US" sz="1800" i="1" dirty="0">
                <a:solidFill>
                  <a:srgbClr val="000090"/>
                </a:solidFill>
              </a:rPr>
              <a:t>prototypes</a:t>
            </a:r>
          </a:p>
        </p:txBody>
      </p:sp>
      <p:cxnSp>
        <p:nvCxnSpPr>
          <p:cNvPr id="14" name="Straight Arrow Connector 13"/>
          <p:cNvCxnSpPr/>
          <p:nvPr/>
        </p:nvCxnSpPr>
        <p:spPr>
          <a:xfrm flipV="1">
            <a:off x="812800" y="4025900"/>
            <a:ext cx="1143000" cy="1981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2311400" y="4775200"/>
            <a:ext cx="4800600" cy="1244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1692" name="TextBox 24"/>
          <p:cNvSpPr txBox="1">
            <a:spLocks noChangeArrowheads="1"/>
          </p:cNvSpPr>
          <p:nvPr/>
        </p:nvSpPr>
        <p:spPr bwMode="auto">
          <a:xfrm>
            <a:off x="4495800" y="4800600"/>
            <a:ext cx="696913" cy="369888"/>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rPr>
              <a:t>MPD</a:t>
            </a:r>
          </a:p>
        </p:txBody>
      </p:sp>
      <p:sp>
        <p:nvSpPr>
          <p:cNvPr id="71693" name="TextBox 25"/>
          <p:cNvSpPr txBox="1">
            <a:spLocks noChangeArrowheads="1"/>
          </p:cNvSpPr>
          <p:nvPr/>
        </p:nvSpPr>
        <p:spPr bwMode="auto">
          <a:xfrm>
            <a:off x="4445000" y="1917700"/>
            <a:ext cx="658813" cy="369888"/>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rPr>
              <a:t>SPD</a:t>
            </a:r>
          </a:p>
        </p:txBody>
      </p:sp>
      <p:cxnSp>
        <p:nvCxnSpPr>
          <p:cNvPr id="28" name="Straight Arrow Connector 27"/>
          <p:cNvCxnSpPr/>
          <p:nvPr/>
        </p:nvCxnSpPr>
        <p:spPr>
          <a:xfrm flipV="1">
            <a:off x="152400" y="1917700"/>
            <a:ext cx="990600" cy="241300"/>
          </a:xfrm>
          <a:prstGeom prst="straightConnector1">
            <a:avLst/>
          </a:prstGeom>
          <a:ln w="3810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0" y="4914900"/>
            <a:ext cx="952500" cy="241300"/>
          </a:xfrm>
          <a:prstGeom prst="straightConnector1">
            <a:avLst/>
          </a:prstGeom>
          <a:ln w="3810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a:off x="4730750" y="3232150"/>
            <a:ext cx="3416300" cy="63500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5400000">
            <a:off x="5086350" y="3054350"/>
            <a:ext cx="3365500" cy="106680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5400000">
            <a:off x="5156200" y="3149600"/>
            <a:ext cx="3352800" cy="914400"/>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998247976"/>
              </p:ext>
            </p:extLst>
          </p:nvPr>
        </p:nvGraphicFramePr>
        <p:xfrm>
          <a:off x="2819400" y="2012950"/>
          <a:ext cx="3860800" cy="2699520"/>
        </p:xfrm>
        <a:graphic>
          <a:graphicData uri="http://schemas.openxmlformats.org/drawingml/2006/table">
            <a:tbl>
              <a:tblPr/>
              <a:tblGrid>
                <a:gridCol w="2921000"/>
                <a:gridCol w="939800"/>
              </a:tblGrid>
              <a:tr h="2794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rPr>
                        <a:t> Ring circumference, m </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ＭＳ Ｐゴシック" charset="0"/>
                        </a:rPr>
                        <a:t>503,04</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CCFFCC"/>
                    </a:solidFill>
                  </a:tcPr>
                </a:tc>
              </a:tr>
              <a:tr h="2794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rPr>
                        <a:t> Number of bunches</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charset="0"/>
                          <a:ea typeface="ＭＳ Ｐゴシック" charset="0"/>
                          <a:cs typeface="ＭＳ Ｐゴシック" charset="0"/>
                        </a:rPr>
                        <a:t>22</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r>
              <a:tr h="2794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90"/>
                          </a:solidFill>
                          <a:effectLst/>
                          <a:latin typeface="Arial" charset="0"/>
                          <a:ea typeface="ＭＳ Ｐゴシック" charset="0"/>
                          <a:cs typeface="ＭＳ Ｐゴシック" charset="0"/>
                        </a:rPr>
                        <a:t>r.m.s</a:t>
                      </a:r>
                      <a:r>
                        <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rPr>
                        <a:t>. bunch length, m</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charset="0"/>
                          <a:ea typeface="ＭＳ Ｐゴシック" charset="0"/>
                          <a:cs typeface="ＭＳ Ｐゴシック" charset="0"/>
                        </a:rPr>
                        <a:t>0,6</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r>
              <a:tr h="2921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90"/>
                          </a:solidFill>
                          <a:effectLst/>
                          <a:latin typeface="Symbol" charset="0"/>
                          <a:ea typeface="ＭＳ Ｐゴシック" charset="0"/>
                          <a:cs typeface="ＭＳ Ｐゴシック" charset="0"/>
                        </a:rPr>
                        <a:t> b</a:t>
                      </a:r>
                      <a:r>
                        <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rPr>
                        <a:t>, m</a:t>
                      </a:r>
                      <a:endParaRPr kumimoji="0" lang="en-US" sz="1600" b="0" i="1" u="none" strike="noStrike" cap="none" normalizeH="0" baseline="0" dirty="0">
                        <a:ln>
                          <a:noFill/>
                        </a:ln>
                        <a:solidFill>
                          <a:srgbClr val="000090"/>
                        </a:solidFill>
                        <a:effectLst/>
                        <a:latin typeface="Symbol" charset="0"/>
                        <a:ea typeface="ＭＳ Ｐゴシック" charset="0"/>
                        <a:cs typeface="ＭＳ Ｐゴシック" charset="0"/>
                      </a:endParaRP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charset="0"/>
                          <a:ea typeface="ＭＳ Ｐゴシック" charset="0"/>
                          <a:cs typeface="ＭＳ Ｐゴシック" charset="0"/>
                        </a:rPr>
                        <a:t>0,35</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r>
              <a:tr h="27457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1" u="none" strike="noStrike" kern="0" cap="none" normalizeH="0" baseline="0" dirty="0">
                          <a:ln>
                            <a:noFill/>
                          </a:ln>
                          <a:solidFill>
                            <a:srgbClr val="000090"/>
                          </a:solidFill>
                          <a:effectLst/>
                          <a:latin typeface="Arial" charset="0"/>
                          <a:ea typeface="ＭＳ Ｐゴシック" charset="0"/>
                          <a:cs typeface="ＭＳ Ｐゴシック" charset="0"/>
                        </a:rPr>
                        <a:t> max. int. Energy, </a:t>
                      </a:r>
                      <a:r>
                        <a:rPr kumimoji="0" lang="en-US" sz="1600" b="0" i="1" u="none" strike="noStrike" kern="0" cap="none" normalizeH="0" baseline="0" dirty="0" err="1">
                          <a:ln>
                            <a:noFill/>
                          </a:ln>
                          <a:solidFill>
                            <a:srgbClr val="000090"/>
                          </a:solidFill>
                          <a:effectLst/>
                          <a:latin typeface="Arial" charset="0"/>
                          <a:ea typeface="ＭＳ Ｐゴシック" charset="0"/>
                          <a:cs typeface="ＭＳ Ｐゴシック" charset="0"/>
                        </a:rPr>
                        <a:t>Gev</a:t>
                      </a:r>
                      <a:r>
                        <a:rPr kumimoji="0" lang="en-US" sz="1600" b="0" i="1" u="none" strike="noStrike" kern="0" cap="none" normalizeH="0" baseline="0" dirty="0">
                          <a:ln>
                            <a:noFill/>
                          </a:ln>
                          <a:solidFill>
                            <a:srgbClr val="000090"/>
                          </a:solidFill>
                          <a:effectLst/>
                          <a:latin typeface="Arial" charset="0"/>
                          <a:ea typeface="ＭＳ Ｐゴシック" charset="0"/>
                          <a:cs typeface="ＭＳ Ｐゴシック" charset="0"/>
                        </a:rPr>
                        <a:t>/u</a:t>
                      </a:r>
                    </a:p>
                  </a:txBody>
                  <a:tcPr marL="12700" marR="12700" marT="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DE4E43"/>
                          </a:solidFill>
                          <a:effectLst/>
                          <a:latin typeface="Arial" charset="0"/>
                          <a:ea typeface="ＭＳ Ｐゴシック" charset="0"/>
                          <a:cs typeface="ＭＳ Ｐゴシック" charset="0"/>
                        </a:rPr>
                        <a:t>11,0</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r>
              <a:tr h="3175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90"/>
                          </a:solidFill>
                          <a:effectLst/>
                          <a:latin typeface="Arial" charset="0"/>
                          <a:ea typeface="ＭＳ Ｐゴシック" charset="0"/>
                          <a:cs typeface="ＭＳ Ｐゴシック" charset="0"/>
                        </a:rPr>
                        <a:t>r.m.s</a:t>
                      </a:r>
                      <a:r>
                        <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rPr>
                        <a:t>. </a:t>
                      </a:r>
                      <a:r>
                        <a:rPr kumimoji="0" lang="en-US" sz="1600" b="0" i="1" u="none" strike="noStrike" cap="none" normalizeH="0" baseline="0" dirty="0" err="1">
                          <a:ln>
                            <a:noFill/>
                          </a:ln>
                          <a:solidFill>
                            <a:srgbClr val="000090"/>
                          </a:solidFill>
                          <a:effectLst/>
                          <a:latin typeface="Symbol" charset="0"/>
                          <a:ea typeface="ＭＳ Ｐゴシック" charset="0"/>
                          <a:cs typeface="ＭＳ Ｐゴシック" charset="0"/>
                        </a:rPr>
                        <a:t>D</a:t>
                      </a:r>
                      <a:r>
                        <a:rPr kumimoji="0" lang="en-US" sz="1600" b="0" i="1" u="none" strike="noStrike" cap="none" normalizeH="0" baseline="0" dirty="0" err="1">
                          <a:ln>
                            <a:noFill/>
                          </a:ln>
                          <a:solidFill>
                            <a:srgbClr val="000090"/>
                          </a:solidFill>
                          <a:effectLst/>
                          <a:latin typeface="Arial" charset="0"/>
                          <a:ea typeface="ＭＳ Ｐゴシック" charset="0"/>
                          <a:cs typeface="ＭＳ Ｐゴシック" charset="0"/>
                        </a:rPr>
                        <a:t>p</a:t>
                      </a:r>
                      <a:r>
                        <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rPr>
                        <a:t>/p, 10-3</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charset="0"/>
                          <a:ea typeface="ＭＳ Ｐゴシック" charset="0"/>
                          <a:cs typeface="ＭＳ Ｐゴシック" charset="0"/>
                        </a:rPr>
                        <a:t>1,6</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r>
              <a:tr h="2794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rgbClr val="000090"/>
                          </a:solidFill>
                          <a:effectLst/>
                          <a:latin typeface="Arial" charset="0"/>
                          <a:ea typeface="ＭＳ Ｐゴシック" charset="0"/>
                          <a:cs typeface="ＭＳ Ｐゴシック" charset="0"/>
                        </a:rPr>
                        <a:t> IBS growth time, s</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90"/>
                          </a:solidFill>
                          <a:effectLst/>
                          <a:latin typeface="Arial" charset="0"/>
                          <a:ea typeface="ＭＳ Ｐゴシック" charset="0"/>
                          <a:cs typeface="ＭＳ Ｐゴシック" charset="0"/>
                        </a:rPr>
                        <a:t>18</a:t>
                      </a:r>
                      <a:r>
                        <a:rPr kumimoji="0" lang="en-US" sz="1600" b="1" i="0" u="none" strike="noStrike" cap="none" normalizeH="0" baseline="0" dirty="0" smtClean="0">
                          <a:ln>
                            <a:noFill/>
                          </a:ln>
                          <a:solidFill>
                            <a:srgbClr val="000090"/>
                          </a:solidFill>
                          <a:effectLst/>
                          <a:latin typeface="Arial" charset="0"/>
                          <a:ea typeface="ＭＳ Ｐゴシック" charset="0"/>
                          <a:cs typeface="ＭＳ Ｐゴシック" charset="0"/>
                        </a:rPr>
                        <a:t>00</a:t>
                      </a:r>
                      <a:endParaRPr kumimoji="0" lang="en-US" sz="1600" b="1" i="0" u="none" strike="noStrike" cap="none" normalizeH="0" baseline="0" dirty="0">
                        <a:ln>
                          <a:noFill/>
                        </a:ln>
                        <a:solidFill>
                          <a:srgbClr val="000090"/>
                        </a:solidFill>
                        <a:effectLst/>
                        <a:latin typeface="Arial" charset="0"/>
                        <a:ea typeface="ＭＳ Ｐゴシック" charset="0"/>
                        <a:cs typeface="ＭＳ Ｐゴシック" charset="0"/>
                      </a:endParaRP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r>
              <a:tr h="304800">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rPr>
                        <a:t> </a:t>
                      </a:r>
                      <a:r>
                        <a:rPr kumimoji="0" lang="en-US" sz="1600" b="0" i="1" u="none" strike="noStrike" cap="none" normalizeH="0" baseline="0" dirty="0" smtClean="0">
                          <a:ln>
                            <a:noFill/>
                          </a:ln>
                          <a:solidFill>
                            <a:srgbClr val="000090"/>
                          </a:solidFill>
                          <a:effectLst/>
                          <a:latin typeface="Arial" charset="0"/>
                          <a:ea typeface="ＭＳ Ｐゴシック" charset="0"/>
                          <a:cs typeface="ＭＳ Ｐゴシック" charset="0"/>
                        </a:rPr>
                        <a:t>Luminosity</a:t>
                      </a:r>
                      <a:r>
                        <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rPr>
                        <a:t>, cm</a:t>
                      </a:r>
                      <a:r>
                        <a:rPr kumimoji="0" lang="en-US" sz="1600" b="0" i="1" u="none" strike="noStrike" cap="none" normalizeH="0" baseline="30000" dirty="0">
                          <a:ln>
                            <a:noFill/>
                          </a:ln>
                          <a:solidFill>
                            <a:srgbClr val="000090"/>
                          </a:solidFill>
                          <a:effectLst/>
                          <a:latin typeface="Arial" charset="0"/>
                          <a:ea typeface="ＭＳ Ｐゴシック" charset="0"/>
                          <a:cs typeface="ＭＳ Ｐゴシック" charset="0"/>
                        </a:rPr>
                        <a:t>-2</a:t>
                      </a:r>
                      <a:r>
                        <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rPr>
                        <a:t> s</a:t>
                      </a:r>
                      <a:r>
                        <a:rPr kumimoji="0" lang="en-US" sz="1600" b="0" i="1" u="none" strike="noStrike" cap="none" normalizeH="0" baseline="30000" dirty="0">
                          <a:ln>
                            <a:noFill/>
                          </a:ln>
                          <a:solidFill>
                            <a:srgbClr val="000090"/>
                          </a:solidFill>
                          <a:effectLst/>
                          <a:latin typeface="Arial" charset="0"/>
                          <a:ea typeface="ＭＳ Ｐゴシック" charset="0"/>
                          <a:cs typeface="ＭＳ Ｐゴシック" charset="0"/>
                        </a:rPr>
                        <a:t>-1</a:t>
                      </a:r>
                      <a:endParaRPr kumimoji="0" lang="en-US" sz="1600" b="0" i="1" u="none" strike="noStrike" cap="none" normalizeH="0" baseline="0" dirty="0">
                        <a:ln>
                          <a:noFill/>
                        </a:ln>
                        <a:solidFill>
                          <a:srgbClr val="000090"/>
                        </a:solidFill>
                        <a:effectLst/>
                        <a:latin typeface="Arial" charset="0"/>
                        <a:ea typeface="ＭＳ Ｐゴシック" charset="0"/>
                        <a:cs typeface="ＭＳ Ｐゴシック" charset="0"/>
                      </a:endParaRP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ＭＳ Ｐゴシック" charset="0"/>
                          <a:cs typeface="ＭＳ Ｐゴシック" charset="0"/>
                        </a:rPr>
                        <a:t>1</a:t>
                      </a:r>
                      <a:r>
                        <a:rPr kumimoji="0" lang="en-US" sz="1600" b="0" i="0" u="none" strike="noStrike" cap="none" normalizeH="0" baseline="0" dirty="0">
                          <a:ln>
                            <a:noFill/>
                          </a:ln>
                          <a:solidFill>
                            <a:srgbClr val="000090"/>
                          </a:solidFill>
                          <a:effectLst/>
                          <a:latin typeface="Arial" charset="0"/>
                          <a:ea typeface="ＭＳ Ｐゴシック" charset="0"/>
                          <a:cs typeface="ＭＳ Ｐゴシック" charset="0"/>
                        </a:rPr>
                        <a:t>x</a:t>
                      </a:r>
                      <a:r>
                        <a:rPr kumimoji="0" lang="en-US" sz="1600" b="1" i="0" u="none" strike="noStrike" cap="none" normalizeH="0" baseline="0" dirty="0">
                          <a:ln>
                            <a:noFill/>
                          </a:ln>
                          <a:solidFill>
                            <a:srgbClr val="FF0000"/>
                          </a:solidFill>
                          <a:effectLst/>
                          <a:latin typeface="Arial" charset="0"/>
                          <a:ea typeface="ＭＳ Ｐゴシック" charset="0"/>
                          <a:cs typeface="ＭＳ Ｐゴシック" charset="0"/>
                        </a:rPr>
                        <a:t>10</a:t>
                      </a:r>
                      <a:r>
                        <a:rPr kumimoji="0" lang="en-US" sz="1600" b="1" i="0" u="none" strike="noStrike" cap="none" normalizeH="0" baseline="50000" dirty="0">
                          <a:ln>
                            <a:noFill/>
                          </a:ln>
                          <a:solidFill>
                            <a:srgbClr val="FF0000"/>
                          </a:solidFill>
                          <a:effectLst/>
                          <a:latin typeface="Arial" charset="0"/>
                          <a:ea typeface="ＭＳ Ｐゴシック" charset="0"/>
                          <a:cs typeface="ＭＳ Ｐゴシック" charset="0"/>
                        </a:rPr>
                        <a:t>27</a:t>
                      </a:r>
                    </a:p>
                  </a:txBody>
                  <a:tcPr marL="12700" marR="12700" marT="93600" marB="0" anchor="b" horzOverflow="overflow">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lnTlToBr>
                      <a:noFill/>
                    </a:lnTlToBr>
                    <a:lnBlToTr>
                      <a:noFill/>
                    </a:lnBlToTr>
                    <a:solidFill>
                      <a:srgbClr val="FFFFFF"/>
                    </a:solidFill>
                  </a:tcPr>
                </a:tc>
              </a:tr>
            </a:tbl>
          </a:graphicData>
        </a:graphic>
      </p:graphicFrame>
      <p:pic>
        <p:nvPicPr>
          <p:cNvPr id="71728" name="Рисунок 4" descr="LHEP-emblema-tran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76200"/>
            <a:ext cx="1869604" cy="104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9" name="Picture 6" descr="NICA-Logo_4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5400" y="0"/>
            <a:ext cx="14986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7504" y="6381328"/>
            <a:ext cx="9180512" cy="646331"/>
          </a:xfrm>
          <a:prstGeom prst="rect">
            <a:avLst/>
          </a:prstGeom>
        </p:spPr>
        <p:txBody>
          <a:bodyPr wrap="square">
            <a:spAutoFit/>
          </a:bodyPr>
          <a:lstStyle/>
          <a:p>
            <a:r>
              <a:rPr lang="en-US" dirty="0" smtClean="0">
                <a:solidFill>
                  <a:srgbClr val="6600FF"/>
                </a:solidFill>
              </a:rPr>
              <a:t>[1] http</a:t>
            </a:r>
            <a:r>
              <a:rPr lang="en-US" dirty="0">
                <a:solidFill>
                  <a:srgbClr val="6600FF"/>
                </a:solidFill>
              </a:rPr>
              <a:t>://</a:t>
            </a:r>
            <a:r>
              <a:rPr lang="en-US" dirty="0" err="1">
                <a:solidFill>
                  <a:srgbClr val="6600FF"/>
                </a:solidFill>
              </a:rPr>
              <a:t>nica.jinr.ru</a:t>
            </a:r>
            <a:r>
              <a:rPr lang="en-US" dirty="0">
                <a:solidFill>
                  <a:srgbClr val="6600FF"/>
                </a:solidFill>
              </a:rPr>
              <a:t>/projects/</a:t>
            </a:r>
            <a:r>
              <a:rPr lang="en-US" dirty="0" err="1">
                <a:solidFill>
                  <a:srgbClr val="6600FF"/>
                </a:solidFill>
              </a:rPr>
              <a:t>collider.php</a:t>
            </a:r>
            <a:endParaRPr lang="en-US" dirty="0" smtClean="0">
              <a:solidFill>
                <a:srgbClr val="6600FF"/>
              </a:solidFill>
            </a:endParaRPr>
          </a:p>
          <a:p>
            <a:endParaRPr lang="en-US" dirty="0"/>
          </a:p>
        </p:txBody>
      </p:sp>
      <p:sp>
        <p:nvSpPr>
          <p:cNvPr id="7" name="Slide Number Placeholder 6"/>
          <p:cNvSpPr>
            <a:spLocks noGrp="1"/>
          </p:cNvSpPr>
          <p:nvPr>
            <p:ph type="sldNum" sz="quarter" idx="12"/>
          </p:nvPr>
        </p:nvSpPr>
        <p:spPr/>
        <p:txBody>
          <a:bodyPr/>
          <a:lstStyle/>
          <a:p>
            <a:pPr>
              <a:defRPr/>
            </a:pPr>
            <a:fld id="{EBF35E9F-E4DA-7346-884E-AA62B4C1EE49}" type="slidenum">
              <a:rPr lang="ru-RU" smtClean="0"/>
              <a:pPr>
                <a:defRPr/>
              </a:pPr>
              <a:t>2</a:t>
            </a:fld>
            <a:endParaRPr lang="ru-RU"/>
          </a:p>
        </p:txBody>
      </p:sp>
    </p:spTree>
    <p:extLst>
      <p:ext uri="{BB962C8B-B14F-4D97-AF65-F5344CB8AC3E}">
        <p14:creationId xmlns:p14="http://schemas.microsoft.com/office/powerpoint/2010/main" val="22285879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20</a:t>
            </a:fld>
            <a:endParaRPr lang="ru-RU"/>
          </a:p>
        </p:txBody>
      </p:sp>
      <p:sp>
        <p:nvSpPr>
          <p:cNvPr id="3" name="Rectangle 2"/>
          <p:cNvSpPr/>
          <p:nvPr/>
        </p:nvSpPr>
        <p:spPr>
          <a:xfrm>
            <a:off x="539552" y="476672"/>
            <a:ext cx="8280920" cy="1631216"/>
          </a:xfrm>
          <a:prstGeom prst="rect">
            <a:avLst/>
          </a:prstGeom>
        </p:spPr>
        <p:txBody>
          <a:bodyPr wrap="square">
            <a:spAutoFit/>
          </a:bodyPr>
          <a:lstStyle/>
          <a:p>
            <a:pPr algn="ctr"/>
            <a:r>
              <a:rPr lang="en-US" sz="3200" dirty="0">
                <a:solidFill>
                  <a:srgbClr val="0000FF"/>
                </a:solidFill>
              </a:rPr>
              <a:t>Application of neural networks for event-</a:t>
            </a:r>
            <a:r>
              <a:rPr lang="en-US" sz="3200" dirty="0" smtClean="0">
                <a:solidFill>
                  <a:srgbClr val="0000FF"/>
                </a:solidFill>
              </a:rPr>
              <a:t>wise evaluation </a:t>
            </a:r>
            <a:r>
              <a:rPr lang="en-US" sz="3200" dirty="0">
                <a:solidFill>
                  <a:srgbClr val="0000FF"/>
                </a:solidFill>
              </a:rPr>
              <a:t>of the impact parameter</a:t>
            </a:r>
          </a:p>
          <a:p>
            <a:endParaRPr lang="en-US" dirty="0" smtClean="0"/>
          </a:p>
          <a:p>
            <a:endParaRPr lang="en-US" dirty="0"/>
          </a:p>
        </p:txBody>
      </p:sp>
      <p:sp>
        <p:nvSpPr>
          <p:cNvPr id="4" name="Rectangle 3"/>
          <p:cNvSpPr/>
          <p:nvPr/>
        </p:nvSpPr>
        <p:spPr>
          <a:xfrm>
            <a:off x="611560" y="2564904"/>
            <a:ext cx="8064896" cy="369332"/>
          </a:xfrm>
          <a:prstGeom prst="rect">
            <a:avLst/>
          </a:prstGeom>
        </p:spPr>
        <p:txBody>
          <a:bodyPr wrap="square">
            <a:spAutoFit/>
          </a:bodyPr>
          <a:lstStyle/>
          <a:p>
            <a:pPr algn="just"/>
            <a:r>
              <a:rPr lang="en-US" dirty="0" smtClean="0"/>
              <a:t>	</a:t>
            </a:r>
            <a:endParaRPr lang="en-US" dirty="0"/>
          </a:p>
        </p:txBody>
      </p:sp>
      <p:pic>
        <p:nvPicPr>
          <p:cNvPr id="5" name="Picture 4" descr="time_of_flight_pl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700808"/>
            <a:ext cx="5180729" cy="3421236"/>
          </a:xfrm>
          <a:prstGeom prst="rect">
            <a:avLst/>
          </a:prstGeom>
        </p:spPr>
      </p:pic>
      <p:pic>
        <p:nvPicPr>
          <p:cNvPr id="7" name="Picture 6" descr="One_detector_f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556792"/>
            <a:ext cx="2232248" cy="2232248"/>
          </a:xfrm>
          <a:prstGeom prst="rect">
            <a:avLst/>
          </a:prstGeom>
        </p:spPr>
      </p:pic>
      <p:sp>
        <p:nvSpPr>
          <p:cNvPr id="12" name="Rectangle 11"/>
          <p:cNvSpPr/>
          <p:nvPr/>
        </p:nvSpPr>
        <p:spPr>
          <a:xfrm>
            <a:off x="611560" y="5373216"/>
            <a:ext cx="6552728" cy="1200329"/>
          </a:xfrm>
          <a:prstGeom prst="rect">
            <a:avLst/>
          </a:prstGeom>
        </p:spPr>
        <p:txBody>
          <a:bodyPr wrap="square">
            <a:spAutoFit/>
          </a:bodyPr>
          <a:lstStyle/>
          <a:p>
            <a:r>
              <a:rPr lang="en-US" dirty="0" smtClean="0"/>
              <a:t>Fig.15</a:t>
            </a:r>
            <a:r>
              <a:rPr lang="en-US" dirty="0"/>
              <a:t>. </a:t>
            </a:r>
            <a:endParaRPr lang="en-US" dirty="0" smtClean="0"/>
          </a:p>
          <a:p>
            <a:r>
              <a:rPr lang="en-US" dirty="0" smtClean="0"/>
              <a:t>(a)Segmentation according </a:t>
            </a:r>
            <a:r>
              <a:rPr lang="en-US" dirty="0"/>
              <a:t>to </a:t>
            </a:r>
            <a:r>
              <a:rPr lang="en-US" dirty="0" smtClean="0"/>
              <a:t>angle and radius </a:t>
            </a:r>
            <a:r>
              <a:rPr lang="en-US" dirty="0"/>
              <a:t>of </a:t>
            </a:r>
            <a:r>
              <a:rPr lang="en-US" dirty="0" smtClean="0"/>
              <a:t>ring MCP detector.  </a:t>
            </a:r>
          </a:p>
          <a:p>
            <a:r>
              <a:rPr lang="en-US" dirty="0" smtClean="0"/>
              <a:t>(b)Timing  information </a:t>
            </a:r>
            <a:r>
              <a:rPr lang="en-US" dirty="0" smtClean="0"/>
              <a:t>obtained </a:t>
            </a:r>
            <a:r>
              <a:rPr lang="en-US" dirty="0" smtClean="0"/>
              <a:t>from </a:t>
            </a:r>
            <a:r>
              <a:rPr lang="en-US" dirty="0" smtClean="0"/>
              <a:t> </a:t>
            </a:r>
            <a:r>
              <a:rPr lang="en-US" dirty="0" smtClean="0"/>
              <a:t>detectors.</a:t>
            </a:r>
          </a:p>
        </p:txBody>
      </p:sp>
    </p:spTree>
    <p:extLst>
      <p:ext uri="{BB962C8B-B14F-4D97-AF65-F5344CB8AC3E}">
        <p14:creationId xmlns:p14="http://schemas.microsoft.com/office/powerpoint/2010/main" val="32162224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21</a:t>
            </a:fld>
            <a:endParaRPr lang="ru-RU"/>
          </a:p>
        </p:txBody>
      </p:sp>
      <p:sp>
        <p:nvSpPr>
          <p:cNvPr id="3" name="Rectangle 2"/>
          <p:cNvSpPr/>
          <p:nvPr/>
        </p:nvSpPr>
        <p:spPr>
          <a:xfrm>
            <a:off x="539552" y="476672"/>
            <a:ext cx="8280920" cy="1631216"/>
          </a:xfrm>
          <a:prstGeom prst="rect">
            <a:avLst/>
          </a:prstGeom>
        </p:spPr>
        <p:txBody>
          <a:bodyPr wrap="square">
            <a:spAutoFit/>
          </a:bodyPr>
          <a:lstStyle/>
          <a:p>
            <a:pPr algn="ctr"/>
            <a:r>
              <a:rPr lang="en-US" sz="3200" dirty="0">
                <a:solidFill>
                  <a:srgbClr val="0000FF"/>
                </a:solidFill>
              </a:rPr>
              <a:t>Application of neural networks for event-</a:t>
            </a:r>
            <a:r>
              <a:rPr lang="en-US" sz="3200" dirty="0" smtClean="0">
                <a:solidFill>
                  <a:srgbClr val="0000FF"/>
                </a:solidFill>
              </a:rPr>
              <a:t>wise evaluation </a:t>
            </a:r>
            <a:r>
              <a:rPr lang="en-US" sz="3200" dirty="0">
                <a:solidFill>
                  <a:srgbClr val="0000FF"/>
                </a:solidFill>
              </a:rPr>
              <a:t>of the impact parameter</a:t>
            </a:r>
          </a:p>
          <a:p>
            <a:endParaRPr lang="en-US" dirty="0" smtClean="0"/>
          </a:p>
          <a:p>
            <a:endParaRPr lang="en-US" dirty="0"/>
          </a:p>
        </p:txBody>
      </p:sp>
      <p:sp>
        <p:nvSpPr>
          <p:cNvPr id="4" name="Rectangle 3"/>
          <p:cNvSpPr/>
          <p:nvPr/>
        </p:nvSpPr>
        <p:spPr>
          <a:xfrm>
            <a:off x="611560" y="2564904"/>
            <a:ext cx="8064896" cy="369332"/>
          </a:xfrm>
          <a:prstGeom prst="rect">
            <a:avLst/>
          </a:prstGeom>
        </p:spPr>
        <p:txBody>
          <a:bodyPr wrap="square">
            <a:spAutoFit/>
          </a:bodyPr>
          <a:lstStyle/>
          <a:p>
            <a:pPr algn="just"/>
            <a:r>
              <a:rPr lang="en-US" dirty="0" smtClean="0"/>
              <a:t>	</a:t>
            </a:r>
            <a:endParaRPr lang="en-US" dirty="0"/>
          </a:p>
        </p:txBody>
      </p:sp>
      <p:pic>
        <p:nvPicPr>
          <p:cNvPr id="8" name="Picture 7" descr="binary_7_g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3573016"/>
            <a:ext cx="2648009" cy="2793504"/>
          </a:xfrm>
          <a:prstGeom prst="rect">
            <a:avLst/>
          </a:prstGeom>
        </p:spPr>
      </p:pic>
      <p:pic>
        <p:nvPicPr>
          <p:cNvPr id="9" name="Picture 8" descr="2a_m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32" y="1340768"/>
            <a:ext cx="2525531" cy="2664296"/>
          </a:xfrm>
          <a:prstGeom prst="rect">
            <a:avLst/>
          </a:prstGeom>
        </p:spPr>
      </p:pic>
      <p:pic>
        <p:nvPicPr>
          <p:cNvPr id="10" name="Picture 9" descr="2b_ma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1268760"/>
            <a:ext cx="2386980" cy="2518133"/>
          </a:xfrm>
          <a:prstGeom prst="rect">
            <a:avLst/>
          </a:prstGeom>
        </p:spPr>
      </p:pic>
      <p:sp>
        <p:nvSpPr>
          <p:cNvPr id="13" name="Rectangle 12"/>
          <p:cNvSpPr/>
          <p:nvPr/>
        </p:nvSpPr>
        <p:spPr>
          <a:xfrm>
            <a:off x="1187624" y="4365104"/>
            <a:ext cx="4572000" cy="1754327"/>
          </a:xfrm>
          <a:prstGeom prst="rect">
            <a:avLst/>
          </a:prstGeom>
        </p:spPr>
        <p:txBody>
          <a:bodyPr>
            <a:spAutoFit/>
          </a:bodyPr>
          <a:lstStyle/>
          <a:p>
            <a:r>
              <a:rPr lang="ru-RU" dirty="0"/>
              <a:t>Рис.16. Матрицы ошибок: (а) - для сбора детектора в виде трех пар колец с учетом времени прилета, (б) - для сбора детектора в виде трех пар колец с учетом разниц времени прилета пионов и протонов.</a:t>
            </a:r>
            <a:endParaRPr lang="en-US" dirty="0"/>
          </a:p>
        </p:txBody>
      </p:sp>
      <p:sp>
        <p:nvSpPr>
          <p:cNvPr id="14" name="Rectangle 13"/>
          <p:cNvSpPr/>
          <p:nvPr/>
        </p:nvSpPr>
        <p:spPr>
          <a:xfrm>
            <a:off x="1763688" y="6021288"/>
            <a:ext cx="6624736" cy="923330"/>
          </a:xfrm>
          <a:prstGeom prst="rect">
            <a:avLst/>
          </a:prstGeom>
        </p:spPr>
        <p:txBody>
          <a:bodyPr wrap="square">
            <a:spAutoFit/>
          </a:bodyPr>
          <a:lstStyle/>
          <a:p>
            <a:r>
              <a:rPr lang="ru-RU" b="1" dirty="0"/>
              <a:t>Рис._17. </a:t>
            </a:r>
            <a:r>
              <a:rPr lang="ru-RU" dirty="0"/>
              <a:t>Матрица _ошибок._ _Матрица _ошибок _для _бинарного _классификатора _с _границей _между _классами _в _7_ _ферми._</a:t>
            </a:r>
            <a:endParaRPr lang="en-US" dirty="0"/>
          </a:p>
        </p:txBody>
      </p:sp>
    </p:spTree>
    <p:extLst>
      <p:ext uri="{BB962C8B-B14F-4D97-AF65-F5344CB8AC3E}">
        <p14:creationId xmlns:p14="http://schemas.microsoft.com/office/powerpoint/2010/main" val="34797175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22</a:t>
            </a:fld>
            <a:endParaRPr lang="ru-RU"/>
          </a:p>
        </p:txBody>
      </p:sp>
      <p:sp>
        <p:nvSpPr>
          <p:cNvPr id="5" name="Rectangle 4"/>
          <p:cNvSpPr/>
          <p:nvPr/>
        </p:nvSpPr>
        <p:spPr>
          <a:xfrm>
            <a:off x="323528" y="116632"/>
            <a:ext cx="8712968" cy="4801315"/>
          </a:xfrm>
          <a:prstGeom prst="rect">
            <a:avLst/>
          </a:prstGeom>
        </p:spPr>
        <p:txBody>
          <a:bodyPr wrap="square">
            <a:spAutoFit/>
          </a:bodyPr>
          <a:lstStyle/>
          <a:p>
            <a:r>
              <a:rPr lang="en-US" dirty="0">
                <a:solidFill>
                  <a:srgbClr val="0000FF"/>
                </a:solidFill>
              </a:rPr>
              <a:t>I</a:t>
            </a:r>
            <a:r>
              <a:rPr lang="en-US" dirty="0" smtClean="0">
                <a:solidFill>
                  <a:srgbClr val="0000FF"/>
                </a:solidFill>
              </a:rPr>
              <a:t>mpact </a:t>
            </a:r>
            <a:r>
              <a:rPr lang="en-US" dirty="0">
                <a:solidFill>
                  <a:srgbClr val="0000FF"/>
                </a:solidFill>
              </a:rPr>
              <a:t>parameter</a:t>
            </a:r>
            <a:r>
              <a:rPr lang="en-US" dirty="0"/>
              <a:t>. </a:t>
            </a:r>
            <a:endParaRPr lang="en-US" dirty="0" smtClean="0"/>
          </a:p>
          <a:p>
            <a:pPr algn="just"/>
            <a:r>
              <a:rPr lang="en-US" sz="1600" dirty="0" smtClean="0">
                <a:latin typeface="Times New Roman"/>
                <a:cs typeface="Times New Roman"/>
              </a:rPr>
              <a:t>The </a:t>
            </a:r>
            <a:r>
              <a:rPr lang="en-US" sz="1600" dirty="0">
                <a:latin typeface="Times New Roman"/>
                <a:cs typeface="Times New Roman"/>
              </a:rPr>
              <a:t>application of neural networks for </a:t>
            </a:r>
            <a:r>
              <a:rPr lang="en-US" sz="1600" dirty="0" smtClean="0">
                <a:latin typeface="Times New Roman"/>
                <a:cs typeface="Times New Roman"/>
              </a:rPr>
              <a:t>the e</a:t>
            </a:r>
            <a:r>
              <a:rPr lang="en-US" sz="1600" dirty="0" smtClean="0">
                <a:latin typeface="Times New Roman"/>
                <a:cs typeface="Times New Roman"/>
              </a:rPr>
              <a:t>vent</a:t>
            </a:r>
            <a:r>
              <a:rPr lang="en-US" sz="1600" dirty="0">
                <a:latin typeface="Times New Roman"/>
                <a:cs typeface="Times New Roman"/>
              </a:rPr>
              <a:t>-wise estimation </a:t>
            </a:r>
            <a:r>
              <a:rPr lang="en-US" sz="1600" dirty="0">
                <a:latin typeface="Times New Roman"/>
                <a:cs typeface="Times New Roman"/>
              </a:rPr>
              <a:t>of the impact parameter from the data obtained from the MCP-based </a:t>
            </a:r>
            <a:r>
              <a:rPr lang="en-US" sz="1600" dirty="0" smtClean="0">
                <a:solidFill>
                  <a:srgbClr val="0000FF"/>
                </a:solidFill>
                <a:latin typeface="Times New Roman"/>
                <a:cs typeface="Times New Roman"/>
              </a:rPr>
              <a:t>FBBC </a:t>
            </a:r>
            <a:r>
              <a:rPr lang="en-US" sz="1600" dirty="0">
                <a:latin typeface="Times New Roman"/>
                <a:cs typeface="Times New Roman"/>
              </a:rPr>
              <a:t>was tried out numerically. </a:t>
            </a:r>
            <a:r>
              <a:rPr lang="en-US" sz="1600" dirty="0" err="1">
                <a:latin typeface="Times New Roman"/>
                <a:cs typeface="Times New Roman"/>
              </a:rPr>
              <a:t>Au+Au</a:t>
            </a:r>
            <a:r>
              <a:rPr lang="en-US" sz="1600" dirty="0">
                <a:latin typeface="Times New Roman"/>
                <a:cs typeface="Times New Roman"/>
              </a:rPr>
              <a:t> collisions at √s=11 </a:t>
            </a:r>
            <a:r>
              <a:rPr lang="en-US" sz="1600" dirty="0" err="1">
                <a:latin typeface="Times New Roman"/>
                <a:cs typeface="Times New Roman"/>
              </a:rPr>
              <a:t>GeV</a:t>
            </a:r>
            <a:r>
              <a:rPr lang="en-US" sz="1600" dirty="0">
                <a:latin typeface="Times New Roman"/>
                <a:cs typeface="Times New Roman"/>
              </a:rPr>
              <a:t> were simulated using QGSM event generator. The simulated data set was divided into the reference and test samples with a ratio of 80/20. The reference sample was used to determination of the weights in the artificial neural network to match the given parameters in the best way. Then the network parameters were fixed and it was applied to processing the test sample. The obtained error matrix provided information on the network operation efficiency. </a:t>
            </a:r>
            <a:endParaRPr lang="ru-RU" sz="1600" dirty="0" smtClean="0">
              <a:latin typeface="Times New Roman"/>
              <a:cs typeface="Times New Roman"/>
            </a:endParaRPr>
          </a:p>
          <a:p>
            <a:pPr algn="just"/>
            <a:r>
              <a:rPr lang="en-US" sz="1600" dirty="0" smtClean="0">
                <a:latin typeface="Times New Roman"/>
                <a:cs typeface="Times New Roman"/>
              </a:rPr>
              <a:t>On </a:t>
            </a:r>
            <a:r>
              <a:rPr lang="en-US" sz="1600" dirty="0">
                <a:latin typeface="Times New Roman"/>
                <a:cs typeface="Times New Roman"/>
              </a:rPr>
              <a:t>the whole, the general accuracy of correct event identification in a certain class (part of the detector) was about 80%. Taking into account that average times of pion and proton arrival are close, an additional possibility of distinguishing between these types of particles would increase the network efficiency. It should also be noted that this approach proved quite efficient for separation between events with large and small impact parameters, demonstrating the highest error in the intermediate interval of impact parameters. For small impact parameters, which are of most interest in collision experiments, an additional binary classifier was constructed. This increased the accuracy of the network operation to 93%.</a:t>
            </a:r>
          </a:p>
          <a:p>
            <a:pPr marL="285750" indent="-285750" algn="just">
              <a:buFont typeface="Wingdings" charset="2"/>
              <a:buChar char="Ø"/>
            </a:pPr>
            <a:r>
              <a:rPr lang="en-US" sz="1600" dirty="0">
                <a:solidFill>
                  <a:srgbClr val="0000FF"/>
                </a:solidFill>
                <a:latin typeface="Times New Roman"/>
                <a:cs typeface="Times New Roman"/>
              </a:rPr>
              <a:t>Thus, it is possible to use the developed numerical tools for processing experimental data from MCP-based BBC detector at SPD in order to select central collisions both on-line and in post-processing.</a:t>
            </a:r>
          </a:p>
        </p:txBody>
      </p:sp>
    </p:spTree>
    <p:extLst>
      <p:ext uri="{BB962C8B-B14F-4D97-AF65-F5344CB8AC3E}">
        <p14:creationId xmlns:p14="http://schemas.microsoft.com/office/powerpoint/2010/main" val="42671904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23</a:t>
            </a:fld>
            <a:endParaRPr lang="ru-RU"/>
          </a:p>
        </p:txBody>
      </p:sp>
      <p:sp>
        <p:nvSpPr>
          <p:cNvPr id="3" name="Rectangle 2"/>
          <p:cNvSpPr/>
          <p:nvPr/>
        </p:nvSpPr>
        <p:spPr>
          <a:xfrm>
            <a:off x="251520" y="548680"/>
            <a:ext cx="8424936" cy="584776"/>
          </a:xfrm>
          <a:prstGeom prst="rect">
            <a:avLst/>
          </a:prstGeom>
        </p:spPr>
        <p:txBody>
          <a:bodyPr wrap="square">
            <a:spAutoFit/>
          </a:bodyPr>
          <a:lstStyle/>
          <a:p>
            <a:r>
              <a:rPr lang="en-US" sz="3200" b="1" dirty="0">
                <a:solidFill>
                  <a:srgbClr val="0000FF"/>
                </a:solidFill>
              </a:rPr>
              <a:t>Testing </a:t>
            </a:r>
            <a:r>
              <a:rPr lang="en-US" sz="3200" b="1" dirty="0" smtClean="0">
                <a:solidFill>
                  <a:srgbClr val="0000FF"/>
                </a:solidFill>
              </a:rPr>
              <a:t>in-lab</a:t>
            </a:r>
            <a:endParaRPr lang="en-US" sz="3200" dirty="0">
              <a:solidFill>
                <a:srgbClr val="0000FF"/>
              </a:solidFill>
            </a:endParaRPr>
          </a:p>
        </p:txBody>
      </p:sp>
      <p:sp>
        <p:nvSpPr>
          <p:cNvPr id="4" name="Rectangle 3"/>
          <p:cNvSpPr/>
          <p:nvPr/>
        </p:nvSpPr>
        <p:spPr>
          <a:xfrm>
            <a:off x="395536" y="1628800"/>
            <a:ext cx="8496944" cy="1477328"/>
          </a:xfrm>
          <a:prstGeom prst="rect">
            <a:avLst/>
          </a:prstGeom>
        </p:spPr>
        <p:txBody>
          <a:bodyPr wrap="square">
            <a:spAutoFit/>
          </a:bodyPr>
          <a:lstStyle/>
          <a:p>
            <a:endParaRPr lang="en-US" dirty="0"/>
          </a:p>
          <a:p>
            <a:r>
              <a:rPr lang="en-US" dirty="0" smtClean="0"/>
              <a:t> </a:t>
            </a:r>
            <a:r>
              <a:rPr lang="en-US" dirty="0" err="1"/>
              <a:t>M</a:t>
            </a:r>
            <a:r>
              <a:rPr lang="en-US" dirty="0" err="1" smtClean="0"/>
              <a:t>icrochannel</a:t>
            </a:r>
            <a:r>
              <a:rPr lang="en-US" dirty="0" smtClean="0"/>
              <a:t> </a:t>
            </a:r>
            <a:r>
              <a:rPr lang="en-US" dirty="0"/>
              <a:t>plates </a:t>
            </a:r>
            <a:r>
              <a:rPr lang="en-US" dirty="0" smtClean="0"/>
              <a:t>circular </a:t>
            </a:r>
            <a:r>
              <a:rPr lang="en-US" dirty="0"/>
              <a:t>plates with diameters of 18 mm and 25 mm</a:t>
            </a:r>
            <a:r>
              <a:rPr lang="en-US" dirty="0"/>
              <a:t>. </a:t>
            </a:r>
            <a:endParaRPr lang="ru-RU" dirty="0" smtClean="0"/>
          </a:p>
          <a:p>
            <a:r>
              <a:rPr lang="en-US" dirty="0" smtClean="0"/>
              <a:t>MCPs were </a:t>
            </a:r>
            <a:r>
              <a:rPr lang="en-US" dirty="0"/>
              <a:t>manufactured by VTC “</a:t>
            </a:r>
            <a:r>
              <a:rPr lang="en-US" dirty="0" err="1"/>
              <a:t>Baspik</a:t>
            </a:r>
            <a:r>
              <a:rPr lang="en-US" dirty="0"/>
              <a:t>” (</a:t>
            </a:r>
            <a:r>
              <a:rPr lang="en-US" dirty="0" err="1"/>
              <a:t>Vladikavkaz</a:t>
            </a:r>
            <a:r>
              <a:rPr lang="en-US" dirty="0"/>
              <a:t>, Russia) </a:t>
            </a:r>
            <a:endParaRPr lang="en-US" dirty="0" smtClean="0"/>
          </a:p>
          <a:p>
            <a:r>
              <a:rPr lang="en-US" dirty="0"/>
              <a:t>C</a:t>
            </a:r>
            <a:r>
              <a:rPr lang="en-US" dirty="0" smtClean="0"/>
              <a:t>hevron </a:t>
            </a:r>
            <a:r>
              <a:rPr lang="en-US" dirty="0"/>
              <a:t>MCP </a:t>
            </a:r>
            <a:r>
              <a:rPr lang="en-US" dirty="0" smtClean="0"/>
              <a:t>setups.</a:t>
            </a:r>
          </a:p>
          <a:p>
            <a:endParaRPr lang="en-US" dirty="0"/>
          </a:p>
        </p:txBody>
      </p:sp>
    </p:spTree>
    <p:extLst>
      <p:ext uri="{BB962C8B-B14F-4D97-AF65-F5344CB8AC3E}">
        <p14:creationId xmlns:p14="http://schemas.microsoft.com/office/powerpoint/2010/main" val="4239232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24</a:t>
            </a:fld>
            <a:endParaRPr lang="ru-RU"/>
          </a:p>
        </p:txBody>
      </p:sp>
      <p:pic>
        <p:nvPicPr>
          <p:cNvPr id="3"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52936"/>
            <a:ext cx="4942840" cy="3274695"/>
          </a:xfrm>
          <a:prstGeom prst="rect">
            <a:avLst/>
          </a:prstGeom>
          <a:noFill/>
          <a:ln>
            <a:noFill/>
          </a:ln>
        </p:spPr>
      </p:pic>
      <p:pic>
        <p:nvPicPr>
          <p:cNvPr id="4" name="Рисунок 1"/>
          <p:cNvPicPr/>
          <p:nvPr/>
        </p:nvPicPr>
        <p:blipFill>
          <a:blip r:embed="rId3">
            <a:extLst>
              <a:ext uri="{28A0092B-C50C-407E-A947-70E740481C1C}">
                <a14:useLocalDpi xmlns:a14="http://schemas.microsoft.com/office/drawing/2010/main" val="0"/>
              </a:ext>
            </a:extLst>
          </a:blip>
          <a:srcRect/>
          <a:stretch>
            <a:fillRect/>
          </a:stretch>
        </p:blipFill>
        <p:spPr bwMode="auto">
          <a:xfrm>
            <a:off x="3091180" y="-913447"/>
            <a:ext cx="4942840" cy="3274695"/>
          </a:xfrm>
          <a:prstGeom prst="rect">
            <a:avLst/>
          </a:prstGeom>
          <a:noFill/>
          <a:ln>
            <a:noFill/>
          </a:ln>
        </p:spPr>
      </p:pic>
    </p:spTree>
    <p:extLst>
      <p:ext uri="{BB962C8B-B14F-4D97-AF65-F5344CB8AC3E}">
        <p14:creationId xmlns:p14="http://schemas.microsoft.com/office/powerpoint/2010/main" val="35319294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25</a:t>
            </a:fld>
            <a:endParaRPr lang="ru-RU"/>
          </a:p>
        </p:txBody>
      </p:sp>
      <p:sp>
        <p:nvSpPr>
          <p:cNvPr id="3" name="Rectangle 2"/>
          <p:cNvSpPr/>
          <p:nvPr/>
        </p:nvSpPr>
        <p:spPr>
          <a:xfrm>
            <a:off x="251520" y="332656"/>
            <a:ext cx="3948116" cy="584776"/>
          </a:xfrm>
          <a:prstGeom prst="rect">
            <a:avLst/>
          </a:prstGeom>
        </p:spPr>
        <p:txBody>
          <a:bodyPr wrap="none">
            <a:spAutoFit/>
          </a:bodyPr>
          <a:lstStyle/>
          <a:p>
            <a:r>
              <a:rPr lang="en-US" sz="3200" dirty="0" smtClean="0">
                <a:solidFill>
                  <a:srgbClr val="0000FF"/>
                </a:solidFill>
              </a:rPr>
              <a:t>FBBC developments</a:t>
            </a:r>
            <a:endParaRPr lang="en-US" sz="3200" dirty="0"/>
          </a:p>
        </p:txBody>
      </p:sp>
      <p:pic>
        <p:nvPicPr>
          <p:cNvPr id="7"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204864"/>
            <a:ext cx="3250525" cy="2851924"/>
          </a:xfrm>
          <a:prstGeom prst="rect">
            <a:avLst/>
          </a:prstGeom>
          <a:noFill/>
          <a:ln>
            <a:noFill/>
          </a:ln>
        </p:spPr>
      </p:pic>
      <p:sp>
        <p:nvSpPr>
          <p:cNvPr id="9" name="Rectangle 8"/>
          <p:cNvSpPr/>
          <p:nvPr/>
        </p:nvSpPr>
        <p:spPr>
          <a:xfrm>
            <a:off x="107504" y="5157192"/>
            <a:ext cx="4572000" cy="646331"/>
          </a:xfrm>
          <a:prstGeom prst="rect">
            <a:avLst/>
          </a:prstGeom>
        </p:spPr>
        <p:txBody>
          <a:bodyPr>
            <a:spAutoFit/>
          </a:bodyPr>
          <a:lstStyle/>
          <a:p>
            <a:r>
              <a:rPr lang="en-US" dirty="0"/>
              <a:t>Fig.20. Photograph of </a:t>
            </a:r>
            <a:r>
              <a:rPr lang="en-US" dirty="0" smtClean="0"/>
              <a:t>three MCP detectors in </a:t>
            </a:r>
            <a:r>
              <a:rPr lang="en-US" dirty="0"/>
              <a:t>a chevron assembly</a:t>
            </a:r>
            <a:endParaRPr lang="en-US" dirty="0"/>
          </a:p>
        </p:txBody>
      </p:sp>
      <p:sp>
        <p:nvSpPr>
          <p:cNvPr id="10" name="Rectangle 9"/>
          <p:cNvSpPr/>
          <p:nvPr/>
        </p:nvSpPr>
        <p:spPr>
          <a:xfrm>
            <a:off x="4499992" y="5157192"/>
            <a:ext cx="4788024" cy="1200329"/>
          </a:xfrm>
          <a:prstGeom prst="rect">
            <a:avLst/>
          </a:prstGeom>
        </p:spPr>
        <p:txBody>
          <a:bodyPr wrap="square">
            <a:spAutoFit/>
          </a:bodyPr>
          <a:lstStyle/>
          <a:p>
            <a:r>
              <a:rPr lang="en-US" dirty="0"/>
              <a:t>Fig.21. Pulse </a:t>
            </a:r>
            <a:r>
              <a:rPr lang="en-US" dirty="0" smtClean="0"/>
              <a:t>shape </a:t>
            </a:r>
            <a:r>
              <a:rPr lang="en-US" dirty="0"/>
              <a:t>from </a:t>
            </a:r>
            <a:r>
              <a:rPr lang="en-US" dirty="0" smtClean="0"/>
              <a:t>MCP detector.</a:t>
            </a:r>
            <a:endParaRPr lang="en-US" dirty="0"/>
          </a:p>
          <a:p>
            <a:r>
              <a:rPr lang="en-US" dirty="0"/>
              <a:t>The voltage at the MCP assembly is 1.8 kV. The </a:t>
            </a:r>
            <a:r>
              <a:rPr lang="en-US" dirty="0" smtClean="0"/>
              <a:t>anode area </a:t>
            </a:r>
            <a:r>
              <a:rPr lang="en-US" dirty="0"/>
              <a:t>is 0.25 cm2.</a:t>
            </a:r>
          </a:p>
          <a:p>
            <a:r>
              <a:rPr lang="en-US" dirty="0"/>
              <a:t>Signal edge &lt;1 </a:t>
            </a:r>
            <a:r>
              <a:rPr lang="en-US" dirty="0" err="1"/>
              <a:t>nsec</a:t>
            </a:r>
            <a:r>
              <a:rPr lang="en-US" dirty="0"/>
              <a:t>, amplitude 300 </a:t>
            </a:r>
            <a:r>
              <a:rPr lang="en-US" b="1" dirty="0"/>
              <a:t>mV</a:t>
            </a:r>
            <a:endParaRPr lang="en-US" dirty="0"/>
          </a:p>
        </p:txBody>
      </p:sp>
      <p:pic>
        <p:nvPicPr>
          <p:cNvPr id="11"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0" y="2564904"/>
            <a:ext cx="4006736" cy="2626623"/>
          </a:xfrm>
          <a:prstGeom prst="rect">
            <a:avLst/>
          </a:prstGeom>
          <a:noFill/>
          <a:ln>
            <a:noFill/>
          </a:ln>
        </p:spPr>
      </p:pic>
    </p:spTree>
    <p:extLst>
      <p:ext uri="{BB962C8B-B14F-4D97-AF65-F5344CB8AC3E}">
        <p14:creationId xmlns:p14="http://schemas.microsoft.com/office/powerpoint/2010/main" val="10065144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26</a:t>
            </a:fld>
            <a:endParaRPr lang="ru-RU"/>
          </a:p>
        </p:txBody>
      </p:sp>
      <p:sp>
        <p:nvSpPr>
          <p:cNvPr id="3" name="Rectangle 2"/>
          <p:cNvSpPr/>
          <p:nvPr/>
        </p:nvSpPr>
        <p:spPr>
          <a:xfrm>
            <a:off x="251520" y="692696"/>
            <a:ext cx="8737188" cy="1661994"/>
          </a:xfrm>
          <a:prstGeom prst="rect">
            <a:avLst/>
          </a:prstGeom>
        </p:spPr>
        <p:txBody>
          <a:bodyPr wrap="none">
            <a:spAutoFit/>
          </a:bodyPr>
          <a:lstStyle/>
          <a:p>
            <a:r>
              <a:rPr lang="en-US" sz="3200" dirty="0" smtClean="0">
                <a:solidFill>
                  <a:srgbClr val="0000FF"/>
                </a:solidFill>
              </a:rPr>
              <a:t>FBBC developments: electronics</a:t>
            </a:r>
            <a:endParaRPr lang="ru-RU" sz="3200" dirty="0" smtClean="0">
              <a:solidFill>
                <a:srgbClr val="0000FF"/>
              </a:solidFill>
            </a:endParaRPr>
          </a:p>
          <a:p>
            <a:r>
              <a:rPr lang="en-US" sz="1400" dirty="0" smtClean="0"/>
              <a:t>A </a:t>
            </a:r>
            <a:r>
              <a:rPr lang="en-US" sz="1400" dirty="0"/>
              <a:t>differential matched </a:t>
            </a:r>
            <a:r>
              <a:rPr lang="en-US" sz="1400" dirty="0" smtClean="0"/>
              <a:t>scheme </a:t>
            </a:r>
            <a:r>
              <a:rPr lang="en-US" sz="1400" dirty="0"/>
              <a:t>is </a:t>
            </a:r>
            <a:r>
              <a:rPr lang="en-US" sz="1400" dirty="0" smtClean="0"/>
              <a:t>selected as </a:t>
            </a:r>
            <a:r>
              <a:rPr lang="en-US" sz="1400" dirty="0"/>
              <a:t>a result of testing </a:t>
            </a:r>
            <a:r>
              <a:rPr lang="en-US" sz="1400" dirty="0" smtClean="0"/>
              <a:t>of the MCP detectors with </a:t>
            </a:r>
            <a:r>
              <a:rPr lang="en-US" sz="1400" dirty="0"/>
              <a:t>different </a:t>
            </a:r>
            <a:r>
              <a:rPr lang="en-US" sz="1400" dirty="0" smtClean="0"/>
              <a:t> readout</a:t>
            </a:r>
          </a:p>
          <a:p>
            <a:r>
              <a:rPr lang="en-US" sz="1400" dirty="0" smtClean="0"/>
              <a:t>systems.</a:t>
            </a:r>
            <a:endParaRPr lang="en-US" sz="1400" dirty="0"/>
          </a:p>
          <a:p>
            <a:endParaRPr lang="en-US" sz="1400" dirty="0"/>
          </a:p>
          <a:p>
            <a:r>
              <a:rPr lang="en-US" sz="1400" dirty="0" smtClean="0"/>
              <a:t>This </a:t>
            </a:r>
            <a:r>
              <a:rPr lang="en-US" sz="1400" dirty="0"/>
              <a:t>choice is associated with a lower sensitivity</a:t>
            </a:r>
          </a:p>
          <a:p>
            <a:r>
              <a:rPr lang="en-US" sz="1400" dirty="0"/>
              <a:t>t</a:t>
            </a:r>
            <a:r>
              <a:rPr lang="en-US" sz="1400" dirty="0" smtClean="0"/>
              <a:t>o pickups </a:t>
            </a:r>
            <a:r>
              <a:rPr lang="en-US" sz="1400" dirty="0"/>
              <a:t>up of </a:t>
            </a:r>
            <a:r>
              <a:rPr lang="en-US" sz="1400" dirty="0" smtClean="0"/>
              <a:t>the UHF </a:t>
            </a:r>
            <a:r>
              <a:rPr lang="en-US" sz="1400" dirty="0"/>
              <a:t>noise signals </a:t>
            </a:r>
            <a:r>
              <a:rPr lang="en-US" sz="1400" dirty="0" smtClean="0"/>
              <a:t> by the fast  readout electronics.</a:t>
            </a:r>
            <a:endParaRPr lang="en-US" sz="1400" dirty="0"/>
          </a:p>
        </p:txBody>
      </p:sp>
      <p:sp>
        <p:nvSpPr>
          <p:cNvPr id="4" name="Rectangle 3"/>
          <p:cNvSpPr/>
          <p:nvPr/>
        </p:nvSpPr>
        <p:spPr>
          <a:xfrm>
            <a:off x="179512" y="5373216"/>
            <a:ext cx="8568952" cy="369332"/>
          </a:xfrm>
          <a:prstGeom prst="rect">
            <a:avLst/>
          </a:prstGeom>
        </p:spPr>
        <p:txBody>
          <a:bodyPr wrap="square">
            <a:spAutoFit/>
          </a:bodyPr>
          <a:lstStyle/>
          <a:p>
            <a:endParaRPr lang="en-US" dirty="0"/>
          </a:p>
        </p:txBody>
      </p:sp>
      <p:sp>
        <p:nvSpPr>
          <p:cNvPr id="5" name="Rectangle 4"/>
          <p:cNvSpPr/>
          <p:nvPr/>
        </p:nvSpPr>
        <p:spPr>
          <a:xfrm>
            <a:off x="539552" y="5661248"/>
            <a:ext cx="7848872" cy="369332"/>
          </a:xfrm>
          <a:prstGeom prst="rect">
            <a:avLst/>
          </a:prstGeom>
        </p:spPr>
        <p:txBody>
          <a:bodyPr wrap="square">
            <a:spAutoFit/>
          </a:bodyPr>
          <a:lstStyle/>
          <a:p>
            <a:endParaRPr lang="en-US" dirty="0"/>
          </a:p>
        </p:txBody>
      </p:sp>
      <p:pic>
        <p:nvPicPr>
          <p:cNvPr id="7" name="Picture 6"/>
          <p:cNvPicPr>
            <a:picLocks noChangeAspect="1"/>
          </p:cNvPicPr>
          <p:nvPr/>
        </p:nvPicPr>
        <p:blipFill>
          <a:blip r:embed="rId2"/>
          <a:stretch>
            <a:fillRect/>
          </a:stretch>
        </p:blipFill>
        <p:spPr>
          <a:xfrm>
            <a:off x="323528" y="2780928"/>
            <a:ext cx="8608088" cy="3384376"/>
          </a:xfrm>
          <a:prstGeom prst="rect">
            <a:avLst/>
          </a:prstGeom>
        </p:spPr>
      </p:pic>
    </p:spTree>
    <p:extLst>
      <p:ext uri="{BB962C8B-B14F-4D97-AF65-F5344CB8AC3E}">
        <p14:creationId xmlns:p14="http://schemas.microsoft.com/office/powerpoint/2010/main" val="18986319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27</a:t>
            </a:fld>
            <a:endParaRPr lang="ru-RU"/>
          </a:p>
        </p:txBody>
      </p:sp>
      <p:sp>
        <p:nvSpPr>
          <p:cNvPr id="3" name="Rectangle 2"/>
          <p:cNvSpPr/>
          <p:nvPr/>
        </p:nvSpPr>
        <p:spPr>
          <a:xfrm>
            <a:off x="323528" y="332656"/>
            <a:ext cx="6137618" cy="584776"/>
          </a:xfrm>
          <a:prstGeom prst="rect">
            <a:avLst/>
          </a:prstGeom>
        </p:spPr>
        <p:txBody>
          <a:bodyPr wrap="none">
            <a:spAutoFit/>
          </a:bodyPr>
          <a:lstStyle/>
          <a:p>
            <a:r>
              <a:rPr lang="en-US" sz="3200" dirty="0" smtClean="0">
                <a:solidFill>
                  <a:srgbClr val="0000FF"/>
                </a:solidFill>
              </a:rPr>
              <a:t>FBBC developments: electronics</a:t>
            </a:r>
            <a:endParaRPr lang="en-US" sz="3200" dirty="0"/>
          </a:p>
        </p:txBody>
      </p:sp>
      <p:sp>
        <p:nvSpPr>
          <p:cNvPr id="4" name="Rectangle 3"/>
          <p:cNvSpPr/>
          <p:nvPr/>
        </p:nvSpPr>
        <p:spPr>
          <a:xfrm>
            <a:off x="-180528" y="5373216"/>
            <a:ext cx="8568952" cy="369332"/>
          </a:xfrm>
          <a:prstGeom prst="rect">
            <a:avLst/>
          </a:prstGeom>
        </p:spPr>
        <p:txBody>
          <a:bodyPr wrap="square">
            <a:spAutoFit/>
          </a:bodyPr>
          <a:lstStyle/>
          <a:p>
            <a:endParaRPr lang="en-US" dirty="0"/>
          </a:p>
        </p:txBody>
      </p:sp>
      <p:sp>
        <p:nvSpPr>
          <p:cNvPr id="5" name="Rectangle 4"/>
          <p:cNvSpPr/>
          <p:nvPr/>
        </p:nvSpPr>
        <p:spPr>
          <a:xfrm>
            <a:off x="539552" y="5661248"/>
            <a:ext cx="7848872" cy="369332"/>
          </a:xfrm>
          <a:prstGeom prst="rect">
            <a:avLst/>
          </a:prstGeom>
        </p:spPr>
        <p:txBody>
          <a:bodyPr wrap="square">
            <a:spAutoFit/>
          </a:bodyPr>
          <a:lstStyle/>
          <a:p>
            <a:endParaRPr lang="en-US" dirty="0"/>
          </a:p>
        </p:txBody>
      </p:sp>
      <p:sp>
        <p:nvSpPr>
          <p:cNvPr id="15" name="Rectangle 14"/>
          <p:cNvSpPr/>
          <p:nvPr/>
        </p:nvSpPr>
        <p:spPr>
          <a:xfrm>
            <a:off x="899592" y="4365104"/>
            <a:ext cx="7344816" cy="646331"/>
          </a:xfrm>
          <a:prstGeom prst="rect">
            <a:avLst/>
          </a:prstGeom>
        </p:spPr>
        <p:txBody>
          <a:bodyPr wrap="square">
            <a:spAutoFit/>
          </a:bodyPr>
          <a:lstStyle/>
          <a:p>
            <a:r>
              <a:rPr lang="ru-RU" dirty="0"/>
              <a:t> </a:t>
            </a:r>
            <a:r>
              <a:rPr lang="en-US" dirty="0" smtClean="0">
                <a:solidFill>
                  <a:srgbClr val="6600FF"/>
                </a:solidFill>
              </a:rPr>
              <a:t>Fig. 26</a:t>
            </a:r>
            <a:r>
              <a:rPr lang="en-US" dirty="0">
                <a:solidFill>
                  <a:srgbClr val="6600FF"/>
                </a:solidFill>
              </a:rPr>
              <a:t>. Block </a:t>
            </a:r>
            <a:r>
              <a:rPr lang="en-US" dirty="0" smtClean="0">
                <a:solidFill>
                  <a:srgbClr val="6600FF"/>
                </a:solidFill>
              </a:rPr>
              <a:t> diagram </a:t>
            </a:r>
            <a:r>
              <a:rPr lang="en-US" dirty="0">
                <a:solidFill>
                  <a:srgbClr val="6600FF"/>
                </a:solidFill>
              </a:rPr>
              <a:t>of </a:t>
            </a:r>
            <a:r>
              <a:rPr lang="en-US" dirty="0">
                <a:solidFill>
                  <a:srgbClr val="6600FF"/>
                </a:solidFill>
              </a:rPr>
              <a:t> </a:t>
            </a:r>
            <a:r>
              <a:rPr lang="en-US" dirty="0" smtClean="0">
                <a:solidFill>
                  <a:srgbClr val="6600FF"/>
                </a:solidFill>
              </a:rPr>
              <a:t>fast electronics </a:t>
            </a:r>
            <a:r>
              <a:rPr lang="en-US" dirty="0" smtClean="0">
                <a:solidFill>
                  <a:srgbClr val="6600FF"/>
                </a:solidFill>
              </a:rPr>
              <a:t> </a:t>
            </a:r>
            <a:r>
              <a:rPr lang="en-US" dirty="0" smtClean="0">
                <a:solidFill>
                  <a:srgbClr val="6600FF"/>
                </a:solidFill>
              </a:rPr>
              <a:t>and </a:t>
            </a:r>
            <a:r>
              <a:rPr lang="en-US" dirty="0" smtClean="0">
                <a:solidFill>
                  <a:srgbClr val="6600FF"/>
                </a:solidFill>
              </a:rPr>
              <a:t> </a:t>
            </a:r>
            <a:r>
              <a:rPr lang="en-US" dirty="0" smtClean="0">
                <a:solidFill>
                  <a:srgbClr val="6600FF"/>
                </a:solidFill>
              </a:rPr>
              <a:t>detailed diagram </a:t>
            </a:r>
            <a:r>
              <a:rPr lang="en-US" dirty="0">
                <a:solidFill>
                  <a:srgbClr val="6600FF"/>
                </a:solidFill>
              </a:rPr>
              <a:t>of </a:t>
            </a:r>
            <a:r>
              <a:rPr lang="en-US" dirty="0">
                <a:solidFill>
                  <a:srgbClr val="6600FF"/>
                </a:solidFill>
              </a:rPr>
              <a:t> </a:t>
            </a:r>
            <a:r>
              <a:rPr lang="en-US" dirty="0" smtClean="0">
                <a:solidFill>
                  <a:srgbClr val="6600FF"/>
                </a:solidFill>
              </a:rPr>
              <a:t>one registration channel</a:t>
            </a:r>
            <a:endParaRPr lang="en-US" dirty="0">
              <a:solidFill>
                <a:srgbClr val="6600FF"/>
              </a:solidFill>
            </a:endParaRPr>
          </a:p>
        </p:txBody>
      </p:sp>
      <p:pic>
        <p:nvPicPr>
          <p:cNvPr id="16" name="Picture 15"/>
          <p:cNvPicPr>
            <a:picLocks noChangeAspect="1"/>
          </p:cNvPicPr>
          <p:nvPr/>
        </p:nvPicPr>
        <p:blipFill>
          <a:blip r:embed="rId2"/>
          <a:stretch>
            <a:fillRect/>
          </a:stretch>
        </p:blipFill>
        <p:spPr>
          <a:xfrm>
            <a:off x="2843808" y="980728"/>
            <a:ext cx="5076056" cy="3346972"/>
          </a:xfrm>
          <a:prstGeom prst="rect">
            <a:avLst/>
          </a:prstGeom>
        </p:spPr>
      </p:pic>
      <p:sp>
        <p:nvSpPr>
          <p:cNvPr id="6" name="Rectangle 5"/>
          <p:cNvSpPr/>
          <p:nvPr/>
        </p:nvSpPr>
        <p:spPr>
          <a:xfrm>
            <a:off x="323528" y="5157192"/>
            <a:ext cx="8712968" cy="1569660"/>
          </a:xfrm>
          <a:prstGeom prst="rect">
            <a:avLst/>
          </a:prstGeom>
        </p:spPr>
        <p:txBody>
          <a:bodyPr wrap="square">
            <a:spAutoFit/>
          </a:bodyPr>
          <a:lstStyle/>
          <a:p>
            <a:pPr marL="285750" indent="-285750">
              <a:buFont typeface="Arial"/>
              <a:buChar char="•"/>
            </a:pPr>
            <a:r>
              <a:rPr lang="en-US" sz="1600" dirty="0"/>
              <a:t>We </a:t>
            </a:r>
            <a:r>
              <a:rPr lang="en-US" sz="1600" dirty="0" smtClean="0"/>
              <a:t>propose </a:t>
            </a:r>
            <a:r>
              <a:rPr lang="en-US" sz="1600" dirty="0"/>
              <a:t>to develop a next prototype of a registration system basing on high-speed discrete comparators of the </a:t>
            </a:r>
            <a:r>
              <a:rPr lang="en-US" sz="1600" b="1" dirty="0"/>
              <a:t>ADCMP572 / ADCMP573 type </a:t>
            </a:r>
            <a:r>
              <a:rPr lang="en-US" sz="1600" dirty="0"/>
              <a:t>as primary recorders in a multichannel time-code converter based on the FPGA. These ADCMP572 / ADCMP573 type comparators feature a </a:t>
            </a:r>
            <a:r>
              <a:rPr lang="en-US" sz="1600" dirty="0">
                <a:solidFill>
                  <a:srgbClr val="0000FF"/>
                </a:solidFill>
              </a:rPr>
              <a:t>high switching rates (35 </a:t>
            </a:r>
            <a:r>
              <a:rPr lang="en-US" sz="1600" dirty="0" err="1">
                <a:solidFill>
                  <a:srgbClr val="0000FF"/>
                </a:solidFill>
              </a:rPr>
              <a:t>ps</a:t>
            </a:r>
            <a:r>
              <a:rPr lang="en-US" sz="1600" dirty="0"/>
              <a:t>) with </a:t>
            </a:r>
            <a:r>
              <a:rPr lang="en-US" sz="1600" dirty="0">
                <a:solidFill>
                  <a:srgbClr val="0000FF"/>
                </a:solidFill>
              </a:rPr>
              <a:t>jitter of the order of 15 </a:t>
            </a:r>
            <a:r>
              <a:rPr lang="en-US" sz="1600" dirty="0" err="1">
                <a:solidFill>
                  <a:srgbClr val="0000FF"/>
                </a:solidFill>
              </a:rPr>
              <a:t>ps</a:t>
            </a:r>
            <a:r>
              <a:rPr lang="en-US" sz="1600" dirty="0">
                <a:solidFill>
                  <a:srgbClr val="0000FF"/>
                </a:solidFill>
              </a:rPr>
              <a:t> </a:t>
            </a:r>
            <a:r>
              <a:rPr lang="en-US" sz="1600" dirty="0"/>
              <a:t>with a minimum signal duration of 85 ps</a:t>
            </a:r>
            <a:r>
              <a:rPr lang="en-US" sz="1600" dirty="0" smtClean="0"/>
              <a:t>.</a:t>
            </a:r>
          </a:p>
          <a:p>
            <a:pPr marL="285750" indent="-285750">
              <a:buFont typeface="Arial"/>
              <a:buChar char="•"/>
            </a:pPr>
            <a:r>
              <a:rPr lang="en-US" sz="1600" dirty="0" smtClean="0"/>
              <a:t>Work is in progress.</a:t>
            </a:r>
            <a:endParaRPr lang="en-US" sz="1600" dirty="0"/>
          </a:p>
        </p:txBody>
      </p:sp>
    </p:spTree>
    <p:extLst>
      <p:ext uri="{BB962C8B-B14F-4D97-AF65-F5344CB8AC3E}">
        <p14:creationId xmlns:p14="http://schemas.microsoft.com/office/powerpoint/2010/main" val="6805718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28</a:t>
            </a:fld>
            <a:endParaRPr lang="ru-RU" dirty="0"/>
          </a:p>
        </p:txBody>
      </p:sp>
      <p:sp>
        <p:nvSpPr>
          <p:cNvPr id="3" name="Rectangle 2"/>
          <p:cNvSpPr/>
          <p:nvPr/>
        </p:nvSpPr>
        <p:spPr>
          <a:xfrm>
            <a:off x="251520" y="692696"/>
            <a:ext cx="7117854" cy="1077218"/>
          </a:xfrm>
          <a:prstGeom prst="rect">
            <a:avLst/>
          </a:prstGeom>
        </p:spPr>
        <p:txBody>
          <a:bodyPr wrap="none">
            <a:spAutoFit/>
          </a:bodyPr>
          <a:lstStyle/>
          <a:p>
            <a:r>
              <a:rPr lang="en-US" sz="3200" dirty="0" smtClean="0">
                <a:solidFill>
                  <a:srgbClr val="0000FF"/>
                </a:solidFill>
              </a:rPr>
              <a:t>FBBC developments: </a:t>
            </a:r>
            <a:endParaRPr lang="en-US" sz="3200" dirty="0" smtClean="0">
              <a:solidFill>
                <a:srgbClr val="0000FF"/>
              </a:solidFill>
            </a:endParaRPr>
          </a:p>
          <a:p>
            <a:r>
              <a:rPr lang="en-US" sz="3200" dirty="0">
                <a:solidFill>
                  <a:srgbClr val="0000FF"/>
                </a:solidFill>
              </a:rPr>
              <a:t> </a:t>
            </a:r>
            <a:r>
              <a:rPr lang="en-US" sz="3200" dirty="0" smtClean="0">
                <a:solidFill>
                  <a:srgbClr val="0000FF"/>
                </a:solidFill>
              </a:rPr>
              <a:t>              </a:t>
            </a:r>
            <a:r>
              <a:rPr lang="en-US" sz="3200" dirty="0" smtClean="0">
                <a:solidFill>
                  <a:srgbClr val="0000FF"/>
                </a:solidFill>
              </a:rPr>
              <a:t>first prototypes of electronics</a:t>
            </a:r>
            <a:endParaRPr lang="en-US" sz="3200" dirty="0"/>
          </a:p>
        </p:txBody>
      </p:sp>
      <p:sp>
        <p:nvSpPr>
          <p:cNvPr id="4" name="Rectangle 3"/>
          <p:cNvSpPr/>
          <p:nvPr/>
        </p:nvSpPr>
        <p:spPr>
          <a:xfrm>
            <a:off x="179512" y="5373216"/>
            <a:ext cx="8568952" cy="369332"/>
          </a:xfrm>
          <a:prstGeom prst="rect">
            <a:avLst/>
          </a:prstGeom>
        </p:spPr>
        <p:txBody>
          <a:bodyPr wrap="square">
            <a:spAutoFit/>
          </a:bodyPr>
          <a:lstStyle/>
          <a:p>
            <a:endParaRPr lang="en-US" dirty="0"/>
          </a:p>
        </p:txBody>
      </p:sp>
      <p:sp>
        <p:nvSpPr>
          <p:cNvPr id="5" name="Rectangle 4"/>
          <p:cNvSpPr/>
          <p:nvPr/>
        </p:nvSpPr>
        <p:spPr>
          <a:xfrm>
            <a:off x="539552" y="5661248"/>
            <a:ext cx="7848872" cy="369332"/>
          </a:xfrm>
          <a:prstGeom prst="rect">
            <a:avLst/>
          </a:prstGeom>
        </p:spPr>
        <p:txBody>
          <a:bodyPr wrap="square">
            <a:spAutoFit/>
          </a:bodyPr>
          <a:lstStyle/>
          <a:p>
            <a:endParaRPr lang="en-US" dirty="0"/>
          </a:p>
        </p:txBody>
      </p:sp>
      <p:pic>
        <p:nvPicPr>
          <p:cNvPr id="11" name="Рисунок 5"/>
          <p:cNvPicPr/>
          <p:nvPr/>
        </p:nvPicPr>
        <p:blipFill rotWithShape="1">
          <a:blip r:embed="rId2">
            <a:extLst>
              <a:ext uri="{28A0092B-C50C-407E-A947-70E740481C1C}">
                <a14:useLocalDpi xmlns:a14="http://schemas.microsoft.com/office/drawing/2010/main" val="0"/>
              </a:ext>
            </a:extLst>
          </a:blip>
          <a:srcRect l="7283" r="14567"/>
          <a:stretch/>
        </p:blipFill>
        <p:spPr bwMode="auto">
          <a:xfrm>
            <a:off x="467544" y="2060848"/>
            <a:ext cx="3862800" cy="3274695"/>
          </a:xfrm>
          <a:prstGeom prst="rect">
            <a:avLst/>
          </a:prstGeom>
          <a:noFill/>
          <a:ln>
            <a:noFill/>
          </a:ln>
        </p:spPr>
      </p:pic>
      <p:pic>
        <p:nvPicPr>
          <p:cNvPr id="12" name="Рисунок 6"/>
          <p:cNvPicPr/>
          <p:nvPr/>
        </p:nvPicPr>
        <p:blipFill rotWithShape="1">
          <a:blip r:embed="rId3">
            <a:extLst>
              <a:ext uri="{28A0092B-C50C-407E-A947-70E740481C1C}">
                <a14:useLocalDpi xmlns:a14="http://schemas.microsoft.com/office/drawing/2010/main" val="0"/>
              </a:ext>
            </a:extLst>
          </a:blip>
          <a:srcRect l="-1" t="3" r="36371" b="47"/>
          <a:stretch/>
        </p:blipFill>
        <p:spPr bwMode="auto">
          <a:xfrm>
            <a:off x="4788024" y="1988840"/>
            <a:ext cx="3780000" cy="3315600"/>
          </a:xfrm>
          <a:prstGeom prst="rect">
            <a:avLst/>
          </a:prstGeom>
          <a:noFill/>
          <a:ln>
            <a:noFill/>
          </a:ln>
        </p:spPr>
      </p:pic>
      <p:sp>
        <p:nvSpPr>
          <p:cNvPr id="6" name="Rectangle 5"/>
          <p:cNvSpPr/>
          <p:nvPr/>
        </p:nvSpPr>
        <p:spPr>
          <a:xfrm>
            <a:off x="179512" y="5445224"/>
            <a:ext cx="4248472" cy="1200329"/>
          </a:xfrm>
          <a:prstGeom prst="rect">
            <a:avLst/>
          </a:prstGeom>
        </p:spPr>
        <p:txBody>
          <a:bodyPr wrap="square">
            <a:spAutoFit/>
          </a:bodyPr>
          <a:lstStyle/>
          <a:p>
            <a:r>
              <a:rPr lang="en-US" dirty="0"/>
              <a:t>Fig.29. Four-channel </a:t>
            </a:r>
            <a:r>
              <a:rPr lang="en-US" dirty="0" smtClean="0"/>
              <a:t>electronics module on </a:t>
            </a:r>
            <a:r>
              <a:rPr lang="en-US" dirty="0" smtClean="0"/>
              <a:t>discrete </a:t>
            </a:r>
            <a:r>
              <a:rPr lang="en-US" dirty="0"/>
              <a:t>comparators </a:t>
            </a:r>
            <a:r>
              <a:rPr lang="en-US" dirty="0" smtClean="0"/>
              <a:t>with </a:t>
            </a:r>
            <a:r>
              <a:rPr lang="en-US" dirty="0"/>
              <a:t>differential inputs for timing measurements.</a:t>
            </a:r>
          </a:p>
        </p:txBody>
      </p:sp>
      <p:sp>
        <p:nvSpPr>
          <p:cNvPr id="13" name="Rectangle 12"/>
          <p:cNvSpPr/>
          <p:nvPr/>
        </p:nvSpPr>
        <p:spPr>
          <a:xfrm>
            <a:off x="4427984" y="5373216"/>
            <a:ext cx="4572000" cy="1200329"/>
          </a:xfrm>
          <a:prstGeom prst="rect">
            <a:avLst/>
          </a:prstGeom>
        </p:spPr>
        <p:txBody>
          <a:bodyPr>
            <a:spAutoFit/>
          </a:bodyPr>
          <a:lstStyle/>
          <a:p>
            <a:r>
              <a:rPr lang="en-US" dirty="0"/>
              <a:t>Fig.34. Photo of the device of the two-channel fast electronics </a:t>
            </a:r>
            <a:r>
              <a:rPr lang="en-US" dirty="0" smtClean="0"/>
              <a:t>module based on discrete comparators. </a:t>
            </a:r>
            <a:r>
              <a:rPr lang="en-US" dirty="0"/>
              <a:t>Work is in progress.</a:t>
            </a:r>
          </a:p>
          <a:p>
            <a:endParaRPr lang="en-US" dirty="0"/>
          </a:p>
        </p:txBody>
      </p:sp>
    </p:spTree>
    <p:extLst>
      <p:ext uri="{BB962C8B-B14F-4D97-AF65-F5344CB8AC3E}">
        <p14:creationId xmlns:p14="http://schemas.microsoft.com/office/powerpoint/2010/main" val="37049859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188913"/>
            <a:ext cx="8219256" cy="1143000"/>
          </a:xfrm>
        </p:spPr>
        <p:txBody>
          <a:bodyPr/>
          <a:lstStyle/>
          <a:p>
            <a:r>
              <a:rPr lang="en-US" sz="3200" dirty="0" smtClean="0">
                <a:solidFill>
                  <a:srgbClr val="0000FF"/>
                </a:solidFill>
              </a:rPr>
              <a:t>Conclusions-1</a:t>
            </a:r>
            <a:r>
              <a:rPr lang="ru-RU" sz="3200" dirty="0"/>
              <a:t> </a:t>
            </a:r>
            <a:r>
              <a:rPr lang="en-US" sz="3200" dirty="0" smtClean="0">
                <a:solidFill>
                  <a:srgbClr val="0000FF"/>
                </a:solidFill>
              </a:rPr>
              <a:t/>
            </a:r>
            <a:br>
              <a:rPr lang="en-US" sz="3200" dirty="0" smtClean="0">
                <a:solidFill>
                  <a:srgbClr val="0000FF"/>
                </a:solidFill>
              </a:rPr>
            </a:br>
            <a:endParaRPr lang="en-US" sz="3200" dirty="0">
              <a:solidFill>
                <a:srgbClr val="0000FF"/>
              </a:solidFill>
            </a:endParaRPr>
          </a:p>
        </p:txBody>
      </p:sp>
      <p:sp>
        <p:nvSpPr>
          <p:cNvPr id="3" name="Content Placeholder 2"/>
          <p:cNvSpPr>
            <a:spLocks noGrp="1"/>
          </p:cNvSpPr>
          <p:nvPr>
            <p:ph idx="1"/>
          </p:nvPr>
        </p:nvSpPr>
        <p:spPr>
          <a:xfrm>
            <a:off x="107504" y="980728"/>
            <a:ext cx="9026624" cy="5112568"/>
          </a:xfrm>
        </p:spPr>
        <p:txBody>
          <a:bodyPr/>
          <a:lstStyle/>
          <a:p>
            <a:pPr>
              <a:buFont typeface="Wingdings" charset="2"/>
              <a:buChar char="Ø"/>
            </a:pPr>
            <a:r>
              <a:rPr lang="en-US" sz="2000" dirty="0"/>
              <a:t>T</a:t>
            </a:r>
            <a:r>
              <a:rPr lang="en-US" sz="2000" dirty="0">
                <a:latin typeface="Times New Roman"/>
                <a:cs typeface="Times New Roman"/>
              </a:rPr>
              <a:t>wo compact systems based on MCPs are proposed for the fast beam-beam collisions monitoring, event selection and determination of the precise timing signal (T0) of the collisions, </a:t>
            </a:r>
            <a:r>
              <a:rPr lang="en-US" sz="2000" dirty="0" smtClean="0">
                <a:solidFill>
                  <a:srgbClr val="0000FF"/>
                </a:solidFill>
                <a:latin typeface="Times New Roman"/>
                <a:cs typeface="Times New Roman"/>
              </a:rPr>
              <a:t>We </a:t>
            </a:r>
            <a:r>
              <a:rPr lang="en-US" sz="2000" dirty="0" smtClean="0">
                <a:solidFill>
                  <a:srgbClr val="0000FF"/>
                </a:solidFill>
                <a:latin typeface="Times New Roman"/>
                <a:cs typeface="Times New Roman"/>
              </a:rPr>
              <a:t>propose to use the MCP</a:t>
            </a:r>
            <a:r>
              <a:rPr lang="en-US" sz="2000" dirty="0">
                <a:solidFill>
                  <a:srgbClr val="0000FF"/>
                </a:solidFill>
                <a:latin typeface="Times New Roman"/>
                <a:cs typeface="Times New Roman"/>
              </a:rPr>
              <a:t>-based </a:t>
            </a:r>
            <a:r>
              <a:rPr lang="en-US" sz="2000" dirty="0" smtClean="0">
                <a:solidFill>
                  <a:srgbClr val="0000FF"/>
                </a:solidFill>
                <a:latin typeface="Times New Roman"/>
                <a:cs typeface="Times New Roman"/>
              </a:rPr>
              <a:t>Beam </a:t>
            </a:r>
            <a:r>
              <a:rPr lang="en-US" sz="2000" dirty="0" err="1" smtClean="0">
                <a:solidFill>
                  <a:srgbClr val="0000FF"/>
                </a:solidFill>
                <a:latin typeface="Times New Roman"/>
                <a:cs typeface="Times New Roman"/>
              </a:rPr>
              <a:t>Profilometer</a:t>
            </a:r>
            <a:r>
              <a:rPr lang="en-US" sz="2000" dirty="0" smtClean="0">
                <a:solidFill>
                  <a:srgbClr val="0000FF"/>
                </a:solidFill>
                <a:latin typeface="Times New Roman"/>
                <a:cs typeface="Times New Roman"/>
              </a:rPr>
              <a:t> and the Fast </a:t>
            </a:r>
            <a:r>
              <a:rPr lang="en-US" sz="2000" dirty="0">
                <a:solidFill>
                  <a:srgbClr val="0000FF"/>
                </a:solidFill>
                <a:latin typeface="Times New Roman"/>
                <a:cs typeface="Times New Roman"/>
              </a:rPr>
              <a:t>Beam-Beam Collisions counters (FBBC</a:t>
            </a:r>
            <a:r>
              <a:rPr lang="en-US" sz="2000" dirty="0" smtClean="0">
                <a:solidFill>
                  <a:srgbClr val="0000FF"/>
                </a:solidFill>
                <a:latin typeface="Times New Roman"/>
                <a:cs typeface="Times New Roman"/>
              </a:rPr>
              <a:t>) as devices potentially capable to extend the performance and the physics outreach  of  experiments  at NICA.  </a:t>
            </a:r>
          </a:p>
          <a:p>
            <a:pPr>
              <a:buFont typeface="Wingdings" charset="2"/>
              <a:buChar char="Ø"/>
            </a:pPr>
            <a:r>
              <a:rPr lang="en-US" sz="2000" dirty="0" smtClean="0">
                <a:solidFill>
                  <a:srgbClr val="000000"/>
                </a:solidFill>
                <a:latin typeface="Times New Roman"/>
                <a:cs typeface="Times New Roman"/>
              </a:rPr>
              <a:t>This includes </a:t>
            </a:r>
            <a:r>
              <a:rPr lang="en-US" sz="2000" dirty="0" smtClean="0">
                <a:latin typeface="Times New Roman"/>
                <a:cs typeface="Times New Roman"/>
              </a:rPr>
              <a:t>the </a:t>
            </a:r>
            <a:r>
              <a:rPr lang="en-US" sz="2000" dirty="0">
                <a:latin typeface="Times New Roman"/>
                <a:cs typeface="Times New Roman"/>
              </a:rPr>
              <a:t>event-by-event measurements of:</a:t>
            </a:r>
          </a:p>
          <a:p>
            <a:pPr lvl="1">
              <a:buFont typeface="Arial"/>
              <a:buChar char="•"/>
            </a:pPr>
            <a:r>
              <a:rPr lang="en-US" sz="2000" dirty="0" smtClean="0">
                <a:latin typeface="Times New Roman"/>
                <a:cs typeface="Times New Roman"/>
              </a:rPr>
              <a:t>Beam-beam  IP  </a:t>
            </a:r>
            <a:r>
              <a:rPr lang="en-US" sz="2000" dirty="0">
                <a:latin typeface="Times New Roman"/>
                <a:cs typeface="Times New Roman"/>
              </a:rPr>
              <a:t>location </a:t>
            </a:r>
            <a:r>
              <a:rPr lang="en-US" sz="2000" dirty="0" smtClean="0">
                <a:latin typeface="Times New Roman"/>
                <a:cs typeface="Times New Roman"/>
              </a:rPr>
              <a:t>in z-coordinate</a:t>
            </a:r>
          </a:p>
          <a:p>
            <a:pPr lvl="1">
              <a:buFont typeface="Arial"/>
              <a:buChar char="•"/>
            </a:pPr>
            <a:r>
              <a:rPr lang="en-US" sz="2000" dirty="0" smtClean="0">
                <a:latin typeface="Times New Roman"/>
                <a:cs typeface="Times New Roman"/>
              </a:rPr>
              <a:t>3D</a:t>
            </a:r>
            <a:r>
              <a:rPr lang="en-US" sz="2000" dirty="0">
                <a:latin typeface="Times New Roman"/>
                <a:cs typeface="Times New Roman"/>
              </a:rPr>
              <a:t>-beam profile  (2 dimensional + time structure) </a:t>
            </a:r>
            <a:endParaRPr lang="en-US" sz="2000" dirty="0" smtClean="0">
              <a:latin typeface="Times New Roman"/>
              <a:cs typeface="Times New Roman"/>
            </a:endParaRPr>
          </a:p>
          <a:p>
            <a:pPr lvl="1">
              <a:buFont typeface="Arial"/>
              <a:buChar char="•"/>
            </a:pPr>
            <a:r>
              <a:rPr lang="en-US" sz="2000" dirty="0">
                <a:latin typeface="Times New Roman"/>
                <a:cs typeface="Times New Roman"/>
              </a:rPr>
              <a:t>L</a:t>
            </a:r>
            <a:r>
              <a:rPr lang="en-US" sz="2000" dirty="0" smtClean="0">
                <a:latin typeface="Times New Roman"/>
                <a:cs typeface="Times New Roman"/>
              </a:rPr>
              <a:t>uminosity </a:t>
            </a:r>
          </a:p>
          <a:p>
            <a:pPr lvl="1">
              <a:buFont typeface="Arial"/>
              <a:buChar char="•"/>
            </a:pPr>
            <a:r>
              <a:rPr lang="en-US" sz="2000" dirty="0" smtClean="0">
                <a:latin typeface="Times New Roman"/>
                <a:cs typeface="Times New Roman"/>
              </a:rPr>
              <a:t>Reaction plane  </a:t>
            </a:r>
          </a:p>
          <a:p>
            <a:pPr lvl="1">
              <a:buFont typeface="Arial"/>
              <a:buChar char="•"/>
            </a:pPr>
            <a:r>
              <a:rPr lang="en-US" sz="2000" dirty="0">
                <a:latin typeface="Times New Roman"/>
                <a:cs typeface="Times New Roman"/>
              </a:rPr>
              <a:t>E</a:t>
            </a:r>
            <a:r>
              <a:rPr lang="en-US" sz="2000" dirty="0" smtClean="0">
                <a:latin typeface="Times New Roman"/>
                <a:cs typeface="Times New Roman"/>
              </a:rPr>
              <a:t>vent </a:t>
            </a:r>
            <a:r>
              <a:rPr lang="en-US" sz="2000" dirty="0">
                <a:latin typeface="Times New Roman"/>
                <a:cs typeface="Times New Roman"/>
              </a:rPr>
              <a:t>centrality </a:t>
            </a:r>
            <a:r>
              <a:rPr lang="en-US" sz="2000" dirty="0" smtClean="0">
                <a:latin typeface="Times New Roman"/>
                <a:cs typeface="Times New Roman"/>
              </a:rPr>
              <a:t> class in  A-A collisions  </a:t>
            </a:r>
          </a:p>
          <a:p>
            <a:pPr lvl="1">
              <a:buFont typeface="Arial"/>
              <a:buChar char="•"/>
            </a:pPr>
            <a:r>
              <a:rPr lang="en-US" sz="2000" dirty="0" smtClean="0">
                <a:latin typeface="Times New Roman"/>
                <a:cs typeface="Times New Roman"/>
              </a:rPr>
              <a:t>Precise </a:t>
            </a:r>
            <a:r>
              <a:rPr lang="en-US" sz="2000" dirty="0">
                <a:latin typeface="Times New Roman"/>
                <a:cs typeface="Times New Roman"/>
              </a:rPr>
              <a:t>timing signal (T0) of the </a:t>
            </a:r>
            <a:r>
              <a:rPr lang="en-US" sz="2000" dirty="0" smtClean="0">
                <a:latin typeface="Times New Roman"/>
                <a:cs typeface="Times New Roman"/>
              </a:rPr>
              <a:t>collisions</a:t>
            </a:r>
          </a:p>
          <a:p>
            <a:pPr lvl="1">
              <a:buFont typeface="Arial"/>
              <a:buChar char="•"/>
            </a:pPr>
            <a:r>
              <a:rPr lang="en-US" sz="2000" dirty="0" smtClean="0">
                <a:latin typeface="Times New Roman"/>
                <a:cs typeface="Times New Roman"/>
              </a:rPr>
              <a:t>Beam</a:t>
            </a:r>
            <a:r>
              <a:rPr lang="en-US" sz="2000" dirty="0" smtClean="0">
                <a:latin typeface="Times New Roman"/>
                <a:cs typeface="Times New Roman"/>
              </a:rPr>
              <a:t>-gas events suppression</a:t>
            </a:r>
          </a:p>
          <a:p>
            <a:pPr marL="457200" lvl="1" indent="0">
              <a:buNone/>
            </a:pPr>
            <a:endParaRPr lang="en-US" sz="2000" dirty="0">
              <a:solidFill>
                <a:srgbClr val="000000"/>
              </a:solidFill>
            </a:endParaRPr>
          </a:p>
        </p:txBody>
      </p:sp>
      <p:sp>
        <p:nvSpPr>
          <p:cNvPr id="5" name="Slide Number Placeholder 4"/>
          <p:cNvSpPr>
            <a:spLocks noGrp="1"/>
          </p:cNvSpPr>
          <p:nvPr>
            <p:ph type="sldNum" sz="quarter" idx="12"/>
          </p:nvPr>
        </p:nvSpPr>
        <p:spPr/>
        <p:txBody>
          <a:bodyPr/>
          <a:lstStyle/>
          <a:p>
            <a:pPr>
              <a:defRPr/>
            </a:pPr>
            <a:fld id="{B7B3A4E1-0B3C-A74A-8D1A-EAD4B42BF1B2}" type="slidenum">
              <a:rPr lang="ru-RU" smtClean="0"/>
              <a:pPr>
                <a:defRPr/>
              </a:pPr>
              <a:t>29</a:t>
            </a:fld>
            <a:endParaRPr lang="ru-RU"/>
          </a:p>
        </p:txBody>
      </p:sp>
    </p:spTree>
    <p:extLst>
      <p:ext uri="{BB962C8B-B14F-4D97-AF65-F5344CB8AC3E}">
        <p14:creationId xmlns:p14="http://schemas.microsoft.com/office/powerpoint/2010/main" val="21020043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Talk Layout</a:t>
            </a:r>
            <a:endParaRPr lang="en-US" dirty="0">
              <a:solidFill>
                <a:srgbClr val="0000FF"/>
              </a:solidFill>
            </a:endParaRPr>
          </a:p>
        </p:txBody>
      </p:sp>
      <p:sp>
        <p:nvSpPr>
          <p:cNvPr id="3" name="Content Placeholder 2"/>
          <p:cNvSpPr>
            <a:spLocks noGrp="1"/>
          </p:cNvSpPr>
          <p:nvPr>
            <p:ph idx="1"/>
          </p:nvPr>
        </p:nvSpPr>
        <p:spPr/>
        <p:txBody>
          <a:bodyPr/>
          <a:lstStyle/>
          <a:p>
            <a:pPr>
              <a:buFont typeface="Wingdings" charset="2"/>
              <a:buChar char="Ø"/>
            </a:pPr>
            <a:r>
              <a:rPr lang="en-US" sz="2000" dirty="0" err="1"/>
              <a:t>MicroChannel</a:t>
            </a:r>
            <a:r>
              <a:rPr lang="en-US" sz="2000" dirty="0"/>
              <a:t> Plate (MCP) for </a:t>
            </a:r>
            <a:r>
              <a:rPr lang="en-US" sz="2000" dirty="0" smtClean="0"/>
              <a:t>BBC- Conceptual</a:t>
            </a:r>
            <a:r>
              <a:rPr lang="ru-RU" sz="2000" dirty="0" smtClean="0"/>
              <a:t> </a:t>
            </a:r>
            <a:r>
              <a:rPr lang="en-US" sz="2000" dirty="0" smtClean="0"/>
              <a:t>ideas </a:t>
            </a:r>
          </a:p>
          <a:p>
            <a:pPr>
              <a:buFont typeface="Wingdings" charset="2"/>
              <a:buChar char="Ø"/>
            </a:pPr>
            <a:r>
              <a:rPr lang="en-US" sz="2000" dirty="0" smtClean="0"/>
              <a:t>General requirements </a:t>
            </a:r>
            <a:r>
              <a:rPr lang="en-US" sz="2000" dirty="0"/>
              <a:t>to  functionality of the  beam-beam collisions </a:t>
            </a:r>
            <a:r>
              <a:rPr lang="en-US" sz="2000" dirty="0" smtClean="0"/>
              <a:t>monitoring  at NICA</a:t>
            </a:r>
          </a:p>
          <a:p>
            <a:pPr>
              <a:buFont typeface="Wingdings" charset="2"/>
              <a:buChar char="Ø"/>
            </a:pPr>
            <a:r>
              <a:rPr lang="en-US" sz="2000" dirty="0" smtClean="0"/>
              <a:t>MCP-based solutions for</a:t>
            </a:r>
          </a:p>
          <a:p>
            <a:pPr marL="0" indent="0">
              <a:buNone/>
            </a:pPr>
            <a:r>
              <a:rPr lang="en-US" sz="2000" dirty="0" smtClean="0"/>
              <a:t>          Beam Position Monitor (BPM) and </a:t>
            </a:r>
          </a:p>
          <a:p>
            <a:pPr marL="0" indent="0">
              <a:buNone/>
            </a:pPr>
            <a:r>
              <a:rPr lang="en-US" sz="2000" dirty="0" smtClean="0"/>
              <a:t>          Fast Beam-Beam Collisions counters (FBBC) for NICA</a:t>
            </a:r>
          </a:p>
          <a:p>
            <a:pPr>
              <a:buFont typeface="Wingdings" charset="2"/>
              <a:buChar char="Ø"/>
            </a:pPr>
            <a:r>
              <a:rPr lang="en-US" sz="2000" dirty="0" smtClean="0"/>
              <a:t>Model simulations</a:t>
            </a:r>
          </a:p>
          <a:p>
            <a:pPr>
              <a:buFont typeface="Wingdings" charset="2"/>
              <a:buChar char="Ø"/>
            </a:pPr>
            <a:r>
              <a:rPr lang="en-US" sz="2000" dirty="0" smtClean="0"/>
              <a:t>First </a:t>
            </a:r>
            <a:r>
              <a:rPr lang="en-US" sz="2000" dirty="0" smtClean="0"/>
              <a:t>test results and prototyping</a:t>
            </a:r>
          </a:p>
          <a:p>
            <a:pPr>
              <a:buFont typeface="Wingdings" charset="2"/>
              <a:buChar char="Ø"/>
            </a:pPr>
            <a:r>
              <a:rPr lang="en-US" sz="2000" dirty="0" smtClean="0"/>
              <a:t>Some plans</a:t>
            </a:r>
          </a:p>
          <a:p>
            <a:pPr>
              <a:buFont typeface="Wingdings" charset="2"/>
              <a:buChar char="Ø"/>
            </a:pPr>
            <a:endParaRPr lang="en-US" b="1" dirty="0">
              <a:solidFill>
                <a:srgbClr val="0000FF"/>
              </a:solidFill>
            </a:endParaRPr>
          </a:p>
          <a:p>
            <a:pPr>
              <a:buFont typeface="Wingdings" charset="2"/>
              <a:buChar char="Ø"/>
            </a:pPr>
            <a:endParaRPr lang="en-US" dirty="0"/>
          </a:p>
        </p:txBody>
      </p:sp>
      <p:sp>
        <p:nvSpPr>
          <p:cNvPr id="5" name="Slide Number Placeholder 4"/>
          <p:cNvSpPr>
            <a:spLocks noGrp="1"/>
          </p:cNvSpPr>
          <p:nvPr>
            <p:ph type="sldNum" sz="quarter" idx="12"/>
          </p:nvPr>
        </p:nvSpPr>
        <p:spPr/>
        <p:txBody>
          <a:bodyPr/>
          <a:lstStyle/>
          <a:p>
            <a:pPr>
              <a:defRPr/>
            </a:pPr>
            <a:fld id="{B7B3A4E1-0B3C-A74A-8D1A-EAD4B42BF1B2}" type="slidenum">
              <a:rPr lang="ru-RU" smtClean="0"/>
              <a:pPr>
                <a:defRPr/>
              </a:pPr>
              <a:t>3</a:t>
            </a:fld>
            <a:endParaRPr lang="ru-RU"/>
          </a:p>
        </p:txBody>
      </p:sp>
    </p:spTree>
    <p:extLst>
      <p:ext uri="{BB962C8B-B14F-4D97-AF65-F5344CB8AC3E}">
        <p14:creationId xmlns:p14="http://schemas.microsoft.com/office/powerpoint/2010/main" val="17065317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188913"/>
            <a:ext cx="8219256" cy="1143000"/>
          </a:xfrm>
        </p:spPr>
        <p:txBody>
          <a:bodyPr/>
          <a:lstStyle/>
          <a:p>
            <a:r>
              <a:rPr lang="en-US" sz="3200" dirty="0" smtClean="0">
                <a:solidFill>
                  <a:srgbClr val="0000FF"/>
                </a:solidFill>
              </a:rPr>
              <a:t>Conclusions-2</a:t>
            </a:r>
            <a:r>
              <a:rPr lang="ru-RU" sz="3200" dirty="0"/>
              <a:t> </a:t>
            </a:r>
            <a:r>
              <a:rPr lang="en-US" sz="3200" dirty="0" smtClean="0">
                <a:solidFill>
                  <a:srgbClr val="0000FF"/>
                </a:solidFill>
              </a:rPr>
              <a:t/>
            </a:r>
            <a:br>
              <a:rPr lang="en-US" sz="3200" dirty="0" smtClean="0">
                <a:solidFill>
                  <a:srgbClr val="0000FF"/>
                </a:solidFill>
              </a:rPr>
            </a:br>
            <a:endParaRPr lang="en-US" sz="3200" dirty="0">
              <a:solidFill>
                <a:srgbClr val="0000FF"/>
              </a:solidFill>
            </a:endParaRPr>
          </a:p>
        </p:txBody>
      </p:sp>
      <p:sp>
        <p:nvSpPr>
          <p:cNvPr id="3" name="Content Placeholder 2"/>
          <p:cNvSpPr>
            <a:spLocks noGrp="1"/>
          </p:cNvSpPr>
          <p:nvPr>
            <p:ph idx="1"/>
          </p:nvPr>
        </p:nvSpPr>
        <p:spPr>
          <a:xfrm>
            <a:off x="0" y="764704"/>
            <a:ext cx="8856984" cy="4104455"/>
          </a:xfrm>
        </p:spPr>
        <p:txBody>
          <a:bodyPr/>
          <a:lstStyle/>
          <a:p>
            <a:pPr>
              <a:buFont typeface="Wingdings" charset="2"/>
              <a:buChar char="Ø"/>
            </a:pPr>
            <a:r>
              <a:rPr lang="en-US" sz="2000" dirty="0" smtClean="0">
                <a:solidFill>
                  <a:srgbClr val="000000"/>
                </a:solidFill>
                <a:latin typeface="Times New Roman"/>
                <a:cs typeface="Times New Roman"/>
              </a:rPr>
              <a:t>We evaluated the  </a:t>
            </a:r>
            <a:r>
              <a:rPr lang="en-US" sz="2000" dirty="0">
                <a:solidFill>
                  <a:srgbClr val="000000"/>
                </a:solidFill>
                <a:latin typeface="Times New Roman"/>
                <a:cs typeface="Times New Roman"/>
              </a:rPr>
              <a:t>effectiveness of the conceptual design of the proposed FBBC system </a:t>
            </a:r>
            <a:r>
              <a:rPr lang="en-US" sz="2000" dirty="0" smtClean="0">
                <a:solidFill>
                  <a:srgbClr val="000000"/>
                </a:solidFill>
                <a:latin typeface="Times New Roman"/>
                <a:cs typeface="Times New Roman"/>
              </a:rPr>
              <a:t>using Monte </a:t>
            </a:r>
            <a:r>
              <a:rPr lang="en-US" sz="2000" dirty="0">
                <a:solidFill>
                  <a:srgbClr val="000000"/>
                </a:solidFill>
                <a:latin typeface="Times New Roman"/>
                <a:cs typeface="Times New Roman"/>
              </a:rPr>
              <a:t>Carlo simulation based on event generators </a:t>
            </a:r>
            <a:r>
              <a:rPr lang="en-US" sz="2000" dirty="0" smtClean="0">
                <a:solidFill>
                  <a:srgbClr val="000000"/>
                </a:solidFill>
                <a:latin typeface="Times New Roman"/>
                <a:cs typeface="Times New Roman"/>
              </a:rPr>
              <a:t>SMASH, LAQGSM</a:t>
            </a:r>
            <a:r>
              <a:rPr lang="en-US" sz="2000" dirty="0">
                <a:solidFill>
                  <a:srgbClr val="000000"/>
                </a:solidFill>
                <a:latin typeface="Times New Roman"/>
                <a:cs typeface="Times New Roman"/>
              </a:rPr>
              <a:t> </a:t>
            </a:r>
            <a:r>
              <a:rPr lang="en-US" sz="2000" dirty="0" smtClean="0">
                <a:solidFill>
                  <a:srgbClr val="000000"/>
                </a:solidFill>
                <a:latin typeface="Times New Roman"/>
                <a:cs typeface="Times New Roman"/>
              </a:rPr>
              <a:t>and</a:t>
            </a:r>
            <a:r>
              <a:rPr lang="en-US" sz="2000" dirty="0" smtClean="0">
                <a:latin typeface="Times New Roman"/>
                <a:cs typeface="Times New Roman"/>
              </a:rPr>
              <a:t> </a:t>
            </a:r>
            <a:r>
              <a:rPr lang="en-US" sz="2000" dirty="0" err="1" smtClean="0">
                <a:latin typeface="Times New Roman"/>
                <a:cs typeface="Times New Roman"/>
              </a:rPr>
              <a:t>UrQMD</a:t>
            </a:r>
            <a:endParaRPr lang="en-US" sz="2000" dirty="0" smtClean="0">
              <a:solidFill>
                <a:srgbClr val="000000"/>
              </a:solidFill>
              <a:latin typeface="Times New Roman"/>
              <a:cs typeface="Times New Roman"/>
            </a:endParaRPr>
          </a:p>
          <a:p>
            <a:pPr>
              <a:buFont typeface="Wingdings" charset="2"/>
              <a:buChar char="Ø"/>
            </a:pPr>
            <a:r>
              <a:rPr lang="en-US" sz="2000" dirty="0" smtClean="0">
                <a:solidFill>
                  <a:srgbClr val="000000"/>
                </a:solidFill>
                <a:latin typeface="Times New Roman"/>
                <a:cs typeface="Times New Roman"/>
              </a:rPr>
              <a:t>We show the  </a:t>
            </a:r>
            <a:r>
              <a:rPr lang="en-US" sz="2000" dirty="0">
                <a:solidFill>
                  <a:srgbClr val="000000"/>
                </a:solidFill>
                <a:latin typeface="Times New Roman"/>
                <a:cs typeface="Times New Roman"/>
              </a:rPr>
              <a:t>possibility of increasing the acceptance of the </a:t>
            </a:r>
            <a:r>
              <a:rPr lang="en-US" sz="2000" dirty="0" smtClean="0">
                <a:solidFill>
                  <a:srgbClr val="000000"/>
                </a:solidFill>
                <a:latin typeface="Times New Roman"/>
                <a:cs typeface="Times New Roman"/>
              </a:rPr>
              <a:t>SPD  setup </a:t>
            </a:r>
            <a:r>
              <a:rPr lang="en-US" sz="2000" dirty="0">
                <a:solidFill>
                  <a:srgbClr val="000000"/>
                </a:solidFill>
                <a:latin typeface="Times New Roman"/>
                <a:cs typeface="Times New Roman"/>
              </a:rPr>
              <a:t>up to 6 units of </a:t>
            </a:r>
            <a:r>
              <a:rPr lang="en-US" sz="2000" dirty="0" err="1">
                <a:solidFill>
                  <a:srgbClr val="000000"/>
                </a:solidFill>
                <a:latin typeface="Times New Roman"/>
                <a:cs typeface="Times New Roman"/>
              </a:rPr>
              <a:t>pseudorapidity</a:t>
            </a:r>
            <a:r>
              <a:rPr lang="en-US" sz="2000" dirty="0">
                <a:solidFill>
                  <a:srgbClr val="000000"/>
                </a:solidFill>
                <a:latin typeface="Times New Roman"/>
                <a:cs typeface="Times New Roman"/>
              </a:rPr>
              <a:t> </a:t>
            </a:r>
            <a:r>
              <a:rPr lang="en-US" sz="2000" dirty="0" smtClean="0">
                <a:solidFill>
                  <a:srgbClr val="000000"/>
                </a:solidFill>
                <a:latin typeface="Times New Roman"/>
                <a:cs typeface="Times New Roman"/>
              </a:rPr>
              <a:t>by </a:t>
            </a:r>
            <a:r>
              <a:rPr lang="en-US" sz="2000" dirty="0">
                <a:solidFill>
                  <a:srgbClr val="000000"/>
                </a:solidFill>
                <a:latin typeface="Times New Roman"/>
                <a:cs typeface="Times New Roman"/>
              </a:rPr>
              <a:t>using several MCP-based ring detectors located inside the </a:t>
            </a:r>
            <a:r>
              <a:rPr lang="en-US" sz="2000" dirty="0" smtClean="0">
                <a:solidFill>
                  <a:srgbClr val="000000"/>
                </a:solidFill>
                <a:latin typeface="Times New Roman"/>
                <a:cs typeface="Times New Roman"/>
              </a:rPr>
              <a:t>beam pipe of </a:t>
            </a:r>
            <a:r>
              <a:rPr lang="en-US" sz="2000" dirty="0">
                <a:solidFill>
                  <a:srgbClr val="000000"/>
                </a:solidFill>
                <a:latin typeface="Times New Roman"/>
                <a:cs typeface="Times New Roman"/>
              </a:rPr>
              <a:t>the NICA collider. This also provides an extension of the possibilities for physical measurements.</a:t>
            </a:r>
            <a:endParaRPr lang="en-US" sz="2000" dirty="0" smtClean="0">
              <a:solidFill>
                <a:srgbClr val="000000"/>
              </a:solidFill>
              <a:latin typeface="Times New Roman"/>
              <a:cs typeface="Times New Roman"/>
            </a:endParaRPr>
          </a:p>
          <a:p>
            <a:pPr>
              <a:buFont typeface="Wingdings" charset="2"/>
              <a:buChar char="Ø"/>
            </a:pPr>
            <a:r>
              <a:rPr lang="en-US" sz="2000" dirty="0" smtClean="0">
                <a:solidFill>
                  <a:srgbClr val="000000"/>
                </a:solidFill>
                <a:latin typeface="Times New Roman"/>
                <a:cs typeface="Times New Roman"/>
              </a:rPr>
              <a:t>The Beam </a:t>
            </a:r>
            <a:r>
              <a:rPr lang="en-US" sz="2000" dirty="0" err="1">
                <a:solidFill>
                  <a:srgbClr val="000000"/>
                </a:solidFill>
                <a:latin typeface="Times New Roman"/>
                <a:cs typeface="Times New Roman"/>
              </a:rPr>
              <a:t>Profilometer</a:t>
            </a:r>
            <a:r>
              <a:rPr lang="en-US" sz="2000" dirty="0">
                <a:solidFill>
                  <a:srgbClr val="000000"/>
                </a:solidFill>
                <a:latin typeface="Times New Roman"/>
                <a:cs typeface="Times New Roman"/>
              </a:rPr>
              <a:t> </a:t>
            </a:r>
            <a:r>
              <a:rPr lang="en-US" sz="2000" dirty="0" smtClean="0">
                <a:solidFill>
                  <a:srgbClr val="000000"/>
                </a:solidFill>
                <a:latin typeface="Times New Roman"/>
                <a:cs typeface="Times New Roman"/>
              </a:rPr>
              <a:t> was </a:t>
            </a:r>
            <a:r>
              <a:rPr lang="en-US" sz="2000" dirty="0" err="1" smtClean="0">
                <a:solidFill>
                  <a:srgbClr val="000000"/>
                </a:solidFill>
                <a:latin typeface="Times New Roman"/>
                <a:cs typeface="Times New Roman"/>
              </a:rPr>
              <a:t>succesfully</a:t>
            </a:r>
            <a:r>
              <a:rPr lang="en-US" sz="2000" dirty="0" smtClean="0">
                <a:solidFill>
                  <a:srgbClr val="000000"/>
                </a:solidFill>
                <a:latin typeface="Times New Roman"/>
                <a:cs typeface="Times New Roman"/>
              </a:rPr>
              <a:t> tested at the NUCLOTRON beams,</a:t>
            </a:r>
          </a:p>
          <a:p>
            <a:pPr>
              <a:buFont typeface="Wingdings" charset="2"/>
              <a:buChar char="Ø"/>
            </a:pPr>
            <a:r>
              <a:rPr lang="en-US" sz="2000" dirty="0" smtClean="0">
                <a:solidFill>
                  <a:srgbClr val="000000"/>
                </a:solidFill>
                <a:latin typeface="Times New Roman"/>
                <a:cs typeface="Times New Roman"/>
              </a:rPr>
              <a:t> </a:t>
            </a:r>
            <a:r>
              <a:rPr lang="en-US" sz="2000" dirty="0">
                <a:solidFill>
                  <a:srgbClr val="000000"/>
                </a:solidFill>
                <a:latin typeface="Times New Roman"/>
                <a:cs typeface="Times New Roman"/>
              </a:rPr>
              <a:t>At the end of December 2020, the first test of a prototype multi-anode detector of the MCP system, made in the design of ultrahigh vacuum, was carried out on the line of the circulating helium ion beam of the NICA collider </a:t>
            </a:r>
            <a:r>
              <a:rPr lang="en-US" sz="2000" dirty="0" smtClean="0">
                <a:solidFill>
                  <a:srgbClr val="000000"/>
                </a:solidFill>
                <a:latin typeface="Times New Roman"/>
                <a:cs typeface="Times New Roman"/>
              </a:rPr>
              <a:t>booster</a:t>
            </a:r>
          </a:p>
          <a:p>
            <a:pPr>
              <a:buFont typeface="Wingdings" charset="2"/>
              <a:buChar char="Ø"/>
            </a:pPr>
            <a:r>
              <a:rPr lang="en-US" sz="2000" dirty="0" smtClean="0">
                <a:solidFill>
                  <a:srgbClr val="000000"/>
                </a:solidFill>
                <a:latin typeface="Times New Roman"/>
                <a:cs typeface="Times New Roman"/>
              </a:rPr>
              <a:t>Another test </a:t>
            </a:r>
            <a:r>
              <a:rPr lang="en-US" sz="2000" dirty="0">
                <a:solidFill>
                  <a:srgbClr val="000000"/>
                </a:solidFill>
                <a:latin typeface="Times New Roman"/>
                <a:cs typeface="Times New Roman"/>
              </a:rPr>
              <a:t>of a prototype </a:t>
            </a:r>
            <a:r>
              <a:rPr lang="en-US" sz="2000" dirty="0" smtClean="0">
                <a:solidFill>
                  <a:srgbClr val="000000"/>
                </a:solidFill>
                <a:latin typeface="Times New Roman"/>
                <a:cs typeface="Times New Roman"/>
              </a:rPr>
              <a:t>was done during </a:t>
            </a:r>
            <a:r>
              <a:rPr lang="en-US" sz="2000" dirty="0" smtClean="0"/>
              <a:t>the </a:t>
            </a:r>
            <a:r>
              <a:rPr lang="en-US" sz="2000" dirty="0"/>
              <a:t>latest Booster and </a:t>
            </a:r>
            <a:r>
              <a:rPr lang="en-US" sz="2000" dirty="0" err="1"/>
              <a:t>Nuclotron</a:t>
            </a:r>
            <a:r>
              <a:rPr lang="en-US" sz="2000" dirty="0"/>
              <a:t> run in January, 2022. </a:t>
            </a:r>
            <a:endParaRPr lang="en-US" sz="2000" dirty="0" smtClean="0">
              <a:solidFill>
                <a:srgbClr val="000000"/>
              </a:solidFill>
              <a:latin typeface="Times New Roman"/>
              <a:cs typeface="Times New Roman"/>
            </a:endParaRPr>
          </a:p>
        </p:txBody>
      </p:sp>
      <p:sp>
        <p:nvSpPr>
          <p:cNvPr id="5" name="Slide Number Placeholder 4"/>
          <p:cNvSpPr>
            <a:spLocks noGrp="1"/>
          </p:cNvSpPr>
          <p:nvPr>
            <p:ph type="sldNum" sz="quarter" idx="12"/>
          </p:nvPr>
        </p:nvSpPr>
        <p:spPr/>
        <p:txBody>
          <a:bodyPr/>
          <a:lstStyle/>
          <a:p>
            <a:pPr>
              <a:defRPr/>
            </a:pPr>
            <a:fld id="{B7B3A4E1-0B3C-A74A-8D1A-EAD4B42BF1B2}" type="slidenum">
              <a:rPr lang="ru-RU" smtClean="0"/>
              <a:pPr>
                <a:defRPr/>
              </a:pPr>
              <a:t>30</a:t>
            </a:fld>
            <a:endParaRPr lang="ru-RU"/>
          </a:p>
        </p:txBody>
      </p:sp>
    </p:spTree>
    <p:extLst>
      <p:ext uri="{BB962C8B-B14F-4D97-AF65-F5344CB8AC3E}">
        <p14:creationId xmlns:p14="http://schemas.microsoft.com/office/powerpoint/2010/main" val="32975848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188913"/>
            <a:ext cx="8219256" cy="1143000"/>
          </a:xfrm>
        </p:spPr>
        <p:txBody>
          <a:bodyPr/>
          <a:lstStyle/>
          <a:p>
            <a:r>
              <a:rPr lang="en-US" sz="3200" dirty="0" smtClean="0">
                <a:solidFill>
                  <a:srgbClr val="0000FF"/>
                </a:solidFill>
              </a:rPr>
              <a:t>Conclusions-3</a:t>
            </a:r>
            <a:r>
              <a:rPr lang="ru-RU" sz="3200" dirty="0"/>
              <a:t> </a:t>
            </a:r>
            <a:r>
              <a:rPr lang="en-US" sz="3200" dirty="0" smtClean="0">
                <a:solidFill>
                  <a:srgbClr val="0000FF"/>
                </a:solidFill>
              </a:rPr>
              <a:t/>
            </a:r>
            <a:br>
              <a:rPr lang="en-US" sz="3200" dirty="0" smtClean="0">
                <a:solidFill>
                  <a:srgbClr val="0000FF"/>
                </a:solidFill>
              </a:rPr>
            </a:br>
            <a:endParaRPr lang="en-US" sz="3200" dirty="0">
              <a:solidFill>
                <a:srgbClr val="0000FF"/>
              </a:solidFill>
            </a:endParaRPr>
          </a:p>
        </p:txBody>
      </p:sp>
      <p:sp>
        <p:nvSpPr>
          <p:cNvPr id="3" name="Content Placeholder 2"/>
          <p:cNvSpPr>
            <a:spLocks noGrp="1"/>
          </p:cNvSpPr>
          <p:nvPr>
            <p:ph idx="1"/>
          </p:nvPr>
        </p:nvSpPr>
        <p:spPr>
          <a:xfrm>
            <a:off x="0" y="764704"/>
            <a:ext cx="8856984" cy="4104455"/>
          </a:xfrm>
        </p:spPr>
        <p:txBody>
          <a:bodyPr/>
          <a:lstStyle/>
          <a:p>
            <a:pPr>
              <a:buFont typeface="Wingdings" charset="2"/>
              <a:buChar char="Ø"/>
            </a:pPr>
            <a:r>
              <a:rPr lang="en-US" sz="2000" dirty="0" smtClean="0">
                <a:solidFill>
                  <a:srgbClr val="000000"/>
                </a:solidFill>
              </a:rPr>
              <a:t>The  technology for ultra-high vacuum (UHV) design of MCP detectors </a:t>
            </a:r>
            <a:r>
              <a:rPr lang="en-US" sz="2000" dirty="0" smtClean="0">
                <a:solidFill>
                  <a:srgbClr val="000000"/>
                </a:solidFill>
                <a:latin typeface="Times New Roman"/>
                <a:cs typeface="Times New Roman"/>
              </a:rPr>
              <a:t>was tested. It allows the application of the MCP detectors inside the vacuum beam line. </a:t>
            </a:r>
          </a:p>
          <a:p>
            <a:pPr>
              <a:buFont typeface="Wingdings" charset="2"/>
              <a:buChar char="Ø"/>
            </a:pPr>
            <a:r>
              <a:rPr lang="en-US" sz="2000" dirty="0" smtClean="0">
                <a:solidFill>
                  <a:srgbClr val="000000"/>
                </a:solidFill>
                <a:latin typeface="Times New Roman"/>
                <a:cs typeface="Times New Roman"/>
              </a:rPr>
              <a:t>The first prototypes were prepared in the UHV and UHF  design. </a:t>
            </a:r>
            <a:r>
              <a:rPr lang="en-US" sz="2000" dirty="0">
                <a:solidFill>
                  <a:srgbClr val="000000"/>
                </a:solidFill>
                <a:latin typeface="Times New Roman"/>
                <a:cs typeface="Times New Roman"/>
              </a:rPr>
              <a:t>T</a:t>
            </a:r>
            <a:r>
              <a:rPr lang="en-US" sz="2000" dirty="0" smtClean="0">
                <a:solidFill>
                  <a:srgbClr val="000000"/>
                </a:solidFill>
                <a:latin typeface="Times New Roman"/>
                <a:cs typeface="Times New Roman"/>
              </a:rPr>
              <a:t>he in-lab and in-beam tests show </a:t>
            </a:r>
            <a:r>
              <a:rPr lang="en-US" sz="2000" dirty="0" err="1" smtClean="0">
                <a:solidFill>
                  <a:srgbClr val="0000FF"/>
                </a:solidFill>
                <a:latin typeface="Times New Roman"/>
                <a:cs typeface="Times New Roman"/>
              </a:rPr>
              <a:t>subnanosecond</a:t>
            </a:r>
            <a:r>
              <a:rPr lang="en-US" sz="2000" dirty="0" smtClean="0">
                <a:solidFill>
                  <a:srgbClr val="0000FF"/>
                </a:solidFill>
                <a:latin typeface="Times New Roman"/>
                <a:cs typeface="Times New Roman"/>
              </a:rPr>
              <a:t> MCP signal rise time  (&lt;800 </a:t>
            </a:r>
            <a:r>
              <a:rPr lang="en-US" sz="2000" dirty="0" err="1" smtClean="0">
                <a:solidFill>
                  <a:srgbClr val="0000FF"/>
                </a:solidFill>
                <a:latin typeface="Times New Roman"/>
                <a:cs typeface="Times New Roman"/>
              </a:rPr>
              <a:t>ps</a:t>
            </a:r>
            <a:r>
              <a:rPr lang="en-US" sz="2000" dirty="0" smtClean="0">
                <a:solidFill>
                  <a:srgbClr val="0000FF"/>
                </a:solidFill>
                <a:latin typeface="Times New Roman"/>
                <a:cs typeface="Times New Roman"/>
              </a:rPr>
              <a:t>)</a:t>
            </a:r>
          </a:p>
          <a:p>
            <a:pPr>
              <a:buFont typeface="Wingdings" charset="2"/>
              <a:buChar char="Ø"/>
            </a:pPr>
            <a:r>
              <a:rPr lang="en-US" sz="2000" dirty="0" smtClean="0">
                <a:solidFill>
                  <a:srgbClr val="000000"/>
                </a:solidFill>
                <a:latin typeface="Times New Roman"/>
                <a:cs typeface="Times New Roman"/>
              </a:rPr>
              <a:t>We produced, </a:t>
            </a:r>
            <a:r>
              <a:rPr lang="en-US" sz="2000" dirty="0">
                <a:latin typeface="Times New Roman"/>
                <a:cs typeface="Times New Roman"/>
              </a:rPr>
              <a:t>using modern high-speed discrete </a:t>
            </a:r>
            <a:r>
              <a:rPr lang="en-US" sz="2000" dirty="0" smtClean="0">
                <a:latin typeface="Times New Roman"/>
                <a:cs typeface="Times New Roman"/>
              </a:rPr>
              <a:t>comparators, </a:t>
            </a:r>
            <a:r>
              <a:rPr lang="en-US" sz="2000" dirty="0" smtClean="0">
                <a:solidFill>
                  <a:srgbClr val="000000"/>
                </a:solidFill>
                <a:latin typeface="Times New Roman"/>
                <a:cs typeface="Times New Roman"/>
              </a:rPr>
              <a:t> the </a:t>
            </a:r>
            <a:r>
              <a:rPr lang="en-US" sz="2000" dirty="0" smtClean="0">
                <a:latin typeface="Times New Roman"/>
                <a:cs typeface="Times New Roman"/>
              </a:rPr>
              <a:t>prototype </a:t>
            </a:r>
            <a:r>
              <a:rPr lang="en-US" sz="2000" dirty="0">
                <a:latin typeface="Times New Roman"/>
                <a:cs typeface="Times New Roman"/>
              </a:rPr>
              <a:t>of a multichannel fast electronics module for time reference to signals from MCP </a:t>
            </a:r>
            <a:r>
              <a:rPr lang="en-US" sz="2000" dirty="0" smtClean="0">
                <a:latin typeface="Times New Roman"/>
                <a:cs typeface="Times New Roman"/>
              </a:rPr>
              <a:t>detectors</a:t>
            </a:r>
          </a:p>
          <a:p>
            <a:r>
              <a:rPr lang="en-US" sz="2000" dirty="0" smtClean="0">
                <a:latin typeface="Times New Roman"/>
                <a:cs typeface="Times New Roman"/>
              </a:rPr>
              <a:t>We proposed </a:t>
            </a:r>
            <a:r>
              <a:rPr lang="en-US" sz="2000" dirty="0">
                <a:latin typeface="Times New Roman"/>
                <a:cs typeface="Times New Roman"/>
              </a:rPr>
              <a:t>to develop a </a:t>
            </a:r>
            <a:r>
              <a:rPr lang="en-US" sz="2000" dirty="0" smtClean="0">
                <a:latin typeface="Times New Roman"/>
                <a:cs typeface="Times New Roman"/>
              </a:rPr>
              <a:t>next prototype </a:t>
            </a:r>
            <a:r>
              <a:rPr lang="en-US" sz="2000" dirty="0">
                <a:latin typeface="Times New Roman"/>
                <a:cs typeface="Times New Roman"/>
              </a:rPr>
              <a:t>of a registration system </a:t>
            </a:r>
            <a:r>
              <a:rPr lang="en-US" sz="2000" dirty="0" smtClean="0">
                <a:latin typeface="Times New Roman"/>
                <a:cs typeface="Times New Roman"/>
              </a:rPr>
              <a:t>basing </a:t>
            </a:r>
            <a:r>
              <a:rPr lang="en-US" sz="2000" dirty="0">
                <a:latin typeface="Times New Roman"/>
                <a:cs typeface="Times New Roman"/>
              </a:rPr>
              <a:t>on high-speed discrete comparators of the </a:t>
            </a:r>
            <a:r>
              <a:rPr lang="en-US" sz="2000" b="1" dirty="0">
                <a:latin typeface="Times New Roman"/>
                <a:cs typeface="Times New Roman"/>
              </a:rPr>
              <a:t>ADCMP572 / ADCMP573 type </a:t>
            </a:r>
            <a:r>
              <a:rPr lang="en-US" sz="2000" dirty="0">
                <a:latin typeface="Times New Roman"/>
                <a:cs typeface="Times New Roman"/>
              </a:rPr>
              <a:t>as primary recorders in a multichannel time-code converter based on the </a:t>
            </a:r>
            <a:r>
              <a:rPr lang="en-US" sz="2000" dirty="0" smtClean="0">
                <a:latin typeface="Times New Roman"/>
                <a:cs typeface="Times New Roman"/>
              </a:rPr>
              <a:t>FPGA. These </a:t>
            </a:r>
            <a:r>
              <a:rPr lang="en-US" sz="2000" dirty="0">
                <a:latin typeface="Times New Roman"/>
                <a:cs typeface="Times New Roman"/>
              </a:rPr>
              <a:t>ADCMP572 / ADCMP573 type comparators feature a high switching </a:t>
            </a:r>
            <a:r>
              <a:rPr lang="en-US" sz="2000" dirty="0" smtClean="0">
                <a:latin typeface="Times New Roman"/>
                <a:cs typeface="Times New Roman"/>
              </a:rPr>
              <a:t>rates </a:t>
            </a:r>
            <a:r>
              <a:rPr lang="en-US" sz="2000" dirty="0" smtClean="0">
                <a:latin typeface="Times New Roman"/>
                <a:cs typeface="Times New Roman"/>
              </a:rPr>
              <a:t>      (~35 </a:t>
            </a:r>
            <a:r>
              <a:rPr lang="en-US" sz="2000" dirty="0" err="1">
                <a:latin typeface="Times New Roman"/>
                <a:cs typeface="Times New Roman"/>
              </a:rPr>
              <a:t>ps</a:t>
            </a:r>
            <a:r>
              <a:rPr lang="en-US" sz="2000" dirty="0">
                <a:latin typeface="Times New Roman"/>
                <a:cs typeface="Times New Roman"/>
              </a:rPr>
              <a:t>) with jitter of the order of 15 </a:t>
            </a:r>
            <a:r>
              <a:rPr lang="en-US" sz="2000" dirty="0" err="1">
                <a:latin typeface="Times New Roman"/>
                <a:cs typeface="Times New Roman"/>
              </a:rPr>
              <a:t>ps</a:t>
            </a:r>
            <a:r>
              <a:rPr lang="en-US" sz="2000" dirty="0">
                <a:latin typeface="Times New Roman"/>
                <a:cs typeface="Times New Roman"/>
              </a:rPr>
              <a:t> with a minimum signal duration of 85 ps</a:t>
            </a:r>
            <a:r>
              <a:rPr lang="en-US" sz="2000" dirty="0" smtClean="0">
                <a:latin typeface="Times New Roman"/>
                <a:cs typeface="Times New Roman"/>
              </a:rPr>
              <a:t>.</a:t>
            </a:r>
          </a:p>
          <a:p>
            <a:pPr>
              <a:buFont typeface="Wingdings" charset="2"/>
              <a:buChar char="Ø"/>
            </a:pPr>
            <a:r>
              <a:rPr lang="en-US" sz="2000" dirty="0">
                <a:solidFill>
                  <a:srgbClr val="000000"/>
                </a:solidFill>
                <a:latin typeface="Times New Roman"/>
                <a:cs typeface="Times New Roman"/>
              </a:rPr>
              <a:t>We applied the machine learning method using event-by-event information from MCP detectors in our studies of event-by-event selection of the primary collision vertex and for </a:t>
            </a:r>
            <a:r>
              <a:rPr lang="en-US" sz="2000" dirty="0" smtClean="0">
                <a:solidFill>
                  <a:srgbClr val="000000"/>
                </a:solidFill>
                <a:latin typeface="Times New Roman"/>
                <a:cs typeface="Times New Roman"/>
              </a:rPr>
              <a:t>the fast selection of collision centrality class. We show the method to be feasible for the bunch-by-bunch crossing analysis at NICA.</a:t>
            </a:r>
            <a:endParaRPr lang="en-US" sz="2000" dirty="0">
              <a:solidFill>
                <a:srgbClr val="000000"/>
              </a:solidFill>
              <a:latin typeface="Times New Roman"/>
              <a:cs typeface="Times New Roman"/>
            </a:endParaRPr>
          </a:p>
          <a:p>
            <a:pPr>
              <a:buFont typeface="Wingdings" charset="2"/>
              <a:buChar char="Ø"/>
            </a:pPr>
            <a:endParaRPr lang="en-US" sz="2000" dirty="0" smtClean="0">
              <a:solidFill>
                <a:srgbClr val="000000"/>
              </a:solidFill>
            </a:endParaRPr>
          </a:p>
        </p:txBody>
      </p:sp>
      <p:sp>
        <p:nvSpPr>
          <p:cNvPr id="5" name="Slide Number Placeholder 4"/>
          <p:cNvSpPr>
            <a:spLocks noGrp="1"/>
          </p:cNvSpPr>
          <p:nvPr>
            <p:ph type="sldNum" sz="quarter" idx="12"/>
          </p:nvPr>
        </p:nvSpPr>
        <p:spPr/>
        <p:txBody>
          <a:bodyPr/>
          <a:lstStyle/>
          <a:p>
            <a:pPr>
              <a:defRPr/>
            </a:pPr>
            <a:fld id="{B7B3A4E1-0B3C-A74A-8D1A-EAD4B42BF1B2}" type="slidenum">
              <a:rPr lang="ru-RU" smtClean="0"/>
              <a:pPr>
                <a:defRPr/>
              </a:pPr>
              <a:t>31</a:t>
            </a:fld>
            <a:endParaRPr lang="ru-RU"/>
          </a:p>
        </p:txBody>
      </p:sp>
    </p:spTree>
    <p:extLst>
      <p:ext uri="{BB962C8B-B14F-4D97-AF65-F5344CB8AC3E}">
        <p14:creationId xmlns:p14="http://schemas.microsoft.com/office/powerpoint/2010/main" val="24507901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lstStyle/>
          <a:p>
            <a:r>
              <a:rPr lang="en-US" sz="6000" dirty="0" smtClean="0">
                <a:solidFill>
                  <a:srgbClr val="6600FF"/>
                </a:solidFill>
              </a:rPr>
              <a:t>BACK-UP SLIDES</a:t>
            </a:r>
            <a:endParaRPr lang="en-US" sz="6000" dirty="0">
              <a:solidFill>
                <a:srgbClr val="6600FF"/>
              </a:solidFill>
            </a:endParaRPr>
          </a:p>
        </p:txBody>
      </p:sp>
      <p:sp>
        <p:nvSpPr>
          <p:cNvPr id="3" name="Content Placeholder 2"/>
          <p:cNvSpPr>
            <a:spLocks noGrp="1"/>
          </p:cNvSpPr>
          <p:nvPr>
            <p:ph idx="1"/>
          </p:nvPr>
        </p:nvSpPr>
        <p:spPr>
          <a:xfrm>
            <a:off x="9144000" y="5949280"/>
            <a:ext cx="2242592" cy="464915"/>
          </a:xfrm>
        </p:spPr>
        <p:txBody>
          <a:bodyPr/>
          <a:lstStyle/>
          <a:p>
            <a:endParaRPr lang="en-US" dirty="0"/>
          </a:p>
        </p:txBody>
      </p:sp>
      <p:sp>
        <p:nvSpPr>
          <p:cNvPr id="5" name="Slide Number Placeholder 4"/>
          <p:cNvSpPr>
            <a:spLocks noGrp="1"/>
          </p:cNvSpPr>
          <p:nvPr>
            <p:ph type="sldNum" sz="quarter" idx="12"/>
          </p:nvPr>
        </p:nvSpPr>
        <p:spPr/>
        <p:txBody>
          <a:bodyPr/>
          <a:lstStyle/>
          <a:p>
            <a:pPr>
              <a:defRPr/>
            </a:pPr>
            <a:fld id="{B7B3A4E1-0B3C-A74A-8D1A-EAD4B42BF1B2}" type="slidenum">
              <a:rPr lang="ru-RU" smtClean="0"/>
              <a:pPr>
                <a:defRPr/>
              </a:pPr>
              <a:t>32</a:t>
            </a:fld>
            <a:endParaRPr lang="ru-RU"/>
          </a:p>
        </p:txBody>
      </p:sp>
    </p:spTree>
    <p:extLst>
      <p:ext uri="{BB962C8B-B14F-4D97-AF65-F5344CB8AC3E}">
        <p14:creationId xmlns:p14="http://schemas.microsoft.com/office/powerpoint/2010/main" val="19942797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136904" cy="6247863"/>
          </a:xfrm>
          <a:prstGeom prst="rect">
            <a:avLst/>
          </a:prstGeom>
        </p:spPr>
        <p:txBody>
          <a:bodyPr wrap="square">
            <a:spAutoFit/>
          </a:bodyPr>
          <a:lstStyle/>
          <a:p>
            <a:pPr lvl="0"/>
            <a:r>
              <a:rPr lang="en-US" sz="3200" b="1" dirty="0">
                <a:solidFill>
                  <a:srgbClr val="0000FF"/>
                </a:solidFill>
              </a:rPr>
              <a:t>Micro Channel Plates (MCPs</a:t>
            </a:r>
            <a:r>
              <a:rPr lang="en-US" sz="3200" b="1" dirty="0" smtClean="0">
                <a:solidFill>
                  <a:srgbClr val="0000FF"/>
                </a:solidFill>
              </a:rPr>
              <a:t>) </a:t>
            </a:r>
          </a:p>
          <a:p>
            <a:pPr lvl="0"/>
            <a:r>
              <a:rPr lang="en-US" sz="3200" b="1" dirty="0">
                <a:solidFill>
                  <a:srgbClr val="0000FF"/>
                </a:solidFill>
              </a:rPr>
              <a:t> </a:t>
            </a:r>
            <a:r>
              <a:rPr lang="en-US" sz="3200" b="1" dirty="0" smtClean="0">
                <a:solidFill>
                  <a:srgbClr val="0000FF"/>
                </a:solidFill>
              </a:rPr>
              <a:t>                                   as a MIP detector</a:t>
            </a:r>
          </a:p>
          <a:p>
            <a:pPr lvl="0"/>
            <a:endParaRPr lang="en-US" sz="1400" dirty="0" smtClean="0">
              <a:solidFill>
                <a:srgbClr val="6600FF"/>
              </a:solidFill>
            </a:endParaRPr>
          </a:p>
          <a:p>
            <a:pPr lvl="0" algn="just"/>
            <a:r>
              <a:rPr lang="en-US" sz="1200" dirty="0">
                <a:solidFill>
                  <a:srgbClr val="000000"/>
                </a:solidFill>
                <a:latin typeface="Times New Roman"/>
                <a:cs typeface="Times New Roman"/>
              </a:rPr>
              <a:t>[1]</a:t>
            </a:r>
            <a:r>
              <a:rPr lang="en-US" sz="1200" dirty="0" err="1">
                <a:solidFill>
                  <a:srgbClr val="000000"/>
                </a:solidFill>
                <a:latin typeface="Times New Roman"/>
                <a:cs typeface="Times New Roman"/>
              </a:rPr>
              <a:t>A.Baldin,G.Feofilov,F.F.Valiev</a:t>
            </a:r>
            <a:r>
              <a:rPr lang="en-US" sz="1200" dirty="0">
                <a:solidFill>
                  <a:srgbClr val="000000"/>
                </a:solidFill>
                <a:latin typeface="Times New Roman"/>
                <a:cs typeface="Times New Roman"/>
              </a:rPr>
              <a:t> et al. </a:t>
            </a:r>
            <a:r>
              <a:rPr lang="en-US" sz="1200" dirty="0" smtClean="0">
                <a:solidFill>
                  <a:srgbClr val="000000"/>
                </a:solidFill>
                <a:latin typeface="Times New Roman"/>
                <a:cs typeface="Times New Roman"/>
              </a:rPr>
              <a:t>,”</a:t>
            </a:r>
            <a:r>
              <a:rPr lang="en-US" sz="1200" dirty="0" err="1" smtClean="0">
                <a:solidFill>
                  <a:srgbClr val="000000"/>
                </a:solidFill>
                <a:latin typeface="Times New Roman"/>
                <a:cs typeface="Times New Roman"/>
              </a:rPr>
              <a:t>Microchannel</a:t>
            </a:r>
            <a:r>
              <a:rPr lang="en-US" sz="1200" dirty="0" smtClean="0">
                <a:solidFill>
                  <a:srgbClr val="000000"/>
                </a:solidFill>
                <a:latin typeface="Times New Roman"/>
                <a:cs typeface="Times New Roman"/>
              </a:rPr>
              <a:t> </a:t>
            </a:r>
            <a:r>
              <a:rPr lang="en-US" sz="1200" dirty="0">
                <a:solidFill>
                  <a:srgbClr val="000000"/>
                </a:solidFill>
                <a:latin typeface="Times New Roman"/>
                <a:cs typeface="Times New Roman"/>
              </a:rPr>
              <a:t>plates as a detector for 800 MeV/c charged </a:t>
            </a:r>
            <a:r>
              <a:rPr lang="en-US" sz="1200" dirty="0" err="1">
                <a:solidFill>
                  <a:srgbClr val="000000"/>
                </a:solidFill>
                <a:latin typeface="Times New Roman"/>
                <a:cs typeface="Times New Roman"/>
              </a:rPr>
              <a:t>pions</a:t>
            </a:r>
            <a:r>
              <a:rPr lang="en-US" sz="1200" dirty="0">
                <a:solidFill>
                  <a:srgbClr val="000000"/>
                </a:solidFill>
                <a:latin typeface="Times New Roman"/>
                <a:cs typeface="Times New Roman"/>
              </a:rPr>
              <a:t> </a:t>
            </a:r>
            <a:r>
              <a:rPr lang="en-US" sz="1200" dirty="0" smtClean="0">
                <a:solidFill>
                  <a:srgbClr val="000000"/>
                </a:solidFill>
                <a:latin typeface="Times New Roman"/>
                <a:cs typeface="Times New Roman"/>
              </a:rPr>
              <a:t> and </a:t>
            </a:r>
            <a:r>
              <a:rPr lang="en-US" sz="1200" dirty="0">
                <a:solidFill>
                  <a:srgbClr val="000000"/>
                </a:solidFill>
                <a:latin typeface="Times New Roman"/>
                <a:cs typeface="Times New Roman"/>
              </a:rPr>
              <a:t>protons</a:t>
            </a:r>
            <a:r>
              <a:rPr lang="en-US" sz="1200" dirty="0" smtClean="0">
                <a:solidFill>
                  <a:srgbClr val="000000"/>
                </a:solidFill>
                <a:latin typeface="Times New Roman"/>
                <a:cs typeface="Times New Roman"/>
              </a:rPr>
              <a:t>.”  </a:t>
            </a:r>
            <a:r>
              <a:rPr lang="en-US" sz="1200" dirty="0">
                <a:solidFill>
                  <a:srgbClr val="000000"/>
                </a:solidFill>
                <a:latin typeface="Times New Roman"/>
                <a:cs typeface="Times New Roman"/>
              </a:rPr>
              <a:t>// JINR Rapid Communications. 1991. No 4/50/-91. p.27-36. </a:t>
            </a:r>
          </a:p>
          <a:p>
            <a:pPr lvl="0" algn="just"/>
            <a:r>
              <a:rPr lang="en-US" sz="1200" dirty="0">
                <a:solidFill>
                  <a:srgbClr val="000000"/>
                </a:solidFill>
                <a:latin typeface="Times New Roman"/>
                <a:cs typeface="Times New Roman"/>
              </a:rPr>
              <a:t>[2] </a:t>
            </a:r>
            <a:r>
              <a:rPr lang="en-US" sz="1200" dirty="0" err="1">
                <a:solidFill>
                  <a:srgbClr val="000000"/>
                </a:solidFill>
                <a:latin typeface="Times New Roman"/>
                <a:cs typeface="Times New Roman"/>
              </a:rPr>
              <a:t>A.A.Baldin</a:t>
            </a:r>
            <a:r>
              <a:rPr lang="en-US" sz="1200" dirty="0">
                <a:solidFill>
                  <a:srgbClr val="000000"/>
                </a:solidFill>
                <a:latin typeface="Times New Roman"/>
                <a:cs typeface="Times New Roman"/>
              </a:rPr>
              <a:t>, </a:t>
            </a:r>
            <a:r>
              <a:rPr lang="en-US" sz="1200" dirty="0" err="1">
                <a:solidFill>
                  <a:srgbClr val="000000"/>
                </a:solidFill>
                <a:latin typeface="Times New Roman"/>
                <a:cs typeface="Times New Roman"/>
              </a:rPr>
              <a:t>G.Feofilov,Yu.Gavrilov</a:t>
            </a:r>
            <a:r>
              <a:rPr lang="en-US" sz="1200" dirty="0">
                <a:solidFill>
                  <a:srgbClr val="000000"/>
                </a:solidFill>
                <a:latin typeface="Times New Roman"/>
                <a:cs typeface="Times New Roman"/>
              </a:rPr>
              <a:t>, </a:t>
            </a:r>
            <a:r>
              <a:rPr lang="en-US" sz="1200" dirty="0" err="1">
                <a:solidFill>
                  <a:srgbClr val="000000"/>
                </a:solidFill>
                <a:latin typeface="Times New Roman"/>
                <a:cs typeface="Times New Roman"/>
              </a:rPr>
              <a:t>A.Tsvinev,F.Valiev</a:t>
            </a:r>
            <a:r>
              <a:rPr lang="en-US" sz="1200" dirty="0" smtClean="0">
                <a:solidFill>
                  <a:srgbClr val="000000"/>
                </a:solidFill>
                <a:latin typeface="Times New Roman"/>
                <a:cs typeface="Times New Roman"/>
              </a:rPr>
              <a:t>, “Proposals </a:t>
            </a:r>
            <a:r>
              <a:rPr lang="en-US" sz="1200" dirty="0">
                <a:solidFill>
                  <a:srgbClr val="000000"/>
                </a:solidFill>
                <a:latin typeface="Times New Roman"/>
                <a:cs typeface="Times New Roman"/>
              </a:rPr>
              <a:t>for a new type of </a:t>
            </a:r>
            <a:r>
              <a:rPr lang="en-US" sz="1200" dirty="0" err="1">
                <a:solidFill>
                  <a:srgbClr val="000000"/>
                </a:solidFill>
                <a:latin typeface="Times New Roman"/>
                <a:cs typeface="Times New Roman"/>
              </a:rPr>
              <a:t>microchannel</a:t>
            </a:r>
            <a:r>
              <a:rPr lang="en-US" sz="1200" dirty="0">
                <a:solidFill>
                  <a:srgbClr val="000000"/>
                </a:solidFill>
                <a:latin typeface="Times New Roman"/>
                <a:cs typeface="Times New Roman"/>
              </a:rPr>
              <a:t>-plate-</a:t>
            </a:r>
            <a:r>
              <a:rPr lang="en-US" sz="1200" dirty="0" smtClean="0">
                <a:solidFill>
                  <a:srgbClr val="000000"/>
                </a:solidFill>
                <a:latin typeface="Times New Roman"/>
                <a:cs typeface="Times New Roman"/>
              </a:rPr>
              <a:t>based vertex detector”, /</a:t>
            </a:r>
            <a:r>
              <a:rPr lang="en-US" sz="1200" dirty="0">
                <a:solidFill>
                  <a:srgbClr val="000000"/>
                </a:solidFill>
                <a:latin typeface="Times New Roman"/>
                <a:cs typeface="Times New Roman"/>
              </a:rPr>
              <a:t>/ NIM A323. 1992.  p. 439-444</a:t>
            </a:r>
            <a:r>
              <a:rPr lang="en-US" sz="1200" dirty="0" smtClean="0">
                <a:solidFill>
                  <a:srgbClr val="000000"/>
                </a:solidFill>
                <a:latin typeface="Times New Roman"/>
                <a:cs typeface="Times New Roman"/>
              </a:rPr>
              <a:t>.</a:t>
            </a:r>
          </a:p>
          <a:p>
            <a:pPr lvl="0" algn="just"/>
            <a:r>
              <a:rPr lang="en-US" sz="1200" dirty="0" smtClean="0">
                <a:solidFill>
                  <a:srgbClr val="000000"/>
                </a:solidFill>
                <a:latin typeface="Times New Roman"/>
                <a:cs typeface="Times New Roman"/>
              </a:rPr>
              <a:t>…</a:t>
            </a:r>
            <a:endParaRPr lang="en-US" sz="1200" dirty="0">
              <a:solidFill>
                <a:srgbClr val="000000"/>
              </a:solidFill>
              <a:latin typeface="Times New Roman"/>
              <a:cs typeface="Times New Roman"/>
            </a:endParaRPr>
          </a:p>
          <a:p>
            <a:pPr lvl="0" algn="just"/>
            <a:r>
              <a:rPr lang="en-US" sz="1200" dirty="0" smtClean="0">
                <a:solidFill>
                  <a:srgbClr val="000000"/>
                </a:solidFill>
                <a:latin typeface="Times New Roman"/>
                <a:cs typeface="Times New Roman"/>
              </a:rPr>
              <a:t>[</a:t>
            </a:r>
            <a:r>
              <a:rPr lang="en-US" sz="1200" dirty="0">
                <a:solidFill>
                  <a:srgbClr val="000000"/>
                </a:solidFill>
                <a:latin typeface="Times New Roman"/>
                <a:cs typeface="Times New Roman"/>
              </a:rPr>
              <a:t>3]</a:t>
            </a:r>
            <a:r>
              <a:rPr lang="en-US" sz="1200" dirty="0" err="1" smtClean="0">
                <a:solidFill>
                  <a:srgbClr val="000000"/>
                </a:solidFill>
                <a:latin typeface="Times New Roman"/>
                <a:cs typeface="Times New Roman"/>
              </a:rPr>
              <a:t>V.Bondila</a:t>
            </a:r>
            <a:r>
              <a:rPr lang="en-US" sz="1200" dirty="0" smtClean="0">
                <a:solidFill>
                  <a:srgbClr val="000000"/>
                </a:solidFill>
                <a:latin typeface="Times New Roman"/>
                <a:cs typeface="Times New Roman"/>
              </a:rPr>
              <a:t>, </a:t>
            </a:r>
            <a:r>
              <a:rPr lang="en-US" sz="1200" dirty="0" err="1" smtClean="0">
                <a:solidFill>
                  <a:srgbClr val="000000"/>
                </a:solidFill>
                <a:latin typeface="Times New Roman"/>
                <a:cs typeface="Times New Roman"/>
              </a:rPr>
              <a:t>L.Efimov</a:t>
            </a:r>
            <a:r>
              <a:rPr lang="en-US" sz="1200" dirty="0" smtClean="0">
                <a:solidFill>
                  <a:srgbClr val="000000"/>
                </a:solidFill>
                <a:latin typeface="Times New Roman"/>
                <a:cs typeface="Times New Roman"/>
              </a:rPr>
              <a:t> </a:t>
            </a:r>
            <a:r>
              <a:rPr lang="en-US" sz="1200" dirty="0" err="1">
                <a:solidFill>
                  <a:srgbClr val="000000"/>
                </a:solidFill>
                <a:latin typeface="Times New Roman"/>
                <a:cs typeface="Times New Roman"/>
              </a:rPr>
              <a:t>D.Hatzifotiadou</a:t>
            </a:r>
            <a:r>
              <a:rPr lang="en-US" sz="1200" dirty="0">
                <a:solidFill>
                  <a:srgbClr val="000000"/>
                </a:solidFill>
                <a:latin typeface="Times New Roman"/>
                <a:cs typeface="Times New Roman"/>
              </a:rPr>
              <a:t>, </a:t>
            </a:r>
            <a:r>
              <a:rPr lang="en-US" sz="1200" dirty="0" err="1">
                <a:solidFill>
                  <a:srgbClr val="000000"/>
                </a:solidFill>
                <a:latin typeface="Times New Roman"/>
                <a:cs typeface="Times New Roman"/>
              </a:rPr>
              <a:t>G.Feofilov</a:t>
            </a:r>
            <a:r>
              <a:rPr lang="en-US" sz="1200" dirty="0" smtClean="0">
                <a:solidFill>
                  <a:srgbClr val="000000"/>
                </a:solidFill>
                <a:latin typeface="Times New Roman"/>
                <a:cs typeface="Times New Roman"/>
              </a:rPr>
              <a:t>,  </a:t>
            </a:r>
            <a:r>
              <a:rPr lang="en-US" sz="1200" dirty="0" err="1" smtClean="0">
                <a:solidFill>
                  <a:srgbClr val="000000"/>
                </a:solidFill>
                <a:latin typeface="Times New Roman"/>
                <a:cs typeface="Times New Roman"/>
              </a:rPr>
              <a:t>V.Kondratiev</a:t>
            </a:r>
            <a:r>
              <a:rPr lang="en-US" sz="1200" dirty="0" smtClean="0">
                <a:solidFill>
                  <a:srgbClr val="000000"/>
                </a:solidFill>
                <a:latin typeface="Times New Roman"/>
                <a:cs typeface="Times New Roman"/>
              </a:rPr>
              <a:t>, </a:t>
            </a:r>
            <a:r>
              <a:rPr lang="en-US" sz="1200" dirty="0" err="1" smtClean="0">
                <a:solidFill>
                  <a:srgbClr val="000000"/>
                </a:solidFill>
                <a:latin typeface="Times New Roman"/>
                <a:cs typeface="Times New Roman"/>
              </a:rPr>
              <a:t>V.Lyapin</a:t>
            </a:r>
            <a:r>
              <a:rPr lang="en-US" sz="1200" dirty="0" smtClean="0">
                <a:solidFill>
                  <a:srgbClr val="000000"/>
                </a:solidFill>
                <a:latin typeface="Times New Roman"/>
                <a:cs typeface="Times New Roman"/>
              </a:rPr>
              <a:t>, </a:t>
            </a:r>
            <a:r>
              <a:rPr lang="en-US" sz="1200" dirty="0" err="1" smtClean="0">
                <a:solidFill>
                  <a:srgbClr val="000000"/>
                </a:solidFill>
                <a:latin typeface="Times New Roman"/>
                <a:cs typeface="Times New Roman"/>
              </a:rPr>
              <a:t>J.Nysten</a:t>
            </a:r>
            <a:r>
              <a:rPr lang="en-US" sz="1200" dirty="0" smtClean="0">
                <a:solidFill>
                  <a:srgbClr val="000000"/>
                </a:solidFill>
                <a:latin typeface="Times New Roman"/>
                <a:cs typeface="Times New Roman"/>
              </a:rPr>
              <a:t>, </a:t>
            </a:r>
            <a:r>
              <a:rPr lang="en-US" sz="1200" dirty="0" err="1" smtClean="0">
                <a:solidFill>
                  <a:srgbClr val="000000"/>
                </a:solidFill>
                <a:latin typeface="Times New Roman"/>
                <a:cs typeface="Times New Roman"/>
              </a:rPr>
              <a:t>P.Otiougova</a:t>
            </a:r>
            <a:r>
              <a:rPr lang="en-US" sz="1200" dirty="0" smtClean="0">
                <a:solidFill>
                  <a:srgbClr val="000000"/>
                </a:solidFill>
                <a:latin typeface="Times New Roman"/>
                <a:cs typeface="Times New Roman"/>
              </a:rPr>
              <a:t>, </a:t>
            </a:r>
            <a:r>
              <a:rPr lang="en-US" sz="1200" dirty="0" err="1" smtClean="0">
                <a:solidFill>
                  <a:srgbClr val="000000"/>
                </a:solidFill>
                <a:latin typeface="Times New Roman"/>
                <a:cs typeface="Times New Roman"/>
              </a:rPr>
              <a:t>T.A.Tulina</a:t>
            </a:r>
            <a:r>
              <a:rPr lang="en-US" sz="1200" dirty="0" smtClean="0">
                <a:solidFill>
                  <a:srgbClr val="000000"/>
                </a:solidFill>
                <a:latin typeface="Times New Roman"/>
                <a:cs typeface="Times New Roman"/>
              </a:rPr>
              <a:t>, </a:t>
            </a:r>
            <a:r>
              <a:rPr lang="en-US" sz="1200" dirty="0" err="1" smtClean="0">
                <a:solidFill>
                  <a:srgbClr val="000000"/>
                </a:solidFill>
                <a:latin typeface="Times New Roman"/>
                <a:cs typeface="Times New Roman"/>
              </a:rPr>
              <a:t>W.H.Trzaska</a:t>
            </a:r>
            <a:r>
              <a:rPr lang="en-US" sz="1200" dirty="0" smtClean="0">
                <a:solidFill>
                  <a:srgbClr val="000000"/>
                </a:solidFill>
                <a:latin typeface="Times New Roman"/>
                <a:cs typeface="Times New Roman"/>
              </a:rPr>
              <a:t>, </a:t>
            </a:r>
            <a:r>
              <a:rPr lang="en-US" sz="1200" dirty="0" err="1" smtClean="0">
                <a:solidFill>
                  <a:srgbClr val="000000"/>
                </a:solidFill>
                <a:latin typeface="Times New Roman"/>
                <a:cs typeface="Times New Roman"/>
              </a:rPr>
              <a:t>F.Tsimbal</a:t>
            </a:r>
            <a:r>
              <a:rPr lang="en-US" sz="1200" dirty="0" smtClean="0">
                <a:solidFill>
                  <a:srgbClr val="000000"/>
                </a:solidFill>
                <a:latin typeface="Times New Roman"/>
                <a:cs typeface="Times New Roman"/>
              </a:rPr>
              <a:t>, </a:t>
            </a:r>
            <a:r>
              <a:rPr lang="en-US" sz="1200" dirty="0" err="1" smtClean="0">
                <a:solidFill>
                  <a:srgbClr val="000000"/>
                </a:solidFill>
                <a:latin typeface="Times New Roman"/>
                <a:cs typeface="Times New Roman"/>
              </a:rPr>
              <a:t>L.Vinogradov</a:t>
            </a:r>
            <a:r>
              <a:rPr lang="en-US" sz="1200" dirty="0" smtClean="0">
                <a:solidFill>
                  <a:srgbClr val="000000"/>
                </a:solidFill>
                <a:latin typeface="Times New Roman"/>
                <a:cs typeface="Times New Roman"/>
              </a:rPr>
              <a:t>, </a:t>
            </a:r>
            <a:r>
              <a:rPr lang="en-US" sz="1200" dirty="0" err="1" smtClean="0">
                <a:solidFill>
                  <a:srgbClr val="000000"/>
                </a:solidFill>
                <a:latin typeface="Times New Roman"/>
                <a:cs typeface="Times New Roman"/>
              </a:rPr>
              <a:t>C.Williams</a:t>
            </a:r>
            <a:r>
              <a:rPr lang="en-US" sz="1200" dirty="0">
                <a:solidFill>
                  <a:srgbClr val="000000"/>
                </a:solidFill>
                <a:latin typeface="Times New Roman"/>
                <a:cs typeface="Times New Roman"/>
              </a:rPr>
              <a:t>, Results of in-beam tests of an MCP-based vacuum sector prototype of the T0/centrality detector for ALICE, NIM A, Volume 478, Issues 1–2, 1 February 2002, Pages 220-</a:t>
            </a:r>
            <a:r>
              <a:rPr lang="en-US" sz="1200" dirty="0" smtClean="0">
                <a:solidFill>
                  <a:srgbClr val="000000"/>
                </a:solidFill>
                <a:latin typeface="Times New Roman"/>
                <a:cs typeface="Times New Roman"/>
              </a:rPr>
              <a:t>224.</a:t>
            </a:r>
          </a:p>
          <a:p>
            <a:pPr lvl="0" algn="just"/>
            <a:r>
              <a:rPr lang="en-US" sz="1200" dirty="0" smtClean="0">
                <a:solidFill>
                  <a:srgbClr val="000000"/>
                </a:solidFill>
                <a:latin typeface="Times New Roman"/>
                <a:cs typeface="Times New Roman"/>
              </a:rPr>
              <a:t>…</a:t>
            </a:r>
          </a:p>
          <a:p>
            <a:pPr lvl="0"/>
            <a:r>
              <a:rPr lang="en-US" sz="1200" dirty="0" smtClean="0">
                <a:solidFill>
                  <a:srgbClr val="000000"/>
                </a:solidFill>
                <a:latin typeface="Times New Roman"/>
                <a:cs typeface="Times New Roman"/>
              </a:rPr>
              <a:t>[4] G</a:t>
            </a:r>
            <a:r>
              <a:rPr lang="en-US" sz="1200" dirty="0">
                <a:solidFill>
                  <a:srgbClr val="000000"/>
                </a:solidFill>
                <a:latin typeface="Times New Roman"/>
                <a:cs typeface="Times New Roman"/>
              </a:rPr>
              <a:t>. </a:t>
            </a:r>
            <a:r>
              <a:rPr lang="en-US" sz="1200" dirty="0" err="1">
                <a:solidFill>
                  <a:srgbClr val="000000"/>
                </a:solidFill>
                <a:latin typeface="Times New Roman"/>
                <a:cs typeface="Times New Roman"/>
              </a:rPr>
              <a:t>Feofilov</a:t>
            </a:r>
            <a:r>
              <a:rPr lang="en-US" sz="1200" dirty="0">
                <a:solidFill>
                  <a:srgbClr val="000000"/>
                </a:solidFill>
                <a:latin typeface="Times New Roman"/>
                <a:cs typeface="Times New Roman"/>
              </a:rPr>
              <a:t>, V. </a:t>
            </a:r>
            <a:r>
              <a:rPr lang="en-US" sz="1200" dirty="0" err="1">
                <a:solidFill>
                  <a:srgbClr val="000000"/>
                </a:solidFill>
                <a:latin typeface="Times New Roman"/>
                <a:cs typeface="Times New Roman"/>
              </a:rPr>
              <a:t>Kondratev</a:t>
            </a:r>
            <a:r>
              <a:rPr lang="en-US" sz="1200" dirty="0">
                <a:solidFill>
                  <a:srgbClr val="000000"/>
                </a:solidFill>
                <a:latin typeface="Times New Roman"/>
                <a:cs typeface="Times New Roman"/>
              </a:rPr>
              <a:t>, O. </a:t>
            </a:r>
            <a:r>
              <a:rPr lang="en-US" sz="1200" dirty="0" err="1">
                <a:solidFill>
                  <a:srgbClr val="000000"/>
                </a:solidFill>
                <a:latin typeface="Times New Roman"/>
                <a:cs typeface="Times New Roman"/>
              </a:rPr>
              <a:t>Stolyarov</a:t>
            </a:r>
            <a:r>
              <a:rPr lang="en-US" sz="1200" dirty="0">
                <a:solidFill>
                  <a:srgbClr val="000000"/>
                </a:solidFill>
                <a:latin typeface="Times New Roman"/>
                <a:cs typeface="Times New Roman"/>
              </a:rPr>
              <a:t>, T. </a:t>
            </a:r>
            <a:r>
              <a:rPr lang="en-US" sz="1200" dirty="0" err="1">
                <a:solidFill>
                  <a:srgbClr val="000000"/>
                </a:solidFill>
                <a:latin typeface="Times New Roman"/>
                <a:cs typeface="Times New Roman"/>
              </a:rPr>
              <a:t>Tulina</a:t>
            </a:r>
            <a:r>
              <a:rPr lang="en-US" sz="1200" dirty="0">
                <a:solidFill>
                  <a:srgbClr val="000000"/>
                </a:solidFill>
                <a:latin typeface="Times New Roman"/>
                <a:cs typeface="Times New Roman"/>
              </a:rPr>
              <a:t>, F. </a:t>
            </a:r>
            <a:r>
              <a:rPr lang="en-US" sz="1200" dirty="0" err="1">
                <a:solidFill>
                  <a:srgbClr val="000000"/>
                </a:solidFill>
                <a:latin typeface="Times New Roman"/>
                <a:cs typeface="Times New Roman"/>
              </a:rPr>
              <a:t>Valiev</a:t>
            </a:r>
            <a:r>
              <a:rPr lang="en-US" sz="1200" dirty="0">
                <a:solidFill>
                  <a:srgbClr val="000000"/>
                </a:solidFill>
                <a:latin typeface="Times New Roman"/>
                <a:cs typeface="Times New Roman"/>
              </a:rPr>
              <a:t>, and L. </a:t>
            </a:r>
            <a:r>
              <a:rPr lang="en-US" sz="1200" dirty="0" err="1">
                <a:solidFill>
                  <a:srgbClr val="000000"/>
                </a:solidFill>
                <a:latin typeface="Times New Roman"/>
                <a:cs typeface="Times New Roman"/>
              </a:rPr>
              <a:t>Vinogradov</a:t>
            </a:r>
            <a:r>
              <a:rPr lang="en-US" sz="1200" dirty="0">
                <a:solidFill>
                  <a:srgbClr val="000000"/>
                </a:solidFill>
                <a:latin typeface="Times New Roman"/>
                <a:cs typeface="Times New Roman"/>
              </a:rPr>
              <a:t>, Development and Tests of MCP Based Timing and Multiplicity Detector for MIPs, ISSN 1547-4771, Physics of Particles and Nuclei Letters, 2017, Vol. 14, No. 1, pp. 150–159. © Pleiades Publishing, Ltd., 2017.</a:t>
            </a:r>
            <a:endParaRPr lang="ru-RU" sz="1200" dirty="0">
              <a:solidFill>
                <a:srgbClr val="000000"/>
              </a:solidFill>
              <a:latin typeface="Times New Roman"/>
              <a:cs typeface="Times New Roman"/>
            </a:endParaRPr>
          </a:p>
          <a:p>
            <a:r>
              <a:rPr lang="mr-IN" sz="1200" dirty="0" smtClean="0">
                <a:solidFill>
                  <a:srgbClr val="000000"/>
                </a:solidFill>
                <a:latin typeface="Times New Roman"/>
                <a:cs typeface="Times New Roman"/>
              </a:rPr>
              <a:t>…</a:t>
            </a:r>
            <a:endParaRPr lang="ru-RU" sz="1200" dirty="0" smtClean="0">
              <a:solidFill>
                <a:srgbClr val="000000"/>
              </a:solidFill>
              <a:latin typeface="Times New Roman"/>
              <a:cs typeface="Times New Roman"/>
            </a:endParaRPr>
          </a:p>
          <a:p>
            <a:pPr lvl="0"/>
            <a:r>
              <a:rPr lang="en-US" sz="1200" dirty="0" smtClean="0">
                <a:solidFill>
                  <a:srgbClr val="000000"/>
                </a:solidFill>
                <a:latin typeface="Times New Roman"/>
                <a:cs typeface="Times New Roman"/>
              </a:rPr>
              <a:t>[5] A. </a:t>
            </a:r>
            <a:r>
              <a:rPr lang="en-GB" sz="1200" dirty="0" err="1" smtClean="0">
                <a:solidFill>
                  <a:srgbClr val="000000"/>
                </a:solidFill>
                <a:latin typeface="Times New Roman"/>
                <a:cs typeface="Times New Roman"/>
              </a:rPr>
              <a:t>Baldin</a:t>
            </a:r>
            <a:r>
              <a:rPr lang="en-GB" sz="1200" dirty="0">
                <a:solidFill>
                  <a:srgbClr val="000000"/>
                </a:solidFill>
                <a:latin typeface="Times New Roman"/>
                <a:cs typeface="Times New Roman"/>
              </a:rPr>
              <a:t>, </a:t>
            </a:r>
            <a:r>
              <a:rPr lang="ru-RU" sz="1200" u="sng" dirty="0">
                <a:solidFill>
                  <a:srgbClr val="000000"/>
                </a:solidFill>
                <a:latin typeface="Times New Roman"/>
                <a:cs typeface="Times New Roman"/>
                <a:hlinkClick r:id="rId2"/>
              </a:rPr>
              <a:t>G. A. Feofilov</a:t>
            </a:r>
            <a:r>
              <a:rPr lang="en-GB" sz="1200" dirty="0">
                <a:solidFill>
                  <a:srgbClr val="000000"/>
                </a:solidFill>
                <a:latin typeface="Times New Roman"/>
                <a:cs typeface="Times New Roman"/>
              </a:rPr>
              <a:t>, P. </a:t>
            </a:r>
            <a:r>
              <a:rPr lang="en-GB" sz="1200" dirty="0" err="1">
                <a:solidFill>
                  <a:srgbClr val="000000"/>
                </a:solidFill>
                <a:latin typeface="Times New Roman"/>
                <a:cs typeface="Times New Roman"/>
              </a:rPr>
              <a:t>Har'yuzov</a:t>
            </a:r>
            <a:r>
              <a:rPr lang="en-GB" sz="1200" dirty="0">
                <a:solidFill>
                  <a:srgbClr val="000000"/>
                </a:solidFill>
                <a:latin typeface="Times New Roman"/>
                <a:cs typeface="Times New Roman"/>
              </a:rPr>
              <a:t>, </a:t>
            </a:r>
            <a:r>
              <a:rPr lang="en-GB" sz="1200" u="sng" dirty="0">
                <a:solidFill>
                  <a:srgbClr val="000000"/>
                </a:solidFill>
                <a:latin typeface="Times New Roman"/>
                <a:cs typeface="Times New Roman"/>
                <a:hlinkClick r:id="rId3"/>
              </a:rPr>
              <a:t>F. F. Valiev</a:t>
            </a:r>
            <a:endParaRPr lang="en-US" sz="1200" dirty="0">
              <a:solidFill>
                <a:srgbClr val="000000"/>
              </a:solidFill>
              <a:latin typeface="Times New Roman"/>
              <a:cs typeface="Times New Roman"/>
            </a:endParaRPr>
          </a:p>
          <a:p>
            <a:pPr lvl="0"/>
            <a:r>
              <a:rPr lang="ru-RU" sz="1200" dirty="0">
                <a:solidFill>
                  <a:srgbClr val="000000"/>
                </a:solidFill>
                <a:latin typeface="Times New Roman"/>
                <a:cs typeface="Times New Roman"/>
              </a:rPr>
              <a:t> NIMA, 958, 162154, </a:t>
            </a:r>
            <a:r>
              <a:rPr lang="ru-RU" sz="1200" dirty="0" smtClean="0">
                <a:solidFill>
                  <a:srgbClr val="000000"/>
                </a:solidFill>
                <a:latin typeface="Times New Roman"/>
                <a:cs typeface="Times New Roman"/>
              </a:rPr>
              <a:t>2019</a:t>
            </a:r>
            <a:r>
              <a:rPr lang="en-US" sz="1200" dirty="0" smtClean="0">
                <a:solidFill>
                  <a:srgbClr val="000000"/>
                </a:solidFill>
                <a:latin typeface="Times New Roman"/>
                <a:cs typeface="Times New Roman"/>
              </a:rPr>
              <a:t>,  </a:t>
            </a:r>
            <a:r>
              <a:rPr lang="hr-HR" sz="1200" dirty="0" smtClean="0">
                <a:solidFill>
                  <a:srgbClr val="000000"/>
                </a:solidFill>
                <a:latin typeface="Times New Roman"/>
                <a:cs typeface="Times New Roman"/>
              </a:rPr>
              <a:t>Reported </a:t>
            </a:r>
            <a:r>
              <a:rPr lang="hr-HR" sz="1200" dirty="0">
                <a:solidFill>
                  <a:srgbClr val="000000"/>
                </a:solidFill>
                <a:latin typeface="Times New Roman"/>
                <a:cs typeface="Times New Roman"/>
              </a:rPr>
              <a:t>at  the VCI2019</a:t>
            </a:r>
            <a:endParaRPr lang="ru-RU" sz="1200" dirty="0">
              <a:solidFill>
                <a:srgbClr val="000000"/>
              </a:solidFill>
              <a:latin typeface="Times New Roman"/>
              <a:cs typeface="Times New Roman"/>
            </a:endParaRPr>
          </a:p>
          <a:p>
            <a:r>
              <a:rPr lang="hr-HR" sz="1200" dirty="0">
                <a:solidFill>
                  <a:srgbClr val="000000"/>
                </a:solidFill>
                <a:latin typeface="Times New Roman"/>
                <a:cs typeface="Times New Roman"/>
              </a:rPr>
              <a:t>DOI:10.1016/j.nima.</a:t>
            </a:r>
            <a:r>
              <a:rPr lang="hr-HR" sz="1200" dirty="0" smtClean="0">
                <a:solidFill>
                  <a:srgbClr val="000000"/>
                </a:solidFill>
                <a:latin typeface="Times New Roman"/>
                <a:cs typeface="Times New Roman"/>
              </a:rPr>
              <a:t>2019.04.108</a:t>
            </a:r>
          </a:p>
          <a:p>
            <a:r>
              <a:rPr lang="hr-HR" sz="1200" dirty="0" smtClean="0">
                <a:solidFill>
                  <a:srgbClr val="000000"/>
                </a:solidFill>
                <a:latin typeface="Times New Roman"/>
                <a:cs typeface="Times New Roman"/>
              </a:rPr>
              <a:t>...</a:t>
            </a:r>
          </a:p>
          <a:p>
            <a:r>
              <a:rPr lang="hr-HR" sz="1200" dirty="0" smtClean="0">
                <a:solidFill>
                  <a:srgbClr val="000000"/>
                </a:solidFill>
                <a:latin typeface="Times New Roman"/>
                <a:cs typeface="Times New Roman"/>
              </a:rPr>
              <a:t>[6]</a:t>
            </a:r>
            <a:r>
              <a:rPr lang="en-US" sz="1200" dirty="0">
                <a:solidFill>
                  <a:srgbClr val="0000FF"/>
                </a:solidFill>
                <a:latin typeface="Times New Roman"/>
                <a:cs typeface="Times New Roman"/>
              </a:rPr>
              <a:t> NONDESTRUCTIVE DIAGNOSTICS OF ACCELERATED ION BEAMS</a:t>
            </a:r>
            <a:br>
              <a:rPr lang="en-US" sz="1200" dirty="0">
                <a:solidFill>
                  <a:srgbClr val="0000FF"/>
                </a:solidFill>
                <a:latin typeface="Times New Roman"/>
                <a:cs typeface="Times New Roman"/>
              </a:rPr>
            </a:br>
            <a:r>
              <a:rPr lang="en-US" sz="1200" dirty="0">
                <a:solidFill>
                  <a:srgbClr val="0000FF"/>
                </a:solidFill>
                <a:latin typeface="Times New Roman"/>
                <a:cs typeface="Times New Roman"/>
              </a:rPr>
              <a:t>WITH MCP-BASED DETECTORS AT THE ACCELERATOR COMPLEX</a:t>
            </a:r>
            <a:br>
              <a:rPr lang="en-US" sz="1200" dirty="0">
                <a:solidFill>
                  <a:srgbClr val="0000FF"/>
                </a:solidFill>
                <a:latin typeface="Times New Roman"/>
                <a:cs typeface="Times New Roman"/>
              </a:rPr>
            </a:br>
            <a:r>
              <a:rPr lang="en-US" sz="1200" dirty="0">
                <a:solidFill>
                  <a:srgbClr val="0000FF"/>
                </a:solidFill>
                <a:latin typeface="Times New Roman"/>
                <a:cs typeface="Times New Roman"/>
              </a:rPr>
              <a:t>NICA. EXPERIMENTAL RESULTS AND PROSPECTS</a:t>
            </a:r>
            <a:br>
              <a:rPr lang="en-US" sz="1200" dirty="0">
                <a:solidFill>
                  <a:srgbClr val="0000FF"/>
                </a:solidFill>
                <a:latin typeface="Times New Roman"/>
                <a:cs typeface="Times New Roman"/>
              </a:rPr>
            </a:br>
            <a:r>
              <a:rPr lang="en-US" sz="1200" dirty="0">
                <a:latin typeface="Times New Roman"/>
                <a:cs typeface="Times New Roman"/>
              </a:rPr>
              <a:t>A. A. </a:t>
            </a:r>
            <a:r>
              <a:rPr lang="en-US" sz="1200" dirty="0" err="1">
                <a:latin typeface="Times New Roman"/>
                <a:cs typeface="Times New Roman"/>
              </a:rPr>
              <a:t>Baldin</a:t>
            </a:r>
            <a:r>
              <a:rPr lang="en-US" sz="1200" dirty="0">
                <a:latin typeface="Times New Roman"/>
                <a:cs typeface="Times New Roman"/>
              </a:rPr>
              <a:t>, V. I. </a:t>
            </a:r>
            <a:r>
              <a:rPr lang="en-US" sz="1200" dirty="0" err="1">
                <a:latin typeface="Times New Roman"/>
                <a:cs typeface="Times New Roman"/>
              </a:rPr>
              <a:t>Astakhov</a:t>
            </a:r>
            <a:r>
              <a:rPr lang="en-US" sz="1200" dirty="0">
                <a:latin typeface="Times New Roman"/>
                <a:cs typeface="Times New Roman"/>
              </a:rPr>
              <a:t>, A. V. </a:t>
            </a:r>
            <a:r>
              <a:rPr lang="en-US" sz="1200" dirty="0" err="1">
                <a:latin typeface="Times New Roman"/>
                <a:cs typeface="Times New Roman"/>
              </a:rPr>
              <a:t>Beloborodov</a:t>
            </a:r>
            <a:r>
              <a:rPr lang="en-US" sz="1200" dirty="0">
                <a:latin typeface="Times New Roman"/>
                <a:cs typeface="Times New Roman"/>
              </a:rPr>
              <a:t>, D. N. </a:t>
            </a:r>
            <a:r>
              <a:rPr lang="en-US" sz="1200" dirty="0" err="1">
                <a:latin typeface="Times New Roman"/>
                <a:cs typeface="Times New Roman"/>
              </a:rPr>
              <a:t>Bogoslovsky</a:t>
            </a:r>
            <a:r>
              <a:rPr lang="en-US" sz="1200" dirty="0">
                <a:latin typeface="Times New Roman"/>
                <a:cs typeface="Times New Roman"/>
              </a:rPr>
              <a:t>, A. N. </a:t>
            </a:r>
            <a:r>
              <a:rPr lang="en-US" sz="1200" dirty="0" err="1">
                <a:latin typeface="Times New Roman"/>
                <a:cs typeface="Times New Roman"/>
              </a:rPr>
              <a:t>Fedorov</a:t>
            </a:r>
            <a:r>
              <a:rPr lang="en-US" sz="1200" dirty="0">
                <a:latin typeface="Times New Roman"/>
                <a:cs typeface="Times New Roman"/>
              </a:rPr>
              <a:t>,</a:t>
            </a:r>
            <a:br>
              <a:rPr lang="en-US" sz="1200" dirty="0">
                <a:latin typeface="Times New Roman"/>
                <a:cs typeface="Times New Roman"/>
              </a:rPr>
            </a:br>
            <a:r>
              <a:rPr lang="en-US" sz="1200" dirty="0">
                <a:latin typeface="Times New Roman"/>
                <a:cs typeface="Times New Roman"/>
              </a:rPr>
              <a:t>P. R. </a:t>
            </a:r>
            <a:r>
              <a:rPr lang="en-US" sz="1200" dirty="0" err="1">
                <a:latin typeface="Times New Roman"/>
                <a:cs typeface="Times New Roman"/>
              </a:rPr>
              <a:t>Kharyuzov</a:t>
            </a:r>
            <a:r>
              <a:rPr lang="en-US" sz="1200" dirty="0">
                <a:latin typeface="Times New Roman"/>
                <a:cs typeface="Times New Roman"/>
              </a:rPr>
              <a:t>, A. P. </a:t>
            </a:r>
            <a:r>
              <a:rPr lang="en-US" sz="1200" dirty="0" err="1">
                <a:latin typeface="Times New Roman"/>
                <a:cs typeface="Times New Roman"/>
              </a:rPr>
              <a:t>Kharyuzova</a:t>
            </a:r>
            <a:r>
              <a:rPr lang="en-US" sz="1200" dirty="0">
                <a:latin typeface="Times New Roman"/>
                <a:cs typeface="Times New Roman"/>
              </a:rPr>
              <a:t>, D. S. </a:t>
            </a:r>
            <a:r>
              <a:rPr lang="en-US" sz="1200" dirty="0" err="1">
                <a:latin typeface="Times New Roman"/>
                <a:cs typeface="Times New Roman"/>
              </a:rPr>
              <a:t>Korovkin</a:t>
            </a:r>
            <a:r>
              <a:rPr lang="en-US" sz="1200" dirty="0">
                <a:latin typeface="Times New Roman"/>
                <a:cs typeface="Times New Roman"/>
              </a:rPr>
              <a:t>, A. B. </a:t>
            </a:r>
            <a:r>
              <a:rPr lang="en-US" sz="1200" dirty="0" err="1">
                <a:latin typeface="Times New Roman"/>
                <a:cs typeface="Times New Roman"/>
              </a:rPr>
              <a:t>Safonov</a:t>
            </a:r>
            <a:r>
              <a:rPr lang="en-US" sz="1200" dirty="0">
                <a:latin typeface="Times New Roman"/>
                <a:cs typeface="Times New Roman"/>
              </a:rPr>
              <a:t>, Joint Institute for Nuclear Research, </a:t>
            </a:r>
            <a:r>
              <a:rPr lang="en-US" sz="1200" dirty="0" err="1">
                <a:latin typeface="Times New Roman"/>
                <a:cs typeface="Times New Roman"/>
              </a:rPr>
              <a:t>Dubna</a:t>
            </a:r>
            <a:r>
              <a:rPr lang="en-US" sz="1200" dirty="0">
                <a:latin typeface="Times New Roman"/>
                <a:cs typeface="Times New Roman"/>
              </a:rPr>
              <a:t>, Russia</a:t>
            </a:r>
          </a:p>
          <a:p>
            <a:r>
              <a:rPr lang="en-US" sz="1200" dirty="0">
                <a:latin typeface="Times New Roman"/>
                <a:cs typeface="Times New Roman"/>
              </a:rPr>
              <a:t>27th Russian Particle Acc. Conf. RuPAC2021, </a:t>
            </a:r>
            <a:r>
              <a:rPr lang="en-US" sz="1200" dirty="0" err="1">
                <a:latin typeface="Times New Roman"/>
                <a:cs typeface="Times New Roman"/>
              </a:rPr>
              <a:t>Alushta</a:t>
            </a:r>
            <a:r>
              <a:rPr lang="en-US" sz="1200" dirty="0">
                <a:latin typeface="Times New Roman"/>
                <a:cs typeface="Times New Roman"/>
              </a:rPr>
              <a:t>, Russia </a:t>
            </a:r>
            <a:r>
              <a:rPr lang="en-US" sz="1200" dirty="0" err="1">
                <a:latin typeface="Times New Roman"/>
                <a:cs typeface="Times New Roman"/>
              </a:rPr>
              <a:t>JACoW</a:t>
            </a:r>
            <a:r>
              <a:rPr lang="en-US" sz="1200" dirty="0">
                <a:latin typeface="Times New Roman"/>
                <a:cs typeface="Times New Roman"/>
              </a:rPr>
              <a:t> Publishing</a:t>
            </a:r>
            <a:br>
              <a:rPr lang="en-US" sz="1200" dirty="0">
                <a:latin typeface="Times New Roman"/>
                <a:cs typeface="Times New Roman"/>
              </a:rPr>
            </a:br>
            <a:r>
              <a:rPr lang="en-US" sz="1200" dirty="0">
                <a:latin typeface="Times New Roman"/>
                <a:cs typeface="Times New Roman"/>
              </a:rPr>
              <a:t>ISBN: 978-3-95450-240-0 ISSN: 2673-5539 doi:10.18429/JACoW-RuPAC2021-WED05</a:t>
            </a:r>
          </a:p>
          <a:p>
            <a:endParaRPr lang="en-US" sz="1600" dirty="0">
              <a:solidFill>
                <a:srgbClr val="000000"/>
              </a:solidFill>
            </a:endParaRPr>
          </a:p>
          <a:p>
            <a:endParaRPr lang="ru-RU" dirty="0"/>
          </a:p>
        </p:txBody>
      </p:sp>
      <p:sp>
        <p:nvSpPr>
          <p:cNvPr id="4" name="Rectangle 3"/>
          <p:cNvSpPr/>
          <p:nvPr/>
        </p:nvSpPr>
        <p:spPr>
          <a:xfrm>
            <a:off x="467544" y="2780928"/>
            <a:ext cx="8352928" cy="646331"/>
          </a:xfrm>
          <a:prstGeom prst="rect">
            <a:avLst/>
          </a:prstGeom>
        </p:spPr>
        <p:txBody>
          <a:bodyPr wrap="square">
            <a:spAutoFit/>
          </a:bodyPr>
          <a:lstStyle/>
          <a:p>
            <a:endParaRPr lang="en-US" dirty="0"/>
          </a:p>
          <a:p>
            <a:pPr marL="342900" indent="-342900">
              <a:buAutoNum type="arabicParenR"/>
            </a:pPr>
            <a:endParaRPr lang="en-US" dirty="0"/>
          </a:p>
        </p:txBody>
      </p:sp>
      <p:sp>
        <p:nvSpPr>
          <p:cNvPr id="5" name="Slide Number Placeholder 4"/>
          <p:cNvSpPr>
            <a:spLocks noGrp="1"/>
          </p:cNvSpPr>
          <p:nvPr>
            <p:ph type="sldNum" sz="quarter" idx="12"/>
          </p:nvPr>
        </p:nvSpPr>
        <p:spPr/>
        <p:txBody>
          <a:bodyPr/>
          <a:lstStyle/>
          <a:p>
            <a:pPr>
              <a:defRPr/>
            </a:pPr>
            <a:fld id="{EBF35E9F-E4DA-7346-884E-AA62B4C1EE49}" type="slidenum">
              <a:rPr lang="ru-RU" smtClean="0"/>
              <a:pPr>
                <a:defRPr/>
              </a:pPr>
              <a:t>33</a:t>
            </a:fld>
            <a:endParaRPr lang="ru-RU"/>
          </a:p>
        </p:txBody>
      </p:sp>
    </p:spTree>
    <p:extLst>
      <p:ext uri="{BB962C8B-B14F-4D97-AF65-F5344CB8AC3E}">
        <p14:creationId xmlns:p14="http://schemas.microsoft.com/office/powerpoint/2010/main" val="32713828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34</a:t>
            </a:fld>
            <a:endParaRPr lang="ru-RU"/>
          </a:p>
        </p:txBody>
      </p:sp>
      <p:sp>
        <p:nvSpPr>
          <p:cNvPr id="3" name="Rectangle 2"/>
          <p:cNvSpPr/>
          <p:nvPr/>
        </p:nvSpPr>
        <p:spPr>
          <a:xfrm>
            <a:off x="611560" y="1166842"/>
            <a:ext cx="8280920" cy="1200329"/>
          </a:xfrm>
          <a:prstGeom prst="rect">
            <a:avLst/>
          </a:prstGeom>
        </p:spPr>
        <p:txBody>
          <a:bodyPr wrap="square">
            <a:spAutoFit/>
          </a:bodyPr>
          <a:lstStyle/>
          <a:p>
            <a:r>
              <a:rPr lang="en-US" dirty="0" smtClean="0"/>
              <a:t>In </a:t>
            </a:r>
            <a:r>
              <a:rPr lang="en-US" dirty="0" smtClean="0">
                <a:solidFill>
                  <a:srgbClr val="FF0000"/>
                </a:solidFill>
              </a:rPr>
              <a:t>2021 </a:t>
            </a:r>
            <a:r>
              <a:rPr lang="en-US" dirty="0" smtClean="0"/>
              <a:t>: The </a:t>
            </a:r>
            <a:r>
              <a:rPr lang="en-US" dirty="0"/>
              <a:t>loading characteristics were studied in a range from single pulses to 5∙10</a:t>
            </a:r>
            <a:r>
              <a:rPr lang="en-US" baseline="30000" dirty="0"/>
              <a:t>6</a:t>
            </a:r>
            <a:r>
              <a:rPr lang="en-US" dirty="0"/>
              <a:t> particles/cm</a:t>
            </a:r>
            <a:r>
              <a:rPr lang="en-US" baseline="30000" dirty="0"/>
              <a:t>2</a:t>
            </a:r>
            <a:r>
              <a:rPr lang="en-US" dirty="0"/>
              <a:t> s. </a:t>
            </a:r>
            <a:r>
              <a:rPr lang="en-US" dirty="0" smtClean="0"/>
              <a:t>Thus</a:t>
            </a:r>
            <a:r>
              <a:rPr lang="en-US" dirty="0"/>
              <a:t>, the possibility of application of detectors of this type for BBC SPD was demonstrated. </a:t>
            </a:r>
            <a:endParaRPr lang="en-US" dirty="0" smtClean="0"/>
          </a:p>
          <a:p>
            <a:endParaRPr lang="en-US" dirty="0"/>
          </a:p>
        </p:txBody>
      </p:sp>
    </p:spTree>
    <p:extLst>
      <p:ext uri="{BB962C8B-B14F-4D97-AF65-F5344CB8AC3E}">
        <p14:creationId xmlns:p14="http://schemas.microsoft.com/office/powerpoint/2010/main" val="8367366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35</a:t>
            </a:fld>
            <a:endParaRPr lang="ru-RU"/>
          </a:p>
        </p:txBody>
      </p:sp>
      <p:sp>
        <p:nvSpPr>
          <p:cNvPr id="3" name="Rectangle 2"/>
          <p:cNvSpPr/>
          <p:nvPr/>
        </p:nvSpPr>
        <p:spPr>
          <a:xfrm>
            <a:off x="4644008" y="260648"/>
            <a:ext cx="3960440" cy="4524316"/>
          </a:xfrm>
          <a:prstGeom prst="rect">
            <a:avLst/>
          </a:prstGeom>
        </p:spPr>
        <p:txBody>
          <a:bodyPr wrap="square">
            <a:spAutoFit/>
          </a:bodyPr>
          <a:lstStyle/>
          <a:p>
            <a:r>
              <a:rPr lang="en-US" dirty="0"/>
              <a:t>A specialized portable vacuum chamber with thin (50 </a:t>
            </a:r>
            <a:r>
              <a:rPr lang="en-US" dirty="0" err="1"/>
              <a:t>mkm</a:t>
            </a:r>
            <a:r>
              <a:rPr lang="en-US" dirty="0"/>
              <a:t>) Ti windows was manufactured for investigation of particle registration efficiency by chevron MCPs in the case of particles with minimum ionizing power; two independent prototypes of MCP detectors can be installed in this vacuum chamber. It is planned to perform full-scale testing of registration efficiency, time resolution, and loading characteristics of such detectors at extracted beams of </a:t>
            </a:r>
            <a:r>
              <a:rPr lang="en-US" dirty="0" err="1"/>
              <a:t>Nuclotron</a:t>
            </a:r>
            <a:r>
              <a:rPr lang="en-US" dirty="0"/>
              <a:t> and electron beams of the linear accelerator LINAC-200 (LNP JINR)</a:t>
            </a:r>
            <a:r>
              <a:rPr lang="en-US" dirty="0" smtClean="0"/>
              <a:t>.</a:t>
            </a:r>
            <a:endParaRPr lang="en-US" dirty="0"/>
          </a:p>
        </p:txBody>
      </p:sp>
      <p:pic>
        <p:nvPicPr>
          <p:cNvPr id="4" name="Рисунок 10" descr="M:\ДОГОВОРЫ\Феофилов\2022 ОМЕГА\картинки\20220211_161831.jpg"/>
          <p:cNvPicPr/>
          <p:nvPr/>
        </p:nvPicPr>
        <p:blipFill>
          <a:blip r:embed="rId2" cstate="print"/>
          <a:srcRect/>
          <a:stretch>
            <a:fillRect/>
          </a:stretch>
        </p:blipFill>
        <p:spPr bwMode="auto">
          <a:xfrm rot="5400000">
            <a:off x="16630" y="855579"/>
            <a:ext cx="4183380" cy="3137535"/>
          </a:xfrm>
          <a:prstGeom prst="rect">
            <a:avLst/>
          </a:prstGeom>
          <a:noFill/>
          <a:ln w="9525">
            <a:noFill/>
            <a:miter lim="800000"/>
            <a:headEnd/>
            <a:tailEnd/>
          </a:ln>
        </p:spPr>
      </p:pic>
      <p:sp>
        <p:nvSpPr>
          <p:cNvPr id="5" name="Rectangle 4"/>
          <p:cNvSpPr/>
          <p:nvPr/>
        </p:nvSpPr>
        <p:spPr>
          <a:xfrm>
            <a:off x="251520" y="5229200"/>
            <a:ext cx="4572000" cy="923330"/>
          </a:xfrm>
          <a:prstGeom prst="rect">
            <a:avLst/>
          </a:prstGeom>
        </p:spPr>
        <p:txBody>
          <a:bodyPr>
            <a:spAutoFit/>
          </a:bodyPr>
          <a:lstStyle/>
          <a:p>
            <a:r>
              <a:rPr lang="en-US" dirty="0"/>
              <a:t>Figure </a:t>
            </a:r>
            <a:endParaRPr lang="en-US" dirty="0" smtClean="0"/>
          </a:p>
          <a:p>
            <a:r>
              <a:rPr lang="en-US" dirty="0" smtClean="0"/>
              <a:t> </a:t>
            </a:r>
            <a:r>
              <a:rPr lang="en-US" dirty="0"/>
              <a:t>shows the photo of the specialized vacuum chamber and its flanges.</a:t>
            </a:r>
          </a:p>
        </p:txBody>
      </p:sp>
    </p:spTree>
    <p:extLst>
      <p:ext uri="{BB962C8B-B14F-4D97-AF65-F5344CB8AC3E}">
        <p14:creationId xmlns:p14="http://schemas.microsoft.com/office/powerpoint/2010/main" val="21242919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36</a:t>
            </a:fld>
            <a:endParaRPr lang="ru-RU"/>
          </a:p>
        </p:txBody>
      </p:sp>
      <p:pic>
        <p:nvPicPr>
          <p:cNvPr id="3"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5940425" cy="4497705"/>
          </a:xfrm>
          <a:prstGeom prst="rect">
            <a:avLst/>
          </a:prstGeom>
          <a:noFill/>
          <a:ln>
            <a:noFill/>
          </a:ln>
        </p:spPr>
      </p:pic>
    </p:spTree>
    <p:extLst>
      <p:ext uri="{BB962C8B-B14F-4D97-AF65-F5344CB8AC3E}">
        <p14:creationId xmlns:p14="http://schemas.microsoft.com/office/powerpoint/2010/main" val="6300573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37</a:t>
            </a:fld>
            <a:endParaRPr lang="ru-RU"/>
          </a:p>
        </p:txBody>
      </p:sp>
      <p:pic>
        <p:nvPicPr>
          <p:cNvPr id="3" name="Рисунок 1" descr="M:\ДОГОВОРЫ\Кубанкин\2022 камеры для колец\IMG_20220124_182030.jpg"/>
          <p:cNvPicPr/>
          <p:nvPr/>
        </p:nvPicPr>
        <p:blipFill>
          <a:blip r:embed="rId2" cstate="print"/>
          <a:srcRect/>
          <a:stretch>
            <a:fillRect/>
          </a:stretch>
        </p:blipFill>
        <p:spPr bwMode="auto">
          <a:xfrm>
            <a:off x="251520" y="692696"/>
            <a:ext cx="3746500" cy="2809875"/>
          </a:xfrm>
          <a:prstGeom prst="rect">
            <a:avLst/>
          </a:prstGeom>
          <a:noFill/>
          <a:ln w="9525">
            <a:noFill/>
            <a:miter lim="800000"/>
            <a:headEnd/>
            <a:tailEnd/>
          </a:ln>
        </p:spPr>
      </p:pic>
      <p:pic>
        <p:nvPicPr>
          <p:cNvPr id="4" name="Рисунок 2" descr="M:\ДОГОВОРЫ\Кубанкин\2022 камеры для колец\IMG_20220127_200423.jpg"/>
          <p:cNvPicPr/>
          <p:nvPr/>
        </p:nvPicPr>
        <p:blipFill>
          <a:blip r:embed="rId3"/>
          <a:srcRect l="66863" t="21367" b="40171"/>
          <a:stretch>
            <a:fillRect/>
          </a:stretch>
        </p:blipFill>
        <p:spPr bwMode="auto">
          <a:xfrm>
            <a:off x="4283968" y="404664"/>
            <a:ext cx="3800475" cy="3304540"/>
          </a:xfrm>
          <a:prstGeom prst="rect">
            <a:avLst/>
          </a:prstGeom>
          <a:noFill/>
          <a:ln w="9525">
            <a:noFill/>
            <a:miter lim="800000"/>
            <a:headEnd/>
            <a:tailEnd/>
          </a:ln>
        </p:spPr>
      </p:pic>
      <p:sp>
        <p:nvSpPr>
          <p:cNvPr id="5" name="Rectangle 4"/>
          <p:cNvSpPr/>
          <p:nvPr/>
        </p:nvSpPr>
        <p:spPr>
          <a:xfrm>
            <a:off x="1835696" y="4293096"/>
            <a:ext cx="4572000" cy="923330"/>
          </a:xfrm>
          <a:prstGeom prst="rect">
            <a:avLst/>
          </a:prstGeom>
        </p:spPr>
        <p:txBody>
          <a:bodyPr>
            <a:spAutoFit/>
          </a:bodyPr>
          <a:lstStyle/>
          <a:p>
            <a:r>
              <a:rPr lang="ru-RU" dirty="0"/>
              <a:t>Вакуумные испытания камеры с  прогревом.</a:t>
            </a:r>
            <a:endParaRPr lang="en-US" dirty="0"/>
          </a:p>
          <a:p>
            <a:r>
              <a:rPr lang="ru-RU" dirty="0"/>
              <a:t>Достигнут вакуум  5*10</a:t>
            </a:r>
            <a:r>
              <a:rPr lang="ru-RU" baseline="30000" dirty="0"/>
              <a:t>-10 </a:t>
            </a:r>
            <a:r>
              <a:rPr lang="ru-RU" dirty="0" err="1"/>
              <a:t>Торр</a:t>
            </a:r>
            <a:endParaRPr lang="en-US" dirty="0"/>
          </a:p>
        </p:txBody>
      </p:sp>
    </p:spTree>
    <p:extLst>
      <p:ext uri="{BB962C8B-B14F-4D97-AF65-F5344CB8AC3E}">
        <p14:creationId xmlns:p14="http://schemas.microsoft.com/office/powerpoint/2010/main" val="25064799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38</a:t>
            </a:fld>
            <a:endParaRPr lang="ru-RU"/>
          </a:p>
        </p:txBody>
      </p:sp>
      <p:pic>
        <p:nvPicPr>
          <p:cNvPr id="3" name="Рисунок 11"/>
          <p:cNvPicPr/>
          <p:nvPr/>
        </p:nvPicPr>
        <p:blipFill rotWithShape="1">
          <a:blip r:embed="rId2"/>
          <a:srcRect l="10714" t="16561" r="28594" b="9622"/>
          <a:stretch/>
        </p:blipFill>
        <p:spPr bwMode="auto">
          <a:xfrm>
            <a:off x="1259632" y="620688"/>
            <a:ext cx="5708015" cy="390525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611560" y="5301208"/>
            <a:ext cx="7848872" cy="1477328"/>
          </a:xfrm>
          <a:prstGeom prst="rect">
            <a:avLst/>
          </a:prstGeom>
        </p:spPr>
        <p:txBody>
          <a:bodyPr wrap="square">
            <a:spAutoFit/>
          </a:bodyPr>
          <a:lstStyle/>
          <a:p>
            <a:r>
              <a:rPr lang="en-US" dirty="0"/>
              <a:t>Figure 8 shows an example of C beam acceleration in the Booster from injection to transmission into </a:t>
            </a:r>
            <a:r>
              <a:rPr lang="en-US" dirty="0" err="1"/>
              <a:t>Nuclotron</a:t>
            </a:r>
            <a:r>
              <a:rPr lang="en-US" dirty="0"/>
              <a:t> (a total time of about 1.5 s)</a:t>
            </a:r>
            <a:r>
              <a:rPr lang="en-US" dirty="0" smtClean="0"/>
              <a:t>.</a:t>
            </a:r>
          </a:p>
          <a:p>
            <a:r>
              <a:rPr lang="en-US" dirty="0"/>
              <a:t>Rice. Fig. 17. Horizontal (x) and vertical (y) beam profile versus time, measured with an MCP XY </a:t>
            </a:r>
            <a:r>
              <a:rPr lang="en-US" dirty="0" err="1"/>
              <a:t>profilometer</a:t>
            </a:r>
            <a:r>
              <a:rPr lang="en-US" dirty="0"/>
              <a:t> installed in the booster UHV </a:t>
            </a:r>
            <a:r>
              <a:rPr lang="en-US" dirty="0" err="1"/>
              <a:t>beamline</a:t>
            </a:r>
            <a:r>
              <a:rPr lang="en-US" dirty="0"/>
              <a:t>.</a:t>
            </a:r>
            <a:endParaRPr lang="en-US" dirty="0"/>
          </a:p>
        </p:txBody>
      </p:sp>
    </p:spTree>
    <p:extLst>
      <p:ext uri="{BB962C8B-B14F-4D97-AF65-F5344CB8AC3E}">
        <p14:creationId xmlns:p14="http://schemas.microsoft.com/office/powerpoint/2010/main" val="386948920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39</a:t>
            </a:fld>
            <a:endParaRPr lang="ru-RU"/>
          </a:p>
        </p:txBody>
      </p:sp>
      <p:pic>
        <p:nvPicPr>
          <p:cNvPr id="3" name="Picture 2"/>
          <p:cNvPicPr>
            <a:picLocks noChangeAspect="1"/>
          </p:cNvPicPr>
          <p:nvPr/>
        </p:nvPicPr>
        <p:blipFill>
          <a:blip r:embed="rId2"/>
          <a:stretch>
            <a:fillRect/>
          </a:stretch>
        </p:blipFill>
        <p:spPr>
          <a:xfrm>
            <a:off x="683568" y="188640"/>
            <a:ext cx="7236296" cy="3516704"/>
          </a:xfrm>
          <a:prstGeom prst="rect">
            <a:avLst/>
          </a:prstGeom>
        </p:spPr>
      </p:pic>
      <p:pic>
        <p:nvPicPr>
          <p:cNvPr id="4" name="Picture 3"/>
          <p:cNvPicPr>
            <a:picLocks noChangeAspect="1"/>
          </p:cNvPicPr>
          <p:nvPr/>
        </p:nvPicPr>
        <p:blipFill>
          <a:blip r:embed="rId3"/>
          <a:stretch>
            <a:fillRect/>
          </a:stretch>
        </p:blipFill>
        <p:spPr>
          <a:xfrm>
            <a:off x="755576" y="3596372"/>
            <a:ext cx="7199784" cy="3261628"/>
          </a:xfrm>
          <a:prstGeom prst="rect">
            <a:avLst/>
          </a:prstGeom>
        </p:spPr>
      </p:pic>
    </p:spTree>
    <p:extLst>
      <p:ext uri="{BB962C8B-B14F-4D97-AF65-F5344CB8AC3E}">
        <p14:creationId xmlns:p14="http://schemas.microsoft.com/office/powerpoint/2010/main" val="13488501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412776"/>
            <a:ext cx="8640960" cy="3785652"/>
          </a:xfrm>
          <a:prstGeom prst="rect">
            <a:avLst/>
          </a:prstGeom>
        </p:spPr>
        <p:txBody>
          <a:bodyPr wrap="square">
            <a:spAutoFit/>
          </a:bodyPr>
          <a:lstStyle/>
          <a:p>
            <a:r>
              <a:rPr lang="en-US" sz="2000" dirty="0" smtClean="0"/>
              <a:t>1</a:t>
            </a:r>
            <a:r>
              <a:rPr lang="en-US" sz="2000" dirty="0"/>
              <a:t>)  To provide the event-by-event measurements of:</a:t>
            </a:r>
          </a:p>
          <a:p>
            <a:pPr lvl="1">
              <a:buFont typeface="Wingdings" charset="2"/>
              <a:buChar char="Ø"/>
            </a:pPr>
            <a:r>
              <a:rPr lang="en-US" sz="2000" dirty="0" smtClean="0"/>
              <a:t> beam </a:t>
            </a:r>
            <a:r>
              <a:rPr lang="en-US" sz="2000" dirty="0"/>
              <a:t>location </a:t>
            </a:r>
            <a:r>
              <a:rPr lang="en-US" sz="2000" dirty="0" smtClean="0"/>
              <a:t> and profile</a:t>
            </a:r>
            <a:endParaRPr lang="en-US" sz="2000" dirty="0"/>
          </a:p>
          <a:p>
            <a:pPr lvl="1">
              <a:buFont typeface="Wingdings" charset="2"/>
              <a:buChar char="Ø"/>
            </a:pPr>
            <a:r>
              <a:rPr lang="en-US" sz="2000" dirty="0" smtClean="0"/>
              <a:t> 3D-beam profile  (2 dimensional + time structure) </a:t>
            </a:r>
            <a:endParaRPr lang="en-US" sz="2000" dirty="0"/>
          </a:p>
          <a:p>
            <a:pPr lvl="1">
              <a:buFont typeface="Wingdings" charset="2"/>
              <a:buChar char="Ø"/>
            </a:pPr>
            <a:r>
              <a:rPr lang="en-US" sz="2000" dirty="0" smtClean="0"/>
              <a:t> luminosity </a:t>
            </a:r>
            <a:r>
              <a:rPr lang="en-US" sz="2000" dirty="0"/>
              <a:t>monitoring</a:t>
            </a:r>
          </a:p>
          <a:p>
            <a:pPr lvl="1"/>
            <a:endParaRPr lang="en-US" sz="2000" dirty="0"/>
          </a:p>
          <a:p>
            <a:r>
              <a:rPr lang="en-US" sz="2000" dirty="0" smtClean="0"/>
              <a:t> 2</a:t>
            </a:r>
            <a:r>
              <a:rPr lang="en-US" sz="2000" dirty="0"/>
              <a:t>) Additional functionality in </a:t>
            </a:r>
            <a:r>
              <a:rPr lang="en-US" sz="2000" dirty="0" smtClean="0"/>
              <a:t>determination of:</a:t>
            </a:r>
            <a:endParaRPr lang="en-US" sz="2000" dirty="0"/>
          </a:p>
          <a:p>
            <a:pPr lvl="1">
              <a:buFont typeface="Wingdings" charset="2"/>
              <a:buChar char="Ø"/>
            </a:pPr>
            <a:r>
              <a:rPr lang="en-US" sz="2000" dirty="0" smtClean="0"/>
              <a:t> the </a:t>
            </a:r>
            <a:r>
              <a:rPr lang="ru-RU" sz="2000" dirty="0" smtClean="0"/>
              <a:t> </a:t>
            </a:r>
            <a:r>
              <a:rPr lang="en-US" sz="2000" dirty="0"/>
              <a:t>reaction plane</a:t>
            </a:r>
          </a:p>
          <a:p>
            <a:pPr lvl="1">
              <a:buFont typeface="Wingdings" charset="2"/>
              <a:buChar char="Ø"/>
            </a:pPr>
            <a:r>
              <a:rPr lang="en-US" sz="2000" dirty="0" smtClean="0"/>
              <a:t> the </a:t>
            </a:r>
            <a:r>
              <a:rPr lang="ru-RU" sz="2000" dirty="0" smtClean="0"/>
              <a:t> </a:t>
            </a:r>
            <a:r>
              <a:rPr lang="en-US" sz="2000" dirty="0"/>
              <a:t>multiplicity class</a:t>
            </a:r>
            <a:r>
              <a:rPr lang="en-US" sz="2000" dirty="0" smtClean="0"/>
              <a:t> relevant to the </a:t>
            </a:r>
            <a:r>
              <a:rPr lang="en-US" sz="2000" dirty="0"/>
              <a:t>event centrality in  nucleus-nucleus collisions </a:t>
            </a:r>
            <a:r>
              <a:rPr lang="en-US" sz="2000" dirty="0" smtClean="0"/>
              <a:t> </a:t>
            </a:r>
            <a:endParaRPr lang="en-US" sz="2000" dirty="0"/>
          </a:p>
          <a:p>
            <a:pPr lvl="1">
              <a:buFont typeface="Wingdings" charset="2"/>
              <a:buChar char="Ø"/>
            </a:pPr>
            <a:r>
              <a:rPr lang="en-US" sz="2000" dirty="0" smtClean="0"/>
              <a:t> of precise  </a:t>
            </a:r>
            <a:r>
              <a:rPr lang="en-US" sz="2000" dirty="0"/>
              <a:t>collision </a:t>
            </a:r>
            <a:r>
              <a:rPr lang="en-US" sz="2000" dirty="0" smtClean="0"/>
              <a:t>time </a:t>
            </a:r>
            <a:r>
              <a:rPr lang="mr-IN" sz="2000" dirty="0" smtClean="0"/>
              <a:t>–</a:t>
            </a:r>
            <a:r>
              <a:rPr lang="en-US" sz="2000" dirty="0" smtClean="0"/>
              <a:t>T0 </a:t>
            </a:r>
            <a:endParaRPr lang="en-US" sz="2000" dirty="0"/>
          </a:p>
          <a:p>
            <a:pPr lvl="1">
              <a:buFont typeface="Wingdings" charset="2"/>
              <a:buChar char="Ø"/>
            </a:pPr>
            <a:r>
              <a:rPr lang="en-US" sz="2000" dirty="0" smtClean="0"/>
              <a:t> Location </a:t>
            </a:r>
            <a:r>
              <a:rPr lang="en-US" sz="2000" dirty="0"/>
              <a:t>of the Interaction Point (IP) </a:t>
            </a:r>
          </a:p>
          <a:p>
            <a:pPr lvl="1">
              <a:buFont typeface="Wingdings" charset="2"/>
              <a:buChar char="Ø"/>
            </a:pPr>
            <a:r>
              <a:rPr lang="en-US" sz="2000" dirty="0" smtClean="0">
                <a:solidFill>
                  <a:srgbClr val="000000"/>
                </a:solidFill>
              </a:rPr>
              <a:t> Possible </a:t>
            </a:r>
            <a:r>
              <a:rPr lang="en-US" sz="2000" dirty="0">
                <a:solidFill>
                  <a:srgbClr val="000000"/>
                </a:solidFill>
              </a:rPr>
              <a:t>application in local </a:t>
            </a:r>
            <a:r>
              <a:rPr lang="en-US" sz="2000" dirty="0" err="1">
                <a:solidFill>
                  <a:srgbClr val="000000"/>
                </a:solidFill>
              </a:rPr>
              <a:t>polarimetry</a:t>
            </a:r>
            <a:r>
              <a:rPr lang="en-US" sz="2000" dirty="0">
                <a:solidFill>
                  <a:srgbClr val="000000"/>
                </a:solidFill>
              </a:rPr>
              <a:t> </a:t>
            </a:r>
          </a:p>
        </p:txBody>
      </p:sp>
      <p:sp>
        <p:nvSpPr>
          <p:cNvPr id="3" name="Rectangle 2"/>
          <p:cNvSpPr/>
          <p:nvPr/>
        </p:nvSpPr>
        <p:spPr>
          <a:xfrm>
            <a:off x="88008" y="237001"/>
            <a:ext cx="9073008" cy="1077218"/>
          </a:xfrm>
          <a:prstGeom prst="rect">
            <a:avLst/>
          </a:prstGeom>
        </p:spPr>
        <p:txBody>
          <a:bodyPr wrap="square">
            <a:spAutoFit/>
          </a:bodyPr>
          <a:lstStyle/>
          <a:p>
            <a:r>
              <a:rPr lang="en-US" sz="3200" dirty="0">
                <a:solidFill>
                  <a:srgbClr val="0000FF"/>
                </a:solidFill>
                <a:latin typeface="+mj-lt"/>
              </a:rPr>
              <a:t>General requirements to  functionality </a:t>
            </a:r>
            <a:endParaRPr lang="en-US" sz="3200" dirty="0" smtClean="0">
              <a:solidFill>
                <a:srgbClr val="0000FF"/>
              </a:solidFill>
              <a:latin typeface="+mj-lt"/>
            </a:endParaRPr>
          </a:p>
          <a:p>
            <a:r>
              <a:rPr lang="en-US" sz="3200" dirty="0" smtClean="0">
                <a:solidFill>
                  <a:srgbClr val="0000FF"/>
                </a:solidFill>
                <a:latin typeface="+mj-lt"/>
              </a:rPr>
              <a:t>of </a:t>
            </a:r>
            <a:r>
              <a:rPr lang="en-US" sz="3200" dirty="0">
                <a:solidFill>
                  <a:srgbClr val="0000FF"/>
                </a:solidFill>
                <a:latin typeface="+mj-lt"/>
              </a:rPr>
              <a:t>the  beam-beam collisions monitoring  at NICA</a:t>
            </a:r>
          </a:p>
        </p:txBody>
      </p:sp>
      <p:sp>
        <p:nvSpPr>
          <p:cNvPr id="5" name="Slide Number Placeholder 4"/>
          <p:cNvSpPr>
            <a:spLocks noGrp="1"/>
          </p:cNvSpPr>
          <p:nvPr>
            <p:ph type="sldNum" sz="quarter" idx="12"/>
          </p:nvPr>
        </p:nvSpPr>
        <p:spPr/>
        <p:txBody>
          <a:bodyPr/>
          <a:lstStyle/>
          <a:p>
            <a:pPr>
              <a:defRPr/>
            </a:pPr>
            <a:fld id="{EBF35E9F-E4DA-7346-884E-AA62B4C1EE49}" type="slidenum">
              <a:rPr lang="ru-RU" smtClean="0"/>
              <a:pPr>
                <a:defRPr/>
              </a:pPr>
              <a:t>4</a:t>
            </a:fld>
            <a:endParaRPr lang="ru-RU"/>
          </a:p>
        </p:txBody>
      </p:sp>
    </p:spTree>
    <p:extLst>
      <p:ext uri="{BB962C8B-B14F-4D97-AF65-F5344CB8AC3E}">
        <p14:creationId xmlns:p14="http://schemas.microsoft.com/office/powerpoint/2010/main" val="33691892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40</a:t>
            </a:fld>
            <a:endParaRPr lang="ru-RU"/>
          </a:p>
        </p:txBody>
      </p:sp>
      <p:sp>
        <p:nvSpPr>
          <p:cNvPr id="3" name="Rectangle 2"/>
          <p:cNvSpPr/>
          <p:nvPr/>
        </p:nvSpPr>
        <p:spPr>
          <a:xfrm>
            <a:off x="1331640" y="620688"/>
            <a:ext cx="3948116" cy="584776"/>
          </a:xfrm>
          <a:prstGeom prst="rect">
            <a:avLst/>
          </a:prstGeom>
        </p:spPr>
        <p:txBody>
          <a:bodyPr wrap="none">
            <a:spAutoFit/>
          </a:bodyPr>
          <a:lstStyle/>
          <a:p>
            <a:r>
              <a:rPr lang="en-US" sz="3200" dirty="0" smtClean="0">
                <a:solidFill>
                  <a:srgbClr val="0000FF"/>
                </a:solidFill>
              </a:rPr>
              <a:t>FBBC developments</a:t>
            </a:r>
            <a:endParaRPr lang="en-US" sz="3200" dirty="0"/>
          </a:p>
        </p:txBody>
      </p:sp>
      <p:pic>
        <p:nvPicPr>
          <p:cNvPr id="4" name="Picture 3"/>
          <p:cNvPicPr/>
          <p:nvPr/>
        </p:nvPicPr>
        <p:blipFill>
          <a:blip r:embed="rId2" cstate="print"/>
          <a:stretch>
            <a:fillRect/>
          </a:stretch>
        </p:blipFill>
        <p:spPr>
          <a:xfrm>
            <a:off x="110808" y="1558608"/>
            <a:ext cx="2724785" cy="2191385"/>
          </a:xfrm>
          <a:prstGeom prst="rect">
            <a:avLst/>
          </a:prstGeom>
        </p:spPr>
      </p:pic>
      <p:sp>
        <p:nvSpPr>
          <p:cNvPr id="5" name="Rectangle 4"/>
          <p:cNvSpPr/>
          <p:nvPr/>
        </p:nvSpPr>
        <p:spPr>
          <a:xfrm>
            <a:off x="3419872" y="2060848"/>
            <a:ext cx="5328592" cy="2031325"/>
          </a:xfrm>
          <a:prstGeom prst="rect">
            <a:avLst/>
          </a:prstGeom>
        </p:spPr>
        <p:txBody>
          <a:bodyPr wrap="square">
            <a:spAutoFit/>
          </a:bodyPr>
          <a:lstStyle/>
          <a:p>
            <a:r>
              <a:rPr lang="en-US" dirty="0"/>
              <a:t>Figure </a:t>
            </a:r>
            <a:r>
              <a:rPr lang="en-US" dirty="0" smtClean="0"/>
              <a:t>: </a:t>
            </a:r>
            <a:r>
              <a:rPr lang="en-US" dirty="0"/>
              <a:t>Compact module of the Fast Beam-Beam Collision Monitor (FBBC) based on the circular MCPs. Sector cathode readout pads and two MCP set-ups are embedded into a separate flange with hermetic 50 Ohm signal </a:t>
            </a:r>
            <a:r>
              <a:rPr lang="en-US" dirty="0" err="1"/>
              <a:t>feedthroughs</a:t>
            </a:r>
            <a:r>
              <a:rPr lang="en-US" dirty="0"/>
              <a:t> </a:t>
            </a:r>
            <a:endParaRPr lang="en-US" dirty="0" smtClean="0"/>
          </a:p>
          <a:p>
            <a:r>
              <a:rPr lang="en-US" dirty="0" smtClean="0"/>
              <a:t>and </a:t>
            </a:r>
          </a:p>
          <a:p>
            <a:r>
              <a:rPr lang="en-US" dirty="0" smtClean="0"/>
              <a:t>HV </a:t>
            </a:r>
            <a:r>
              <a:rPr lang="en-US" dirty="0" err="1" smtClean="0"/>
              <a:t>feedthroughs</a:t>
            </a:r>
            <a:r>
              <a:rPr lang="en-US" dirty="0" smtClean="0"/>
              <a:t> </a:t>
            </a:r>
            <a:r>
              <a:rPr lang="en-US" dirty="0"/>
              <a:t>(the last ones are not shown).</a:t>
            </a:r>
          </a:p>
        </p:txBody>
      </p:sp>
    </p:spTree>
    <p:extLst>
      <p:ext uri="{BB962C8B-B14F-4D97-AF65-F5344CB8AC3E}">
        <p14:creationId xmlns:p14="http://schemas.microsoft.com/office/powerpoint/2010/main" val="1397368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F35E9F-E4DA-7346-884E-AA62B4C1EE49}" type="slidenum">
              <a:rPr lang="ru-RU" smtClean="0"/>
              <a:pPr>
                <a:defRPr/>
              </a:pPr>
              <a:t>5</a:t>
            </a:fld>
            <a:endParaRPr lang="ru-RU"/>
          </a:p>
        </p:txBody>
      </p:sp>
      <p:sp>
        <p:nvSpPr>
          <p:cNvPr id="3" name="Rectangle 2"/>
          <p:cNvSpPr/>
          <p:nvPr/>
        </p:nvSpPr>
        <p:spPr>
          <a:xfrm>
            <a:off x="251520" y="260648"/>
            <a:ext cx="9001000" cy="5632312"/>
          </a:xfrm>
          <a:prstGeom prst="rect">
            <a:avLst/>
          </a:prstGeom>
        </p:spPr>
        <p:txBody>
          <a:bodyPr wrap="square">
            <a:spAutoFit/>
          </a:bodyPr>
          <a:lstStyle/>
          <a:p>
            <a:r>
              <a:rPr lang="en-US" dirty="0" smtClean="0">
                <a:solidFill>
                  <a:srgbClr val="0000FF"/>
                </a:solidFill>
              </a:rPr>
              <a:t>	Two </a:t>
            </a:r>
            <a:r>
              <a:rPr lang="en-US" dirty="0">
                <a:solidFill>
                  <a:srgbClr val="0000FF"/>
                </a:solidFill>
              </a:rPr>
              <a:t>compact detector systems are proposed </a:t>
            </a:r>
            <a:r>
              <a:rPr lang="en-US" dirty="0"/>
              <a:t>to meet the challenges of the fast beam-beam collisions monitoring, event selection and the precise timing determination in proton-proton and nucleus-nucleus collisions at NICA. Beam Position Monitor (</a:t>
            </a:r>
            <a:r>
              <a:rPr lang="en-US" dirty="0" smtClean="0">
                <a:solidFill>
                  <a:srgbClr val="6600FF"/>
                </a:solidFill>
              </a:rPr>
              <a:t>BPM or </a:t>
            </a:r>
            <a:r>
              <a:rPr lang="en-US" i="1" dirty="0" err="1" smtClean="0">
                <a:solidFill>
                  <a:srgbClr val="6600FF"/>
                </a:solidFill>
              </a:rPr>
              <a:t>Profilometer</a:t>
            </a:r>
            <a:r>
              <a:rPr lang="en-US" dirty="0" smtClean="0"/>
              <a:t>) </a:t>
            </a:r>
            <a:r>
              <a:rPr lang="en-US" dirty="0"/>
              <a:t>and </a:t>
            </a:r>
            <a:r>
              <a:rPr lang="en-US" dirty="0">
                <a:solidFill>
                  <a:srgbClr val="6600FF"/>
                </a:solidFill>
              </a:rPr>
              <a:t>Fast Beam-Beam Collision (FBBC</a:t>
            </a:r>
            <a:r>
              <a:rPr lang="en-US" dirty="0"/>
              <a:t>) </a:t>
            </a:r>
            <a:r>
              <a:rPr lang="en-US" dirty="0">
                <a:solidFill>
                  <a:srgbClr val="6600FF"/>
                </a:solidFill>
              </a:rPr>
              <a:t>monitor</a:t>
            </a:r>
            <a:r>
              <a:rPr lang="en-US" dirty="0"/>
              <a:t> are capable to provide the information for each bunch crossing both on the beams location and on the intensity of collisions, as well as on the azimuthal distribution of the particles in the event. </a:t>
            </a:r>
            <a:endParaRPr lang="en-US" dirty="0" smtClean="0"/>
          </a:p>
          <a:p>
            <a:r>
              <a:rPr lang="en-US" dirty="0"/>
              <a:t>	</a:t>
            </a:r>
            <a:r>
              <a:rPr lang="en-US" dirty="0" smtClean="0"/>
              <a:t>The </a:t>
            </a:r>
            <a:r>
              <a:rPr lang="en-US" dirty="0"/>
              <a:t>systems use fast Micro Channel Plate detectors (MCPs). The ultra-high vacuum (UHV) compatibility and low-mass compact design of the BPM and FBBC components allow one to consider their application inside the vacuum beam line of the NICA collider. The BPM is based on the effect of the residual gas ionization and provides high accuracy, fast, bunch-by-bunch measurements of the beam position. </a:t>
            </a:r>
            <a:r>
              <a:rPr lang="en-US" dirty="0" smtClean="0"/>
              <a:t>The FBBC </a:t>
            </a:r>
            <a:r>
              <a:rPr lang="en-US" dirty="0" smtClean="0"/>
              <a:t>provides precise </a:t>
            </a:r>
            <a:r>
              <a:rPr lang="en-US" dirty="0"/>
              <a:t>(∼ </a:t>
            </a:r>
            <a:r>
              <a:rPr lang="en-US" dirty="0" smtClean="0"/>
              <a:t>50ps</a:t>
            </a:r>
            <a:r>
              <a:rPr lang="en-US" dirty="0"/>
              <a:t>) timing </a:t>
            </a:r>
            <a:r>
              <a:rPr lang="en-US" dirty="0"/>
              <a:t>for the multi-pad readout of short (∼ 1ns) MCP signals, produced by the particles in the collisions of the beams. </a:t>
            </a:r>
            <a:endParaRPr lang="en-US" dirty="0" smtClean="0"/>
          </a:p>
          <a:p>
            <a:endParaRPr lang="en-US" dirty="0"/>
          </a:p>
          <a:p>
            <a:r>
              <a:rPr lang="en-US" dirty="0" smtClean="0"/>
              <a:t>	</a:t>
            </a:r>
            <a:r>
              <a:rPr lang="en-US" dirty="0" smtClean="0">
                <a:solidFill>
                  <a:srgbClr val="6600FF"/>
                </a:solidFill>
              </a:rPr>
              <a:t>Two </a:t>
            </a:r>
            <a:r>
              <a:rPr lang="en-US" dirty="0">
                <a:solidFill>
                  <a:srgbClr val="6600FF"/>
                </a:solidFill>
              </a:rPr>
              <a:t>configurations </a:t>
            </a:r>
            <a:r>
              <a:rPr lang="en-US" dirty="0" smtClean="0">
                <a:solidFill>
                  <a:srgbClr val="6600FF"/>
                </a:solidFill>
              </a:rPr>
              <a:t>of MCP setup could be considered </a:t>
            </a:r>
            <a:r>
              <a:rPr lang="en-US" dirty="0" smtClean="0"/>
              <a:t>: </a:t>
            </a:r>
          </a:p>
          <a:p>
            <a:pPr marL="342900" indent="-342900">
              <a:buAutoNum type="arabicParenR"/>
            </a:pPr>
            <a:r>
              <a:rPr lang="en-US" dirty="0" smtClean="0"/>
              <a:t>BBC </a:t>
            </a:r>
            <a:r>
              <a:rPr lang="en-US" dirty="0"/>
              <a:t>MCP can be installed either </a:t>
            </a:r>
            <a:r>
              <a:rPr lang="en-US" dirty="0" smtClean="0"/>
              <a:t>inside  </a:t>
            </a:r>
            <a:r>
              <a:rPr lang="en-US" dirty="0"/>
              <a:t>the vacuum volume of the </a:t>
            </a:r>
            <a:r>
              <a:rPr lang="en-US" dirty="0" smtClean="0"/>
              <a:t>beam pipe or </a:t>
            </a:r>
          </a:p>
          <a:p>
            <a:pPr marL="342900" indent="-342900">
              <a:buAutoNum type="arabicParenR"/>
            </a:pPr>
            <a:r>
              <a:rPr lang="en-US" dirty="0" smtClean="0"/>
              <a:t>in </a:t>
            </a:r>
            <a:r>
              <a:rPr lang="en-US" dirty="0"/>
              <a:t>a special vacuumed </a:t>
            </a:r>
            <a:r>
              <a:rPr lang="en-US" dirty="0"/>
              <a:t>box </a:t>
            </a:r>
            <a:r>
              <a:rPr lang="en-US" dirty="0" smtClean="0"/>
              <a:t>outside </a:t>
            </a:r>
            <a:r>
              <a:rPr lang="en-US" dirty="0"/>
              <a:t>the vacuum beam </a:t>
            </a:r>
            <a:r>
              <a:rPr lang="en-US" dirty="0" smtClean="0"/>
              <a:t>line. </a:t>
            </a:r>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23672374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143000"/>
          </a:xfrm>
        </p:spPr>
        <p:txBody>
          <a:bodyPr/>
          <a:lstStyle/>
          <a:p>
            <a:r>
              <a:rPr lang="en-US" sz="3200" dirty="0" smtClean="0">
                <a:solidFill>
                  <a:srgbClr val="0000FF"/>
                </a:solidFill>
              </a:rPr>
              <a:t>MCP detectors </a:t>
            </a:r>
            <a:r>
              <a:rPr lang="en-US" sz="3200" dirty="0" smtClean="0">
                <a:solidFill>
                  <a:srgbClr val="0000FF"/>
                </a:solidFill>
              </a:rPr>
              <a:t>positioned </a:t>
            </a:r>
            <a:r>
              <a:rPr lang="en-US" sz="3200" dirty="0" smtClean="0">
                <a:solidFill>
                  <a:srgbClr val="0000FF"/>
                </a:solidFill>
              </a:rPr>
              <a:t>inside </a:t>
            </a:r>
            <a:r>
              <a:rPr lang="en-US" sz="3200" dirty="0" smtClean="0">
                <a:solidFill>
                  <a:srgbClr val="6600FF"/>
                </a:solidFill>
              </a:rPr>
              <a:t>the </a:t>
            </a:r>
            <a:r>
              <a:rPr lang="en-US" sz="3200" dirty="0">
                <a:solidFill>
                  <a:srgbClr val="6600FF"/>
                </a:solidFill>
              </a:rPr>
              <a:t>beam pipe </a:t>
            </a:r>
          </a:p>
        </p:txBody>
      </p:sp>
      <p:sp>
        <p:nvSpPr>
          <p:cNvPr id="3" name="Content Placeholder 2"/>
          <p:cNvSpPr>
            <a:spLocks noGrp="1"/>
          </p:cNvSpPr>
          <p:nvPr>
            <p:ph idx="1"/>
          </p:nvPr>
        </p:nvSpPr>
        <p:spPr>
          <a:xfrm>
            <a:off x="9756576" y="5552480"/>
            <a:ext cx="6285384" cy="1296144"/>
          </a:xfrm>
        </p:spPr>
        <p:txBody>
          <a:bodyPr/>
          <a:lstStyle/>
          <a:p>
            <a:pPr marL="0" indent="0">
              <a:buNone/>
            </a:pPr>
            <a:endParaRPr lang="en-US" sz="2000" dirty="0"/>
          </a:p>
        </p:txBody>
      </p:sp>
      <p:pic>
        <p:nvPicPr>
          <p:cNvPr id="4" name="Content Placeholder 7" descr="mcp-0106_03.jpg"/>
          <p:cNvPicPr>
            <a:picLocks noChangeAspect="1"/>
          </p:cNvPicPr>
          <p:nvPr/>
        </p:nvPicPr>
        <p:blipFill>
          <a:blip r:embed="rId2">
            <a:extLst>
              <a:ext uri="{28A0092B-C50C-407E-A947-70E740481C1C}">
                <a14:useLocalDpi xmlns:a14="http://schemas.microsoft.com/office/drawing/2010/main" val="0"/>
              </a:ext>
            </a:extLst>
          </a:blip>
          <a:srcRect t="2865" b="2865"/>
          <a:stretch>
            <a:fillRect/>
          </a:stretch>
        </p:blipFill>
        <p:spPr bwMode="auto">
          <a:xfrm>
            <a:off x="25772" y="1844824"/>
            <a:ext cx="890343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5" name="Rectangle 4"/>
          <p:cNvSpPr/>
          <p:nvPr/>
        </p:nvSpPr>
        <p:spPr>
          <a:xfrm>
            <a:off x="4551536" y="1556792"/>
            <a:ext cx="4572000" cy="1477328"/>
          </a:xfrm>
          <a:prstGeom prst="rect">
            <a:avLst/>
          </a:prstGeom>
        </p:spPr>
        <p:txBody>
          <a:bodyPr>
            <a:spAutoFit/>
          </a:bodyPr>
          <a:lstStyle/>
          <a:p>
            <a:r>
              <a:rPr lang="ru-RU" dirty="0">
                <a:solidFill>
                  <a:srgbClr val="3366FF"/>
                </a:solidFill>
              </a:rPr>
              <a:t>(1) </a:t>
            </a:r>
            <a:r>
              <a:rPr lang="en-US" dirty="0" smtClean="0">
                <a:solidFill>
                  <a:srgbClr val="FF0000"/>
                </a:solidFill>
              </a:rPr>
              <a:t>Fast </a:t>
            </a:r>
            <a:r>
              <a:rPr lang="en-US" dirty="0">
                <a:solidFill>
                  <a:srgbClr val="FF0000"/>
                </a:solidFill>
              </a:rPr>
              <a:t>monitoring of the beam </a:t>
            </a:r>
            <a:r>
              <a:rPr lang="en-US" dirty="0" smtClean="0">
                <a:solidFill>
                  <a:srgbClr val="FF0000"/>
                </a:solidFill>
              </a:rPr>
              <a:t>position and profile </a:t>
            </a:r>
            <a:r>
              <a:rPr lang="en-US" dirty="0" smtClean="0"/>
              <a:t> (</a:t>
            </a:r>
            <a:r>
              <a:rPr lang="en-US" dirty="0" smtClean="0">
                <a:solidFill>
                  <a:srgbClr val="0000FF"/>
                </a:solidFill>
              </a:rPr>
              <a:t>BPM - </a:t>
            </a:r>
            <a:r>
              <a:rPr lang="en-US" dirty="0" err="1" smtClean="0">
                <a:solidFill>
                  <a:srgbClr val="0000FF"/>
                </a:solidFill>
              </a:rPr>
              <a:t>Profilometer</a:t>
            </a:r>
            <a:r>
              <a:rPr lang="en-US" dirty="0" smtClean="0">
                <a:solidFill>
                  <a:srgbClr val="0000FF"/>
                </a:solidFill>
              </a:rPr>
              <a:t>)</a:t>
            </a:r>
            <a:r>
              <a:rPr lang="ru-RU" dirty="0" smtClean="0">
                <a:solidFill>
                  <a:srgbClr val="0000FF"/>
                </a:solidFill>
              </a:rPr>
              <a:t> </a:t>
            </a:r>
            <a:r>
              <a:rPr lang="ru-RU" dirty="0">
                <a:solidFill>
                  <a:srgbClr val="3366FF"/>
                </a:solidFill>
              </a:rPr>
              <a:t/>
            </a:r>
            <a:br>
              <a:rPr lang="ru-RU" dirty="0">
                <a:solidFill>
                  <a:srgbClr val="3366FF"/>
                </a:solidFill>
              </a:rPr>
            </a:br>
            <a:r>
              <a:rPr lang="ru-RU" dirty="0" smtClean="0">
                <a:solidFill>
                  <a:srgbClr val="3366FF"/>
                </a:solidFill>
              </a:rPr>
              <a:t>(</a:t>
            </a:r>
            <a:r>
              <a:rPr lang="ru-RU" dirty="0">
                <a:solidFill>
                  <a:srgbClr val="3366FF"/>
                </a:solidFill>
              </a:rPr>
              <a:t>2) </a:t>
            </a:r>
            <a:r>
              <a:rPr lang="en-US" dirty="0">
                <a:solidFill>
                  <a:srgbClr val="FF0000"/>
                </a:solidFill>
              </a:rPr>
              <a:t>The event-by-event fast monitoring of beam-beam collisions</a:t>
            </a:r>
            <a:r>
              <a:rPr lang="en-US" dirty="0"/>
              <a:t> </a:t>
            </a:r>
            <a:r>
              <a:rPr lang="en-US" dirty="0" smtClean="0"/>
              <a:t> (</a:t>
            </a:r>
            <a:r>
              <a:rPr lang="en-US" dirty="0">
                <a:solidFill>
                  <a:srgbClr val="0000FF"/>
                </a:solidFill>
              </a:rPr>
              <a:t>FBBC)</a:t>
            </a:r>
            <a:endParaRPr lang="en-US" dirty="0"/>
          </a:p>
          <a:p>
            <a:endParaRPr lang="en-US" dirty="0"/>
          </a:p>
        </p:txBody>
      </p:sp>
      <p:sp>
        <p:nvSpPr>
          <p:cNvPr id="7" name="Slide Number Placeholder 6"/>
          <p:cNvSpPr>
            <a:spLocks noGrp="1"/>
          </p:cNvSpPr>
          <p:nvPr>
            <p:ph type="sldNum" sz="quarter" idx="12"/>
          </p:nvPr>
        </p:nvSpPr>
        <p:spPr/>
        <p:txBody>
          <a:bodyPr/>
          <a:lstStyle/>
          <a:p>
            <a:pPr>
              <a:defRPr/>
            </a:pPr>
            <a:fld id="{B7B3A4E1-0B3C-A74A-8D1A-EAD4B42BF1B2}" type="slidenum">
              <a:rPr lang="ru-RU" smtClean="0"/>
              <a:pPr>
                <a:defRPr/>
              </a:pPr>
              <a:t>6</a:t>
            </a:fld>
            <a:endParaRPr lang="ru-RU"/>
          </a:p>
        </p:txBody>
      </p:sp>
      <p:cxnSp>
        <p:nvCxnSpPr>
          <p:cNvPr id="8" name="Straight Arrow Connector 7"/>
          <p:cNvCxnSpPr/>
          <p:nvPr/>
        </p:nvCxnSpPr>
        <p:spPr>
          <a:xfrm flipH="1">
            <a:off x="3923928" y="3501008"/>
            <a:ext cx="2808312" cy="144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868144" y="3501008"/>
            <a:ext cx="1008112" cy="9361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79512" y="3573016"/>
            <a:ext cx="3014190" cy="369332"/>
          </a:xfrm>
          <a:prstGeom prst="rect">
            <a:avLst/>
          </a:prstGeom>
        </p:spPr>
        <p:txBody>
          <a:bodyPr wrap="square">
            <a:spAutoFit/>
          </a:bodyPr>
          <a:lstStyle/>
          <a:p>
            <a:r>
              <a:rPr lang="en-US" dirty="0"/>
              <a:t>(</a:t>
            </a:r>
            <a:r>
              <a:rPr lang="en-US" dirty="0" smtClean="0">
                <a:solidFill>
                  <a:srgbClr val="0000FF"/>
                </a:solidFill>
              </a:rPr>
              <a:t>BPM -- </a:t>
            </a:r>
            <a:r>
              <a:rPr lang="en-US" dirty="0" err="1" smtClean="0">
                <a:solidFill>
                  <a:srgbClr val="0000FF"/>
                </a:solidFill>
              </a:rPr>
              <a:t>Profilometer</a:t>
            </a:r>
            <a:r>
              <a:rPr lang="en-US" dirty="0" smtClean="0">
                <a:solidFill>
                  <a:srgbClr val="0000FF"/>
                </a:solidFill>
              </a:rPr>
              <a:t>)</a:t>
            </a:r>
            <a:r>
              <a:rPr lang="ru-RU" dirty="0" smtClean="0">
                <a:solidFill>
                  <a:srgbClr val="0000FF"/>
                </a:solidFill>
              </a:rPr>
              <a:t> </a:t>
            </a:r>
            <a:endParaRPr lang="en-US" dirty="0"/>
          </a:p>
        </p:txBody>
      </p:sp>
      <p:sp>
        <p:nvSpPr>
          <p:cNvPr id="22" name="Rectangle 21"/>
          <p:cNvSpPr/>
          <p:nvPr/>
        </p:nvSpPr>
        <p:spPr>
          <a:xfrm>
            <a:off x="107504" y="5445224"/>
            <a:ext cx="4750018" cy="1077218"/>
          </a:xfrm>
          <a:prstGeom prst="rect">
            <a:avLst/>
          </a:prstGeom>
        </p:spPr>
        <p:txBody>
          <a:bodyPr wrap="none">
            <a:spAutoFit/>
          </a:bodyPr>
          <a:lstStyle/>
          <a:p>
            <a:pPr marL="342900" lvl="0" indent="-342900">
              <a:buAutoNum type="alphaUcPeriod"/>
            </a:pPr>
            <a:r>
              <a:rPr lang="en-GB" sz="1600" dirty="0" err="1" smtClean="0"/>
              <a:t>Baldin</a:t>
            </a:r>
            <a:r>
              <a:rPr lang="en-GB" sz="1600" dirty="0"/>
              <a:t>, </a:t>
            </a:r>
            <a:r>
              <a:rPr lang="ru-RU" sz="1600" u="sng" dirty="0">
                <a:hlinkClick r:id="rId3"/>
              </a:rPr>
              <a:t>G. A. Feofilov</a:t>
            </a:r>
            <a:r>
              <a:rPr lang="en-GB" sz="1600" dirty="0"/>
              <a:t>, P. </a:t>
            </a:r>
            <a:r>
              <a:rPr lang="en-GB" sz="1600" dirty="0" err="1"/>
              <a:t>Har'yuzov</a:t>
            </a:r>
            <a:r>
              <a:rPr lang="en-GB" sz="1600" dirty="0"/>
              <a:t>, </a:t>
            </a:r>
            <a:r>
              <a:rPr lang="en-GB" sz="1600" u="sng" dirty="0">
                <a:hlinkClick r:id="rId4"/>
              </a:rPr>
              <a:t>F. F. </a:t>
            </a:r>
            <a:r>
              <a:rPr lang="en-GB" sz="1600" u="sng" dirty="0" smtClean="0">
                <a:hlinkClick r:id="rId4"/>
              </a:rPr>
              <a:t>Valiev</a:t>
            </a:r>
            <a:endParaRPr lang="en-US" sz="1600" dirty="0" smtClean="0"/>
          </a:p>
          <a:p>
            <a:pPr lvl="0"/>
            <a:r>
              <a:rPr lang="ru-RU" sz="1600" dirty="0" smtClean="0"/>
              <a:t> </a:t>
            </a:r>
            <a:r>
              <a:rPr lang="ru-RU" sz="1600" dirty="0"/>
              <a:t>NIMA, 958, 162154, </a:t>
            </a:r>
            <a:r>
              <a:rPr lang="ru-RU" sz="1600" dirty="0" smtClean="0"/>
              <a:t>2019</a:t>
            </a:r>
            <a:endParaRPr lang="en-US" sz="1600" dirty="0" smtClean="0"/>
          </a:p>
          <a:p>
            <a:pPr lvl="0"/>
            <a:r>
              <a:rPr lang="hr-HR" sz="1600" dirty="0"/>
              <a:t>Reported at  the VCI2019</a:t>
            </a:r>
            <a:endParaRPr lang="ru-RU" sz="1600" dirty="0"/>
          </a:p>
          <a:p>
            <a:r>
              <a:rPr lang="hr-HR" sz="1600" dirty="0" smtClean="0"/>
              <a:t>DOI:10.1016</a:t>
            </a:r>
            <a:r>
              <a:rPr lang="hr-HR" sz="1600" dirty="0"/>
              <a:t>/j.nima.</a:t>
            </a:r>
            <a:r>
              <a:rPr lang="hr-HR" sz="1600" dirty="0" smtClean="0"/>
              <a:t>2019.04.108..</a:t>
            </a:r>
            <a:endParaRPr lang="en-US" sz="1600" dirty="0"/>
          </a:p>
        </p:txBody>
      </p:sp>
      <p:sp>
        <p:nvSpPr>
          <p:cNvPr id="23" name="Rectangle 22"/>
          <p:cNvSpPr/>
          <p:nvPr/>
        </p:nvSpPr>
        <p:spPr>
          <a:xfrm>
            <a:off x="6372200" y="4581128"/>
            <a:ext cx="2364950" cy="646331"/>
          </a:xfrm>
          <a:prstGeom prst="rect">
            <a:avLst/>
          </a:prstGeom>
        </p:spPr>
        <p:txBody>
          <a:bodyPr wrap="none">
            <a:spAutoFit/>
          </a:bodyPr>
          <a:lstStyle/>
          <a:p>
            <a:r>
              <a:rPr lang="en-US" dirty="0"/>
              <a:t>(</a:t>
            </a:r>
            <a:r>
              <a:rPr lang="en-US" dirty="0">
                <a:solidFill>
                  <a:srgbClr val="0000FF"/>
                </a:solidFill>
              </a:rPr>
              <a:t>BPM </a:t>
            </a:r>
            <a:r>
              <a:rPr lang="mr-IN" dirty="0" smtClean="0">
                <a:solidFill>
                  <a:srgbClr val="0000FF"/>
                </a:solidFill>
              </a:rPr>
              <a:t>–</a:t>
            </a:r>
            <a:r>
              <a:rPr lang="en-US" dirty="0" smtClean="0">
                <a:solidFill>
                  <a:srgbClr val="0000FF"/>
                </a:solidFill>
              </a:rPr>
              <a:t> </a:t>
            </a:r>
            <a:r>
              <a:rPr lang="en-US" dirty="0" err="1" smtClean="0">
                <a:solidFill>
                  <a:srgbClr val="0000FF"/>
                </a:solidFill>
              </a:rPr>
              <a:t>Profilometer</a:t>
            </a:r>
            <a:r>
              <a:rPr lang="en-US" dirty="0" smtClean="0">
                <a:solidFill>
                  <a:srgbClr val="0000FF"/>
                </a:solidFill>
              </a:rPr>
              <a:t>)</a:t>
            </a:r>
            <a:endParaRPr lang="en-US" dirty="0">
              <a:solidFill>
                <a:srgbClr val="0000FF"/>
              </a:solidFill>
            </a:endParaRPr>
          </a:p>
          <a:p>
            <a:r>
              <a:rPr lang="en-US" dirty="0" smtClean="0">
                <a:solidFill>
                  <a:srgbClr val="0000FF"/>
                </a:solidFill>
              </a:rPr>
              <a:t>)</a:t>
            </a:r>
            <a:r>
              <a:rPr lang="ru-RU" dirty="0" smtClean="0">
                <a:solidFill>
                  <a:srgbClr val="0000FF"/>
                </a:solidFill>
              </a:rPr>
              <a:t> </a:t>
            </a:r>
            <a:endParaRPr lang="en-US" dirty="0"/>
          </a:p>
        </p:txBody>
      </p:sp>
      <p:sp>
        <p:nvSpPr>
          <p:cNvPr id="6" name="Rectangle 5"/>
          <p:cNvSpPr/>
          <p:nvPr/>
        </p:nvSpPr>
        <p:spPr>
          <a:xfrm>
            <a:off x="6876256" y="3212976"/>
            <a:ext cx="954032" cy="369332"/>
          </a:xfrm>
          <a:prstGeom prst="rect">
            <a:avLst/>
          </a:prstGeom>
        </p:spPr>
        <p:txBody>
          <a:bodyPr wrap="none">
            <a:spAutoFit/>
          </a:bodyPr>
          <a:lstStyle/>
          <a:p>
            <a:r>
              <a:rPr lang="en-US" dirty="0"/>
              <a:t>(</a:t>
            </a:r>
            <a:r>
              <a:rPr lang="en-US" dirty="0">
                <a:solidFill>
                  <a:srgbClr val="0000FF"/>
                </a:solidFill>
              </a:rPr>
              <a:t>FBBC)</a:t>
            </a:r>
            <a:endParaRPr lang="en-US" dirty="0"/>
          </a:p>
        </p:txBody>
      </p:sp>
    </p:spTree>
    <p:extLst>
      <p:ext uri="{BB962C8B-B14F-4D97-AF65-F5344CB8AC3E}">
        <p14:creationId xmlns:p14="http://schemas.microsoft.com/office/powerpoint/2010/main" val="33141623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260648"/>
            <a:ext cx="8064896" cy="1077218"/>
          </a:xfrm>
          <a:prstGeom prst="rect">
            <a:avLst/>
          </a:prstGeom>
        </p:spPr>
        <p:txBody>
          <a:bodyPr wrap="square">
            <a:spAutoFit/>
          </a:bodyPr>
          <a:lstStyle/>
          <a:p>
            <a:pPr lvl="0"/>
            <a:r>
              <a:rPr lang="en-US" sz="3200" dirty="0">
                <a:solidFill>
                  <a:srgbClr val="0000FF"/>
                </a:solidFill>
              </a:rPr>
              <a:t>Micro Channel Plates (MCPs) as a MIP </a:t>
            </a:r>
            <a:r>
              <a:rPr lang="en-US" sz="3200" dirty="0" smtClean="0">
                <a:solidFill>
                  <a:srgbClr val="0000FF"/>
                </a:solidFill>
              </a:rPr>
              <a:t>detector [1,2]</a:t>
            </a:r>
            <a:endParaRPr lang="en-US" sz="3200" dirty="0">
              <a:solidFill>
                <a:srgbClr val="0000FF"/>
              </a:solidFill>
            </a:endParaRPr>
          </a:p>
        </p:txBody>
      </p:sp>
      <p:sp>
        <p:nvSpPr>
          <p:cNvPr id="7" name="TextBox 6"/>
          <p:cNvSpPr txBox="1"/>
          <p:nvPr/>
        </p:nvSpPr>
        <p:spPr>
          <a:xfrm>
            <a:off x="395536" y="4581128"/>
            <a:ext cx="8667805" cy="1754327"/>
          </a:xfrm>
          <a:prstGeom prst="rect">
            <a:avLst/>
          </a:prstGeom>
          <a:noFill/>
        </p:spPr>
        <p:txBody>
          <a:bodyPr wrap="square" rtlCol="0">
            <a:spAutoFit/>
          </a:bodyPr>
          <a:lstStyle/>
          <a:p>
            <a:pPr lvl="0"/>
            <a:r>
              <a:rPr lang="en-US" dirty="0"/>
              <a:t>[1]</a:t>
            </a:r>
            <a:r>
              <a:rPr lang="en-US" dirty="0" err="1"/>
              <a:t>A.Baldin,G.Feofilov,F.F.Valiev</a:t>
            </a:r>
            <a:r>
              <a:rPr lang="en-US" dirty="0"/>
              <a:t> et al. </a:t>
            </a:r>
          </a:p>
          <a:p>
            <a:pPr lvl="0"/>
            <a:r>
              <a:rPr lang="en-US" dirty="0" err="1"/>
              <a:t>Microchannel</a:t>
            </a:r>
            <a:r>
              <a:rPr lang="en-US" dirty="0"/>
              <a:t> plates as a detector for 800 MeV/c charged </a:t>
            </a:r>
            <a:r>
              <a:rPr lang="en-US" dirty="0" err="1"/>
              <a:t>pions</a:t>
            </a:r>
            <a:r>
              <a:rPr lang="en-US" dirty="0"/>
              <a:t> </a:t>
            </a:r>
          </a:p>
          <a:p>
            <a:pPr lvl="0"/>
            <a:r>
              <a:rPr lang="en-US" dirty="0"/>
              <a:t>and protons. </a:t>
            </a:r>
            <a:r>
              <a:rPr lang="en-US" dirty="0" smtClean="0"/>
              <a:t>/</a:t>
            </a:r>
            <a:r>
              <a:rPr lang="en-US" dirty="0"/>
              <a:t>/ JINR Rapid Communications. 1991. No 4/50/-91. p.27-36. </a:t>
            </a:r>
          </a:p>
          <a:p>
            <a:r>
              <a:rPr lang="en-US" dirty="0"/>
              <a:t>[2] </a:t>
            </a:r>
            <a:r>
              <a:rPr lang="en-US" dirty="0" err="1"/>
              <a:t>A.A.Baldin</a:t>
            </a:r>
            <a:r>
              <a:rPr lang="en-US" dirty="0"/>
              <a:t>, </a:t>
            </a:r>
            <a:r>
              <a:rPr lang="en-US" dirty="0" err="1"/>
              <a:t>G.Feofilov,Yu.Gavrilov</a:t>
            </a:r>
            <a:r>
              <a:rPr lang="en-US" dirty="0"/>
              <a:t>, </a:t>
            </a:r>
            <a:r>
              <a:rPr lang="en-US" dirty="0" err="1"/>
              <a:t>A.Tsvinev,F.Valiev</a:t>
            </a:r>
            <a:r>
              <a:rPr lang="en-US" dirty="0"/>
              <a:t>,</a:t>
            </a:r>
          </a:p>
          <a:p>
            <a:r>
              <a:rPr lang="en-US" dirty="0"/>
              <a:t> Proposals for a new type of </a:t>
            </a:r>
            <a:r>
              <a:rPr lang="en-US" dirty="0" err="1"/>
              <a:t>microchannel</a:t>
            </a:r>
            <a:r>
              <a:rPr lang="en-US" dirty="0"/>
              <a:t>-plate-</a:t>
            </a:r>
            <a:r>
              <a:rPr lang="en-US" dirty="0" smtClean="0"/>
              <a:t>based vertex </a:t>
            </a:r>
            <a:r>
              <a:rPr lang="en-US" dirty="0"/>
              <a:t>detector// NIM A323. 1992.  p. 439-444.</a:t>
            </a:r>
            <a:endParaRPr lang="ru-RU" dirty="0"/>
          </a:p>
        </p:txBody>
      </p:sp>
      <p:sp>
        <p:nvSpPr>
          <p:cNvPr id="9" name="Parallelogram 8"/>
          <p:cNvSpPr/>
          <p:nvPr/>
        </p:nvSpPr>
        <p:spPr>
          <a:xfrm>
            <a:off x="1115616" y="3861048"/>
            <a:ext cx="640088" cy="504056"/>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arallelogram 10"/>
          <p:cNvSpPr/>
          <p:nvPr/>
        </p:nvSpPr>
        <p:spPr>
          <a:xfrm>
            <a:off x="3203848" y="3861048"/>
            <a:ext cx="720080" cy="504056"/>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arallelogram 11"/>
          <p:cNvSpPr/>
          <p:nvPr/>
        </p:nvSpPr>
        <p:spPr>
          <a:xfrm>
            <a:off x="1763688" y="3861048"/>
            <a:ext cx="712096" cy="504056"/>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12"/>
          <p:cNvSpPr/>
          <p:nvPr/>
        </p:nvSpPr>
        <p:spPr>
          <a:xfrm>
            <a:off x="2555776" y="3861048"/>
            <a:ext cx="648072" cy="504056"/>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971600" y="1412776"/>
            <a:ext cx="3352800" cy="2425700"/>
          </a:xfrm>
          <a:prstGeom prst="rect">
            <a:avLst/>
          </a:prstGeom>
        </p:spPr>
      </p:pic>
      <p:sp>
        <p:nvSpPr>
          <p:cNvPr id="15" name="TextBox 14"/>
          <p:cNvSpPr txBox="1"/>
          <p:nvPr/>
        </p:nvSpPr>
        <p:spPr>
          <a:xfrm>
            <a:off x="5940152" y="1844824"/>
            <a:ext cx="3134191" cy="369332"/>
          </a:xfrm>
          <a:prstGeom prst="rect">
            <a:avLst/>
          </a:prstGeom>
          <a:noFill/>
        </p:spPr>
        <p:txBody>
          <a:bodyPr wrap="none" rtlCol="0">
            <a:spAutoFit/>
          </a:bodyPr>
          <a:lstStyle/>
          <a:p>
            <a:r>
              <a:rPr lang="en-US" dirty="0" smtClean="0">
                <a:solidFill>
                  <a:srgbClr val="0000FF"/>
                </a:solidFill>
              </a:rPr>
              <a:t>MCP-active target-converter</a:t>
            </a:r>
            <a:endParaRPr lang="en-US" dirty="0">
              <a:solidFill>
                <a:srgbClr val="0000FF"/>
              </a:solidFill>
            </a:endParaRPr>
          </a:p>
        </p:txBody>
      </p:sp>
      <p:sp>
        <p:nvSpPr>
          <p:cNvPr id="16" name="Rectangle 15"/>
          <p:cNvSpPr/>
          <p:nvPr/>
        </p:nvSpPr>
        <p:spPr>
          <a:xfrm>
            <a:off x="6156176" y="2492896"/>
            <a:ext cx="1672340" cy="369332"/>
          </a:xfrm>
          <a:prstGeom prst="rect">
            <a:avLst/>
          </a:prstGeom>
        </p:spPr>
        <p:txBody>
          <a:bodyPr wrap="none">
            <a:spAutoFit/>
          </a:bodyPr>
          <a:lstStyle/>
          <a:p>
            <a:r>
              <a:rPr lang="en-US" dirty="0" smtClean="0">
                <a:solidFill>
                  <a:srgbClr val="0000FF"/>
                </a:solidFill>
              </a:rPr>
              <a:t>MCP-Amplifier</a:t>
            </a:r>
            <a:endParaRPr lang="en-US" dirty="0">
              <a:solidFill>
                <a:srgbClr val="0000FF"/>
              </a:solidFill>
            </a:endParaRPr>
          </a:p>
        </p:txBody>
      </p:sp>
      <p:sp>
        <p:nvSpPr>
          <p:cNvPr id="17" name="Rectangle 16"/>
          <p:cNvSpPr/>
          <p:nvPr/>
        </p:nvSpPr>
        <p:spPr>
          <a:xfrm>
            <a:off x="6156176" y="3501008"/>
            <a:ext cx="2094851" cy="369332"/>
          </a:xfrm>
          <a:prstGeom prst="rect">
            <a:avLst/>
          </a:prstGeom>
        </p:spPr>
        <p:txBody>
          <a:bodyPr wrap="square">
            <a:spAutoFit/>
          </a:bodyPr>
          <a:lstStyle/>
          <a:p>
            <a:r>
              <a:rPr lang="en-US" dirty="0" smtClean="0">
                <a:solidFill>
                  <a:srgbClr val="0000FF"/>
                </a:solidFill>
              </a:rPr>
              <a:t>Readout anodes</a:t>
            </a:r>
            <a:endParaRPr lang="en-US" dirty="0">
              <a:solidFill>
                <a:srgbClr val="0000FF"/>
              </a:solidFill>
            </a:endParaRPr>
          </a:p>
        </p:txBody>
      </p:sp>
      <p:cxnSp>
        <p:nvCxnSpPr>
          <p:cNvPr id="19" name="Straight Arrow Connector 18"/>
          <p:cNvCxnSpPr/>
          <p:nvPr/>
        </p:nvCxnSpPr>
        <p:spPr>
          <a:xfrm flipH="1">
            <a:off x="4283968" y="3717032"/>
            <a:ext cx="1512168"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4283968" y="1988840"/>
            <a:ext cx="1512168" cy="288032"/>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283968" y="2780928"/>
            <a:ext cx="1584176" cy="36004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EBF35E9F-E4DA-7346-884E-AA62B4C1EE49}" type="slidenum">
              <a:rPr lang="ru-RU" smtClean="0"/>
              <a:pPr>
                <a:defRPr/>
              </a:pPr>
              <a:t>7</a:t>
            </a:fld>
            <a:endParaRPr lang="ru-RU"/>
          </a:p>
        </p:txBody>
      </p:sp>
    </p:spTree>
    <p:extLst>
      <p:ext uri="{BB962C8B-B14F-4D97-AF65-F5344CB8AC3E}">
        <p14:creationId xmlns:p14="http://schemas.microsoft.com/office/powerpoint/2010/main" val="38462472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060848"/>
            <a:ext cx="4114800" cy="3784600"/>
          </a:xfrm>
          <a:prstGeom prst="rect">
            <a:avLst/>
          </a:prstGeom>
        </p:spPr>
      </p:pic>
      <p:sp>
        <p:nvSpPr>
          <p:cNvPr id="6" name="Rectangle 5"/>
          <p:cNvSpPr/>
          <p:nvPr/>
        </p:nvSpPr>
        <p:spPr>
          <a:xfrm>
            <a:off x="683568" y="260648"/>
            <a:ext cx="8928992" cy="584776"/>
          </a:xfrm>
          <a:prstGeom prst="rect">
            <a:avLst/>
          </a:prstGeom>
        </p:spPr>
        <p:txBody>
          <a:bodyPr wrap="square">
            <a:spAutoFit/>
          </a:bodyPr>
          <a:lstStyle/>
          <a:p>
            <a:r>
              <a:rPr lang="en-US" sz="3200" dirty="0" smtClean="0">
                <a:solidFill>
                  <a:srgbClr val="0000FF"/>
                </a:solidFill>
              </a:rPr>
              <a:t>Beam </a:t>
            </a:r>
            <a:r>
              <a:rPr lang="en-US" sz="3200" dirty="0">
                <a:solidFill>
                  <a:srgbClr val="0000FF"/>
                </a:solidFill>
              </a:rPr>
              <a:t>Position Monitor (BPM</a:t>
            </a:r>
            <a:r>
              <a:rPr lang="en-US" sz="3200" dirty="0" smtClean="0">
                <a:solidFill>
                  <a:srgbClr val="0000FF"/>
                </a:solidFill>
              </a:rPr>
              <a:t>) [1]. </a:t>
            </a:r>
            <a:endParaRPr lang="en-US" sz="3200" dirty="0">
              <a:solidFill>
                <a:srgbClr val="0000FF"/>
              </a:solidFill>
            </a:endParaRPr>
          </a:p>
        </p:txBody>
      </p:sp>
      <p:sp>
        <p:nvSpPr>
          <p:cNvPr id="7" name="Folded Corner 6"/>
          <p:cNvSpPr/>
          <p:nvPr/>
        </p:nvSpPr>
        <p:spPr>
          <a:xfrm>
            <a:off x="5076056" y="2204864"/>
            <a:ext cx="1682551" cy="3098820"/>
          </a:xfrm>
          <a:prstGeom prst="foldedCorner">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000" kern="1200" dirty="0" smtClean="0">
                <a:solidFill>
                  <a:srgbClr val="0000FF"/>
                </a:solidFill>
              </a:rPr>
              <a:t>Anode </a:t>
            </a:r>
          </a:p>
          <a:p>
            <a:endParaRPr lang="en-US" sz="2000" kern="1200" dirty="0" smtClean="0">
              <a:solidFill>
                <a:srgbClr val="0000FF"/>
              </a:solidFill>
            </a:endParaRPr>
          </a:p>
          <a:p>
            <a:endParaRPr lang="en-US" sz="2000" kern="1200" dirty="0" smtClean="0">
              <a:solidFill>
                <a:srgbClr val="0000FF"/>
              </a:solidFill>
            </a:endParaRPr>
          </a:p>
          <a:p>
            <a:r>
              <a:rPr lang="en-US" sz="2000" kern="1200" dirty="0" smtClean="0">
                <a:solidFill>
                  <a:srgbClr val="0000FF"/>
                </a:solidFill>
              </a:rPr>
              <a:t>Gating  grid</a:t>
            </a:r>
          </a:p>
          <a:p>
            <a:endParaRPr lang="en-US" sz="2000" kern="1200" dirty="0" smtClean="0">
              <a:solidFill>
                <a:srgbClr val="0000FF"/>
              </a:solidFill>
            </a:endParaRPr>
          </a:p>
          <a:p>
            <a:r>
              <a:rPr lang="en-US" sz="2000" kern="1200" dirty="0" smtClean="0">
                <a:solidFill>
                  <a:srgbClr val="0000FF"/>
                </a:solidFill>
              </a:rPr>
              <a:t> </a:t>
            </a:r>
            <a:r>
              <a:rPr lang="ru-RU" sz="2000" kern="1200" dirty="0" smtClean="0">
                <a:solidFill>
                  <a:srgbClr val="0000FF"/>
                </a:solidFill>
              </a:rPr>
              <a:t>MC</a:t>
            </a:r>
            <a:r>
              <a:rPr lang="en-US" sz="2000" kern="1200" dirty="0" smtClean="0">
                <a:solidFill>
                  <a:srgbClr val="0000FF"/>
                </a:solidFill>
              </a:rPr>
              <a:t>P-1</a:t>
            </a:r>
          </a:p>
          <a:p>
            <a:r>
              <a:rPr lang="en-US" sz="2000" dirty="0" smtClean="0">
                <a:solidFill>
                  <a:srgbClr val="0000FF"/>
                </a:solidFill>
              </a:rPr>
              <a:t>MCP-2</a:t>
            </a:r>
            <a:endParaRPr lang="en-US" sz="2000" kern="1200" dirty="0" smtClean="0">
              <a:solidFill>
                <a:srgbClr val="0000FF"/>
              </a:solidFill>
            </a:endParaRPr>
          </a:p>
          <a:p>
            <a:endParaRPr lang="en-US" sz="2000" kern="1200" dirty="0" smtClean="0">
              <a:solidFill>
                <a:srgbClr val="0000FF"/>
              </a:solidFill>
            </a:endParaRPr>
          </a:p>
          <a:p>
            <a:r>
              <a:rPr lang="en-US" sz="2000" kern="1200" dirty="0" smtClean="0">
                <a:solidFill>
                  <a:srgbClr val="0000FF"/>
                </a:solidFill>
              </a:rPr>
              <a:t>Strip readout </a:t>
            </a:r>
          </a:p>
        </p:txBody>
      </p:sp>
      <p:pic>
        <p:nvPicPr>
          <p:cNvPr id="2" name="Picture 1"/>
          <p:cNvPicPr>
            <a:picLocks noChangeAspect="1"/>
          </p:cNvPicPr>
          <p:nvPr/>
        </p:nvPicPr>
        <p:blipFill>
          <a:blip r:embed="rId3"/>
          <a:stretch>
            <a:fillRect/>
          </a:stretch>
        </p:blipFill>
        <p:spPr>
          <a:xfrm>
            <a:off x="-4356992" y="1196752"/>
            <a:ext cx="9144000" cy="6858000"/>
          </a:xfrm>
          <a:prstGeom prst="rect">
            <a:avLst/>
          </a:prstGeom>
        </p:spPr>
      </p:pic>
      <p:sp>
        <p:nvSpPr>
          <p:cNvPr id="8" name="Rectangle 7"/>
          <p:cNvSpPr/>
          <p:nvPr/>
        </p:nvSpPr>
        <p:spPr>
          <a:xfrm>
            <a:off x="539552" y="5733256"/>
            <a:ext cx="4572000" cy="923330"/>
          </a:xfrm>
          <a:prstGeom prst="rect">
            <a:avLst/>
          </a:prstGeom>
        </p:spPr>
        <p:txBody>
          <a:bodyPr>
            <a:spAutoFit/>
          </a:bodyPr>
          <a:lstStyle/>
          <a:p>
            <a:r>
              <a:rPr lang="en-US" dirty="0" smtClean="0"/>
              <a:t>[1] </a:t>
            </a:r>
            <a:r>
              <a:rPr lang="en-US" dirty="0" err="1" smtClean="0"/>
              <a:t>A.Baldin</a:t>
            </a:r>
            <a:r>
              <a:rPr lang="en-US" dirty="0"/>
              <a:t>, </a:t>
            </a:r>
            <a:r>
              <a:rPr lang="en-US" dirty="0" err="1"/>
              <a:t>A.Berlev</a:t>
            </a:r>
            <a:r>
              <a:rPr lang="en-US" dirty="0"/>
              <a:t>, </a:t>
            </a:r>
            <a:r>
              <a:rPr lang="en-US" dirty="0" err="1"/>
              <a:t>I.Kudashkin</a:t>
            </a:r>
            <a:r>
              <a:rPr lang="en-US" dirty="0"/>
              <a:t>, </a:t>
            </a:r>
            <a:r>
              <a:rPr lang="en-US" dirty="0" err="1"/>
              <a:t>A.Fedorov</a:t>
            </a:r>
            <a:r>
              <a:rPr lang="en-US" dirty="0"/>
              <a:t>, Letters to ECHAIA, 2014, vol.11, №2 (186), p.209-218</a:t>
            </a:r>
          </a:p>
        </p:txBody>
      </p:sp>
      <p:sp>
        <p:nvSpPr>
          <p:cNvPr id="9" name="Rectangle 8"/>
          <p:cNvSpPr/>
          <p:nvPr/>
        </p:nvSpPr>
        <p:spPr>
          <a:xfrm>
            <a:off x="3635896" y="2924944"/>
            <a:ext cx="936104" cy="338554"/>
          </a:xfrm>
          <a:prstGeom prst="rect">
            <a:avLst/>
          </a:prstGeom>
        </p:spPr>
        <p:txBody>
          <a:bodyPr wrap="square">
            <a:spAutoFit/>
          </a:bodyPr>
          <a:lstStyle/>
          <a:p>
            <a:r>
              <a:rPr lang="en-US" sz="1600" b="1" dirty="0">
                <a:solidFill>
                  <a:srgbClr val="6600FF"/>
                </a:solidFill>
              </a:rPr>
              <a:t>Beam</a:t>
            </a:r>
            <a:endParaRPr lang="en-US" sz="1600" dirty="0"/>
          </a:p>
        </p:txBody>
      </p:sp>
      <p:sp>
        <p:nvSpPr>
          <p:cNvPr id="10" name="Parallelogram 9"/>
          <p:cNvSpPr/>
          <p:nvPr/>
        </p:nvSpPr>
        <p:spPr>
          <a:xfrm rot="160972">
            <a:off x="3511287" y="4499456"/>
            <a:ext cx="394498" cy="784479"/>
          </a:xfrm>
          <a:prstGeom prst="parallelogram">
            <a:avLst>
              <a:gd name="adj" fmla="val 832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arallelogram 11"/>
          <p:cNvSpPr/>
          <p:nvPr/>
        </p:nvSpPr>
        <p:spPr>
          <a:xfrm rot="160972">
            <a:off x="2059904" y="4945866"/>
            <a:ext cx="209046" cy="354584"/>
          </a:xfrm>
          <a:prstGeom prst="parallelogram">
            <a:avLst>
              <a:gd name="adj" fmla="val 720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12"/>
          <p:cNvSpPr/>
          <p:nvPr/>
        </p:nvSpPr>
        <p:spPr>
          <a:xfrm rot="160972">
            <a:off x="2203919" y="4945866"/>
            <a:ext cx="209046" cy="354584"/>
          </a:xfrm>
          <a:prstGeom prst="parallelogram">
            <a:avLst>
              <a:gd name="adj" fmla="val 720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13"/>
          <p:cNvSpPr/>
          <p:nvPr/>
        </p:nvSpPr>
        <p:spPr>
          <a:xfrm rot="160972">
            <a:off x="2347936" y="4945866"/>
            <a:ext cx="209046" cy="354584"/>
          </a:xfrm>
          <a:prstGeom prst="parallelogram">
            <a:avLst>
              <a:gd name="adj" fmla="val 720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14"/>
          <p:cNvSpPr/>
          <p:nvPr/>
        </p:nvSpPr>
        <p:spPr>
          <a:xfrm rot="160972">
            <a:off x="2491952" y="4945866"/>
            <a:ext cx="209046" cy="354584"/>
          </a:xfrm>
          <a:prstGeom prst="parallelogram">
            <a:avLst>
              <a:gd name="adj" fmla="val 720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15"/>
          <p:cNvSpPr/>
          <p:nvPr/>
        </p:nvSpPr>
        <p:spPr>
          <a:xfrm rot="160972">
            <a:off x="2635968" y="4945866"/>
            <a:ext cx="209046" cy="354584"/>
          </a:xfrm>
          <a:prstGeom prst="parallelogram">
            <a:avLst>
              <a:gd name="adj" fmla="val 720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16"/>
          <p:cNvSpPr/>
          <p:nvPr/>
        </p:nvSpPr>
        <p:spPr>
          <a:xfrm rot="160972">
            <a:off x="2779984" y="4945866"/>
            <a:ext cx="209046" cy="354584"/>
          </a:xfrm>
          <a:prstGeom prst="parallelogram">
            <a:avLst>
              <a:gd name="adj" fmla="val 720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17"/>
          <p:cNvSpPr/>
          <p:nvPr/>
        </p:nvSpPr>
        <p:spPr>
          <a:xfrm rot="160972">
            <a:off x="2924000" y="4945866"/>
            <a:ext cx="209046" cy="354584"/>
          </a:xfrm>
          <a:prstGeom prst="parallelogram">
            <a:avLst>
              <a:gd name="adj" fmla="val 720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18"/>
          <p:cNvSpPr/>
          <p:nvPr/>
        </p:nvSpPr>
        <p:spPr>
          <a:xfrm rot="160972">
            <a:off x="3068017" y="4945866"/>
            <a:ext cx="209046" cy="354584"/>
          </a:xfrm>
          <a:prstGeom prst="parallelogram">
            <a:avLst>
              <a:gd name="adj" fmla="val 720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19"/>
          <p:cNvSpPr/>
          <p:nvPr/>
        </p:nvSpPr>
        <p:spPr>
          <a:xfrm rot="160972">
            <a:off x="3212032" y="4945866"/>
            <a:ext cx="209046" cy="354584"/>
          </a:xfrm>
          <a:prstGeom prst="parallelogram">
            <a:avLst>
              <a:gd name="adj" fmla="val 720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20"/>
          <p:cNvSpPr/>
          <p:nvPr/>
        </p:nvSpPr>
        <p:spPr>
          <a:xfrm rot="160972">
            <a:off x="3356048" y="4945868"/>
            <a:ext cx="209046" cy="354584"/>
          </a:xfrm>
          <a:prstGeom prst="parallelogram">
            <a:avLst>
              <a:gd name="adj" fmla="val 720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an 22"/>
          <p:cNvSpPr/>
          <p:nvPr/>
        </p:nvSpPr>
        <p:spPr>
          <a:xfrm rot="12380569">
            <a:off x="2911054" y="2933720"/>
            <a:ext cx="225545" cy="1062566"/>
          </a:xfrm>
          <a:prstGeom prst="can">
            <a:avLst>
              <a:gd name="adj" fmla="val 101317"/>
            </a:avLst>
          </a:prstGeom>
          <a:solidFill>
            <a:srgbClr val="FF0000">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30"/>
          <p:cNvSpPr/>
          <p:nvPr/>
        </p:nvSpPr>
        <p:spPr>
          <a:xfrm rot="160972">
            <a:off x="2563706" y="4952613"/>
            <a:ext cx="497227" cy="350499"/>
          </a:xfrm>
          <a:prstGeom prst="parallelogram">
            <a:avLst>
              <a:gd name="adj" fmla="val 40324"/>
            </a:avLst>
          </a:prstGeom>
          <a:solidFill>
            <a:srgbClr val="FF0000">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EBF35E9F-E4DA-7346-884E-AA62B4C1EE49}" type="slidenum">
              <a:rPr lang="ru-RU" smtClean="0"/>
              <a:pPr>
                <a:defRPr/>
              </a:pPr>
              <a:t>8</a:t>
            </a:fld>
            <a:endParaRPr lang="ru-RU"/>
          </a:p>
        </p:txBody>
      </p:sp>
    </p:spTree>
    <p:extLst>
      <p:ext uri="{BB962C8B-B14F-4D97-AF65-F5344CB8AC3E}">
        <p14:creationId xmlns:p14="http://schemas.microsoft.com/office/powerpoint/2010/main" val="12676551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7544" y="5805264"/>
            <a:ext cx="8208912" cy="646331"/>
          </a:xfrm>
          <a:prstGeom prst="rect">
            <a:avLst/>
          </a:prstGeom>
        </p:spPr>
        <p:txBody>
          <a:bodyPr wrap="square">
            <a:spAutoFit/>
          </a:bodyPr>
          <a:lstStyle/>
          <a:p>
            <a:r>
              <a:rPr lang="en-US" dirty="0" smtClean="0"/>
              <a:t>[1] </a:t>
            </a:r>
            <a:r>
              <a:rPr lang="en-US" dirty="0" err="1" smtClean="0"/>
              <a:t>A.Baldin</a:t>
            </a:r>
            <a:r>
              <a:rPr lang="en-US" dirty="0"/>
              <a:t>, </a:t>
            </a:r>
            <a:r>
              <a:rPr lang="en-US" dirty="0" err="1"/>
              <a:t>A.Berlev</a:t>
            </a:r>
            <a:r>
              <a:rPr lang="en-US" dirty="0"/>
              <a:t>, </a:t>
            </a:r>
            <a:r>
              <a:rPr lang="en-US" dirty="0" err="1"/>
              <a:t>I.Kudashkin</a:t>
            </a:r>
            <a:r>
              <a:rPr lang="en-US" dirty="0"/>
              <a:t>, </a:t>
            </a:r>
            <a:r>
              <a:rPr lang="en-US" dirty="0" err="1" smtClean="0"/>
              <a:t>A.Fedorov</a:t>
            </a:r>
            <a:r>
              <a:rPr lang="en-US" dirty="0" smtClean="0"/>
              <a:t>, </a:t>
            </a:r>
            <a:r>
              <a:rPr lang="en-US" dirty="0"/>
              <a:t>Space-time characteristics of the circulating </a:t>
            </a:r>
            <a:r>
              <a:rPr lang="en-US" dirty="0" smtClean="0"/>
              <a:t>beams, Letters </a:t>
            </a:r>
            <a:r>
              <a:rPr lang="en-US" dirty="0"/>
              <a:t>to ECHAIA, 2014, vol.11, №2 (186), p.209-218</a:t>
            </a:r>
          </a:p>
        </p:txBody>
      </p:sp>
      <p:sp>
        <p:nvSpPr>
          <p:cNvPr id="2" name="Rectangle 1"/>
          <p:cNvSpPr/>
          <p:nvPr/>
        </p:nvSpPr>
        <p:spPr>
          <a:xfrm>
            <a:off x="179512" y="0"/>
            <a:ext cx="4391948" cy="2308324"/>
          </a:xfrm>
          <a:prstGeom prst="rect">
            <a:avLst/>
          </a:prstGeom>
        </p:spPr>
        <p:txBody>
          <a:bodyPr wrap="none">
            <a:spAutoFit/>
          </a:bodyPr>
          <a:lstStyle/>
          <a:p>
            <a:r>
              <a:rPr lang="en-US" sz="3600" dirty="0" err="1">
                <a:solidFill>
                  <a:srgbClr val="0000FF"/>
                </a:solidFill>
              </a:rPr>
              <a:t>Profilometer</a:t>
            </a:r>
            <a:endParaRPr lang="en-US" sz="3600" dirty="0">
              <a:solidFill>
                <a:srgbClr val="0000FF"/>
              </a:solidFill>
            </a:endParaRPr>
          </a:p>
          <a:p>
            <a:r>
              <a:rPr lang="en-US" sz="3600" dirty="0" smtClean="0">
                <a:solidFill>
                  <a:srgbClr val="3366FF"/>
                </a:solidFill>
              </a:rPr>
              <a:t>at </a:t>
            </a:r>
            <a:r>
              <a:rPr lang="en-US" sz="3600" dirty="0">
                <a:solidFill>
                  <a:srgbClr val="3366FF"/>
                </a:solidFill>
              </a:rPr>
              <a:t>the NUCLOTRON</a:t>
            </a:r>
            <a:r>
              <a:rPr lang="ru-RU" sz="3600" dirty="0">
                <a:solidFill>
                  <a:srgbClr val="0000FF"/>
                </a:solidFill>
              </a:rPr>
              <a:t> </a:t>
            </a:r>
            <a:endParaRPr lang="en-US" sz="3600" dirty="0" smtClean="0">
              <a:solidFill>
                <a:srgbClr val="3366FF"/>
              </a:solidFill>
            </a:endParaRPr>
          </a:p>
          <a:p>
            <a:endParaRPr lang="en-US" sz="3600" dirty="0">
              <a:solidFill>
                <a:srgbClr val="0000FF"/>
              </a:solidFill>
            </a:endParaRPr>
          </a:p>
          <a:p>
            <a:endParaRPr lang="en-US" sz="3600" dirty="0">
              <a:solidFill>
                <a:srgbClr val="0000FF"/>
              </a:solidFill>
            </a:endParaRPr>
          </a:p>
        </p:txBody>
      </p:sp>
      <p:sp>
        <p:nvSpPr>
          <p:cNvPr id="5" name="Rectangle 4"/>
          <p:cNvSpPr/>
          <p:nvPr/>
        </p:nvSpPr>
        <p:spPr>
          <a:xfrm>
            <a:off x="396875" y="4581128"/>
            <a:ext cx="7991549" cy="707886"/>
          </a:xfrm>
          <a:prstGeom prst="rect">
            <a:avLst/>
          </a:prstGeom>
        </p:spPr>
        <p:txBody>
          <a:bodyPr wrap="square">
            <a:spAutoFit/>
          </a:bodyPr>
          <a:lstStyle/>
          <a:p>
            <a:r>
              <a:rPr lang="en-US" sz="2000" dirty="0" smtClean="0"/>
              <a:t>The 1</a:t>
            </a:r>
            <a:r>
              <a:rPr lang="en-US" sz="2000" baseline="30000" dirty="0" smtClean="0"/>
              <a:t>st</a:t>
            </a:r>
            <a:r>
              <a:rPr lang="en-US" sz="2000" dirty="0" smtClean="0"/>
              <a:t> MCP</a:t>
            </a:r>
            <a:r>
              <a:rPr lang="en-US" sz="2000" dirty="0" smtClean="0"/>
              <a:t>-based device for fast </a:t>
            </a:r>
            <a:r>
              <a:rPr lang="en-US" sz="2000" dirty="0"/>
              <a:t>monitoring of the beam profile </a:t>
            </a:r>
            <a:r>
              <a:rPr lang="en-US" sz="2000" dirty="0" smtClean="0"/>
              <a:t>(</a:t>
            </a:r>
            <a:r>
              <a:rPr lang="en-US" sz="2000" dirty="0" smtClean="0">
                <a:solidFill>
                  <a:srgbClr val="0000FF"/>
                </a:solidFill>
              </a:rPr>
              <a:t>BPM) </a:t>
            </a:r>
            <a:r>
              <a:rPr lang="en-US" sz="2000" dirty="0" smtClean="0"/>
              <a:t>at </a:t>
            </a:r>
            <a:r>
              <a:rPr lang="en-US" sz="2000" dirty="0"/>
              <a:t>the NUCLOTRON</a:t>
            </a:r>
            <a:r>
              <a:rPr lang="ru-RU" sz="2000" dirty="0"/>
              <a:t> </a:t>
            </a:r>
            <a:r>
              <a:rPr lang="en-US" sz="2000" dirty="0" smtClean="0"/>
              <a:t> [1</a:t>
            </a:r>
            <a:r>
              <a:rPr lang="en-US" sz="2000" dirty="0" smtClean="0">
                <a:solidFill>
                  <a:srgbClr val="0000FF"/>
                </a:solidFill>
              </a:rPr>
              <a:t>]</a:t>
            </a:r>
            <a:endParaRPr lang="en-US" sz="2000" dirty="0"/>
          </a:p>
        </p:txBody>
      </p:sp>
      <p:pic>
        <p:nvPicPr>
          <p:cNvPr id="6" name="Рисунок 4">
            <a:extLst>
              <a:ext uri="{FF2B5EF4-FFF2-40B4-BE49-F238E27FC236}">
                <a16:creationId xmlns:a16="http://schemas.microsoft.com/office/drawing/2014/main" xmlns="" id="{DF0940DE-7BB0-4404-98FF-C3FE31B60ACC}"/>
              </a:ext>
            </a:extLst>
          </p:cNvPr>
          <p:cNvPicPr/>
          <p:nvPr/>
        </p:nvPicPr>
        <p:blipFill rotWithShape="1">
          <a:blip r:embed="rId2">
            <a:extLst>
              <a:ext uri="{28A0092B-C50C-407E-A947-70E740481C1C}">
                <a14:useLocalDpi xmlns:a14="http://schemas.microsoft.com/office/drawing/2010/main" val="0"/>
              </a:ext>
            </a:extLst>
          </a:blip>
          <a:srcRect l="18182" r="10688"/>
          <a:stretch/>
        </p:blipFill>
        <p:spPr bwMode="auto">
          <a:xfrm>
            <a:off x="4572000" y="980728"/>
            <a:ext cx="3838884" cy="3597312"/>
          </a:xfrm>
          <a:prstGeom prst="rect">
            <a:avLst/>
          </a:prstGeom>
          <a:noFill/>
          <a:ln>
            <a:noFill/>
          </a:ln>
          <a:extLst>
            <a:ext uri="{53640926-AAD7-44d8-BBD7-CCE9431645EC}">
              <a14:shadowObscured xmlns:a14="http://schemas.microsoft.com/office/drawing/2010/main"/>
            </a:ext>
          </a:extLst>
        </p:spPr>
      </p:pic>
      <p:pic>
        <p:nvPicPr>
          <p:cNvPr id="9" name="Объект 3">
            <a:extLst>
              <a:ext uri="{FF2B5EF4-FFF2-40B4-BE49-F238E27FC236}">
                <a16:creationId xmlns:a16="http://schemas.microsoft.com/office/drawing/2014/main" xmlns="" id="{9A1475E6-629D-42AA-8E31-AD6E9E92C74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3828255" cy="3331129"/>
          </a:xfrm>
          <a:prstGeom prst="rect">
            <a:avLst/>
          </a:prstGeom>
          <a:noFill/>
          <a:ln>
            <a:noFill/>
          </a:ln>
        </p:spPr>
      </p:pic>
      <p:sp>
        <p:nvSpPr>
          <p:cNvPr id="4" name="Slide Number Placeholder 3"/>
          <p:cNvSpPr>
            <a:spLocks noGrp="1"/>
          </p:cNvSpPr>
          <p:nvPr>
            <p:ph type="sldNum" sz="quarter" idx="12"/>
          </p:nvPr>
        </p:nvSpPr>
        <p:spPr/>
        <p:txBody>
          <a:bodyPr/>
          <a:lstStyle/>
          <a:p>
            <a:pPr>
              <a:defRPr/>
            </a:pPr>
            <a:fld id="{EBF35E9F-E4DA-7346-884E-AA62B4C1EE49}" type="slidenum">
              <a:rPr lang="ru-RU" smtClean="0"/>
              <a:pPr>
                <a:defRPr/>
              </a:pPr>
              <a:t>9</a:t>
            </a:fld>
            <a:endParaRPr lang="ru-RU"/>
          </a:p>
        </p:txBody>
      </p:sp>
    </p:spTree>
    <p:extLst>
      <p:ext uri="{BB962C8B-B14F-4D97-AF65-F5344CB8AC3E}">
        <p14:creationId xmlns:p14="http://schemas.microsoft.com/office/powerpoint/2010/main" val="40943194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dirty="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7243</TotalTime>
  <Words>3260</Words>
  <Application>Microsoft Macintosh PowerPoint</Application>
  <PresentationFormat>On-screen Show (4:3)</PresentationFormat>
  <Paragraphs>277</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Оформление по умолчанию</vt:lpstr>
      <vt:lpstr>PowerPoint Presentation</vt:lpstr>
      <vt:lpstr>PowerPoint Presentation</vt:lpstr>
      <vt:lpstr>Talk Layout</vt:lpstr>
      <vt:lpstr>PowerPoint Presentation</vt:lpstr>
      <vt:lpstr>PowerPoint Presentation</vt:lpstr>
      <vt:lpstr>MCP detectors positioned inside the beam pipe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Fig.40. Conceptual diagram of FBBC  with 6 ring MCP detectors[6]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Conclusions-1  </vt:lpstr>
      <vt:lpstr>Conclusions-2  </vt:lpstr>
      <vt:lpstr>Conclusions-3  </vt:lpstr>
      <vt:lpstr>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St.Petersburg/results/30.08.2003 Job was completed in July 2003 in the frameworks of  the ISTC Project #1999 and the INTAS-CERN grant #542</dc:title>
  <dc:creator>feofilov</dc:creator>
  <cp:lastModifiedBy>Grigory</cp:lastModifiedBy>
  <cp:revision>187</cp:revision>
  <dcterms:created xsi:type="dcterms:W3CDTF">2003-08-29T19:31:55Z</dcterms:created>
  <dcterms:modified xsi:type="dcterms:W3CDTF">2022-05-31T13:35:01Z</dcterms:modified>
</cp:coreProperties>
</file>