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687" r:id="rId3"/>
    <p:sldMasterId id="2147483700" r:id="rId4"/>
    <p:sldMasterId id="2147483726" r:id="rId5"/>
    <p:sldMasterId id="2147483739" r:id="rId6"/>
    <p:sldMasterId id="2147483765" r:id="rId7"/>
    <p:sldMasterId id="2147483778" r:id="rId8"/>
    <p:sldMasterId id="2147483791" r:id="rId9"/>
    <p:sldMasterId id="2147483804" r:id="rId10"/>
    <p:sldMasterId id="2147483817" r:id="rId11"/>
    <p:sldMasterId id="2147483830" r:id="rId12"/>
    <p:sldMasterId id="2147483843" r:id="rId13"/>
  </p:sldMasterIdLst>
  <p:notesMasterIdLst>
    <p:notesMasterId r:id="rId33"/>
  </p:notesMasterIdLst>
  <p:sldIdLst>
    <p:sldId id="256" r:id="rId14"/>
    <p:sldId id="303" r:id="rId15"/>
    <p:sldId id="300" r:id="rId16"/>
    <p:sldId id="261" r:id="rId17"/>
    <p:sldId id="262" r:id="rId18"/>
    <p:sldId id="267" r:id="rId19"/>
    <p:sldId id="299" r:id="rId20"/>
    <p:sldId id="304" r:id="rId21"/>
    <p:sldId id="307" r:id="rId22"/>
    <p:sldId id="311" r:id="rId23"/>
    <p:sldId id="268" r:id="rId24"/>
    <p:sldId id="272" r:id="rId25"/>
    <p:sldId id="296" r:id="rId26"/>
    <p:sldId id="263" r:id="rId27"/>
    <p:sldId id="282" r:id="rId28"/>
    <p:sldId id="292" r:id="rId29"/>
    <p:sldId id="279" r:id="rId30"/>
    <p:sldId id="280" r:id="rId31"/>
    <p:sldId id="302" r:id="rId32"/>
  </p:sldIdLst>
  <p:sldSz cx="12168188" cy="7110413"/>
  <p:notesSz cx="7772400" cy="100584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31"/>
    <p:restoredTop sz="95317"/>
  </p:normalViewPr>
  <p:slideViewPr>
    <p:cSldViewPr snapToGrid="0" snapToObjects="1">
      <p:cViewPr varScale="1">
        <p:scale>
          <a:sx n="149" d="100"/>
          <a:sy n="149" d="100"/>
        </p:scale>
        <p:origin x="176"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24"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pPr algn="ctr">
              <a:buNone/>
            </a:pPr>
            <a:r>
              <a:rPr lang="en-US" sz="4400" b="0" strike="noStrike" spc="-1">
                <a:latin typeface="Arial"/>
              </a:rPr>
              <a:t>Click to move the slide</a:t>
            </a:r>
          </a:p>
        </p:txBody>
      </p:sp>
      <p:sp>
        <p:nvSpPr>
          <p:cNvPr id="725"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r>
              <a:rPr lang="en-US" sz="2000" b="0" strike="noStrike" spc="-1">
                <a:latin typeface="Arial"/>
              </a:rPr>
              <a:t>Click to edit the notes format</a:t>
            </a:r>
          </a:p>
        </p:txBody>
      </p:sp>
      <p:sp>
        <p:nvSpPr>
          <p:cNvPr id="726"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r>
              <a:rPr lang="en-US" sz="1400" b="0" strike="noStrike" spc="-1">
                <a:latin typeface="Times New Roman"/>
              </a:rPr>
              <a:t>&lt;header&gt;</a:t>
            </a:r>
          </a:p>
        </p:txBody>
      </p:sp>
      <p:sp>
        <p:nvSpPr>
          <p:cNvPr id="727" name="PlaceHolder 4"/>
          <p:cNvSpPr>
            <a:spLocks noGrp="1"/>
          </p:cNvSpPr>
          <p:nvPr>
            <p:ph type="dt"/>
          </p:nvPr>
        </p:nvSpPr>
        <p:spPr>
          <a:xfrm>
            <a:off x="4399200" y="0"/>
            <a:ext cx="3372840" cy="502560"/>
          </a:xfrm>
          <a:prstGeom prst="rect">
            <a:avLst/>
          </a:prstGeom>
          <a:noFill/>
          <a:ln w="0">
            <a:noFill/>
          </a:ln>
        </p:spPr>
        <p:txBody>
          <a:bodyPr lIns="0" tIns="0" rIns="0" bIns="0" anchor="t">
            <a:noAutofit/>
          </a:bodyPr>
          <a:lstStyle/>
          <a:p>
            <a:pPr algn="r">
              <a:buNone/>
            </a:pPr>
            <a:r>
              <a:rPr lang="en-US" sz="1400" b="0" strike="noStrike" spc="-1">
                <a:latin typeface="Times New Roman"/>
              </a:rPr>
              <a:t>&lt;date/time&gt;</a:t>
            </a:r>
          </a:p>
        </p:txBody>
      </p:sp>
      <p:sp>
        <p:nvSpPr>
          <p:cNvPr id="728" name="PlaceHolder 5"/>
          <p:cNvSpPr>
            <a:spLocks noGrp="1"/>
          </p:cNvSpPr>
          <p:nvPr>
            <p:ph type="ftr"/>
          </p:nvPr>
        </p:nvSpPr>
        <p:spPr>
          <a:xfrm>
            <a:off x="0" y="9555480"/>
            <a:ext cx="3372840" cy="502560"/>
          </a:xfrm>
          <a:prstGeom prst="rect">
            <a:avLst/>
          </a:prstGeom>
          <a:noFill/>
          <a:ln w="0">
            <a:noFill/>
          </a:ln>
        </p:spPr>
        <p:txBody>
          <a:bodyPr lIns="0" tIns="0" rIns="0" bIns="0" anchor="b">
            <a:noAutofit/>
          </a:bodyPr>
          <a:lstStyle/>
          <a:p>
            <a:r>
              <a:rPr lang="en-US" sz="1400" b="0" strike="noStrike" spc="-1">
                <a:latin typeface="Times New Roman"/>
              </a:rPr>
              <a:t>&lt;footer&gt;</a:t>
            </a:r>
          </a:p>
        </p:txBody>
      </p:sp>
      <p:sp>
        <p:nvSpPr>
          <p:cNvPr id="729" name="PlaceHolder 6"/>
          <p:cNvSpPr>
            <a:spLocks noGrp="1"/>
          </p:cNvSpPr>
          <p:nvPr>
            <p:ph type="sldNum"/>
          </p:nvPr>
        </p:nvSpPr>
        <p:spPr>
          <a:xfrm>
            <a:off x="4399200" y="9555480"/>
            <a:ext cx="3372840" cy="502560"/>
          </a:xfrm>
          <a:prstGeom prst="rect">
            <a:avLst/>
          </a:prstGeom>
          <a:noFill/>
          <a:ln w="0">
            <a:noFill/>
          </a:ln>
        </p:spPr>
        <p:txBody>
          <a:bodyPr lIns="0" tIns="0" rIns="0" bIns="0" anchor="b">
            <a:noAutofit/>
          </a:bodyPr>
          <a:lstStyle/>
          <a:p>
            <a:pPr algn="r">
              <a:buNone/>
            </a:pPr>
            <a:fld id="{F56EA4CE-FE5C-479D-B67A-FE9A15B4F2BB}"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1403350" y="1236663"/>
            <a:ext cx="5691188" cy="3325812"/>
          </a:xfrm>
          <a:prstGeom prst="rect">
            <a:avLst/>
          </a:prstGeom>
          <a:ln w="0">
            <a:noFill/>
          </a:ln>
        </p:spPr>
      </p:sp>
      <p:sp>
        <p:nvSpPr>
          <p:cNvPr id="1033" name="PlaceHolder 2"/>
          <p:cNvSpPr>
            <a:spLocks noGrp="1"/>
          </p:cNvSpPr>
          <p:nvPr>
            <p:ph type="body"/>
          </p:nvPr>
        </p:nvSpPr>
        <p:spPr>
          <a:xfrm>
            <a:off x="850680" y="4757040"/>
            <a:ext cx="6796800" cy="3881880"/>
          </a:xfrm>
          <a:prstGeom prst="rect">
            <a:avLst/>
          </a:prstGeom>
          <a:noFill/>
          <a:ln w="0">
            <a:noFill/>
          </a:ln>
        </p:spPr>
        <p:txBody>
          <a:bodyPr lIns="0" tIns="0" rIns="0" bIns="0" anchor="t">
            <a:noAutofit/>
          </a:bodyPr>
          <a:lstStyle/>
          <a:p>
            <a:pPr marL="216000" indent="-209520" algn="just">
              <a:lnSpc>
                <a:spcPct val="100000"/>
              </a:lnSpc>
              <a:buNone/>
              <a:tabLst>
                <a:tab pos="0" algn="l"/>
              </a:tabLst>
            </a:pPr>
            <a:endParaRPr lang="en-US" sz="1979" b="0" strike="noStrike" spc="-1">
              <a:latin typeface="Arial"/>
            </a:endParaRPr>
          </a:p>
          <a:p>
            <a:pPr marL="216000" indent="-209520" algn="just">
              <a:lnSpc>
                <a:spcPct val="100000"/>
              </a:lnSpc>
              <a:buNone/>
              <a:tabLst>
                <a:tab pos="0" algn="l"/>
              </a:tabLst>
            </a:pPr>
            <a:endParaRPr lang="en-US" sz="1979" b="0" strike="noStrike" spc="-1">
              <a:latin typeface="Arial"/>
            </a:endParaRPr>
          </a:p>
        </p:txBody>
      </p:sp>
      <p:sp>
        <p:nvSpPr>
          <p:cNvPr id="1034" name="CustomShape 6"/>
          <p:cNvSpPr/>
          <p:nvPr/>
        </p:nvSpPr>
        <p:spPr>
          <a:xfrm>
            <a:off x="4820040" y="9389520"/>
            <a:ext cx="3676680" cy="485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buNone/>
            </a:pPr>
            <a:fld id="{F2025F42-CFCB-45C2-A98B-FD1293B4BC83}" type="slidenum">
              <a:rPr lang="en-US" sz="1200" b="0" strike="noStrike" spc="-1">
                <a:solidFill>
                  <a:srgbClr val="000000"/>
                </a:solidFill>
                <a:latin typeface="Times New Roman"/>
                <a:ea typeface="+mn-ea"/>
              </a:rPr>
              <a:t>2</a:t>
            </a:fld>
            <a:endParaRPr lang="en-US" sz="12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PlaceHolder 1"/>
          <p:cNvSpPr>
            <a:spLocks noGrp="1" noRot="1" noChangeAspect="1"/>
          </p:cNvSpPr>
          <p:nvPr>
            <p:ph type="sldImg"/>
          </p:nvPr>
        </p:nvSpPr>
        <p:spPr>
          <a:xfrm>
            <a:off x="984250" y="282575"/>
            <a:ext cx="5799138" cy="3389313"/>
          </a:xfrm>
          <a:prstGeom prst="rect">
            <a:avLst/>
          </a:prstGeom>
          <a:ln w="0">
            <a:noFill/>
          </a:ln>
        </p:spPr>
      </p:sp>
      <p:sp>
        <p:nvSpPr>
          <p:cNvPr id="1261" name="PlaceHolder 2"/>
          <p:cNvSpPr>
            <a:spLocks noGrp="1"/>
          </p:cNvSpPr>
          <p:nvPr>
            <p:ph type="body"/>
          </p:nvPr>
        </p:nvSpPr>
        <p:spPr>
          <a:xfrm>
            <a:off x="492480" y="3796200"/>
            <a:ext cx="6717240" cy="5973840"/>
          </a:xfrm>
          <a:prstGeom prst="rect">
            <a:avLst/>
          </a:prstGeom>
          <a:noFill/>
          <a:ln w="0">
            <a:noFill/>
          </a:ln>
        </p:spPr>
        <p:txBody>
          <a:bodyPr lIns="99000" tIns="49680" rIns="99000" bIns="49680" anchor="t">
            <a:noAutofit/>
          </a:bodyPr>
          <a:lstStyle/>
          <a:p>
            <a:endParaRPr lang="en-US" sz="2000" b="0" strike="noStrike" spc="-1">
              <a:latin typeface="Arial"/>
            </a:endParaRPr>
          </a:p>
        </p:txBody>
      </p:sp>
      <p:sp>
        <p:nvSpPr>
          <p:cNvPr id="1262" name="CustomShape 3"/>
          <p:cNvSpPr/>
          <p:nvPr/>
        </p:nvSpPr>
        <p:spPr>
          <a:xfrm>
            <a:off x="4402080" y="9553320"/>
            <a:ext cx="3362400" cy="49896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buNone/>
            </a:pPr>
            <a:fld id="{2919FEB6-CAE3-4FA4-816B-EE10092E1DF4}" type="slidenum">
              <a:rPr lang="ru-RU" sz="1300" b="0" strike="noStrike" spc="-1">
                <a:solidFill>
                  <a:srgbClr val="000000"/>
                </a:solidFill>
                <a:latin typeface="Calibri"/>
                <a:ea typeface="+mn-ea"/>
              </a:rPr>
              <a:t>17</a:t>
            </a:fld>
            <a:endParaRPr lang="en-US" sz="13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 name="PlaceHolder 1"/>
          <p:cNvSpPr>
            <a:spLocks noGrp="1" noRot="1" noChangeAspect="1"/>
          </p:cNvSpPr>
          <p:nvPr>
            <p:ph type="sldImg"/>
          </p:nvPr>
        </p:nvSpPr>
        <p:spPr>
          <a:xfrm>
            <a:off x="788988" y="1143000"/>
            <a:ext cx="5278437" cy="3084513"/>
          </a:xfrm>
          <a:prstGeom prst="rect">
            <a:avLst/>
          </a:prstGeom>
          <a:ln w="0">
            <a:noFill/>
          </a:ln>
        </p:spPr>
      </p:sp>
      <p:sp>
        <p:nvSpPr>
          <p:cNvPr id="1264" name="PlaceHolder 2"/>
          <p:cNvSpPr>
            <a:spLocks noGrp="1"/>
          </p:cNvSpPr>
          <p:nvPr>
            <p:ph type="body"/>
          </p:nvPr>
        </p:nvSpPr>
        <p:spPr>
          <a:xfrm>
            <a:off x="685800" y="4400640"/>
            <a:ext cx="5484600" cy="3598560"/>
          </a:xfrm>
          <a:prstGeom prst="rect">
            <a:avLst/>
          </a:prstGeom>
          <a:noFill/>
          <a:ln w="0">
            <a:noFill/>
          </a:ln>
        </p:spPr>
        <p:txBody>
          <a:bodyPr lIns="0" tIns="0" rIns="0" bIns="0" anchor="t">
            <a:noAutofit/>
          </a:bodyPr>
          <a:lstStyle/>
          <a:p>
            <a:endParaRPr lang="en-US" sz="2000" b="0" strike="noStrike" spc="-1">
              <a:latin typeface="Arial"/>
            </a:endParaRPr>
          </a:p>
        </p:txBody>
      </p:sp>
      <p:sp>
        <p:nvSpPr>
          <p:cNvPr id="1265" name="PlaceHolder 3"/>
          <p:cNvSpPr>
            <a:spLocks noGrp="1"/>
          </p:cNvSpPr>
          <p:nvPr>
            <p:ph type="sldNum"/>
          </p:nvPr>
        </p:nvSpPr>
        <p:spPr>
          <a:xfrm>
            <a:off x="3884760" y="8685360"/>
            <a:ext cx="2970000" cy="456840"/>
          </a:xfrm>
          <a:prstGeom prst="rect">
            <a:avLst/>
          </a:prstGeom>
          <a:noFill/>
          <a:ln w="0">
            <a:noFill/>
          </a:ln>
        </p:spPr>
        <p:txBody>
          <a:bodyPr lIns="0" tIns="0" rIns="0" bIns="0" anchor="b">
            <a:noAutofit/>
          </a:bodyPr>
          <a:lstStyle/>
          <a:p>
            <a:pPr algn="r">
              <a:lnSpc>
                <a:spcPct val="100000"/>
              </a:lnSpc>
              <a:buNone/>
            </a:pPr>
            <a:fld id="{65028A65-4ED2-4555-B9B7-F9B5D70191E4}" type="slidenum">
              <a:rPr lang="ru-RU" sz="1200" b="0" strike="noStrike" spc="-1">
                <a:solidFill>
                  <a:srgbClr val="000000"/>
                </a:solidFill>
                <a:latin typeface="Times New Roman"/>
                <a:ea typeface="+mn-ea"/>
              </a:rPr>
              <a:t>18</a:t>
            </a:fld>
            <a:endParaRPr lang="en-US"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 name="PlaceHolder 1"/>
          <p:cNvSpPr>
            <a:spLocks noGrp="1" noRot="1" noChangeAspect="1"/>
          </p:cNvSpPr>
          <p:nvPr>
            <p:ph type="sldImg"/>
          </p:nvPr>
        </p:nvSpPr>
        <p:spPr>
          <a:xfrm>
            <a:off x="658813" y="763588"/>
            <a:ext cx="6451600" cy="3770312"/>
          </a:xfrm>
          <a:prstGeom prst="rect">
            <a:avLst/>
          </a:prstGeom>
          <a:ln w="0">
            <a:noFill/>
          </a:ln>
        </p:spPr>
      </p:sp>
      <p:sp>
        <p:nvSpPr>
          <p:cNvPr id="1225" name="PlaceHolder 2"/>
          <p:cNvSpPr>
            <a:spLocks noGrp="1"/>
          </p:cNvSpPr>
          <p:nvPr>
            <p:ph type="body"/>
          </p:nvPr>
        </p:nvSpPr>
        <p:spPr>
          <a:xfrm>
            <a:off x="777240" y="4777560"/>
            <a:ext cx="6215760" cy="452412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1200" b="0" strike="noStrike" spc="-1">
                <a:solidFill>
                  <a:srgbClr val="002060"/>
                </a:solidFill>
                <a:latin typeface="+mn-lt"/>
                <a:ea typeface="+mn-ea"/>
              </a:rPr>
              <a:t>For the next two decades, the principal focus in heavy ion physics and spin physics, that will influence to a large extent the JINR strategic development is the timely completion of the JINR flagship facility - NICA. The aim of the NICA project is to create a world-class experimental infrastructure for fundamental research in contemporary High Energy Physics (HEP), applied research, and in development of novel nuclear power technology. The format of close interlaboratory cooperation will contribute to the development of modern detectors and to further achievements in the area of high-temperature superconductivity. This base should be utilized by a global scientific community of users from member and non-member states of JINR.</a:t>
            </a:r>
            <a:endParaRPr lang="en-US" sz="1200" b="0" strike="noStrike" spc="-1">
              <a:latin typeface="Arial"/>
            </a:endParaRPr>
          </a:p>
        </p:txBody>
      </p:sp>
      <p:sp>
        <p:nvSpPr>
          <p:cNvPr id="1226" name="PlaceHolder 3"/>
          <p:cNvSpPr>
            <a:spLocks noGrp="1"/>
          </p:cNvSpPr>
          <p:nvPr>
            <p:ph type="sldNum"/>
          </p:nvPr>
        </p:nvSpPr>
        <p:spPr>
          <a:xfrm>
            <a:off x="4399200" y="9555480"/>
            <a:ext cx="3371040" cy="500760"/>
          </a:xfrm>
          <a:prstGeom prst="rect">
            <a:avLst/>
          </a:prstGeom>
          <a:noFill/>
          <a:ln w="0">
            <a:noFill/>
          </a:ln>
        </p:spPr>
        <p:txBody>
          <a:bodyPr lIns="0" tIns="0" rIns="0" bIns="0" anchor="b">
            <a:noAutofit/>
          </a:bodyPr>
          <a:lstStyle/>
          <a:p>
            <a:pPr algn="r">
              <a:lnSpc>
                <a:spcPct val="100000"/>
              </a:lnSpc>
              <a:buNone/>
            </a:pPr>
            <a:fld id="{776A5F2C-B53C-426B-9FE2-0B5D2C2740F7}" type="slidenum">
              <a:rPr lang="en-US" sz="1400" b="0" strike="noStrike" spc="-1">
                <a:solidFill>
                  <a:srgbClr val="000000"/>
                </a:solidFill>
                <a:latin typeface="Times New Roman"/>
                <a:ea typeface="+mn-ea"/>
              </a:rPr>
              <a:t>4</a:t>
            </a:fld>
            <a:endParaRPr lang="en-US" sz="14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 name="PlaceHolder 1"/>
          <p:cNvSpPr>
            <a:spLocks noGrp="1" noRot="1" noChangeAspect="1"/>
          </p:cNvSpPr>
          <p:nvPr>
            <p:ph type="sldImg"/>
          </p:nvPr>
        </p:nvSpPr>
        <p:spPr>
          <a:xfrm>
            <a:off x="658813" y="763588"/>
            <a:ext cx="6451600" cy="3770312"/>
          </a:xfrm>
          <a:prstGeom prst="rect">
            <a:avLst/>
          </a:prstGeom>
          <a:ln w="0">
            <a:noFill/>
          </a:ln>
        </p:spPr>
      </p:sp>
      <p:sp>
        <p:nvSpPr>
          <p:cNvPr id="1228" name="PlaceHolder 2"/>
          <p:cNvSpPr>
            <a:spLocks noGrp="1"/>
          </p:cNvSpPr>
          <p:nvPr>
            <p:ph type="body"/>
          </p:nvPr>
        </p:nvSpPr>
        <p:spPr>
          <a:xfrm>
            <a:off x="777240" y="4777560"/>
            <a:ext cx="6215760" cy="4524120"/>
          </a:xfrm>
          <a:prstGeom prst="rect">
            <a:avLst/>
          </a:prstGeom>
          <a:noFill/>
          <a:ln w="0">
            <a:noFill/>
          </a:ln>
        </p:spPr>
        <p:txBody>
          <a:bodyPr lIns="0" tIns="0" rIns="0" bIns="0" anchor="t">
            <a:noAutofit/>
          </a:bodyPr>
          <a:lstStyle/>
          <a:p>
            <a:pPr marL="343080" indent="-343080">
              <a:lnSpc>
                <a:spcPct val="100000"/>
              </a:lnSpc>
              <a:buClr>
                <a:srgbClr val="000000"/>
              </a:buClr>
              <a:buFont typeface="Symbol"/>
              <a:buChar char=""/>
            </a:pPr>
            <a:r>
              <a:rPr lang="en-US" sz="1200" b="1" strike="noStrike" spc="-1">
                <a:solidFill>
                  <a:srgbClr val="2E75B6"/>
                </a:solidFill>
                <a:latin typeface="Calibri"/>
              </a:rPr>
              <a:t>Advantages of the MPD &amp; NICA </a:t>
            </a:r>
            <a:endParaRPr lang="en-US" sz="1200" b="0" strike="noStrike" spc="-1">
              <a:latin typeface="Arial"/>
            </a:endParaRPr>
          </a:p>
          <a:p>
            <a:pPr>
              <a:lnSpc>
                <a:spcPct val="100000"/>
              </a:lnSpc>
              <a:buNone/>
            </a:pPr>
            <a:endParaRPr lang="en-US" sz="1200" b="0" strike="noStrike" spc="-1">
              <a:latin typeface="Arial"/>
            </a:endParaRPr>
          </a:p>
          <a:p>
            <a:pPr marL="343080" indent="-343080">
              <a:lnSpc>
                <a:spcPct val="100000"/>
              </a:lnSpc>
              <a:buClr>
                <a:srgbClr val="000000"/>
              </a:buClr>
              <a:buFont typeface="Symbol"/>
              <a:buChar char=""/>
            </a:pPr>
            <a:r>
              <a:rPr lang="en-US" sz="1200" b="0" strike="noStrike" spc="-1">
                <a:solidFill>
                  <a:srgbClr val="000000"/>
                </a:solidFill>
                <a:latin typeface="Calibri"/>
                <a:ea typeface="Times New Roman"/>
              </a:rPr>
              <a:t>NICA covers an </a:t>
            </a:r>
            <a:r>
              <a:rPr lang="en-US" sz="1200" b="0" u="sng" strike="noStrike" spc="-1">
                <a:solidFill>
                  <a:srgbClr val="000000"/>
                </a:solidFill>
                <a:uFillTx/>
                <a:latin typeface="Calibri"/>
                <a:ea typeface="Times New Roman"/>
              </a:rPr>
              <a:t>energy range </a:t>
            </a:r>
            <a:r>
              <a:rPr lang="en-US" sz="1200" b="0" strike="noStrike" spc="-1">
                <a:solidFill>
                  <a:srgbClr val="000000"/>
                </a:solidFill>
                <a:latin typeface="Calibri"/>
                <a:ea typeface="Times New Roman"/>
              </a:rPr>
              <a:t>where most important an interesting physics appears to take place - transition from hadronic to partonic effect dominance, possible appearance of first order phase transition in QCD phase diagram, transition from baryon to meson dominance in particle production. All of this is also connected to astrophysical studies which are strongly developing now and may pose additional questions for us. In summary there are a lot of interesting open questions and MPD has the capabilities to answer many of them.</a:t>
            </a:r>
            <a:endParaRPr lang="en-US" sz="1200" b="0" strike="noStrike" spc="-1">
              <a:latin typeface="Arial"/>
            </a:endParaRPr>
          </a:p>
          <a:p>
            <a:pPr marL="343080" indent="-343080">
              <a:lnSpc>
                <a:spcPct val="100000"/>
              </a:lnSpc>
              <a:buClr>
                <a:srgbClr val="000000"/>
              </a:buClr>
              <a:buFont typeface="Symbol"/>
              <a:buChar char=""/>
            </a:pPr>
            <a:r>
              <a:rPr lang="en-US" sz="1200" b="0" strike="noStrike" spc="-1">
                <a:solidFill>
                  <a:srgbClr val="000000"/>
                </a:solidFill>
                <a:latin typeface="Calibri"/>
                <a:ea typeface="Times New Roman"/>
              </a:rPr>
              <a:t>MPD covers this interesting region providing powerful combination of </a:t>
            </a:r>
            <a:r>
              <a:rPr lang="en-US" sz="1200" b="0" u="sng" strike="noStrike" spc="-1">
                <a:solidFill>
                  <a:srgbClr val="000000"/>
                </a:solidFill>
                <a:uFillTx/>
                <a:latin typeface="Calibri"/>
                <a:ea typeface="Times New Roman"/>
              </a:rPr>
              <a:t>large luminosity,</a:t>
            </a:r>
            <a:r>
              <a:rPr lang="en-US" sz="1200" b="0" strike="noStrike" spc="-1">
                <a:solidFill>
                  <a:srgbClr val="000000"/>
                </a:solidFill>
                <a:latin typeface="Calibri"/>
                <a:ea typeface="Times New Roman"/>
              </a:rPr>
              <a:t> </a:t>
            </a:r>
            <a:r>
              <a:rPr lang="en-US" sz="1200" b="0" u="sng" strike="noStrike" spc="-1">
                <a:solidFill>
                  <a:srgbClr val="000000"/>
                </a:solidFill>
                <a:uFillTx/>
                <a:latin typeface="Calibri"/>
                <a:ea typeface="Times New Roman"/>
              </a:rPr>
              <a:t>collision energy and</a:t>
            </a:r>
            <a:r>
              <a:rPr lang="en-US" sz="1200" b="0" strike="noStrike" spc="-1">
                <a:solidFill>
                  <a:srgbClr val="000000"/>
                </a:solidFill>
                <a:latin typeface="Calibri"/>
                <a:ea typeface="Times New Roman"/>
              </a:rPr>
              <a:t> </a:t>
            </a:r>
            <a:r>
              <a:rPr lang="en-US" sz="1200" b="0" u="sng" strike="noStrike" spc="-1">
                <a:solidFill>
                  <a:srgbClr val="000000"/>
                </a:solidFill>
                <a:uFillTx/>
                <a:latin typeface="Calibri"/>
                <a:ea typeface="Times New Roman"/>
              </a:rPr>
              <a:t>system size scan </a:t>
            </a:r>
            <a:r>
              <a:rPr lang="en-US" sz="1200" b="0" strike="noStrike" spc="-1">
                <a:solidFill>
                  <a:srgbClr val="000000"/>
                </a:solidFill>
                <a:latin typeface="Calibri"/>
                <a:ea typeface="Times New Roman"/>
              </a:rPr>
              <a:t>(including isobars), large and consistent </a:t>
            </a:r>
            <a:r>
              <a:rPr lang="en-US" sz="1200" b="0" u="sng" strike="noStrike" spc="-1">
                <a:solidFill>
                  <a:srgbClr val="000000"/>
                </a:solidFill>
                <a:uFillTx/>
                <a:latin typeface="Calibri"/>
                <a:ea typeface="Times New Roman"/>
              </a:rPr>
              <a:t>acceptance</a:t>
            </a:r>
            <a:r>
              <a:rPr lang="en-US" sz="1200" b="0" strike="noStrike" spc="-1">
                <a:solidFill>
                  <a:srgbClr val="000000"/>
                </a:solidFill>
                <a:latin typeface="Calibri"/>
                <a:ea typeface="Times New Roman"/>
              </a:rPr>
              <a:t>, full </a:t>
            </a:r>
            <a:r>
              <a:rPr lang="en-US" sz="1200" b="0" u="sng" strike="noStrike" spc="-1">
                <a:solidFill>
                  <a:srgbClr val="000000"/>
                </a:solidFill>
                <a:uFillTx/>
                <a:latin typeface="Calibri"/>
                <a:ea typeface="Times New Roman"/>
              </a:rPr>
              <a:t>centrality</a:t>
            </a:r>
            <a:r>
              <a:rPr lang="en-US" sz="1200" b="0" strike="noStrike" spc="-1">
                <a:solidFill>
                  <a:srgbClr val="000000"/>
                </a:solidFill>
                <a:latin typeface="Calibri"/>
                <a:ea typeface="Times New Roman"/>
              </a:rPr>
              <a:t> range.</a:t>
            </a:r>
            <a:endParaRPr lang="en-US" sz="1200" b="0" strike="noStrike" spc="-1">
              <a:latin typeface="Arial"/>
            </a:endParaRPr>
          </a:p>
          <a:p>
            <a:pPr marL="343080" indent="-343080">
              <a:lnSpc>
                <a:spcPct val="100000"/>
              </a:lnSpc>
              <a:buClr>
                <a:srgbClr val="000000"/>
              </a:buClr>
              <a:buFont typeface="Symbol"/>
              <a:buChar char=""/>
            </a:pPr>
            <a:r>
              <a:rPr lang="en-US" sz="1200" b="0" strike="noStrike" spc="-1">
                <a:solidFill>
                  <a:srgbClr val="000000"/>
                </a:solidFill>
                <a:latin typeface="Calibri"/>
                <a:ea typeface="Times New Roman"/>
              </a:rPr>
              <a:t>NICA is complementary to existing and planned world facilities (FAIR, SPS), and will be a natural and necessary continuation and significant expansion of studies at RHIC BES.</a:t>
            </a:r>
            <a:endParaRPr lang="en-US" sz="1200" b="0" strike="noStrike" spc="-1">
              <a:latin typeface="Arial"/>
            </a:endParaRPr>
          </a:p>
          <a:p>
            <a:pPr>
              <a:lnSpc>
                <a:spcPct val="100000"/>
              </a:lnSpc>
              <a:buNone/>
            </a:pPr>
            <a:endParaRPr lang="en-US" sz="1200" b="0" strike="noStrike" spc="-1">
              <a:latin typeface="Arial"/>
            </a:endParaRPr>
          </a:p>
          <a:p>
            <a:pPr>
              <a:lnSpc>
                <a:spcPct val="100000"/>
              </a:lnSpc>
              <a:buNone/>
            </a:pPr>
            <a:r>
              <a:rPr lang="en-US" sz="1400" b="1" strike="noStrike" spc="-1">
                <a:solidFill>
                  <a:srgbClr val="000000"/>
                </a:solidFill>
                <a:latin typeface="Calibri"/>
                <a:ea typeface="Times New Roman"/>
              </a:rPr>
              <a:t>Other facilities:</a:t>
            </a:r>
            <a:endParaRPr lang="en-US" sz="1400" b="0" strike="noStrike" spc="-1">
              <a:latin typeface="Arial"/>
            </a:endParaRPr>
          </a:p>
          <a:p>
            <a:pPr marL="285840" indent="-285840">
              <a:lnSpc>
                <a:spcPct val="100000"/>
              </a:lnSpc>
              <a:buClr>
                <a:srgbClr val="000000"/>
              </a:buClr>
              <a:buFont typeface="Wingdings" charset="2"/>
              <a:buChar char=""/>
            </a:pPr>
            <a:r>
              <a:rPr lang="en-US" sz="1200" b="1" strike="noStrike" spc="-1">
                <a:solidFill>
                  <a:srgbClr val="000000"/>
                </a:solidFill>
                <a:latin typeface="Calibri"/>
                <a:ea typeface="Times New Roman"/>
              </a:rPr>
              <a:t>HADES</a:t>
            </a:r>
            <a:r>
              <a:rPr lang="en-US" sz="1200" b="0" strike="noStrike" spc="-1">
                <a:solidFill>
                  <a:srgbClr val="000000"/>
                </a:solidFill>
                <a:latin typeface="Calibri"/>
                <a:ea typeface="Times New Roman"/>
              </a:rPr>
              <a:t> and S</a:t>
            </a:r>
            <a:r>
              <a:rPr lang="en-US" sz="1200" b="1" strike="noStrike" spc="-1">
                <a:solidFill>
                  <a:srgbClr val="000000"/>
                </a:solidFill>
                <a:latin typeface="Calibri"/>
                <a:ea typeface="Times New Roman"/>
              </a:rPr>
              <a:t>IS18</a:t>
            </a:r>
            <a:r>
              <a:rPr lang="en-US" sz="1200" b="0" strike="noStrike" spc="-1">
                <a:solidFill>
                  <a:srgbClr val="000000"/>
                </a:solidFill>
                <a:latin typeface="Calibri"/>
                <a:ea typeface="Times New Roman"/>
              </a:rPr>
              <a:t> provide energies below 3 GeV;</a:t>
            </a:r>
            <a:endParaRPr lang="en-US" sz="1200" b="0" strike="noStrike" spc="-1">
              <a:latin typeface="Arial"/>
            </a:endParaRPr>
          </a:p>
          <a:p>
            <a:pPr marL="285840" indent="-285840">
              <a:lnSpc>
                <a:spcPct val="100000"/>
              </a:lnSpc>
              <a:buClr>
                <a:srgbClr val="000000"/>
              </a:buClr>
              <a:buFont typeface="Wingdings" charset="2"/>
              <a:buChar char=""/>
            </a:pPr>
            <a:r>
              <a:rPr lang="en-US" sz="1200" b="1" strike="noStrike" spc="-1">
                <a:solidFill>
                  <a:srgbClr val="000000"/>
                </a:solidFill>
                <a:latin typeface="Calibri"/>
                <a:ea typeface="Times New Roman"/>
              </a:rPr>
              <a:t>FAIR</a:t>
            </a:r>
            <a:r>
              <a:rPr lang="en-US" sz="1200" b="0" strike="noStrike" spc="-1">
                <a:solidFill>
                  <a:srgbClr val="000000"/>
                </a:solidFill>
                <a:latin typeface="Calibri"/>
                <a:ea typeface="Times New Roman"/>
              </a:rPr>
              <a:t> is not going to provide data before 2028 - so it will not provide data in timescale comparable to NICA;</a:t>
            </a:r>
            <a:endParaRPr lang="en-US" sz="1200" b="0" strike="noStrike" spc="-1">
              <a:latin typeface="Arial"/>
            </a:endParaRPr>
          </a:p>
          <a:p>
            <a:pPr marL="285840" indent="-285840">
              <a:lnSpc>
                <a:spcPct val="100000"/>
              </a:lnSpc>
              <a:buClr>
                <a:srgbClr val="000000"/>
              </a:buClr>
              <a:buFont typeface="Wingdings" charset="2"/>
              <a:buChar char=""/>
            </a:pPr>
            <a:r>
              <a:rPr lang="en-US" sz="1200" b="1" strike="noStrike" spc="-1">
                <a:solidFill>
                  <a:srgbClr val="000000"/>
                </a:solidFill>
                <a:latin typeface="Calibri"/>
                <a:ea typeface="Times New Roman"/>
              </a:rPr>
              <a:t>SPS</a:t>
            </a:r>
            <a:r>
              <a:rPr lang="en-US" sz="1200" b="0" strike="noStrike" spc="-1">
                <a:solidFill>
                  <a:srgbClr val="000000"/>
                </a:solidFill>
                <a:latin typeface="Calibri"/>
                <a:ea typeface="Times New Roman"/>
              </a:rPr>
              <a:t> operates at higher energies, and is fixed target (and also mostly limited to highest centralities);</a:t>
            </a:r>
            <a:endParaRPr lang="en-US" sz="1200" b="0" strike="noStrike" spc="-1">
              <a:latin typeface="Arial"/>
            </a:endParaRPr>
          </a:p>
          <a:p>
            <a:pPr marL="285840" indent="-285840">
              <a:lnSpc>
                <a:spcPct val="100000"/>
              </a:lnSpc>
              <a:buClr>
                <a:srgbClr val="C00000"/>
              </a:buClr>
              <a:buFont typeface="Wingdings" charset="2"/>
              <a:buChar char=""/>
            </a:pPr>
            <a:r>
              <a:rPr lang="en-US" sz="1200" b="1" strike="noStrike" spc="-1">
                <a:solidFill>
                  <a:srgbClr val="C00000"/>
                </a:solidFill>
                <a:latin typeface="Calibri"/>
                <a:ea typeface="Times New Roman"/>
              </a:rPr>
              <a:t>STAR BES </a:t>
            </a:r>
            <a:r>
              <a:rPr lang="en-US" sz="1200" b="0" strike="noStrike" spc="-1">
                <a:solidFill>
                  <a:srgbClr val="000000"/>
                </a:solidFill>
                <a:latin typeface="Calibri"/>
                <a:ea typeface="Times New Roman"/>
              </a:rPr>
              <a:t>(Beam Energy Scan) covered the energy range of 3-20, however:</a:t>
            </a:r>
            <a:endParaRPr lang="en-US" sz="1200" b="0" strike="noStrike" spc="-1">
              <a:latin typeface="Arial"/>
            </a:endParaRPr>
          </a:p>
          <a:p>
            <a:pPr marL="457200">
              <a:lnSpc>
                <a:spcPct val="100000"/>
              </a:lnSpc>
              <a:buNone/>
            </a:pPr>
            <a:r>
              <a:rPr lang="en-US" sz="1200" b="0" strike="noStrike" spc="-1">
                <a:solidFill>
                  <a:srgbClr val="000000"/>
                </a:solidFill>
                <a:latin typeface="Calibri"/>
                <a:ea typeface="Times New Roman"/>
              </a:rPr>
              <a:t>  - the data taking is finished,</a:t>
            </a:r>
            <a:endParaRPr lang="en-US" sz="1200" b="0" strike="noStrike" spc="-1">
              <a:latin typeface="Arial"/>
            </a:endParaRPr>
          </a:p>
          <a:p>
            <a:pPr marL="457200">
              <a:lnSpc>
                <a:spcPct val="100000"/>
              </a:lnSpc>
              <a:buNone/>
            </a:pPr>
            <a:r>
              <a:rPr lang="en-US" sz="1200" b="0" strike="noStrike" spc="-1">
                <a:solidFill>
                  <a:srgbClr val="000000"/>
                </a:solidFill>
                <a:latin typeface="Calibri"/>
                <a:ea typeface="Times New Roman"/>
              </a:rPr>
              <a:t>  - data sample of 100M at most energies may be  </a:t>
            </a:r>
            <a:endParaRPr lang="en-US" sz="1200" b="0" strike="noStrike" spc="-1">
              <a:latin typeface="Arial"/>
            </a:endParaRPr>
          </a:p>
          <a:p>
            <a:pPr marL="457200">
              <a:lnSpc>
                <a:spcPct val="100000"/>
              </a:lnSpc>
              <a:buNone/>
            </a:pPr>
            <a:r>
              <a:rPr lang="en-US" sz="1200" b="0" strike="noStrike" spc="-1">
                <a:solidFill>
                  <a:srgbClr val="000000"/>
                </a:solidFill>
                <a:latin typeface="Calibri"/>
                <a:ea typeface="Times New Roman"/>
              </a:rPr>
              <a:t>     enough to "pose interesting questions", or </a:t>
            </a:r>
            <a:endParaRPr lang="en-US" sz="1200" b="0" strike="noStrike" spc="-1">
              <a:latin typeface="Arial"/>
            </a:endParaRPr>
          </a:p>
          <a:p>
            <a:pPr marL="457200">
              <a:lnSpc>
                <a:spcPct val="100000"/>
              </a:lnSpc>
              <a:buNone/>
            </a:pPr>
            <a:r>
              <a:rPr lang="en-US" sz="1200" b="0" strike="noStrike" spc="-1">
                <a:solidFill>
                  <a:srgbClr val="000000"/>
                </a:solidFill>
                <a:latin typeface="Calibri"/>
                <a:ea typeface="Times New Roman"/>
              </a:rPr>
              <a:t>     highlight the region of interest, but not provide </a:t>
            </a:r>
            <a:endParaRPr lang="en-US" sz="1200" b="0" strike="noStrike" spc="-1">
              <a:latin typeface="Arial"/>
            </a:endParaRPr>
          </a:p>
          <a:p>
            <a:pPr marL="457200">
              <a:lnSpc>
                <a:spcPct val="100000"/>
              </a:lnSpc>
              <a:buNone/>
            </a:pPr>
            <a:r>
              <a:rPr lang="en-US" sz="1200" b="0" strike="noStrike" spc="-1">
                <a:solidFill>
                  <a:srgbClr val="000000"/>
                </a:solidFill>
                <a:latin typeface="Calibri"/>
                <a:ea typeface="Times New Roman"/>
              </a:rPr>
              <a:t>     "definite answers",</a:t>
            </a:r>
            <a:endParaRPr lang="en-US" sz="1200" b="0" strike="noStrike" spc="-1">
              <a:latin typeface="Arial"/>
            </a:endParaRPr>
          </a:p>
          <a:p>
            <a:pPr marL="457200">
              <a:lnSpc>
                <a:spcPct val="100000"/>
              </a:lnSpc>
              <a:buNone/>
            </a:pPr>
            <a:r>
              <a:rPr lang="en-US" sz="1200" b="0" strike="noStrike" spc="-1">
                <a:solidFill>
                  <a:srgbClr val="000000"/>
                </a:solidFill>
                <a:latin typeface="Calibri"/>
                <a:ea typeface="Times New Roman"/>
              </a:rPr>
              <a:t>  - data below 8 GeV is in fixed-target mode,</a:t>
            </a:r>
            <a:endParaRPr lang="en-US" sz="1200" b="0" strike="noStrike" spc="-1">
              <a:latin typeface="Arial"/>
            </a:endParaRPr>
          </a:p>
          <a:p>
            <a:pPr marL="457200">
              <a:lnSpc>
                <a:spcPct val="100000"/>
              </a:lnSpc>
              <a:buNone/>
            </a:pPr>
            <a:r>
              <a:rPr lang="en-US" sz="1200" b="0" strike="noStrike" spc="-1">
                <a:solidFill>
                  <a:srgbClr val="000000"/>
                </a:solidFill>
                <a:latin typeface="Calibri"/>
                <a:ea typeface="Times New Roman"/>
              </a:rPr>
              <a:t>  - no collision system size scan was done,</a:t>
            </a:r>
            <a:endParaRPr lang="en-US" sz="1200" b="0" strike="noStrike" spc="-1">
              <a:latin typeface="Arial"/>
            </a:endParaRPr>
          </a:p>
          <a:p>
            <a:pPr marL="457200">
              <a:lnSpc>
                <a:spcPct val="100000"/>
              </a:lnSpc>
              <a:buNone/>
            </a:pPr>
            <a:r>
              <a:rPr lang="en-US" sz="1200" b="0" strike="noStrike" spc="-1">
                <a:solidFill>
                  <a:srgbClr val="000000"/>
                </a:solidFill>
                <a:latin typeface="Calibri"/>
                <a:ea typeface="Times New Roman"/>
              </a:rPr>
              <a:t>  - isobar run of RHIC showed new interesting physics </a:t>
            </a:r>
            <a:endParaRPr lang="en-US" sz="1200" b="0" strike="noStrike" spc="-1">
              <a:latin typeface="Arial"/>
            </a:endParaRPr>
          </a:p>
          <a:p>
            <a:pPr marL="457200">
              <a:lnSpc>
                <a:spcPct val="100000"/>
              </a:lnSpc>
              <a:buNone/>
            </a:pPr>
            <a:r>
              <a:rPr lang="en-US" sz="1200" b="0" strike="noStrike" spc="-1">
                <a:solidFill>
                  <a:srgbClr val="000000"/>
                </a:solidFill>
                <a:latin typeface="Calibri"/>
                <a:ea typeface="Times New Roman"/>
              </a:rPr>
              <a:t>     that may be explored at NICA.</a:t>
            </a:r>
            <a:endParaRPr lang="en-US" sz="1200" b="0" strike="noStrike" spc="-1">
              <a:latin typeface="Arial"/>
            </a:endParaRPr>
          </a:p>
          <a:p>
            <a:pPr marL="457200">
              <a:lnSpc>
                <a:spcPct val="100000"/>
              </a:lnSpc>
              <a:buNone/>
            </a:pPr>
            <a:endParaRPr lang="en-US" sz="1200" b="0" strike="noStrike" spc="-1">
              <a:latin typeface="Arial"/>
            </a:endParaRPr>
          </a:p>
          <a:p>
            <a:pPr marL="457200">
              <a:lnSpc>
                <a:spcPct val="100000"/>
              </a:lnSpc>
              <a:buNone/>
            </a:pPr>
            <a:r>
              <a:rPr lang="en-US" sz="1400" b="1" u="sng" strike="noStrike" spc="-1">
                <a:solidFill>
                  <a:srgbClr val="2E75B6"/>
                </a:solidFill>
                <a:uFillTx/>
                <a:latin typeface="Calibri"/>
                <a:ea typeface="Times New Roman"/>
              </a:rPr>
              <a:t>BM@N</a:t>
            </a:r>
            <a:endParaRPr lang="en-US" sz="1400" b="0" strike="noStrike" spc="-1">
              <a:latin typeface="Arial"/>
            </a:endParaRPr>
          </a:p>
          <a:p>
            <a:pPr marL="457200">
              <a:lnSpc>
                <a:spcPct val="100000"/>
              </a:lnSpc>
              <a:buNone/>
            </a:pPr>
            <a:r>
              <a:rPr lang="en-US" sz="1200" b="0" strike="noStrike" spc="-1">
                <a:solidFill>
                  <a:srgbClr val="000000"/>
                </a:solidFill>
                <a:latin typeface="Calibri"/>
                <a:ea typeface="Times New Roman"/>
              </a:rPr>
              <a:t>Baryonic Matter at Nuclotron (BM@N) experiment is focused on measurement of Au+Au collisions up to a kinetic beam energy of 3.8·A GeV in order to investigate the equation-of-state (EOS) and the microscopic degrees-of-freedom of QCD matter at neutron star core densities, as EOS defines relation between density, pressure, temperature, energy and isospin asymmetry of nuclear matter.</a:t>
            </a:r>
            <a:endParaRPr lang="en-US" sz="1200" b="0" strike="noStrike" spc="-1">
              <a:latin typeface="Arial"/>
            </a:endParaRPr>
          </a:p>
          <a:p>
            <a:pPr marL="457200">
              <a:lnSpc>
                <a:spcPct val="100000"/>
              </a:lnSpc>
              <a:buNone/>
            </a:pPr>
            <a:r>
              <a:rPr lang="en-US" sz="1200" b="0" strike="noStrike" spc="-1">
                <a:solidFill>
                  <a:srgbClr val="000000"/>
                </a:solidFill>
                <a:latin typeface="Calibri"/>
                <a:ea typeface="Times New Roman"/>
              </a:rPr>
              <a:t>The “hot” topics of the experiment are:</a:t>
            </a:r>
            <a:endParaRPr lang="en-US" sz="1200" b="0" strike="noStrike" spc="-1">
              <a:latin typeface="Arial"/>
            </a:endParaRPr>
          </a:p>
          <a:p>
            <a:pPr marL="285840" indent="-285840">
              <a:lnSpc>
                <a:spcPct val="100000"/>
              </a:lnSpc>
              <a:buClr>
                <a:srgbClr val="000000"/>
              </a:buClr>
              <a:buFont typeface="Arial"/>
              <a:buChar char="•"/>
            </a:pPr>
            <a:r>
              <a:rPr lang="en-US" sz="1200" b="0" strike="noStrike" spc="-1">
                <a:solidFill>
                  <a:srgbClr val="000000"/>
                </a:solidFill>
                <a:latin typeface="Calibri"/>
                <a:ea typeface="Times New Roman"/>
              </a:rPr>
              <a:t>Study isospin symmetric matter EOS at densities of ρ=3-5 ρ</a:t>
            </a:r>
            <a:r>
              <a:rPr lang="en-US" sz="1200" b="0" strike="noStrike" spc="-1" baseline="-25000">
                <a:solidFill>
                  <a:srgbClr val="000000"/>
                </a:solidFill>
                <a:latin typeface="Calibri"/>
                <a:ea typeface="Times New Roman"/>
              </a:rPr>
              <a:t>0</a:t>
            </a:r>
            <a:r>
              <a:rPr lang="en-US" sz="1200" b="0" strike="noStrike" spc="-1">
                <a:solidFill>
                  <a:srgbClr val="000000"/>
                </a:solidFill>
                <a:latin typeface="Calibri"/>
                <a:ea typeface="Times New Roman"/>
              </a:rPr>
              <a:t> (saturation density) by the following measurements:</a:t>
            </a:r>
            <a:endParaRPr lang="en-US" sz="1200" b="0" strike="noStrike" spc="-1">
              <a:latin typeface="Arial"/>
            </a:endParaRPr>
          </a:p>
          <a:p>
            <a:pPr>
              <a:lnSpc>
                <a:spcPct val="100000"/>
              </a:lnSpc>
              <a:buNone/>
            </a:pPr>
            <a:r>
              <a:rPr lang="en-US" sz="1200" b="0" strike="noStrike" spc="-1">
                <a:solidFill>
                  <a:srgbClr val="000000"/>
                </a:solidFill>
                <a:latin typeface="Calibri"/>
                <a:ea typeface="Times New Roman"/>
              </a:rPr>
              <a:t>       -  elliptic and direct flows of protons, mesons and hyperons,</a:t>
            </a:r>
            <a:endParaRPr lang="en-US" sz="1200" b="0" strike="noStrike" spc="-1">
              <a:latin typeface="Arial"/>
            </a:endParaRPr>
          </a:p>
          <a:p>
            <a:pPr>
              <a:lnSpc>
                <a:spcPct val="100000"/>
              </a:lnSpc>
              <a:buNone/>
            </a:pPr>
            <a:r>
              <a:rPr lang="en-US" sz="1200" b="0" strike="noStrike" spc="-1">
                <a:solidFill>
                  <a:srgbClr val="000000"/>
                </a:solidFill>
                <a:latin typeface="Calibri"/>
                <a:ea typeface="Times New Roman"/>
              </a:rPr>
              <a:t>       -  sub-threshold production of multi-strange hyperons and </a:t>
            </a:r>
            <a:endParaRPr lang="en-US" sz="1200" b="0" strike="noStrike" spc="-1">
              <a:latin typeface="Arial"/>
            </a:endParaRPr>
          </a:p>
          <a:p>
            <a:pPr>
              <a:lnSpc>
                <a:spcPct val="100000"/>
              </a:lnSpc>
              <a:buNone/>
            </a:pPr>
            <a:r>
              <a:rPr lang="en-US" sz="1200" b="0" strike="noStrike" spc="-1">
                <a:solidFill>
                  <a:srgbClr val="000000"/>
                </a:solidFill>
                <a:latin typeface="Calibri"/>
                <a:ea typeface="Times New Roman"/>
              </a:rPr>
              <a:t>          anti-hyperons.</a:t>
            </a:r>
            <a:endParaRPr lang="en-US" sz="1200" b="0" strike="noStrike" spc="-1">
              <a:latin typeface="Arial"/>
            </a:endParaRPr>
          </a:p>
          <a:p>
            <a:pPr marL="285840" indent="-285840">
              <a:lnSpc>
                <a:spcPct val="100000"/>
              </a:lnSpc>
              <a:buClr>
                <a:srgbClr val="000000"/>
              </a:buClr>
              <a:buFont typeface="Arial"/>
              <a:buChar char="•"/>
            </a:pPr>
            <a:r>
              <a:rPr lang="en-US" sz="1200" b="0" strike="noStrike" spc="-1">
                <a:solidFill>
                  <a:srgbClr val="000000"/>
                </a:solidFill>
                <a:latin typeface="Calibri"/>
                <a:ea typeface="Times New Roman"/>
              </a:rPr>
              <a:t>Constrain symmetry energy </a:t>
            </a:r>
            <a:r>
              <a:rPr lang="en-US" sz="1200" b="1" strike="noStrike" spc="-1">
                <a:solidFill>
                  <a:srgbClr val="00B050"/>
                </a:solidFill>
                <a:latin typeface="Calibri"/>
                <a:ea typeface="Times New Roman"/>
              </a:rPr>
              <a:t>E</a:t>
            </a:r>
            <a:r>
              <a:rPr lang="en-US" sz="1200" b="1" strike="noStrike" spc="-1" baseline="-25000">
                <a:solidFill>
                  <a:srgbClr val="00B050"/>
                </a:solidFill>
                <a:latin typeface="Calibri"/>
                <a:ea typeface="Times New Roman"/>
              </a:rPr>
              <a:t>sym</a:t>
            </a:r>
            <a:r>
              <a:rPr lang="en-US" sz="1200" b="0" strike="noStrike" spc="-1">
                <a:solidFill>
                  <a:srgbClr val="000000"/>
                </a:solidFill>
                <a:latin typeface="Calibri"/>
                <a:ea typeface="Times New Roman"/>
              </a:rPr>
              <a:t> - difference between binding energy of isospin symmetric and asymmetric matter by the following measurements:</a:t>
            </a:r>
            <a:endParaRPr lang="en-US" sz="1200" b="0" strike="noStrike" spc="-1">
              <a:latin typeface="Arial"/>
            </a:endParaRPr>
          </a:p>
          <a:p>
            <a:pPr>
              <a:lnSpc>
                <a:spcPct val="100000"/>
              </a:lnSpc>
              <a:buNone/>
            </a:pPr>
            <a:r>
              <a:rPr lang="en-US" sz="1200" b="0" strike="noStrike" spc="-1">
                <a:solidFill>
                  <a:srgbClr val="000000"/>
                </a:solidFill>
                <a:latin typeface="Calibri"/>
                <a:ea typeface="Times New Roman"/>
              </a:rPr>
              <a:t>        -  collective flow of neutrons vs protons,</a:t>
            </a:r>
            <a:endParaRPr lang="en-US" sz="1200" b="0" strike="noStrike" spc="-1">
              <a:latin typeface="Arial"/>
            </a:endParaRPr>
          </a:p>
          <a:p>
            <a:pPr>
              <a:lnSpc>
                <a:spcPct val="100000"/>
              </a:lnSpc>
              <a:buNone/>
            </a:pPr>
            <a:r>
              <a:rPr lang="en-US" sz="1200" b="0" strike="noStrike" spc="-1">
                <a:solidFill>
                  <a:srgbClr val="000000"/>
                </a:solidFill>
                <a:latin typeface="Calibri"/>
                <a:ea typeface="Times New Roman"/>
              </a:rPr>
              <a:t>        -  sub-threshold production of particles with opposite isospin.</a:t>
            </a:r>
            <a:endParaRPr lang="en-US" sz="1200" b="0" strike="noStrike" spc="-1">
              <a:latin typeface="Arial"/>
            </a:endParaRPr>
          </a:p>
          <a:p>
            <a:pPr marL="285840" indent="-285840">
              <a:lnSpc>
                <a:spcPct val="100000"/>
              </a:lnSpc>
              <a:buClr>
                <a:srgbClr val="000000"/>
              </a:buClr>
              <a:buFont typeface="Arial"/>
              <a:buChar char="•"/>
            </a:pPr>
            <a:r>
              <a:rPr lang="en-US" sz="1200" b="0" strike="noStrike" spc="-1">
                <a:solidFill>
                  <a:srgbClr val="000000"/>
                </a:solidFill>
                <a:latin typeface="Calibri"/>
                <a:ea typeface="Times New Roman"/>
              </a:rPr>
              <a:t>Searches for quark degrees-of-freedom and the critical endpoint of the first order phase transition at high baryonic densities.</a:t>
            </a:r>
            <a:endParaRPr lang="en-US" sz="1200" b="0" strike="noStrike" spc="-1">
              <a:latin typeface="Arial"/>
            </a:endParaRPr>
          </a:p>
          <a:p>
            <a:pPr marL="285840" indent="-285840">
              <a:lnSpc>
                <a:spcPct val="100000"/>
              </a:lnSpc>
              <a:buClr>
                <a:srgbClr val="000000"/>
              </a:buClr>
              <a:buFont typeface="Arial"/>
              <a:buChar char="•"/>
            </a:pPr>
            <a:r>
              <a:rPr lang="en-US" sz="1200" b="0" strike="noStrike" spc="-1">
                <a:solidFill>
                  <a:srgbClr val="000000"/>
                </a:solidFill>
                <a:latin typeface="Calibri"/>
                <a:ea typeface="Times New Roman"/>
              </a:rPr>
              <a:t>Role of hyperons in neutron stars (ΛN and ΛNN interactions) by measurements of yields and lifetime of light hyper-nucleus at high baryonic densities.</a:t>
            </a:r>
            <a:endParaRPr lang="en-US" sz="1200" b="0" strike="noStrike" spc="-1">
              <a:latin typeface="Arial"/>
            </a:endParaRPr>
          </a:p>
          <a:p>
            <a:pPr>
              <a:lnSpc>
                <a:spcPct val="100000"/>
              </a:lnSpc>
              <a:buNone/>
            </a:pPr>
            <a:endParaRPr lang="en-US" sz="1200" b="0" strike="noStrike" spc="-1">
              <a:latin typeface="Arial"/>
            </a:endParaRPr>
          </a:p>
          <a:p>
            <a:pPr>
              <a:lnSpc>
                <a:spcPct val="100000"/>
              </a:lnSpc>
              <a:buNone/>
            </a:pPr>
            <a:endParaRPr lang="en-US" sz="1200" b="0" strike="noStrike" spc="-1">
              <a:latin typeface="Arial"/>
            </a:endParaRPr>
          </a:p>
          <a:p>
            <a:pPr>
              <a:lnSpc>
                <a:spcPct val="100000"/>
              </a:lnSpc>
              <a:buNone/>
            </a:pPr>
            <a:endParaRPr lang="en-US" sz="1200" b="0" strike="noStrike" spc="-1">
              <a:latin typeface="Arial"/>
            </a:endParaRPr>
          </a:p>
          <a:p>
            <a:pPr marL="285840" indent="-285840">
              <a:lnSpc>
                <a:spcPct val="100000"/>
              </a:lnSpc>
              <a:buClr>
                <a:srgbClr val="000000"/>
              </a:buClr>
              <a:buFont typeface="Arial"/>
              <a:buChar char="•"/>
            </a:pPr>
            <a:r>
              <a:rPr lang="ru-RU" sz="2000" b="0" strike="noStrike" spc="-1">
                <a:latin typeface="+mn-lt"/>
                <a:ea typeface="Times New Roman"/>
              </a:rPr>
              <a:t>О возможности изучения на </a:t>
            </a:r>
            <a:r>
              <a:rPr lang="en-US" sz="2000" b="0" strike="noStrike" spc="-1">
                <a:latin typeface="+mn-lt"/>
                <a:ea typeface="Times New Roman"/>
              </a:rPr>
              <a:t>NICA </a:t>
            </a:r>
            <a:r>
              <a:rPr lang="ru-RU" sz="2000" b="0" strike="noStrike" spc="-1">
                <a:latin typeface="+mn-lt"/>
                <a:ea typeface="Times New Roman"/>
              </a:rPr>
              <a:t>столкновений изобарных ядер, имеющих тот же атомный номер, но разный заряд: в частности - не можем ли мы столкнуть свинец-208 и висмут-208? </a:t>
            </a:r>
            <a:br/>
            <a:br/>
            <a:r>
              <a:rPr lang="en-US" sz="2000" b="0" strike="noStrike" spc="-1">
                <a:latin typeface="+mn-lt"/>
                <a:ea typeface="Times New Roman"/>
              </a:rPr>
              <a:t>RICH </a:t>
            </a:r>
            <a:r>
              <a:rPr lang="ru-RU" sz="2000" b="0" strike="noStrike" spc="-1">
                <a:latin typeface="+mn-lt"/>
                <a:ea typeface="Times New Roman"/>
              </a:rPr>
              <a:t>закончил набор данных, но на последнем рабочем совещании (закрытом) они говорили об интересных результатах, которые могут быть очень важны для понимания структуры ядра. В этом плане низкие </a:t>
            </a:r>
            <a:br/>
            <a:r>
              <a:rPr lang="ru-RU" sz="2000" b="0" strike="noStrike" spc="-1">
                <a:latin typeface="+mn-lt"/>
                <a:ea typeface="Times New Roman"/>
              </a:rPr>
              <a:t>энергии </a:t>
            </a:r>
            <a:r>
              <a:rPr lang="en-US" sz="2000" b="0" strike="noStrike" spc="-1">
                <a:latin typeface="+mn-lt"/>
                <a:ea typeface="Times New Roman"/>
              </a:rPr>
              <a:t>NICA </a:t>
            </a:r>
            <a:r>
              <a:rPr lang="ru-RU" sz="2000" b="0" strike="noStrike" spc="-1">
                <a:latin typeface="+mn-lt"/>
                <a:ea typeface="Times New Roman"/>
              </a:rPr>
              <a:t>могут быть дополнительным преимуществом. Если столкновения идут с большим прицельным параметром, то возникают </a:t>
            </a:r>
            <a:br/>
            <a:r>
              <a:rPr lang="ru-RU" sz="2000" b="0" strike="noStrike" spc="-1">
                <a:latin typeface="+mn-lt"/>
                <a:ea typeface="Times New Roman"/>
              </a:rPr>
              <a:t>сильные электромагнитные поля и соответствующая физика - </a:t>
            </a:r>
            <a:r>
              <a:rPr lang="en-US" sz="2000" b="0" strike="noStrike" spc="-1">
                <a:latin typeface="+mn-lt"/>
                <a:ea typeface="Times New Roman"/>
              </a:rPr>
              <a:t>Chiral Magnetic Effect. </a:t>
            </a:r>
            <a:br/>
            <a:br/>
            <a:r>
              <a:rPr lang="ru-RU" sz="2000" b="0" strike="noStrike" spc="-1">
                <a:latin typeface="+mn-lt"/>
                <a:ea typeface="Times New Roman"/>
              </a:rPr>
              <a:t>Есть давние работы по теме. Например, С.Волошин (</a:t>
            </a:r>
            <a:r>
              <a:rPr lang="en-US" sz="2000" b="0" strike="noStrike" spc="-1">
                <a:latin typeface="+mn-lt"/>
                <a:ea typeface="Times New Roman"/>
              </a:rPr>
              <a:t>Phys.Rev.Lett.105 (2010) 17230) </a:t>
            </a:r>
            <a:r>
              <a:rPr lang="ru-RU" sz="2000" b="0" strike="noStrike" spc="-1">
                <a:latin typeface="+mn-lt"/>
                <a:ea typeface="Times New Roman"/>
              </a:rPr>
              <a:t>предлагает сталкивать </a:t>
            </a:r>
            <a:r>
              <a:rPr lang="en-US" sz="2000" b="0" strike="noStrike" spc="-1">
                <a:latin typeface="+mn-lt"/>
                <a:ea typeface="Times New Roman"/>
              </a:rPr>
              <a:t>Ru-44 </a:t>
            </a:r>
            <a:r>
              <a:rPr lang="ru-RU" sz="2000" b="0" strike="noStrike" spc="-1">
                <a:latin typeface="+mn-lt"/>
                <a:ea typeface="Times New Roman"/>
              </a:rPr>
              <a:t>и </a:t>
            </a:r>
            <a:r>
              <a:rPr lang="en-US" sz="2000" b="0" strike="noStrike" spc="-1">
                <a:latin typeface="+mn-lt"/>
                <a:ea typeface="Times New Roman"/>
              </a:rPr>
              <a:t>Zr-40 (A=96). </a:t>
            </a:r>
            <a:br/>
            <a:r>
              <a:rPr lang="ru-RU" sz="2000" b="0" strike="noStrike" spc="-1">
                <a:latin typeface="+mn-lt"/>
                <a:ea typeface="Times New Roman"/>
              </a:rPr>
              <a:t> </a:t>
            </a:r>
            <a:endParaRPr lang="en-US" sz="2000" b="0" strike="noStrike" spc="-1">
              <a:latin typeface="Arial"/>
            </a:endParaRPr>
          </a:p>
          <a:p>
            <a:pPr>
              <a:lnSpc>
                <a:spcPct val="100000"/>
              </a:lnSpc>
              <a:buNone/>
            </a:pPr>
            <a:endParaRPr lang="en-US" sz="2000" b="0" strike="noStrike" spc="-1">
              <a:latin typeface="Arial"/>
            </a:endParaRPr>
          </a:p>
          <a:p>
            <a:pPr>
              <a:lnSpc>
                <a:spcPct val="100000"/>
              </a:lnSpc>
              <a:buNone/>
            </a:pPr>
            <a:endParaRPr lang="en-US" sz="2000" b="0" strike="noStrike" spc="-1">
              <a:latin typeface="Arial"/>
            </a:endParaRPr>
          </a:p>
        </p:txBody>
      </p:sp>
      <p:sp>
        <p:nvSpPr>
          <p:cNvPr id="1229" name="PlaceHolder 3"/>
          <p:cNvSpPr>
            <a:spLocks noGrp="1"/>
          </p:cNvSpPr>
          <p:nvPr>
            <p:ph type="sldNum"/>
          </p:nvPr>
        </p:nvSpPr>
        <p:spPr>
          <a:xfrm>
            <a:off x="4399200" y="9555480"/>
            <a:ext cx="3371040" cy="500760"/>
          </a:xfrm>
          <a:prstGeom prst="rect">
            <a:avLst/>
          </a:prstGeom>
          <a:noFill/>
          <a:ln w="0">
            <a:noFill/>
          </a:ln>
        </p:spPr>
        <p:txBody>
          <a:bodyPr lIns="0" tIns="0" rIns="0" bIns="0" anchor="b">
            <a:noAutofit/>
          </a:bodyPr>
          <a:lstStyle/>
          <a:p>
            <a:pPr algn="r">
              <a:lnSpc>
                <a:spcPct val="100000"/>
              </a:lnSpc>
              <a:buNone/>
            </a:pPr>
            <a:fld id="{4F81B260-4201-442F-A04E-224676FE567A}" type="slidenum">
              <a:rPr lang="en-US" sz="1400" b="0" strike="noStrike" spc="-1">
                <a:solidFill>
                  <a:srgbClr val="000000"/>
                </a:solidFill>
                <a:latin typeface="Times New Roman"/>
                <a:ea typeface="+mn-ea"/>
              </a:rPr>
              <a:t>5</a:t>
            </a:fld>
            <a:endParaRPr lang="en-US" sz="14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 name="PlaceHolder 1"/>
          <p:cNvSpPr>
            <a:spLocks noGrp="1" noRot="1" noChangeAspect="1"/>
          </p:cNvSpPr>
          <p:nvPr>
            <p:ph type="sldImg"/>
          </p:nvPr>
        </p:nvSpPr>
        <p:spPr>
          <a:xfrm>
            <a:off x="658813" y="763588"/>
            <a:ext cx="6451600" cy="3770312"/>
          </a:xfrm>
          <a:prstGeom prst="rect">
            <a:avLst/>
          </a:prstGeom>
          <a:ln w="0">
            <a:noFill/>
          </a:ln>
        </p:spPr>
      </p:sp>
      <p:sp>
        <p:nvSpPr>
          <p:cNvPr id="1237" name="PlaceHolder 2"/>
          <p:cNvSpPr>
            <a:spLocks noGrp="1"/>
          </p:cNvSpPr>
          <p:nvPr>
            <p:ph type="body"/>
          </p:nvPr>
        </p:nvSpPr>
        <p:spPr>
          <a:xfrm>
            <a:off x="777240" y="4777560"/>
            <a:ext cx="6215760" cy="452412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1200" b="1" strike="noStrike" spc="-1">
                <a:solidFill>
                  <a:srgbClr val="000000"/>
                </a:solidFill>
                <a:latin typeface="+mn-lt"/>
                <a:ea typeface="+mn-ea"/>
              </a:rPr>
              <a:t>Test reactions (2022-2023):</a:t>
            </a:r>
            <a:endParaRPr lang="en-US" sz="1200" b="0" strike="noStrike" spc="-1">
              <a:latin typeface="Arial"/>
            </a:endParaRPr>
          </a:p>
          <a:p>
            <a:pPr marL="216000" indent="-216000">
              <a:lnSpc>
                <a:spcPct val="100000"/>
              </a:lnSpc>
              <a:spcBef>
                <a:spcPts val="1199"/>
              </a:spcBef>
              <a:buNone/>
              <a:tabLst>
                <a:tab pos="0" algn="l"/>
              </a:tabLst>
            </a:pPr>
            <a:r>
              <a:rPr lang="en-US" sz="1200" b="0" strike="noStrike" spc="-1" baseline="30000">
                <a:solidFill>
                  <a:srgbClr val="0D0D0D"/>
                </a:solidFill>
                <a:latin typeface="+mn-lt"/>
                <a:ea typeface="+mn-ea"/>
              </a:rPr>
              <a:t>238</a:t>
            </a:r>
            <a:r>
              <a:rPr lang="en-US" sz="1200" b="0" strike="noStrike" spc="-1">
                <a:solidFill>
                  <a:srgbClr val="0D0D0D"/>
                </a:solidFill>
                <a:latin typeface="+mn-lt"/>
                <a:ea typeface="+mn-ea"/>
              </a:rPr>
              <a:t>U + </a:t>
            </a:r>
            <a:r>
              <a:rPr lang="en-US" sz="1200" b="0" strike="noStrike" spc="-1" baseline="30000">
                <a:solidFill>
                  <a:srgbClr val="0D0D0D"/>
                </a:solidFill>
                <a:latin typeface="+mn-lt"/>
                <a:ea typeface="+mn-ea"/>
              </a:rPr>
              <a:t>54</a:t>
            </a:r>
            <a:r>
              <a:rPr lang="en-US" sz="1200" b="0" strike="noStrike" spc="-1">
                <a:solidFill>
                  <a:srgbClr val="0D0D0D"/>
                </a:solidFill>
                <a:latin typeface="+mn-lt"/>
                <a:ea typeface="+mn-ea"/>
              </a:rPr>
              <a:t>Cr   → </a:t>
            </a:r>
            <a:r>
              <a:rPr lang="en-US" sz="1200" b="0" strike="noStrike" spc="-1" baseline="30000">
                <a:solidFill>
                  <a:srgbClr val="0D0D0D"/>
                </a:solidFill>
                <a:latin typeface="+mn-lt"/>
                <a:ea typeface="+mn-ea"/>
              </a:rPr>
              <a:t>292</a:t>
            </a:r>
            <a:r>
              <a:rPr lang="en-US" sz="1200" b="0" strike="noStrike" spc="-1">
                <a:solidFill>
                  <a:srgbClr val="0D0D0D"/>
                </a:solidFill>
                <a:latin typeface="+mn-lt"/>
                <a:ea typeface="+mn-ea"/>
              </a:rPr>
              <a:t>Lv*</a:t>
            </a:r>
            <a:endParaRPr lang="en-US" sz="1200" b="0" strike="noStrike" spc="-1">
              <a:latin typeface="Arial"/>
            </a:endParaRPr>
          </a:p>
          <a:p>
            <a:pPr marL="216000" indent="-216000">
              <a:lnSpc>
                <a:spcPct val="100000"/>
              </a:lnSpc>
              <a:spcBef>
                <a:spcPts val="601"/>
              </a:spcBef>
              <a:buNone/>
              <a:tabLst>
                <a:tab pos="0" algn="l"/>
              </a:tabLst>
            </a:pPr>
            <a:r>
              <a:rPr lang="en-US" sz="1200" b="0" strike="noStrike" spc="-1" baseline="30000">
                <a:solidFill>
                  <a:srgbClr val="0D0D0D"/>
                </a:solidFill>
                <a:latin typeface="+mn-lt"/>
                <a:ea typeface="+mn-ea"/>
              </a:rPr>
              <a:t>242</a:t>
            </a:r>
            <a:r>
              <a:rPr lang="en-US" sz="1200" b="0" strike="noStrike" spc="-1">
                <a:solidFill>
                  <a:srgbClr val="0D0D0D"/>
                </a:solidFill>
                <a:latin typeface="+mn-lt"/>
                <a:ea typeface="+mn-ea"/>
              </a:rPr>
              <a:t>Pu + </a:t>
            </a:r>
            <a:r>
              <a:rPr lang="en-US" sz="1200" b="0" strike="noStrike" spc="-1" baseline="30000">
                <a:solidFill>
                  <a:srgbClr val="0D0D0D"/>
                </a:solidFill>
                <a:latin typeface="+mn-lt"/>
                <a:ea typeface="+mn-ea"/>
              </a:rPr>
              <a:t>50</a:t>
            </a:r>
            <a:r>
              <a:rPr lang="en-US" sz="1200" b="0" strike="noStrike" spc="-1">
                <a:solidFill>
                  <a:srgbClr val="0D0D0D"/>
                </a:solidFill>
                <a:latin typeface="+mn-lt"/>
                <a:ea typeface="+mn-ea"/>
              </a:rPr>
              <a:t>Ti  → </a:t>
            </a:r>
            <a:r>
              <a:rPr lang="en-US" sz="1200" b="0" strike="noStrike" spc="-1" baseline="30000">
                <a:solidFill>
                  <a:srgbClr val="0D0D0D"/>
                </a:solidFill>
                <a:latin typeface="+mn-lt"/>
                <a:ea typeface="+mn-ea"/>
              </a:rPr>
              <a:t>292</a:t>
            </a:r>
            <a:r>
              <a:rPr lang="en-US" sz="1200" b="0" strike="noStrike" spc="-1">
                <a:solidFill>
                  <a:srgbClr val="0D0D0D"/>
                </a:solidFill>
                <a:latin typeface="+mn-lt"/>
                <a:ea typeface="+mn-ea"/>
              </a:rPr>
              <a:t>Lv*</a:t>
            </a:r>
            <a:endParaRPr lang="en-US" sz="1200" b="0" strike="noStrike" spc="-1">
              <a:latin typeface="Arial"/>
            </a:endParaRPr>
          </a:p>
          <a:p>
            <a:pPr marL="216000" indent="-216000">
              <a:lnSpc>
                <a:spcPct val="100000"/>
              </a:lnSpc>
              <a:buNone/>
              <a:tabLst>
                <a:tab pos="0" algn="l"/>
              </a:tabLst>
            </a:pPr>
            <a:r>
              <a:rPr lang="en-US" sz="1200" b="0" strike="noStrike" spc="-1" baseline="30000">
                <a:solidFill>
                  <a:srgbClr val="C00000"/>
                </a:solidFill>
                <a:latin typeface="+mn-lt"/>
                <a:ea typeface="+mn-ea"/>
              </a:rPr>
              <a:t>245</a:t>
            </a:r>
            <a:r>
              <a:rPr lang="en-US" sz="1200" b="0" strike="noStrike" spc="-1">
                <a:solidFill>
                  <a:srgbClr val="C00000"/>
                </a:solidFill>
                <a:latin typeface="+mn-lt"/>
                <a:ea typeface="+mn-ea"/>
              </a:rPr>
              <a:t>Cm + </a:t>
            </a:r>
            <a:r>
              <a:rPr lang="en-US" sz="1200" b="0" strike="noStrike" spc="-1" baseline="30000">
                <a:solidFill>
                  <a:srgbClr val="C00000"/>
                </a:solidFill>
                <a:latin typeface="+mn-lt"/>
                <a:ea typeface="+mn-ea"/>
              </a:rPr>
              <a:t>48</a:t>
            </a:r>
            <a:r>
              <a:rPr lang="en-US" sz="1200" b="0" strike="noStrike" spc="-1">
                <a:solidFill>
                  <a:srgbClr val="C00000"/>
                </a:solidFill>
                <a:latin typeface="+mn-lt"/>
                <a:ea typeface="+mn-ea"/>
              </a:rPr>
              <a:t>Ca→ </a:t>
            </a:r>
            <a:r>
              <a:rPr lang="en-US" sz="1200" b="0" strike="noStrike" spc="-1" baseline="30000">
                <a:solidFill>
                  <a:srgbClr val="C00000"/>
                </a:solidFill>
                <a:latin typeface="+mn-lt"/>
                <a:ea typeface="+mn-ea"/>
              </a:rPr>
              <a:t>293</a:t>
            </a:r>
            <a:r>
              <a:rPr lang="en-US" sz="1200" b="0" strike="noStrike" spc="-1">
                <a:solidFill>
                  <a:srgbClr val="C00000"/>
                </a:solidFill>
                <a:latin typeface="+mn-lt"/>
                <a:ea typeface="+mn-ea"/>
              </a:rPr>
              <a:t>Lv* </a:t>
            </a:r>
            <a:endParaRPr lang="en-US" sz="1200" b="0" strike="noStrike" spc="-1">
              <a:latin typeface="Arial"/>
            </a:endParaRPr>
          </a:p>
          <a:p>
            <a:pPr marL="216000" indent="-216000">
              <a:lnSpc>
                <a:spcPct val="100000"/>
              </a:lnSpc>
              <a:buNone/>
              <a:tabLst>
                <a:tab pos="0" algn="l"/>
              </a:tabLst>
            </a:pPr>
            <a:r>
              <a:rPr lang="en-US" sz="1200" b="0" strike="noStrike" spc="-1">
                <a:solidFill>
                  <a:srgbClr val="C00000"/>
                </a:solidFill>
                <a:latin typeface="+mn-lt"/>
                <a:ea typeface="+mn-ea"/>
              </a:rPr>
              <a:t>                     </a:t>
            </a:r>
            <a:r>
              <a:rPr lang="el-GR" sz="1200" b="0" strike="noStrike" spc="-1">
                <a:solidFill>
                  <a:srgbClr val="C00000"/>
                </a:solidFill>
                <a:latin typeface="+mn-lt"/>
                <a:ea typeface="+mn-ea"/>
              </a:rPr>
              <a:t>σ</a:t>
            </a:r>
            <a:r>
              <a:rPr lang="en-US" sz="1200" b="0" strike="noStrike" spc="-1" baseline="-25000">
                <a:solidFill>
                  <a:srgbClr val="C00000"/>
                </a:solidFill>
                <a:latin typeface="+mn-lt"/>
                <a:ea typeface="+mn-ea"/>
              </a:rPr>
              <a:t>3n</a:t>
            </a:r>
            <a:r>
              <a:rPr lang="en-US" sz="1200" b="0" strike="noStrike" spc="-1">
                <a:solidFill>
                  <a:srgbClr val="C00000"/>
                </a:solidFill>
                <a:latin typeface="+mn-lt"/>
                <a:ea typeface="+mn-ea"/>
              </a:rPr>
              <a:t>= 4pb </a:t>
            </a:r>
            <a:endParaRPr lang="en-US" sz="1200" b="0" strike="noStrike" spc="-1">
              <a:latin typeface="Arial"/>
            </a:endParaRPr>
          </a:p>
          <a:p>
            <a:pPr marL="216000" indent="-216000">
              <a:lnSpc>
                <a:spcPct val="100000"/>
              </a:lnSpc>
              <a:buNone/>
              <a:tabLst>
                <a:tab pos="0" algn="l"/>
              </a:tabLst>
            </a:pPr>
            <a:endParaRPr lang="en-US" sz="1200" b="0" strike="noStrike" spc="-1">
              <a:latin typeface="Arial"/>
            </a:endParaRPr>
          </a:p>
        </p:txBody>
      </p:sp>
      <p:sp>
        <p:nvSpPr>
          <p:cNvPr id="1238" name="PlaceHolder 3"/>
          <p:cNvSpPr>
            <a:spLocks noGrp="1"/>
          </p:cNvSpPr>
          <p:nvPr>
            <p:ph type="sldNum"/>
          </p:nvPr>
        </p:nvSpPr>
        <p:spPr>
          <a:xfrm>
            <a:off x="4399200" y="9555480"/>
            <a:ext cx="3371040" cy="500760"/>
          </a:xfrm>
          <a:prstGeom prst="rect">
            <a:avLst/>
          </a:prstGeom>
          <a:noFill/>
          <a:ln w="0">
            <a:noFill/>
          </a:ln>
        </p:spPr>
        <p:txBody>
          <a:bodyPr lIns="0" tIns="0" rIns="0" bIns="0" anchor="b">
            <a:noAutofit/>
          </a:bodyPr>
          <a:lstStyle/>
          <a:p>
            <a:pPr algn="r">
              <a:lnSpc>
                <a:spcPct val="100000"/>
              </a:lnSpc>
              <a:buNone/>
            </a:pPr>
            <a:fld id="{7999EC55-C7F6-4361-8A1E-EDF5CE057C0E}" type="slidenum">
              <a:rPr lang="en-US" sz="1400" b="0" strike="noStrike" spc="-1">
                <a:solidFill>
                  <a:srgbClr val="000000"/>
                </a:solidFill>
                <a:latin typeface="Times New Roman"/>
                <a:ea typeface="+mn-ea"/>
              </a:rPr>
              <a:t>6</a:t>
            </a:fld>
            <a:endParaRPr lang="en-US" sz="1400" b="0" strike="noStrike" spc="-1">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laceHolder 1"/>
          <p:cNvSpPr>
            <a:spLocks noGrp="1" noRot="1" noChangeAspect="1"/>
          </p:cNvSpPr>
          <p:nvPr>
            <p:ph type="sldImg"/>
          </p:nvPr>
        </p:nvSpPr>
        <p:spPr>
          <a:xfrm>
            <a:off x="788988" y="1143000"/>
            <a:ext cx="5280025" cy="3086100"/>
          </a:xfrm>
          <a:prstGeom prst="rect">
            <a:avLst/>
          </a:prstGeom>
          <a:ln w="0">
            <a:noFill/>
          </a:ln>
        </p:spPr>
      </p:sp>
      <p:sp>
        <p:nvSpPr>
          <p:cNvPr id="391"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a:lnSpc>
                <a:spcPct val="100000"/>
              </a:lnSpc>
              <a:buNone/>
            </a:pPr>
            <a:r>
              <a:rPr lang="en-US" sz="2000" b="0" strike="noStrike" spc="-1" dirty="0">
                <a:solidFill>
                  <a:srgbClr val="002060"/>
                </a:solidFill>
                <a:latin typeface="+mn-lt"/>
                <a:ea typeface="+mn-ea"/>
              </a:rPr>
              <a:t>Experiments at the extremely low (</a:t>
            </a:r>
            <a:r>
              <a:rPr lang="el-GR" sz="2000" b="0" strike="noStrike" spc="-1" dirty="0">
                <a:solidFill>
                  <a:srgbClr val="002060"/>
                </a:solidFill>
                <a:latin typeface="+mn-lt"/>
                <a:ea typeface="+mn-ea"/>
              </a:rPr>
              <a:t>σ</a:t>
            </a:r>
            <a:r>
              <a:rPr lang="en-US" sz="2000" b="0" strike="noStrike" spc="-1" dirty="0">
                <a:solidFill>
                  <a:srgbClr val="002060"/>
                </a:solidFill>
                <a:latin typeface="+mn-lt"/>
                <a:ea typeface="+mn-ea"/>
              </a:rPr>
              <a:t>&lt;100 fb) cross sections:</a:t>
            </a:r>
            <a:endParaRPr lang="en-US" sz="2000" b="0" strike="noStrike" spc="-1" dirty="0">
              <a:solidFill>
                <a:schemeClr val="tx1"/>
              </a:solidFill>
              <a:latin typeface="+mn-lt"/>
              <a:ea typeface="+mn-ea"/>
            </a:endParaRPr>
          </a:p>
          <a:p>
            <a:pPr>
              <a:lnSpc>
                <a:spcPct val="100000"/>
              </a:lnSpc>
              <a:buNone/>
            </a:pPr>
            <a:r>
              <a:rPr lang="en-US" sz="2000" b="0" strike="noStrike" spc="-1" dirty="0">
                <a:solidFill>
                  <a:srgbClr val="002060"/>
                </a:solidFill>
                <a:latin typeface="+mn-lt"/>
                <a:ea typeface="+mn-ea"/>
              </a:rPr>
              <a:t>- Synthesis of new SHE with Z = 119 and 120 in reactions with </a:t>
            </a:r>
            <a:r>
              <a:rPr lang="en-US" sz="2000" b="0" strike="noStrike" spc="-1" baseline="30000" dirty="0">
                <a:solidFill>
                  <a:srgbClr val="002060"/>
                </a:solidFill>
                <a:latin typeface="+mn-lt"/>
                <a:ea typeface="+mn-ea"/>
              </a:rPr>
              <a:t>50</a:t>
            </a:r>
            <a:r>
              <a:rPr lang="en-US" sz="2000" b="0" strike="noStrike" spc="-1" dirty="0">
                <a:solidFill>
                  <a:srgbClr val="002060"/>
                </a:solidFill>
                <a:latin typeface="+mn-lt"/>
                <a:ea typeface="+mn-ea"/>
              </a:rPr>
              <a:t>Ti, </a:t>
            </a:r>
            <a:r>
              <a:rPr lang="en-US" sz="2000" b="0" strike="noStrike" spc="-1" baseline="30000" dirty="0">
                <a:solidFill>
                  <a:srgbClr val="002060"/>
                </a:solidFill>
                <a:latin typeface="+mn-lt"/>
                <a:ea typeface="+mn-ea"/>
              </a:rPr>
              <a:t>54</a:t>
            </a:r>
            <a:r>
              <a:rPr lang="en-US" sz="2000" b="0" strike="noStrike" spc="-1" dirty="0">
                <a:solidFill>
                  <a:srgbClr val="002060"/>
                </a:solidFill>
                <a:latin typeface="+mn-lt"/>
                <a:ea typeface="+mn-ea"/>
              </a:rPr>
              <a:t>Cr ...;</a:t>
            </a:r>
            <a:endParaRPr lang="en-US" sz="2000" b="0" strike="noStrike" spc="-1" dirty="0">
              <a:solidFill>
                <a:schemeClr val="tx1"/>
              </a:solidFill>
              <a:latin typeface="+mn-lt"/>
              <a:ea typeface="+mn-ea"/>
            </a:endParaRPr>
          </a:p>
          <a:p>
            <a:pPr>
              <a:lnSpc>
                <a:spcPct val="100000"/>
              </a:lnSpc>
              <a:buNone/>
            </a:pPr>
            <a:r>
              <a:rPr lang="en-US" sz="2000" b="0" strike="noStrike" spc="-1" dirty="0">
                <a:solidFill>
                  <a:srgbClr val="002060"/>
                </a:solidFill>
                <a:latin typeface="+mn-lt"/>
                <a:ea typeface="+mn-ea"/>
              </a:rPr>
              <a:t>- Synthesis of new isotopes of SHE;</a:t>
            </a:r>
            <a:endParaRPr lang="en-US" sz="2000" b="0" strike="noStrike" spc="-1" dirty="0">
              <a:solidFill>
                <a:schemeClr val="tx1"/>
              </a:solidFill>
              <a:latin typeface="+mn-lt"/>
              <a:ea typeface="+mn-ea"/>
            </a:endParaRPr>
          </a:p>
          <a:p>
            <a:pPr>
              <a:lnSpc>
                <a:spcPct val="100000"/>
              </a:lnSpc>
              <a:buNone/>
            </a:pPr>
            <a:r>
              <a:rPr lang="en-US" sz="2000" b="0" strike="noStrike" spc="-1" dirty="0">
                <a:solidFill>
                  <a:srgbClr val="002060"/>
                </a:solidFill>
                <a:latin typeface="+mn-lt"/>
                <a:ea typeface="+mn-ea"/>
              </a:rPr>
              <a:t>- Study of decay properties of SHE;</a:t>
            </a:r>
            <a:endParaRPr lang="en-US" sz="2000" b="0" strike="noStrike" spc="-1" dirty="0">
              <a:solidFill>
                <a:schemeClr val="tx1"/>
              </a:solidFill>
              <a:latin typeface="+mn-lt"/>
              <a:ea typeface="+mn-ea"/>
            </a:endParaRPr>
          </a:p>
          <a:p>
            <a:pPr>
              <a:lnSpc>
                <a:spcPct val="100000"/>
              </a:lnSpc>
              <a:buNone/>
            </a:pPr>
            <a:r>
              <a:rPr lang="en-US" sz="2000" b="0" strike="noStrike" spc="-1" dirty="0">
                <a:solidFill>
                  <a:srgbClr val="002060"/>
                </a:solidFill>
                <a:latin typeface="+mn-lt"/>
                <a:ea typeface="+mn-ea"/>
              </a:rPr>
              <a:t>- Exploring limits the Island of Stability;</a:t>
            </a:r>
            <a:endParaRPr lang="en-US" sz="2000" b="0" strike="noStrike" spc="-1" dirty="0">
              <a:solidFill>
                <a:schemeClr val="tx1"/>
              </a:solidFill>
              <a:latin typeface="+mn-lt"/>
              <a:ea typeface="+mn-ea"/>
            </a:endParaRPr>
          </a:p>
          <a:p>
            <a:pPr>
              <a:lnSpc>
                <a:spcPct val="100000"/>
              </a:lnSpc>
              <a:buNone/>
            </a:pPr>
            <a:r>
              <a:rPr lang="en-US" sz="2000" b="0" strike="noStrike" spc="-1" dirty="0">
                <a:solidFill>
                  <a:srgbClr val="002060"/>
                </a:solidFill>
                <a:latin typeface="+mn-lt"/>
                <a:ea typeface="+mn-ea"/>
              </a:rPr>
              <a:t>- Study of excitation functions.</a:t>
            </a:r>
            <a:endParaRPr lang="en-US" sz="2000" b="0" strike="noStrike" spc="-1" dirty="0">
              <a:solidFill>
                <a:schemeClr val="tx1"/>
              </a:solidFill>
              <a:latin typeface="+mn-lt"/>
              <a:ea typeface="+mn-ea"/>
            </a:endParaRPr>
          </a:p>
          <a:p>
            <a:pPr>
              <a:lnSpc>
                <a:spcPct val="100000"/>
              </a:lnSpc>
              <a:buNone/>
            </a:pPr>
            <a:endParaRPr lang="en-US" sz="2000" b="0" strike="noStrike" spc="-1" dirty="0">
              <a:solidFill>
                <a:schemeClr val="tx1"/>
              </a:solidFill>
              <a:latin typeface="+mn-lt"/>
              <a:ea typeface="+mn-ea"/>
            </a:endParaRPr>
          </a:p>
          <a:p>
            <a:pPr>
              <a:lnSpc>
                <a:spcPct val="100000"/>
              </a:lnSpc>
              <a:buNone/>
            </a:pPr>
            <a:r>
              <a:rPr lang="en-US" sz="2000" b="0" strike="noStrike" spc="-1" dirty="0">
                <a:solidFill>
                  <a:srgbClr val="002060"/>
                </a:solidFill>
                <a:latin typeface="+mn-lt"/>
                <a:ea typeface="+mn-ea"/>
              </a:rPr>
              <a:t>Experiments requiring high statistics:</a:t>
            </a:r>
            <a:endParaRPr lang="en-US" sz="2000" b="0" strike="noStrike" spc="-1" dirty="0">
              <a:solidFill>
                <a:schemeClr val="tx1"/>
              </a:solidFill>
              <a:latin typeface="+mn-lt"/>
              <a:ea typeface="+mn-ea"/>
            </a:endParaRPr>
          </a:p>
          <a:p>
            <a:pPr>
              <a:lnSpc>
                <a:spcPct val="100000"/>
              </a:lnSpc>
              <a:buNone/>
            </a:pPr>
            <a:r>
              <a:rPr lang="en-US" sz="2000" b="0" strike="noStrike" spc="-1" dirty="0">
                <a:solidFill>
                  <a:schemeClr val="tx1"/>
                </a:solidFill>
                <a:latin typeface="+mn-lt"/>
                <a:ea typeface="+mn-ea"/>
              </a:rPr>
              <a:t>   </a:t>
            </a:r>
            <a:r>
              <a:rPr lang="en-US" sz="2000" b="0" strike="noStrike" spc="-1" dirty="0">
                <a:solidFill>
                  <a:srgbClr val="002060"/>
                </a:solidFill>
                <a:latin typeface="+mn-lt"/>
                <a:ea typeface="+mn-ea"/>
              </a:rPr>
              <a:t>- Nuclear spectroscopy of SHE;</a:t>
            </a:r>
            <a:endParaRPr lang="en-US" sz="2000" b="0" strike="noStrike" spc="-1" dirty="0">
              <a:solidFill>
                <a:schemeClr val="tx1"/>
              </a:solidFill>
              <a:latin typeface="+mn-lt"/>
              <a:ea typeface="+mn-ea"/>
            </a:endParaRPr>
          </a:p>
          <a:p>
            <a:pPr>
              <a:lnSpc>
                <a:spcPct val="100000"/>
              </a:lnSpc>
              <a:buNone/>
            </a:pPr>
            <a:r>
              <a:rPr lang="en-US" sz="2000" b="0" strike="noStrike" spc="-1" dirty="0">
                <a:solidFill>
                  <a:schemeClr val="tx1"/>
                </a:solidFill>
                <a:latin typeface="+mn-lt"/>
                <a:ea typeface="+mn-ea"/>
              </a:rPr>
              <a:t>   </a:t>
            </a:r>
            <a:r>
              <a:rPr lang="en-US" sz="2000" b="0" strike="noStrike" spc="-1" dirty="0">
                <a:solidFill>
                  <a:srgbClr val="002060"/>
                </a:solidFill>
                <a:latin typeface="+mn-lt"/>
                <a:ea typeface="+mn-ea"/>
              </a:rPr>
              <a:t>- Precise mass measurements;</a:t>
            </a:r>
            <a:endParaRPr lang="en-US" sz="2000" b="0" strike="noStrike" spc="-1" dirty="0">
              <a:solidFill>
                <a:schemeClr val="tx1"/>
              </a:solidFill>
              <a:latin typeface="+mn-lt"/>
              <a:ea typeface="+mn-ea"/>
            </a:endParaRPr>
          </a:p>
          <a:p>
            <a:pPr>
              <a:lnSpc>
                <a:spcPct val="100000"/>
              </a:lnSpc>
              <a:buNone/>
            </a:pPr>
            <a:r>
              <a:rPr lang="en-US" sz="2000" b="0" strike="noStrike" spc="-1" dirty="0">
                <a:solidFill>
                  <a:schemeClr val="tx1"/>
                </a:solidFill>
                <a:latin typeface="+mn-lt"/>
                <a:ea typeface="+mn-ea"/>
              </a:rPr>
              <a:t>   </a:t>
            </a:r>
            <a:r>
              <a:rPr lang="en-US" sz="2000" b="0" strike="noStrike" spc="-1" dirty="0">
                <a:solidFill>
                  <a:srgbClr val="002060"/>
                </a:solidFill>
                <a:latin typeface="+mn-lt"/>
                <a:ea typeface="+mn-ea"/>
              </a:rPr>
              <a:t>- Study of chemical properties of SHE.</a:t>
            </a:r>
            <a:endParaRPr lang="en-US" sz="2000" b="0" strike="noStrike" spc="-1" dirty="0">
              <a:latin typeface="Arial"/>
            </a:endParaRPr>
          </a:p>
        </p:txBody>
      </p:sp>
      <p:sp>
        <p:nvSpPr>
          <p:cNvPr id="392" name="PlaceHolder 3"/>
          <p:cNvSpPr>
            <a:spLocks noGrp="1"/>
          </p:cNvSpPr>
          <p:nvPr>
            <p:ph type="sldNum"/>
          </p:nvPr>
        </p:nvSpPr>
        <p:spPr>
          <a:xfrm>
            <a:off x="3884760" y="8685360"/>
            <a:ext cx="2971080" cy="457920"/>
          </a:xfrm>
          <a:prstGeom prst="rect">
            <a:avLst/>
          </a:prstGeom>
          <a:noFill/>
          <a:ln w="0">
            <a:noFill/>
          </a:ln>
        </p:spPr>
        <p:txBody>
          <a:bodyPr lIns="0" tIns="0" rIns="0" bIns="0" anchor="b">
            <a:noAutofit/>
          </a:bodyPr>
          <a:lstStyle/>
          <a:p>
            <a:pPr algn="r">
              <a:lnSpc>
                <a:spcPct val="100000"/>
              </a:lnSpc>
              <a:buNone/>
            </a:pPr>
            <a:fld id="{C43BC7ED-3319-4EF7-BD5C-4B6D98BB66BA}" type="slidenum">
              <a:rPr lang="ru-RU" sz="1200" b="0" strike="noStrike" spc="-1">
                <a:solidFill>
                  <a:srgbClr val="000000"/>
                </a:solidFill>
                <a:latin typeface="+mn-lt"/>
                <a:ea typeface="+mn-ea"/>
              </a:rPr>
              <a:t>7</a:t>
            </a:fld>
            <a:endParaRPr lang="en-US" sz="1200" b="0" strike="noStrike" spc="-1">
              <a:latin typeface="Times New Roman"/>
            </a:endParaRPr>
          </a:p>
        </p:txBody>
      </p:sp>
    </p:spTree>
    <p:extLst>
      <p:ext uri="{BB962C8B-B14F-4D97-AF65-F5344CB8AC3E}">
        <p14:creationId xmlns:p14="http://schemas.microsoft.com/office/powerpoint/2010/main" val="305649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57225" y="763588"/>
            <a:ext cx="6456363" cy="3771900"/>
          </a:xfrm>
        </p:spPr>
      </p:sp>
      <p:sp>
        <p:nvSpPr>
          <p:cNvPr id="3" name="Заметки 2"/>
          <p:cNvSpPr>
            <a:spLocks noGrp="1"/>
          </p:cNvSpPr>
          <p:nvPr>
            <p:ph type="body" idx="1"/>
          </p:nvPr>
        </p:nvSpPr>
        <p:spPr/>
        <p:txBody>
          <a:bodyPr/>
          <a:lstStyle/>
          <a:p>
            <a:pPr>
              <a:lnSpc>
                <a:spcPct val="100000"/>
              </a:lnSpc>
              <a:buNone/>
            </a:pPr>
            <a:r>
              <a:rPr lang="en-US" sz="1200" b="0" strike="noStrike" spc="-1" dirty="0">
                <a:solidFill>
                  <a:srgbClr val="000000"/>
                </a:solidFill>
                <a:latin typeface="+mn-lt"/>
                <a:ea typeface="+mn-ea"/>
              </a:rPr>
              <a:t>A: Minimal+ program. </a:t>
            </a:r>
            <a:r>
              <a:rPr lang="en-US" sz="1200" b="1" strike="noStrike" spc="-1" dirty="0">
                <a:solidFill>
                  <a:srgbClr val="000000"/>
                </a:solidFill>
                <a:latin typeface="+mn-lt"/>
                <a:ea typeface="+mn-ea"/>
              </a:rPr>
              <a:t>RIBs on the base of the operating cyclotrons U400M+U400R</a:t>
            </a:r>
            <a:endParaRPr lang="en-US" sz="1200" b="0" strike="noStrike" spc="-1" dirty="0">
              <a:latin typeface="+mn-lt"/>
            </a:endParaRPr>
          </a:p>
          <a:p>
            <a:pPr>
              <a:lnSpc>
                <a:spcPct val="100000"/>
              </a:lnSpc>
              <a:buNone/>
            </a:pPr>
            <a:r>
              <a:rPr lang="en-US" sz="1200" b="0" strike="noStrike" spc="-1" dirty="0">
                <a:solidFill>
                  <a:srgbClr val="000000"/>
                </a:solidFill>
                <a:latin typeface="+mn-lt"/>
                <a:ea typeface="+mn-ea"/>
              </a:rPr>
              <a:t>B: Maximal program. </a:t>
            </a:r>
            <a:r>
              <a:rPr lang="en-US" sz="1200" b="1" strike="noStrike" spc="-1" dirty="0">
                <a:solidFill>
                  <a:srgbClr val="000000"/>
                </a:solidFill>
                <a:latin typeface="+mn-lt"/>
                <a:ea typeface="+mn-ea"/>
              </a:rPr>
              <a:t>RIBs on the base of a tandem of new cyclotrons E1-E2 (100 </a:t>
            </a:r>
            <a:r>
              <a:rPr lang="en-US" sz="1200" b="1" strike="noStrike" spc="-1" dirty="0" err="1">
                <a:solidFill>
                  <a:srgbClr val="000000"/>
                </a:solidFill>
                <a:latin typeface="+mn-lt"/>
                <a:ea typeface="+mn-ea"/>
              </a:rPr>
              <a:t>AMeV</a:t>
            </a:r>
            <a:r>
              <a:rPr lang="en-US" sz="1200" b="1" strike="noStrike" spc="-1" dirty="0">
                <a:solidFill>
                  <a:srgbClr val="000000"/>
                </a:solidFill>
                <a:latin typeface="+mn-lt"/>
                <a:ea typeface="+mn-ea"/>
              </a:rPr>
              <a:t>), or 100 </a:t>
            </a:r>
            <a:r>
              <a:rPr lang="en-US" sz="1200" b="1" strike="noStrike" spc="-1" dirty="0" err="1">
                <a:solidFill>
                  <a:srgbClr val="000000"/>
                </a:solidFill>
                <a:latin typeface="+mn-lt"/>
                <a:ea typeface="+mn-ea"/>
              </a:rPr>
              <a:t>AMeV</a:t>
            </a:r>
            <a:r>
              <a:rPr lang="en-US" sz="1200" b="1" strike="noStrike" spc="-1" dirty="0">
                <a:solidFill>
                  <a:srgbClr val="000000"/>
                </a:solidFill>
                <a:latin typeface="+mn-lt"/>
                <a:ea typeface="+mn-ea"/>
              </a:rPr>
              <a:t> LINAC.  </a:t>
            </a:r>
            <a:endParaRPr lang="en-US" sz="1200" b="0" strike="noStrike" spc="-1" dirty="0">
              <a:latin typeface="+mn-lt"/>
            </a:endParaRPr>
          </a:p>
        </p:txBody>
      </p:sp>
      <p:sp>
        <p:nvSpPr>
          <p:cNvPr id="4" name="Номер слайда 3"/>
          <p:cNvSpPr>
            <a:spLocks noGrp="1"/>
          </p:cNvSpPr>
          <p:nvPr>
            <p:ph type="sldNum"/>
          </p:nvPr>
        </p:nvSpPr>
        <p:spPr/>
        <p:txBody>
          <a:bodyPr/>
          <a:lstStyle/>
          <a:p>
            <a:pPr algn="r">
              <a:buNone/>
            </a:pPr>
            <a:fld id="{F56EA4CE-FE5C-479D-B67A-FE9A15B4F2BB}" type="slidenum">
              <a:rPr lang="en-US" sz="1400" b="0" strike="noStrike" spc="-1" smtClean="0">
                <a:latin typeface="Times New Roman"/>
              </a:rPr>
              <a:t>11</a:t>
            </a:fld>
            <a:endParaRPr lang="en-US" sz="1400" b="0" strike="noStrike" spc="-1">
              <a:latin typeface="Times New Roman"/>
            </a:endParaRPr>
          </a:p>
        </p:txBody>
      </p:sp>
    </p:spTree>
    <p:extLst>
      <p:ext uri="{BB962C8B-B14F-4D97-AF65-F5344CB8AC3E}">
        <p14:creationId xmlns:p14="http://schemas.microsoft.com/office/powerpoint/2010/main" val="3275032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 name="PlaceHolder 1"/>
          <p:cNvSpPr>
            <a:spLocks noGrp="1" noRot="1" noChangeAspect="1"/>
          </p:cNvSpPr>
          <p:nvPr>
            <p:ph type="sldImg"/>
          </p:nvPr>
        </p:nvSpPr>
        <p:spPr>
          <a:xfrm>
            <a:off x="788988" y="1143000"/>
            <a:ext cx="5276850" cy="3082925"/>
          </a:xfrm>
          <a:prstGeom prst="rect">
            <a:avLst/>
          </a:prstGeom>
          <a:ln w="0">
            <a:noFill/>
          </a:ln>
        </p:spPr>
      </p:sp>
      <p:sp>
        <p:nvSpPr>
          <p:cNvPr id="1246" name="PlaceHolder 2"/>
          <p:cNvSpPr>
            <a:spLocks noGrp="1"/>
          </p:cNvSpPr>
          <p:nvPr>
            <p:ph type="body"/>
          </p:nvPr>
        </p:nvSpPr>
        <p:spPr>
          <a:xfrm>
            <a:off x="685800" y="4400640"/>
            <a:ext cx="5483160" cy="3597120"/>
          </a:xfrm>
          <a:prstGeom prst="rect">
            <a:avLst/>
          </a:prstGeom>
          <a:noFill/>
          <a:ln w="0">
            <a:noFill/>
          </a:ln>
        </p:spPr>
        <p:txBody>
          <a:bodyPr lIns="0" tIns="0" rIns="0" bIns="0" anchor="t">
            <a:noAutofit/>
          </a:bodyPr>
          <a:lstStyle/>
          <a:p>
            <a:pPr marL="216000" indent="-216000" algn="just">
              <a:lnSpc>
                <a:spcPct val="100000"/>
              </a:lnSpc>
              <a:buNone/>
              <a:tabLst>
                <a:tab pos="0" algn="l"/>
              </a:tabLst>
            </a:pPr>
            <a:r>
              <a:rPr lang="ru-RU" sz="1200" b="0" strike="noStrike" spc="-1">
                <a:latin typeface="Arial"/>
              </a:rPr>
              <a:t>Эксплуатационный проектный ресурс установки ИБР-2, как одного из лучших нейтронных импульсных источников заканчивается в 2032-35 годах. В настоящее время в ЛНФ изучается возможность продления кампании реактора до 2040 года. Для этого, в частности, необходимо изготовить дополнительную партию свежего топлива с аналогичными характеристиками до 2025 года.</a:t>
            </a:r>
            <a:endParaRPr lang="en-US" sz="1200" b="0" strike="noStrike" spc="-1">
              <a:latin typeface="Arial"/>
            </a:endParaRPr>
          </a:p>
          <a:p>
            <a:pPr marL="216000" indent="-216000" algn="just">
              <a:lnSpc>
                <a:spcPct val="100000"/>
              </a:lnSpc>
              <a:buNone/>
              <a:tabLst>
                <a:tab pos="0" algn="l"/>
              </a:tabLst>
            </a:pPr>
            <a:r>
              <a:rPr lang="ru-RU" sz="1200" b="0" strike="noStrike" spc="-1">
                <a:latin typeface="Arial"/>
              </a:rPr>
              <a:t>Учитывая существующие тенденции, после 2030 года в Европе для проведения исследований будет доступно 5  источников, включая три действующих</a:t>
            </a:r>
            <a:r>
              <a:rPr lang="en-US" sz="1200" b="0" strike="noStrike" spc="-1">
                <a:latin typeface="Arial"/>
              </a:rPr>
              <a:t>: ISIS (Didcot, UK), SINQ (PSI, Villigen, Switzerland), FRM II (TU Munich, FRG), </a:t>
            </a:r>
            <a:r>
              <a:rPr lang="ru-RU" sz="1200" b="0" strike="noStrike" spc="-1">
                <a:latin typeface="Arial"/>
              </a:rPr>
              <a:t>и два новых, начало эксплуатации которых планируется в 2023- 2024 годах</a:t>
            </a:r>
            <a:r>
              <a:rPr lang="en-US" sz="1200" b="0" strike="noStrike" spc="-1">
                <a:latin typeface="Arial"/>
              </a:rPr>
              <a:t>: (ESS (Lund, Sweden) and steady-state reactor PIK (PNPI NRC KI, Gatchina, Russia)</a:t>
            </a:r>
            <a:r>
              <a:rPr lang="ru-RU" sz="1200" b="0" strike="noStrike" spc="-1">
                <a:latin typeface="Arial"/>
              </a:rPr>
              <a:t>. Ввод в эксплуатацию 2-х мишенной станции на источнике </a:t>
            </a:r>
            <a:r>
              <a:rPr lang="en-US" sz="1200" b="0" strike="noStrike" spc="-1">
                <a:latin typeface="Arial"/>
              </a:rPr>
              <a:t>(STS SNS) of Oak Ridge National Laboratory (USA)</a:t>
            </a:r>
            <a:r>
              <a:rPr lang="ru-RU" sz="1200" b="0" strike="noStrike" spc="-1">
                <a:latin typeface="Arial"/>
              </a:rPr>
              <a:t> планируется в 2037 году. Таким образом, потребность в новом поколении высокопоточных источников нейтронов возрастает на фоне общего уменьшения их количества в мире.</a:t>
            </a:r>
            <a:endParaRPr lang="en-US" sz="1200" b="0" strike="noStrike" spc="-1">
              <a:latin typeface="Arial"/>
            </a:endParaRPr>
          </a:p>
          <a:p>
            <a:pPr marL="216000" indent="-216000" algn="just">
              <a:lnSpc>
                <a:spcPct val="100000"/>
              </a:lnSpc>
              <a:buNone/>
              <a:tabLst>
                <a:tab pos="0" algn="l"/>
              </a:tabLst>
            </a:pPr>
            <a:endParaRPr lang="en-US" sz="1200" b="0" strike="noStrike" spc="-1">
              <a:latin typeface="Arial"/>
            </a:endParaRPr>
          </a:p>
          <a:p>
            <a:pPr marL="216000" indent="-216000">
              <a:lnSpc>
                <a:spcPct val="100000"/>
              </a:lnSpc>
              <a:buNone/>
              <a:tabLst>
                <a:tab pos="0" algn="l"/>
              </a:tabLst>
            </a:pPr>
            <a:r>
              <a:rPr lang="ru-RU" sz="1200" b="0" strike="noStrike" spc="-1">
                <a:latin typeface="+mn-lt"/>
              </a:rPr>
              <a:t>Приоритетными задачами развития комплекса спектрометров реактора ИБР-2 будут являться</a:t>
            </a:r>
            <a:r>
              <a:rPr lang="en-GB" sz="1200" b="0" strike="noStrike" spc="-1">
                <a:latin typeface="+mn-lt"/>
              </a:rPr>
              <a:t>:</a:t>
            </a:r>
            <a:endParaRPr lang="en-US" sz="1200" b="0" strike="noStrike" spc="-1">
              <a:latin typeface="Arial"/>
            </a:endParaRPr>
          </a:p>
          <a:p>
            <a:pPr marL="228600" indent="-228600">
              <a:lnSpc>
                <a:spcPct val="100000"/>
              </a:lnSpc>
              <a:buClr>
                <a:srgbClr val="000000"/>
              </a:buClr>
              <a:buFont typeface="StarSymbol"/>
              <a:buAutoNum type="arabicPeriod"/>
              <a:tabLst>
                <a:tab pos="0" algn="l"/>
              </a:tabLst>
            </a:pPr>
            <a:r>
              <a:rPr lang="ru-RU" sz="1200" b="0" strike="noStrike" spc="-1">
                <a:latin typeface="+mn-lt"/>
              </a:rPr>
              <a:t>Разработка</a:t>
            </a:r>
            <a:r>
              <a:rPr lang="en-GB" sz="1200" b="0" strike="noStrike" spc="-1">
                <a:latin typeface="+mn-lt"/>
              </a:rPr>
              <a:t> </a:t>
            </a:r>
            <a:r>
              <a:rPr lang="ru-RU" sz="1200" b="0" strike="noStrike" spc="-1">
                <a:latin typeface="+mn-lt"/>
              </a:rPr>
              <a:t>и создание элементов основной конфигурации нового спектрометра неупругого рассеяния нейтронов в обратной геометрии </a:t>
            </a:r>
            <a:r>
              <a:rPr lang="en-GB" sz="1200" b="0" strike="noStrike" spc="-1">
                <a:latin typeface="+mn-lt"/>
              </a:rPr>
              <a:t>BJN.</a:t>
            </a:r>
            <a:endParaRPr lang="en-US" sz="1200" b="0" strike="noStrike" spc="-1">
              <a:latin typeface="Arial"/>
            </a:endParaRPr>
          </a:p>
          <a:p>
            <a:pPr marL="228600" indent="-228600">
              <a:lnSpc>
                <a:spcPct val="100000"/>
              </a:lnSpc>
              <a:buClr>
                <a:srgbClr val="000000"/>
              </a:buClr>
              <a:buFont typeface="StarSymbol"/>
              <a:buAutoNum type="arabicPeriod"/>
              <a:tabLst>
                <a:tab pos="0" algn="l"/>
              </a:tabLst>
            </a:pPr>
            <a:r>
              <a:rPr lang="ru-RU" sz="1200" b="0" strike="noStrike" spc="-1">
                <a:latin typeface="+mn-lt"/>
              </a:rPr>
              <a:t>Завершение работ по разработке и созданию основной конфигурации спектрометра малоуглового рассеяния и имиджинга.</a:t>
            </a:r>
            <a:endParaRPr lang="en-US" sz="1200" b="0" strike="noStrike" spc="-1">
              <a:latin typeface="Arial"/>
            </a:endParaRPr>
          </a:p>
          <a:p>
            <a:pPr marL="228600" indent="-228600">
              <a:lnSpc>
                <a:spcPct val="100000"/>
              </a:lnSpc>
              <a:buClr>
                <a:srgbClr val="000000"/>
              </a:buClr>
              <a:buFont typeface="StarSymbol"/>
              <a:buAutoNum type="arabicPeriod"/>
              <a:tabLst>
                <a:tab pos="0" algn="l"/>
              </a:tabLst>
            </a:pPr>
            <a:r>
              <a:rPr lang="ru-RU" sz="1200" b="0" strike="noStrike" spc="-1">
                <a:latin typeface="+mn-lt"/>
              </a:rPr>
              <a:t>Модернизация и реконструкция действующих установок </a:t>
            </a:r>
            <a:r>
              <a:rPr lang="en-US" sz="900" b="0" strike="noStrike" spc="-1">
                <a:solidFill>
                  <a:srgbClr val="006600"/>
                </a:solidFill>
                <a:latin typeface="+mn-lt"/>
                <a:ea typeface="+mn-ea"/>
              </a:rPr>
              <a:t>HRFD, YuMO, RTD, DN-6, DN-12, FSD, NERA, </a:t>
            </a:r>
            <a:r>
              <a:rPr lang="ru-RU" sz="900" b="0" strike="noStrike" spc="-1">
                <a:solidFill>
                  <a:srgbClr val="006600"/>
                </a:solidFill>
                <a:latin typeface="+mn-lt"/>
                <a:ea typeface="+mn-ea"/>
              </a:rPr>
              <a:t> </a:t>
            </a:r>
            <a:r>
              <a:rPr lang="en-US" sz="900" b="0" strike="noStrike" spc="-1">
                <a:solidFill>
                  <a:srgbClr val="006600"/>
                </a:solidFill>
                <a:latin typeface="+mn-lt"/>
                <a:ea typeface="+mn-ea"/>
              </a:rPr>
              <a:t>REMUR, REFLEX, SKAT, EPSILON, FSS, NRT</a:t>
            </a:r>
            <a:r>
              <a:rPr lang="ru-RU" sz="1200" b="0" strike="noStrike" spc="-1">
                <a:latin typeface="+mn-lt"/>
                <a:ea typeface="+mn-ea"/>
              </a:rPr>
              <a:t>, направленная на улучшение технических параметров и расширение экспериментальных возможностей.</a:t>
            </a:r>
            <a:endParaRPr lang="en-US" sz="1200" b="0" strike="noStrike" spc="-1">
              <a:latin typeface="Arial"/>
            </a:endParaRPr>
          </a:p>
          <a:p>
            <a:pPr marL="228600" indent="-228600">
              <a:lnSpc>
                <a:spcPct val="100000"/>
              </a:lnSpc>
              <a:buClr>
                <a:srgbClr val="000000"/>
              </a:buClr>
              <a:buFont typeface="StarSymbol"/>
              <a:buAutoNum type="arabicPeriod"/>
              <a:tabLst>
                <a:tab pos="0" algn="l"/>
              </a:tabLst>
            </a:pPr>
            <a:r>
              <a:rPr lang="ru-RU" sz="1200" b="0" strike="noStrike" spc="-1">
                <a:latin typeface="+mn-lt"/>
                <a:ea typeface="+mn-ea"/>
              </a:rPr>
              <a:t>Развитие лабораторного оборудования для характеризации образцов и измерений физических свойств.</a:t>
            </a:r>
            <a:endParaRPr lang="en-US" sz="1200" b="0" strike="noStrike" spc="-1">
              <a:latin typeface="Arial"/>
            </a:endParaRPr>
          </a:p>
          <a:p>
            <a:pPr marL="228600" indent="-228600">
              <a:lnSpc>
                <a:spcPct val="100000"/>
              </a:lnSpc>
              <a:buClr>
                <a:srgbClr val="000000"/>
              </a:buClr>
              <a:buFont typeface="StarSymbol"/>
              <a:buAutoNum type="arabicPeriod"/>
              <a:tabLst>
                <a:tab pos="0" algn="l"/>
              </a:tabLst>
            </a:pPr>
            <a:r>
              <a:rPr lang="ru-RU" sz="1200" b="0" strike="noStrike" spc="-1">
                <a:latin typeface="+mn-lt"/>
                <a:ea typeface="+mn-ea"/>
              </a:rPr>
              <a:t> Поддержка и модернизация комплекса криогенных замедлителей</a:t>
            </a:r>
            <a:endParaRPr lang="en-US" sz="1200" b="0" strike="noStrike" spc="-1">
              <a:latin typeface="Arial"/>
            </a:endParaRPr>
          </a:p>
          <a:p>
            <a:pPr marL="216000" indent="-216000" algn="just">
              <a:lnSpc>
                <a:spcPct val="100000"/>
              </a:lnSpc>
              <a:buNone/>
              <a:tabLst>
                <a:tab pos="0" algn="l"/>
              </a:tabLst>
            </a:pPr>
            <a:endParaRPr lang="en-US" sz="1200" b="0" strike="noStrike" spc="-1">
              <a:latin typeface="Arial"/>
            </a:endParaRPr>
          </a:p>
          <a:p>
            <a:pPr marL="216000" indent="-216000">
              <a:lnSpc>
                <a:spcPct val="100000"/>
              </a:lnSpc>
              <a:buNone/>
              <a:tabLst>
                <a:tab pos="0" algn="l"/>
              </a:tabLst>
            </a:pPr>
            <a:endParaRPr lang="en-US" sz="1200" b="0" strike="noStrike" spc="-1">
              <a:latin typeface="Arial"/>
            </a:endParaRPr>
          </a:p>
        </p:txBody>
      </p:sp>
      <p:sp>
        <p:nvSpPr>
          <p:cNvPr id="1247" name="PlaceHolder 3"/>
          <p:cNvSpPr>
            <a:spLocks noGrp="1"/>
          </p:cNvSpPr>
          <p:nvPr>
            <p:ph type="sldNum"/>
          </p:nvPr>
        </p:nvSpPr>
        <p:spPr>
          <a:xfrm>
            <a:off x="3884760" y="8685360"/>
            <a:ext cx="2968560" cy="455400"/>
          </a:xfrm>
          <a:prstGeom prst="rect">
            <a:avLst/>
          </a:prstGeom>
          <a:noFill/>
          <a:ln w="0">
            <a:noFill/>
          </a:ln>
        </p:spPr>
        <p:txBody>
          <a:bodyPr lIns="0" tIns="0" rIns="0" bIns="0" anchor="b">
            <a:noAutofit/>
          </a:bodyPr>
          <a:lstStyle/>
          <a:p>
            <a:pPr algn="r">
              <a:lnSpc>
                <a:spcPct val="100000"/>
              </a:lnSpc>
              <a:buNone/>
            </a:pPr>
            <a:fld id="{EC1A1718-DD4F-4761-9624-F71326D9C832}" type="slidenum">
              <a:rPr lang="ru-RU" sz="1200" b="0" strike="noStrike" spc="-1">
                <a:solidFill>
                  <a:srgbClr val="000000"/>
                </a:solidFill>
                <a:latin typeface="Times New Roman"/>
                <a:ea typeface="+mn-ea"/>
              </a:rPr>
              <a:t>12</a:t>
            </a:fld>
            <a:endParaRPr lang="en-US" sz="1200" b="0" strike="noStrike" spc="-1">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 name="PlaceHolder 1"/>
          <p:cNvSpPr>
            <a:spLocks noGrp="1" noRot="1" noChangeAspect="1"/>
          </p:cNvSpPr>
          <p:nvPr>
            <p:ph type="sldImg"/>
          </p:nvPr>
        </p:nvSpPr>
        <p:spPr>
          <a:xfrm>
            <a:off x="854075" y="839788"/>
            <a:ext cx="7097713" cy="4148137"/>
          </a:xfrm>
          <a:prstGeom prst="rect">
            <a:avLst/>
          </a:prstGeom>
          <a:ln w="0">
            <a:noFill/>
          </a:ln>
        </p:spPr>
      </p:sp>
      <p:sp>
        <p:nvSpPr>
          <p:cNvPr id="1285" name="PlaceHolder 2"/>
          <p:cNvSpPr>
            <a:spLocks noGrp="1"/>
          </p:cNvSpPr>
          <p:nvPr>
            <p:ph type="body"/>
          </p:nvPr>
        </p:nvSpPr>
        <p:spPr>
          <a:xfrm>
            <a:off x="880560" y="5255280"/>
            <a:ext cx="7045920" cy="4977720"/>
          </a:xfrm>
          <a:prstGeom prst="rect">
            <a:avLst/>
          </a:prstGeom>
          <a:noFill/>
          <a:ln w="0">
            <a:noFill/>
          </a:ln>
        </p:spPr>
        <p:txBody>
          <a:bodyPr lIns="0" tIns="0" rIns="0" bIns="0" anchor="t">
            <a:noAutofit/>
          </a:bodyPr>
          <a:lstStyle/>
          <a:p>
            <a:pPr marL="216000" indent="-216000">
              <a:lnSpc>
                <a:spcPct val="107000"/>
              </a:lnSpc>
              <a:spcAft>
                <a:spcPts val="799"/>
              </a:spcAft>
              <a:buNone/>
              <a:tabLst>
                <a:tab pos="0" algn="l"/>
              </a:tabLst>
            </a:pPr>
            <a:r>
              <a:rPr lang="en-US" sz="1800" b="0" strike="noStrike" spc="-1">
                <a:latin typeface="Calibri"/>
                <a:ea typeface="Calibri"/>
              </a:rPr>
              <a:t>Nowadays an actively developing and rather demanded field of research with neutrons is the ultracold neutron (UCN) physics. It allows to perform very precise experiments for testing the limits of the Standard Model (SM).</a:t>
            </a:r>
            <a:endParaRPr lang="en-US" sz="1800" b="0" strike="noStrike" spc="-1">
              <a:latin typeface="Arial"/>
            </a:endParaRPr>
          </a:p>
          <a:p>
            <a:pPr marL="216000" indent="-216000">
              <a:lnSpc>
                <a:spcPct val="107000"/>
              </a:lnSpc>
              <a:spcAft>
                <a:spcPts val="799"/>
              </a:spcAft>
              <a:buNone/>
              <a:tabLst>
                <a:tab pos="0" algn="l"/>
              </a:tabLst>
            </a:pPr>
            <a:r>
              <a:rPr lang="en-US" sz="1800" b="0" strike="noStrike" spc="-1">
                <a:latin typeface="Calibri"/>
                <a:ea typeface="Calibri"/>
              </a:rPr>
              <a:t> </a:t>
            </a:r>
            <a:endParaRPr lang="en-US" sz="1800" b="0" strike="noStrike" spc="-1">
              <a:latin typeface="Arial"/>
            </a:endParaRPr>
          </a:p>
          <a:p>
            <a:pPr marL="216000" indent="-216000">
              <a:lnSpc>
                <a:spcPct val="107000"/>
              </a:lnSpc>
              <a:spcAft>
                <a:spcPts val="799"/>
              </a:spcAft>
              <a:buNone/>
              <a:tabLst>
                <a:tab pos="0" algn="l"/>
              </a:tabLst>
            </a:pPr>
            <a:r>
              <a:rPr lang="en-US" sz="1800" b="0" strike="noStrike" spc="-1">
                <a:latin typeface="Calibri"/>
                <a:ea typeface="Calibri"/>
              </a:rPr>
              <a:t>In spite of the fact that the ultracold neutrons were discovered at FLNP in 1968, there is no UCN source in Dubna now. </a:t>
            </a:r>
            <a:endParaRPr lang="en-US" sz="1800" b="0" strike="noStrike" spc="-1">
              <a:latin typeface="Arial"/>
            </a:endParaRPr>
          </a:p>
          <a:p>
            <a:pPr marL="216000" indent="-216000">
              <a:lnSpc>
                <a:spcPct val="107000"/>
              </a:lnSpc>
              <a:spcAft>
                <a:spcPts val="799"/>
              </a:spcAft>
              <a:buNone/>
              <a:tabLst>
                <a:tab pos="0" algn="l"/>
              </a:tabLst>
            </a:pPr>
            <a:r>
              <a:rPr lang="en-US" sz="1800" b="0" strike="noStrike" spc="-1">
                <a:latin typeface="Calibri"/>
                <a:ea typeface="Calibri"/>
              </a:rPr>
              <a:t>It is planned to build a UCN source at the IBR-2 reactor with world-class parameters. </a:t>
            </a:r>
            <a:endParaRPr lang="en-US" sz="1800" b="0" strike="noStrike" spc="-1">
              <a:latin typeface="Arial"/>
            </a:endParaRPr>
          </a:p>
          <a:p>
            <a:pPr marL="216000" indent="-216000">
              <a:lnSpc>
                <a:spcPct val="107000"/>
              </a:lnSpc>
              <a:spcAft>
                <a:spcPts val="799"/>
              </a:spcAft>
              <a:buNone/>
              <a:tabLst>
                <a:tab pos="0" algn="l"/>
              </a:tabLst>
            </a:pPr>
            <a:r>
              <a:rPr lang="en-US" sz="1800" b="0" strike="noStrike" spc="-1">
                <a:latin typeface="Calibri"/>
                <a:ea typeface="Calibri"/>
              </a:rPr>
              <a:t>With such a source the following experimental program will become possible:</a:t>
            </a:r>
            <a:endParaRPr lang="en-US" sz="1800" b="0" strike="noStrike" spc="-1">
              <a:latin typeface="Arial"/>
            </a:endParaRPr>
          </a:p>
          <a:p>
            <a:pPr marL="343080" indent="-343080">
              <a:lnSpc>
                <a:spcPct val="107000"/>
              </a:lnSpc>
              <a:spcAft>
                <a:spcPts val="799"/>
              </a:spcAft>
              <a:buClr>
                <a:srgbClr val="000000"/>
              </a:buClr>
              <a:buFont typeface="Symbol"/>
              <a:buChar char=""/>
              <a:tabLst>
                <a:tab pos="0" algn="l"/>
              </a:tabLst>
            </a:pPr>
            <a:r>
              <a:rPr lang="en-US" sz="1800" b="0" strike="noStrike" spc="-1">
                <a:latin typeface="Calibri"/>
                <a:ea typeface="Calibri"/>
              </a:rPr>
              <a:t>measurement of the neutron lifetime with the accuracy of about 1 sec;</a:t>
            </a:r>
            <a:endParaRPr lang="en-US" sz="1800" b="0" strike="noStrike" spc="-1">
              <a:latin typeface="Arial"/>
            </a:endParaRPr>
          </a:p>
          <a:p>
            <a:pPr marL="343080" indent="-343080">
              <a:lnSpc>
                <a:spcPct val="107000"/>
              </a:lnSpc>
              <a:spcAft>
                <a:spcPts val="799"/>
              </a:spcAft>
              <a:buClr>
                <a:srgbClr val="000000"/>
              </a:buClr>
              <a:buFont typeface="Arial"/>
              <a:buChar char="•"/>
              <a:tabLst>
                <a:tab pos="457200" algn="l"/>
              </a:tabLst>
            </a:pPr>
            <a:r>
              <a:rPr lang="en-US" sz="1800" b="0" strike="noStrike" spc="-1">
                <a:latin typeface="Calibri"/>
                <a:ea typeface="Calibri"/>
              </a:rPr>
              <a:t>Investigation of abnormal UCN losses ; </a:t>
            </a:r>
            <a:endParaRPr lang="en-US" sz="1800" b="0" strike="noStrike" spc="-1">
              <a:latin typeface="Arial"/>
            </a:endParaRPr>
          </a:p>
          <a:p>
            <a:pPr marL="343080" indent="-343080">
              <a:lnSpc>
                <a:spcPct val="107000"/>
              </a:lnSpc>
              <a:spcAft>
                <a:spcPts val="799"/>
              </a:spcAft>
              <a:buClr>
                <a:srgbClr val="000000"/>
              </a:buClr>
              <a:buFont typeface="Arial"/>
              <a:buChar char="•"/>
              <a:tabLst>
                <a:tab pos="457200" algn="l"/>
              </a:tabLst>
            </a:pPr>
            <a:r>
              <a:rPr lang="en-US" sz="1800" b="0" strike="noStrike" spc="-1">
                <a:latin typeface="Calibri"/>
                <a:ea typeface="Calibri"/>
              </a:rPr>
              <a:t>study of non-stationary effects and neutron optics. </a:t>
            </a:r>
            <a:endParaRPr lang="en-US" sz="1800" b="0" strike="noStrike" spc="-1">
              <a:latin typeface="Arial"/>
            </a:endParaRPr>
          </a:p>
          <a:p>
            <a:pPr marL="457200">
              <a:lnSpc>
                <a:spcPct val="107000"/>
              </a:lnSpc>
              <a:spcAft>
                <a:spcPts val="799"/>
              </a:spcAft>
              <a:buNone/>
              <a:tabLst>
                <a:tab pos="457200" algn="l"/>
              </a:tabLst>
            </a:pPr>
            <a:r>
              <a:rPr lang="en-US" sz="1800" b="0" strike="noStrike" spc="-1">
                <a:latin typeface="Calibri"/>
                <a:ea typeface="Calibri"/>
              </a:rPr>
              <a:t> </a:t>
            </a:r>
            <a:endParaRPr lang="en-US" sz="1800" b="0" strike="noStrike" spc="-1">
              <a:latin typeface="Arial"/>
            </a:endParaRPr>
          </a:p>
          <a:p>
            <a:pPr marL="457200">
              <a:lnSpc>
                <a:spcPct val="107000"/>
              </a:lnSpc>
              <a:spcAft>
                <a:spcPts val="799"/>
              </a:spcAft>
              <a:buNone/>
              <a:tabLst>
                <a:tab pos="457200" algn="l"/>
              </a:tabLst>
            </a:pPr>
            <a:r>
              <a:rPr lang="en-US" sz="1800" b="0" strike="noStrike" spc="-1">
                <a:latin typeface="Calibri"/>
                <a:ea typeface="Calibri"/>
              </a:rPr>
              <a:t>In the future, at IBR-3, with an increase in the intensity of the source, this program can be expanded with experiments, like: </a:t>
            </a:r>
            <a:endParaRPr lang="en-US" sz="1800" b="0" strike="noStrike" spc="-1">
              <a:latin typeface="Arial"/>
            </a:endParaRPr>
          </a:p>
          <a:p>
            <a:pPr marL="343080" indent="-343080">
              <a:lnSpc>
                <a:spcPct val="107000"/>
              </a:lnSpc>
              <a:spcAft>
                <a:spcPts val="799"/>
              </a:spcAft>
              <a:buClr>
                <a:srgbClr val="000000"/>
              </a:buClr>
              <a:buFont typeface="Arial"/>
              <a:buChar char="•"/>
              <a:tabLst>
                <a:tab pos="457200" algn="l"/>
              </a:tabLst>
            </a:pPr>
            <a:r>
              <a:rPr lang="en-US" sz="1800" b="0" strike="noStrike" spc="-1">
                <a:latin typeface="Calibri"/>
                <a:ea typeface="Calibri"/>
              </a:rPr>
              <a:t>search for the electric dipole moment of the neutron; </a:t>
            </a:r>
            <a:endParaRPr lang="en-US" sz="1800" b="0" strike="noStrike" spc="-1">
              <a:latin typeface="Arial"/>
            </a:endParaRPr>
          </a:p>
          <a:p>
            <a:pPr marL="343080" indent="-343080">
              <a:lnSpc>
                <a:spcPct val="107000"/>
              </a:lnSpc>
              <a:spcAft>
                <a:spcPts val="799"/>
              </a:spcAft>
              <a:buClr>
                <a:srgbClr val="000000"/>
              </a:buClr>
              <a:buFont typeface="Arial"/>
              <a:buChar char="•"/>
              <a:tabLst>
                <a:tab pos="457200" algn="l"/>
              </a:tabLst>
            </a:pPr>
            <a:r>
              <a:rPr lang="en-US" sz="1800" b="0" strike="noStrike" spc="-1">
                <a:latin typeface="Calibri"/>
                <a:ea typeface="Calibri"/>
              </a:rPr>
              <a:t>study of neutron quantum states in the gravitational field and search for new interactions;</a:t>
            </a:r>
            <a:endParaRPr lang="en-US" sz="1800" b="0" strike="noStrike" spc="-1">
              <a:latin typeface="Arial"/>
            </a:endParaRPr>
          </a:p>
          <a:p>
            <a:pPr marL="343080" indent="-343080">
              <a:lnSpc>
                <a:spcPct val="107000"/>
              </a:lnSpc>
              <a:spcAft>
                <a:spcPts val="799"/>
              </a:spcAft>
              <a:buClr>
                <a:srgbClr val="000000"/>
              </a:buClr>
              <a:buFont typeface="Arial"/>
              <a:buChar char="•"/>
              <a:tabLst>
                <a:tab pos="457200" algn="l"/>
              </a:tabLst>
            </a:pPr>
            <a:r>
              <a:rPr lang="en-US" sz="1800" b="0" strike="noStrike" spc="-1">
                <a:latin typeface="Calibri"/>
                <a:ea typeface="Calibri"/>
              </a:rPr>
              <a:t>development of neutron microscopy.</a:t>
            </a:r>
            <a:endParaRPr lang="en-US" sz="1800" b="0" strike="noStrike" spc="-1">
              <a:latin typeface="Arial"/>
            </a:endParaRPr>
          </a:p>
        </p:txBody>
      </p:sp>
      <p:sp>
        <p:nvSpPr>
          <p:cNvPr id="1286" name="PlaceHolder 3"/>
          <p:cNvSpPr>
            <a:spLocks noGrp="1"/>
          </p:cNvSpPr>
          <p:nvPr>
            <p:ph type="sldNum"/>
          </p:nvPr>
        </p:nvSpPr>
        <p:spPr>
          <a:xfrm>
            <a:off x="4985640" y="10510920"/>
            <a:ext cx="3821760" cy="551880"/>
          </a:xfrm>
          <a:prstGeom prst="rect">
            <a:avLst/>
          </a:prstGeom>
          <a:noFill/>
          <a:ln w="0">
            <a:noFill/>
          </a:ln>
        </p:spPr>
        <p:txBody>
          <a:bodyPr lIns="0" tIns="0" rIns="0" bIns="0" anchor="b">
            <a:noAutofit/>
          </a:bodyPr>
          <a:lstStyle/>
          <a:p>
            <a:pPr algn="r">
              <a:lnSpc>
                <a:spcPct val="100000"/>
              </a:lnSpc>
              <a:buNone/>
            </a:pPr>
            <a:fld id="{8E0369D8-D206-4450-97D4-D0F60067E1D8}" type="slidenum">
              <a:rPr lang="en-US" sz="1400" b="0" strike="noStrike" spc="-1">
                <a:solidFill>
                  <a:srgbClr val="000000"/>
                </a:solidFill>
                <a:latin typeface="Times New Roman"/>
                <a:ea typeface="+mn-ea"/>
              </a:rPr>
              <a:t>13</a:t>
            </a:fld>
            <a:endParaRPr lang="en-US" sz="1400" b="0" strike="noStrike" spc="-1">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 name="PlaceHolder 1"/>
          <p:cNvSpPr>
            <a:spLocks noGrp="1" noRot="1" noChangeAspect="1"/>
          </p:cNvSpPr>
          <p:nvPr>
            <p:ph type="sldImg"/>
          </p:nvPr>
        </p:nvSpPr>
        <p:spPr>
          <a:xfrm>
            <a:off x="658813" y="763588"/>
            <a:ext cx="6451600" cy="3770312"/>
          </a:xfrm>
          <a:prstGeom prst="rect">
            <a:avLst/>
          </a:prstGeom>
          <a:ln w="0">
            <a:noFill/>
          </a:ln>
        </p:spPr>
      </p:sp>
      <p:sp>
        <p:nvSpPr>
          <p:cNvPr id="1231" name="PlaceHolder 2"/>
          <p:cNvSpPr>
            <a:spLocks noGrp="1"/>
          </p:cNvSpPr>
          <p:nvPr>
            <p:ph type="body"/>
          </p:nvPr>
        </p:nvSpPr>
        <p:spPr>
          <a:xfrm>
            <a:off x="777240" y="4777560"/>
            <a:ext cx="6215760" cy="4524120"/>
          </a:xfrm>
          <a:prstGeom prst="rect">
            <a:avLst/>
          </a:prstGeom>
          <a:noFill/>
          <a:ln w="0">
            <a:noFill/>
          </a:ln>
        </p:spPr>
        <p:txBody>
          <a:bodyPr lIns="0" tIns="0" rIns="0" bIns="0" anchor="t">
            <a:noAutofit/>
          </a:bodyPr>
          <a:lstStyle/>
          <a:p>
            <a:endParaRPr lang="en-US" sz="2000" b="0" strike="noStrike" spc="-1">
              <a:latin typeface="Arial"/>
            </a:endParaRPr>
          </a:p>
        </p:txBody>
      </p:sp>
      <p:sp>
        <p:nvSpPr>
          <p:cNvPr id="1232" name="PlaceHolder 3"/>
          <p:cNvSpPr>
            <a:spLocks noGrp="1"/>
          </p:cNvSpPr>
          <p:nvPr>
            <p:ph type="sldNum"/>
          </p:nvPr>
        </p:nvSpPr>
        <p:spPr>
          <a:xfrm>
            <a:off x="4399200" y="9555480"/>
            <a:ext cx="3371040" cy="500760"/>
          </a:xfrm>
          <a:prstGeom prst="rect">
            <a:avLst/>
          </a:prstGeom>
          <a:noFill/>
          <a:ln w="0">
            <a:noFill/>
          </a:ln>
        </p:spPr>
        <p:txBody>
          <a:bodyPr lIns="0" tIns="0" rIns="0" bIns="0" anchor="b">
            <a:noAutofit/>
          </a:bodyPr>
          <a:lstStyle/>
          <a:p>
            <a:pPr algn="r">
              <a:lnSpc>
                <a:spcPct val="100000"/>
              </a:lnSpc>
              <a:buNone/>
            </a:pPr>
            <a:fld id="{9182A4EB-96A6-47A3-86E4-D13D275EB842}" type="slidenum">
              <a:rPr lang="en-US" sz="1400" b="0" strike="noStrike" spc="-1">
                <a:solidFill>
                  <a:srgbClr val="000000"/>
                </a:solidFill>
                <a:latin typeface="Times New Roman"/>
                <a:ea typeface="+mn-ea"/>
              </a:rPr>
              <a:t>14</a:t>
            </a:fld>
            <a:endParaRPr lang="en-US" sz="14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24" name="PlaceHolder 2"/>
          <p:cNvSpPr>
            <a:spLocks noGrp="1"/>
          </p:cNvSpPr>
          <p:nvPr>
            <p:ph/>
          </p:nvPr>
        </p:nvSpPr>
        <p:spPr>
          <a:xfrm>
            <a:off x="608040" y="166356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5" name="PlaceHolder 3"/>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29"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30"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31"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32" name="PlaceHolder 1"/>
          <p:cNvSpPr>
            <a:spLocks noGrp="1"/>
          </p:cNvSpPr>
          <p:nvPr>
            <p:ph type="subTitle"/>
          </p:nvPr>
        </p:nvSpPr>
        <p:spPr>
          <a:xfrm>
            <a:off x="608040" y="283320"/>
            <a:ext cx="10950480" cy="5499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33"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34"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35"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36"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37"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38"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39"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40" name="PlaceHolder 4"/>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41"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42"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43"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44" name="PlaceHolder 4"/>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45"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46" name="PlaceHolder 2"/>
          <p:cNvSpPr>
            <a:spLocks noGrp="1"/>
          </p:cNvSpPr>
          <p:nvPr>
            <p:ph/>
          </p:nvPr>
        </p:nvSpPr>
        <p:spPr>
          <a:xfrm>
            <a:off x="608040" y="166356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47" name="PlaceHolder 3"/>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48"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49"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50"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51"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52" name="PlaceHolder 5"/>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53"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54" name="PlaceHolder 2"/>
          <p:cNvSpPr>
            <a:spLocks noGrp="1"/>
          </p:cNvSpPr>
          <p:nvPr>
            <p:ph/>
          </p:nvPr>
        </p:nvSpPr>
        <p:spPr>
          <a:xfrm>
            <a:off x="6080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55" name="PlaceHolder 3"/>
          <p:cNvSpPr>
            <a:spLocks noGrp="1"/>
          </p:cNvSpPr>
          <p:nvPr>
            <p:ph/>
          </p:nvPr>
        </p:nvSpPr>
        <p:spPr>
          <a:xfrm>
            <a:off x="43106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56" name="PlaceHolder 4"/>
          <p:cNvSpPr>
            <a:spLocks noGrp="1"/>
          </p:cNvSpPr>
          <p:nvPr>
            <p:ph/>
          </p:nvPr>
        </p:nvSpPr>
        <p:spPr>
          <a:xfrm>
            <a:off x="80132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57" name="PlaceHolder 5"/>
          <p:cNvSpPr>
            <a:spLocks noGrp="1"/>
          </p:cNvSpPr>
          <p:nvPr>
            <p:ph/>
          </p:nvPr>
        </p:nvSpPr>
        <p:spPr>
          <a:xfrm>
            <a:off x="6080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58" name="PlaceHolder 6"/>
          <p:cNvSpPr>
            <a:spLocks noGrp="1"/>
          </p:cNvSpPr>
          <p:nvPr>
            <p:ph/>
          </p:nvPr>
        </p:nvSpPr>
        <p:spPr>
          <a:xfrm>
            <a:off x="43106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59" name="PlaceHolder 7"/>
          <p:cNvSpPr>
            <a:spLocks noGrp="1"/>
          </p:cNvSpPr>
          <p:nvPr>
            <p:ph/>
          </p:nvPr>
        </p:nvSpPr>
        <p:spPr>
          <a:xfrm>
            <a:off x="80132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27"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8"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9"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0" name="PlaceHolder 5"/>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2"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63" name="PlaceHolder 2"/>
          <p:cNvSpPr>
            <a:spLocks noGrp="1"/>
          </p:cNvSpPr>
          <p:nvPr>
            <p:ph type="subTitle"/>
          </p:nvPr>
        </p:nvSpPr>
        <p:spPr>
          <a:xfrm>
            <a:off x="608040" y="1663560"/>
            <a:ext cx="10950480" cy="4122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4"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65" name="PlaceHolder 2"/>
          <p:cNvSpPr>
            <a:spLocks noGrp="1"/>
          </p:cNvSpPr>
          <p:nvPr>
            <p:ph/>
          </p:nvPr>
        </p:nvSpPr>
        <p:spPr>
          <a:xfrm>
            <a:off x="608040" y="1663560"/>
            <a:ext cx="10950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6"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67"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68"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69"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70" name="PlaceHolder 1"/>
          <p:cNvSpPr>
            <a:spLocks noGrp="1"/>
          </p:cNvSpPr>
          <p:nvPr>
            <p:ph type="subTitle"/>
          </p:nvPr>
        </p:nvSpPr>
        <p:spPr>
          <a:xfrm>
            <a:off x="608040" y="283320"/>
            <a:ext cx="10950480" cy="5499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71"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72"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73"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74"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75"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76"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77"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78" name="PlaceHolder 4"/>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79"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80"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81"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82" name="PlaceHolder 4"/>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83"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84" name="PlaceHolder 2"/>
          <p:cNvSpPr>
            <a:spLocks noGrp="1"/>
          </p:cNvSpPr>
          <p:nvPr>
            <p:ph/>
          </p:nvPr>
        </p:nvSpPr>
        <p:spPr>
          <a:xfrm>
            <a:off x="608040" y="166356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85" name="PlaceHolder 3"/>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86"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87"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88"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89"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90" name="PlaceHolder 5"/>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32" name="PlaceHolder 2"/>
          <p:cNvSpPr>
            <a:spLocks noGrp="1"/>
          </p:cNvSpPr>
          <p:nvPr>
            <p:ph/>
          </p:nvPr>
        </p:nvSpPr>
        <p:spPr>
          <a:xfrm>
            <a:off x="6080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3" name="PlaceHolder 3"/>
          <p:cNvSpPr>
            <a:spLocks noGrp="1"/>
          </p:cNvSpPr>
          <p:nvPr>
            <p:ph/>
          </p:nvPr>
        </p:nvSpPr>
        <p:spPr>
          <a:xfrm>
            <a:off x="43106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4" name="PlaceHolder 4"/>
          <p:cNvSpPr>
            <a:spLocks noGrp="1"/>
          </p:cNvSpPr>
          <p:nvPr>
            <p:ph/>
          </p:nvPr>
        </p:nvSpPr>
        <p:spPr>
          <a:xfrm>
            <a:off x="80132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5" name="PlaceHolder 5"/>
          <p:cNvSpPr>
            <a:spLocks noGrp="1"/>
          </p:cNvSpPr>
          <p:nvPr>
            <p:ph/>
          </p:nvPr>
        </p:nvSpPr>
        <p:spPr>
          <a:xfrm>
            <a:off x="6080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6" name="PlaceHolder 6"/>
          <p:cNvSpPr>
            <a:spLocks noGrp="1"/>
          </p:cNvSpPr>
          <p:nvPr>
            <p:ph/>
          </p:nvPr>
        </p:nvSpPr>
        <p:spPr>
          <a:xfrm>
            <a:off x="43106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7" name="PlaceHolder 7"/>
          <p:cNvSpPr>
            <a:spLocks noGrp="1"/>
          </p:cNvSpPr>
          <p:nvPr>
            <p:ph/>
          </p:nvPr>
        </p:nvSpPr>
        <p:spPr>
          <a:xfrm>
            <a:off x="80132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91"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92" name="PlaceHolder 2"/>
          <p:cNvSpPr>
            <a:spLocks noGrp="1"/>
          </p:cNvSpPr>
          <p:nvPr>
            <p:ph/>
          </p:nvPr>
        </p:nvSpPr>
        <p:spPr>
          <a:xfrm>
            <a:off x="6080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93" name="PlaceHolder 3"/>
          <p:cNvSpPr>
            <a:spLocks noGrp="1"/>
          </p:cNvSpPr>
          <p:nvPr>
            <p:ph/>
          </p:nvPr>
        </p:nvSpPr>
        <p:spPr>
          <a:xfrm>
            <a:off x="43106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94" name="PlaceHolder 4"/>
          <p:cNvSpPr>
            <a:spLocks noGrp="1"/>
          </p:cNvSpPr>
          <p:nvPr>
            <p:ph/>
          </p:nvPr>
        </p:nvSpPr>
        <p:spPr>
          <a:xfrm>
            <a:off x="80132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95" name="PlaceHolder 5"/>
          <p:cNvSpPr>
            <a:spLocks noGrp="1"/>
          </p:cNvSpPr>
          <p:nvPr>
            <p:ph/>
          </p:nvPr>
        </p:nvSpPr>
        <p:spPr>
          <a:xfrm>
            <a:off x="6080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96" name="PlaceHolder 6"/>
          <p:cNvSpPr>
            <a:spLocks noGrp="1"/>
          </p:cNvSpPr>
          <p:nvPr>
            <p:ph/>
          </p:nvPr>
        </p:nvSpPr>
        <p:spPr>
          <a:xfrm>
            <a:off x="43106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97" name="PlaceHolder 7"/>
          <p:cNvSpPr>
            <a:spLocks noGrp="1"/>
          </p:cNvSpPr>
          <p:nvPr>
            <p:ph/>
          </p:nvPr>
        </p:nvSpPr>
        <p:spPr>
          <a:xfrm>
            <a:off x="80132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8"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99" name="PlaceHolder 2"/>
          <p:cNvSpPr>
            <a:spLocks noGrp="1"/>
          </p:cNvSpPr>
          <p:nvPr>
            <p:ph type="subTitle"/>
          </p:nvPr>
        </p:nvSpPr>
        <p:spPr>
          <a:xfrm>
            <a:off x="608040" y="1663560"/>
            <a:ext cx="10950480" cy="4122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00"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01" name="PlaceHolder 2"/>
          <p:cNvSpPr>
            <a:spLocks noGrp="1"/>
          </p:cNvSpPr>
          <p:nvPr>
            <p:ph/>
          </p:nvPr>
        </p:nvSpPr>
        <p:spPr>
          <a:xfrm>
            <a:off x="608040" y="1663560"/>
            <a:ext cx="10950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2"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03"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04"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5"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6" name="PlaceHolder 1"/>
          <p:cNvSpPr>
            <a:spLocks noGrp="1"/>
          </p:cNvSpPr>
          <p:nvPr>
            <p:ph type="subTitle"/>
          </p:nvPr>
        </p:nvSpPr>
        <p:spPr>
          <a:xfrm>
            <a:off x="608040" y="283320"/>
            <a:ext cx="10950480" cy="5499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7"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08"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09"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10"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1"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12"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13"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14" name="PlaceHolder 4"/>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15"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16"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17"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18" name="PlaceHolder 4"/>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19"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20" name="PlaceHolder 2"/>
          <p:cNvSpPr>
            <a:spLocks noGrp="1"/>
          </p:cNvSpPr>
          <p:nvPr>
            <p:ph/>
          </p:nvPr>
        </p:nvSpPr>
        <p:spPr>
          <a:xfrm>
            <a:off x="608040" y="166356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21" name="PlaceHolder 3"/>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22"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23"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24"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25"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26" name="PlaceHolder 5"/>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27"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28" name="PlaceHolder 2"/>
          <p:cNvSpPr>
            <a:spLocks noGrp="1"/>
          </p:cNvSpPr>
          <p:nvPr>
            <p:ph/>
          </p:nvPr>
        </p:nvSpPr>
        <p:spPr>
          <a:xfrm>
            <a:off x="6080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29" name="PlaceHolder 3"/>
          <p:cNvSpPr>
            <a:spLocks noGrp="1"/>
          </p:cNvSpPr>
          <p:nvPr>
            <p:ph/>
          </p:nvPr>
        </p:nvSpPr>
        <p:spPr>
          <a:xfrm>
            <a:off x="43106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30" name="PlaceHolder 4"/>
          <p:cNvSpPr>
            <a:spLocks noGrp="1"/>
          </p:cNvSpPr>
          <p:nvPr>
            <p:ph/>
          </p:nvPr>
        </p:nvSpPr>
        <p:spPr>
          <a:xfrm>
            <a:off x="80132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31" name="PlaceHolder 5"/>
          <p:cNvSpPr>
            <a:spLocks noGrp="1"/>
          </p:cNvSpPr>
          <p:nvPr>
            <p:ph/>
          </p:nvPr>
        </p:nvSpPr>
        <p:spPr>
          <a:xfrm>
            <a:off x="6080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32" name="PlaceHolder 6"/>
          <p:cNvSpPr>
            <a:spLocks noGrp="1"/>
          </p:cNvSpPr>
          <p:nvPr>
            <p:ph/>
          </p:nvPr>
        </p:nvSpPr>
        <p:spPr>
          <a:xfrm>
            <a:off x="43106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33" name="PlaceHolder 7"/>
          <p:cNvSpPr>
            <a:spLocks noGrp="1"/>
          </p:cNvSpPr>
          <p:nvPr>
            <p:ph/>
          </p:nvPr>
        </p:nvSpPr>
        <p:spPr>
          <a:xfrm>
            <a:off x="80132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36"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37" name="PlaceHolder 2"/>
          <p:cNvSpPr>
            <a:spLocks noGrp="1"/>
          </p:cNvSpPr>
          <p:nvPr>
            <p:ph type="subTitle"/>
          </p:nvPr>
        </p:nvSpPr>
        <p:spPr>
          <a:xfrm>
            <a:off x="608040" y="1663560"/>
            <a:ext cx="10950480" cy="4122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38"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39" name="PlaceHolder 2"/>
          <p:cNvSpPr>
            <a:spLocks noGrp="1"/>
          </p:cNvSpPr>
          <p:nvPr>
            <p:ph/>
          </p:nvPr>
        </p:nvSpPr>
        <p:spPr>
          <a:xfrm>
            <a:off x="608040" y="1663560"/>
            <a:ext cx="10950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40"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41"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42"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3"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4" name="PlaceHolder 1"/>
          <p:cNvSpPr>
            <a:spLocks noGrp="1"/>
          </p:cNvSpPr>
          <p:nvPr>
            <p:ph type="subTitle"/>
          </p:nvPr>
        </p:nvSpPr>
        <p:spPr>
          <a:xfrm>
            <a:off x="608040" y="283320"/>
            <a:ext cx="10950480" cy="5499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45"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46"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47"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48"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0"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81" name="PlaceHolder 2"/>
          <p:cNvSpPr>
            <a:spLocks noGrp="1"/>
          </p:cNvSpPr>
          <p:nvPr>
            <p:ph type="subTitle"/>
          </p:nvPr>
        </p:nvSpPr>
        <p:spPr>
          <a:xfrm>
            <a:off x="608040" y="1663560"/>
            <a:ext cx="10950480" cy="4122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49"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50"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51"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52" name="PlaceHolder 4"/>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53"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54"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55"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56" name="PlaceHolder 4"/>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57"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58" name="PlaceHolder 2"/>
          <p:cNvSpPr>
            <a:spLocks noGrp="1"/>
          </p:cNvSpPr>
          <p:nvPr>
            <p:ph/>
          </p:nvPr>
        </p:nvSpPr>
        <p:spPr>
          <a:xfrm>
            <a:off x="608040" y="166356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59" name="PlaceHolder 3"/>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60"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61"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62"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63"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64" name="PlaceHolder 5"/>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65"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66" name="PlaceHolder 2"/>
          <p:cNvSpPr>
            <a:spLocks noGrp="1"/>
          </p:cNvSpPr>
          <p:nvPr>
            <p:ph/>
          </p:nvPr>
        </p:nvSpPr>
        <p:spPr>
          <a:xfrm>
            <a:off x="6080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67" name="PlaceHolder 3"/>
          <p:cNvSpPr>
            <a:spLocks noGrp="1"/>
          </p:cNvSpPr>
          <p:nvPr>
            <p:ph/>
          </p:nvPr>
        </p:nvSpPr>
        <p:spPr>
          <a:xfrm>
            <a:off x="43106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68" name="PlaceHolder 4"/>
          <p:cNvSpPr>
            <a:spLocks noGrp="1"/>
          </p:cNvSpPr>
          <p:nvPr>
            <p:ph/>
          </p:nvPr>
        </p:nvSpPr>
        <p:spPr>
          <a:xfrm>
            <a:off x="80132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69" name="PlaceHolder 5"/>
          <p:cNvSpPr>
            <a:spLocks noGrp="1"/>
          </p:cNvSpPr>
          <p:nvPr>
            <p:ph/>
          </p:nvPr>
        </p:nvSpPr>
        <p:spPr>
          <a:xfrm>
            <a:off x="6080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70" name="PlaceHolder 6"/>
          <p:cNvSpPr>
            <a:spLocks noGrp="1"/>
          </p:cNvSpPr>
          <p:nvPr>
            <p:ph/>
          </p:nvPr>
        </p:nvSpPr>
        <p:spPr>
          <a:xfrm>
            <a:off x="43106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71" name="PlaceHolder 7"/>
          <p:cNvSpPr>
            <a:spLocks noGrp="1"/>
          </p:cNvSpPr>
          <p:nvPr>
            <p:ph/>
          </p:nvPr>
        </p:nvSpPr>
        <p:spPr>
          <a:xfrm>
            <a:off x="80132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74"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75" name="PlaceHolder 2"/>
          <p:cNvSpPr>
            <a:spLocks noGrp="1"/>
          </p:cNvSpPr>
          <p:nvPr>
            <p:ph type="subTitle"/>
          </p:nvPr>
        </p:nvSpPr>
        <p:spPr>
          <a:xfrm>
            <a:off x="608040" y="1663560"/>
            <a:ext cx="10950480" cy="4122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76"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77" name="PlaceHolder 2"/>
          <p:cNvSpPr>
            <a:spLocks noGrp="1"/>
          </p:cNvSpPr>
          <p:nvPr>
            <p:ph/>
          </p:nvPr>
        </p:nvSpPr>
        <p:spPr>
          <a:xfrm>
            <a:off x="608040" y="1663560"/>
            <a:ext cx="10950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78"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79"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80"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81"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83" name="PlaceHolder 2"/>
          <p:cNvSpPr>
            <a:spLocks noGrp="1"/>
          </p:cNvSpPr>
          <p:nvPr>
            <p:ph/>
          </p:nvPr>
        </p:nvSpPr>
        <p:spPr>
          <a:xfrm>
            <a:off x="608040" y="1663560"/>
            <a:ext cx="10950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82" name="PlaceHolder 1"/>
          <p:cNvSpPr>
            <a:spLocks noGrp="1"/>
          </p:cNvSpPr>
          <p:nvPr>
            <p:ph type="subTitle"/>
          </p:nvPr>
        </p:nvSpPr>
        <p:spPr>
          <a:xfrm>
            <a:off x="608040" y="283320"/>
            <a:ext cx="10950480" cy="5499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83"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84"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85"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86"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87"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88"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89"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90" name="PlaceHolder 4"/>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1"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92"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93"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94" name="PlaceHolder 4"/>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95"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96" name="PlaceHolder 2"/>
          <p:cNvSpPr>
            <a:spLocks noGrp="1"/>
          </p:cNvSpPr>
          <p:nvPr>
            <p:ph/>
          </p:nvPr>
        </p:nvSpPr>
        <p:spPr>
          <a:xfrm>
            <a:off x="608040" y="166356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597" name="PlaceHolder 3"/>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98"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99"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600"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601"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602" name="PlaceHolder 5"/>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03"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604" name="PlaceHolder 2"/>
          <p:cNvSpPr>
            <a:spLocks noGrp="1"/>
          </p:cNvSpPr>
          <p:nvPr>
            <p:ph/>
          </p:nvPr>
        </p:nvSpPr>
        <p:spPr>
          <a:xfrm>
            <a:off x="6080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605" name="PlaceHolder 3"/>
          <p:cNvSpPr>
            <a:spLocks noGrp="1"/>
          </p:cNvSpPr>
          <p:nvPr>
            <p:ph/>
          </p:nvPr>
        </p:nvSpPr>
        <p:spPr>
          <a:xfrm>
            <a:off x="43106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606" name="PlaceHolder 4"/>
          <p:cNvSpPr>
            <a:spLocks noGrp="1"/>
          </p:cNvSpPr>
          <p:nvPr>
            <p:ph/>
          </p:nvPr>
        </p:nvSpPr>
        <p:spPr>
          <a:xfrm>
            <a:off x="80132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607" name="PlaceHolder 5"/>
          <p:cNvSpPr>
            <a:spLocks noGrp="1"/>
          </p:cNvSpPr>
          <p:nvPr>
            <p:ph/>
          </p:nvPr>
        </p:nvSpPr>
        <p:spPr>
          <a:xfrm>
            <a:off x="6080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608" name="PlaceHolder 6"/>
          <p:cNvSpPr>
            <a:spLocks noGrp="1"/>
          </p:cNvSpPr>
          <p:nvPr>
            <p:ph/>
          </p:nvPr>
        </p:nvSpPr>
        <p:spPr>
          <a:xfrm>
            <a:off x="43106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609" name="PlaceHolder 7"/>
          <p:cNvSpPr>
            <a:spLocks noGrp="1"/>
          </p:cNvSpPr>
          <p:nvPr>
            <p:ph/>
          </p:nvPr>
        </p:nvSpPr>
        <p:spPr>
          <a:xfrm>
            <a:off x="80132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85"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86"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7"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8" name="PlaceHolder 1"/>
          <p:cNvSpPr>
            <a:spLocks noGrp="1"/>
          </p:cNvSpPr>
          <p:nvPr>
            <p:ph type="subTitle"/>
          </p:nvPr>
        </p:nvSpPr>
        <p:spPr>
          <a:xfrm>
            <a:off x="608040" y="283320"/>
            <a:ext cx="10950480" cy="5499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90"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91"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92"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3" name="PlaceHolder 2"/>
          <p:cNvSpPr>
            <a:spLocks noGrp="1"/>
          </p:cNvSpPr>
          <p:nvPr>
            <p:ph type="subTitle"/>
          </p:nvPr>
        </p:nvSpPr>
        <p:spPr>
          <a:xfrm>
            <a:off x="608040" y="1663560"/>
            <a:ext cx="10950480" cy="4122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94"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95"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96" name="PlaceHolder 4"/>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98"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99"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00" name="PlaceHolder 4"/>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02" name="PlaceHolder 2"/>
          <p:cNvSpPr>
            <a:spLocks noGrp="1"/>
          </p:cNvSpPr>
          <p:nvPr>
            <p:ph/>
          </p:nvPr>
        </p:nvSpPr>
        <p:spPr>
          <a:xfrm>
            <a:off x="608040" y="166356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03" name="PlaceHolder 3"/>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05"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06"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07"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08" name="PlaceHolder 5"/>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10" name="PlaceHolder 2"/>
          <p:cNvSpPr>
            <a:spLocks noGrp="1"/>
          </p:cNvSpPr>
          <p:nvPr>
            <p:ph/>
          </p:nvPr>
        </p:nvSpPr>
        <p:spPr>
          <a:xfrm>
            <a:off x="6080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11" name="PlaceHolder 3"/>
          <p:cNvSpPr>
            <a:spLocks noGrp="1"/>
          </p:cNvSpPr>
          <p:nvPr>
            <p:ph/>
          </p:nvPr>
        </p:nvSpPr>
        <p:spPr>
          <a:xfrm>
            <a:off x="43106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12" name="PlaceHolder 4"/>
          <p:cNvSpPr>
            <a:spLocks noGrp="1"/>
          </p:cNvSpPr>
          <p:nvPr>
            <p:ph/>
          </p:nvPr>
        </p:nvSpPr>
        <p:spPr>
          <a:xfrm>
            <a:off x="80132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13" name="PlaceHolder 5"/>
          <p:cNvSpPr>
            <a:spLocks noGrp="1"/>
          </p:cNvSpPr>
          <p:nvPr>
            <p:ph/>
          </p:nvPr>
        </p:nvSpPr>
        <p:spPr>
          <a:xfrm>
            <a:off x="6080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14" name="PlaceHolder 6"/>
          <p:cNvSpPr>
            <a:spLocks noGrp="1"/>
          </p:cNvSpPr>
          <p:nvPr>
            <p:ph/>
          </p:nvPr>
        </p:nvSpPr>
        <p:spPr>
          <a:xfrm>
            <a:off x="43106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15" name="PlaceHolder 7"/>
          <p:cNvSpPr>
            <a:spLocks noGrp="1"/>
          </p:cNvSpPr>
          <p:nvPr>
            <p:ph/>
          </p:nvPr>
        </p:nvSpPr>
        <p:spPr>
          <a:xfrm>
            <a:off x="80132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8"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19" name="PlaceHolder 2"/>
          <p:cNvSpPr>
            <a:spLocks noGrp="1"/>
          </p:cNvSpPr>
          <p:nvPr>
            <p:ph type="subTitle"/>
          </p:nvPr>
        </p:nvSpPr>
        <p:spPr>
          <a:xfrm>
            <a:off x="608040" y="1663560"/>
            <a:ext cx="10950480" cy="4122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21" name="PlaceHolder 2"/>
          <p:cNvSpPr>
            <a:spLocks noGrp="1"/>
          </p:cNvSpPr>
          <p:nvPr>
            <p:ph/>
          </p:nvPr>
        </p:nvSpPr>
        <p:spPr>
          <a:xfrm>
            <a:off x="608040" y="1663560"/>
            <a:ext cx="10950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23"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24"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5"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5" name="PlaceHolder 2"/>
          <p:cNvSpPr>
            <a:spLocks noGrp="1"/>
          </p:cNvSpPr>
          <p:nvPr>
            <p:ph/>
          </p:nvPr>
        </p:nvSpPr>
        <p:spPr>
          <a:xfrm>
            <a:off x="608040" y="1663560"/>
            <a:ext cx="10950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6" name="PlaceHolder 1"/>
          <p:cNvSpPr>
            <a:spLocks noGrp="1"/>
          </p:cNvSpPr>
          <p:nvPr>
            <p:ph type="subTitle"/>
          </p:nvPr>
        </p:nvSpPr>
        <p:spPr>
          <a:xfrm>
            <a:off x="608040" y="283320"/>
            <a:ext cx="10950480" cy="5499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28"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29"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30"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32"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33"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34" name="PlaceHolder 4"/>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36"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37"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38" name="PlaceHolder 4"/>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40" name="PlaceHolder 2"/>
          <p:cNvSpPr>
            <a:spLocks noGrp="1"/>
          </p:cNvSpPr>
          <p:nvPr>
            <p:ph/>
          </p:nvPr>
        </p:nvSpPr>
        <p:spPr>
          <a:xfrm>
            <a:off x="608040" y="166356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41" name="PlaceHolder 3"/>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43"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44"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45"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46" name="PlaceHolder 5"/>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48" name="PlaceHolder 2"/>
          <p:cNvSpPr>
            <a:spLocks noGrp="1"/>
          </p:cNvSpPr>
          <p:nvPr>
            <p:ph/>
          </p:nvPr>
        </p:nvSpPr>
        <p:spPr>
          <a:xfrm>
            <a:off x="6080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49" name="PlaceHolder 3"/>
          <p:cNvSpPr>
            <a:spLocks noGrp="1"/>
          </p:cNvSpPr>
          <p:nvPr>
            <p:ph/>
          </p:nvPr>
        </p:nvSpPr>
        <p:spPr>
          <a:xfrm>
            <a:off x="43106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50" name="PlaceHolder 4"/>
          <p:cNvSpPr>
            <a:spLocks noGrp="1"/>
          </p:cNvSpPr>
          <p:nvPr>
            <p:ph/>
          </p:nvPr>
        </p:nvSpPr>
        <p:spPr>
          <a:xfrm>
            <a:off x="80132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51" name="PlaceHolder 5"/>
          <p:cNvSpPr>
            <a:spLocks noGrp="1"/>
          </p:cNvSpPr>
          <p:nvPr>
            <p:ph/>
          </p:nvPr>
        </p:nvSpPr>
        <p:spPr>
          <a:xfrm>
            <a:off x="6080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52" name="PlaceHolder 6"/>
          <p:cNvSpPr>
            <a:spLocks noGrp="1"/>
          </p:cNvSpPr>
          <p:nvPr>
            <p:ph/>
          </p:nvPr>
        </p:nvSpPr>
        <p:spPr>
          <a:xfrm>
            <a:off x="43106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53" name="PlaceHolder 7"/>
          <p:cNvSpPr>
            <a:spLocks noGrp="1"/>
          </p:cNvSpPr>
          <p:nvPr>
            <p:ph/>
          </p:nvPr>
        </p:nvSpPr>
        <p:spPr>
          <a:xfrm>
            <a:off x="80132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6"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57" name="PlaceHolder 2"/>
          <p:cNvSpPr>
            <a:spLocks noGrp="1"/>
          </p:cNvSpPr>
          <p:nvPr>
            <p:ph type="subTitle"/>
          </p:nvPr>
        </p:nvSpPr>
        <p:spPr>
          <a:xfrm>
            <a:off x="608040" y="1663560"/>
            <a:ext cx="10950480" cy="4122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59" name="PlaceHolder 2"/>
          <p:cNvSpPr>
            <a:spLocks noGrp="1"/>
          </p:cNvSpPr>
          <p:nvPr>
            <p:ph/>
          </p:nvPr>
        </p:nvSpPr>
        <p:spPr>
          <a:xfrm>
            <a:off x="608040" y="1663560"/>
            <a:ext cx="10950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7"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8"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61"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62"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3"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4" name="PlaceHolder 1"/>
          <p:cNvSpPr>
            <a:spLocks noGrp="1"/>
          </p:cNvSpPr>
          <p:nvPr>
            <p:ph type="subTitle"/>
          </p:nvPr>
        </p:nvSpPr>
        <p:spPr>
          <a:xfrm>
            <a:off x="608040" y="283320"/>
            <a:ext cx="10950480" cy="5499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66"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67"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68"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70"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71"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72" name="PlaceHolder 4"/>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74"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75"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76" name="PlaceHolder 4"/>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78" name="PlaceHolder 2"/>
          <p:cNvSpPr>
            <a:spLocks noGrp="1"/>
          </p:cNvSpPr>
          <p:nvPr>
            <p:ph/>
          </p:nvPr>
        </p:nvSpPr>
        <p:spPr>
          <a:xfrm>
            <a:off x="608040" y="166356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79" name="PlaceHolder 3"/>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81"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82"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83"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84" name="PlaceHolder 5"/>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86" name="PlaceHolder 2"/>
          <p:cNvSpPr>
            <a:spLocks noGrp="1"/>
          </p:cNvSpPr>
          <p:nvPr>
            <p:ph/>
          </p:nvPr>
        </p:nvSpPr>
        <p:spPr>
          <a:xfrm>
            <a:off x="6080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87" name="PlaceHolder 3"/>
          <p:cNvSpPr>
            <a:spLocks noGrp="1"/>
          </p:cNvSpPr>
          <p:nvPr>
            <p:ph/>
          </p:nvPr>
        </p:nvSpPr>
        <p:spPr>
          <a:xfrm>
            <a:off x="43106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88" name="PlaceHolder 4"/>
          <p:cNvSpPr>
            <a:spLocks noGrp="1"/>
          </p:cNvSpPr>
          <p:nvPr>
            <p:ph/>
          </p:nvPr>
        </p:nvSpPr>
        <p:spPr>
          <a:xfrm>
            <a:off x="80132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89" name="PlaceHolder 5"/>
          <p:cNvSpPr>
            <a:spLocks noGrp="1"/>
          </p:cNvSpPr>
          <p:nvPr>
            <p:ph/>
          </p:nvPr>
        </p:nvSpPr>
        <p:spPr>
          <a:xfrm>
            <a:off x="6080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90" name="PlaceHolder 6"/>
          <p:cNvSpPr>
            <a:spLocks noGrp="1"/>
          </p:cNvSpPr>
          <p:nvPr>
            <p:ph/>
          </p:nvPr>
        </p:nvSpPr>
        <p:spPr>
          <a:xfrm>
            <a:off x="43106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91" name="PlaceHolder 7"/>
          <p:cNvSpPr>
            <a:spLocks noGrp="1"/>
          </p:cNvSpPr>
          <p:nvPr>
            <p:ph/>
          </p:nvPr>
        </p:nvSpPr>
        <p:spPr>
          <a:xfrm>
            <a:off x="80132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32"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233" name="PlaceHolder 2"/>
          <p:cNvSpPr>
            <a:spLocks noGrp="1"/>
          </p:cNvSpPr>
          <p:nvPr>
            <p:ph type="subTitle"/>
          </p:nvPr>
        </p:nvSpPr>
        <p:spPr>
          <a:xfrm>
            <a:off x="608040" y="1663560"/>
            <a:ext cx="10950480" cy="4122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235" name="PlaceHolder 2"/>
          <p:cNvSpPr>
            <a:spLocks noGrp="1"/>
          </p:cNvSpPr>
          <p:nvPr>
            <p:ph/>
          </p:nvPr>
        </p:nvSpPr>
        <p:spPr>
          <a:xfrm>
            <a:off x="608040" y="1663560"/>
            <a:ext cx="10950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237"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38"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39"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40" name="PlaceHolder 1"/>
          <p:cNvSpPr>
            <a:spLocks noGrp="1"/>
          </p:cNvSpPr>
          <p:nvPr>
            <p:ph type="subTitle"/>
          </p:nvPr>
        </p:nvSpPr>
        <p:spPr>
          <a:xfrm>
            <a:off x="608040" y="283320"/>
            <a:ext cx="10950480" cy="5499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242"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43"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44"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246"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47"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48" name="PlaceHolder 4"/>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250"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51"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52" name="PlaceHolder 4"/>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254" name="PlaceHolder 2"/>
          <p:cNvSpPr>
            <a:spLocks noGrp="1"/>
          </p:cNvSpPr>
          <p:nvPr>
            <p:ph/>
          </p:nvPr>
        </p:nvSpPr>
        <p:spPr>
          <a:xfrm>
            <a:off x="608040" y="166356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55" name="PlaceHolder 3"/>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257"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58"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59"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60" name="PlaceHolder 5"/>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8040" y="283320"/>
            <a:ext cx="10950480" cy="5499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262" name="PlaceHolder 2"/>
          <p:cNvSpPr>
            <a:spLocks noGrp="1"/>
          </p:cNvSpPr>
          <p:nvPr>
            <p:ph/>
          </p:nvPr>
        </p:nvSpPr>
        <p:spPr>
          <a:xfrm>
            <a:off x="6080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63" name="PlaceHolder 3"/>
          <p:cNvSpPr>
            <a:spLocks noGrp="1"/>
          </p:cNvSpPr>
          <p:nvPr>
            <p:ph/>
          </p:nvPr>
        </p:nvSpPr>
        <p:spPr>
          <a:xfrm>
            <a:off x="43106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64" name="PlaceHolder 4"/>
          <p:cNvSpPr>
            <a:spLocks noGrp="1"/>
          </p:cNvSpPr>
          <p:nvPr>
            <p:ph/>
          </p:nvPr>
        </p:nvSpPr>
        <p:spPr>
          <a:xfrm>
            <a:off x="80132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65" name="PlaceHolder 5"/>
          <p:cNvSpPr>
            <a:spLocks noGrp="1"/>
          </p:cNvSpPr>
          <p:nvPr>
            <p:ph/>
          </p:nvPr>
        </p:nvSpPr>
        <p:spPr>
          <a:xfrm>
            <a:off x="6080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66" name="PlaceHolder 6"/>
          <p:cNvSpPr>
            <a:spLocks noGrp="1"/>
          </p:cNvSpPr>
          <p:nvPr>
            <p:ph/>
          </p:nvPr>
        </p:nvSpPr>
        <p:spPr>
          <a:xfrm>
            <a:off x="43106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67" name="PlaceHolder 7"/>
          <p:cNvSpPr>
            <a:spLocks noGrp="1"/>
          </p:cNvSpPr>
          <p:nvPr>
            <p:ph/>
          </p:nvPr>
        </p:nvSpPr>
        <p:spPr>
          <a:xfrm>
            <a:off x="80132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70"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271" name="PlaceHolder 2"/>
          <p:cNvSpPr>
            <a:spLocks noGrp="1"/>
          </p:cNvSpPr>
          <p:nvPr>
            <p:ph type="subTitle"/>
          </p:nvPr>
        </p:nvSpPr>
        <p:spPr>
          <a:xfrm>
            <a:off x="608040" y="1663560"/>
            <a:ext cx="10950480" cy="4122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273" name="PlaceHolder 2"/>
          <p:cNvSpPr>
            <a:spLocks noGrp="1"/>
          </p:cNvSpPr>
          <p:nvPr>
            <p:ph/>
          </p:nvPr>
        </p:nvSpPr>
        <p:spPr>
          <a:xfrm>
            <a:off x="608040" y="1663560"/>
            <a:ext cx="10950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275"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76"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77"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78" name="PlaceHolder 1"/>
          <p:cNvSpPr>
            <a:spLocks noGrp="1"/>
          </p:cNvSpPr>
          <p:nvPr>
            <p:ph type="subTitle"/>
          </p:nvPr>
        </p:nvSpPr>
        <p:spPr>
          <a:xfrm>
            <a:off x="608040" y="283320"/>
            <a:ext cx="10950480" cy="5499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79"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280"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81"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82"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83"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284"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85"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86" name="PlaceHolder 4"/>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288"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89"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90" name="PlaceHolder 4"/>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2"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3"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4"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292" name="PlaceHolder 2"/>
          <p:cNvSpPr>
            <a:spLocks noGrp="1"/>
          </p:cNvSpPr>
          <p:nvPr>
            <p:ph/>
          </p:nvPr>
        </p:nvSpPr>
        <p:spPr>
          <a:xfrm>
            <a:off x="608040" y="166356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93" name="PlaceHolder 3"/>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295"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96"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97"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98" name="PlaceHolder 5"/>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99"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300" name="PlaceHolder 2"/>
          <p:cNvSpPr>
            <a:spLocks noGrp="1"/>
          </p:cNvSpPr>
          <p:nvPr>
            <p:ph/>
          </p:nvPr>
        </p:nvSpPr>
        <p:spPr>
          <a:xfrm>
            <a:off x="6080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01" name="PlaceHolder 3"/>
          <p:cNvSpPr>
            <a:spLocks noGrp="1"/>
          </p:cNvSpPr>
          <p:nvPr>
            <p:ph/>
          </p:nvPr>
        </p:nvSpPr>
        <p:spPr>
          <a:xfrm>
            <a:off x="43106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02" name="PlaceHolder 4"/>
          <p:cNvSpPr>
            <a:spLocks noGrp="1"/>
          </p:cNvSpPr>
          <p:nvPr>
            <p:ph/>
          </p:nvPr>
        </p:nvSpPr>
        <p:spPr>
          <a:xfrm>
            <a:off x="80132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03" name="PlaceHolder 5"/>
          <p:cNvSpPr>
            <a:spLocks noGrp="1"/>
          </p:cNvSpPr>
          <p:nvPr>
            <p:ph/>
          </p:nvPr>
        </p:nvSpPr>
        <p:spPr>
          <a:xfrm>
            <a:off x="6080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04" name="PlaceHolder 6"/>
          <p:cNvSpPr>
            <a:spLocks noGrp="1"/>
          </p:cNvSpPr>
          <p:nvPr>
            <p:ph/>
          </p:nvPr>
        </p:nvSpPr>
        <p:spPr>
          <a:xfrm>
            <a:off x="43106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05" name="PlaceHolder 7"/>
          <p:cNvSpPr>
            <a:spLocks noGrp="1"/>
          </p:cNvSpPr>
          <p:nvPr>
            <p:ph/>
          </p:nvPr>
        </p:nvSpPr>
        <p:spPr>
          <a:xfrm>
            <a:off x="80132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46"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347" name="PlaceHolder 2"/>
          <p:cNvSpPr>
            <a:spLocks noGrp="1"/>
          </p:cNvSpPr>
          <p:nvPr>
            <p:ph type="subTitle"/>
          </p:nvPr>
        </p:nvSpPr>
        <p:spPr>
          <a:xfrm>
            <a:off x="608040" y="1663560"/>
            <a:ext cx="10950480" cy="4122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349" name="PlaceHolder 2"/>
          <p:cNvSpPr>
            <a:spLocks noGrp="1"/>
          </p:cNvSpPr>
          <p:nvPr>
            <p:ph/>
          </p:nvPr>
        </p:nvSpPr>
        <p:spPr>
          <a:xfrm>
            <a:off x="608040" y="1663560"/>
            <a:ext cx="10950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50"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351"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52"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53"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54" name="PlaceHolder 1"/>
          <p:cNvSpPr>
            <a:spLocks noGrp="1"/>
          </p:cNvSpPr>
          <p:nvPr>
            <p:ph type="subTitle"/>
          </p:nvPr>
        </p:nvSpPr>
        <p:spPr>
          <a:xfrm>
            <a:off x="608040" y="283320"/>
            <a:ext cx="10950480" cy="5499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55"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356"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57"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58"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16"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7"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18" name="PlaceHolder 4"/>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360"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61"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62" name="PlaceHolder 4"/>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63"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364"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65"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66" name="PlaceHolder 4"/>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67"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368" name="PlaceHolder 2"/>
          <p:cNvSpPr>
            <a:spLocks noGrp="1"/>
          </p:cNvSpPr>
          <p:nvPr>
            <p:ph/>
          </p:nvPr>
        </p:nvSpPr>
        <p:spPr>
          <a:xfrm>
            <a:off x="608040" y="166356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69" name="PlaceHolder 3"/>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70"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371"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72"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73"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74" name="PlaceHolder 5"/>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75"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376" name="PlaceHolder 2"/>
          <p:cNvSpPr>
            <a:spLocks noGrp="1"/>
          </p:cNvSpPr>
          <p:nvPr>
            <p:ph/>
          </p:nvPr>
        </p:nvSpPr>
        <p:spPr>
          <a:xfrm>
            <a:off x="6080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77" name="PlaceHolder 3"/>
          <p:cNvSpPr>
            <a:spLocks noGrp="1"/>
          </p:cNvSpPr>
          <p:nvPr>
            <p:ph/>
          </p:nvPr>
        </p:nvSpPr>
        <p:spPr>
          <a:xfrm>
            <a:off x="43106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78" name="PlaceHolder 4"/>
          <p:cNvSpPr>
            <a:spLocks noGrp="1"/>
          </p:cNvSpPr>
          <p:nvPr>
            <p:ph/>
          </p:nvPr>
        </p:nvSpPr>
        <p:spPr>
          <a:xfrm>
            <a:off x="80132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79" name="PlaceHolder 5"/>
          <p:cNvSpPr>
            <a:spLocks noGrp="1"/>
          </p:cNvSpPr>
          <p:nvPr>
            <p:ph/>
          </p:nvPr>
        </p:nvSpPr>
        <p:spPr>
          <a:xfrm>
            <a:off x="6080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80" name="PlaceHolder 6"/>
          <p:cNvSpPr>
            <a:spLocks noGrp="1"/>
          </p:cNvSpPr>
          <p:nvPr>
            <p:ph/>
          </p:nvPr>
        </p:nvSpPr>
        <p:spPr>
          <a:xfrm>
            <a:off x="43106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81" name="PlaceHolder 7"/>
          <p:cNvSpPr>
            <a:spLocks noGrp="1"/>
          </p:cNvSpPr>
          <p:nvPr>
            <p:ph/>
          </p:nvPr>
        </p:nvSpPr>
        <p:spPr>
          <a:xfrm>
            <a:off x="80132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86"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387" name="PlaceHolder 2"/>
          <p:cNvSpPr>
            <a:spLocks noGrp="1"/>
          </p:cNvSpPr>
          <p:nvPr>
            <p:ph type="subTitle"/>
          </p:nvPr>
        </p:nvSpPr>
        <p:spPr>
          <a:xfrm>
            <a:off x="608040" y="1663560"/>
            <a:ext cx="10950480" cy="4122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88"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389" name="PlaceHolder 2"/>
          <p:cNvSpPr>
            <a:spLocks noGrp="1"/>
          </p:cNvSpPr>
          <p:nvPr>
            <p:ph/>
          </p:nvPr>
        </p:nvSpPr>
        <p:spPr>
          <a:xfrm>
            <a:off x="608040" y="1663560"/>
            <a:ext cx="10950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90"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391"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92"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93"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20"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1"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22" name="PlaceHolder 4"/>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94" name="PlaceHolder 1"/>
          <p:cNvSpPr>
            <a:spLocks noGrp="1"/>
          </p:cNvSpPr>
          <p:nvPr>
            <p:ph type="subTitle"/>
          </p:nvPr>
        </p:nvSpPr>
        <p:spPr>
          <a:xfrm>
            <a:off x="608040" y="283320"/>
            <a:ext cx="10950480" cy="5499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95"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396"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97" name="PlaceHolder 3"/>
          <p:cNvSpPr>
            <a:spLocks noGrp="1"/>
          </p:cNvSpPr>
          <p:nvPr>
            <p:ph/>
          </p:nvPr>
        </p:nvSpPr>
        <p:spPr>
          <a:xfrm>
            <a:off x="621900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398"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99"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00" name="PlaceHolder 2"/>
          <p:cNvSpPr>
            <a:spLocks noGrp="1"/>
          </p:cNvSpPr>
          <p:nvPr>
            <p:ph/>
          </p:nvPr>
        </p:nvSpPr>
        <p:spPr>
          <a:xfrm>
            <a:off x="608040" y="1663560"/>
            <a:ext cx="5343480" cy="41227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01"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02" name="PlaceHolder 4"/>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03"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04"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05"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06" name="PlaceHolder 4"/>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07"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08" name="PlaceHolder 2"/>
          <p:cNvSpPr>
            <a:spLocks noGrp="1"/>
          </p:cNvSpPr>
          <p:nvPr>
            <p:ph/>
          </p:nvPr>
        </p:nvSpPr>
        <p:spPr>
          <a:xfrm>
            <a:off x="608040" y="166356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09" name="PlaceHolder 3"/>
          <p:cNvSpPr>
            <a:spLocks noGrp="1"/>
          </p:cNvSpPr>
          <p:nvPr>
            <p:ph/>
          </p:nvPr>
        </p:nvSpPr>
        <p:spPr>
          <a:xfrm>
            <a:off x="608040" y="3817080"/>
            <a:ext cx="10950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10"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11" name="PlaceHolder 2"/>
          <p:cNvSpPr>
            <a:spLocks noGrp="1"/>
          </p:cNvSpPr>
          <p:nvPr>
            <p:ph/>
          </p:nvPr>
        </p:nvSpPr>
        <p:spPr>
          <a:xfrm>
            <a:off x="60804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12" name="PlaceHolder 3"/>
          <p:cNvSpPr>
            <a:spLocks noGrp="1"/>
          </p:cNvSpPr>
          <p:nvPr>
            <p:ph/>
          </p:nvPr>
        </p:nvSpPr>
        <p:spPr>
          <a:xfrm>
            <a:off x="6219000" y="166356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13" name="PlaceHolder 4"/>
          <p:cNvSpPr>
            <a:spLocks noGrp="1"/>
          </p:cNvSpPr>
          <p:nvPr>
            <p:ph/>
          </p:nvPr>
        </p:nvSpPr>
        <p:spPr>
          <a:xfrm>
            <a:off x="60804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14" name="PlaceHolder 5"/>
          <p:cNvSpPr>
            <a:spLocks noGrp="1"/>
          </p:cNvSpPr>
          <p:nvPr>
            <p:ph/>
          </p:nvPr>
        </p:nvSpPr>
        <p:spPr>
          <a:xfrm>
            <a:off x="6219000" y="3817080"/>
            <a:ext cx="534348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15"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16" name="PlaceHolder 2"/>
          <p:cNvSpPr>
            <a:spLocks noGrp="1"/>
          </p:cNvSpPr>
          <p:nvPr>
            <p:ph/>
          </p:nvPr>
        </p:nvSpPr>
        <p:spPr>
          <a:xfrm>
            <a:off x="6080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17" name="PlaceHolder 3"/>
          <p:cNvSpPr>
            <a:spLocks noGrp="1"/>
          </p:cNvSpPr>
          <p:nvPr>
            <p:ph/>
          </p:nvPr>
        </p:nvSpPr>
        <p:spPr>
          <a:xfrm>
            <a:off x="43106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18" name="PlaceHolder 4"/>
          <p:cNvSpPr>
            <a:spLocks noGrp="1"/>
          </p:cNvSpPr>
          <p:nvPr>
            <p:ph/>
          </p:nvPr>
        </p:nvSpPr>
        <p:spPr>
          <a:xfrm>
            <a:off x="8013240" y="166356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19" name="PlaceHolder 5"/>
          <p:cNvSpPr>
            <a:spLocks noGrp="1"/>
          </p:cNvSpPr>
          <p:nvPr>
            <p:ph/>
          </p:nvPr>
        </p:nvSpPr>
        <p:spPr>
          <a:xfrm>
            <a:off x="6080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20" name="PlaceHolder 6"/>
          <p:cNvSpPr>
            <a:spLocks noGrp="1"/>
          </p:cNvSpPr>
          <p:nvPr>
            <p:ph/>
          </p:nvPr>
        </p:nvSpPr>
        <p:spPr>
          <a:xfrm>
            <a:off x="43106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
        <p:nvSpPr>
          <p:cNvPr id="421" name="PlaceHolder 7"/>
          <p:cNvSpPr>
            <a:spLocks noGrp="1"/>
          </p:cNvSpPr>
          <p:nvPr>
            <p:ph/>
          </p:nvPr>
        </p:nvSpPr>
        <p:spPr>
          <a:xfrm>
            <a:off x="8013240" y="3817080"/>
            <a:ext cx="3525840" cy="19663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4"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25" name="PlaceHolder 2"/>
          <p:cNvSpPr>
            <a:spLocks noGrp="1"/>
          </p:cNvSpPr>
          <p:nvPr>
            <p:ph type="subTitle"/>
          </p:nvPr>
        </p:nvSpPr>
        <p:spPr>
          <a:xfrm>
            <a:off x="608040" y="1663560"/>
            <a:ext cx="10950480" cy="41227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6"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pPr algn="ctr">
              <a:buNone/>
            </a:pPr>
            <a:endParaRPr lang="en-US" sz="5020" b="0" strike="noStrike" spc="-1">
              <a:latin typeface="Arial"/>
            </a:endParaRPr>
          </a:p>
        </p:txBody>
      </p:sp>
      <p:sp>
        <p:nvSpPr>
          <p:cNvPr id="427" name="PlaceHolder 2"/>
          <p:cNvSpPr>
            <a:spLocks noGrp="1"/>
          </p:cNvSpPr>
          <p:nvPr>
            <p:ph/>
          </p:nvPr>
        </p:nvSpPr>
        <p:spPr>
          <a:xfrm>
            <a:off x="608040" y="1663560"/>
            <a:ext cx="10950480" cy="4122720"/>
          </a:xfrm>
          <a:prstGeom prst="rect">
            <a:avLst/>
          </a:prstGeom>
          <a:noFill/>
          <a:ln w="0">
            <a:noFill/>
          </a:ln>
        </p:spPr>
        <p:txBody>
          <a:bodyPr lIns="0" tIns="0" rIns="0" bIns="0" anchor="t">
            <a:normAutofit/>
          </a:bodyPr>
          <a:lstStyle/>
          <a:p>
            <a:endParaRPr lang="en-US" sz="332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3"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461"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4" name="PlaceHolder 1"/>
          <p:cNvSpPr>
            <a:spLocks noGrp="1"/>
          </p:cNvSpPr>
          <p:nvPr>
            <p:ph type="title"/>
          </p:nvPr>
        </p:nvSpPr>
        <p:spPr>
          <a:xfrm>
            <a:off x="608040" y="283320"/>
            <a:ext cx="10950480" cy="1186200"/>
          </a:xfrm>
          <a:prstGeom prst="rect">
            <a:avLst/>
          </a:prstGeom>
          <a:noFill/>
          <a:ln w="0">
            <a:noFill/>
          </a:ln>
        </p:spPr>
        <p:txBody>
          <a:bodyPr lIns="0" tIns="0" rIns="0" bIns="0" anchor="ctr">
            <a:noAutofit/>
          </a:bodyPr>
          <a:lstStyle/>
          <a:p>
            <a:r>
              <a:rPr lang="en-US" sz="1800" b="0" strike="noStrike" spc="-1">
                <a:latin typeface="Arial"/>
              </a:rPr>
              <a:t>Click to edit the title text format</a:t>
            </a:r>
          </a:p>
        </p:txBody>
      </p:sp>
      <p:sp>
        <p:nvSpPr>
          <p:cNvPr id="535" name="PlaceHolder 2"/>
          <p:cNvSpPr>
            <a:spLocks noGrp="1"/>
          </p:cNvSpPr>
          <p:nvPr>
            <p:ph type="body"/>
          </p:nvPr>
        </p:nvSpPr>
        <p:spPr>
          <a:xfrm>
            <a:off x="608040" y="1663560"/>
            <a:ext cx="10950480" cy="4122720"/>
          </a:xfrm>
          <a:prstGeom prst="rect">
            <a:avLst/>
          </a:prstGeom>
          <a:noFill/>
          <a:ln w="0">
            <a:noFill/>
          </a:ln>
        </p:spPr>
        <p:txBody>
          <a:bodyPr lIns="0" tIns="0" rIns="0" bIns="0" anchor="t">
            <a:normAutofit/>
          </a:bodyPr>
          <a:lstStyle/>
          <a:p>
            <a:pPr marL="432000" indent="-324000">
              <a:spcBef>
                <a:spcPts val="1468"/>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74"/>
              </a:spcBef>
              <a:buClr>
                <a:srgbClr val="000000"/>
              </a:buClr>
              <a:buSzPct val="75000"/>
              <a:buFont typeface="Symbol" charset="2"/>
              <a:buChar char=""/>
            </a:pPr>
            <a:r>
              <a:rPr lang="en-US" sz="1800" b="0" strike="noStrike" spc="-1">
                <a:latin typeface="Arial"/>
              </a:rPr>
              <a:t>Second Outline Level</a:t>
            </a:r>
          </a:p>
          <a:p>
            <a:pPr marL="1296000" lvl="2" indent="-288000">
              <a:spcBef>
                <a:spcPts val="879"/>
              </a:spcBef>
              <a:buClr>
                <a:srgbClr val="000000"/>
              </a:buClr>
              <a:buSzPct val="45000"/>
              <a:buFont typeface="Wingdings" charset="2"/>
              <a:buChar char=""/>
            </a:pPr>
            <a:r>
              <a:rPr lang="en-US" sz="1800" b="0" strike="noStrike" spc="-1">
                <a:latin typeface="Arial"/>
              </a:rPr>
              <a:t>Third Outline Level</a:t>
            </a:r>
          </a:p>
          <a:p>
            <a:pPr marL="1728000" lvl="3" indent="-216000">
              <a:spcBef>
                <a:spcPts val="587"/>
              </a:spcBef>
              <a:buClr>
                <a:srgbClr val="000000"/>
              </a:buClr>
              <a:buSzPct val="75000"/>
              <a:buFont typeface="Symbol" charset="2"/>
              <a:buChar char=""/>
            </a:pPr>
            <a:r>
              <a:rPr lang="en-US" sz="1800" b="0" strike="noStrike" spc="-1">
                <a:latin typeface="Arial"/>
              </a:rPr>
              <a:t>Fourth Outline Level</a:t>
            </a:r>
          </a:p>
          <a:p>
            <a:pPr marL="2160000" lvl="4" indent="-216000">
              <a:spcBef>
                <a:spcPts val="292"/>
              </a:spcBef>
              <a:buClr>
                <a:srgbClr val="000000"/>
              </a:buClr>
              <a:buSzPct val="45000"/>
              <a:buFont typeface="Wingdings" charset="2"/>
              <a:buChar char=""/>
            </a:pPr>
            <a:r>
              <a:rPr lang="en-US" sz="1800" b="0" strike="noStrike" spc="-1">
                <a:latin typeface="Arial"/>
              </a:rPr>
              <a:t>Fifth Outline Level</a:t>
            </a:r>
          </a:p>
          <a:p>
            <a:pPr marL="2592000" lvl="5" indent="-216000">
              <a:spcBef>
                <a:spcPts val="292"/>
              </a:spcBef>
              <a:buClr>
                <a:srgbClr val="000000"/>
              </a:buClr>
              <a:buSzPct val="45000"/>
              <a:buFont typeface="Wingdings" charset="2"/>
              <a:buChar char=""/>
            </a:pPr>
            <a:r>
              <a:rPr lang="en-US" sz="1800" b="0" strike="noStrike" spc="-1">
                <a:latin typeface="Arial"/>
              </a:rPr>
              <a:t>Sixth Outline Level</a:t>
            </a:r>
          </a:p>
          <a:p>
            <a:pPr marL="3024000" lvl="6" indent="-216000">
              <a:spcBef>
                <a:spcPts val="292"/>
              </a:spcBef>
              <a:buClr>
                <a:srgbClr val="000000"/>
              </a:buClr>
              <a:buSzPct val="45000"/>
              <a:buFont typeface="Wingdings" charset="2"/>
              <a:buChar char=""/>
            </a:pPr>
            <a:r>
              <a:rPr lang="en-US" sz="18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2" name="PlaceHolder 1"/>
          <p:cNvSpPr>
            <a:spLocks noGrp="1"/>
          </p:cNvSpPr>
          <p:nvPr>
            <p:ph type="title"/>
          </p:nvPr>
        </p:nvSpPr>
        <p:spPr>
          <a:xfrm>
            <a:off x="608040" y="283320"/>
            <a:ext cx="10951200" cy="1186920"/>
          </a:xfrm>
          <a:prstGeom prst="rect">
            <a:avLst/>
          </a:prstGeom>
          <a:noFill/>
          <a:ln w="0">
            <a:noFill/>
          </a:ln>
        </p:spPr>
        <p:txBody>
          <a:bodyPr lIns="0" tIns="0" rIns="0" bIns="0" anchor="ctr">
            <a:noAutofit/>
          </a:bodyPr>
          <a:lstStyle/>
          <a:p>
            <a:pPr algn="ctr">
              <a:buNone/>
            </a:pPr>
            <a:r>
              <a:rPr lang="en-US" sz="4620" b="0" strike="noStrike" spc="-1">
                <a:latin typeface="Arial"/>
              </a:rPr>
              <a:t>Click to edit the title text format</a:t>
            </a:r>
          </a:p>
        </p:txBody>
      </p:sp>
      <p:sp>
        <p:nvSpPr>
          <p:cNvPr id="573" name="PlaceHolder 2"/>
          <p:cNvSpPr>
            <a:spLocks noGrp="1"/>
          </p:cNvSpPr>
          <p:nvPr>
            <p:ph type="body"/>
          </p:nvPr>
        </p:nvSpPr>
        <p:spPr>
          <a:xfrm>
            <a:off x="608040" y="1663560"/>
            <a:ext cx="10951200" cy="4123800"/>
          </a:xfrm>
          <a:prstGeom prst="rect">
            <a:avLst/>
          </a:prstGeom>
          <a:noFill/>
          <a:ln w="0">
            <a:noFill/>
          </a:ln>
        </p:spPr>
        <p:txBody>
          <a:bodyPr lIns="0" tIns="0" rIns="0" bIns="0" anchor="t">
            <a:normAutofit/>
          </a:bodyPr>
          <a:lstStyle/>
          <a:p>
            <a:pPr marL="432000" indent="-324000">
              <a:spcBef>
                <a:spcPts val="1468"/>
              </a:spcBef>
              <a:buClr>
                <a:srgbClr val="000000"/>
              </a:buClr>
              <a:buSzPct val="45000"/>
              <a:buFont typeface="Wingdings" charset="2"/>
              <a:buChar char=""/>
            </a:pPr>
            <a:r>
              <a:rPr lang="en-US" sz="3320" b="0" strike="noStrike" spc="-1">
                <a:latin typeface="Arial"/>
              </a:rPr>
              <a:t>Click to edit the outline text format</a:t>
            </a:r>
          </a:p>
          <a:p>
            <a:pPr marL="864000" lvl="1" indent="-324000">
              <a:spcBef>
                <a:spcPts val="1174"/>
              </a:spcBef>
              <a:buClr>
                <a:srgbClr val="000000"/>
              </a:buClr>
              <a:buSzPct val="75000"/>
              <a:buFont typeface="Symbol" charset="2"/>
              <a:buChar char=""/>
            </a:pPr>
            <a:r>
              <a:rPr lang="en-US" sz="2910" b="0" strike="noStrike" spc="-1">
                <a:latin typeface="Arial"/>
              </a:rPr>
              <a:t>Second Outline Level</a:t>
            </a:r>
          </a:p>
          <a:p>
            <a:pPr marL="1296000" lvl="2" indent="-288000">
              <a:spcBef>
                <a:spcPts val="879"/>
              </a:spcBef>
              <a:buClr>
                <a:srgbClr val="000000"/>
              </a:buClr>
              <a:buSzPct val="45000"/>
              <a:buFont typeface="Wingdings" charset="2"/>
              <a:buChar char=""/>
            </a:pPr>
            <a:r>
              <a:rPr lang="en-US" sz="2490" b="0" strike="noStrike" spc="-1">
                <a:latin typeface="Arial"/>
              </a:rPr>
              <a:t>Third Outline Level</a:t>
            </a:r>
          </a:p>
          <a:p>
            <a:pPr marL="1728000" lvl="3" indent="-216000">
              <a:spcBef>
                <a:spcPts val="587"/>
              </a:spcBef>
              <a:buClr>
                <a:srgbClr val="000000"/>
              </a:buClr>
              <a:buSzPct val="75000"/>
              <a:buFont typeface="Symbol" charset="2"/>
              <a:buChar char=""/>
            </a:pPr>
            <a:r>
              <a:rPr lang="en-US" sz="2070" b="0" strike="noStrike" spc="-1">
                <a:latin typeface="Arial"/>
              </a:rPr>
              <a:t>Fourth Outline Level</a:t>
            </a:r>
          </a:p>
          <a:p>
            <a:pPr marL="2160000" lvl="4" indent="-216000">
              <a:spcBef>
                <a:spcPts val="292"/>
              </a:spcBef>
              <a:buClr>
                <a:srgbClr val="000000"/>
              </a:buClr>
              <a:buSzPct val="45000"/>
              <a:buFont typeface="Wingdings" charset="2"/>
              <a:buChar char=""/>
            </a:pPr>
            <a:r>
              <a:rPr lang="en-US" sz="2070" b="0" strike="noStrike" spc="-1">
                <a:latin typeface="Arial"/>
              </a:rPr>
              <a:t>Fifth Outline Level</a:t>
            </a:r>
          </a:p>
          <a:p>
            <a:pPr marL="2592000" lvl="5" indent="-216000">
              <a:spcBef>
                <a:spcPts val="292"/>
              </a:spcBef>
              <a:buClr>
                <a:srgbClr val="000000"/>
              </a:buClr>
              <a:buSzPct val="45000"/>
              <a:buFont typeface="Wingdings" charset="2"/>
              <a:buChar char=""/>
            </a:pPr>
            <a:r>
              <a:rPr lang="en-US" sz="2070" b="0" strike="noStrike" spc="-1">
                <a:latin typeface="Arial"/>
              </a:rPr>
              <a:t>Sixth Outline Level</a:t>
            </a:r>
          </a:p>
          <a:p>
            <a:pPr marL="3024000" lvl="6" indent="-216000">
              <a:spcBef>
                <a:spcPts val="292"/>
              </a:spcBef>
              <a:buClr>
                <a:srgbClr val="000000"/>
              </a:buClr>
              <a:buSzPct val="45000"/>
              <a:buFont typeface="Wingdings" charset="2"/>
              <a:buChar char=""/>
            </a:pPr>
            <a:r>
              <a:rPr lang="en-US" sz="207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CustomShape 1" hidden="1"/>
          <p:cNvSpPr/>
          <p:nvPr/>
        </p:nvSpPr>
        <p:spPr>
          <a:xfrm>
            <a:off x="9955800" y="5088960"/>
            <a:ext cx="5515560" cy="5730120"/>
          </a:xfrm>
          <a:prstGeom prst="arc">
            <a:avLst>
              <a:gd name="adj1" fmla="val 11823999"/>
              <a:gd name="adj2" fmla="val 15512767"/>
            </a:avLst>
          </a:prstGeom>
          <a:noFill/>
          <a:ln w="25560">
            <a:solidFill>
              <a:srgbClr val="A6A6A6"/>
            </a:solidFill>
            <a:round/>
          </a:ln>
        </p:spPr>
        <p:style>
          <a:lnRef idx="0">
            <a:scrgbClr r="0" g="0" b="0"/>
          </a:lnRef>
          <a:fillRef idx="0">
            <a:scrgbClr r="0" g="0" b="0"/>
          </a:fillRef>
          <a:effectRef idx="0">
            <a:scrgbClr r="0" g="0" b="0"/>
          </a:effectRef>
          <a:fontRef idx="minor"/>
        </p:style>
      </p:sp>
      <p:sp>
        <p:nvSpPr>
          <p:cNvPr id="77" name="CustomShape 2" hidden="1"/>
          <p:cNvSpPr/>
          <p:nvPr/>
        </p:nvSpPr>
        <p:spPr>
          <a:xfrm>
            <a:off x="720" y="360"/>
            <a:ext cx="3176640" cy="4208400"/>
          </a:xfrm>
          <a:custGeom>
            <a:avLst/>
            <a:gdLst/>
            <a:ahLst/>
            <a:cxnLst/>
            <a:rect l="l" t="t" r="r" b="b"/>
            <a:pathLst>
              <a:path w="3193143" h="4069443">
                <a:moveTo>
                  <a:pt x="2316480" y="0"/>
                </a:moveTo>
                <a:lnTo>
                  <a:pt x="3193143" y="876300"/>
                </a:lnTo>
                <a:lnTo>
                  <a:pt x="0" y="4069443"/>
                </a:lnTo>
              </a:path>
            </a:pathLst>
          </a:custGeom>
          <a:noFill/>
          <a:ln w="25560">
            <a:solidFill>
              <a:srgbClr val="A6A6A6"/>
            </a:solidFill>
            <a:round/>
          </a:ln>
        </p:spPr>
        <p:style>
          <a:lnRef idx="0">
            <a:scrgbClr r="0" g="0" b="0"/>
          </a:lnRef>
          <a:fillRef idx="0">
            <a:scrgbClr r="0" g="0" b="0"/>
          </a:fillRef>
          <a:effectRef idx="0">
            <a:scrgbClr r="0" g="0" b="0"/>
          </a:effectRef>
          <a:fontRef idx="minor"/>
        </p:style>
      </p:sp>
      <p:sp>
        <p:nvSpPr>
          <p:cNvPr id="7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79"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117"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155"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231"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269"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345"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2" name="CustomShape 1" hidden="1"/>
          <p:cNvSpPr/>
          <p:nvPr/>
        </p:nvSpPr>
        <p:spPr>
          <a:xfrm>
            <a:off x="9955800" y="5088960"/>
            <a:ext cx="5515560" cy="5730120"/>
          </a:xfrm>
          <a:prstGeom prst="arc">
            <a:avLst>
              <a:gd name="adj1" fmla="val 11823999"/>
              <a:gd name="adj2" fmla="val 15512767"/>
            </a:avLst>
          </a:prstGeom>
          <a:noFill/>
          <a:ln w="25560">
            <a:solidFill>
              <a:srgbClr val="A6A6A6"/>
            </a:solidFill>
            <a:round/>
          </a:ln>
        </p:spPr>
        <p:style>
          <a:lnRef idx="0">
            <a:scrgbClr r="0" g="0" b="0"/>
          </a:lnRef>
          <a:fillRef idx="0">
            <a:scrgbClr r="0" g="0" b="0"/>
          </a:fillRef>
          <a:effectRef idx="0">
            <a:scrgbClr r="0" g="0" b="0"/>
          </a:effectRef>
          <a:fontRef idx="minor"/>
        </p:style>
      </p:sp>
      <p:sp>
        <p:nvSpPr>
          <p:cNvPr id="383" name="CustomShape 2" hidden="1"/>
          <p:cNvSpPr/>
          <p:nvPr/>
        </p:nvSpPr>
        <p:spPr>
          <a:xfrm>
            <a:off x="720" y="360"/>
            <a:ext cx="3176640" cy="4208400"/>
          </a:xfrm>
          <a:custGeom>
            <a:avLst/>
            <a:gdLst/>
            <a:ahLst/>
            <a:cxnLst/>
            <a:rect l="l" t="t" r="r" b="b"/>
            <a:pathLst>
              <a:path w="3193143" h="4069443">
                <a:moveTo>
                  <a:pt x="2316480" y="0"/>
                </a:moveTo>
                <a:lnTo>
                  <a:pt x="3193143" y="876300"/>
                </a:lnTo>
                <a:lnTo>
                  <a:pt x="0" y="4069443"/>
                </a:lnTo>
              </a:path>
            </a:pathLst>
          </a:custGeom>
          <a:noFill/>
          <a:ln w="25560">
            <a:solidFill>
              <a:srgbClr val="A6A6A6"/>
            </a:solidFill>
            <a:round/>
          </a:ln>
        </p:spPr>
        <p:style>
          <a:lnRef idx="0">
            <a:scrgbClr r="0" g="0" b="0"/>
          </a:lnRef>
          <a:fillRef idx="0">
            <a:scrgbClr r="0" g="0" b="0"/>
          </a:fillRef>
          <a:effectRef idx="0">
            <a:scrgbClr r="0" g="0" b="0"/>
          </a:effectRef>
          <a:fontRef idx="minor"/>
        </p:style>
      </p:sp>
      <p:sp>
        <p:nvSpPr>
          <p:cNvPr id="38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385"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423"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7.jpeg"/><Relationship Id="rId26" Type="http://schemas.openxmlformats.org/officeDocument/2006/relationships/image" Target="../media/image25.jpeg"/><Relationship Id="rId3" Type="http://schemas.openxmlformats.org/officeDocument/2006/relationships/image" Target="../media/image2.jpeg"/><Relationship Id="rId21" Type="http://schemas.openxmlformats.org/officeDocument/2006/relationships/image" Target="../media/image20.jpe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5" Type="http://schemas.openxmlformats.org/officeDocument/2006/relationships/image" Target="../media/image24.jpe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24" Type="http://schemas.openxmlformats.org/officeDocument/2006/relationships/image" Target="../media/image23.jpeg"/><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2.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 Id="rId22" Type="http://schemas.openxmlformats.org/officeDocument/2006/relationships/image" Target="../media/image21.jpeg"/><Relationship Id="rId27" Type="http://schemas.openxmlformats.org/officeDocument/2006/relationships/image" Target="../media/image26.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33.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37.xml"/><Relationship Id="rId5" Type="http://schemas.openxmlformats.org/officeDocument/2006/relationships/image" Target="../media/image56.jpeg"/><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9.xml"/><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wmf"/><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wmf"/></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73.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36.wmf"/></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39.jpeg"/><Relationship Id="rId4" Type="http://schemas.openxmlformats.org/officeDocument/2006/relationships/image" Target="../media/image38.wmf"/></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49.xml"/><Relationship Id="rId5" Type="http://schemas.openxmlformats.org/officeDocument/2006/relationships/image" Target="../media/image42.wmf"/><Relationship Id="rId4" Type="http://schemas.openxmlformats.org/officeDocument/2006/relationships/image" Target="../media/image41.wmf"/></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46.wmf"/><Relationship Id="rId5" Type="http://schemas.openxmlformats.org/officeDocument/2006/relationships/image" Target="../media/image45.wmf"/><Relationship Id="rId4" Type="http://schemas.openxmlformats.org/officeDocument/2006/relationships/image" Target="../media/image44.jpeg"/></Relationships>
</file>

<file path=ppt/slides/_rels/slide8.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0" name="Рисунок 488"/>
          <p:cNvPicPr/>
          <p:nvPr/>
        </p:nvPicPr>
        <p:blipFill>
          <a:blip r:embed="rId2"/>
          <a:stretch/>
        </p:blipFill>
        <p:spPr>
          <a:xfrm>
            <a:off x="7677360" y="1175760"/>
            <a:ext cx="4471200" cy="3565080"/>
          </a:xfrm>
          <a:prstGeom prst="rect">
            <a:avLst/>
          </a:prstGeom>
          <a:ln w="0">
            <a:noFill/>
          </a:ln>
        </p:spPr>
      </p:pic>
      <p:pic>
        <p:nvPicPr>
          <p:cNvPr id="731" name="Рисунок 5"/>
          <p:cNvPicPr/>
          <p:nvPr/>
        </p:nvPicPr>
        <p:blipFill>
          <a:blip r:embed="rId3"/>
          <a:stretch/>
        </p:blipFill>
        <p:spPr>
          <a:xfrm>
            <a:off x="10720080" y="2222280"/>
            <a:ext cx="640800" cy="411840"/>
          </a:xfrm>
          <a:prstGeom prst="rect">
            <a:avLst/>
          </a:prstGeom>
          <a:ln w="0">
            <a:noFill/>
          </a:ln>
        </p:spPr>
      </p:pic>
      <p:pic>
        <p:nvPicPr>
          <p:cNvPr id="732" name="Рисунок 6"/>
          <p:cNvPicPr/>
          <p:nvPr/>
        </p:nvPicPr>
        <p:blipFill>
          <a:blip r:embed="rId4"/>
          <a:stretch/>
        </p:blipFill>
        <p:spPr>
          <a:xfrm>
            <a:off x="10595160" y="1786680"/>
            <a:ext cx="617400" cy="418320"/>
          </a:xfrm>
          <a:prstGeom prst="rect">
            <a:avLst/>
          </a:prstGeom>
          <a:ln w="0">
            <a:noFill/>
          </a:ln>
        </p:spPr>
      </p:pic>
      <p:pic>
        <p:nvPicPr>
          <p:cNvPr id="733" name="Рисунок 7"/>
          <p:cNvPicPr/>
          <p:nvPr/>
        </p:nvPicPr>
        <p:blipFill>
          <a:blip r:embed="rId5"/>
          <a:stretch/>
        </p:blipFill>
        <p:spPr>
          <a:xfrm>
            <a:off x="10183680" y="1386360"/>
            <a:ext cx="639720" cy="401040"/>
          </a:xfrm>
          <a:prstGeom prst="rect">
            <a:avLst/>
          </a:prstGeom>
          <a:ln w="0">
            <a:noFill/>
          </a:ln>
        </p:spPr>
      </p:pic>
      <p:pic>
        <p:nvPicPr>
          <p:cNvPr id="734" name="Рисунок 8"/>
          <p:cNvPicPr/>
          <p:nvPr/>
        </p:nvPicPr>
        <p:blipFill>
          <a:blip r:embed="rId6"/>
          <a:stretch/>
        </p:blipFill>
        <p:spPr>
          <a:xfrm>
            <a:off x="9542880" y="1190880"/>
            <a:ext cx="624240" cy="401760"/>
          </a:xfrm>
          <a:prstGeom prst="rect">
            <a:avLst/>
          </a:prstGeom>
          <a:ln w="0">
            <a:noFill/>
          </a:ln>
        </p:spPr>
      </p:pic>
      <p:pic>
        <p:nvPicPr>
          <p:cNvPr id="735" name="Рисунок 10"/>
          <p:cNvPicPr/>
          <p:nvPr/>
        </p:nvPicPr>
        <p:blipFill>
          <a:blip r:embed="rId7"/>
          <a:stretch/>
        </p:blipFill>
        <p:spPr>
          <a:xfrm>
            <a:off x="8900280" y="1222200"/>
            <a:ext cx="639360" cy="407160"/>
          </a:xfrm>
          <a:prstGeom prst="rect">
            <a:avLst/>
          </a:prstGeom>
          <a:ln w="0">
            <a:noFill/>
          </a:ln>
        </p:spPr>
      </p:pic>
      <p:pic>
        <p:nvPicPr>
          <p:cNvPr id="736" name="Рисунок 11"/>
          <p:cNvPicPr/>
          <p:nvPr/>
        </p:nvPicPr>
        <p:blipFill>
          <a:blip r:embed="rId8"/>
          <a:stretch/>
        </p:blipFill>
        <p:spPr>
          <a:xfrm>
            <a:off x="8242200" y="1365480"/>
            <a:ext cx="648360" cy="396360"/>
          </a:xfrm>
          <a:prstGeom prst="rect">
            <a:avLst/>
          </a:prstGeom>
          <a:ln w="0">
            <a:noFill/>
          </a:ln>
        </p:spPr>
      </p:pic>
      <p:pic>
        <p:nvPicPr>
          <p:cNvPr id="737" name="Рисунок 12"/>
          <p:cNvPicPr/>
          <p:nvPr/>
        </p:nvPicPr>
        <p:blipFill>
          <a:blip r:embed="rId9"/>
          <a:stretch/>
        </p:blipFill>
        <p:spPr>
          <a:xfrm>
            <a:off x="7877160" y="1778400"/>
            <a:ext cx="629640" cy="434880"/>
          </a:xfrm>
          <a:prstGeom prst="rect">
            <a:avLst/>
          </a:prstGeom>
          <a:ln w="0">
            <a:noFill/>
          </a:ln>
        </p:spPr>
      </p:pic>
      <p:pic>
        <p:nvPicPr>
          <p:cNvPr id="738" name="Рисунок 13"/>
          <p:cNvPicPr/>
          <p:nvPr/>
        </p:nvPicPr>
        <p:blipFill>
          <a:blip r:embed="rId10"/>
          <a:stretch/>
        </p:blipFill>
        <p:spPr>
          <a:xfrm>
            <a:off x="7635960" y="2229840"/>
            <a:ext cx="667080" cy="431640"/>
          </a:xfrm>
          <a:prstGeom prst="rect">
            <a:avLst/>
          </a:prstGeom>
          <a:ln w="0">
            <a:noFill/>
          </a:ln>
        </p:spPr>
      </p:pic>
      <p:pic>
        <p:nvPicPr>
          <p:cNvPr id="739" name="Рисунок 14"/>
          <p:cNvPicPr/>
          <p:nvPr/>
        </p:nvPicPr>
        <p:blipFill>
          <a:blip r:embed="rId11"/>
          <a:stretch/>
        </p:blipFill>
        <p:spPr>
          <a:xfrm>
            <a:off x="7610760" y="3115440"/>
            <a:ext cx="613800" cy="408240"/>
          </a:xfrm>
          <a:prstGeom prst="rect">
            <a:avLst/>
          </a:prstGeom>
          <a:ln w="0">
            <a:noFill/>
          </a:ln>
        </p:spPr>
      </p:pic>
      <p:pic>
        <p:nvPicPr>
          <p:cNvPr id="740" name="Рисунок 15"/>
          <p:cNvPicPr/>
          <p:nvPr/>
        </p:nvPicPr>
        <p:blipFill>
          <a:blip r:embed="rId12"/>
          <a:stretch/>
        </p:blipFill>
        <p:spPr>
          <a:xfrm>
            <a:off x="7745400" y="3533400"/>
            <a:ext cx="597240" cy="402120"/>
          </a:xfrm>
          <a:prstGeom prst="rect">
            <a:avLst/>
          </a:prstGeom>
          <a:ln w="0">
            <a:noFill/>
          </a:ln>
        </p:spPr>
      </p:pic>
      <p:pic>
        <p:nvPicPr>
          <p:cNvPr id="741" name="Рисунок 16"/>
          <p:cNvPicPr/>
          <p:nvPr/>
        </p:nvPicPr>
        <p:blipFill>
          <a:blip r:embed="rId13"/>
          <a:stretch/>
        </p:blipFill>
        <p:spPr>
          <a:xfrm>
            <a:off x="7974720" y="3952080"/>
            <a:ext cx="598680" cy="400680"/>
          </a:xfrm>
          <a:prstGeom prst="rect">
            <a:avLst/>
          </a:prstGeom>
          <a:ln w="0">
            <a:noFill/>
          </a:ln>
        </p:spPr>
      </p:pic>
      <p:pic>
        <p:nvPicPr>
          <p:cNvPr id="742" name="Рисунок 17"/>
          <p:cNvPicPr/>
          <p:nvPr/>
        </p:nvPicPr>
        <p:blipFill>
          <a:blip r:embed="rId14"/>
          <a:stretch/>
        </p:blipFill>
        <p:spPr>
          <a:xfrm>
            <a:off x="8585640" y="4204080"/>
            <a:ext cx="597960" cy="367920"/>
          </a:xfrm>
          <a:prstGeom prst="rect">
            <a:avLst/>
          </a:prstGeom>
          <a:ln w="0">
            <a:noFill/>
          </a:ln>
        </p:spPr>
      </p:pic>
      <p:pic>
        <p:nvPicPr>
          <p:cNvPr id="743" name="Рисунок 18"/>
          <p:cNvPicPr/>
          <p:nvPr/>
        </p:nvPicPr>
        <p:blipFill>
          <a:blip r:embed="rId15"/>
          <a:stretch/>
        </p:blipFill>
        <p:spPr>
          <a:xfrm>
            <a:off x="9196200" y="4352040"/>
            <a:ext cx="652680" cy="371160"/>
          </a:xfrm>
          <a:prstGeom prst="rect">
            <a:avLst/>
          </a:prstGeom>
          <a:ln w="0">
            <a:noFill/>
          </a:ln>
        </p:spPr>
      </p:pic>
      <p:pic>
        <p:nvPicPr>
          <p:cNvPr id="744" name="Рисунок 19"/>
          <p:cNvPicPr/>
          <p:nvPr/>
        </p:nvPicPr>
        <p:blipFill>
          <a:blip r:embed="rId16"/>
          <a:stretch/>
        </p:blipFill>
        <p:spPr>
          <a:xfrm>
            <a:off x="9884160" y="4186800"/>
            <a:ext cx="613440" cy="388080"/>
          </a:xfrm>
          <a:prstGeom prst="rect">
            <a:avLst/>
          </a:prstGeom>
          <a:ln w="0">
            <a:noFill/>
          </a:ln>
        </p:spPr>
      </p:pic>
      <p:pic>
        <p:nvPicPr>
          <p:cNvPr id="745" name="Рисунок 20"/>
          <p:cNvPicPr/>
          <p:nvPr/>
        </p:nvPicPr>
        <p:blipFill>
          <a:blip r:embed="rId17"/>
          <a:stretch/>
        </p:blipFill>
        <p:spPr>
          <a:xfrm>
            <a:off x="10494720" y="3908880"/>
            <a:ext cx="606600" cy="410400"/>
          </a:xfrm>
          <a:prstGeom prst="rect">
            <a:avLst/>
          </a:prstGeom>
          <a:ln w="0">
            <a:noFill/>
          </a:ln>
        </p:spPr>
      </p:pic>
      <p:pic>
        <p:nvPicPr>
          <p:cNvPr id="746" name="Рисунок 21"/>
          <p:cNvPicPr/>
          <p:nvPr/>
        </p:nvPicPr>
        <p:blipFill>
          <a:blip r:embed="rId18"/>
          <a:stretch/>
        </p:blipFill>
        <p:spPr>
          <a:xfrm>
            <a:off x="10649880" y="3491280"/>
            <a:ext cx="642240" cy="417600"/>
          </a:xfrm>
          <a:prstGeom prst="rect">
            <a:avLst/>
          </a:prstGeom>
          <a:ln w="0">
            <a:noFill/>
          </a:ln>
        </p:spPr>
      </p:pic>
      <p:pic>
        <p:nvPicPr>
          <p:cNvPr id="747" name="Рисунок 22"/>
          <p:cNvPicPr/>
          <p:nvPr/>
        </p:nvPicPr>
        <p:blipFill>
          <a:blip r:embed="rId19"/>
          <a:stretch/>
        </p:blipFill>
        <p:spPr>
          <a:xfrm>
            <a:off x="10749240" y="3078000"/>
            <a:ext cx="614520" cy="394200"/>
          </a:xfrm>
          <a:prstGeom prst="rect">
            <a:avLst/>
          </a:prstGeom>
          <a:ln w="0">
            <a:noFill/>
          </a:ln>
        </p:spPr>
      </p:pic>
      <p:pic>
        <p:nvPicPr>
          <p:cNvPr id="748" name="Рисунок 23"/>
          <p:cNvPicPr/>
          <p:nvPr/>
        </p:nvPicPr>
        <p:blipFill>
          <a:blip r:embed="rId20"/>
          <a:stretch/>
        </p:blipFill>
        <p:spPr>
          <a:xfrm>
            <a:off x="10784160" y="2656440"/>
            <a:ext cx="617400" cy="398520"/>
          </a:xfrm>
          <a:prstGeom prst="rect">
            <a:avLst/>
          </a:prstGeom>
          <a:ln w="0">
            <a:noFill/>
          </a:ln>
        </p:spPr>
      </p:pic>
      <p:pic>
        <p:nvPicPr>
          <p:cNvPr id="749" name="Рисунок 24"/>
          <p:cNvPicPr/>
          <p:nvPr/>
        </p:nvPicPr>
        <p:blipFill>
          <a:blip r:embed="rId21"/>
          <a:stretch/>
        </p:blipFill>
        <p:spPr>
          <a:xfrm>
            <a:off x="8278920" y="4970160"/>
            <a:ext cx="525960" cy="385920"/>
          </a:xfrm>
          <a:prstGeom prst="rect">
            <a:avLst/>
          </a:prstGeom>
          <a:ln w="0">
            <a:noFill/>
          </a:ln>
        </p:spPr>
      </p:pic>
      <p:pic>
        <p:nvPicPr>
          <p:cNvPr id="750" name="Рисунок 25"/>
          <p:cNvPicPr/>
          <p:nvPr/>
        </p:nvPicPr>
        <p:blipFill>
          <a:blip r:embed="rId22"/>
          <a:stretch/>
        </p:blipFill>
        <p:spPr>
          <a:xfrm>
            <a:off x="8836200" y="4970160"/>
            <a:ext cx="525600" cy="385920"/>
          </a:xfrm>
          <a:prstGeom prst="rect">
            <a:avLst/>
          </a:prstGeom>
          <a:ln w="0">
            <a:noFill/>
          </a:ln>
        </p:spPr>
      </p:pic>
      <p:pic>
        <p:nvPicPr>
          <p:cNvPr id="751" name="Рисунок 26"/>
          <p:cNvPicPr/>
          <p:nvPr/>
        </p:nvPicPr>
        <p:blipFill>
          <a:blip r:embed="rId23"/>
          <a:stretch/>
        </p:blipFill>
        <p:spPr>
          <a:xfrm>
            <a:off x="9414360" y="4970160"/>
            <a:ext cx="523440" cy="383760"/>
          </a:xfrm>
          <a:prstGeom prst="rect">
            <a:avLst/>
          </a:prstGeom>
          <a:ln w="0">
            <a:noFill/>
          </a:ln>
        </p:spPr>
      </p:pic>
      <p:pic>
        <p:nvPicPr>
          <p:cNvPr id="752" name="Рисунок 27"/>
          <p:cNvPicPr/>
          <p:nvPr/>
        </p:nvPicPr>
        <p:blipFill>
          <a:blip r:embed="rId24"/>
          <a:stretch/>
        </p:blipFill>
        <p:spPr>
          <a:xfrm>
            <a:off x="10010880" y="4970160"/>
            <a:ext cx="554760" cy="406800"/>
          </a:xfrm>
          <a:prstGeom prst="rect">
            <a:avLst/>
          </a:prstGeom>
          <a:ln w="0">
            <a:noFill/>
          </a:ln>
        </p:spPr>
      </p:pic>
      <p:pic>
        <p:nvPicPr>
          <p:cNvPr id="753" name="Рисунок 28"/>
          <p:cNvPicPr/>
          <p:nvPr/>
        </p:nvPicPr>
        <p:blipFill>
          <a:blip r:embed="rId25"/>
          <a:stretch/>
        </p:blipFill>
        <p:spPr>
          <a:xfrm>
            <a:off x="10600920" y="4970160"/>
            <a:ext cx="569880" cy="392760"/>
          </a:xfrm>
          <a:prstGeom prst="rect">
            <a:avLst/>
          </a:prstGeom>
          <a:ln w="0">
            <a:noFill/>
          </a:ln>
        </p:spPr>
      </p:pic>
      <p:pic>
        <p:nvPicPr>
          <p:cNvPr id="754" name="Рисунок 29"/>
          <p:cNvPicPr/>
          <p:nvPr/>
        </p:nvPicPr>
        <p:blipFill>
          <a:blip r:embed="rId26"/>
          <a:stretch/>
        </p:blipFill>
        <p:spPr>
          <a:xfrm>
            <a:off x="7637040" y="2681280"/>
            <a:ext cx="610560" cy="414720"/>
          </a:xfrm>
          <a:prstGeom prst="rect">
            <a:avLst/>
          </a:prstGeom>
          <a:ln w="0">
            <a:noFill/>
          </a:ln>
        </p:spPr>
      </p:pic>
      <p:sp>
        <p:nvSpPr>
          <p:cNvPr id="755" name="CustomShape 29"/>
          <p:cNvSpPr/>
          <p:nvPr/>
        </p:nvSpPr>
        <p:spPr>
          <a:xfrm>
            <a:off x="228600" y="1143000"/>
            <a:ext cx="7085160" cy="5027760"/>
          </a:xfrm>
          <a:prstGeom prst="round2DiagRect">
            <a:avLst>
              <a:gd name="adj1" fmla="val 17314"/>
              <a:gd name="adj2" fmla="val 0"/>
            </a:avLst>
          </a:prstGeom>
          <a:solidFill>
            <a:srgbClr val="00246B"/>
          </a:solidFill>
          <a:ln w="25560">
            <a:solidFill>
              <a:srgbClr val="3A5F8B"/>
            </a:solidFill>
            <a:miter/>
          </a:ln>
          <a:effectLst>
            <a:outerShdw blurRad="50760" dist="37674" dir="18900000" rotWithShape="0">
              <a:srgbClr val="00B0F0">
                <a:alpha val="40000"/>
              </a:srgbClr>
            </a:outerShdw>
          </a:effectLst>
        </p:spPr>
        <p:style>
          <a:lnRef idx="0">
            <a:scrgbClr r="0" g="0" b="0"/>
          </a:lnRef>
          <a:fillRef idx="0">
            <a:scrgbClr r="0" g="0" b="0"/>
          </a:fillRef>
          <a:effectRef idx="0">
            <a:scrgbClr r="0" g="0" b="0"/>
          </a:effectRef>
          <a:fontRef idx="minor"/>
        </p:style>
      </p:sp>
      <p:pic>
        <p:nvPicPr>
          <p:cNvPr id="756" name="Рисунок 3"/>
          <p:cNvPicPr/>
          <p:nvPr/>
        </p:nvPicPr>
        <p:blipFill>
          <a:blip r:embed="rId27"/>
          <a:stretch/>
        </p:blipFill>
        <p:spPr>
          <a:xfrm>
            <a:off x="9095040" y="2536560"/>
            <a:ext cx="923760" cy="908280"/>
          </a:xfrm>
          <a:prstGeom prst="rect">
            <a:avLst/>
          </a:prstGeom>
          <a:ln w="0">
            <a:noFill/>
          </a:ln>
        </p:spPr>
      </p:pic>
      <p:sp>
        <p:nvSpPr>
          <p:cNvPr id="757" name="TextBox 1"/>
          <p:cNvSpPr/>
          <p:nvPr/>
        </p:nvSpPr>
        <p:spPr>
          <a:xfrm>
            <a:off x="1229074" y="1563660"/>
            <a:ext cx="5277063" cy="34148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buNone/>
            </a:pPr>
            <a:endParaRPr lang="en-US" sz="2400" b="0" strike="noStrike" spc="-1" dirty="0">
              <a:latin typeface="Arial"/>
            </a:endParaRPr>
          </a:p>
          <a:p>
            <a:pPr algn="ctr">
              <a:lnSpc>
                <a:spcPct val="100000"/>
              </a:lnSpc>
              <a:buNone/>
            </a:pPr>
            <a:endParaRPr lang="en-US" sz="2400" b="0" strike="noStrike" spc="-1" dirty="0">
              <a:latin typeface="Arial"/>
            </a:endParaRPr>
          </a:p>
          <a:p>
            <a:pPr algn="ctr">
              <a:lnSpc>
                <a:spcPct val="100000"/>
              </a:lnSpc>
              <a:buNone/>
            </a:pPr>
            <a:endParaRPr lang="en-US" sz="2400" b="0" strike="noStrike" spc="-1" dirty="0">
              <a:latin typeface="Arial"/>
            </a:endParaRPr>
          </a:p>
          <a:p>
            <a:pPr algn="ctr">
              <a:lnSpc>
                <a:spcPct val="100000"/>
              </a:lnSpc>
              <a:buNone/>
            </a:pPr>
            <a:r>
              <a:rPr lang="en-US" sz="2800" b="1" strike="noStrike" spc="-1" dirty="0">
                <a:solidFill>
                  <a:srgbClr val="FFFFFF"/>
                </a:solidFill>
                <a:latin typeface="Arial"/>
                <a:ea typeface="DejaVu Sans"/>
              </a:rPr>
              <a:t>Concept of the next </a:t>
            </a:r>
          </a:p>
          <a:p>
            <a:pPr algn="ctr">
              <a:lnSpc>
                <a:spcPct val="100000"/>
              </a:lnSpc>
              <a:buNone/>
            </a:pPr>
            <a:r>
              <a:rPr lang="en-US" sz="2800" b="1" spc="-1" dirty="0">
                <a:solidFill>
                  <a:srgbClr val="FFFFFF"/>
                </a:solidFill>
                <a:latin typeface="Arial"/>
                <a:ea typeface="DejaVu Sans"/>
              </a:rPr>
              <a:t>JINR</a:t>
            </a:r>
            <a:r>
              <a:rPr lang="ru-RU" sz="2800" b="1" spc="-1" dirty="0">
                <a:solidFill>
                  <a:srgbClr val="FFFFFF"/>
                </a:solidFill>
                <a:latin typeface="Arial"/>
                <a:ea typeface="DejaVu Sans"/>
              </a:rPr>
              <a:t> </a:t>
            </a:r>
            <a:r>
              <a:rPr lang="en-US" sz="2800" b="1" strike="noStrike" spc="-1" dirty="0">
                <a:solidFill>
                  <a:srgbClr val="FFFFFF"/>
                </a:solidFill>
                <a:latin typeface="Arial"/>
                <a:ea typeface="DejaVu Sans"/>
              </a:rPr>
              <a:t>7-year Plan (2024-2030). </a:t>
            </a:r>
            <a:endParaRPr lang="en-US" sz="2800" b="1" strike="noStrike" spc="-1" dirty="0">
              <a:latin typeface="Arial"/>
            </a:endParaRPr>
          </a:p>
          <a:p>
            <a:pPr algn="ctr">
              <a:lnSpc>
                <a:spcPct val="100000"/>
              </a:lnSpc>
              <a:buNone/>
            </a:pPr>
            <a:endParaRPr lang="en-US" sz="2400" b="0" strike="noStrike" spc="-1" dirty="0">
              <a:latin typeface="Arial"/>
            </a:endParaRPr>
          </a:p>
          <a:p>
            <a:pPr algn="ctr">
              <a:lnSpc>
                <a:spcPct val="100000"/>
              </a:lnSpc>
              <a:buNone/>
            </a:pPr>
            <a:endParaRPr lang="en-US" sz="2400" b="0" strike="noStrike" spc="-1" dirty="0">
              <a:latin typeface="Arial"/>
            </a:endParaRPr>
          </a:p>
          <a:p>
            <a:pPr algn="ctr">
              <a:lnSpc>
                <a:spcPct val="100000"/>
              </a:lnSpc>
              <a:buNone/>
            </a:pPr>
            <a:r>
              <a:rPr lang="en-US" sz="2000" b="0" strike="noStrike" spc="-1" dirty="0">
                <a:solidFill>
                  <a:srgbClr val="FFFFFF"/>
                </a:solidFill>
                <a:latin typeface="Arial"/>
                <a:ea typeface="DejaVu Sans"/>
              </a:rPr>
              <a:t>acad. </a:t>
            </a:r>
            <a:r>
              <a:rPr lang="en-US" sz="2000" b="0" strike="noStrike" spc="-1" dirty="0" err="1">
                <a:solidFill>
                  <a:srgbClr val="FFFFFF"/>
                </a:solidFill>
                <a:latin typeface="Arial"/>
                <a:ea typeface="DejaVu Sans"/>
              </a:rPr>
              <a:t>Grigory</a:t>
            </a:r>
            <a:r>
              <a:rPr lang="en-US" sz="2000" b="0" strike="noStrike" spc="-1" dirty="0">
                <a:solidFill>
                  <a:srgbClr val="FFFFFF"/>
                </a:solidFill>
                <a:latin typeface="Arial"/>
                <a:ea typeface="DejaVu Sans"/>
              </a:rPr>
              <a:t> </a:t>
            </a:r>
            <a:r>
              <a:rPr lang="en-US" sz="2000" b="0" strike="noStrike" spc="-1" dirty="0" err="1">
                <a:solidFill>
                  <a:srgbClr val="FFFFFF"/>
                </a:solidFill>
                <a:latin typeface="Arial"/>
                <a:ea typeface="DejaVu Sans"/>
              </a:rPr>
              <a:t>V.Trubnikov</a:t>
            </a:r>
            <a:endParaRPr lang="en-US" sz="2000" b="0" strike="noStrike" spc="-1" dirty="0">
              <a:latin typeface="Arial"/>
            </a:endParaRPr>
          </a:p>
          <a:p>
            <a:pPr algn="ctr">
              <a:lnSpc>
                <a:spcPct val="100000"/>
              </a:lnSpc>
              <a:buNone/>
            </a:pPr>
            <a:r>
              <a:rPr lang="en-GB" sz="2000" spc="-1" dirty="0">
                <a:solidFill>
                  <a:srgbClr val="FFFFFF"/>
                </a:solidFill>
                <a:latin typeface="Arial"/>
                <a:ea typeface="DejaVu Sans"/>
              </a:rPr>
              <a:t>04</a:t>
            </a:r>
            <a:r>
              <a:rPr lang="en-US" sz="2000" b="0" strike="noStrike" spc="-1" dirty="0">
                <a:solidFill>
                  <a:srgbClr val="FFFFFF"/>
                </a:solidFill>
                <a:latin typeface="Arial"/>
                <a:ea typeface="DejaVu Sans"/>
              </a:rPr>
              <a:t> </a:t>
            </a:r>
            <a:r>
              <a:rPr lang="en-GB" sz="2000" spc="-1" dirty="0">
                <a:solidFill>
                  <a:srgbClr val="FFFFFF"/>
                </a:solidFill>
                <a:latin typeface="Arial"/>
                <a:ea typeface="DejaVu Sans"/>
              </a:rPr>
              <a:t>July</a:t>
            </a:r>
            <a:r>
              <a:rPr lang="en-US" sz="2000" b="0" strike="noStrike" spc="-1" dirty="0">
                <a:solidFill>
                  <a:srgbClr val="FFFFFF"/>
                </a:solidFill>
                <a:latin typeface="Arial"/>
                <a:ea typeface="DejaVu Sans"/>
              </a:rPr>
              <a:t> 2022, </a:t>
            </a:r>
            <a:r>
              <a:rPr lang="en-GB" sz="2000" spc="-1" dirty="0" err="1">
                <a:solidFill>
                  <a:srgbClr val="FFFFFF"/>
                </a:solidFill>
                <a:latin typeface="Arial"/>
                <a:ea typeface="DejaVu Sans"/>
              </a:rPr>
              <a:t>SPb</a:t>
            </a:r>
            <a:endParaRPr lang="en-US" sz="2000" b="0" strike="noStrike" spc="-1" dirty="0">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4" name="Таблица 1"/>
          <p:cNvGraphicFramePr/>
          <p:nvPr/>
        </p:nvGraphicFramePr>
        <p:xfrm>
          <a:off x="263006" y="1542784"/>
          <a:ext cx="11426360" cy="4066076"/>
        </p:xfrm>
        <a:graphic>
          <a:graphicData uri="http://schemas.openxmlformats.org/drawingml/2006/table">
            <a:tbl>
              <a:tblPr/>
              <a:tblGrid>
                <a:gridCol w="1684384">
                  <a:extLst>
                    <a:ext uri="{9D8B030D-6E8A-4147-A177-3AD203B41FA5}">
                      <a16:colId xmlns:a16="http://schemas.microsoft.com/office/drawing/2014/main" val="20000"/>
                    </a:ext>
                  </a:extLst>
                </a:gridCol>
                <a:gridCol w="1171667">
                  <a:extLst>
                    <a:ext uri="{9D8B030D-6E8A-4147-A177-3AD203B41FA5}">
                      <a16:colId xmlns:a16="http://schemas.microsoft.com/office/drawing/2014/main" val="20001"/>
                    </a:ext>
                  </a:extLst>
                </a:gridCol>
                <a:gridCol w="1098730">
                  <a:extLst>
                    <a:ext uri="{9D8B030D-6E8A-4147-A177-3AD203B41FA5}">
                      <a16:colId xmlns:a16="http://schemas.microsoft.com/office/drawing/2014/main" val="20002"/>
                    </a:ext>
                  </a:extLst>
                </a:gridCol>
                <a:gridCol w="1025433">
                  <a:extLst>
                    <a:ext uri="{9D8B030D-6E8A-4147-A177-3AD203B41FA5}">
                      <a16:colId xmlns:a16="http://schemas.microsoft.com/office/drawing/2014/main" val="20003"/>
                    </a:ext>
                  </a:extLst>
                </a:gridCol>
                <a:gridCol w="146234">
                  <a:extLst>
                    <a:ext uri="{9D8B030D-6E8A-4147-A177-3AD203B41FA5}">
                      <a16:colId xmlns:a16="http://schemas.microsoft.com/office/drawing/2014/main" val="20004"/>
                    </a:ext>
                  </a:extLst>
                </a:gridCol>
                <a:gridCol w="1171667">
                  <a:extLst>
                    <a:ext uri="{9D8B030D-6E8A-4147-A177-3AD203B41FA5}">
                      <a16:colId xmlns:a16="http://schemas.microsoft.com/office/drawing/2014/main" val="20005"/>
                    </a:ext>
                  </a:extLst>
                </a:gridCol>
                <a:gridCol w="952137">
                  <a:extLst>
                    <a:ext uri="{9D8B030D-6E8A-4147-A177-3AD203B41FA5}">
                      <a16:colId xmlns:a16="http://schemas.microsoft.com/office/drawing/2014/main" val="20006"/>
                    </a:ext>
                  </a:extLst>
                </a:gridCol>
                <a:gridCol w="952137">
                  <a:extLst>
                    <a:ext uri="{9D8B030D-6E8A-4147-A177-3AD203B41FA5}">
                      <a16:colId xmlns:a16="http://schemas.microsoft.com/office/drawing/2014/main" val="20007"/>
                    </a:ext>
                  </a:extLst>
                </a:gridCol>
                <a:gridCol w="1098730">
                  <a:extLst>
                    <a:ext uri="{9D8B030D-6E8A-4147-A177-3AD203B41FA5}">
                      <a16:colId xmlns:a16="http://schemas.microsoft.com/office/drawing/2014/main" val="20008"/>
                    </a:ext>
                  </a:extLst>
                </a:gridCol>
                <a:gridCol w="1098730">
                  <a:extLst>
                    <a:ext uri="{9D8B030D-6E8A-4147-A177-3AD203B41FA5}">
                      <a16:colId xmlns:a16="http://schemas.microsoft.com/office/drawing/2014/main" val="20009"/>
                    </a:ext>
                  </a:extLst>
                </a:gridCol>
                <a:gridCol w="1026511">
                  <a:extLst>
                    <a:ext uri="{9D8B030D-6E8A-4147-A177-3AD203B41FA5}">
                      <a16:colId xmlns:a16="http://schemas.microsoft.com/office/drawing/2014/main" val="20010"/>
                    </a:ext>
                  </a:extLst>
                </a:gridCol>
              </a:tblGrid>
              <a:tr h="370076">
                <a:tc>
                  <a:txBody>
                    <a:bodyPr/>
                    <a:lstStyle/>
                    <a:p>
                      <a:endParaRPr lang="ru-RU" sz="1800"/>
                    </a:p>
                  </a:txBody>
                  <a:tcPr marL="91261" marR="91261" marT="45631" marB="45631">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800" b="0" strike="noStrike" spc="-1">
                          <a:solidFill>
                            <a:srgbClr val="000000"/>
                          </a:solidFill>
                          <a:latin typeface="Arial"/>
                        </a:rPr>
                        <a:t>2022</a:t>
                      </a:r>
                      <a:endParaRPr lang="en-US" sz="1800" b="0" strike="noStrike" spc="-1">
                        <a:latin typeface="Arial"/>
                      </a:endParaRPr>
                    </a:p>
                  </a:txBody>
                  <a:tcPr marL="91261" marR="91261" marT="45631" marB="45631">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800" b="0" strike="noStrike" spc="-1">
                          <a:solidFill>
                            <a:srgbClr val="000000"/>
                          </a:solidFill>
                          <a:latin typeface="Arial"/>
                        </a:rPr>
                        <a:t>2023</a:t>
                      </a:r>
                      <a:endParaRPr lang="en-US" sz="1800" b="0" strike="noStrike" spc="-1">
                        <a:latin typeface="Arial"/>
                      </a:endParaRPr>
                    </a:p>
                  </a:txBody>
                  <a:tcPr marL="91261" marR="91261" marT="45631" marB="45631">
                    <a:lnL w="12240">
                      <a:solidFill>
                        <a:srgbClr val="000000"/>
                      </a:solidFill>
                    </a:lnL>
                    <a:lnR w="12240">
                      <a:solidFill>
                        <a:srgbClr val="000000"/>
                      </a:solidFill>
                    </a:lnR>
                    <a:lnT w="12240">
                      <a:solidFill>
                        <a:srgbClr val="000000"/>
                      </a:solidFill>
                    </a:lnT>
                    <a:lnB w="12240">
                      <a:solidFill>
                        <a:srgbClr val="000000"/>
                      </a:solidFill>
                    </a:lnB>
                    <a:noFill/>
                  </a:tcPr>
                </a:tc>
                <a:tc gridSpan="2">
                  <a:txBody>
                    <a:bodyPr/>
                    <a:lstStyle/>
                    <a:p>
                      <a:pPr algn="ctr">
                        <a:lnSpc>
                          <a:spcPct val="100000"/>
                        </a:lnSpc>
                        <a:buNone/>
                      </a:pPr>
                      <a:r>
                        <a:rPr lang="en-US" sz="1800" b="0" strike="noStrike" spc="-1">
                          <a:solidFill>
                            <a:srgbClr val="000000"/>
                          </a:solidFill>
                          <a:latin typeface="Arial"/>
                        </a:rPr>
                        <a:t>2024</a:t>
                      </a:r>
                      <a:endParaRPr lang="en-US" sz="1800" b="0" strike="noStrike" spc="-1">
                        <a:latin typeface="Arial"/>
                      </a:endParaRPr>
                    </a:p>
                  </a:txBody>
                  <a:tcPr marL="89824" marR="89824" marT="45631" marB="45631">
                    <a:lnL w="12240">
                      <a:solidFill>
                        <a:srgbClr val="000000"/>
                      </a:solidFill>
                    </a:lnL>
                    <a:lnR w="12240">
                      <a:solidFill>
                        <a:srgbClr val="000000"/>
                      </a:solidFill>
                    </a:lnR>
                    <a:lnT w="12240">
                      <a:solidFill>
                        <a:srgbClr val="000000"/>
                      </a:solidFill>
                    </a:lnT>
                    <a:lnB w="12240">
                      <a:solidFill>
                        <a:srgbClr val="000000"/>
                      </a:solidFill>
                    </a:lnB>
                    <a:noFill/>
                  </a:tcPr>
                </a:tc>
                <a:tc hMerge="1">
                  <a:txBody>
                    <a:bodyPr/>
                    <a:lstStyle/>
                    <a:p>
                      <a:endParaRPr lang="ru-RU"/>
                    </a:p>
                  </a:txBody>
                  <a:tcPr marL="90000" marR="90000">
                    <a:solidFill>
                      <a:srgbClr val="729FCF"/>
                    </a:solidFill>
                  </a:tcPr>
                </a:tc>
                <a:tc>
                  <a:txBody>
                    <a:bodyPr/>
                    <a:lstStyle/>
                    <a:p>
                      <a:pPr algn="ctr">
                        <a:lnSpc>
                          <a:spcPct val="100000"/>
                        </a:lnSpc>
                        <a:buNone/>
                      </a:pPr>
                      <a:r>
                        <a:rPr lang="en-US" sz="1800" b="0" strike="noStrike" spc="-1">
                          <a:solidFill>
                            <a:srgbClr val="000000"/>
                          </a:solidFill>
                          <a:latin typeface="Arial"/>
                        </a:rPr>
                        <a:t>2025</a:t>
                      </a:r>
                      <a:endParaRPr lang="en-US" sz="1800" b="0" strike="noStrike" spc="-1">
                        <a:latin typeface="Arial"/>
                      </a:endParaRPr>
                    </a:p>
                  </a:txBody>
                  <a:tcPr marL="91261" marR="91261" marT="45631" marB="45631">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800" b="0" strike="noStrike" spc="-1">
                          <a:solidFill>
                            <a:srgbClr val="000000"/>
                          </a:solidFill>
                          <a:latin typeface="Arial"/>
                        </a:rPr>
                        <a:t>2026</a:t>
                      </a:r>
                      <a:endParaRPr lang="en-US" sz="1800" b="0" strike="noStrike" spc="-1">
                        <a:latin typeface="Arial"/>
                      </a:endParaRPr>
                    </a:p>
                  </a:txBody>
                  <a:tcPr marL="91261" marR="91261" marT="45631" marB="45631">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800" b="0" strike="noStrike" spc="-1">
                          <a:solidFill>
                            <a:srgbClr val="000000"/>
                          </a:solidFill>
                          <a:latin typeface="Arial"/>
                        </a:rPr>
                        <a:t>2027</a:t>
                      </a:r>
                      <a:endParaRPr lang="en-US" sz="1800" b="0" strike="noStrike" spc="-1">
                        <a:latin typeface="Arial"/>
                      </a:endParaRPr>
                    </a:p>
                  </a:txBody>
                  <a:tcPr marL="91261" marR="91261" marT="45631" marB="45631">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800" b="0" strike="noStrike" spc="-1">
                          <a:solidFill>
                            <a:srgbClr val="000000"/>
                          </a:solidFill>
                          <a:latin typeface="Arial"/>
                        </a:rPr>
                        <a:t>2028</a:t>
                      </a:r>
                      <a:endParaRPr lang="en-US" sz="1800" b="0" strike="noStrike" spc="-1">
                        <a:latin typeface="Arial"/>
                      </a:endParaRPr>
                    </a:p>
                  </a:txBody>
                  <a:tcPr marL="91261" marR="91261" marT="45631" marB="45631">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800" b="0" strike="noStrike" spc="-1">
                          <a:solidFill>
                            <a:srgbClr val="000000"/>
                          </a:solidFill>
                          <a:latin typeface="Arial"/>
                        </a:rPr>
                        <a:t>2029</a:t>
                      </a:r>
                      <a:endParaRPr lang="en-US" sz="1800" b="0" strike="noStrike" spc="-1">
                        <a:latin typeface="Arial"/>
                      </a:endParaRPr>
                    </a:p>
                  </a:txBody>
                  <a:tcPr marL="91261" marR="91261" marT="45631" marB="45631">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800" b="0" strike="noStrike" spc="-1">
                          <a:solidFill>
                            <a:srgbClr val="000000"/>
                          </a:solidFill>
                          <a:latin typeface="Arial"/>
                        </a:rPr>
                        <a:t>2030</a:t>
                      </a:r>
                      <a:endParaRPr lang="en-US" sz="1800" b="0" strike="noStrike" spc="-1">
                        <a:latin typeface="Arial"/>
                      </a:endParaRPr>
                    </a:p>
                  </a:txBody>
                  <a:tcPr marL="91261" marR="91261" marT="45631" marB="45631">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r h="370076">
                <a:tc>
                  <a:txBody>
                    <a:bodyPr/>
                    <a:lstStyle/>
                    <a:p>
                      <a:pPr>
                        <a:lnSpc>
                          <a:spcPct val="100000"/>
                        </a:lnSpc>
                        <a:buNone/>
                      </a:pPr>
                      <a:r>
                        <a:rPr lang="en-US" sz="1800" b="1" strike="noStrike" spc="-1">
                          <a:solidFill>
                            <a:srgbClr val="000000"/>
                          </a:solidFill>
                          <a:latin typeface="Arial"/>
                        </a:rPr>
                        <a:t>SHE Factory</a:t>
                      </a:r>
                      <a:endParaRPr lang="en-US" sz="1800" b="0" strike="noStrike" spc="-1">
                        <a:latin typeface="Arial"/>
                      </a:endParaRPr>
                    </a:p>
                  </a:txBody>
                  <a:tcPr marL="91261" marR="91261" marT="45631" marB="45631" anchor="ctr">
                    <a:lnL w="12240">
                      <a:solidFill>
                        <a:srgbClr val="000000"/>
                      </a:solidFill>
                    </a:lnL>
                    <a:lnR w="12240">
                      <a:solidFill>
                        <a:srgbClr val="000000"/>
                      </a:solidFill>
                    </a:lnR>
                    <a:lnT w="12240">
                      <a:solidFill>
                        <a:srgbClr val="000000"/>
                      </a:solidFill>
                    </a:lnT>
                    <a:lnB w="12240">
                      <a:solidFill>
                        <a:srgbClr val="000000"/>
                      </a:solidFill>
                    </a:lnB>
                    <a:noFill/>
                  </a:tcPr>
                </a:tc>
                <a:tc gridSpan="10">
                  <a:txBody>
                    <a:bodyPr/>
                    <a:lstStyle/>
                    <a:p>
                      <a:pPr algn="ctr">
                        <a:lnSpc>
                          <a:spcPct val="100000"/>
                        </a:lnSpc>
                        <a:buNone/>
                      </a:pPr>
                      <a:r>
                        <a:rPr lang="en-US" sz="1600" b="0" strike="noStrike" spc="-1">
                          <a:solidFill>
                            <a:srgbClr val="000000"/>
                          </a:solidFill>
                          <a:latin typeface="Arial"/>
                        </a:rPr>
                        <a:t>Operation. Development of new setups</a:t>
                      </a:r>
                      <a:endParaRPr lang="en-US" sz="1600" b="0" strike="noStrike" spc="-1">
                        <a:latin typeface="Arial"/>
                      </a:endParaRPr>
                    </a:p>
                  </a:txBody>
                  <a:tcPr marL="89824" marR="89824" marT="45631" marB="45631" anchor="ct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extLst>
                  <a:ext uri="{0D108BD9-81ED-4DB2-BD59-A6C34878D82A}">
                    <a16:rowId xmlns:a16="http://schemas.microsoft.com/office/drawing/2014/main" val="10001"/>
                  </a:ext>
                </a:extLst>
              </a:tr>
              <a:tr h="577989">
                <a:tc>
                  <a:txBody>
                    <a:bodyPr/>
                    <a:lstStyle/>
                    <a:p>
                      <a:pPr>
                        <a:lnSpc>
                          <a:spcPct val="100000"/>
                        </a:lnSpc>
                        <a:buNone/>
                      </a:pPr>
                      <a:r>
                        <a:rPr lang="en-US" sz="1800" b="1" strike="noStrike" spc="-1">
                          <a:solidFill>
                            <a:srgbClr val="000000"/>
                          </a:solidFill>
                          <a:latin typeface="Arial"/>
                        </a:rPr>
                        <a:t>U400M</a:t>
                      </a:r>
                      <a:endParaRPr lang="en-US" sz="1800" b="0" strike="noStrike" spc="-1">
                        <a:latin typeface="Arial"/>
                      </a:endParaRPr>
                    </a:p>
                  </a:txBody>
                  <a:tcPr marL="91261" marR="91261" marT="45631" marB="45631"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600" b="0" strike="noStrike" spc="-1">
                          <a:solidFill>
                            <a:srgbClr val="000000"/>
                          </a:solidFill>
                          <a:latin typeface="Arial"/>
                        </a:rPr>
                        <a:t>Moderni-zation</a:t>
                      </a:r>
                      <a:endParaRPr lang="en-US" sz="1600" b="0" strike="noStrike" spc="-1">
                        <a:latin typeface="Arial"/>
                      </a:endParaRPr>
                    </a:p>
                  </a:txBody>
                  <a:tcPr marL="91261" marR="91261" marT="45631" marB="45631" anchor="ctr">
                    <a:lnL w="12240">
                      <a:solidFill>
                        <a:srgbClr val="000000"/>
                      </a:solidFill>
                    </a:lnL>
                    <a:lnR w="12240">
                      <a:solidFill>
                        <a:srgbClr val="000000"/>
                      </a:solidFill>
                    </a:lnR>
                    <a:lnT w="12240">
                      <a:solidFill>
                        <a:srgbClr val="000000"/>
                      </a:solidFill>
                    </a:lnT>
                    <a:lnB w="12240">
                      <a:solidFill>
                        <a:srgbClr val="000000"/>
                      </a:solidFill>
                    </a:lnB>
                    <a:solidFill>
                      <a:srgbClr val="FFFF00"/>
                    </a:solidFill>
                  </a:tcPr>
                </a:tc>
                <a:tc gridSpan="9">
                  <a:txBody>
                    <a:bodyPr/>
                    <a:lstStyle/>
                    <a:p>
                      <a:pPr algn="ctr">
                        <a:lnSpc>
                          <a:spcPct val="100000"/>
                        </a:lnSpc>
                        <a:buNone/>
                      </a:pPr>
                      <a:r>
                        <a:rPr lang="en-US" sz="1600" b="0" strike="noStrike" spc="-1">
                          <a:solidFill>
                            <a:srgbClr val="000000"/>
                          </a:solidFill>
                          <a:latin typeface="Arial"/>
                        </a:rPr>
                        <a:t>Operation. Development of new detectors</a:t>
                      </a:r>
                      <a:endParaRPr lang="en-US" sz="1600" b="0" strike="noStrike" spc="-1">
                        <a:latin typeface="Arial"/>
                      </a:endParaRPr>
                    </a:p>
                  </a:txBody>
                  <a:tcPr marL="89824" marR="89824" marT="45631" marB="45631" anchor="ct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extLst>
                  <a:ext uri="{0D108BD9-81ED-4DB2-BD59-A6C34878D82A}">
                    <a16:rowId xmlns:a16="http://schemas.microsoft.com/office/drawing/2014/main" val="10002"/>
                  </a:ext>
                </a:extLst>
              </a:tr>
              <a:tr h="821353">
                <a:tc>
                  <a:txBody>
                    <a:bodyPr/>
                    <a:lstStyle/>
                    <a:p>
                      <a:pPr>
                        <a:lnSpc>
                          <a:spcPct val="100000"/>
                        </a:lnSpc>
                        <a:buNone/>
                      </a:pPr>
                      <a:r>
                        <a:rPr lang="en-US" sz="1800" b="1" strike="noStrike" spc="-1">
                          <a:solidFill>
                            <a:srgbClr val="000000"/>
                          </a:solidFill>
                          <a:latin typeface="Arial"/>
                        </a:rPr>
                        <a:t>U400R</a:t>
                      </a:r>
                      <a:endParaRPr lang="en-US" sz="1800" b="0" strike="noStrike" spc="-1">
                        <a:latin typeface="Arial"/>
                      </a:endParaRPr>
                    </a:p>
                  </a:txBody>
                  <a:tcPr marL="91261" marR="91261" marT="45631" marB="45631"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600" b="0" strike="noStrike" spc="-1">
                          <a:solidFill>
                            <a:srgbClr val="000000"/>
                          </a:solidFill>
                          <a:latin typeface="Arial"/>
                        </a:rPr>
                        <a:t>Operation</a:t>
                      </a:r>
                      <a:endParaRPr lang="en-US" sz="1600" b="0" strike="noStrike" spc="-1">
                        <a:latin typeface="Arial"/>
                      </a:endParaRPr>
                    </a:p>
                  </a:txBody>
                  <a:tcPr marL="91261" marR="91261" marT="45631" marB="45631" anchor="ct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gridSpan="4">
                  <a:txBody>
                    <a:bodyPr/>
                    <a:lstStyle/>
                    <a:p>
                      <a:pPr marL="285840" indent="-285840">
                        <a:lnSpc>
                          <a:spcPct val="100000"/>
                        </a:lnSpc>
                        <a:buClr>
                          <a:srgbClr val="000000"/>
                        </a:buClr>
                        <a:buFont typeface="Arial"/>
                        <a:buChar char="•"/>
                      </a:pPr>
                      <a:r>
                        <a:rPr lang="en-US" sz="1600" b="0" strike="noStrike" spc="-1">
                          <a:solidFill>
                            <a:srgbClr val="000000"/>
                          </a:solidFill>
                          <a:latin typeface="Arial"/>
                        </a:rPr>
                        <a:t>New experimental hall constr.</a:t>
                      </a:r>
                      <a:endParaRPr lang="en-US" sz="1600" b="0" strike="noStrike" spc="-1">
                        <a:latin typeface="Arial"/>
                      </a:endParaRPr>
                    </a:p>
                    <a:p>
                      <a:pPr marL="285840" indent="-285840">
                        <a:lnSpc>
                          <a:spcPct val="100000"/>
                        </a:lnSpc>
                        <a:buClr>
                          <a:srgbClr val="000000"/>
                        </a:buClr>
                        <a:buFont typeface="Arial"/>
                        <a:buChar char="•"/>
                      </a:pPr>
                      <a:r>
                        <a:rPr lang="en-US" sz="1600" b="0" strike="noStrike" spc="-1">
                          <a:solidFill>
                            <a:srgbClr val="000000"/>
                          </a:solidFill>
                          <a:latin typeface="Arial"/>
                        </a:rPr>
                        <a:t>Modernization of U400→U400R</a:t>
                      </a:r>
                      <a:endParaRPr lang="en-US" sz="1600" b="0" strike="noStrike" spc="-1">
                        <a:latin typeface="Arial"/>
                      </a:endParaRPr>
                    </a:p>
                    <a:p>
                      <a:pPr marL="285840" indent="-285840">
                        <a:lnSpc>
                          <a:spcPct val="100000"/>
                        </a:lnSpc>
                        <a:buClr>
                          <a:srgbClr val="000000"/>
                        </a:buClr>
                        <a:buFont typeface="Arial"/>
                        <a:buChar char="•"/>
                      </a:pPr>
                      <a:r>
                        <a:rPr lang="en-US" sz="1600" b="0" strike="noStrike" spc="-1">
                          <a:solidFill>
                            <a:srgbClr val="000000"/>
                          </a:solidFill>
                          <a:latin typeface="Arial"/>
                        </a:rPr>
                        <a:t>Development of new setups</a:t>
                      </a:r>
                      <a:endParaRPr lang="en-US" sz="1600" b="0" strike="noStrike" spc="-1">
                        <a:latin typeface="Arial"/>
                      </a:endParaRPr>
                    </a:p>
                  </a:txBody>
                  <a:tcPr marL="89824" marR="89824" marT="45631" marB="45631" anchor="ctr">
                    <a:lnL w="12240">
                      <a:solidFill>
                        <a:srgbClr val="000000"/>
                      </a:solidFill>
                    </a:lnL>
                    <a:lnR w="12240">
                      <a:solidFill>
                        <a:srgbClr val="000000"/>
                      </a:solidFill>
                    </a:lnR>
                    <a:lnT w="12240">
                      <a:solidFill>
                        <a:srgbClr val="000000"/>
                      </a:solidFill>
                    </a:lnT>
                    <a:lnB w="12240">
                      <a:solidFill>
                        <a:srgbClr val="000000"/>
                      </a:solidFill>
                    </a:lnB>
                    <a:solidFill>
                      <a:srgbClr val="FFFF00"/>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gridSpan="5">
                  <a:txBody>
                    <a:bodyPr/>
                    <a:lstStyle/>
                    <a:p>
                      <a:pPr algn="ctr">
                        <a:lnSpc>
                          <a:spcPct val="100000"/>
                        </a:lnSpc>
                        <a:buNone/>
                      </a:pPr>
                      <a:r>
                        <a:rPr lang="en-US" sz="1600" b="0" strike="noStrike" spc="-1">
                          <a:solidFill>
                            <a:srgbClr val="000000"/>
                          </a:solidFill>
                          <a:latin typeface="Arial"/>
                        </a:rPr>
                        <a:t>Operation. Development of new setups</a:t>
                      </a:r>
                      <a:endParaRPr lang="en-US" sz="1600" b="0" strike="noStrike" spc="-1">
                        <a:latin typeface="Arial"/>
                      </a:endParaRPr>
                    </a:p>
                  </a:txBody>
                  <a:tcPr marL="89824" marR="89824" marT="45631" marB="45631" anchor="ct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extLst>
                  <a:ext uri="{0D108BD9-81ED-4DB2-BD59-A6C34878D82A}">
                    <a16:rowId xmlns:a16="http://schemas.microsoft.com/office/drawing/2014/main" val="10003"/>
                  </a:ext>
                </a:extLst>
              </a:tr>
              <a:tr h="370076">
                <a:tc>
                  <a:txBody>
                    <a:bodyPr/>
                    <a:lstStyle/>
                    <a:p>
                      <a:pPr>
                        <a:lnSpc>
                          <a:spcPct val="100000"/>
                        </a:lnSpc>
                        <a:buNone/>
                        <a:tabLst>
                          <a:tab pos="0" algn="l"/>
                        </a:tabLst>
                      </a:pPr>
                      <a:r>
                        <a:rPr lang="en-US" sz="1800" b="1" strike="noStrike" spc="-1">
                          <a:solidFill>
                            <a:srgbClr val="000000"/>
                          </a:solidFill>
                          <a:latin typeface="Arial"/>
                        </a:rPr>
                        <a:t>DC-140</a:t>
                      </a:r>
                      <a:endParaRPr lang="en-US" sz="1800" b="0" strike="noStrike" spc="-1">
                        <a:latin typeface="Arial"/>
                      </a:endParaRPr>
                    </a:p>
                  </a:txBody>
                  <a:tcPr marL="91261" marR="91261" marT="45631" marB="45631" anchor="ctr">
                    <a:lnL w="12240">
                      <a:solidFill>
                        <a:srgbClr val="000000"/>
                      </a:solidFill>
                    </a:lnL>
                    <a:lnR w="12240">
                      <a:solidFill>
                        <a:srgbClr val="000000"/>
                      </a:solidFill>
                    </a:lnR>
                    <a:lnT w="12240">
                      <a:solidFill>
                        <a:srgbClr val="000000"/>
                      </a:solidFill>
                    </a:lnT>
                    <a:lnB w="12240">
                      <a:solidFill>
                        <a:srgbClr val="000000"/>
                      </a:solidFill>
                    </a:lnB>
                    <a:noFill/>
                  </a:tcPr>
                </a:tc>
                <a:tc gridSpan="2">
                  <a:txBody>
                    <a:bodyPr/>
                    <a:lstStyle/>
                    <a:p>
                      <a:pPr algn="ctr">
                        <a:lnSpc>
                          <a:spcPct val="100000"/>
                        </a:lnSpc>
                        <a:buNone/>
                      </a:pPr>
                      <a:r>
                        <a:rPr lang="en-US" sz="1600" b="0" strike="noStrike" spc="-1">
                          <a:solidFill>
                            <a:srgbClr val="000000"/>
                          </a:solidFill>
                          <a:latin typeface="Arial"/>
                        </a:rPr>
                        <a:t>Construction</a:t>
                      </a:r>
                      <a:endParaRPr lang="en-US" sz="1600" b="0" strike="noStrike" spc="-1">
                        <a:latin typeface="Arial"/>
                      </a:endParaRPr>
                    </a:p>
                  </a:txBody>
                  <a:tcPr marL="89824" marR="89824" marT="45631" marB="45631" anchor="ctr">
                    <a:lnL w="12240">
                      <a:solidFill>
                        <a:srgbClr val="000000"/>
                      </a:solidFill>
                    </a:lnL>
                    <a:lnR w="12240">
                      <a:solidFill>
                        <a:srgbClr val="000000"/>
                      </a:solidFill>
                    </a:lnR>
                    <a:lnT w="12240">
                      <a:solidFill>
                        <a:srgbClr val="000000"/>
                      </a:solidFill>
                    </a:lnT>
                    <a:lnB w="12240">
                      <a:solidFill>
                        <a:srgbClr val="000000"/>
                      </a:solidFill>
                    </a:lnB>
                    <a:solidFill>
                      <a:srgbClr val="FFFF00"/>
                    </a:solidFill>
                  </a:tcPr>
                </a:tc>
                <a:tc hMerge="1">
                  <a:txBody>
                    <a:bodyPr/>
                    <a:lstStyle/>
                    <a:p>
                      <a:endParaRPr lang="ru-RU"/>
                    </a:p>
                  </a:txBody>
                  <a:tcPr marL="90000" marR="90000">
                    <a:solidFill>
                      <a:srgbClr val="729FCF"/>
                    </a:solidFill>
                  </a:tcPr>
                </a:tc>
                <a:tc gridSpan="8">
                  <a:txBody>
                    <a:bodyPr/>
                    <a:lstStyle/>
                    <a:p>
                      <a:pPr algn="ctr">
                        <a:lnSpc>
                          <a:spcPct val="100000"/>
                        </a:lnSpc>
                        <a:buNone/>
                        <a:tabLst>
                          <a:tab pos="0" algn="l"/>
                        </a:tabLst>
                      </a:pPr>
                      <a:r>
                        <a:rPr lang="en-US" sz="1600" b="0" strike="noStrike" spc="-1">
                          <a:solidFill>
                            <a:srgbClr val="000000"/>
                          </a:solidFill>
                          <a:latin typeface="Arial"/>
                        </a:rPr>
                        <a:t>Operation </a:t>
                      </a:r>
                      <a:endParaRPr lang="en-US" sz="1600" b="0" strike="noStrike" spc="-1">
                        <a:latin typeface="Arial"/>
                      </a:endParaRPr>
                    </a:p>
                  </a:txBody>
                  <a:tcPr marL="89824" marR="89824" marT="45631" marB="45631" anchor="ct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extLst>
                  <a:ext uri="{0D108BD9-81ED-4DB2-BD59-A6C34878D82A}">
                    <a16:rowId xmlns:a16="http://schemas.microsoft.com/office/drawing/2014/main" val="10004"/>
                  </a:ext>
                </a:extLst>
              </a:tr>
              <a:tr h="912614">
                <a:tc>
                  <a:txBody>
                    <a:bodyPr/>
                    <a:lstStyle/>
                    <a:p>
                      <a:pPr>
                        <a:lnSpc>
                          <a:spcPct val="100000"/>
                        </a:lnSpc>
                        <a:buNone/>
                        <a:tabLst>
                          <a:tab pos="0" algn="l"/>
                        </a:tabLst>
                      </a:pPr>
                      <a:r>
                        <a:rPr lang="en-US" sz="1800" b="1" strike="noStrike" spc="-1">
                          <a:solidFill>
                            <a:srgbClr val="000000"/>
                          </a:solidFill>
                          <a:latin typeface="Arial"/>
                        </a:rPr>
                        <a:t>Class I Radio-Chemical Lab</a:t>
                      </a:r>
                      <a:endParaRPr lang="en-US" sz="1800" b="0" strike="noStrike" spc="-1">
                        <a:latin typeface="Arial"/>
                      </a:endParaRPr>
                    </a:p>
                  </a:txBody>
                  <a:tcPr marL="91261" marR="91261" marT="45631" marB="45631" anchor="ctr">
                    <a:lnL w="12240">
                      <a:solidFill>
                        <a:srgbClr val="000000"/>
                      </a:solidFill>
                    </a:lnL>
                    <a:lnR w="12240">
                      <a:solidFill>
                        <a:srgbClr val="000000"/>
                      </a:solidFill>
                    </a:lnR>
                    <a:lnT w="12240">
                      <a:solidFill>
                        <a:srgbClr val="000000"/>
                      </a:solidFill>
                    </a:lnT>
                    <a:lnB w="12240">
                      <a:solidFill>
                        <a:srgbClr val="000000"/>
                      </a:solidFill>
                    </a:lnB>
                    <a:noFill/>
                  </a:tcPr>
                </a:tc>
                <a:tc gridSpan="2">
                  <a:txBody>
                    <a:bodyPr/>
                    <a:lstStyle/>
                    <a:p>
                      <a:pPr algn="ctr">
                        <a:lnSpc>
                          <a:spcPct val="100000"/>
                        </a:lnSpc>
                        <a:buNone/>
                      </a:pPr>
                      <a:r>
                        <a:rPr lang="en-US" sz="1600" b="0" strike="noStrike" spc="-1">
                          <a:solidFill>
                            <a:srgbClr val="000000"/>
                          </a:solidFill>
                          <a:latin typeface="Arial"/>
                        </a:rPr>
                        <a:t>Pre-design</a:t>
                      </a:r>
                      <a:endParaRPr lang="en-US" sz="1600" b="0" strike="noStrike" spc="-1">
                        <a:latin typeface="Arial"/>
                      </a:endParaRPr>
                    </a:p>
                  </a:txBody>
                  <a:tcPr marL="89824" marR="89824" marT="45631" marB="45631" anchor="ctr">
                    <a:lnL w="12240">
                      <a:solidFill>
                        <a:srgbClr val="000000"/>
                      </a:solidFill>
                    </a:lnL>
                    <a:lnR w="12240">
                      <a:solidFill>
                        <a:srgbClr val="000000"/>
                      </a:solidFill>
                    </a:lnR>
                    <a:lnT w="12240">
                      <a:solidFill>
                        <a:srgbClr val="000000"/>
                      </a:solidFill>
                    </a:lnT>
                    <a:lnB w="12240">
                      <a:solidFill>
                        <a:srgbClr val="000000"/>
                      </a:solidFill>
                    </a:lnB>
                    <a:solidFill>
                      <a:srgbClr val="F2DCDB"/>
                    </a:solidFill>
                  </a:tcPr>
                </a:tc>
                <a:tc hMerge="1">
                  <a:txBody>
                    <a:bodyPr/>
                    <a:lstStyle/>
                    <a:p>
                      <a:endParaRPr lang="ru-RU"/>
                    </a:p>
                  </a:txBody>
                  <a:tcPr marL="90000" marR="90000">
                    <a:solidFill>
                      <a:srgbClr val="729FCF"/>
                    </a:solidFill>
                  </a:tcPr>
                </a:tc>
                <a:tc gridSpan="3">
                  <a:txBody>
                    <a:bodyPr/>
                    <a:lstStyle/>
                    <a:p>
                      <a:pPr algn="ctr">
                        <a:lnSpc>
                          <a:spcPct val="100000"/>
                        </a:lnSpc>
                        <a:buNone/>
                      </a:pPr>
                      <a:r>
                        <a:rPr lang="en-US" sz="1600" b="0" strike="noStrike" spc="-1">
                          <a:solidFill>
                            <a:srgbClr val="000000"/>
                          </a:solidFill>
                          <a:latin typeface="Arial"/>
                        </a:rPr>
                        <a:t>Design</a:t>
                      </a:r>
                      <a:endParaRPr lang="en-US" sz="1600" b="0" strike="noStrike" spc="-1">
                        <a:latin typeface="Arial"/>
                      </a:endParaRPr>
                    </a:p>
                  </a:txBody>
                  <a:tcPr marL="89824" marR="89824" marT="45631" marB="45631" anchor="ctr">
                    <a:lnL w="12240">
                      <a:solidFill>
                        <a:srgbClr val="000000"/>
                      </a:solidFill>
                    </a:lnL>
                    <a:lnR w="12240">
                      <a:solidFill>
                        <a:srgbClr val="000000"/>
                      </a:solidFill>
                    </a:lnR>
                    <a:lnT w="12240">
                      <a:solidFill>
                        <a:srgbClr val="000000"/>
                      </a:solidFill>
                    </a:lnT>
                    <a:lnB w="12240">
                      <a:solidFill>
                        <a:srgbClr val="000000"/>
                      </a:solidFill>
                    </a:lnB>
                    <a:solidFill>
                      <a:srgbClr val="B7DEE8"/>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gridSpan="3">
                  <a:txBody>
                    <a:bodyPr/>
                    <a:lstStyle/>
                    <a:p>
                      <a:pPr algn="ctr">
                        <a:lnSpc>
                          <a:spcPct val="100000"/>
                        </a:lnSpc>
                        <a:buNone/>
                      </a:pPr>
                      <a:r>
                        <a:rPr lang="en-US" sz="1600" b="0" strike="noStrike" spc="-1">
                          <a:solidFill>
                            <a:srgbClr val="000000"/>
                          </a:solidFill>
                          <a:latin typeface="Arial"/>
                        </a:rPr>
                        <a:t>Construction</a:t>
                      </a:r>
                      <a:endParaRPr lang="en-US" sz="1600" b="0" strike="noStrike" spc="-1">
                        <a:latin typeface="Arial"/>
                      </a:endParaRPr>
                    </a:p>
                  </a:txBody>
                  <a:tcPr marL="89824" marR="89824" marT="45631" marB="45631" anchor="ctr">
                    <a:lnL w="12240">
                      <a:solidFill>
                        <a:srgbClr val="000000"/>
                      </a:solidFill>
                    </a:lnL>
                    <a:lnR w="12240">
                      <a:solidFill>
                        <a:srgbClr val="000000"/>
                      </a:solidFill>
                    </a:lnR>
                    <a:lnT w="12240">
                      <a:solidFill>
                        <a:srgbClr val="000000"/>
                      </a:solidFill>
                    </a:lnT>
                    <a:lnB w="12240">
                      <a:solidFill>
                        <a:srgbClr val="000000"/>
                      </a:solidFill>
                    </a:lnB>
                    <a:solidFill>
                      <a:srgbClr val="FFFF00"/>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gridSpan="2">
                  <a:txBody>
                    <a:bodyPr/>
                    <a:lstStyle/>
                    <a:p>
                      <a:pPr algn="ctr">
                        <a:lnSpc>
                          <a:spcPct val="100000"/>
                        </a:lnSpc>
                        <a:buNone/>
                      </a:pPr>
                      <a:r>
                        <a:rPr lang="en-US" sz="1600" b="0" strike="noStrike" spc="-1">
                          <a:solidFill>
                            <a:srgbClr val="000000"/>
                          </a:solidFill>
                          <a:latin typeface="Arial"/>
                        </a:rPr>
                        <a:t>Operation</a:t>
                      </a:r>
                      <a:endParaRPr lang="en-US" sz="1600" b="0" strike="noStrike" spc="-1">
                        <a:latin typeface="Arial"/>
                      </a:endParaRPr>
                    </a:p>
                  </a:txBody>
                  <a:tcPr marL="89824" marR="89824" marT="45631" marB="45631" anchor="ct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hMerge="1">
                  <a:txBody>
                    <a:bodyPr/>
                    <a:lstStyle/>
                    <a:p>
                      <a:endParaRPr lang="ru-RU"/>
                    </a:p>
                  </a:txBody>
                  <a:tcPr marL="90000" marR="90000">
                    <a:solidFill>
                      <a:srgbClr val="729FCF"/>
                    </a:solidFill>
                  </a:tcPr>
                </a:tc>
                <a:extLst>
                  <a:ext uri="{0D108BD9-81ED-4DB2-BD59-A6C34878D82A}">
                    <a16:rowId xmlns:a16="http://schemas.microsoft.com/office/drawing/2014/main" val="10005"/>
                  </a:ext>
                </a:extLst>
              </a:tr>
              <a:tr h="638830">
                <a:tc>
                  <a:txBody>
                    <a:bodyPr/>
                    <a:lstStyle/>
                    <a:p>
                      <a:pPr>
                        <a:lnSpc>
                          <a:spcPct val="100000"/>
                        </a:lnSpc>
                        <a:buNone/>
                        <a:tabLst>
                          <a:tab pos="0" algn="l"/>
                        </a:tabLst>
                      </a:pPr>
                      <a:r>
                        <a:rPr lang="en-US" sz="1800" b="1" strike="noStrike" spc="-1">
                          <a:solidFill>
                            <a:srgbClr val="000000"/>
                          </a:solidFill>
                          <a:latin typeface="Arial"/>
                        </a:rPr>
                        <a:t>New RIBs complex </a:t>
                      </a:r>
                      <a:endParaRPr lang="en-US" sz="1800" b="0" strike="noStrike" spc="-1">
                        <a:latin typeface="Arial"/>
                      </a:endParaRPr>
                    </a:p>
                  </a:txBody>
                  <a:tcPr marL="91261" marR="91261" marT="45631" marB="45631" anchor="ctr">
                    <a:lnL w="12240">
                      <a:solidFill>
                        <a:srgbClr val="000000"/>
                      </a:solidFill>
                    </a:lnL>
                    <a:lnR w="12240">
                      <a:solidFill>
                        <a:srgbClr val="000000"/>
                      </a:solidFill>
                    </a:lnR>
                    <a:lnT w="12240">
                      <a:solidFill>
                        <a:srgbClr val="000000"/>
                      </a:solidFill>
                    </a:lnT>
                    <a:lnB w="12240">
                      <a:solidFill>
                        <a:srgbClr val="000000"/>
                      </a:solidFill>
                    </a:lnB>
                    <a:noFill/>
                  </a:tcPr>
                </a:tc>
                <a:tc gridSpan="3">
                  <a:txBody>
                    <a:bodyPr/>
                    <a:lstStyle/>
                    <a:p>
                      <a:pPr algn="ctr">
                        <a:lnSpc>
                          <a:spcPct val="100000"/>
                        </a:lnSpc>
                        <a:buNone/>
                        <a:tabLst>
                          <a:tab pos="0" algn="l"/>
                        </a:tabLst>
                      </a:pPr>
                      <a:r>
                        <a:rPr lang="en-US" sz="1600" b="0" strike="noStrike" spc="-1" dirty="0">
                          <a:solidFill>
                            <a:srgbClr val="000000"/>
                          </a:solidFill>
                          <a:latin typeface="Arial"/>
                        </a:rPr>
                        <a:t>Feasibility Studies, Pre-Design</a:t>
                      </a:r>
                      <a:endParaRPr lang="en-US" sz="1600" b="0" strike="noStrike" spc="-1" dirty="0">
                        <a:latin typeface="Arial"/>
                      </a:endParaRPr>
                    </a:p>
                  </a:txBody>
                  <a:tcPr marL="89824" marR="89824" marT="45631" marB="45631" anchor="ctr">
                    <a:lnL w="12240">
                      <a:solidFill>
                        <a:srgbClr val="000000"/>
                      </a:solidFill>
                    </a:lnL>
                    <a:lnR w="12240">
                      <a:solidFill>
                        <a:srgbClr val="000000"/>
                      </a:solidFill>
                    </a:lnR>
                    <a:lnT w="12240">
                      <a:solidFill>
                        <a:srgbClr val="000000"/>
                      </a:solidFill>
                    </a:lnT>
                    <a:lnB w="12240">
                      <a:solidFill>
                        <a:srgbClr val="000000"/>
                      </a:solidFill>
                    </a:lnB>
                    <a:solidFill>
                      <a:srgbClr val="F2DCDB"/>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gridSpan="5">
                  <a:txBody>
                    <a:bodyPr/>
                    <a:lstStyle/>
                    <a:p>
                      <a:pPr algn="ctr">
                        <a:lnSpc>
                          <a:spcPct val="100000"/>
                        </a:lnSpc>
                        <a:buNone/>
                      </a:pPr>
                      <a:r>
                        <a:rPr lang="en-US" sz="1600" b="0" strike="noStrike" spc="-1" dirty="0">
                          <a:solidFill>
                            <a:srgbClr val="000000"/>
                          </a:solidFill>
                          <a:latin typeface="Arial"/>
                        </a:rPr>
                        <a:t>International Evaluation, Design</a:t>
                      </a:r>
                      <a:endParaRPr lang="en-US" sz="1600" b="0" strike="noStrike" spc="-1" dirty="0">
                        <a:latin typeface="Arial"/>
                      </a:endParaRPr>
                    </a:p>
                  </a:txBody>
                  <a:tcPr marL="89824" marR="89824" marT="45631" marB="45631" anchor="ctr">
                    <a:lnL w="12240">
                      <a:solidFill>
                        <a:srgbClr val="000000"/>
                      </a:solidFill>
                    </a:lnL>
                    <a:lnR w="12240">
                      <a:solidFill>
                        <a:srgbClr val="000000"/>
                      </a:solidFill>
                    </a:lnR>
                    <a:lnT w="12240">
                      <a:solidFill>
                        <a:srgbClr val="000000"/>
                      </a:solidFill>
                    </a:lnT>
                    <a:lnB w="12240">
                      <a:solidFill>
                        <a:srgbClr val="000000"/>
                      </a:solidFill>
                    </a:lnB>
                    <a:solidFill>
                      <a:srgbClr val="B7DEE8"/>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gridSpan="2">
                  <a:txBody>
                    <a:bodyPr/>
                    <a:lstStyle/>
                    <a:p>
                      <a:pPr algn="ctr">
                        <a:lnSpc>
                          <a:spcPct val="100000"/>
                        </a:lnSpc>
                        <a:buNone/>
                        <a:tabLst>
                          <a:tab pos="0" algn="l"/>
                        </a:tabLst>
                      </a:pPr>
                      <a:r>
                        <a:rPr lang="en-US" sz="1600" b="0" strike="noStrike" spc="-1" dirty="0">
                          <a:solidFill>
                            <a:srgbClr val="000000"/>
                          </a:solidFill>
                          <a:latin typeface="Arial"/>
                        </a:rPr>
                        <a:t>Start of construction</a:t>
                      </a:r>
                      <a:endParaRPr lang="en-US" sz="1600" b="0" strike="noStrike" spc="-1" dirty="0">
                        <a:latin typeface="Arial"/>
                      </a:endParaRPr>
                    </a:p>
                    <a:p>
                      <a:pPr algn="ctr">
                        <a:lnSpc>
                          <a:spcPct val="100000"/>
                        </a:lnSpc>
                        <a:buNone/>
                        <a:tabLst>
                          <a:tab pos="0" algn="l"/>
                        </a:tabLst>
                      </a:pPr>
                      <a:r>
                        <a:rPr lang="ru-RU" sz="1500" b="1" strike="noStrike" spc="-1" dirty="0">
                          <a:solidFill>
                            <a:srgbClr val="C9211E"/>
                          </a:solidFill>
                          <a:latin typeface="Arial"/>
                        </a:rPr>
                        <a:t>(</a:t>
                      </a:r>
                      <a:r>
                        <a:rPr lang="en-US" sz="1500" b="1" strike="noStrike" spc="-1" dirty="0">
                          <a:solidFill>
                            <a:srgbClr val="C9211E"/>
                          </a:solidFill>
                          <a:latin typeface="Arial"/>
                        </a:rPr>
                        <a:t>Funding is required)</a:t>
                      </a:r>
                      <a:endParaRPr lang="en-US" sz="1500" b="0" strike="noStrike" spc="-1" dirty="0">
                        <a:latin typeface="Arial"/>
                      </a:endParaRPr>
                    </a:p>
                  </a:txBody>
                  <a:tcPr marL="89824" marR="89824" marT="45631" marB="45631" anchor="ctr">
                    <a:lnL w="12240">
                      <a:solidFill>
                        <a:srgbClr val="000000"/>
                      </a:solidFill>
                    </a:lnL>
                    <a:lnR w="12240">
                      <a:solidFill>
                        <a:srgbClr val="000000"/>
                      </a:solidFill>
                    </a:lnR>
                    <a:lnT w="12240">
                      <a:solidFill>
                        <a:srgbClr val="000000"/>
                      </a:solidFill>
                    </a:lnT>
                    <a:lnB w="12240">
                      <a:solidFill>
                        <a:srgbClr val="000000"/>
                      </a:solidFill>
                    </a:lnB>
                    <a:solidFill>
                      <a:srgbClr val="FFFF00"/>
                    </a:solidFill>
                  </a:tcPr>
                </a:tc>
                <a:tc hMerge="1">
                  <a:txBody>
                    <a:bodyPr/>
                    <a:lstStyle/>
                    <a:p>
                      <a:endParaRPr lang="ru-RU"/>
                    </a:p>
                  </a:txBody>
                  <a:tcPr marL="90000" marR="90000">
                    <a:solidFill>
                      <a:srgbClr val="729FCF"/>
                    </a:solidFill>
                  </a:tcPr>
                </a:tc>
                <a:extLst>
                  <a:ext uri="{0D108BD9-81ED-4DB2-BD59-A6C34878D82A}">
                    <a16:rowId xmlns:a16="http://schemas.microsoft.com/office/drawing/2014/main" val="10006"/>
                  </a:ext>
                </a:extLst>
              </a:tr>
            </a:tbl>
          </a:graphicData>
        </a:graphic>
      </p:graphicFrame>
      <p:sp>
        <p:nvSpPr>
          <p:cNvPr id="365" name="TextBox 3"/>
          <p:cNvSpPr/>
          <p:nvPr/>
        </p:nvSpPr>
        <p:spPr>
          <a:xfrm>
            <a:off x="3983885" y="505286"/>
            <a:ext cx="3984602" cy="454870"/>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gn="ctr">
              <a:lnSpc>
                <a:spcPct val="100000"/>
              </a:lnSpc>
              <a:buNone/>
            </a:pPr>
            <a:r>
              <a:rPr lang="en-US" sz="2395" b="1" strike="noStrike" spc="-1" dirty="0">
                <a:solidFill>
                  <a:srgbClr val="C00000"/>
                </a:solidFill>
                <a:latin typeface="Arial"/>
                <a:ea typeface="DejaVu Sans"/>
              </a:rPr>
              <a:t>Long-term plan up to 2030</a:t>
            </a:r>
            <a:endParaRPr lang="en-US" sz="2395" b="0" strike="noStrike" spc="-1" dirty="0">
              <a:latin typeface="Arial"/>
            </a:endParaRPr>
          </a:p>
        </p:txBody>
      </p:sp>
      <p:sp>
        <p:nvSpPr>
          <p:cNvPr id="4" name="TextBox 5">
            <a:extLst>
              <a:ext uri="{FF2B5EF4-FFF2-40B4-BE49-F238E27FC236}">
                <a16:creationId xmlns:a16="http://schemas.microsoft.com/office/drawing/2014/main" id="{496AF668-54FA-7A4C-A70B-0DCCB23B6A0D}"/>
              </a:ext>
            </a:extLst>
          </p:cNvPr>
          <p:cNvSpPr/>
          <p:nvPr/>
        </p:nvSpPr>
        <p:spPr>
          <a:xfrm>
            <a:off x="263005" y="5992227"/>
            <a:ext cx="11721059" cy="612900"/>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r>
              <a:rPr lang="en-US" sz="1697" spc="-1" dirty="0">
                <a:solidFill>
                  <a:srgbClr val="000000"/>
                </a:solidFill>
                <a:latin typeface="Arial" panose="020B0604020202020204" pitchFamily="34" charset="0"/>
                <a:cs typeface="Arial" panose="020B0604020202020204" pitchFamily="34" charset="0"/>
              </a:rPr>
              <a:t>A: Minimal+ program. </a:t>
            </a:r>
            <a:r>
              <a:rPr lang="en-US" sz="1697" b="1" spc="-1" dirty="0">
                <a:solidFill>
                  <a:srgbClr val="000000"/>
                </a:solidFill>
                <a:latin typeface="Arial" panose="020B0604020202020204" pitchFamily="34" charset="0"/>
                <a:cs typeface="Arial" panose="020B0604020202020204" pitchFamily="34" charset="0"/>
              </a:rPr>
              <a:t>RIBs on the base of the operating cyclotrons U400M+U400R</a:t>
            </a:r>
            <a:endParaRPr lang="en-US" sz="1697" b="0" strike="noStrike" spc="-1" dirty="0">
              <a:solidFill>
                <a:srgbClr val="000000"/>
              </a:solidFill>
              <a:latin typeface="Arial" panose="020B0604020202020204" pitchFamily="34" charset="0"/>
              <a:ea typeface="DejaVu Sans"/>
              <a:cs typeface="Arial" panose="020B0604020202020204" pitchFamily="34" charset="0"/>
            </a:endParaRPr>
          </a:p>
          <a:p>
            <a:r>
              <a:rPr lang="en-US" sz="1697" b="0" strike="noStrike" spc="-1" dirty="0">
                <a:solidFill>
                  <a:srgbClr val="000000"/>
                </a:solidFill>
                <a:latin typeface="Arial" panose="020B0604020202020204" pitchFamily="34" charset="0"/>
                <a:ea typeface="DejaVu Sans"/>
                <a:cs typeface="Arial" panose="020B0604020202020204" pitchFamily="34" charset="0"/>
              </a:rPr>
              <a:t>B: Maximal program. </a:t>
            </a:r>
            <a:r>
              <a:rPr lang="en-US" sz="1697" b="1" strike="noStrike" spc="-1" dirty="0">
                <a:solidFill>
                  <a:srgbClr val="000000"/>
                </a:solidFill>
                <a:latin typeface="Arial" panose="020B0604020202020204" pitchFamily="34" charset="0"/>
                <a:ea typeface="DejaVu Sans"/>
                <a:cs typeface="Arial" panose="020B0604020202020204" pitchFamily="34" charset="0"/>
              </a:rPr>
              <a:t>RIBs on the base of a tandem of new </a:t>
            </a:r>
            <a:r>
              <a:rPr lang="en-US" sz="1697" b="1" spc="-1" dirty="0">
                <a:solidFill>
                  <a:srgbClr val="000000"/>
                </a:solidFill>
                <a:latin typeface="Arial" panose="020B0604020202020204" pitchFamily="34" charset="0"/>
                <a:cs typeface="Arial" panose="020B0604020202020204" pitchFamily="34" charset="0"/>
              </a:rPr>
              <a:t>cyclotrons E1-E2 (100 </a:t>
            </a:r>
            <a:r>
              <a:rPr lang="en-US" sz="1697" b="1" spc="-1" dirty="0" err="1">
                <a:solidFill>
                  <a:srgbClr val="000000"/>
                </a:solidFill>
                <a:latin typeface="Arial" panose="020B0604020202020204" pitchFamily="34" charset="0"/>
                <a:cs typeface="Arial" panose="020B0604020202020204" pitchFamily="34" charset="0"/>
              </a:rPr>
              <a:t>AMeV</a:t>
            </a:r>
            <a:r>
              <a:rPr lang="en-US" sz="1697" b="1" spc="-1" dirty="0">
                <a:solidFill>
                  <a:srgbClr val="000000"/>
                </a:solidFill>
                <a:latin typeface="Arial" panose="020B0604020202020204" pitchFamily="34" charset="0"/>
                <a:cs typeface="Arial" panose="020B0604020202020204" pitchFamily="34" charset="0"/>
              </a:rPr>
              <a:t>), </a:t>
            </a:r>
            <a:r>
              <a:rPr lang="en-US" sz="1697" b="1" strike="noStrike" spc="-1" dirty="0">
                <a:solidFill>
                  <a:srgbClr val="000000"/>
                </a:solidFill>
                <a:latin typeface="Arial" panose="020B0604020202020204" pitchFamily="34" charset="0"/>
                <a:ea typeface="DejaVu Sans"/>
                <a:cs typeface="Arial" panose="020B0604020202020204" pitchFamily="34" charset="0"/>
              </a:rPr>
              <a:t>or 100 </a:t>
            </a:r>
            <a:r>
              <a:rPr lang="en-US" sz="1697" b="1" strike="noStrike" spc="-1" dirty="0" err="1">
                <a:solidFill>
                  <a:srgbClr val="000000"/>
                </a:solidFill>
                <a:latin typeface="Arial" panose="020B0604020202020204" pitchFamily="34" charset="0"/>
                <a:ea typeface="DejaVu Sans"/>
                <a:cs typeface="Arial" panose="020B0604020202020204" pitchFamily="34" charset="0"/>
              </a:rPr>
              <a:t>AMeV</a:t>
            </a:r>
            <a:r>
              <a:rPr lang="en-US" sz="1697" b="1" strike="noStrike" spc="-1" dirty="0">
                <a:solidFill>
                  <a:srgbClr val="000000"/>
                </a:solidFill>
                <a:latin typeface="Arial" panose="020B0604020202020204" pitchFamily="34" charset="0"/>
                <a:ea typeface="DejaVu Sans"/>
                <a:cs typeface="Arial" panose="020B0604020202020204" pitchFamily="34" charset="0"/>
              </a:rPr>
              <a:t> LINAC.  </a:t>
            </a:r>
            <a:endParaRPr lang="en-US" sz="1697" b="0" strike="noStrike" spc="-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535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36">
            <a:extLst>
              <a:ext uri="{FF2B5EF4-FFF2-40B4-BE49-F238E27FC236}">
                <a16:creationId xmlns:a16="http://schemas.microsoft.com/office/drawing/2014/main" id="{D9C6C87B-B75E-C548-9C8C-97A7A7DC4A6E}"/>
              </a:ext>
            </a:extLst>
          </p:cNvPr>
          <p:cNvPicPr/>
          <p:nvPr/>
        </p:nvPicPr>
        <p:blipFill>
          <a:blip r:embed="rId3"/>
          <a:stretch/>
        </p:blipFill>
        <p:spPr>
          <a:xfrm>
            <a:off x="0" y="0"/>
            <a:ext cx="12168188" cy="6959520"/>
          </a:xfrm>
          <a:prstGeom prst="rect">
            <a:avLst/>
          </a:prstGeom>
          <a:ln w="0">
            <a:noFill/>
          </a:ln>
        </p:spPr>
      </p:pic>
      <p:sp>
        <p:nvSpPr>
          <p:cNvPr id="8" name="Прямоугольник 35">
            <a:extLst>
              <a:ext uri="{FF2B5EF4-FFF2-40B4-BE49-F238E27FC236}">
                <a16:creationId xmlns:a16="http://schemas.microsoft.com/office/drawing/2014/main" id="{B898C1DF-56F7-E04D-96D6-F9EAD4814569}"/>
              </a:ext>
            </a:extLst>
          </p:cNvPr>
          <p:cNvSpPr/>
          <p:nvPr/>
        </p:nvSpPr>
        <p:spPr>
          <a:xfrm>
            <a:off x="9843996" y="1618456"/>
            <a:ext cx="2040088"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spcAft>
                <a:spcPts val="1199"/>
              </a:spcAft>
              <a:buNone/>
            </a:pPr>
            <a:r>
              <a:rPr lang="en-US" sz="2800" b="1" strike="noStrike" spc="-1" dirty="0">
                <a:solidFill>
                  <a:srgbClr val="C00000"/>
                </a:solidFill>
                <a:latin typeface="Arial"/>
                <a:ea typeface="DejaVu Sans"/>
              </a:rPr>
              <a:t>FLNR 2030</a:t>
            </a:r>
            <a:endParaRPr lang="en-US" sz="2800" b="0" strike="noStrike" spc="-1" dirty="0">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Заголовок 1"/>
          <p:cNvSpPr/>
          <p:nvPr/>
        </p:nvSpPr>
        <p:spPr>
          <a:xfrm>
            <a:off x="582120" y="887760"/>
            <a:ext cx="3589920" cy="415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normAutofit fontScale="99000" lnSpcReduction="10000"/>
          </a:bodyPr>
          <a:lstStyle/>
          <a:p>
            <a:pPr>
              <a:lnSpc>
                <a:spcPct val="90000"/>
              </a:lnSpc>
              <a:buNone/>
              <a:tabLst>
                <a:tab pos="407520" algn="l"/>
              </a:tabLst>
            </a:pPr>
            <a:r>
              <a:rPr lang="en-US" sz="2400" b="1" strike="noStrike" spc="-1">
                <a:solidFill>
                  <a:srgbClr val="0000FF"/>
                </a:solidFill>
                <a:latin typeface="Calibri"/>
                <a:ea typeface="DejaVu Sans"/>
              </a:rPr>
              <a:t>THE IBR-2</a:t>
            </a:r>
            <a:r>
              <a:rPr lang="ru-RU" sz="2400" b="1" strike="noStrike" spc="-1">
                <a:solidFill>
                  <a:srgbClr val="0000FF"/>
                </a:solidFill>
                <a:latin typeface="Calibri"/>
                <a:ea typeface="DejaVu Sans"/>
              </a:rPr>
              <a:t> </a:t>
            </a:r>
            <a:r>
              <a:rPr lang="en-US" sz="2400" b="1" strike="noStrike" spc="-1">
                <a:solidFill>
                  <a:srgbClr val="0000FF"/>
                </a:solidFill>
                <a:latin typeface="Calibri"/>
                <a:ea typeface="DejaVu Sans"/>
              </a:rPr>
              <a:t>FACILITY</a:t>
            </a:r>
            <a:endParaRPr lang="en-US" sz="2400" b="0" strike="noStrike" spc="-1">
              <a:latin typeface="Arial"/>
            </a:endParaRPr>
          </a:p>
        </p:txBody>
      </p:sp>
      <p:sp>
        <p:nvSpPr>
          <p:cNvPr id="896" name="Подзаголовок 2"/>
          <p:cNvSpPr/>
          <p:nvPr/>
        </p:nvSpPr>
        <p:spPr>
          <a:xfrm>
            <a:off x="129240" y="1290240"/>
            <a:ext cx="5359320" cy="425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noAutofit/>
          </a:bodyPr>
          <a:lstStyle/>
          <a:p>
            <a:pPr algn="just">
              <a:lnSpc>
                <a:spcPct val="100000"/>
              </a:lnSpc>
              <a:spcAft>
                <a:spcPts val="601"/>
              </a:spcAft>
              <a:buNone/>
              <a:tabLst>
                <a:tab pos="0" algn="l"/>
              </a:tabLst>
            </a:pPr>
            <a:r>
              <a:rPr lang="en-US" sz="1800" b="0" strike="noStrike" spc="-1">
                <a:solidFill>
                  <a:srgbClr val="000000"/>
                </a:solidFill>
                <a:latin typeface="Calibri"/>
                <a:ea typeface="DejaVu Sans"/>
              </a:rPr>
              <a:t>	</a:t>
            </a:r>
            <a:r>
              <a:rPr lang="en-US" sz="2000" b="0" strike="noStrike" spc="-1">
                <a:solidFill>
                  <a:srgbClr val="000000"/>
                </a:solidFill>
                <a:latin typeface="Calibri"/>
                <a:ea typeface="DejaVu Sans"/>
              </a:rPr>
              <a:t>The service life of the core IBR-2 reactor is expected to end in 2032-35. </a:t>
            </a:r>
            <a:r>
              <a:rPr lang="en-US" sz="2000" b="1" strike="noStrike" spc="-1">
                <a:solidFill>
                  <a:srgbClr val="000000"/>
                </a:solidFill>
                <a:latin typeface="Calibri"/>
                <a:ea typeface="DejaVu Sans"/>
              </a:rPr>
              <a:t>The possibility to extend the operation of the IBR-2 until 2040 is being studied.</a:t>
            </a:r>
            <a:r>
              <a:rPr lang="en-US" sz="2000" b="0" strike="noStrike" spc="-1">
                <a:solidFill>
                  <a:srgbClr val="000000"/>
                </a:solidFill>
                <a:latin typeface="Calibri"/>
                <a:ea typeface="DejaVu Sans"/>
              </a:rPr>
              <a:t> To extend the reactor core campaign – new fuel (manufacture of FA with FR) around 2025.</a:t>
            </a:r>
            <a:endParaRPr lang="en-US" sz="2000" b="0" strike="noStrike" spc="-1">
              <a:latin typeface="Arial"/>
            </a:endParaRPr>
          </a:p>
          <a:p>
            <a:pPr algn="just">
              <a:lnSpc>
                <a:spcPct val="100000"/>
              </a:lnSpc>
              <a:spcAft>
                <a:spcPts val="601"/>
              </a:spcAft>
              <a:buNone/>
              <a:tabLst>
                <a:tab pos="0" algn="l"/>
              </a:tabLst>
            </a:pPr>
            <a:r>
              <a:rPr lang="en-US" sz="2000" b="0" strike="noStrike" spc="-1">
                <a:solidFill>
                  <a:srgbClr val="000000"/>
                </a:solidFill>
                <a:latin typeface="Calibri"/>
                <a:ea typeface="DejaVu Sans"/>
              </a:rPr>
              <a:t>	Considering the present-day tendency, </a:t>
            </a:r>
            <a:r>
              <a:rPr lang="en-US" sz="2000" b="1" strike="noStrike" spc="-1">
                <a:solidFill>
                  <a:srgbClr val="000000"/>
                </a:solidFill>
                <a:latin typeface="Calibri"/>
                <a:ea typeface="DejaVu Sans"/>
              </a:rPr>
              <a:t>after 2030 only five sources will be available in Europe</a:t>
            </a:r>
            <a:r>
              <a:rPr lang="en-US" sz="2000" b="0" strike="noStrike" spc="-1">
                <a:solidFill>
                  <a:srgbClr val="000000"/>
                </a:solidFill>
                <a:latin typeface="Calibri"/>
                <a:ea typeface="DejaVu Sans"/>
              </a:rPr>
              <a:t>: ISIS (Didcot, UK), SINQ (PSI, Villige), FRM II (TU Munich), and two new sources: ESS (Lund, Sweden) and reactor PIK (NRC KI, Gatchina, Russia), both under construction with the start of operations planned for 2023-2024. Oak Ridge (STS SNS) –</a:t>
            </a:r>
            <a:r>
              <a:rPr lang="en-US" sz="2000" b="1" strike="noStrike" spc="-1">
                <a:solidFill>
                  <a:srgbClr val="000000"/>
                </a:solidFill>
                <a:latin typeface="Calibri"/>
                <a:ea typeface="DejaVu Sans"/>
              </a:rPr>
              <a:t>is planned in 2037</a:t>
            </a:r>
            <a:r>
              <a:rPr lang="en-US" sz="2000" b="0" strike="noStrike" spc="-1">
                <a:solidFill>
                  <a:srgbClr val="000000"/>
                </a:solidFill>
                <a:latin typeface="Calibri"/>
                <a:ea typeface="DejaVu Sans"/>
              </a:rPr>
              <a:t>. </a:t>
            </a:r>
            <a:endParaRPr lang="en-US" sz="2000" b="0" strike="noStrike" spc="-1">
              <a:latin typeface="Arial"/>
            </a:endParaRPr>
          </a:p>
          <a:p>
            <a:pPr>
              <a:lnSpc>
                <a:spcPct val="100000"/>
              </a:lnSpc>
              <a:spcAft>
                <a:spcPts val="601"/>
              </a:spcAft>
              <a:buNone/>
              <a:tabLst>
                <a:tab pos="0" algn="l"/>
              </a:tabLst>
            </a:pPr>
            <a:endParaRPr lang="en-US" sz="2000" b="0" strike="noStrike" spc="-1">
              <a:latin typeface="Arial"/>
            </a:endParaRPr>
          </a:p>
        </p:txBody>
      </p:sp>
      <p:grpSp>
        <p:nvGrpSpPr>
          <p:cNvPr id="897" name="Группа 21"/>
          <p:cNvGrpSpPr/>
          <p:nvPr/>
        </p:nvGrpSpPr>
        <p:grpSpPr>
          <a:xfrm>
            <a:off x="8285400" y="1093680"/>
            <a:ext cx="3803760" cy="3214800"/>
            <a:chOff x="8285400" y="1093680"/>
            <a:chExt cx="3803760" cy="3214800"/>
          </a:xfrm>
        </p:grpSpPr>
        <p:pic>
          <p:nvPicPr>
            <p:cNvPr id="898" name="Рисунок 4"/>
            <p:cNvPicPr/>
            <p:nvPr/>
          </p:nvPicPr>
          <p:blipFill>
            <a:blip r:embed="rId3"/>
            <a:stretch/>
          </p:blipFill>
          <p:spPr>
            <a:xfrm>
              <a:off x="8285400" y="1093680"/>
              <a:ext cx="3803760" cy="3214800"/>
            </a:xfrm>
            <a:prstGeom prst="rect">
              <a:avLst/>
            </a:prstGeom>
            <a:ln w="0">
              <a:noFill/>
            </a:ln>
          </p:spPr>
        </p:pic>
        <p:sp>
          <p:nvSpPr>
            <p:cNvPr id="899" name="TextBox 5"/>
            <p:cNvSpPr/>
            <p:nvPr/>
          </p:nvSpPr>
          <p:spPr>
            <a:xfrm>
              <a:off x="11436120" y="3064320"/>
              <a:ext cx="4536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7520" algn="l"/>
                </a:tabLst>
              </a:pPr>
              <a:r>
                <a:rPr lang="en-GB" sz="600" b="0" strike="noStrike" spc="-1">
                  <a:solidFill>
                    <a:srgbClr val="000000"/>
                  </a:solidFill>
                  <a:latin typeface="Arial"/>
                  <a:ea typeface="DejaVu Sans"/>
                </a:rPr>
                <a:t>NRT</a:t>
              </a:r>
              <a:endParaRPr lang="en-US" sz="600" b="0" strike="noStrike" spc="-1">
                <a:latin typeface="Arial"/>
              </a:endParaRPr>
            </a:p>
          </p:txBody>
        </p:sp>
        <p:sp>
          <p:nvSpPr>
            <p:cNvPr id="900" name="TextBox 6"/>
            <p:cNvSpPr/>
            <p:nvPr/>
          </p:nvSpPr>
          <p:spPr>
            <a:xfrm>
              <a:off x="11253240" y="3276000"/>
              <a:ext cx="4536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7520" algn="l"/>
                </a:tabLst>
              </a:pPr>
              <a:r>
                <a:rPr lang="en-GB" sz="600" b="0" strike="noStrike" spc="-1">
                  <a:solidFill>
                    <a:srgbClr val="000000"/>
                  </a:solidFill>
                  <a:latin typeface="Arial"/>
                  <a:ea typeface="DejaVu Sans"/>
                </a:rPr>
                <a:t>FSS</a:t>
              </a:r>
              <a:endParaRPr lang="en-US" sz="600" b="0" strike="noStrike" spc="-1">
                <a:latin typeface="Arial"/>
              </a:endParaRPr>
            </a:p>
          </p:txBody>
        </p:sp>
        <p:sp>
          <p:nvSpPr>
            <p:cNvPr id="901" name="TextBox 7"/>
            <p:cNvSpPr/>
            <p:nvPr/>
          </p:nvSpPr>
          <p:spPr>
            <a:xfrm>
              <a:off x="10979280" y="3419280"/>
              <a:ext cx="4536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7520" algn="l"/>
                </a:tabLst>
              </a:pPr>
              <a:r>
                <a:rPr lang="en-GB" sz="600" b="0" strike="noStrike" spc="-1">
                  <a:solidFill>
                    <a:srgbClr val="000000"/>
                  </a:solidFill>
                  <a:latin typeface="Arial"/>
                  <a:ea typeface="DejaVu Sans"/>
                </a:rPr>
                <a:t>DN-12</a:t>
              </a:r>
              <a:endParaRPr lang="en-US" sz="600" b="0" strike="noStrike" spc="-1">
                <a:latin typeface="Arial"/>
              </a:endParaRPr>
            </a:p>
          </p:txBody>
        </p:sp>
        <p:sp>
          <p:nvSpPr>
            <p:cNvPr id="902" name="TextBox 8"/>
            <p:cNvSpPr/>
            <p:nvPr/>
          </p:nvSpPr>
          <p:spPr>
            <a:xfrm>
              <a:off x="10888200" y="3732120"/>
              <a:ext cx="4536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7520" algn="l"/>
                </a:tabLst>
              </a:pPr>
              <a:r>
                <a:rPr lang="en-GB" sz="600" b="0" strike="noStrike" spc="-1">
                  <a:solidFill>
                    <a:srgbClr val="000000"/>
                  </a:solidFill>
                  <a:latin typeface="Arial"/>
                  <a:ea typeface="DejaVu Sans"/>
                </a:rPr>
                <a:t>FSD</a:t>
              </a:r>
              <a:endParaRPr lang="en-US" sz="600" b="0" strike="noStrike" spc="-1">
                <a:latin typeface="Arial"/>
              </a:endParaRPr>
            </a:p>
          </p:txBody>
        </p:sp>
        <p:sp>
          <p:nvSpPr>
            <p:cNvPr id="903" name="TextBox 9"/>
            <p:cNvSpPr/>
            <p:nvPr/>
          </p:nvSpPr>
          <p:spPr>
            <a:xfrm>
              <a:off x="10066320" y="3740400"/>
              <a:ext cx="49968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7520" algn="l"/>
                </a:tabLst>
              </a:pPr>
              <a:r>
                <a:rPr lang="en-GB" sz="600" b="0" strike="noStrike" spc="-1">
                  <a:solidFill>
                    <a:srgbClr val="000000"/>
                  </a:solidFill>
                  <a:latin typeface="Arial"/>
                  <a:ea typeface="DejaVu Sans"/>
                </a:rPr>
                <a:t>GRAINS</a:t>
              </a:r>
              <a:endParaRPr lang="en-US" sz="600" b="0" strike="noStrike" spc="-1">
                <a:latin typeface="Arial"/>
              </a:endParaRPr>
            </a:p>
          </p:txBody>
        </p:sp>
        <p:sp>
          <p:nvSpPr>
            <p:cNvPr id="904" name="TextBox 10"/>
            <p:cNvSpPr/>
            <p:nvPr/>
          </p:nvSpPr>
          <p:spPr>
            <a:xfrm>
              <a:off x="9276480" y="3489120"/>
              <a:ext cx="49968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7520" algn="l"/>
                </a:tabLst>
              </a:pPr>
              <a:r>
                <a:rPr lang="en-GB" sz="600" b="0" strike="noStrike" spc="-1">
                  <a:solidFill>
                    <a:srgbClr val="000000"/>
                  </a:solidFill>
                  <a:latin typeface="Arial"/>
                  <a:ea typeface="DejaVu Sans"/>
                </a:rPr>
                <a:t>REFLEX</a:t>
              </a:r>
              <a:endParaRPr lang="en-US" sz="600" b="0" strike="noStrike" spc="-1">
                <a:latin typeface="Arial"/>
              </a:endParaRPr>
            </a:p>
          </p:txBody>
        </p:sp>
        <p:sp>
          <p:nvSpPr>
            <p:cNvPr id="905" name="TextBox 11"/>
            <p:cNvSpPr/>
            <p:nvPr/>
          </p:nvSpPr>
          <p:spPr>
            <a:xfrm>
              <a:off x="9344880" y="3246120"/>
              <a:ext cx="49968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7520" algn="l"/>
                </a:tabLst>
              </a:pPr>
              <a:r>
                <a:rPr lang="en-GB" sz="600" b="0" strike="noStrike" spc="-1">
                  <a:solidFill>
                    <a:srgbClr val="000000"/>
                  </a:solidFill>
                  <a:latin typeface="Arial"/>
                  <a:ea typeface="DejaVu Sans"/>
                </a:rPr>
                <a:t>REMUR</a:t>
              </a:r>
              <a:endParaRPr lang="en-US" sz="600" b="0" strike="noStrike" spc="-1">
                <a:latin typeface="Arial"/>
              </a:endParaRPr>
            </a:p>
          </p:txBody>
        </p:sp>
        <p:sp>
          <p:nvSpPr>
            <p:cNvPr id="906" name="TextBox 12"/>
            <p:cNvSpPr/>
            <p:nvPr/>
          </p:nvSpPr>
          <p:spPr>
            <a:xfrm>
              <a:off x="8535960" y="2497320"/>
              <a:ext cx="49968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7520" algn="l"/>
                </a:tabLst>
              </a:pPr>
              <a:r>
                <a:rPr lang="en-GB" sz="600" b="0" strike="noStrike" spc="-1">
                  <a:solidFill>
                    <a:srgbClr val="000000"/>
                  </a:solidFill>
                  <a:latin typeface="Arial"/>
                  <a:ea typeface="DejaVu Sans"/>
                </a:rPr>
                <a:t>NERA</a:t>
              </a:r>
              <a:endParaRPr lang="en-US" sz="600" b="0" strike="noStrike" spc="-1">
                <a:latin typeface="Arial"/>
              </a:endParaRPr>
            </a:p>
          </p:txBody>
        </p:sp>
        <p:sp>
          <p:nvSpPr>
            <p:cNvPr id="907" name="TextBox 13"/>
            <p:cNvSpPr/>
            <p:nvPr/>
          </p:nvSpPr>
          <p:spPr>
            <a:xfrm>
              <a:off x="8637120" y="1970640"/>
              <a:ext cx="55476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7520" algn="l"/>
                </a:tabLst>
              </a:pPr>
              <a:r>
                <a:rPr lang="en-GB" sz="600" b="0" strike="noStrike" spc="-1">
                  <a:solidFill>
                    <a:srgbClr val="000000"/>
                  </a:solidFill>
                  <a:latin typeface="Arial"/>
                  <a:ea typeface="DejaVu Sans"/>
                </a:rPr>
                <a:t>EPSILON</a:t>
              </a:r>
              <a:endParaRPr lang="en-US" sz="600" b="0" strike="noStrike" spc="-1">
                <a:latin typeface="Arial"/>
              </a:endParaRPr>
            </a:p>
          </p:txBody>
        </p:sp>
        <p:sp>
          <p:nvSpPr>
            <p:cNvPr id="908" name="TextBox 14"/>
            <p:cNvSpPr/>
            <p:nvPr/>
          </p:nvSpPr>
          <p:spPr>
            <a:xfrm>
              <a:off x="8560800" y="2073240"/>
              <a:ext cx="37080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7520" algn="l"/>
                </a:tabLst>
              </a:pPr>
              <a:r>
                <a:rPr lang="en-GB" sz="600" b="0" strike="noStrike" spc="-1">
                  <a:solidFill>
                    <a:srgbClr val="000000"/>
                  </a:solidFill>
                  <a:latin typeface="Arial"/>
                  <a:ea typeface="DejaVu Sans"/>
                </a:rPr>
                <a:t>SKAT</a:t>
              </a:r>
              <a:endParaRPr lang="en-US" sz="600" b="0" strike="noStrike" spc="-1">
                <a:latin typeface="Arial"/>
              </a:endParaRPr>
            </a:p>
          </p:txBody>
        </p:sp>
        <p:sp>
          <p:nvSpPr>
            <p:cNvPr id="909" name="TextBox 15"/>
            <p:cNvSpPr/>
            <p:nvPr/>
          </p:nvSpPr>
          <p:spPr>
            <a:xfrm>
              <a:off x="9447840" y="2063160"/>
              <a:ext cx="4536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7520" algn="l"/>
                </a:tabLst>
              </a:pPr>
              <a:r>
                <a:rPr lang="en-GB" sz="600" b="0" strike="noStrike" spc="-1">
                  <a:solidFill>
                    <a:srgbClr val="000000"/>
                  </a:solidFill>
                  <a:latin typeface="Arial"/>
                  <a:ea typeface="DejaVu Sans"/>
                </a:rPr>
                <a:t>DN-6</a:t>
              </a:r>
              <a:endParaRPr lang="en-US" sz="600" b="0" strike="noStrike" spc="-1">
                <a:latin typeface="Arial"/>
              </a:endParaRPr>
            </a:p>
          </p:txBody>
        </p:sp>
        <p:sp>
          <p:nvSpPr>
            <p:cNvPr id="910" name="TextBox 16"/>
            <p:cNvSpPr/>
            <p:nvPr/>
          </p:nvSpPr>
          <p:spPr>
            <a:xfrm>
              <a:off x="10049400" y="2321280"/>
              <a:ext cx="4536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7520" algn="l"/>
                </a:tabLst>
              </a:pPr>
              <a:r>
                <a:rPr lang="en-GB" sz="600" b="0" strike="noStrike" spc="-1">
                  <a:solidFill>
                    <a:srgbClr val="000000"/>
                  </a:solidFill>
                  <a:latin typeface="Arial"/>
                  <a:ea typeface="DejaVu Sans"/>
                </a:rPr>
                <a:t>RTD</a:t>
              </a:r>
              <a:endParaRPr lang="en-US" sz="600" b="0" strike="noStrike" spc="-1">
                <a:latin typeface="Arial"/>
              </a:endParaRPr>
            </a:p>
          </p:txBody>
        </p:sp>
        <p:sp>
          <p:nvSpPr>
            <p:cNvPr id="911" name="TextBox 17"/>
            <p:cNvSpPr/>
            <p:nvPr/>
          </p:nvSpPr>
          <p:spPr>
            <a:xfrm>
              <a:off x="9747000" y="1823760"/>
              <a:ext cx="4536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7520" algn="l"/>
                </a:tabLst>
              </a:pPr>
              <a:r>
                <a:rPr lang="en-GB" sz="600" b="0" strike="noStrike" spc="-1">
                  <a:solidFill>
                    <a:srgbClr val="000000"/>
                  </a:solidFill>
                  <a:latin typeface="Arial"/>
                  <a:ea typeface="DejaVu Sans"/>
                </a:rPr>
                <a:t>HRFD</a:t>
              </a:r>
              <a:endParaRPr lang="en-US" sz="600" b="0" strike="noStrike" spc="-1">
                <a:latin typeface="Arial"/>
              </a:endParaRPr>
            </a:p>
          </p:txBody>
        </p:sp>
        <p:sp>
          <p:nvSpPr>
            <p:cNvPr id="912" name="TextBox 18"/>
            <p:cNvSpPr/>
            <p:nvPr/>
          </p:nvSpPr>
          <p:spPr>
            <a:xfrm>
              <a:off x="10140840" y="1744200"/>
              <a:ext cx="4536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7520" algn="l"/>
                </a:tabLst>
              </a:pPr>
              <a:r>
                <a:rPr lang="en-GB" sz="600" b="0" strike="noStrike" spc="-1">
                  <a:solidFill>
                    <a:srgbClr val="000000"/>
                  </a:solidFill>
                  <a:latin typeface="Arial"/>
                  <a:ea typeface="DejaVu Sans"/>
                </a:rPr>
                <a:t>YuMO</a:t>
              </a:r>
              <a:endParaRPr lang="en-US" sz="600" b="0" strike="noStrike" spc="-1">
                <a:latin typeface="Arial"/>
              </a:endParaRPr>
            </a:p>
          </p:txBody>
        </p:sp>
        <p:sp>
          <p:nvSpPr>
            <p:cNvPr id="913" name="TextBox 19"/>
            <p:cNvSpPr/>
            <p:nvPr/>
          </p:nvSpPr>
          <p:spPr>
            <a:xfrm>
              <a:off x="11195640" y="1379160"/>
              <a:ext cx="50472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7520" algn="l"/>
                </a:tabLst>
              </a:pPr>
              <a:r>
                <a:rPr lang="en-GB" sz="600" b="0" strike="noStrike" spc="-1">
                  <a:solidFill>
                    <a:srgbClr val="000000"/>
                  </a:solidFill>
                  <a:latin typeface="Arial"/>
                  <a:ea typeface="DejaVu Sans"/>
                </a:rPr>
                <a:t>BJN</a:t>
              </a:r>
              <a:endParaRPr lang="en-US" sz="600" b="0" strike="noStrike" spc="-1">
                <a:latin typeface="Arial"/>
              </a:endParaRPr>
            </a:p>
            <a:p>
              <a:pPr>
                <a:lnSpc>
                  <a:spcPct val="100000"/>
                </a:lnSpc>
                <a:buNone/>
                <a:tabLst>
                  <a:tab pos="407520" algn="l"/>
                </a:tabLst>
              </a:pPr>
              <a:r>
                <a:rPr lang="en-GB" sz="600" b="0" strike="noStrike" spc="-1">
                  <a:solidFill>
                    <a:srgbClr val="000000"/>
                  </a:solidFill>
                  <a:latin typeface="Arial"/>
                  <a:ea typeface="DejaVu Sans"/>
                </a:rPr>
                <a:t>(project)</a:t>
              </a:r>
              <a:endParaRPr lang="en-US" sz="600" b="0" strike="noStrike" spc="-1">
                <a:latin typeface="Arial"/>
              </a:endParaRPr>
            </a:p>
          </p:txBody>
        </p:sp>
        <p:sp>
          <p:nvSpPr>
            <p:cNvPr id="914" name="TextBox 20"/>
            <p:cNvSpPr/>
            <p:nvPr/>
          </p:nvSpPr>
          <p:spPr>
            <a:xfrm>
              <a:off x="11131560" y="2401200"/>
              <a:ext cx="60624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7520" algn="l"/>
                </a:tabLst>
              </a:pPr>
              <a:r>
                <a:rPr lang="en-GB" sz="600" b="0" strike="noStrike" spc="-1">
                  <a:solidFill>
                    <a:srgbClr val="000000"/>
                  </a:solidFill>
                  <a:latin typeface="Arial"/>
                  <a:ea typeface="DejaVu Sans"/>
                </a:rPr>
                <a:t>KOLKHIDA</a:t>
              </a:r>
              <a:endParaRPr lang="en-US" sz="600" b="0" strike="noStrike" spc="-1">
                <a:latin typeface="Arial"/>
              </a:endParaRPr>
            </a:p>
          </p:txBody>
        </p:sp>
      </p:grpSp>
      <p:sp>
        <p:nvSpPr>
          <p:cNvPr id="915" name="Прямоугольник 1"/>
          <p:cNvSpPr/>
          <p:nvPr/>
        </p:nvSpPr>
        <p:spPr>
          <a:xfrm>
            <a:off x="6290640" y="787680"/>
            <a:ext cx="358416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GB" sz="2400" b="1" strike="noStrike" spc="-1">
                <a:solidFill>
                  <a:srgbClr val="0000FF"/>
                </a:solidFill>
                <a:latin typeface="Calibri"/>
                <a:ea typeface="DejaVu Sans"/>
              </a:rPr>
              <a:t>SPECTROMETER COMPLEX </a:t>
            </a:r>
            <a:endParaRPr lang="en-US" sz="2400" b="0" strike="noStrike" spc="-1">
              <a:latin typeface="Arial"/>
            </a:endParaRPr>
          </a:p>
        </p:txBody>
      </p:sp>
      <p:sp>
        <p:nvSpPr>
          <p:cNvPr id="916" name="TextBox 22"/>
          <p:cNvSpPr/>
          <p:nvPr/>
        </p:nvSpPr>
        <p:spPr>
          <a:xfrm>
            <a:off x="5787360" y="1240200"/>
            <a:ext cx="305784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marL="342360" indent="-342360">
              <a:lnSpc>
                <a:spcPct val="100000"/>
              </a:lnSpc>
              <a:buClr>
                <a:srgbClr val="000000"/>
              </a:buClr>
              <a:buFont typeface="Arial"/>
              <a:buChar char="•"/>
              <a:tabLst>
                <a:tab pos="407520" algn="l"/>
              </a:tabLst>
            </a:pPr>
            <a:r>
              <a:rPr lang="en-US" sz="1800" b="0" strike="noStrike" spc="-1">
                <a:solidFill>
                  <a:srgbClr val="000000"/>
                </a:solidFill>
                <a:latin typeface="Calibri"/>
                <a:ea typeface="DejaVu Sans"/>
              </a:rPr>
              <a:t>Development of the basic configuration</a:t>
            </a:r>
            <a:r>
              <a:rPr lang="ru-RU" sz="1800" b="0" strike="noStrike" spc="-1">
                <a:solidFill>
                  <a:srgbClr val="000000"/>
                </a:solidFill>
                <a:latin typeface="Calibri"/>
                <a:ea typeface="DejaVu Sans"/>
              </a:rPr>
              <a:t> </a:t>
            </a:r>
            <a:r>
              <a:rPr lang="en-GB" sz="1800" b="0" strike="noStrike" spc="-1">
                <a:solidFill>
                  <a:srgbClr val="000000"/>
                </a:solidFill>
                <a:latin typeface="Calibri"/>
                <a:ea typeface="DejaVu Sans"/>
              </a:rPr>
              <a:t>elements</a:t>
            </a:r>
            <a:r>
              <a:rPr lang="en-US" sz="1800" b="0" strike="noStrike" spc="-1">
                <a:solidFill>
                  <a:srgbClr val="000000"/>
                </a:solidFill>
                <a:latin typeface="Calibri"/>
                <a:ea typeface="DejaVu Sans"/>
              </a:rPr>
              <a:t> of the inverse geometry inelastic n-scattering spectrometer BJN.</a:t>
            </a:r>
            <a:endParaRPr lang="en-US" sz="1800" b="0" strike="noStrike" spc="-1">
              <a:latin typeface="Arial"/>
            </a:endParaRPr>
          </a:p>
          <a:p>
            <a:pPr marL="342360" indent="-342360">
              <a:lnSpc>
                <a:spcPct val="100000"/>
              </a:lnSpc>
              <a:buClr>
                <a:srgbClr val="000000"/>
              </a:buClr>
              <a:buFont typeface="Arial"/>
              <a:buChar char="•"/>
              <a:tabLst>
                <a:tab pos="407520" algn="l"/>
              </a:tabLst>
            </a:pPr>
            <a:r>
              <a:rPr lang="en-US" sz="1800" b="0" strike="noStrike" spc="-1">
                <a:solidFill>
                  <a:srgbClr val="000000"/>
                </a:solidFill>
                <a:latin typeface="Calibri"/>
                <a:ea typeface="DejaVu Sans"/>
              </a:rPr>
              <a:t>Completion of basic configuration of the small angle n-scattering and imaging spectrometer.</a:t>
            </a:r>
            <a:endParaRPr lang="en-US" sz="1800" b="0" strike="noStrike" spc="-1">
              <a:latin typeface="Arial"/>
            </a:endParaRPr>
          </a:p>
        </p:txBody>
      </p:sp>
      <p:sp>
        <p:nvSpPr>
          <p:cNvPr id="917" name="Прямоугольник 2"/>
          <p:cNvSpPr/>
          <p:nvPr/>
        </p:nvSpPr>
        <p:spPr>
          <a:xfrm>
            <a:off x="5787360" y="4331880"/>
            <a:ext cx="6136200" cy="22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120" indent="-285120" algn="just">
              <a:lnSpc>
                <a:spcPct val="100000"/>
              </a:lnSpc>
              <a:buClr>
                <a:srgbClr val="000000"/>
              </a:buClr>
              <a:buFont typeface="Arial"/>
              <a:buChar char="•"/>
              <a:tabLst>
                <a:tab pos="407520" algn="l"/>
              </a:tabLst>
            </a:pPr>
            <a:r>
              <a:rPr lang="en-US" sz="1800" b="0" strike="noStrike" spc="-1">
                <a:solidFill>
                  <a:srgbClr val="000000"/>
                </a:solidFill>
                <a:latin typeface="Calibri"/>
                <a:ea typeface="DejaVu Sans"/>
              </a:rPr>
              <a:t>Modernization and reconstruction of spectrometers HRFD, YuMO, RTD, DN-6, DN-12, FSD, NERA, REMUR, REFLEX, SKAT, EPSILON, FSS, NRT, focused on improvement of technical parameters and extension of research capabilities.</a:t>
            </a:r>
            <a:endParaRPr lang="en-US" sz="1800" b="0" strike="noStrike" spc="-1">
              <a:latin typeface="Arial"/>
            </a:endParaRPr>
          </a:p>
          <a:p>
            <a:pPr marL="285120" indent="-285120" algn="just">
              <a:lnSpc>
                <a:spcPct val="100000"/>
              </a:lnSpc>
              <a:buClr>
                <a:srgbClr val="000000"/>
              </a:buClr>
              <a:buFont typeface="Arial"/>
              <a:buChar char="•"/>
              <a:tabLst>
                <a:tab pos="407520" algn="l"/>
              </a:tabLst>
            </a:pPr>
            <a:r>
              <a:rPr lang="en-US" sz="1800" b="0" strike="noStrike" spc="-1">
                <a:solidFill>
                  <a:srgbClr val="000000"/>
                </a:solidFill>
                <a:latin typeface="Calibri"/>
                <a:ea typeface="DejaVu Sans"/>
              </a:rPr>
              <a:t>Development of laboratory equipment for samples characterization and physical properties measurements.</a:t>
            </a:r>
            <a:endParaRPr lang="en-US" sz="1800" b="0" strike="noStrike" spc="-1">
              <a:latin typeface="Arial"/>
            </a:endParaRPr>
          </a:p>
          <a:p>
            <a:pPr marL="285120" indent="-285120" algn="just">
              <a:lnSpc>
                <a:spcPct val="100000"/>
              </a:lnSpc>
              <a:buClr>
                <a:srgbClr val="000000"/>
              </a:buClr>
              <a:buFont typeface="Arial"/>
              <a:buChar char="•"/>
              <a:tabLst>
                <a:tab pos="407520" algn="l"/>
              </a:tabLst>
            </a:pPr>
            <a:r>
              <a:rPr lang="en-US" sz="1800" b="0" strike="noStrike" spc="-1">
                <a:solidFill>
                  <a:srgbClr val="000000"/>
                </a:solidFill>
                <a:latin typeface="Calibri"/>
                <a:ea typeface="DejaVu Sans"/>
              </a:rPr>
              <a:t>Support and modernization of the complex of cryogenic moderators. </a:t>
            </a:r>
            <a:r>
              <a:rPr lang="en-US" sz="1800" b="1" strike="noStrike" spc="-1">
                <a:solidFill>
                  <a:srgbClr val="000000"/>
                </a:solidFill>
                <a:latin typeface="Calibri"/>
                <a:ea typeface="DejaVu Sans"/>
              </a:rPr>
              <a:t>New operating reliable UCN channel.</a:t>
            </a:r>
            <a:endParaRPr lang="en-US" sz="1800" b="0" strike="noStrike" spc="-1">
              <a:latin typeface="Arial"/>
            </a:endParaRPr>
          </a:p>
        </p:txBody>
      </p:sp>
      <p:sp>
        <p:nvSpPr>
          <p:cNvPr id="918" name="TextBox 5"/>
          <p:cNvSpPr/>
          <p:nvPr/>
        </p:nvSpPr>
        <p:spPr>
          <a:xfrm>
            <a:off x="2461846" y="172260"/>
            <a:ext cx="9700596" cy="460211"/>
          </a:xfrm>
          <a:prstGeom prst="rect">
            <a:avLst/>
          </a:prstGeom>
          <a:solidFill>
            <a:srgbClr val="4F81BD"/>
          </a:solidFill>
          <a:ln w="0">
            <a:noFill/>
          </a:ln>
        </p:spPr>
        <p:style>
          <a:lnRef idx="0">
            <a:scrgbClr r="0" g="0" b="0"/>
          </a:lnRef>
          <a:fillRef idx="0">
            <a:scrgbClr r="0" g="0" b="0"/>
          </a:fillRef>
          <a:effectRef idx="0">
            <a:scrgbClr r="0" g="0" b="0"/>
          </a:effectRef>
          <a:fontRef idx="minor"/>
        </p:style>
        <p:txBody>
          <a:bodyPr wrap="square" lIns="90000" tIns="45000" rIns="90000" bIns="45000" anchor="t" anchorCtr="1">
            <a:spAutoFit/>
          </a:bodyPr>
          <a:lstStyle/>
          <a:p>
            <a:pPr algn="ctr">
              <a:lnSpc>
                <a:spcPct val="100000"/>
              </a:lnSpc>
              <a:buNone/>
              <a:tabLst>
                <a:tab pos="407520" algn="l"/>
              </a:tabLst>
            </a:pPr>
            <a:r>
              <a:rPr lang="en-US" sz="2400" b="1" strike="noStrike" spc="-1" dirty="0">
                <a:solidFill>
                  <a:srgbClr val="FFFF00"/>
                </a:solidFill>
                <a:latin typeface="Calibri"/>
                <a:ea typeface="DejaVu Sans"/>
              </a:rPr>
              <a:t>Condensed Matter</a:t>
            </a:r>
            <a:r>
              <a:rPr lang="pl-PL" sz="2400" b="1" strike="noStrike" spc="-1" dirty="0">
                <a:solidFill>
                  <a:srgbClr val="FFFF00"/>
                </a:solidFill>
                <a:latin typeface="Calibri"/>
                <a:ea typeface="DejaVu Sans"/>
              </a:rPr>
              <a:t> </a:t>
            </a:r>
            <a:r>
              <a:rPr lang="pl-PL" sz="2400" b="1" strike="noStrike" spc="-1" dirty="0" err="1">
                <a:solidFill>
                  <a:srgbClr val="FFFF00"/>
                </a:solidFill>
                <a:latin typeface="Calibri"/>
                <a:ea typeface="DejaVu Sans"/>
              </a:rPr>
              <a:t>Ph</a:t>
            </a:r>
            <a:r>
              <a:rPr lang="en-US" sz="2400" b="1" strike="noStrike" spc="-1" dirty="0">
                <a:solidFill>
                  <a:srgbClr val="FFFF00"/>
                </a:solidFill>
                <a:latin typeface="Calibri"/>
                <a:ea typeface="DejaVu Sans"/>
              </a:rPr>
              <a:t>y</a:t>
            </a:r>
            <a:r>
              <a:rPr lang="pl-PL" sz="2400" b="1" strike="noStrike" spc="-1" dirty="0" err="1">
                <a:solidFill>
                  <a:srgbClr val="FFFF00"/>
                </a:solidFill>
                <a:latin typeface="Calibri"/>
                <a:ea typeface="DejaVu Sans"/>
              </a:rPr>
              <a:t>sics</a:t>
            </a:r>
            <a:r>
              <a:rPr lang="pl-PL" sz="2400" b="1" strike="noStrike" spc="-1" dirty="0">
                <a:solidFill>
                  <a:srgbClr val="FFFF00"/>
                </a:solidFill>
                <a:latin typeface="Calibri"/>
                <a:ea typeface="DejaVu Sans"/>
              </a:rPr>
              <a:t>, Neutron </a:t>
            </a:r>
            <a:r>
              <a:rPr lang="pl-PL" sz="2400" b="1" strike="noStrike" spc="-1" dirty="0" err="1">
                <a:solidFill>
                  <a:srgbClr val="FFFF00"/>
                </a:solidFill>
                <a:latin typeface="Calibri"/>
                <a:ea typeface="DejaVu Sans"/>
              </a:rPr>
              <a:t>Physics</a:t>
            </a:r>
            <a:r>
              <a:rPr lang="pl-PL" sz="2400" b="1" strike="noStrike" spc="-1" dirty="0">
                <a:solidFill>
                  <a:srgbClr val="FFFF00"/>
                </a:solidFill>
                <a:latin typeface="Calibri"/>
                <a:ea typeface="DejaVu Sans"/>
              </a:rPr>
              <a:t>. </a:t>
            </a:r>
            <a:r>
              <a:rPr lang="en-US" sz="2400" b="1" strike="noStrike" spc="-1" dirty="0">
                <a:solidFill>
                  <a:srgbClr val="FFFF00"/>
                </a:solidFill>
                <a:latin typeface="Calibri"/>
                <a:ea typeface="DejaVu Sans"/>
              </a:rPr>
              <a:t>Priority research in 2024-2030</a:t>
            </a:r>
            <a:endParaRPr lang="en-US" sz="2400" b="0" strike="noStrike" spc="-1" dirty="0">
              <a:latin typeface="Arial"/>
            </a:endParaRPr>
          </a:p>
        </p:txBody>
      </p:sp>
      <p:sp>
        <p:nvSpPr>
          <p:cNvPr id="919" name="CustomShape 8"/>
          <p:cNvSpPr/>
          <p:nvPr/>
        </p:nvSpPr>
        <p:spPr>
          <a:xfrm>
            <a:off x="136080" y="5715720"/>
            <a:ext cx="5500800" cy="11905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0" strike="noStrike" spc="-1">
                <a:solidFill>
                  <a:srgbClr val="C9211E"/>
                </a:solidFill>
                <a:latin typeface="Arial"/>
                <a:ea typeface="Arial"/>
              </a:rPr>
              <a:t>JINR provides FS for new neutron source  (</a:t>
            </a:r>
            <a:r>
              <a:rPr lang="en-GB" sz="1800" b="1" strike="noStrike" spc="-1">
                <a:solidFill>
                  <a:srgbClr val="C9211E"/>
                </a:solidFill>
                <a:latin typeface="Arial"/>
                <a:ea typeface="Arial"/>
              </a:rPr>
              <a:t>IBR-3</a:t>
            </a:r>
            <a:r>
              <a:rPr lang="en-GB" sz="1800" b="0" strike="noStrike" spc="-1">
                <a:solidFill>
                  <a:srgbClr val="C9211E"/>
                </a:solidFill>
                <a:latin typeface="Arial"/>
                <a:ea typeface="Arial"/>
              </a:rPr>
              <a:t> = “N</a:t>
            </a:r>
            <a:r>
              <a:rPr lang="en-GB" sz="1800" b="1" strike="noStrike" spc="-1">
                <a:solidFill>
                  <a:srgbClr val="C9211E"/>
                </a:solidFill>
                <a:latin typeface="Arial"/>
                <a:ea typeface="Arial"/>
              </a:rPr>
              <a:t>EPTUNE</a:t>
            </a:r>
            <a:r>
              <a:rPr lang="en-GB" sz="1800" b="0" strike="noStrike" spc="-1">
                <a:solidFill>
                  <a:srgbClr val="C9211E"/>
                </a:solidFill>
                <a:latin typeface="Arial"/>
                <a:ea typeface="Arial"/>
              </a:rPr>
              <a:t>”). The goal – is to have the </a:t>
            </a:r>
            <a:r>
              <a:rPr lang="en-GB" sz="1800" b="1" strike="noStrike" spc="-1">
                <a:solidFill>
                  <a:srgbClr val="C9211E"/>
                </a:solidFill>
                <a:latin typeface="Arial"/>
                <a:ea typeface="Arial"/>
              </a:rPr>
              <a:t>best</a:t>
            </a:r>
            <a:r>
              <a:rPr lang="en-GB" sz="1800" b="0" strike="noStrike" spc="-1">
                <a:solidFill>
                  <a:srgbClr val="C9211E"/>
                </a:solidFill>
                <a:latin typeface="Arial"/>
                <a:ea typeface="Arial"/>
              </a:rPr>
              <a:t> pulsed neutron source in the world by 2037: with b</a:t>
            </a:r>
            <a:r>
              <a:rPr lang="en-GB" sz="1800" b="0" strike="noStrike" spc="-1">
                <a:solidFill>
                  <a:srgbClr val="C9211E"/>
                </a:solidFill>
                <a:latin typeface="Arial"/>
                <a:ea typeface="DejaVu Sans"/>
              </a:rPr>
              <a:t>rightness of 7*10^15 (for TN), and  9*10^14 (for CN)</a:t>
            </a:r>
            <a:endParaRPr lang="en-US" sz="1800" b="0" strike="noStrike" spc="-1">
              <a:latin typeface="Arial"/>
            </a:endParaRPr>
          </a:p>
        </p:txBody>
      </p:sp>
      <p:pic>
        <p:nvPicPr>
          <p:cNvPr id="27" name="Picture 16">
            <a:extLst>
              <a:ext uri="{FF2B5EF4-FFF2-40B4-BE49-F238E27FC236}">
                <a16:creationId xmlns:a16="http://schemas.microsoft.com/office/drawing/2014/main" id="{F1C95B43-FCDA-0640-8090-9FF8EB6AB42A}"/>
              </a:ext>
            </a:extLst>
          </p:cNvPr>
          <p:cNvPicPr/>
          <p:nvPr/>
        </p:nvPicPr>
        <p:blipFill>
          <a:blip r:embed="rId4"/>
          <a:stretch/>
        </p:blipFill>
        <p:spPr>
          <a:xfrm>
            <a:off x="61380" y="133505"/>
            <a:ext cx="1041480" cy="38700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TextBox 110"/>
          <p:cNvSpPr/>
          <p:nvPr/>
        </p:nvSpPr>
        <p:spPr>
          <a:xfrm>
            <a:off x="1139040" y="383400"/>
            <a:ext cx="1041552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Arial"/>
                <a:ea typeface="DejaVu Sans"/>
              </a:rPr>
              <a:t>Precision experiments in the field of low energy physics are a source of information about the properties of fundamental interactions, about the parameters of the SM and physics beyond the SM. A striking example is studies with UCN. </a:t>
            </a:r>
            <a:endParaRPr lang="en-US" sz="1800" b="0" strike="noStrike" spc="-1">
              <a:latin typeface="Arial"/>
            </a:endParaRPr>
          </a:p>
        </p:txBody>
      </p:sp>
      <p:sp>
        <p:nvSpPr>
          <p:cNvPr id="1212" name="TextBox 111"/>
          <p:cNvSpPr/>
          <p:nvPr/>
        </p:nvSpPr>
        <p:spPr>
          <a:xfrm>
            <a:off x="276840" y="1210320"/>
            <a:ext cx="5282640" cy="1461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000000"/>
              </a:buClr>
              <a:buFont typeface="Arial"/>
              <a:buChar char="•"/>
            </a:pPr>
            <a:r>
              <a:rPr lang="en-US" sz="1800" b="0" strike="noStrike" spc="-1">
                <a:solidFill>
                  <a:srgbClr val="000000"/>
                </a:solidFill>
                <a:latin typeface="Arial"/>
                <a:ea typeface="DejaVu Sans"/>
              </a:rPr>
              <a:t>UCN physics was born at FLNP JINR in 1968.</a:t>
            </a:r>
            <a:endParaRPr lang="en-US" sz="1800" b="0" strike="noStrike" spc="-1">
              <a:latin typeface="Arial"/>
            </a:endParaRPr>
          </a:p>
          <a:p>
            <a:pPr marL="285840" indent="-285840">
              <a:lnSpc>
                <a:spcPct val="100000"/>
              </a:lnSpc>
              <a:buClr>
                <a:srgbClr val="000000"/>
              </a:buClr>
              <a:buFont typeface="Arial"/>
              <a:buChar char="•"/>
            </a:pPr>
            <a:r>
              <a:rPr lang="en-US" sz="1800" b="0" strike="noStrike" spc="-1">
                <a:solidFill>
                  <a:srgbClr val="000000"/>
                </a:solidFill>
                <a:latin typeface="Arial"/>
                <a:ea typeface="DejaVu Sans"/>
              </a:rPr>
              <a:t>There is no UCN source at JINR.</a:t>
            </a:r>
            <a:endParaRPr lang="en-US" sz="1800" b="0" strike="noStrike" spc="-1">
              <a:latin typeface="Arial"/>
            </a:endParaRPr>
          </a:p>
          <a:p>
            <a:pPr marL="285840" indent="-285840">
              <a:lnSpc>
                <a:spcPct val="100000"/>
              </a:lnSpc>
              <a:buClr>
                <a:srgbClr val="000000"/>
              </a:buClr>
              <a:buFont typeface="Arial"/>
              <a:buChar char="•"/>
            </a:pPr>
            <a:r>
              <a:rPr lang="en-US" sz="1800" b="1" strike="noStrike" spc="-1">
                <a:solidFill>
                  <a:srgbClr val="000000"/>
                </a:solidFill>
                <a:latin typeface="Arial"/>
                <a:ea typeface="DejaVu Sans"/>
              </a:rPr>
              <a:t>Plan for the next seven years </a:t>
            </a:r>
            <a:r>
              <a:rPr lang="en-US" sz="1800" b="0" strike="noStrike" spc="-1">
                <a:solidFill>
                  <a:srgbClr val="000000"/>
                </a:solidFill>
                <a:latin typeface="Arial"/>
                <a:ea typeface="DejaVu Sans"/>
              </a:rPr>
              <a:t>is to build UCN source at IBR-2 reactor with world-class parameters</a:t>
            </a:r>
            <a:r>
              <a:rPr lang="ru-RU" sz="1800" b="0" strike="noStrike" spc="-1">
                <a:solidFill>
                  <a:srgbClr val="000000"/>
                </a:solidFill>
                <a:latin typeface="Arial"/>
                <a:ea typeface="DejaVu Sans"/>
              </a:rPr>
              <a:t>. </a:t>
            </a:r>
            <a:endParaRPr lang="en-US" sz="1800" b="0" strike="noStrike" spc="-1">
              <a:latin typeface="Arial"/>
            </a:endParaRPr>
          </a:p>
        </p:txBody>
      </p:sp>
      <p:sp>
        <p:nvSpPr>
          <p:cNvPr id="1213" name="TextBox 112"/>
          <p:cNvSpPr/>
          <p:nvPr/>
        </p:nvSpPr>
        <p:spPr>
          <a:xfrm>
            <a:off x="101160" y="2989440"/>
            <a:ext cx="6168240" cy="14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Aft>
                <a:spcPts val="601"/>
              </a:spcAft>
              <a:buNone/>
            </a:pPr>
            <a:r>
              <a:rPr lang="en-US" sz="1800" b="1" strike="noStrike" spc="-1">
                <a:solidFill>
                  <a:srgbClr val="FF0000"/>
                </a:solidFill>
                <a:latin typeface="Arial"/>
                <a:ea typeface="DejaVu Sans"/>
              </a:rPr>
              <a:t>Scientific program for UCN source in Dubna:</a:t>
            </a:r>
            <a:endParaRPr lang="en-US" sz="1800" b="0" strike="noStrike" spc="-1">
              <a:latin typeface="Arial"/>
            </a:endParaRPr>
          </a:p>
          <a:p>
            <a:pPr marL="285840" indent="-285840">
              <a:lnSpc>
                <a:spcPct val="100000"/>
              </a:lnSpc>
              <a:spcAft>
                <a:spcPts val="601"/>
              </a:spcAft>
              <a:buClr>
                <a:srgbClr val="000000"/>
              </a:buClr>
              <a:buFont typeface="Arial"/>
              <a:buChar char="•"/>
            </a:pPr>
            <a:r>
              <a:rPr lang="en-US" sz="1800" b="0" strike="noStrike" spc="-1">
                <a:solidFill>
                  <a:srgbClr val="000000"/>
                </a:solidFill>
                <a:latin typeface="Arial"/>
                <a:ea typeface="DejaVu Sans"/>
              </a:rPr>
              <a:t>Measurement of the neutron lifetime (abs.error &lt;1 sec).</a:t>
            </a:r>
            <a:endParaRPr lang="en-US" sz="1800" b="0" strike="noStrike" spc="-1">
              <a:latin typeface="Arial"/>
            </a:endParaRPr>
          </a:p>
          <a:p>
            <a:pPr marL="285840" indent="-285840">
              <a:lnSpc>
                <a:spcPct val="100000"/>
              </a:lnSpc>
              <a:spcAft>
                <a:spcPts val="601"/>
              </a:spcAft>
              <a:buClr>
                <a:srgbClr val="000000"/>
              </a:buClr>
              <a:buFont typeface="Arial"/>
              <a:buChar char="•"/>
            </a:pPr>
            <a:r>
              <a:rPr lang="en-US" sz="1800" b="0" strike="noStrike" spc="-1">
                <a:solidFill>
                  <a:srgbClr val="000000"/>
                </a:solidFill>
                <a:latin typeface="Arial"/>
                <a:ea typeface="DejaVu Sans"/>
              </a:rPr>
              <a:t>Investigation of abnormal UCN losses</a:t>
            </a:r>
            <a:endParaRPr lang="en-US" sz="1800" b="0" strike="noStrike" spc="-1">
              <a:latin typeface="Arial"/>
            </a:endParaRPr>
          </a:p>
          <a:p>
            <a:pPr marL="285840" indent="-285840">
              <a:lnSpc>
                <a:spcPct val="100000"/>
              </a:lnSpc>
              <a:spcAft>
                <a:spcPts val="601"/>
              </a:spcAft>
              <a:buClr>
                <a:srgbClr val="000000"/>
              </a:buClr>
              <a:buFont typeface="Arial"/>
              <a:buChar char="•"/>
            </a:pPr>
            <a:r>
              <a:rPr lang="en-US" sz="1800" b="0" strike="noStrike" spc="-1">
                <a:solidFill>
                  <a:srgbClr val="000000"/>
                </a:solidFill>
                <a:latin typeface="Arial"/>
                <a:ea typeface="DejaVu Sans"/>
              </a:rPr>
              <a:t>Non-stationary quantum effects and neutron optics</a:t>
            </a:r>
            <a:endParaRPr lang="en-US" sz="1800" b="0" strike="noStrike" spc="-1">
              <a:latin typeface="Arial"/>
            </a:endParaRPr>
          </a:p>
        </p:txBody>
      </p:sp>
      <p:grpSp>
        <p:nvGrpSpPr>
          <p:cNvPr id="1214" name="Группа 3"/>
          <p:cNvGrpSpPr/>
          <p:nvPr/>
        </p:nvGrpSpPr>
        <p:grpSpPr>
          <a:xfrm>
            <a:off x="6009840" y="1496520"/>
            <a:ext cx="6056280" cy="4933800"/>
            <a:chOff x="6009840" y="1496520"/>
            <a:chExt cx="6056280" cy="4933800"/>
          </a:xfrm>
        </p:grpSpPr>
        <p:pic>
          <p:nvPicPr>
            <p:cNvPr id="1215" name="Рисунок 43" descr="Рисунок 4"/>
            <p:cNvPicPr/>
            <p:nvPr/>
          </p:nvPicPr>
          <p:blipFill>
            <a:blip r:embed="rId3"/>
            <a:stretch/>
          </p:blipFill>
          <p:spPr>
            <a:xfrm>
              <a:off x="6009840" y="1496520"/>
              <a:ext cx="6056280" cy="4933800"/>
            </a:xfrm>
            <a:prstGeom prst="rect">
              <a:avLst/>
            </a:prstGeom>
            <a:ln w="12700">
              <a:noFill/>
            </a:ln>
          </p:spPr>
        </p:pic>
        <p:grpSp>
          <p:nvGrpSpPr>
            <p:cNvPr id="1216" name="Группа 5"/>
            <p:cNvGrpSpPr/>
            <p:nvPr/>
          </p:nvGrpSpPr>
          <p:grpSpPr>
            <a:xfrm>
              <a:off x="7873200" y="3371400"/>
              <a:ext cx="2591640" cy="1941120"/>
              <a:chOff x="7873200" y="3371400"/>
              <a:chExt cx="2591640" cy="1941120"/>
            </a:xfrm>
          </p:grpSpPr>
          <p:sp>
            <p:nvSpPr>
              <p:cNvPr id="1217" name="Сквиркл 2"/>
              <p:cNvSpPr/>
              <p:nvPr/>
            </p:nvSpPr>
            <p:spPr>
              <a:xfrm>
                <a:off x="7873200" y="4664160"/>
                <a:ext cx="2591640" cy="648360"/>
              </a:xfrm>
              <a:prstGeom prst="roundRect">
                <a:avLst>
                  <a:gd name="adj" fmla="val 15000"/>
                </a:avLst>
              </a:prstGeom>
              <a:solidFill>
                <a:srgbClr val="FFFFFF"/>
              </a:solidFill>
              <a:ln w="12700">
                <a:solidFill>
                  <a:srgbClr val="FF0000"/>
                </a:solidFill>
                <a:miter/>
              </a:ln>
            </p:spPr>
            <p:style>
              <a:lnRef idx="0">
                <a:scrgbClr r="0" g="0" b="0"/>
              </a:lnRef>
              <a:fillRef idx="0">
                <a:scrgbClr r="0" g="0" b="0"/>
              </a:fillRef>
              <a:effectRef idx="0">
                <a:scrgbClr r="0" g="0" b="0"/>
              </a:effectRef>
              <a:fontRef idx="minor"/>
            </p:style>
            <p:txBody>
              <a:bodyPr lIns="45720" tIns="45000" rIns="45720" bIns="45000" numCol="1" spcCol="0" anchor="ctr">
                <a:noAutofit/>
              </a:bodyPr>
              <a:lstStyle/>
              <a:p>
                <a:pPr>
                  <a:lnSpc>
                    <a:spcPct val="100000"/>
                  </a:lnSpc>
                  <a:buNone/>
                </a:pPr>
                <a:r>
                  <a:rPr lang="en-US" sz="1200" b="1" strike="noStrike" spc="-1">
                    <a:solidFill>
                      <a:srgbClr val="000000"/>
                    </a:solidFill>
                    <a:latin typeface="Calibri"/>
                    <a:ea typeface="DejaVu Sans"/>
                  </a:rPr>
                  <a:t>Dubna</a:t>
                </a:r>
                <a:r>
                  <a:rPr lang="en-US" sz="1200" b="0" strike="noStrike" spc="-1">
                    <a:solidFill>
                      <a:srgbClr val="000000"/>
                    </a:solidFill>
                    <a:latin typeface="Calibri"/>
                    <a:ea typeface="DejaVu Sans"/>
                  </a:rPr>
                  <a:t> (Russia, JINR)  </a:t>
                </a:r>
                <a:endParaRPr lang="en-US" sz="1200" b="0" strike="noStrike" spc="-1">
                  <a:latin typeface="Arial"/>
                </a:endParaRPr>
              </a:p>
              <a:p>
                <a:pPr>
                  <a:lnSpc>
                    <a:spcPct val="100000"/>
                  </a:lnSpc>
                  <a:buNone/>
                </a:pPr>
                <a:r>
                  <a:rPr lang="en-US" sz="1200" b="1" strike="noStrike" spc="-1">
                    <a:solidFill>
                      <a:srgbClr val="000000"/>
                    </a:solidFill>
                    <a:latin typeface="Calibri"/>
                    <a:ea typeface="DejaVu Sans"/>
                  </a:rPr>
                  <a:t>IBR 2 and at the future</a:t>
                </a:r>
                <a:r>
                  <a:rPr lang="ru-RU" sz="1200" b="1" strike="noStrike" spc="-1">
                    <a:solidFill>
                      <a:srgbClr val="000000"/>
                    </a:solidFill>
                    <a:latin typeface="Calibri"/>
                    <a:ea typeface="DejaVu Sans"/>
                  </a:rPr>
                  <a:t> </a:t>
                </a:r>
                <a:r>
                  <a:rPr lang="en-US" sz="1200" b="1" strike="noStrike" spc="-1">
                    <a:solidFill>
                      <a:srgbClr val="000000"/>
                    </a:solidFill>
                    <a:latin typeface="Calibri"/>
                    <a:ea typeface="DejaVu Sans"/>
                  </a:rPr>
                  <a:t>Neptune IBR 3 </a:t>
                </a:r>
                <a:endParaRPr lang="en-US" sz="1200" b="0" strike="noStrike" spc="-1">
                  <a:latin typeface="Arial"/>
                </a:endParaRPr>
              </a:p>
            </p:txBody>
          </p:sp>
          <p:sp>
            <p:nvSpPr>
              <p:cNvPr id="1218" name="Линия 2"/>
              <p:cNvSpPr/>
              <p:nvPr/>
            </p:nvSpPr>
            <p:spPr>
              <a:xfrm flipV="1">
                <a:off x="8207640" y="3371400"/>
                <a:ext cx="1274040" cy="1477080"/>
              </a:xfrm>
              <a:prstGeom prst="line">
                <a:avLst/>
              </a:prstGeom>
              <a:ln w="19050">
                <a:solidFill>
                  <a:srgbClr val="000000"/>
                </a:solidFill>
                <a:round/>
                <a:tailEnd type="oval" w="med" len="med"/>
              </a:ln>
            </p:spPr>
            <p:style>
              <a:lnRef idx="0">
                <a:scrgbClr r="0" g="0" b="0"/>
              </a:lnRef>
              <a:fillRef idx="0">
                <a:scrgbClr r="0" g="0" b="0"/>
              </a:fillRef>
              <a:effectRef idx="0">
                <a:scrgbClr r="0" g="0" b="0"/>
              </a:effectRef>
              <a:fontRef idx="minor"/>
            </p:style>
          </p:sp>
        </p:grpSp>
      </p:grpSp>
      <p:sp>
        <p:nvSpPr>
          <p:cNvPr id="1219" name="TextBox 113"/>
          <p:cNvSpPr/>
          <p:nvPr/>
        </p:nvSpPr>
        <p:spPr>
          <a:xfrm>
            <a:off x="336240" y="4893480"/>
            <a:ext cx="5003640" cy="156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Aft>
                <a:spcPts val="601"/>
              </a:spcAft>
              <a:buNone/>
            </a:pPr>
            <a:r>
              <a:rPr lang="en-US" sz="1800" b="1" strike="noStrike" spc="-1">
                <a:solidFill>
                  <a:srgbClr val="C00000"/>
                </a:solidFill>
                <a:latin typeface="Arial"/>
                <a:ea typeface="DejaVu Sans"/>
              </a:rPr>
              <a:t>For IBR-3 the program will be extended</a:t>
            </a:r>
            <a:endParaRPr lang="en-US" sz="1800" b="0" strike="noStrike" spc="-1">
              <a:latin typeface="Arial"/>
            </a:endParaRPr>
          </a:p>
          <a:p>
            <a:pPr marL="285840" indent="-285840" algn="just">
              <a:lnSpc>
                <a:spcPct val="100000"/>
              </a:lnSpc>
              <a:spcAft>
                <a:spcPts val="601"/>
              </a:spcAft>
              <a:buClr>
                <a:srgbClr val="C00000"/>
              </a:buClr>
              <a:buFont typeface="Arial"/>
              <a:buChar char="•"/>
            </a:pPr>
            <a:r>
              <a:rPr lang="en-US" sz="1600" b="0" strike="noStrike" spc="-1">
                <a:solidFill>
                  <a:srgbClr val="C00000"/>
                </a:solidFill>
                <a:latin typeface="Arial"/>
                <a:ea typeface="Avenir Medium"/>
              </a:rPr>
              <a:t>Search for the neutron Electric Dipole Moment</a:t>
            </a:r>
            <a:endParaRPr lang="en-US" sz="1600" b="0" strike="noStrike" spc="-1">
              <a:latin typeface="Arial"/>
            </a:endParaRPr>
          </a:p>
          <a:p>
            <a:pPr marL="285840" indent="-285840" algn="just">
              <a:lnSpc>
                <a:spcPct val="100000"/>
              </a:lnSpc>
              <a:spcAft>
                <a:spcPts val="601"/>
              </a:spcAft>
              <a:buClr>
                <a:srgbClr val="C00000"/>
              </a:buClr>
              <a:buFont typeface="Arial"/>
              <a:buChar char="•"/>
            </a:pPr>
            <a:r>
              <a:rPr lang="en-US" sz="1600" b="0" strike="noStrike" spc="-1">
                <a:solidFill>
                  <a:srgbClr val="C00000"/>
                </a:solidFill>
                <a:latin typeface="Arial"/>
                <a:ea typeface="Avenir Medium"/>
              </a:rPr>
              <a:t>Quantization of neutron states in a gravitational field and search for new interactions</a:t>
            </a:r>
            <a:endParaRPr lang="en-US" sz="1600" b="0" strike="noStrike" spc="-1">
              <a:latin typeface="Arial"/>
            </a:endParaRPr>
          </a:p>
          <a:p>
            <a:pPr marL="285840" indent="-285840" algn="just">
              <a:lnSpc>
                <a:spcPct val="100000"/>
              </a:lnSpc>
              <a:spcAft>
                <a:spcPts val="601"/>
              </a:spcAft>
              <a:buClr>
                <a:srgbClr val="C00000"/>
              </a:buClr>
              <a:buFont typeface="Arial"/>
              <a:buChar char="•"/>
            </a:pPr>
            <a:r>
              <a:rPr lang="en-US" sz="1600" b="0" strike="noStrike" spc="-1">
                <a:solidFill>
                  <a:srgbClr val="C00000"/>
                </a:solidFill>
                <a:latin typeface="Arial"/>
                <a:ea typeface="Avenir Medium"/>
              </a:rPr>
              <a:t>Neutron Microscopy</a:t>
            </a:r>
            <a:endParaRPr lang="en-US" sz="1600" b="0" strike="noStrike" spc="-1">
              <a:latin typeface="Arial"/>
            </a:endParaRPr>
          </a:p>
        </p:txBody>
      </p:sp>
      <p:sp>
        <p:nvSpPr>
          <p:cNvPr id="1220" name="TextBox 114"/>
          <p:cNvSpPr/>
          <p:nvPr/>
        </p:nvSpPr>
        <p:spPr>
          <a:xfrm>
            <a:off x="3597480" y="29520"/>
            <a:ext cx="4972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2A6099"/>
                </a:solidFill>
                <a:latin typeface="Arial"/>
                <a:ea typeface="MS Gothic"/>
              </a:rPr>
              <a:t>RESEARCH WITH ULTRACOLD NEUTRONS</a:t>
            </a:r>
            <a:endParaRPr lang="en-US" sz="1800" b="0" strike="noStrike" spc="-1">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Box 38"/>
          <p:cNvSpPr/>
          <p:nvPr/>
        </p:nvSpPr>
        <p:spPr>
          <a:xfrm>
            <a:off x="69120" y="5446080"/>
            <a:ext cx="12028320" cy="943200"/>
          </a:xfrm>
          <a:prstGeom prst="rect">
            <a:avLst/>
          </a:prstGeom>
          <a:solidFill>
            <a:srgbClr val="B9CDE5"/>
          </a:solidFill>
          <a:ln w="0">
            <a:noFill/>
          </a:ln>
          <a:effectLst>
            <a:softEdge rad="88920"/>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000" b="1" strike="noStrike" spc="-1">
                <a:solidFill>
                  <a:srgbClr val="FF0000"/>
                </a:solidFill>
                <a:latin typeface="Calibri"/>
                <a:ea typeface="DejaVu Sans"/>
              </a:rPr>
              <a:t>Baikal-GVD:</a:t>
            </a:r>
            <a:r>
              <a:rPr lang="en-US" sz="1800" b="0" strike="noStrike" spc="-1">
                <a:solidFill>
                  <a:srgbClr val="000000"/>
                </a:solidFill>
                <a:latin typeface="Calibri"/>
                <a:ea typeface="DejaVu Sans"/>
              </a:rPr>
              <a:t> flagship experiment of JINR with a </a:t>
            </a:r>
            <a:r>
              <a:rPr lang="en-US" sz="1800" b="0" strike="noStrike" spc="-1">
                <a:solidFill>
                  <a:srgbClr val="FF0000"/>
                </a:solidFill>
                <a:latin typeface="Calibri"/>
                <a:ea typeface="DejaVu Sans"/>
              </a:rPr>
              <a:t>leading role </a:t>
            </a:r>
            <a:r>
              <a:rPr lang="en-US" sz="1800" b="0" strike="noStrike" spc="-1">
                <a:solidFill>
                  <a:srgbClr val="000000"/>
                </a:solidFill>
                <a:latin typeface="Calibri"/>
                <a:ea typeface="DejaVu Sans"/>
              </a:rPr>
              <a:t>in the collaboration. Gain new experience in the detector design,</a:t>
            </a:r>
            <a:endParaRPr lang="en-US" sz="1800" b="0" strike="noStrike" spc="-1">
              <a:latin typeface="Arial"/>
            </a:endParaRPr>
          </a:p>
          <a:p>
            <a:pPr>
              <a:lnSpc>
                <a:spcPct val="100000"/>
              </a:lnSpc>
              <a:buNone/>
            </a:pPr>
            <a:r>
              <a:rPr lang="en-US" sz="1800" b="0" strike="noStrike" spc="-1">
                <a:solidFill>
                  <a:srgbClr val="000000"/>
                </a:solidFill>
                <a:latin typeface="Calibri"/>
                <a:ea typeface="DejaVu Sans"/>
              </a:rPr>
              <a:t>construction, deployment, maintenance,  simulation and data analysis. </a:t>
            </a:r>
            <a:r>
              <a:rPr lang="en-US" sz="1800" b="0" strike="noStrike" spc="-1">
                <a:solidFill>
                  <a:srgbClr val="FF0000"/>
                </a:solidFill>
                <a:latin typeface="Calibri"/>
                <a:ea typeface="DejaVu Sans"/>
              </a:rPr>
              <a:t>Expected breakthrough discoveries</a:t>
            </a:r>
            <a:r>
              <a:rPr lang="en-US" sz="1800" b="0" strike="noStrike" spc="-1">
                <a:solidFill>
                  <a:srgbClr val="000000"/>
                </a:solidFill>
                <a:latin typeface="Calibri"/>
                <a:ea typeface="DejaVu Sans"/>
              </a:rPr>
              <a:t>.</a:t>
            </a:r>
            <a:endParaRPr lang="en-US" sz="1800" b="0" strike="noStrike" spc="-1">
              <a:latin typeface="Arial"/>
            </a:endParaRPr>
          </a:p>
          <a:p>
            <a:pPr>
              <a:lnSpc>
                <a:spcPct val="100000"/>
              </a:lnSpc>
              <a:buNone/>
            </a:pPr>
            <a:r>
              <a:rPr lang="en-US" sz="1800" b="0" strike="noStrike" spc="-1">
                <a:solidFill>
                  <a:srgbClr val="000000"/>
                </a:solidFill>
                <a:latin typeface="Calibri"/>
                <a:ea typeface="DejaVu Sans"/>
              </a:rPr>
              <a:t>More dense configuration, + light sensors, fiber vs Cu, smart data transmission, + radio-antennas =&gt; New Quality and Efficiency</a:t>
            </a:r>
            <a:endParaRPr lang="en-US" sz="1800" b="0" strike="noStrike" spc="-1">
              <a:latin typeface="Arial"/>
            </a:endParaRPr>
          </a:p>
        </p:txBody>
      </p:sp>
      <p:pic>
        <p:nvPicPr>
          <p:cNvPr id="840" name="Рисунок 5"/>
          <p:cNvPicPr/>
          <p:nvPr/>
        </p:nvPicPr>
        <p:blipFill>
          <a:blip r:embed="rId3"/>
          <a:stretch/>
        </p:blipFill>
        <p:spPr>
          <a:xfrm>
            <a:off x="3990960" y="2855160"/>
            <a:ext cx="4173480" cy="2589120"/>
          </a:xfrm>
          <a:prstGeom prst="rect">
            <a:avLst/>
          </a:prstGeom>
          <a:ln w="0">
            <a:noFill/>
          </a:ln>
        </p:spPr>
      </p:pic>
      <p:pic>
        <p:nvPicPr>
          <p:cNvPr id="841" name="Рисунок 9"/>
          <p:cNvPicPr/>
          <p:nvPr/>
        </p:nvPicPr>
        <p:blipFill>
          <a:blip r:embed="rId4"/>
          <a:stretch/>
        </p:blipFill>
        <p:spPr>
          <a:xfrm>
            <a:off x="246960" y="850680"/>
            <a:ext cx="2866320" cy="1910160"/>
          </a:xfrm>
          <a:prstGeom prst="rect">
            <a:avLst/>
          </a:prstGeom>
          <a:ln w="0">
            <a:noFill/>
          </a:ln>
        </p:spPr>
      </p:pic>
      <p:sp>
        <p:nvSpPr>
          <p:cNvPr id="842" name="TextBox 39"/>
          <p:cNvSpPr/>
          <p:nvPr/>
        </p:nvSpPr>
        <p:spPr>
          <a:xfrm>
            <a:off x="7350480" y="118440"/>
            <a:ext cx="4176720" cy="387720"/>
          </a:xfrm>
          <a:prstGeom prst="rect">
            <a:avLst/>
          </a:prstGeom>
          <a:noFill/>
          <a:ln w="0">
            <a:noFill/>
          </a:ln>
          <a:effectLst>
            <a:outerShdw blurRad="50760" dist="50760" dir="5400000" rotWithShape="0">
              <a:srgbClr val="000000">
                <a:alpha val="43000"/>
              </a:srgbClr>
            </a:outerShdw>
          </a:effectLst>
        </p:spPr>
        <p:style>
          <a:lnRef idx="0">
            <a:scrgbClr r="0" g="0" b="0"/>
          </a:lnRef>
          <a:fillRef idx="0">
            <a:scrgbClr r="0" g="0" b="0"/>
          </a:fillRef>
          <a:effectRef idx="0">
            <a:scrgbClr r="0" g="0" b="0"/>
          </a:effectRef>
          <a:fontRef idx="minor"/>
        </p:style>
        <p:txBody>
          <a:bodyPr lIns="82800" tIns="41400" rIns="82800" bIns="41400" anchor="t">
            <a:spAutoFit/>
          </a:bodyPr>
          <a:lstStyle/>
          <a:p>
            <a:pPr algn="ctr">
              <a:lnSpc>
                <a:spcPct val="100000"/>
              </a:lnSpc>
              <a:buNone/>
            </a:pPr>
            <a:r>
              <a:rPr lang="en-US" sz="2000" b="1" strike="noStrike" spc="-1">
                <a:solidFill>
                  <a:srgbClr val="000000"/>
                </a:solidFill>
                <a:latin typeface="Times New Roman"/>
                <a:ea typeface="DejaVu Sans"/>
              </a:rPr>
              <a:t>PROJECT</a:t>
            </a:r>
            <a:r>
              <a:rPr lang="ru-RU" sz="2000" b="1" strike="noStrike" spc="-1">
                <a:solidFill>
                  <a:srgbClr val="000000"/>
                </a:solidFill>
                <a:latin typeface="Times New Roman"/>
                <a:ea typeface="DejaVu Sans"/>
              </a:rPr>
              <a:t> </a:t>
            </a:r>
            <a:r>
              <a:rPr lang="en-US" sz="2000" b="1" strike="noStrike" spc="-1">
                <a:solidFill>
                  <a:srgbClr val="000000"/>
                </a:solidFill>
                <a:latin typeface="Times New Roman"/>
                <a:ea typeface="DejaVu Sans"/>
              </a:rPr>
              <a:t>BAIKAL-GVD</a:t>
            </a:r>
            <a:endParaRPr lang="en-US" sz="2000" b="0" strike="noStrike" spc="-1">
              <a:latin typeface="Arial"/>
            </a:endParaRPr>
          </a:p>
        </p:txBody>
      </p:sp>
      <p:pic>
        <p:nvPicPr>
          <p:cNvPr id="843" name="Рисунок 10"/>
          <p:cNvPicPr/>
          <p:nvPr/>
        </p:nvPicPr>
        <p:blipFill>
          <a:blip r:embed="rId5"/>
          <a:stretch/>
        </p:blipFill>
        <p:spPr>
          <a:xfrm>
            <a:off x="142920" y="2762640"/>
            <a:ext cx="3454560" cy="2626560"/>
          </a:xfrm>
          <a:prstGeom prst="rect">
            <a:avLst/>
          </a:prstGeom>
          <a:ln w="0">
            <a:noFill/>
          </a:ln>
        </p:spPr>
      </p:pic>
      <p:sp>
        <p:nvSpPr>
          <p:cNvPr id="844" name="TextBox 40"/>
          <p:cNvSpPr/>
          <p:nvPr/>
        </p:nvSpPr>
        <p:spPr>
          <a:xfrm>
            <a:off x="3218760" y="703440"/>
            <a:ext cx="8829000" cy="912600"/>
          </a:xfrm>
          <a:prstGeom prst="rect">
            <a:avLst/>
          </a:prstGeom>
          <a:solidFill>
            <a:srgbClr val="FFFFD7">
              <a:alpha val="96000"/>
            </a:srgbClr>
          </a:solidFill>
          <a:ln w="0">
            <a:noFill/>
          </a:ln>
          <a:effectLst>
            <a:softEdge rad="38160"/>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FF0000"/>
                </a:solidFill>
                <a:latin typeface="Calibri"/>
                <a:ea typeface="DejaVu Sans"/>
              </a:rPr>
              <a:t>Baikal-GVD:</a:t>
            </a:r>
            <a:r>
              <a:rPr lang="en-US" sz="1800" b="0" strike="noStrike" spc="-1">
                <a:solidFill>
                  <a:srgbClr val="000000"/>
                </a:solidFill>
                <a:latin typeface="Calibri"/>
                <a:ea typeface="DejaVu Sans"/>
              </a:rPr>
              <a:t> Identification of astrophysical sources of ultra-high energy (exceeding  tens of TeV) neutrinos.</a:t>
            </a:r>
            <a:r>
              <a:rPr lang="en-US" sz="1800" b="0" i="1" strike="noStrike" spc="-1">
                <a:solidFill>
                  <a:srgbClr val="000000"/>
                </a:solidFill>
                <a:latin typeface="Calibri"/>
                <a:ea typeface="DejaVu Sans"/>
              </a:rPr>
              <a:t> </a:t>
            </a:r>
            <a:r>
              <a:rPr lang="en-US" sz="1800" b="0" strike="noStrike" spc="-1">
                <a:solidFill>
                  <a:srgbClr val="000000"/>
                </a:solidFill>
                <a:latin typeface="Calibri"/>
                <a:ea typeface="DejaVu Sans"/>
              </a:rPr>
              <a:t>Actuality: their sources are still unknown. The identification of sources will help to elucidate mechanisms of galaxies creation and evolution.</a:t>
            </a:r>
            <a:endParaRPr lang="en-US" sz="1800" b="0" strike="noStrike" spc="-1">
              <a:latin typeface="Arial"/>
            </a:endParaRPr>
          </a:p>
        </p:txBody>
      </p:sp>
      <p:sp>
        <p:nvSpPr>
          <p:cNvPr id="845" name="Прямоугольник 1"/>
          <p:cNvSpPr/>
          <p:nvPr/>
        </p:nvSpPr>
        <p:spPr>
          <a:xfrm>
            <a:off x="888120" y="95040"/>
            <a:ext cx="4935960" cy="424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200" b="1" strike="noStrike" spc="-1">
                <a:solidFill>
                  <a:srgbClr val="2A6099"/>
                </a:solidFill>
                <a:latin typeface="Calibri"/>
                <a:ea typeface="DejaVu Sans"/>
              </a:rPr>
              <a:t>NEUTRINO AND ASTROPARTICLE PHYSICS</a:t>
            </a:r>
            <a:endParaRPr lang="en-US" sz="2200" b="0" strike="noStrike" spc="-1">
              <a:latin typeface="Arial"/>
            </a:endParaRPr>
          </a:p>
        </p:txBody>
      </p:sp>
      <p:sp>
        <p:nvSpPr>
          <p:cNvPr id="846" name="TextBox 40"/>
          <p:cNvSpPr/>
          <p:nvPr/>
        </p:nvSpPr>
        <p:spPr>
          <a:xfrm>
            <a:off x="3218760" y="1648800"/>
            <a:ext cx="6171120" cy="1187280"/>
          </a:xfrm>
          <a:prstGeom prst="rect">
            <a:avLst/>
          </a:prstGeom>
          <a:solidFill>
            <a:srgbClr val="DEE6EF">
              <a:alpha val="96000"/>
            </a:srgbClr>
          </a:solidFill>
          <a:ln w="0">
            <a:noFill/>
          </a:ln>
          <a:effectLst>
            <a:softEdge rad="38160"/>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ea typeface="DejaVu Sans"/>
              </a:rPr>
              <a:t>Main advantage of Baikal-GVD: pure and t-stable water. Angular resolution of muon tracks 0.3-0.5 grad (IceCube: 0.5-1); angular resolution of shower direction 2-3 grad (IceCube: 15);</a:t>
            </a:r>
            <a:endParaRPr lang="en-US" sz="1800" b="0" strike="noStrike" spc="-1">
              <a:latin typeface="Arial"/>
            </a:endParaRPr>
          </a:p>
          <a:p>
            <a:pPr>
              <a:lnSpc>
                <a:spcPct val="100000"/>
              </a:lnSpc>
              <a:buNone/>
            </a:pPr>
            <a:r>
              <a:rPr lang="en-US" sz="1800" b="0" strike="noStrike" spc="-1">
                <a:solidFill>
                  <a:srgbClr val="000000"/>
                </a:solidFill>
                <a:latin typeface="Calibri"/>
                <a:ea typeface="DejaVu Sans"/>
              </a:rPr>
              <a:t>Northern detectors have better view to the Galaxy center.  </a:t>
            </a:r>
            <a:endParaRPr lang="en-US" sz="1800" b="0" strike="noStrike" spc="-1">
              <a:latin typeface="Arial"/>
            </a:endParaRPr>
          </a:p>
        </p:txBody>
      </p:sp>
      <p:graphicFrame>
        <p:nvGraphicFramePr>
          <p:cNvPr id="847" name="Group 2"/>
          <p:cNvGraphicFramePr/>
          <p:nvPr/>
        </p:nvGraphicFramePr>
        <p:xfrm>
          <a:off x="9517320" y="1683000"/>
          <a:ext cx="2507400" cy="3707640"/>
        </p:xfrm>
        <a:graphic>
          <a:graphicData uri="http://schemas.openxmlformats.org/drawingml/2006/table">
            <a:tbl>
              <a:tblPr/>
              <a:tblGrid>
                <a:gridCol w="663480">
                  <a:extLst>
                    <a:ext uri="{9D8B030D-6E8A-4147-A177-3AD203B41FA5}">
                      <a16:colId xmlns:a16="http://schemas.microsoft.com/office/drawing/2014/main" val="20000"/>
                    </a:ext>
                  </a:extLst>
                </a:gridCol>
                <a:gridCol w="884880">
                  <a:extLst>
                    <a:ext uri="{9D8B030D-6E8A-4147-A177-3AD203B41FA5}">
                      <a16:colId xmlns:a16="http://schemas.microsoft.com/office/drawing/2014/main" val="20001"/>
                    </a:ext>
                  </a:extLst>
                </a:gridCol>
                <a:gridCol w="959040">
                  <a:extLst>
                    <a:ext uri="{9D8B030D-6E8A-4147-A177-3AD203B41FA5}">
                      <a16:colId xmlns:a16="http://schemas.microsoft.com/office/drawing/2014/main" val="20002"/>
                    </a:ext>
                  </a:extLst>
                </a:gridCol>
              </a:tblGrid>
              <a:tr h="533880">
                <a:tc>
                  <a:txBody>
                    <a:bodyPr/>
                    <a:lstStyle/>
                    <a:p>
                      <a:pPr algn="ctr">
                        <a:lnSpc>
                          <a:spcPct val="100000"/>
                        </a:lnSpc>
                        <a:buNone/>
                        <a:tabLst>
                          <a:tab pos="0" algn="l"/>
                        </a:tabLst>
                      </a:pPr>
                      <a:r>
                        <a:rPr lang="en-US" sz="1400" b="1" strike="noStrike" spc="-1">
                          <a:solidFill>
                            <a:srgbClr val="FFFFFF"/>
                          </a:solidFill>
                          <a:latin typeface="Calibri"/>
                          <a:ea typeface="DejaVu Sans"/>
                        </a:rPr>
                        <a:t>Year</a:t>
                      </a:r>
                      <a:endParaRPr lang="en-US" sz="1400" b="0" strike="noStrike" spc="-1">
                        <a:latin typeface="Arial"/>
                      </a:endParaRPr>
                    </a:p>
                  </a:txBody>
                  <a:tcPr marL="61560" marR="61560">
                    <a:lnL w="5760">
                      <a:solidFill>
                        <a:srgbClr val="FFFFFF"/>
                      </a:solidFill>
                    </a:lnL>
                    <a:lnR w="5760">
                      <a:solidFill>
                        <a:srgbClr val="FFFFFF"/>
                      </a:solidFill>
                    </a:lnR>
                    <a:lnT w="5760">
                      <a:solidFill>
                        <a:srgbClr val="FFFFFF"/>
                      </a:solidFill>
                    </a:lnT>
                    <a:lnB w="18720">
                      <a:solidFill>
                        <a:srgbClr val="FFFFFF"/>
                      </a:solidFill>
                    </a:lnB>
                    <a:solidFill>
                      <a:srgbClr val="5B9BD5"/>
                    </a:solidFill>
                  </a:tcPr>
                </a:tc>
                <a:tc>
                  <a:txBody>
                    <a:bodyPr/>
                    <a:lstStyle/>
                    <a:p>
                      <a:pPr algn="ctr">
                        <a:lnSpc>
                          <a:spcPct val="100000"/>
                        </a:lnSpc>
                        <a:buNone/>
                        <a:tabLst>
                          <a:tab pos="0" algn="l"/>
                        </a:tabLst>
                      </a:pPr>
                      <a:r>
                        <a:rPr lang="en-US" sz="1400" b="1" strike="noStrike" spc="-1">
                          <a:solidFill>
                            <a:srgbClr val="FFFFFF"/>
                          </a:solidFill>
                          <a:latin typeface="Calibri"/>
                          <a:ea typeface="DejaVu Sans"/>
                        </a:rPr>
                        <a:t>Number of clusters</a:t>
                      </a:r>
                      <a:endParaRPr lang="en-US" sz="1400" b="0" strike="noStrike" spc="-1">
                        <a:latin typeface="Arial"/>
                      </a:endParaRPr>
                    </a:p>
                  </a:txBody>
                  <a:tcPr marL="61560" marR="61560">
                    <a:lnL w="5760">
                      <a:solidFill>
                        <a:srgbClr val="FFFFFF"/>
                      </a:solidFill>
                    </a:lnL>
                    <a:lnR w="5760">
                      <a:solidFill>
                        <a:srgbClr val="FFFFFF"/>
                      </a:solidFill>
                    </a:lnR>
                    <a:lnT w="5760">
                      <a:solidFill>
                        <a:srgbClr val="FFFFFF"/>
                      </a:solidFill>
                    </a:lnT>
                    <a:lnB w="18720">
                      <a:solidFill>
                        <a:srgbClr val="FFFFFF"/>
                      </a:solidFill>
                    </a:lnB>
                    <a:solidFill>
                      <a:srgbClr val="5B9BD5"/>
                    </a:solidFill>
                  </a:tcPr>
                </a:tc>
                <a:tc>
                  <a:txBody>
                    <a:bodyPr/>
                    <a:lstStyle/>
                    <a:p>
                      <a:pPr algn="ctr">
                        <a:lnSpc>
                          <a:spcPct val="100000"/>
                        </a:lnSpc>
                        <a:buNone/>
                        <a:tabLst>
                          <a:tab pos="0" algn="l"/>
                        </a:tabLst>
                      </a:pPr>
                      <a:r>
                        <a:rPr lang="en-US" sz="1400" b="1" strike="noStrike" spc="-1">
                          <a:solidFill>
                            <a:srgbClr val="FFFFFF"/>
                          </a:solidFill>
                          <a:latin typeface="Calibri"/>
                          <a:ea typeface="DejaVu Sans"/>
                        </a:rPr>
                        <a:t>Number of OMs</a:t>
                      </a:r>
                      <a:endParaRPr lang="en-US" sz="1400" b="0" strike="noStrike" spc="-1">
                        <a:latin typeface="Arial"/>
                      </a:endParaRPr>
                    </a:p>
                  </a:txBody>
                  <a:tcPr marL="61560" marR="61560">
                    <a:lnL w="5760">
                      <a:solidFill>
                        <a:srgbClr val="FFFFFF"/>
                      </a:solidFill>
                    </a:lnL>
                    <a:lnR w="5760">
                      <a:solidFill>
                        <a:srgbClr val="FFFFFF"/>
                      </a:solidFill>
                    </a:lnR>
                    <a:lnT w="5760">
                      <a:solidFill>
                        <a:srgbClr val="FFFFFF"/>
                      </a:solidFill>
                    </a:lnT>
                    <a:lnB w="18720">
                      <a:solidFill>
                        <a:srgbClr val="FFFFFF"/>
                      </a:solidFill>
                    </a:lnB>
                    <a:solidFill>
                      <a:srgbClr val="5B9BD5"/>
                    </a:solidFill>
                  </a:tcPr>
                </a:tc>
                <a:extLst>
                  <a:ext uri="{0D108BD9-81ED-4DB2-BD59-A6C34878D82A}">
                    <a16:rowId xmlns:a16="http://schemas.microsoft.com/office/drawing/2014/main" val="10000"/>
                  </a:ext>
                </a:extLst>
              </a:tr>
              <a:tr h="343440">
                <a:tc>
                  <a:txBody>
                    <a:bodyPr/>
                    <a:lstStyle/>
                    <a:p>
                      <a:pPr algn="ctr">
                        <a:lnSpc>
                          <a:spcPct val="100000"/>
                        </a:lnSpc>
                        <a:buNone/>
                        <a:tabLst>
                          <a:tab pos="0" algn="l"/>
                        </a:tabLst>
                      </a:pPr>
                      <a:r>
                        <a:rPr lang="en-US" sz="1600" b="0" strike="noStrike" spc="-1">
                          <a:solidFill>
                            <a:srgbClr val="000000"/>
                          </a:solidFill>
                          <a:latin typeface="Calibri"/>
                          <a:ea typeface="DejaVu Sans"/>
                        </a:rPr>
                        <a:t>2016</a:t>
                      </a:r>
                      <a:endParaRPr lang="en-US" sz="1600" b="0" strike="noStrike" spc="-1">
                        <a:latin typeface="Arial"/>
                      </a:endParaRPr>
                    </a:p>
                  </a:txBody>
                  <a:tcPr marL="61560" marR="61560">
                    <a:lnL w="5760">
                      <a:solidFill>
                        <a:srgbClr val="FFFFFF"/>
                      </a:solidFill>
                    </a:lnL>
                    <a:lnR w="5760">
                      <a:solidFill>
                        <a:srgbClr val="FFFFFF"/>
                      </a:solidFill>
                    </a:lnR>
                    <a:lnT w="18720">
                      <a:solidFill>
                        <a:srgbClr val="FFFFFF"/>
                      </a:solidFill>
                    </a:lnT>
                    <a:lnB w="5760">
                      <a:solidFill>
                        <a:srgbClr val="FFFFFF"/>
                      </a:solidFill>
                    </a:lnB>
                    <a:solidFill>
                      <a:srgbClr val="D1DEEF"/>
                    </a:solidFill>
                  </a:tcPr>
                </a:tc>
                <a:tc>
                  <a:txBody>
                    <a:bodyPr/>
                    <a:lstStyle/>
                    <a:p>
                      <a:pPr algn="ctr">
                        <a:lnSpc>
                          <a:spcPct val="100000"/>
                        </a:lnSpc>
                        <a:buNone/>
                        <a:tabLst>
                          <a:tab pos="0" algn="l"/>
                        </a:tabLst>
                      </a:pPr>
                      <a:r>
                        <a:rPr lang="en-US" sz="1600" b="0" strike="noStrike" spc="-1">
                          <a:solidFill>
                            <a:srgbClr val="000000"/>
                          </a:solidFill>
                          <a:latin typeface="Calibri"/>
                          <a:ea typeface="DejaVu Sans"/>
                        </a:rPr>
                        <a:t>1</a:t>
                      </a:r>
                      <a:endParaRPr lang="en-US" sz="1600" b="0" strike="noStrike" spc="-1">
                        <a:latin typeface="Arial"/>
                      </a:endParaRPr>
                    </a:p>
                  </a:txBody>
                  <a:tcPr marL="61560" marR="61560">
                    <a:lnL w="5760">
                      <a:solidFill>
                        <a:srgbClr val="FFFFFF"/>
                      </a:solidFill>
                    </a:lnL>
                    <a:lnR w="5760">
                      <a:solidFill>
                        <a:srgbClr val="FFFFFF"/>
                      </a:solidFill>
                    </a:lnR>
                    <a:lnT w="18720">
                      <a:solidFill>
                        <a:srgbClr val="FFFFFF"/>
                      </a:solidFill>
                    </a:lnT>
                    <a:lnB w="5760">
                      <a:solidFill>
                        <a:srgbClr val="FFFFFF"/>
                      </a:solidFill>
                    </a:lnB>
                    <a:solidFill>
                      <a:srgbClr val="D1DEEF"/>
                    </a:solidFill>
                  </a:tcPr>
                </a:tc>
                <a:tc>
                  <a:txBody>
                    <a:bodyPr/>
                    <a:lstStyle/>
                    <a:p>
                      <a:pPr algn="ctr">
                        <a:lnSpc>
                          <a:spcPct val="100000"/>
                        </a:lnSpc>
                        <a:buNone/>
                        <a:tabLst>
                          <a:tab pos="0" algn="l"/>
                        </a:tabLst>
                      </a:pPr>
                      <a:r>
                        <a:rPr lang="en-US" sz="1600" b="0" strike="noStrike" spc="-1">
                          <a:solidFill>
                            <a:srgbClr val="000000"/>
                          </a:solidFill>
                          <a:latin typeface="Calibri"/>
                          <a:ea typeface="DejaVu Sans"/>
                        </a:rPr>
                        <a:t>288</a:t>
                      </a:r>
                      <a:endParaRPr lang="en-US" sz="1600" b="0" strike="noStrike" spc="-1">
                        <a:latin typeface="Arial"/>
                      </a:endParaRPr>
                    </a:p>
                  </a:txBody>
                  <a:tcPr marL="61560" marR="61560">
                    <a:lnL w="5760">
                      <a:solidFill>
                        <a:srgbClr val="FFFFFF"/>
                      </a:solidFill>
                    </a:lnL>
                    <a:lnR w="5760">
                      <a:solidFill>
                        <a:srgbClr val="FFFFFF"/>
                      </a:solidFill>
                    </a:lnR>
                    <a:lnT w="18720">
                      <a:solidFill>
                        <a:srgbClr val="FFFFFF"/>
                      </a:solidFill>
                    </a:lnT>
                    <a:lnB w="5760">
                      <a:solidFill>
                        <a:srgbClr val="FFFFFF"/>
                      </a:solidFill>
                    </a:lnB>
                    <a:solidFill>
                      <a:srgbClr val="D1DEEF"/>
                    </a:solidFill>
                  </a:tcPr>
                </a:tc>
                <a:extLst>
                  <a:ext uri="{0D108BD9-81ED-4DB2-BD59-A6C34878D82A}">
                    <a16:rowId xmlns:a16="http://schemas.microsoft.com/office/drawing/2014/main" val="10001"/>
                  </a:ext>
                </a:extLst>
              </a:tr>
              <a:tr h="351720">
                <a:tc>
                  <a:txBody>
                    <a:bodyPr/>
                    <a:lstStyle/>
                    <a:p>
                      <a:pPr algn="ctr">
                        <a:lnSpc>
                          <a:spcPct val="100000"/>
                        </a:lnSpc>
                        <a:buNone/>
                        <a:tabLst>
                          <a:tab pos="0" algn="l"/>
                        </a:tabLst>
                      </a:pPr>
                      <a:r>
                        <a:rPr lang="en-US" sz="1600" b="0" strike="noStrike" spc="-1">
                          <a:solidFill>
                            <a:srgbClr val="000000"/>
                          </a:solidFill>
                          <a:latin typeface="Calibri"/>
                          <a:ea typeface="DejaVu Sans"/>
                        </a:rPr>
                        <a:t>2017</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buNone/>
                        <a:tabLst>
                          <a:tab pos="0" algn="l"/>
                        </a:tabLst>
                      </a:pPr>
                      <a:r>
                        <a:rPr lang="en-US" sz="1600" b="0" strike="noStrike" spc="-1">
                          <a:solidFill>
                            <a:srgbClr val="000000"/>
                          </a:solidFill>
                          <a:latin typeface="Calibri"/>
                          <a:ea typeface="DejaVu Sans"/>
                        </a:rPr>
                        <a:t>2</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buNone/>
                        <a:tabLst>
                          <a:tab pos="0" algn="l"/>
                        </a:tabLst>
                      </a:pPr>
                      <a:r>
                        <a:rPr lang="en-US" sz="1600" b="0" strike="noStrike" spc="-1">
                          <a:solidFill>
                            <a:srgbClr val="000000"/>
                          </a:solidFill>
                          <a:latin typeface="Calibri"/>
                          <a:ea typeface="DejaVu Sans"/>
                        </a:rPr>
                        <a:t>576</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2"/>
                  </a:ext>
                </a:extLst>
              </a:tr>
              <a:tr h="353520">
                <a:tc>
                  <a:txBody>
                    <a:bodyPr/>
                    <a:lstStyle/>
                    <a:p>
                      <a:pPr algn="ctr">
                        <a:lnSpc>
                          <a:spcPct val="100000"/>
                        </a:lnSpc>
                        <a:buNone/>
                        <a:tabLst>
                          <a:tab pos="0" algn="l"/>
                        </a:tabLst>
                      </a:pPr>
                      <a:r>
                        <a:rPr lang="en-US" sz="1600" b="0" strike="noStrike" spc="-1">
                          <a:solidFill>
                            <a:srgbClr val="000000"/>
                          </a:solidFill>
                          <a:latin typeface="Calibri"/>
                          <a:ea typeface="DejaVu Sans"/>
                        </a:rPr>
                        <a:t>2018</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buNone/>
                        <a:tabLst>
                          <a:tab pos="0" algn="l"/>
                        </a:tabLst>
                      </a:pPr>
                      <a:r>
                        <a:rPr lang="en-US" sz="1600" b="0" strike="noStrike" spc="-1">
                          <a:solidFill>
                            <a:srgbClr val="000000"/>
                          </a:solidFill>
                          <a:latin typeface="Calibri"/>
                          <a:ea typeface="DejaVu Sans"/>
                        </a:rPr>
                        <a:t>3</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buNone/>
                        <a:tabLst>
                          <a:tab pos="0" algn="l"/>
                        </a:tabLst>
                      </a:pPr>
                      <a:r>
                        <a:rPr lang="en-US" sz="1600" b="0" strike="noStrike" spc="-1">
                          <a:solidFill>
                            <a:srgbClr val="000000"/>
                          </a:solidFill>
                          <a:latin typeface="Calibri"/>
                          <a:ea typeface="DejaVu Sans"/>
                        </a:rPr>
                        <a:t>864</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3"/>
                  </a:ext>
                </a:extLst>
              </a:tr>
              <a:tr h="353520">
                <a:tc>
                  <a:txBody>
                    <a:bodyPr/>
                    <a:lstStyle/>
                    <a:p>
                      <a:pPr algn="ctr">
                        <a:lnSpc>
                          <a:spcPct val="100000"/>
                        </a:lnSpc>
                        <a:buNone/>
                        <a:tabLst>
                          <a:tab pos="0" algn="l"/>
                        </a:tabLst>
                      </a:pPr>
                      <a:r>
                        <a:rPr lang="en-US" sz="1600" b="0" strike="noStrike" spc="-1">
                          <a:solidFill>
                            <a:srgbClr val="000000"/>
                          </a:solidFill>
                          <a:latin typeface="Calibri"/>
                          <a:ea typeface="DejaVu Sans"/>
                        </a:rPr>
                        <a:t>2019</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buNone/>
                        <a:tabLst>
                          <a:tab pos="0" algn="l"/>
                        </a:tabLst>
                      </a:pPr>
                      <a:r>
                        <a:rPr lang="en-US" sz="1600" b="0" strike="noStrike" spc="-1">
                          <a:solidFill>
                            <a:srgbClr val="000000"/>
                          </a:solidFill>
                          <a:latin typeface="Calibri"/>
                          <a:ea typeface="DejaVu Sans"/>
                        </a:rPr>
                        <a:t>5</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buNone/>
                        <a:tabLst>
                          <a:tab pos="0" algn="l"/>
                        </a:tabLst>
                      </a:pPr>
                      <a:r>
                        <a:rPr lang="en-US" sz="1600" b="0" strike="noStrike" spc="-1">
                          <a:solidFill>
                            <a:srgbClr val="000000"/>
                          </a:solidFill>
                          <a:latin typeface="Calibri"/>
                          <a:ea typeface="DejaVu Sans"/>
                        </a:rPr>
                        <a:t>1440</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4"/>
                  </a:ext>
                </a:extLst>
              </a:tr>
              <a:tr h="353520">
                <a:tc>
                  <a:txBody>
                    <a:bodyPr/>
                    <a:lstStyle/>
                    <a:p>
                      <a:pPr algn="ctr">
                        <a:lnSpc>
                          <a:spcPct val="100000"/>
                        </a:lnSpc>
                        <a:buNone/>
                        <a:tabLst>
                          <a:tab pos="0" algn="l"/>
                        </a:tabLst>
                      </a:pPr>
                      <a:r>
                        <a:rPr lang="en-US" sz="1600" b="0" strike="noStrike" spc="-1">
                          <a:solidFill>
                            <a:srgbClr val="000000"/>
                          </a:solidFill>
                          <a:latin typeface="Calibri"/>
                          <a:ea typeface="DejaVu Sans"/>
                        </a:rPr>
                        <a:t>2020</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buNone/>
                        <a:tabLst>
                          <a:tab pos="0" algn="l"/>
                        </a:tabLst>
                      </a:pPr>
                      <a:r>
                        <a:rPr lang="en-US" sz="1600" b="0" strike="noStrike" spc="-1">
                          <a:solidFill>
                            <a:srgbClr val="000000"/>
                          </a:solidFill>
                          <a:latin typeface="Calibri"/>
                          <a:ea typeface="DejaVu Sans"/>
                        </a:rPr>
                        <a:t>7</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buNone/>
                        <a:tabLst>
                          <a:tab pos="0" algn="l"/>
                        </a:tabLst>
                      </a:pPr>
                      <a:r>
                        <a:rPr lang="en-US" sz="1600" b="0" strike="noStrike" spc="-1">
                          <a:solidFill>
                            <a:srgbClr val="000000"/>
                          </a:solidFill>
                          <a:latin typeface="Calibri"/>
                          <a:ea typeface="DejaVu Sans"/>
                        </a:rPr>
                        <a:t>2016</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5"/>
                  </a:ext>
                </a:extLst>
              </a:tr>
              <a:tr h="353520">
                <a:tc>
                  <a:txBody>
                    <a:bodyPr/>
                    <a:lstStyle/>
                    <a:p>
                      <a:pPr algn="ctr">
                        <a:lnSpc>
                          <a:spcPct val="100000"/>
                        </a:lnSpc>
                        <a:buNone/>
                        <a:tabLst>
                          <a:tab pos="0" algn="l"/>
                        </a:tabLst>
                      </a:pPr>
                      <a:r>
                        <a:rPr lang="en-US" sz="1600" b="0" strike="noStrike" spc="-1">
                          <a:solidFill>
                            <a:srgbClr val="000000"/>
                          </a:solidFill>
                          <a:latin typeface="Calibri"/>
                          <a:ea typeface="DejaVu Sans"/>
                        </a:rPr>
                        <a:t>2021</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buNone/>
                        <a:tabLst>
                          <a:tab pos="0" algn="l"/>
                        </a:tabLst>
                      </a:pPr>
                      <a:r>
                        <a:rPr lang="en-US" sz="1600" b="0" strike="noStrike" spc="-1">
                          <a:solidFill>
                            <a:srgbClr val="000000"/>
                          </a:solidFill>
                          <a:latin typeface="Calibri"/>
                          <a:ea typeface="DejaVu Sans"/>
                        </a:rPr>
                        <a:t>8</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buNone/>
                        <a:tabLst>
                          <a:tab pos="0" algn="l"/>
                        </a:tabLst>
                      </a:pPr>
                      <a:r>
                        <a:rPr lang="en-US" sz="1600" b="0" strike="noStrike" spc="-1">
                          <a:solidFill>
                            <a:srgbClr val="000000"/>
                          </a:solidFill>
                          <a:latin typeface="Calibri"/>
                          <a:ea typeface="DejaVu Sans"/>
                        </a:rPr>
                        <a:t>2304</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6"/>
                  </a:ext>
                </a:extLst>
              </a:tr>
              <a:tr h="353520">
                <a:tc>
                  <a:txBody>
                    <a:bodyPr/>
                    <a:lstStyle/>
                    <a:p>
                      <a:pPr algn="ctr">
                        <a:lnSpc>
                          <a:spcPct val="100000"/>
                        </a:lnSpc>
                        <a:buNone/>
                        <a:tabLst>
                          <a:tab pos="0" algn="l"/>
                        </a:tabLst>
                      </a:pPr>
                      <a:r>
                        <a:rPr lang="en-US" sz="1600" b="0" strike="noStrike" spc="-1">
                          <a:solidFill>
                            <a:srgbClr val="FF0000"/>
                          </a:solidFill>
                          <a:latin typeface="Calibri"/>
                          <a:ea typeface="DejaVu Sans"/>
                        </a:rPr>
                        <a:t>2022</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buNone/>
                        <a:tabLst>
                          <a:tab pos="0" algn="l"/>
                        </a:tabLst>
                      </a:pPr>
                      <a:r>
                        <a:rPr lang="en-US" sz="1600" b="0" strike="noStrike" spc="-1">
                          <a:solidFill>
                            <a:srgbClr val="FF0000"/>
                          </a:solidFill>
                          <a:latin typeface="Calibri"/>
                          <a:ea typeface="DejaVu Sans"/>
                        </a:rPr>
                        <a:t>10</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buNone/>
                        <a:tabLst>
                          <a:tab pos="0" algn="l"/>
                        </a:tabLst>
                      </a:pPr>
                      <a:r>
                        <a:rPr lang="en-US" sz="1600" b="0" strike="noStrike" spc="-1">
                          <a:solidFill>
                            <a:srgbClr val="FF0000"/>
                          </a:solidFill>
                          <a:latin typeface="Calibri"/>
                          <a:ea typeface="DejaVu Sans"/>
                        </a:rPr>
                        <a:t>2880</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7"/>
                  </a:ext>
                </a:extLst>
              </a:tr>
              <a:tr h="353520">
                <a:tc>
                  <a:txBody>
                    <a:bodyPr/>
                    <a:lstStyle/>
                    <a:p>
                      <a:pPr algn="ctr">
                        <a:lnSpc>
                          <a:spcPct val="100000"/>
                        </a:lnSpc>
                        <a:buNone/>
                        <a:tabLst>
                          <a:tab pos="0" algn="l"/>
                        </a:tabLst>
                      </a:pPr>
                      <a:r>
                        <a:rPr lang="en-US" sz="1600" b="0" strike="noStrike" spc="-1">
                          <a:solidFill>
                            <a:srgbClr val="000000"/>
                          </a:solidFill>
                          <a:latin typeface="Calibri"/>
                          <a:ea typeface="DejaVu Sans"/>
                        </a:rPr>
                        <a:t>2023</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buNone/>
                        <a:tabLst>
                          <a:tab pos="0" algn="l"/>
                        </a:tabLst>
                      </a:pPr>
                      <a:r>
                        <a:rPr lang="en-US" sz="1600" b="0" strike="noStrike" spc="-1">
                          <a:solidFill>
                            <a:srgbClr val="000000"/>
                          </a:solidFill>
                          <a:latin typeface="Calibri"/>
                          <a:ea typeface="DejaVu Sans"/>
                        </a:rPr>
                        <a:t>12</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buNone/>
                        <a:tabLst>
                          <a:tab pos="0" algn="l"/>
                        </a:tabLst>
                      </a:pPr>
                      <a:r>
                        <a:rPr lang="en-US" sz="1600" b="0" strike="noStrike" spc="-1">
                          <a:solidFill>
                            <a:srgbClr val="000000"/>
                          </a:solidFill>
                          <a:latin typeface="Calibri"/>
                          <a:ea typeface="DejaVu Sans"/>
                        </a:rPr>
                        <a:t>3456</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8"/>
                  </a:ext>
                </a:extLst>
              </a:tr>
              <a:tr h="357480">
                <a:tc>
                  <a:txBody>
                    <a:bodyPr/>
                    <a:lstStyle/>
                    <a:p>
                      <a:pPr algn="ctr">
                        <a:lnSpc>
                          <a:spcPct val="100000"/>
                        </a:lnSpc>
                        <a:buNone/>
                        <a:tabLst>
                          <a:tab pos="0" algn="l"/>
                        </a:tabLst>
                      </a:pPr>
                      <a:r>
                        <a:rPr lang="en-US" sz="1600" b="0" strike="noStrike" spc="-1">
                          <a:solidFill>
                            <a:srgbClr val="000000"/>
                          </a:solidFill>
                          <a:latin typeface="Calibri"/>
                          <a:ea typeface="DejaVu Sans"/>
                        </a:rPr>
                        <a:t>2024</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buNone/>
                        <a:tabLst>
                          <a:tab pos="0" algn="l"/>
                        </a:tabLst>
                      </a:pPr>
                      <a:r>
                        <a:rPr lang="en-US" sz="1600" b="0" strike="noStrike" spc="-1">
                          <a:solidFill>
                            <a:srgbClr val="000000"/>
                          </a:solidFill>
                          <a:latin typeface="Calibri"/>
                          <a:ea typeface="DejaVu Sans"/>
                        </a:rPr>
                        <a:t>14</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buNone/>
                        <a:tabLst>
                          <a:tab pos="0" algn="l"/>
                        </a:tabLst>
                      </a:pPr>
                      <a:r>
                        <a:rPr lang="en-US" sz="1600" b="0" strike="noStrike" spc="-1">
                          <a:solidFill>
                            <a:srgbClr val="000000"/>
                          </a:solidFill>
                          <a:latin typeface="Calibri"/>
                          <a:ea typeface="DejaVu Sans"/>
                        </a:rPr>
                        <a:t>4032</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9"/>
                  </a:ext>
                </a:extLst>
              </a:tr>
            </a:tbl>
          </a:graphicData>
        </a:graphic>
      </p:graphicFrame>
      <p:sp>
        <p:nvSpPr>
          <p:cNvPr id="848" name="TextBox 40"/>
          <p:cNvSpPr/>
          <p:nvPr/>
        </p:nvSpPr>
        <p:spPr>
          <a:xfrm>
            <a:off x="142920" y="6396840"/>
            <a:ext cx="11869560" cy="638280"/>
          </a:xfrm>
          <a:prstGeom prst="rect">
            <a:avLst/>
          </a:prstGeom>
          <a:solidFill>
            <a:srgbClr val="DDD9C3">
              <a:alpha val="96000"/>
            </a:srgbClr>
          </a:solidFill>
          <a:ln w="0">
            <a:noFill/>
          </a:ln>
          <a:effectLst>
            <a:softEdge rad="38160"/>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C00000"/>
                </a:solidFill>
                <a:latin typeface="Calibri"/>
                <a:ea typeface="DejaVu Sans"/>
              </a:rPr>
              <a:t>Global competence in 2030 horizon: </a:t>
            </a:r>
            <a:r>
              <a:rPr lang="en-US" sz="1800" b="1" strike="noStrike" spc="-1">
                <a:solidFill>
                  <a:srgbClr val="0070C0"/>
                </a:solidFill>
                <a:latin typeface="Calibri"/>
                <a:ea typeface="DejaVu Sans"/>
              </a:rPr>
              <a:t>Ice-Cube: 2025-2034 -&gt; 8km</a:t>
            </a:r>
            <a:r>
              <a:rPr lang="en-US" sz="1800" b="1" strike="noStrike" spc="-1" baseline="30000">
                <a:solidFill>
                  <a:srgbClr val="0070C0"/>
                </a:solidFill>
                <a:latin typeface="Calibri"/>
                <a:ea typeface="DejaVu Sans"/>
              </a:rPr>
              <a:t>3</a:t>
            </a:r>
            <a:r>
              <a:rPr lang="en-US" sz="1800" b="1" strike="noStrike" spc="-1">
                <a:solidFill>
                  <a:srgbClr val="0070C0"/>
                </a:solidFill>
                <a:latin typeface="Calibri"/>
                <a:ea typeface="DejaVu Sans"/>
              </a:rPr>
              <a:t> (w RA 100 km3 =&gt; PeV);</a:t>
            </a:r>
            <a:r>
              <a:rPr lang="en-US" sz="1800" b="1" strike="noStrike" spc="-1">
                <a:solidFill>
                  <a:srgbClr val="009051"/>
                </a:solidFill>
                <a:latin typeface="Calibri"/>
                <a:ea typeface="DejaVu Sans"/>
              </a:rPr>
              <a:t> </a:t>
            </a:r>
            <a:r>
              <a:rPr lang="en-US" sz="1800" b="1" strike="noStrike" spc="-1">
                <a:solidFill>
                  <a:srgbClr val="7030A0"/>
                </a:solidFill>
                <a:latin typeface="Calibri"/>
                <a:ea typeface="DejaVu Sans"/>
              </a:rPr>
              <a:t>Km3NET: -&gt; few km</a:t>
            </a:r>
            <a:r>
              <a:rPr lang="en-US" sz="1800" b="1" strike="noStrike" spc="-1" baseline="30000">
                <a:solidFill>
                  <a:srgbClr val="7030A0"/>
                </a:solidFill>
                <a:latin typeface="Calibri"/>
                <a:ea typeface="DejaVu Sans"/>
              </a:rPr>
              <a:t>3</a:t>
            </a:r>
            <a:r>
              <a:rPr lang="en-US" sz="1800" b="1" strike="noStrike" spc="-1">
                <a:solidFill>
                  <a:srgbClr val="7030A0"/>
                </a:solidFill>
                <a:latin typeface="Calibri"/>
                <a:ea typeface="DejaVu Sans"/>
              </a:rPr>
              <a:t>;</a:t>
            </a:r>
            <a:r>
              <a:rPr lang="en-US" sz="1800" b="1" strike="noStrike" spc="-1">
                <a:solidFill>
                  <a:srgbClr val="009051"/>
                </a:solidFill>
                <a:latin typeface="Calibri"/>
                <a:ea typeface="DejaVu Sans"/>
              </a:rPr>
              <a:t> </a:t>
            </a:r>
            <a:endParaRPr lang="en-US" sz="1800" b="0" strike="noStrike" spc="-1">
              <a:latin typeface="Arial"/>
            </a:endParaRPr>
          </a:p>
          <a:p>
            <a:pPr>
              <a:lnSpc>
                <a:spcPct val="100000"/>
              </a:lnSpc>
              <a:buNone/>
            </a:pPr>
            <a:r>
              <a:rPr lang="en-US" sz="1800" b="1" strike="noStrike" spc="-1">
                <a:solidFill>
                  <a:srgbClr val="009051"/>
                </a:solidFill>
                <a:latin typeface="Calibri"/>
                <a:ea typeface="DejaVu Sans"/>
              </a:rPr>
              <a:t>Baikal-GVD (Phase II) = new type of OM, trigger-less operation, ML&amp;AI, -&gt; ~ 10 km</a:t>
            </a:r>
            <a:r>
              <a:rPr lang="en-US" sz="1800" b="1" strike="noStrike" spc="-1" baseline="30000">
                <a:solidFill>
                  <a:srgbClr val="009051"/>
                </a:solidFill>
                <a:latin typeface="Calibri"/>
                <a:ea typeface="DejaVu Sans"/>
              </a:rPr>
              <a:t>3</a:t>
            </a:r>
            <a:r>
              <a:rPr lang="en-US" sz="1800" b="1" strike="noStrike" spc="-1">
                <a:solidFill>
                  <a:srgbClr val="009051"/>
                </a:solidFill>
                <a:latin typeface="Calibri"/>
                <a:ea typeface="DejaVu Sans"/>
              </a:rPr>
              <a:t> ? (CDR in 2024),   </a:t>
            </a:r>
            <a:endParaRPr lang="en-US" sz="1800" b="0" strike="noStrike" spc="-1">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 name="PlaceHolder 1"/>
          <p:cNvSpPr>
            <a:spLocks noGrp="1"/>
          </p:cNvSpPr>
          <p:nvPr>
            <p:ph type="title"/>
          </p:nvPr>
        </p:nvSpPr>
        <p:spPr>
          <a:xfrm>
            <a:off x="389520" y="304560"/>
            <a:ext cx="7321334" cy="516600"/>
          </a:xfrm>
          <a:prstGeom prst="rect">
            <a:avLst/>
          </a:prstGeom>
          <a:noFill/>
          <a:ln w="0">
            <a:noFill/>
          </a:ln>
        </p:spPr>
        <p:txBody>
          <a:bodyPr lIns="0" tIns="0" rIns="0" bIns="0" anchor="ctr">
            <a:noAutofit/>
          </a:bodyPr>
          <a:lstStyle/>
          <a:p>
            <a:pPr>
              <a:lnSpc>
                <a:spcPct val="90000"/>
              </a:lnSpc>
              <a:buNone/>
            </a:pPr>
            <a:r>
              <a:rPr lang="en-US" sz="2400" b="0" strike="noStrike" spc="-1" dirty="0">
                <a:solidFill>
                  <a:srgbClr val="00B050"/>
                </a:solidFill>
                <a:latin typeface="Arial"/>
                <a:ea typeface="DejaVu Sans"/>
              </a:rPr>
              <a:t>Frontier Accelerator R&amp;D (preliminary list):</a:t>
            </a:r>
            <a:endParaRPr lang="en-US" sz="2400" b="0" strike="noStrike" spc="-1" dirty="0">
              <a:latin typeface="Arial"/>
            </a:endParaRPr>
          </a:p>
        </p:txBody>
      </p:sp>
      <p:sp>
        <p:nvSpPr>
          <p:cNvPr id="1063" name="PlaceHolder 2"/>
          <p:cNvSpPr>
            <a:spLocks noGrp="1"/>
          </p:cNvSpPr>
          <p:nvPr>
            <p:ph/>
          </p:nvPr>
        </p:nvSpPr>
        <p:spPr>
          <a:xfrm>
            <a:off x="264600" y="955800"/>
            <a:ext cx="11199240" cy="2460240"/>
          </a:xfrm>
          <a:prstGeom prst="rect">
            <a:avLst/>
          </a:prstGeom>
          <a:noFill/>
          <a:ln w="0">
            <a:noFill/>
          </a:ln>
        </p:spPr>
        <p:txBody>
          <a:bodyPr lIns="0" tIns="0" rIns="0" bIns="0" anchor="t">
            <a:noAutofit/>
          </a:bodyPr>
          <a:lstStyle/>
          <a:p>
            <a:pPr marL="228600" indent="-228600">
              <a:lnSpc>
                <a:spcPct val="100000"/>
              </a:lnSpc>
              <a:spcBef>
                <a:spcPts val="434"/>
              </a:spcBef>
              <a:spcAft>
                <a:spcPts val="34"/>
              </a:spcAft>
              <a:buClr>
                <a:srgbClr val="000000"/>
              </a:buClr>
              <a:buFont typeface="Arial"/>
              <a:buChar char="•"/>
            </a:pPr>
            <a:r>
              <a:rPr lang="en-US" sz="1800" b="0" strike="noStrike" spc="-1" dirty="0">
                <a:solidFill>
                  <a:srgbClr val="000000"/>
                </a:solidFill>
                <a:latin typeface="Arial"/>
                <a:ea typeface="DejaVu Sans"/>
              </a:rPr>
              <a:t>   Intensive ion sources: ESIS, ECR (Z&gt;35+, I&gt;e9, &gt; 28GHz);</a:t>
            </a:r>
            <a:endParaRPr lang="en-US" sz="1800" b="0" strike="noStrike" spc="-1" dirty="0">
              <a:latin typeface="Arial"/>
            </a:endParaRPr>
          </a:p>
          <a:p>
            <a:pPr marL="228600" indent="-228600">
              <a:lnSpc>
                <a:spcPct val="100000"/>
              </a:lnSpc>
              <a:spcBef>
                <a:spcPts val="434"/>
              </a:spcBef>
              <a:spcAft>
                <a:spcPts val="34"/>
              </a:spcAft>
              <a:buClr>
                <a:srgbClr val="000000"/>
              </a:buClr>
              <a:buFont typeface="Arial"/>
              <a:buChar char="•"/>
            </a:pPr>
            <a:r>
              <a:rPr lang="en-US" sz="1800" b="0" strike="noStrike" spc="-1" dirty="0">
                <a:solidFill>
                  <a:srgbClr val="000000"/>
                </a:solidFill>
                <a:latin typeface="Arial"/>
                <a:ea typeface="DejaVu Sans"/>
              </a:rPr>
              <a:t>   HTSC (77K+) magnets (&gt;4T, &gt;4T/s) and coils (&gt;30 kA);</a:t>
            </a:r>
            <a:endParaRPr lang="en-US" sz="1800" b="0" strike="noStrike" spc="-1" dirty="0">
              <a:latin typeface="Arial"/>
            </a:endParaRPr>
          </a:p>
          <a:p>
            <a:pPr marL="228600" indent="-228600">
              <a:lnSpc>
                <a:spcPct val="100000"/>
              </a:lnSpc>
              <a:spcBef>
                <a:spcPts val="434"/>
              </a:spcBef>
              <a:spcAft>
                <a:spcPts val="34"/>
              </a:spcAft>
              <a:buClr>
                <a:srgbClr val="000000"/>
              </a:buClr>
              <a:buFont typeface="Arial"/>
              <a:buChar char="•"/>
            </a:pPr>
            <a:r>
              <a:rPr lang="en-US" sz="1800" b="0" strike="noStrike" spc="-1" dirty="0">
                <a:solidFill>
                  <a:srgbClr val="000000"/>
                </a:solidFill>
                <a:latin typeface="Arial"/>
                <a:ea typeface="DejaVu Sans"/>
              </a:rPr>
              <a:t>   Ultrafast beam cooling (~ 10-100 </a:t>
            </a:r>
            <a:r>
              <a:rPr lang="en-US" sz="1800" b="0" strike="noStrike" spc="-1" dirty="0" err="1">
                <a:solidFill>
                  <a:srgbClr val="000000"/>
                </a:solidFill>
                <a:latin typeface="Arial"/>
                <a:ea typeface="DejaVu Sans"/>
              </a:rPr>
              <a:t>msec</a:t>
            </a:r>
            <a:r>
              <a:rPr lang="en-US" sz="1800" b="0" strike="noStrike" spc="-1" dirty="0">
                <a:solidFill>
                  <a:srgbClr val="000000"/>
                </a:solidFill>
                <a:latin typeface="Arial"/>
                <a:ea typeface="DejaVu Sans"/>
              </a:rPr>
              <a:t>) for bright ion beams (I&gt;e9);</a:t>
            </a:r>
            <a:endParaRPr lang="en-US" sz="1800" b="0" strike="noStrike" spc="-1" dirty="0">
              <a:latin typeface="Arial"/>
            </a:endParaRPr>
          </a:p>
          <a:p>
            <a:pPr marL="228600" indent="-228600">
              <a:lnSpc>
                <a:spcPct val="100000"/>
              </a:lnSpc>
              <a:spcBef>
                <a:spcPts val="434"/>
              </a:spcBef>
              <a:spcAft>
                <a:spcPts val="34"/>
              </a:spcAft>
              <a:buClr>
                <a:srgbClr val="000000"/>
              </a:buClr>
              <a:buFont typeface="Arial"/>
              <a:buChar char="•"/>
            </a:pPr>
            <a:r>
              <a:rPr lang="en-US" sz="1800" b="0" strike="noStrike" spc="-1" dirty="0">
                <a:solidFill>
                  <a:srgbClr val="000000"/>
                </a:solidFill>
                <a:latin typeface="Arial"/>
                <a:ea typeface="DejaVu Sans"/>
              </a:rPr>
              <a:t>   SC RF for linear accelerator structures (&gt;10MV/m, @4.5K);</a:t>
            </a:r>
            <a:endParaRPr lang="en-US" sz="1800" b="0" strike="noStrike" spc="-1" dirty="0">
              <a:latin typeface="Arial"/>
            </a:endParaRPr>
          </a:p>
          <a:p>
            <a:pPr marL="228600" indent="-228600">
              <a:lnSpc>
                <a:spcPct val="100000"/>
              </a:lnSpc>
              <a:spcBef>
                <a:spcPts val="434"/>
              </a:spcBef>
              <a:spcAft>
                <a:spcPts val="34"/>
              </a:spcAft>
              <a:buClr>
                <a:srgbClr val="000000"/>
              </a:buClr>
              <a:buFont typeface="Arial"/>
              <a:buChar char="•"/>
            </a:pPr>
            <a:r>
              <a:rPr lang="en-US" sz="1800" b="0" strike="noStrike" spc="-1" dirty="0">
                <a:solidFill>
                  <a:srgbClr val="000000"/>
                </a:solidFill>
                <a:latin typeface="Arial"/>
                <a:ea typeface="DejaVu Sans"/>
              </a:rPr>
              <a:t>   Colliders studies: high luminosity, Interaction region, </a:t>
            </a:r>
            <a:r>
              <a:rPr lang="en-US" sz="1800" b="0" strike="noStrike" spc="-1" dirty="0" err="1">
                <a:solidFill>
                  <a:srgbClr val="000000"/>
                </a:solidFill>
                <a:latin typeface="Arial"/>
                <a:ea typeface="DejaVu Sans"/>
              </a:rPr>
              <a:t>novell</a:t>
            </a:r>
            <a:r>
              <a:rPr lang="en-US" sz="1800" b="0" strike="noStrike" spc="-1" dirty="0">
                <a:solidFill>
                  <a:srgbClr val="000000"/>
                </a:solidFill>
                <a:latin typeface="Arial"/>
                <a:ea typeface="DejaVu Sans"/>
              </a:rPr>
              <a:t> optics (pp, ii, ep, </a:t>
            </a:r>
            <a:r>
              <a:rPr lang="en-US" sz="1800" b="0" strike="noStrike" spc="-1" dirty="0" err="1">
                <a:solidFill>
                  <a:srgbClr val="000000"/>
                </a:solidFill>
                <a:latin typeface="Arial"/>
                <a:ea typeface="DejaVu Sans"/>
              </a:rPr>
              <a:t>ei</a:t>
            </a:r>
            <a:r>
              <a:rPr lang="en-US" sz="1800" b="0" strike="noStrike" spc="-1" dirty="0">
                <a:solidFill>
                  <a:srgbClr val="000000"/>
                </a:solidFill>
                <a:latin typeface="Arial"/>
                <a:ea typeface="DejaVu Sans"/>
              </a:rPr>
              <a:t>, </a:t>
            </a:r>
            <a:r>
              <a:rPr lang="en-US" sz="1800" b="0" strike="noStrike" spc="-1" dirty="0" err="1">
                <a:solidFill>
                  <a:srgbClr val="000000"/>
                </a:solidFill>
                <a:latin typeface="Arial"/>
                <a:ea typeface="DejaVu Sans"/>
              </a:rPr>
              <a:t>ig</a:t>
            </a:r>
            <a:r>
              <a:rPr lang="en-US" sz="1800" b="0" strike="noStrike" spc="-1" dirty="0">
                <a:solidFill>
                  <a:srgbClr val="000000"/>
                </a:solidFill>
                <a:latin typeface="Arial"/>
                <a:ea typeface="DejaVu Sans"/>
              </a:rPr>
              <a:t>);</a:t>
            </a:r>
            <a:endParaRPr lang="en-US" sz="1800" b="0" strike="noStrike" spc="-1" dirty="0">
              <a:latin typeface="Arial"/>
            </a:endParaRPr>
          </a:p>
          <a:p>
            <a:pPr marL="228600" indent="-228600">
              <a:lnSpc>
                <a:spcPct val="100000"/>
              </a:lnSpc>
              <a:spcBef>
                <a:spcPts val="434"/>
              </a:spcBef>
              <a:spcAft>
                <a:spcPts val="34"/>
              </a:spcAft>
              <a:buClr>
                <a:srgbClr val="000000"/>
              </a:buClr>
              <a:buFont typeface="Arial"/>
              <a:buChar char="•"/>
            </a:pPr>
            <a:r>
              <a:rPr lang="en-US" sz="1800" b="0" strike="noStrike" spc="-1" dirty="0">
                <a:solidFill>
                  <a:srgbClr val="000000"/>
                </a:solidFill>
                <a:latin typeface="Arial"/>
                <a:ea typeface="DejaVu Sans"/>
              </a:rPr>
              <a:t>   FCC challenges for metrology, feed-back systems, </a:t>
            </a:r>
            <a:r>
              <a:rPr lang="en-US" sz="1800" b="0" strike="noStrike" spc="-1" dirty="0" err="1">
                <a:solidFill>
                  <a:srgbClr val="000000"/>
                </a:solidFill>
                <a:latin typeface="Arial"/>
                <a:ea typeface="DejaVu Sans"/>
              </a:rPr>
              <a:t>nano</a:t>
            </a:r>
            <a:r>
              <a:rPr lang="en-US" sz="1800" b="0" strike="noStrike" spc="-1" dirty="0">
                <a:solidFill>
                  <a:srgbClr val="000000"/>
                </a:solidFill>
                <a:latin typeface="Arial"/>
                <a:ea typeface="DejaVu Sans"/>
              </a:rPr>
              <a:t>- pico- sensitive laser </a:t>
            </a:r>
            <a:r>
              <a:rPr lang="en-US" sz="1800" b="0" strike="noStrike" spc="-1" dirty="0" err="1">
                <a:solidFill>
                  <a:srgbClr val="000000"/>
                </a:solidFill>
                <a:latin typeface="Arial"/>
                <a:ea typeface="DejaVu Sans"/>
              </a:rPr>
              <a:t>inclinometry</a:t>
            </a:r>
            <a:r>
              <a:rPr lang="en-US" sz="1800" b="0" strike="noStrike" spc="-1" dirty="0">
                <a:solidFill>
                  <a:srgbClr val="000000"/>
                </a:solidFill>
                <a:latin typeface="Arial"/>
                <a:ea typeface="DejaVu Sans"/>
              </a:rPr>
              <a:t> (PLI);</a:t>
            </a:r>
            <a:endParaRPr lang="en-US" sz="1800" b="0" strike="noStrike" spc="-1" dirty="0">
              <a:latin typeface="Arial"/>
            </a:endParaRPr>
          </a:p>
          <a:p>
            <a:pPr>
              <a:lnSpc>
                <a:spcPct val="100000"/>
              </a:lnSpc>
              <a:spcBef>
                <a:spcPts val="434"/>
              </a:spcBef>
              <a:spcAft>
                <a:spcPts val="34"/>
              </a:spcAft>
              <a:buClr>
                <a:srgbClr val="000000"/>
              </a:buClr>
              <a:buFont typeface="Arial"/>
              <a:buChar char="•"/>
            </a:pPr>
            <a:r>
              <a:rPr lang="en-US" sz="1800" b="0" strike="noStrike" spc="-1" dirty="0">
                <a:solidFill>
                  <a:srgbClr val="000000"/>
                </a:solidFill>
                <a:latin typeface="Arial"/>
                <a:ea typeface="DejaVu Sans"/>
              </a:rPr>
              <a:t>   Beam therapy: flash-technology, pencil beam</a:t>
            </a:r>
            <a:r>
              <a:rPr lang="en-US" sz="1800" spc="-1" dirty="0">
                <a:solidFill>
                  <a:srgbClr val="000000"/>
                </a:solidFill>
              </a:rPr>
              <a:t>, investigations  of neutron </a:t>
            </a:r>
            <a:r>
              <a:rPr lang="en-US" sz="1800" b="0" strike="noStrike" spc="-1" dirty="0">
                <a:solidFill>
                  <a:srgbClr val="000000"/>
                </a:solidFill>
                <a:latin typeface="Arial"/>
                <a:ea typeface="DejaVu Sans"/>
              </a:rPr>
              <a:t>and e- beam opportunities;</a:t>
            </a:r>
            <a:endParaRPr lang="en-US" sz="1800" b="0" strike="noStrike" spc="-1" dirty="0">
              <a:latin typeface="Arial"/>
            </a:endParaRPr>
          </a:p>
        </p:txBody>
      </p:sp>
      <p:sp>
        <p:nvSpPr>
          <p:cNvPr id="1064" name="Прямоугольник 16"/>
          <p:cNvSpPr/>
          <p:nvPr/>
        </p:nvSpPr>
        <p:spPr>
          <a:xfrm>
            <a:off x="483840" y="3679920"/>
            <a:ext cx="5482568" cy="46021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400" b="0" strike="noStrike" spc="-1" dirty="0">
                <a:solidFill>
                  <a:srgbClr val="00B050"/>
                </a:solidFill>
                <a:latin typeface="Arial"/>
                <a:ea typeface="DejaVu Sans"/>
              </a:rPr>
              <a:t>Frontier Detector R&amp;D (preliminary list)</a:t>
            </a:r>
            <a:endParaRPr lang="en-US" sz="2400" b="0" strike="noStrike" spc="-1" dirty="0">
              <a:latin typeface="Arial"/>
            </a:endParaRPr>
          </a:p>
        </p:txBody>
      </p:sp>
      <p:sp>
        <p:nvSpPr>
          <p:cNvPr id="1065" name="Прямоугольник 17"/>
          <p:cNvSpPr/>
          <p:nvPr/>
        </p:nvSpPr>
        <p:spPr>
          <a:xfrm>
            <a:off x="206280" y="4156920"/>
            <a:ext cx="11582640" cy="276853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16000" indent="-285120">
              <a:lnSpc>
                <a:spcPct val="100000"/>
              </a:lnSpc>
              <a:spcAft>
                <a:spcPts val="600"/>
              </a:spcAft>
              <a:buClr>
                <a:srgbClr val="000000"/>
              </a:buClr>
              <a:buFont typeface="Arial"/>
              <a:buChar char="•"/>
              <a:tabLst>
                <a:tab pos="456120" algn="l"/>
              </a:tabLst>
            </a:pPr>
            <a:r>
              <a:rPr lang="en-US" sz="1800" b="0" strike="noStrike" spc="-1" dirty="0">
                <a:solidFill>
                  <a:srgbClr val="000000"/>
                </a:solidFill>
                <a:latin typeface="Arial"/>
                <a:ea typeface="DejaVu Sans"/>
              </a:rPr>
              <a:t> New </a:t>
            </a:r>
            <a:r>
              <a:rPr lang="en-US" sz="1800" b="0" strike="noStrike" spc="-1" dirty="0" err="1">
                <a:solidFill>
                  <a:srgbClr val="000000"/>
                </a:solidFill>
                <a:latin typeface="Arial"/>
                <a:ea typeface="DejaVu Sans"/>
              </a:rPr>
              <a:t>HPGe</a:t>
            </a:r>
            <a:r>
              <a:rPr lang="en-US" sz="1800" b="0" strike="noStrike" spc="-1" dirty="0">
                <a:solidFill>
                  <a:srgbClr val="000000"/>
                </a:solidFill>
                <a:latin typeface="Arial"/>
                <a:ea typeface="DejaVu Sans"/>
              </a:rPr>
              <a:t> detectors and new Si detectors: </a:t>
            </a:r>
            <a:r>
              <a:rPr lang="en-US" sz="1800" b="0" strike="noStrike" spc="-1" dirty="0">
                <a:solidFill>
                  <a:srgbClr val="FF0000"/>
                </a:solidFill>
                <a:latin typeface="Arial"/>
                <a:ea typeface="DejaVu Sans"/>
              </a:rPr>
              <a:t>HPGE, </a:t>
            </a:r>
            <a:r>
              <a:rPr lang="en-US" sz="1800" b="0" strike="noStrike" spc="-1" dirty="0" err="1">
                <a:solidFill>
                  <a:srgbClr val="FF0000"/>
                </a:solidFill>
                <a:latin typeface="Arial"/>
                <a:ea typeface="DejaVu Sans"/>
              </a:rPr>
              <a:t>NewSiPM</a:t>
            </a:r>
            <a:r>
              <a:rPr lang="en-US" sz="1800" b="0" strike="noStrike" spc="-1" dirty="0">
                <a:solidFill>
                  <a:srgbClr val="FF0000"/>
                </a:solidFill>
                <a:latin typeface="Arial"/>
                <a:ea typeface="DejaVu Sans"/>
              </a:rPr>
              <a:t>. </a:t>
            </a:r>
            <a:r>
              <a:rPr lang="en-US" sz="1800" b="0" strike="noStrike" spc="-1" dirty="0">
                <a:solidFill>
                  <a:srgbClr val="000000"/>
                </a:solidFill>
                <a:latin typeface="Arial"/>
                <a:ea typeface="DejaVu Sans"/>
              </a:rPr>
              <a:t>For ultra-low recoil energies of target nuclei in dark matter searches, </a:t>
            </a:r>
            <a:r>
              <a:rPr lang="en-US" sz="1800" b="0" strike="noStrike" spc="-1" dirty="0" err="1">
                <a:solidFill>
                  <a:srgbClr val="000000"/>
                </a:solidFill>
                <a:latin typeface="Arial"/>
                <a:ea typeface="DejaVu Sans"/>
              </a:rPr>
              <a:t>CEvNS</a:t>
            </a:r>
            <a:r>
              <a:rPr lang="en-US" sz="1800" b="0" strike="noStrike" spc="-1" dirty="0">
                <a:solidFill>
                  <a:srgbClr val="000000"/>
                </a:solidFill>
                <a:latin typeface="Arial"/>
                <a:ea typeface="DejaVu Sans"/>
              </a:rPr>
              <a:t>. Provide a “colorful” tomography. Calibration of ECAL detectors @ e-</a:t>
            </a:r>
            <a:r>
              <a:rPr lang="en-US" sz="1800" b="0" strike="noStrike" spc="-1" dirty="0" err="1">
                <a:solidFill>
                  <a:srgbClr val="FF0000"/>
                </a:solidFill>
                <a:latin typeface="Arial"/>
                <a:ea typeface="DejaVu Sans"/>
              </a:rPr>
              <a:t>Linac</a:t>
            </a:r>
            <a:r>
              <a:rPr lang="en-US" sz="1800" b="0" strike="noStrike" spc="-1" dirty="0">
                <a:solidFill>
                  <a:srgbClr val="000000"/>
                </a:solidFill>
                <a:latin typeface="Arial"/>
                <a:ea typeface="DejaVu Sans"/>
              </a:rPr>
              <a:t>.</a:t>
            </a:r>
            <a:endParaRPr lang="en-US" sz="1800" b="0" strike="noStrike" spc="-1" dirty="0">
              <a:latin typeface="Arial"/>
            </a:endParaRPr>
          </a:p>
          <a:p>
            <a:pPr marL="216000" indent="-285120">
              <a:lnSpc>
                <a:spcPct val="100000"/>
              </a:lnSpc>
              <a:spcAft>
                <a:spcPts val="600"/>
              </a:spcAft>
              <a:buClr>
                <a:srgbClr val="000000"/>
              </a:buClr>
              <a:buFont typeface="Arial"/>
              <a:buChar char="•"/>
              <a:tabLst>
                <a:tab pos="456120" algn="l"/>
              </a:tabLst>
            </a:pPr>
            <a:r>
              <a:rPr lang="en-US" sz="1800" b="0" strike="noStrike" spc="-1" dirty="0">
                <a:solidFill>
                  <a:srgbClr val="000000"/>
                </a:solidFill>
                <a:latin typeface="Arial"/>
                <a:ea typeface="DejaVu Sans"/>
              </a:rPr>
              <a:t>Development of positron annihilation spectroscopy: </a:t>
            </a:r>
            <a:r>
              <a:rPr lang="en-US" sz="1800" b="0" strike="noStrike" spc="-1" dirty="0">
                <a:solidFill>
                  <a:srgbClr val="FF0000"/>
                </a:solidFill>
                <a:latin typeface="Arial"/>
                <a:ea typeface="DejaVu Sans"/>
              </a:rPr>
              <a:t>PAS</a:t>
            </a:r>
            <a:r>
              <a:rPr lang="en-US" sz="1800" b="0" strike="noStrike" spc="-1" dirty="0">
                <a:solidFill>
                  <a:srgbClr val="000000"/>
                </a:solidFill>
                <a:latin typeface="Arial"/>
                <a:ea typeface="DejaVu Sans"/>
              </a:rPr>
              <a:t>.</a:t>
            </a:r>
            <a:endParaRPr lang="en-US" sz="1800" b="0" strike="noStrike" spc="-1" dirty="0">
              <a:latin typeface="Arial"/>
            </a:endParaRPr>
          </a:p>
          <a:p>
            <a:pPr marL="216000" indent="-285120">
              <a:lnSpc>
                <a:spcPct val="100000"/>
              </a:lnSpc>
              <a:spcAft>
                <a:spcPts val="600"/>
              </a:spcAft>
              <a:buClr>
                <a:srgbClr val="000000"/>
              </a:buClr>
              <a:buFont typeface="Arial"/>
              <a:buChar char="•"/>
              <a:tabLst>
                <a:tab pos="456120" algn="l"/>
              </a:tabLst>
            </a:pPr>
            <a:r>
              <a:rPr lang="en-US" sz="1800" b="0" strike="noStrike" spc="-1" dirty="0">
                <a:solidFill>
                  <a:srgbClr val="000000"/>
                </a:solidFill>
                <a:latin typeface="Arial"/>
                <a:ea typeface="DejaVu Sans"/>
              </a:rPr>
              <a:t>New generation </a:t>
            </a:r>
            <a:r>
              <a:rPr lang="en-US" sz="1800" b="0" strike="noStrike" spc="-1" dirty="0">
                <a:solidFill>
                  <a:srgbClr val="FF0000"/>
                </a:solidFill>
                <a:latin typeface="Arial"/>
                <a:ea typeface="DejaVu Sans"/>
              </a:rPr>
              <a:t>Vertex</a:t>
            </a:r>
            <a:r>
              <a:rPr lang="en-US" sz="1800" b="0" strike="noStrike" spc="-1" dirty="0">
                <a:solidFill>
                  <a:srgbClr val="000000"/>
                </a:solidFill>
                <a:latin typeface="Arial"/>
                <a:ea typeface="DejaVu Sans"/>
              </a:rPr>
              <a:t> and </a:t>
            </a:r>
            <a:r>
              <a:rPr lang="en-US" sz="1800" b="0" strike="noStrike" spc="-1" dirty="0">
                <a:solidFill>
                  <a:srgbClr val="FF0000"/>
                </a:solidFill>
                <a:latin typeface="Arial"/>
                <a:ea typeface="DejaVu Sans"/>
              </a:rPr>
              <a:t>Pixel Shower </a:t>
            </a:r>
            <a:r>
              <a:rPr lang="en-US" sz="1800" b="0" strike="noStrike" spc="-1" dirty="0">
                <a:solidFill>
                  <a:srgbClr val="000000"/>
                </a:solidFill>
                <a:latin typeface="Arial"/>
                <a:ea typeface="DejaVu Sans"/>
              </a:rPr>
              <a:t>Detectors (for </a:t>
            </a:r>
            <a:r>
              <a:rPr lang="en-US" sz="1800" b="0" strike="noStrike" spc="-1" dirty="0">
                <a:solidFill>
                  <a:srgbClr val="FF0000"/>
                </a:solidFill>
                <a:latin typeface="Arial"/>
                <a:ea typeface="DejaVu Sans"/>
              </a:rPr>
              <a:t>ITS</a:t>
            </a:r>
            <a:r>
              <a:rPr lang="en-US" sz="1800" b="0" strike="noStrike" spc="-1" dirty="0">
                <a:solidFill>
                  <a:srgbClr val="000000"/>
                </a:solidFill>
                <a:latin typeface="Arial"/>
                <a:ea typeface="DejaVu Sans"/>
              </a:rPr>
              <a:t> of NICA, ALICE, </a:t>
            </a:r>
            <a:r>
              <a:rPr lang="en-US" sz="1800" b="0" strike="noStrike" spc="-1" dirty="0" err="1">
                <a:solidFill>
                  <a:srgbClr val="000000"/>
                </a:solidFill>
                <a:latin typeface="Arial"/>
                <a:ea typeface="DejaVu Sans"/>
              </a:rPr>
              <a:t>etc</a:t>
            </a:r>
            <a:r>
              <a:rPr lang="en-US" sz="1800" b="0" strike="noStrike" spc="-1" dirty="0">
                <a:solidFill>
                  <a:srgbClr val="000000"/>
                </a:solidFill>
                <a:latin typeface="Arial"/>
                <a:ea typeface="DejaVu Sans"/>
              </a:rPr>
              <a:t>), others.</a:t>
            </a:r>
            <a:endParaRPr lang="en-US" sz="1800" b="0" strike="noStrike" spc="-1" dirty="0">
              <a:latin typeface="Arial"/>
            </a:endParaRPr>
          </a:p>
          <a:p>
            <a:pPr marL="285120" indent="-285120" algn="just">
              <a:lnSpc>
                <a:spcPct val="100000"/>
              </a:lnSpc>
              <a:spcAft>
                <a:spcPts val="600"/>
              </a:spcAft>
              <a:buClr>
                <a:srgbClr val="000000"/>
              </a:buClr>
              <a:buFont typeface="Arial"/>
              <a:buChar char="•"/>
              <a:tabLst>
                <a:tab pos="407520" algn="l"/>
              </a:tabLst>
            </a:pPr>
            <a:r>
              <a:rPr lang="en-US" sz="1800" b="0" strike="noStrike" spc="-1" dirty="0">
                <a:solidFill>
                  <a:srgbClr val="000000"/>
                </a:solidFill>
                <a:latin typeface="Arial"/>
                <a:ea typeface="DejaVu Sans"/>
              </a:rPr>
              <a:t>Development of advanced </a:t>
            </a:r>
            <a:r>
              <a:rPr lang="en-US" sz="1800" b="0" strike="noStrike" spc="-1" dirty="0">
                <a:solidFill>
                  <a:srgbClr val="FF0000"/>
                </a:solidFill>
                <a:latin typeface="Arial"/>
                <a:ea typeface="DejaVu Sans"/>
              </a:rPr>
              <a:t>position-sensitive gas</a:t>
            </a:r>
            <a:r>
              <a:rPr lang="en-US" sz="1800" b="0" strike="noStrike" spc="-1" dirty="0">
                <a:solidFill>
                  <a:srgbClr val="000000"/>
                </a:solidFill>
                <a:latin typeface="Arial"/>
                <a:ea typeface="DejaVu Sans"/>
              </a:rPr>
              <a:t> detectors with </a:t>
            </a:r>
            <a:r>
              <a:rPr lang="ru-RU" sz="1800" b="0" strike="noStrike" spc="-1" baseline="30000" dirty="0">
                <a:solidFill>
                  <a:srgbClr val="FF0000"/>
                </a:solidFill>
                <a:latin typeface="Arial"/>
                <a:ea typeface="DejaVu Sans"/>
              </a:rPr>
              <a:t>3</a:t>
            </a:r>
            <a:r>
              <a:rPr lang="ru-RU" sz="1800" b="0" strike="noStrike" spc="-1" dirty="0">
                <a:solidFill>
                  <a:srgbClr val="FF0000"/>
                </a:solidFill>
                <a:latin typeface="Arial"/>
                <a:ea typeface="DejaVu Sans"/>
              </a:rPr>
              <a:t>Не</a:t>
            </a:r>
            <a:r>
              <a:rPr lang="en-US" sz="1800" b="0" strike="noStrike" spc="-1" dirty="0">
                <a:solidFill>
                  <a:srgbClr val="FF0000"/>
                </a:solidFill>
                <a:latin typeface="Arial"/>
                <a:ea typeface="DejaVu Sans"/>
              </a:rPr>
              <a:t> gas converter</a:t>
            </a:r>
            <a:r>
              <a:rPr lang="pl-PL" sz="1800" b="0" strike="noStrike" spc="-1" dirty="0">
                <a:solidFill>
                  <a:srgbClr val="000000"/>
                </a:solidFill>
                <a:latin typeface="Arial"/>
                <a:ea typeface="DejaVu Sans"/>
              </a:rPr>
              <a:t>.</a:t>
            </a:r>
            <a:endParaRPr lang="en-US" sz="1800" b="0" strike="noStrike" spc="-1" dirty="0">
              <a:latin typeface="Arial"/>
            </a:endParaRPr>
          </a:p>
          <a:p>
            <a:pPr marL="285120" indent="-285120" algn="just">
              <a:lnSpc>
                <a:spcPct val="100000"/>
              </a:lnSpc>
              <a:spcAft>
                <a:spcPts val="600"/>
              </a:spcAft>
              <a:buClr>
                <a:srgbClr val="000000"/>
              </a:buClr>
              <a:buFont typeface="Arial"/>
              <a:buChar char="•"/>
              <a:tabLst>
                <a:tab pos="0" algn="l"/>
              </a:tabLst>
            </a:pPr>
            <a:r>
              <a:rPr lang="en-US" sz="1800" b="0" strike="noStrike" spc="-1" dirty="0">
                <a:solidFill>
                  <a:srgbClr val="000000"/>
                </a:solidFill>
                <a:latin typeface="Arial"/>
                <a:ea typeface="DejaVu Sans"/>
              </a:rPr>
              <a:t>Development of </a:t>
            </a:r>
            <a:r>
              <a:rPr lang="en-US" sz="1800" b="0" strike="noStrike" spc="-1" dirty="0">
                <a:solidFill>
                  <a:srgbClr val="FF0000"/>
                </a:solidFill>
                <a:latin typeface="Arial"/>
                <a:ea typeface="DejaVu Sans"/>
              </a:rPr>
              <a:t>gas neutron counters</a:t>
            </a:r>
            <a:r>
              <a:rPr lang="en-US" sz="1800" b="0" strike="noStrike" spc="-1" dirty="0">
                <a:solidFill>
                  <a:srgbClr val="000000"/>
                </a:solidFill>
                <a:latin typeface="Arial"/>
                <a:ea typeface="DejaVu Sans"/>
              </a:rPr>
              <a:t>, </a:t>
            </a:r>
            <a:r>
              <a:rPr lang="en-US" sz="1800" b="0" strike="noStrike" spc="-1" dirty="0">
                <a:solidFill>
                  <a:srgbClr val="FF0000"/>
                </a:solidFill>
                <a:latin typeface="Arial"/>
                <a:ea typeface="DejaVu Sans"/>
              </a:rPr>
              <a:t>position-sensitive detectors with </a:t>
            </a:r>
            <a:r>
              <a:rPr lang="ru-RU" sz="1800" b="0" strike="noStrike" spc="-1" baseline="30000" dirty="0">
                <a:solidFill>
                  <a:srgbClr val="FF0000"/>
                </a:solidFill>
                <a:latin typeface="Arial"/>
                <a:ea typeface="DejaVu Sans"/>
              </a:rPr>
              <a:t>10</a:t>
            </a:r>
            <a:r>
              <a:rPr lang="ru-RU" sz="1800" b="0" strike="noStrike" spc="-1" dirty="0">
                <a:solidFill>
                  <a:srgbClr val="FF0000"/>
                </a:solidFill>
                <a:latin typeface="Arial"/>
                <a:ea typeface="DejaVu Sans"/>
              </a:rPr>
              <a:t>В</a:t>
            </a:r>
            <a:r>
              <a:rPr lang="ru-RU" sz="1800" b="0" strike="noStrike" spc="-1" baseline="-25000" dirty="0">
                <a:solidFill>
                  <a:srgbClr val="FF0000"/>
                </a:solidFill>
                <a:latin typeface="Arial"/>
                <a:ea typeface="DejaVu Sans"/>
              </a:rPr>
              <a:t>4</a:t>
            </a:r>
            <a:r>
              <a:rPr lang="ru-RU" sz="1800" b="0" strike="noStrike" spc="-1" dirty="0">
                <a:solidFill>
                  <a:srgbClr val="FF0000"/>
                </a:solidFill>
                <a:latin typeface="Arial"/>
                <a:ea typeface="DejaVu Sans"/>
              </a:rPr>
              <a:t>С</a:t>
            </a:r>
            <a:r>
              <a:rPr lang="en-US" sz="1800" b="0" strike="noStrike" spc="-1" dirty="0">
                <a:solidFill>
                  <a:srgbClr val="FF0000"/>
                </a:solidFill>
                <a:latin typeface="Arial"/>
                <a:ea typeface="DejaVu Sans"/>
              </a:rPr>
              <a:t> boron</a:t>
            </a:r>
            <a:r>
              <a:rPr lang="ru-RU" sz="1800" b="0" strike="noStrike" spc="-1" dirty="0">
                <a:solidFill>
                  <a:srgbClr val="FF0000"/>
                </a:solidFill>
                <a:latin typeface="Arial"/>
                <a:ea typeface="DejaVu Sans"/>
              </a:rPr>
              <a:t> </a:t>
            </a:r>
            <a:r>
              <a:rPr lang="en-US" sz="1800" b="0" strike="noStrike" spc="-1" dirty="0">
                <a:solidFill>
                  <a:srgbClr val="FF0000"/>
                </a:solidFill>
                <a:latin typeface="Arial"/>
                <a:ea typeface="DejaVu Sans"/>
              </a:rPr>
              <a:t>carbide converter</a:t>
            </a:r>
            <a:r>
              <a:rPr lang="en-US" sz="1800" b="0" strike="noStrike" spc="-1" dirty="0">
                <a:solidFill>
                  <a:srgbClr val="000000"/>
                </a:solidFill>
                <a:latin typeface="Arial"/>
                <a:ea typeface="DejaVu Sans"/>
              </a:rPr>
              <a:t>.</a:t>
            </a:r>
            <a:endParaRPr lang="en-US" sz="1800" b="0" strike="noStrike" spc="-1" dirty="0">
              <a:latin typeface="Arial"/>
            </a:endParaRPr>
          </a:p>
          <a:p>
            <a:pPr marL="285120" indent="-285120" algn="just">
              <a:lnSpc>
                <a:spcPct val="100000"/>
              </a:lnSpc>
              <a:spcAft>
                <a:spcPts val="600"/>
              </a:spcAft>
              <a:buClr>
                <a:srgbClr val="000000"/>
              </a:buClr>
              <a:buFont typeface="Arial"/>
              <a:buChar char="•"/>
              <a:tabLst>
                <a:tab pos="0" algn="l"/>
              </a:tabLst>
            </a:pPr>
            <a:r>
              <a:rPr lang="en-US" sz="1800" b="0" strike="noStrike" spc="-1" dirty="0">
                <a:solidFill>
                  <a:srgbClr val="000000"/>
                </a:solidFill>
                <a:latin typeface="Arial"/>
                <a:ea typeface="DejaVu Sans"/>
              </a:rPr>
              <a:t>Implementation of novel advanced data acquisition electronics to ensure record</a:t>
            </a:r>
            <a:r>
              <a:rPr lang="ru-RU" sz="1800" b="0" strike="noStrike" spc="-1" dirty="0">
                <a:solidFill>
                  <a:srgbClr val="000000"/>
                </a:solidFill>
                <a:latin typeface="Arial"/>
                <a:ea typeface="DejaVu Sans"/>
              </a:rPr>
              <a:t> </a:t>
            </a:r>
            <a:r>
              <a:rPr lang="en-US" sz="1800" b="0" strike="noStrike" spc="-1" dirty="0">
                <a:solidFill>
                  <a:srgbClr val="000000"/>
                </a:solidFill>
                <a:latin typeface="Arial"/>
                <a:ea typeface="DejaVu Sans"/>
              </a:rPr>
              <a:t>parameters.</a:t>
            </a:r>
            <a:endParaRPr lang="en-US" sz="1800" b="0" strike="noStrike" spc="-1" dirty="0">
              <a:latin typeface="Arial"/>
            </a:endParaRPr>
          </a:p>
          <a:p>
            <a:pPr algn="just">
              <a:lnSpc>
                <a:spcPct val="100000"/>
              </a:lnSpc>
              <a:buNone/>
              <a:tabLst>
                <a:tab pos="0" algn="l"/>
              </a:tabLst>
            </a:pPr>
            <a:endParaRPr lang="en-US" sz="1800" b="0" strike="noStrike" spc="-1" dirty="0">
              <a:latin typeface="Arial"/>
            </a:endParaRPr>
          </a:p>
        </p:txBody>
      </p:sp>
      <p:sp>
        <p:nvSpPr>
          <p:cNvPr id="6" name="Прямоугольник 5">
            <a:extLst>
              <a:ext uri="{FF2B5EF4-FFF2-40B4-BE49-F238E27FC236}">
                <a16:creationId xmlns:a16="http://schemas.microsoft.com/office/drawing/2014/main" id="{E764D61A-A4AE-554C-B8C0-E55051043F42}"/>
              </a:ext>
            </a:extLst>
          </p:cNvPr>
          <p:cNvSpPr/>
          <p:nvPr/>
        </p:nvSpPr>
        <p:spPr>
          <a:xfrm rot="20310919">
            <a:off x="991668" y="2707287"/>
            <a:ext cx="9745103" cy="952653"/>
          </a:xfrm>
          <a:prstGeom prst="rect">
            <a:avLst/>
          </a:prstGeom>
          <a:solidFill>
            <a:srgbClr val="FDEADA">
              <a:alpha val="50196"/>
            </a:srgb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US" sz="2800" spc="-1" dirty="0">
                <a:solidFill>
                  <a:schemeClr val="accent2">
                    <a:lumMod val="75000"/>
                  </a:schemeClr>
                </a:solidFill>
                <a:latin typeface="Arial"/>
                <a:ea typeface="DejaVu Sans"/>
              </a:rPr>
              <a:t>W</a:t>
            </a:r>
            <a:r>
              <a:rPr lang="en-US" sz="2800" strike="noStrike" spc="-1" dirty="0">
                <a:solidFill>
                  <a:schemeClr val="accent2">
                    <a:lumMod val="75000"/>
                  </a:schemeClr>
                </a:solidFill>
                <a:latin typeface="Arial"/>
                <a:ea typeface="DejaVu Sans"/>
              </a:rPr>
              <a:t>ill be synchronized with Global and</a:t>
            </a:r>
            <a:r>
              <a:rPr lang="en-US" sz="2800" spc="-1" dirty="0">
                <a:solidFill>
                  <a:schemeClr val="accent2">
                    <a:lumMod val="75000"/>
                  </a:schemeClr>
                </a:solidFill>
              </a:rPr>
              <a:t> European R&amp;D Roadmaps for detector and accelerator technologies</a:t>
            </a:r>
            <a:endParaRPr lang="en-US" sz="2800" strike="noStrike" spc="-1" dirty="0">
              <a:solidFill>
                <a:schemeClr val="accent2">
                  <a:lumMod val="75000"/>
                </a:schemeClr>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4" name="Picture 20"/>
          <p:cNvPicPr/>
          <p:nvPr/>
        </p:nvPicPr>
        <p:blipFill>
          <a:blip r:embed="rId2"/>
          <a:stretch/>
        </p:blipFill>
        <p:spPr>
          <a:xfrm>
            <a:off x="9820800" y="750960"/>
            <a:ext cx="1809360" cy="2127960"/>
          </a:xfrm>
          <a:prstGeom prst="rect">
            <a:avLst/>
          </a:prstGeom>
          <a:ln w="0">
            <a:noFill/>
          </a:ln>
        </p:spPr>
      </p:pic>
      <p:pic>
        <p:nvPicPr>
          <p:cNvPr id="1165" name="Picture 21"/>
          <p:cNvPicPr/>
          <p:nvPr/>
        </p:nvPicPr>
        <p:blipFill>
          <a:blip r:embed="rId3"/>
          <a:stretch/>
        </p:blipFill>
        <p:spPr>
          <a:xfrm>
            <a:off x="6329880" y="781920"/>
            <a:ext cx="3090960" cy="1880640"/>
          </a:xfrm>
          <a:prstGeom prst="rect">
            <a:avLst/>
          </a:prstGeom>
          <a:ln w="0">
            <a:noFill/>
          </a:ln>
        </p:spPr>
      </p:pic>
      <p:sp>
        <p:nvSpPr>
          <p:cNvPr id="1166" name="Rectangle 25"/>
          <p:cNvSpPr/>
          <p:nvPr/>
        </p:nvSpPr>
        <p:spPr>
          <a:xfrm>
            <a:off x="6380280" y="2638800"/>
            <a:ext cx="5079240" cy="364320"/>
          </a:xfrm>
          <a:prstGeom prst="rect">
            <a:avLst/>
          </a:prstGeom>
          <a:solidFill>
            <a:srgbClr val="F4FFFF"/>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1" i="1" strike="noStrike" spc="-1">
                <a:solidFill>
                  <a:srgbClr val="002060"/>
                </a:solidFill>
                <a:latin typeface="Arial"/>
                <a:ea typeface="DejaVu Sans"/>
              </a:rPr>
              <a:t>ATLAS</a:t>
            </a:r>
            <a:r>
              <a:rPr lang="en-US" sz="1800" b="0" i="1" strike="noStrike" spc="-1">
                <a:solidFill>
                  <a:srgbClr val="002060"/>
                </a:solidFill>
                <a:latin typeface="Arial"/>
                <a:ea typeface="DejaVu Sans"/>
              </a:rPr>
              <a:t>: Large Micromegas module production</a:t>
            </a:r>
            <a:endParaRPr lang="en-US" sz="1800" b="0" strike="noStrike" spc="-1">
              <a:latin typeface="Arial"/>
            </a:endParaRPr>
          </a:p>
        </p:txBody>
      </p:sp>
      <p:sp>
        <p:nvSpPr>
          <p:cNvPr id="1167" name="TextBox 91"/>
          <p:cNvSpPr/>
          <p:nvPr/>
        </p:nvSpPr>
        <p:spPr>
          <a:xfrm>
            <a:off x="316080" y="696600"/>
            <a:ext cx="5648400" cy="1004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000" b="1" strike="noStrike" spc="-1">
                <a:solidFill>
                  <a:srgbClr val="FF0000"/>
                </a:solidFill>
                <a:latin typeface="Arial"/>
                <a:ea typeface="DejaVu Sans"/>
              </a:rPr>
              <a:t>ATLAS</a:t>
            </a:r>
            <a:r>
              <a:rPr lang="en-US" sz="2000" b="0" strike="noStrike" spc="-1">
                <a:solidFill>
                  <a:srgbClr val="002060"/>
                </a:solidFill>
                <a:latin typeface="Arial"/>
                <a:ea typeface="DejaVu Sans"/>
              </a:rPr>
              <a:t> – </a:t>
            </a:r>
            <a:r>
              <a:rPr lang="en-US" sz="2000" b="0" i="1" strike="noStrike" spc="-1">
                <a:solidFill>
                  <a:srgbClr val="002060"/>
                </a:solidFill>
                <a:latin typeface="Arial"/>
                <a:ea typeface="DejaVu Sans"/>
              </a:rPr>
              <a:t>calorimeters; muon spectrometer</a:t>
            </a:r>
            <a:endParaRPr lang="en-US" sz="2000" b="0" strike="noStrike" spc="-1">
              <a:latin typeface="Arial"/>
            </a:endParaRPr>
          </a:p>
          <a:p>
            <a:pPr>
              <a:lnSpc>
                <a:spcPct val="100000"/>
              </a:lnSpc>
              <a:buNone/>
            </a:pPr>
            <a:r>
              <a:rPr lang="en-US" sz="2000" b="0" i="1" strike="noStrike" spc="-1">
                <a:solidFill>
                  <a:srgbClr val="002060"/>
                </a:solidFill>
                <a:latin typeface="Arial"/>
                <a:ea typeface="DejaVu Sans"/>
              </a:rPr>
              <a:t>    	of high-granularity timing detector, </a:t>
            </a:r>
            <a:endParaRPr lang="en-US" sz="2000" b="0" strike="noStrike" spc="-1">
              <a:latin typeface="Arial"/>
            </a:endParaRPr>
          </a:p>
          <a:p>
            <a:pPr>
              <a:lnSpc>
                <a:spcPct val="100000"/>
              </a:lnSpc>
              <a:buNone/>
            </a:pPr>
            <a:r>
              <a:rPr lang="en-US" sz="2000" b="0" i="1" strike="noStrike" spc="-1">
                <a:solidFill>
                  <a:srgbClr val="002060"/>
                </a:solidFill>
                <a:latin typeface="Arial"/>
                <a:ea typeface="DejaVu Sans"/>
              </a:rPr>
              <a:t>    	enlargement of Micromegas technology.</a:t>
            </a:r>
            <a:endParaRPr lang="en-US" sz="2000" b="0" strike="noStrike" spc="-1">
              <a:latin typeface="Arial"/>
            </a:endParaRPr>
          </a:p>
        </p:txBody>
      </p:sp>
      <p:sp>
        <p:nvSpPr>
          <p:cNvPr id="1168" name="TextBox 92"/>
          <p:cNvSpPr/>
          <p:nvPr/>
        </p:nvSpPr>
        <p:spPr>
          <a:xfrm>
            <a:off x="1801440" y="118080"/>
            <a:ext cx="8731080" cy="455760"/>
          </a:xfrm>
          <a:prstGeom prst="rect">
            <a:avLst/>
          </a:prstGeom>
          <a:solidFill>
            <a:srgbClr val="D0FFFF"/>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400" b="1" strike="noStrike" spc="-1">
                <a:solidFill>
                  <a:srgbClr val="002060"/>
                </a:solidFill>
                <a:latin typeface="Arial"/>
                <a:ea typeface="DejaVu Sans"/>
              </a:rPr>
              <a:t>Detector technology in fore-front experiments</a:t>
            </a:r>
            <a:endParaRPr lang="en-US" sz="2400" b="0" strike="noStrike" spc="-1">
              <a:latin typeface="Arial"/>
            </a:endParaRPr>
          </a:p>
        </p:txBody>
      </p:sp>
      <p:sp>
        <p:nvSpPr>
          <p:cNvPr id="1169" name="TextBox 93"/>
          <p:cNvSpPr/>
          <p:nvPr/>
        </p:nvSpPr>
        <p:spPr>
          <a:xfrm>
            <a:off x="316080" y="1773360"/>
            <a:ext cx="541548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000" b="1" strike="noStrike" spc="-1">
                <a:solidFill>
                  <a:srgbClr val="FF0000"/>
                </a:solidFill>
                <a:latin typeface="Arial"/>
                <a:ea typeface="DejaVu Sans"/>
              </a:rPr>
              <a:t>ALICE</a:t>
            </a:r>
            <a:r>
              <a:rPr lang="en-US" sz="2000" b="0" strike="noStrike" spc="-1">
                <a:solidFill>
                  <a:srgbClr val="FF0000"/>
                </a:solidFill>
                <a:latin typeface="Arial"/>
                <a:ea typeface="DejaVu Sans"/>
              </a:rPr>
              <a:t> </a:t>
            </a:r>
            <a:r>
              <a:rPr lang="en-US" sz="2000" b="0" strike="noStrike" spc="-1">
                <a:solidFill>
                  <a:srgbClr val="002060"/>
                </a:solidFill>
                <a:latin typeface="Arial"/>
                <a:ea typeface="DejaVu Sans"/>
              </a:rPr>
              <a:t> – </a:t>
            </a:r>
            <a:r>
              <a:rPr lang="en-US" sz="2000" b="0" i="1" strike="noStrike" spc="-1">
                <a:solidFill>
                  <a:srgbClr val="002060"/>
                </a:solidFill>
                <a:latin typeface="Arial"/>
                <a:ea typeface="DejaVu Sans"/>
              </a:rPr>
              <a:t>upgrade of PHOton Spectrometer. </a:t>
            </a:r>
            <a:endParaRPr lang="en-US" sz="2000" b="0" strike="noStrike" spc="-1">
              <a:latin typeface="Arial"/>
            </a:endParaRPr>
          </a:p>
        </p:txBody>
      </p:sp>
      <p:sp>
        <p:nvSpPr>
          <p:cNvPr id="1170" name="TextBox 94"/>
          <p:cNvSpPr/>
          <p:nvPr/>
        </p:nvSpPr>
        <p:spPr>
          <a:xfrm>
            <a:off x="316080" y="2272680"/>
            <a:ext cx="5648400" cy="699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000" b="1" strike="noStrike" spc="-1">
                <a:solidFill>
                  <a:srgbClr val="FF0000"/>
                </a:solidFill>
                <a:latin typeface="Arial"/>
                <a:ea typeface="DejaVu Sans"/>
              </a:rPr>
              <a:t>CMS</a:t>
            </a:r>
            <a:r>
              <a:rPr lang="en-US" sz="2000" b="0" strike="noStrike" spc="-1">
                <a:solidFill>
                  <a:srgbClr val="FF0000"/>
                </a:solidFill>
                <a:latin typeface="Arial"/>
                <a:ea typeface="DejaVu Sans"/>
              </a:rPr>
              <a:t> </a:t>
            </a:r>
            <a:r>
              <a:rPr lang="en-US" sz="2000" b="0" strike="noStrike" spc="-1">
                <a:solidFill>
                  <a:srgbClr val="002060"/>
                </a:solidFill>
                <a:latin typeface="Arial"/>
                <a:ea typeface="DejaVu Sans"/>
              </a:rPr>
              <a:t>   – </a:t>
            </a:r>
            <a:r>
              <a:rPr lang="en-US" sz="2000" b="0" i="1" strike="noStrike" spc="-1">
                <a:solidFill>
                  <a:srgbClr val="002060"/>
                </a:solidFill>
                <a:latin typeface="Arial"/>
                <a:ea typeface="DejaVu Sans"/>
              </a:rPr>
              <a:t>muon system, calorimeters, </a:t>
            </a:r>
            <a:endParaRPr lang="en-US" sz="2000" b="0" strike="noStrike" spc="-1">
              <a:latin typeface="Arial"/>
            </a:endParaRPr>
          </a:p>
          <a:p>
            <a:pPr>
              <a:lnSpc>
                <a:spcPct val="100000"/>
              </a:lnSpc>
              <a:buNone/>
            </a:pPr>
            <a:r>
              <a:rPr lang="en-US" sz="2000" b="0" i="1" strike="noStrike" spc="-1">
                <a:solidFill>
                  <a:srgbClr val="002060"/>
                </a:solidFill>
                <a:latin typeface="Arial"/>
                <a:ea typeface="DejaVu Sans"/>
              </a:rPr>
              <a:t>	high-granularity endcap calorimeter.</a:t>
            </a:r>
            <a:endParaRPr lang="en-US" sz="2000" b="0" strike="noStrike" spc="-1">
              <a:latin typeface="Arial"/>
            </a:endParaRPr>
          </a:p>
        </p:txBody>
      </p:sp>
      <p:sp>
        <p:nvSpPr>
          <p:cNvPr id="1171" name="Прямоугольник 26"/>
          <p:cNvSpPr/>
          <p:nvPr/>
        </p:nvSpPr>
        <p:spPr>
          <a:xfrm>
            <a:off x="316080" y="3031200"/>
            <a:ext cx="5077440" cy="699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457200" algn="l"/>
              </a:tabLst>
            </a:pPr>
            <a:r>
              <a:rPr lang="en-US" sz="2000" b="1" strike="noStrike" spc="-1">
                <a:solidFill>
                  <a:srgbClr val="FF0000"/>
                </a:solidFill>
                <a:latin typeface="Arial"/>
                <a:ea typeface="DejaVu Sans"/>
              </a:rPr>
              <a:t>COMET, NA62</a:t>
            </a:r>
            <a:r>
              <a:rPr lang="en-US" sz="2000" b="1" strike="noStrike" spc="-1">
                <a:solidFill>
                  <a:srgbClr val="002060"/>
                </a:solidFill>
                <a:latin typeface="Arial"/>
                <a:ea typeface="DejaVu Sans"/>
              </a:rPr>
              <a:t> - </a:t>
            </a:r>
            <a:r>
              <a:rPr lang="en-US" sz="2000" b="0" i="1" strike="noStrike" spc="-1">
                <a:solidFill>
                  <a:srgbClr val="002060"/>
                </a:solidFill>
                <a:latin typeface="Arial"/>
                <a:ea typeface="DejaVu Sans"/>
              </a:rPr>
              <a:t>ultra-thin (12 </a:t>
            </a:r>
            <a:r>
              <a:rPr lang="en-US" sz="2000" b="0" i="1" strike="noStrike" spc="-1">
                <a:solidFill>
                  <a:srgbClr val="002060"/>
                </a:solidFill>
                <a:latin typeface="Arial"/>
                <a:ea typeface="Cambria"/>
              </a:rPr>
              <a:t>µm</a:t>
            </a:r>
            <a:r>
              <a:rPr lang="en-US" sz="2000" b="0" i="1" strike="noStrike" spc="-1">
                <a:solidFill>
                  <a:srgbClr val="002060"/>
                </a:solidFill>
                <a:latin typeface="Arial"/>
                <a:ea typeface="DejaVu Sans"/>
              </a:rPr>
              <a:t>) straw;</a:t>
            </a:r>
            <a:endParaRPr lang="en-US" sz="2000" b="0" strike="noStrike" spc="-1">
              <a:latin typeface="Arial"/>
            </a:endParaRPr>
          </a:p>
          <a:p>
            <a:pPr>
              <a:lnSpc>
                <a:spcPct val="100000"/>
              </a:lnSpc>
              <a:buNone/>
              <a:tabLst>
                <a:tab pos="457200" algn="l"/>
              </a:tabLst>
            </a:pPr>
            <a:r>
              <a:rPr lang="en-US" sz="2000" b="0" i="1" strike="noStrike" spc="-1">
                <a:solidFill>
                  <a:srgbClr val="002060"/>
                </a:solidFill>
                <a:latin typeface="Arial"/>
                <a:ea typeface="DejaVu Sans"/>
              </a:rPr>
              <a:t>            large area of straws in vacuum.  </a:t>
            </a:r>
            <a:endParaRPr lang="en-US" sz="2000" b="0" strike="noStrike" spc="-1">
              <a:latin typeface="Arial"/>
            </a:endParaRPr>
          </a:p>
        </p:txBody>
      </p:sp>
      <p:sp>
        <p:nvSpPr>
          <p:cNvPr id="1172" name="Rectangle 26"/>
          <p:cNvSpPr/>
          <p:nvPr/>
        </p:nvSpPr>
        <p:spPr>
          <a:xfrm>
            <a:off x="304200" y="3763800"/>
            <a:ext cx="5298840" cy="1004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000" b="1" strike="noStrike" spc="-1">
                <a:solidFill>
                  <a:srgbClr val="FF0000"/>
                </a:solidFill>
                <a:latin typeface="Arial"/>
                <a:ea typeface="DejaVu Sans"/>
              </a:rPr>
              <a:t>SuperNEMO</a:t>
            </a:r>
            <a:r>
              <a:rPr lang="en-US" sz="2000" b="1" strike="noStrike" spc="-1">
                <a:solidFill>
                  <a:srgbClr val="002060"/>
                </a:solidFill>
                <a:latin typeface="Arial"/>
                <a:ea typeface="DejaVu Sans"/>
              </a:rPr>
              <a:t> - </a:t>
            </a:r>
            <a:r>
              <a:rPr lang="en-US" sz="2000" b="0" strike="noStrike" spc="-1">
                <a:solidFill>
                  <a:srgbClr val="002060"/>
                </a:solidFill>
                <a:latin typeface="Arial"/>
                <a:ea typeface="DejaVu Sans"/>
              </a:rPr>
              <a:t> </a:t>
            </a:r>
            <a:r>
              <a:rPr lang="en-US" sz="2000" b="0" i="1" strike="noStrike" spc="-1">
                <a:solidFill>
                  <a:srgbClr val="002060"/>
                </a:solidFill>
                <a:latin typeface="Arial"/>
                <a:ea typeface="DejaVu Sans"/>
              </a:rPr>
              <a:t>scintillator detectors; </a:t>
            </a:r>
            <a:endParaRPr lang="en-US" sz="2000" b="0" strike="noStrike" spc="-1">
              <a:latin typeface="Arial"/>
            </a:endParaRPr>
          </a:p>
          <a:p>
            <a:pPr>
              <a:lnSpc>
                <a:spcPct val="100000"/>
              </a:lnSpc>
              <a:buNone/>
            </a:pPr>
            <a:r>
              <a:rPr lang="en-US" sz="2000" b="0" i="1" strike="noStrike" spc="-1">
                <a:solidFill>
                  <a:srgbClr val="002060"/>
                </a:solidFill>
                <a:latin typeface="Arial"/>
                <a:ea typeface="DejaVu Sans"/>
              </a:rPr>
              <a:t>  	low background measurements </a:t>
            </a:r>
            <a:endParaRPr lang="en-US" sz="2000" b="0" strike="noStrike" spc="-1">
              <a:latin typeface="Arial"/>
            </a:endParaRPr>
          </a:p>
          <a:p>
            <a:pPr>
              <a:lnSpc>
                <a:spcPct val="100000"/>
              </a:lnSpc>
              <a:buNone/>
            </a:pPr>
            <a:r>
              <a:rPr lang="en-US" sz="2000" b="0" i="1" strike="noStrike" spc="-1">
                <a:solidFill>
                  <a:srgbClr val="002060"/>
                </a:solidFill>
                <a:latin typeface="Arial"/>
                <a:ea typeface="DejaVu Sans"/>
              </a:rPr>
              <a:t>	with HPGe &amp; BiPo d-etectors.</a:t>
            </a:r>
            <a:endParaRPr lang="en-US" sz="2000" b="0" strike="noStrike" spc="-1">
              <a:latin typeface="Arial"/>
            </a:endParaRPr>
          </a:p>
        </p:txBody>
      </p:sp>
      <p:sp>
        <p:nvSpPr>
          <p:cNvPr id="1173" name="Прямоугольник 27"/>
          <p:cNvSpPr/>
          <p:nvPr/>
        </p:nvSpPr>
        <p:spPr>
          <a:xfrm>
            <a:off x="5732280" y="3697560"/>
            <a:ext cx="632016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457200" algn="l"/>
              </a:tabLst>
            </a:pPr>
            <a:r>
              <a:rPr lang="en-US" sz="2000" b="1" strike="noStrike" spc="-1">
                <a:solidFill>
                  <a:srgbClr val="FF0000"/>
                </a:solidFill>
                <a:latin typeface="Arial"/>
                <a:ea typeface="DejaVu Sans"/>
              </a:rPr>
              <a:t>GERDA</a:t>
            </a:r>
            <a:r>
              <a:rPr lang="en-US" sz="2000" b="1" strike="noStrike" spc="-1">
                <a:solidFill>
                  <a:srgbClr val="002060"/>
                </a:solidFill>
                <a:latin typeface="Arial"/>
                <a:ea typeface="DejaVu Sans"/>
              </a:rPr>
              <a:t> </a:t>
            </a:r>
            <a:r>
              <a:rPr lang="en-US" sz="2000" b="0" strike="noStrike" spc="-1">
                <a:solidFill>
                  <a:srgbClr val="002060"/>
                </a:solidFill>
                <a:latin typeface="Arial"/>
                <a:ea typeface="DejaVu Sans"/>
              </a:rPr>
              <a:t>- </a:t>
            </a:r>
            <a:r>
              <a:rPr lang="en-US" sz="2000" b="0" i="1" strike="noStrike" spc="-1">
                <a:solidFill>
                  <a:srgbClr val="002060"/>
                </a:solidFill>
                <a:latin typeface="Arial"/>
                <a:ea typeface="DejaVu Sans"/>
              </a:rPr>
              <a:t>automation of det. movement in gloves box. </a:t>
            </a:r>
            <a:endParaRPr lang="en-US" sz="2000" b="0" strike="noStrike" spc="-1">
              <a:latin typeface="Arial"/>
            </a:endParaRPr>
          </a:p>
        </p:txBody>
      </p:sp>
      <p:sp>
        <p:nvSpPr>
          <p:cNvPr id="1174" name="Прямоугольник 28"/>
          <p:cNvSpPr/>
          <p:nvPr/>
        </p:nvSpPr>
        <p:spPr>
          <a:xfrm>
            <a:off x="5767920" y="3256560"/>
            <a:ext cx="513468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457200" algn="l"/>
              </a:tabLst>
            </a:pPr>
            <a:r>
              <a:rPr lang="en-US" sz="2000" b="1" strike="noStrike" spc="-1">
                <a:solidFill>
                  <a:srgbClr val="FF0000"/>
                </a:solidFill>
                <a:latin typeface="Arial"/>
                <a:ea typeface="DejaVu Sans"/>
              </a:rPr>
              <a:t>EDELWEISS</a:t>
            </a:r>
            <a:r>
              <a:rPr lang="en-US" sz="2000" b="1" strike="noStrike" spc="-1">
                <a:solidFill>
                  <a:srgbClr val="002060"/>
                </a:solidFill>
                <a:latin typeface="Arial"/>
                <a:ea typeface="DejaVu Sans"/>
              </a:rPr>
              <a:t> </a:t>
            </a:r>
            <a:r>
              <a:rPr lang="en-US" sz="2000" b="0" strike="noStrike" spc="-1">
                <a:solidFill>
                  <a:srgbClr val="002060"/>
                </a:solidFill>
                <a:latin typeface="Arial"/>
                <a:ea typeface="DejaVu Sans"/>
              </a:rPr>
              <a:t>– </a:t>
            </a:r>
            <a:r>
              <a:rPr lang="en-US" sz="2000" b="0" i="1" strike="noStrike" spc="-1">
                <a:solidFill>
                  <a:srgbClr val="002060"/>
                </a:solidFill>
                <a:latin typeface="Arial"/>
                <a:ea typeface="DejaVu Sans"/>
              </a:rPr>
              <a:t>low radioactivity materials</a:t>
            </a:r>
            <a:r>
              <a:rPr lang="en-US" sz="2000" b="0" strike="noStrike" spc="-1">
                <a:solidFill>
                  <a:srgbClr val="002060"/>
                </a:solidFill>
                <a:latin typeface="Arial Rounded MT Bold"/>
                <a:ea typeface="DejaVu Sans"/>
              </a:rPr>
              <a:t>.</a:t>
            </a:r>
            <a:endParaRPr lang="en-US" sz="2000" b="0" strike="noStrike" spc="-1">
              <a:latin typeface="Arial"/>
            </a:endParaRPr>
          </a:p>
        </p:txBody>
      </p:sp>
      <p:sp>
        <p:nvSpPr>
          <p:cNvPr id="1175" name="Прямоугольник 30"/>
          <p:cNvSpPr/>
          <p:nvPr/>
        </p:nvSpPr>
        <p:spPr>
          <a:xfrm>
            <a:off x="304200" y="6037200"/>
            <a:ext cx="498096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457200" algn="l"/>
              </a:tabLst>
            </a:pPr>
            <a:r>
              <a:rPr lang="en-US" sz="2000" b="1" strike="noStrike" spc="-1">
                <a:solidFill>
                  <a:srgbClr val="FF0000"/>
                </a:solidFill>
                <a:latin typeface="Arial"/>
                <a:ea typeface="DejaVu Sans"/>
              </a:rPr>
              <a:t>JUNO</a:t>
            </a:r>
            <a:r>
              <a:rPr lang="en-US" sz="2000" b="1" strike="noStrike" spc="-1">
                <a:solidFill>
                  <a:srgbClr val="002060"/>
                </a:solidFill>
                <a:latin typeface="Arial"/>
                <a:ea typeface="DejaVu Sans"/>
              </a:rPr>
              <a:t> </a:t>
            </a:r>
            <a:r>
              <a:rPr lang="en-US" sz="2000" b="0" strike="noStrike" spc="-1">
                <a:solidFill>
                  <a:srgbClr val="002060"/>
                </a:solidFill>
                <a:latin typeface="Arial Rounded MT Bold"/>
                <a:ea typeface="DejaVu Sans"/>
              </a:rPr>
              <a:t>– </a:t>
            </a:r>
            <a:r>
              <a:rPr lang="en-US" sz="2000" b="0" i="1" strike="noStrike" spc="-1">
                <a:solidFill>
                  <a:srgbClr val="002060"/>
                </a:solidFill>
                <a:latin typeface="Arial"/>
                <a:ea typeface="DejaVu Sans"/>
              </a:rPr>
              <a:t>high resolution liquid scintillators </a:t>
            </a:r>
            <a:endParaRPr lang="en-US" sz="2000" b="0" strike="noStrike" spc="-1">
              <a:latin typeface="Arial"/>
            </a:endParaRPr>
          </a:p>
        </p:txBody>
      </p:sp>
      <p:sp>
        <p:nvSpPr>
          <p:cNvPr id="1176" name="Rectangle 27"/>
          <p:cNvSpPr/>
          <p:nvPr/>
        </p:nvSpPr>
        <p:spPr>
          <a:xfrm>
            <a:off x="5732280" y="4446720"/>
            <a:ext cx="6246720" cy="699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buNone/>
              <a:tabLst>
                <a:tab pos="457200" algn="l"/>
              </a:tabLst>
            </a:pPr>
            <a:r>
              <a:rPr lang="en-US" sz="2000" b="1" strike="noStrike" spc="-1">
                <a:solidFill>
                  <a:srgbClr val="FF0000"/>
                </a:solidFill>
                <a:latin typeface="Arial"/>
                <a:ea typeface="DejaVu Sans"/>
              </a:rPr>
              <a:t>PLI - </a:t>
            </a:r>
            <a:r>
              <a:rPr lang="en-US" sz="2000" b="1" strike="noStrike" spc="-1">
                <a:solidFill>
                  <a:srgbClr val="002060"/>
                </a:solidFill>
                <a:latin typeface="Arial"/>
                <a:ea typeface="DejaVu Sans"/>
              </a:rPr>
              <a:t>New method to measure surface inclination</a:t>
            </a:r>
            <a:endParaRPr lang="en-US" sz="2000" b="0" strike="noStrike" spc="-1">
              <a:latin typeface="Arial"/>
            </a:endParaRPr>
          </a:p>
          <a:p>
            <a:pPr algn="r">
              <a:lnSpc>
                <a:spcPct val="100000"/>
              </a:lnSpc>
              <a:buNone/>
              <a:tabLst>
                <a:tab pos="457200" algn="l"/>
              </a:tabLst>
            </a:pPr>
            <a:r>
              <a:rPr lang="en-US" sz="2000" b="1" strike="noStrike" spc="-1">
                <a:solidFill>
                  <a:srgbClr val="002060"/>
                </a:solidFill>
                <a:latin typeface="Arial"/>
                <a:ea typeface="DejaVu Sans"/>
              </a:rPr>
              <a:t> with nano-radian accuracy</a:t>
            </a:r>
            <a:endParaRPr lang="en-US" sz="2000" b="0" strike="noStrike" spc="-1">
              <a:latin typeface="Arial"/>
            </a:endParaRPr>
          </a:p>
        </p:txBody>
      </p:sp>
      <p:pic>
        <p:nvPicPr>
          <p:cNvPr id="1177" name="Рисунок 35"/>
          <p:cNvPicPr/>
          <p:nvPr/>
        </p:nvPicPr>
        <p:blipFill>
          <a:blip r:embed="rId4"/>
          <a:stretch/>
        </p:blipFill>
        <p:spPr>
          <a:xfrm>
            <a:off x="5947560" y="4821120"/>
            <a:ext cx="1906920" cy="2016000"/>
          </a:xfrm>
          <a:prstGeom prst="rect">
            <a:avLst/>
          </a:prstGeom>
          <a:ln w="0">
            <a:noFill/>
          </a:ln>
        </p:spPr>
      </p:pic>
      <p:sp>
        <p:nvSpPr>
          <p:cNvPr id="1178" name="Rectangle 28"/>
          <p:cNvSpPr/>
          <p:nvPr/>
        </p:nvSpPr>
        <p:spPr>
          <a:xfrm>
            <a:off x="8068680" y="5146560"/>
            <a:ext cx="3868920" cy="1614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457200" algn="l"/>
              </a:tabLst>
            </a:pPr>
            <a:r>
              <a:rPr lang="en-US" sz="2000" b="1" strike="noStrike" spc="-1">
                <a:solidFill>
                  <a:srgbClr val="002060"/>
                </a:solidFill>
                <a:latin typeface="Arial"/>
                <a:ea typeface="DejaVu Sans"/>
              </a:rPr>
              <a:t>required in </a:t>
            </a:r>
            <a:endParaRPr lang="en-US" sz="2000" b="0" strike="noStrike" spc="-1">
              <a:latin typeface="Arial"/>
            </a:endParaRPr>
          </a:p>
          <a:p>
            <a:pPr marL="285840" indent="-285840">
              <a:lnSpc>
                <a:spcPct val="100000"/>
              </a:lnSpc>
              <a:buClr>
                <a:srgbClr val="000000"/>
              </a:buClr>
              <a:buFont typeface="Arial"/>
              <a:buChar char="•"/>
              <a:tabLst>
                <a:tab pos="457200" algn="l"/>
              </a:tabLst>
            </a:pPr>
            <a:r>
              <a:rPr lang="en-US" sz="2000" b="0" i="1" strike="noStrike" spc="-1">
                <a:solidFill>
                  <a:srgbClr val="002060"/>
                </a:solidFill>
                <a:latin typeface="Arial"/>
                <a:ea typeface="DejaVu Sans"/>
              </a:rPr>
              <a:t>gravitational waves detect. (</a:t>
            </a:r>
            <a:r>
              <a:rPr lang="en-US" sz="2000" b="1" i="1" strike="noStrike" spc="-1">
                <a:solidFill>
                  <a:srgbClr val="002060"/>
                </a:solidFill>
                <a:latin typeface="Arial"/>
                <a:ea typeface="DejaVu Sans"/>
              </a:rPr>
              <a:t>LIGO</a:t>
            </a:r>
            <a:r>
              <a:rPr lang="en-US" sz="2000" b="0" i="1" strike="noStrike" spc="-1">
                <a:solidFill>
                  <a:srgbClr val="002060"/>
                </a:solidFill>
                <a:latin typeface="Arial"/>
                <a:ea typeface="DejaVu Sans"/>
              </a:rPr>
              <a:t>, </a:t>
            </a:r>
            <a:r>
              <a:rPr lang="en-US" sz="2000" b="1" i="1" strike="noStrike" spc="-1">
                <a:solidFill>
                  <a:srgbClr val="002060"/>
                </a:solidFill>
                <a:latin typeface="Arial"/>
                <a:ea typeface="DejaVu Sans"/>
              </a:rPr>
              <a:t>VIRGO</a:t>
            </a:r>
            <a:r>
              <a:rPr lang="en-US" sz="2000" b="0" i="1" strike="noStrike" spc="-1">
                <a:solidFill>
                  <a:srgbClr val="002060"/>
                </a:solidFill>
                <a:latin typeface="Arial"/>
                <a:ea typeface="DejaVu Sans"/>
              </a:rPr>
              <a:t>, </a:t>
            </a:r>
            <a:r>
              <a:rPr lang="en-US" sz="2000" b="1" i="1" strike="noStrike" spc="-1">
                <a:solidFill>
                  <a:srgbClr val="002060"/>
                </a:solidFill>
                <a:latin typeface="Arial"/>
                <a:ea typeface="DejaVu Sans"/>
              </a:rPr>
              <a:t>Einstein</a:t>
            </a:r>
            <a:r>
              <a:rPr lang="en-US" sz="2000" b="0" i="1" strike="noStrike" spc="-1">
                <a:solidFill>
                  <a:srgbClr val="002060"/>
                </a:solidFill>
                <a:latin typeface="Arial"/>
                <a:ea typeface="DejaVu Sans"/>
              </a:rPr>
              <a:t>),</a:t>
            </a:r>
            <a:endParaRPr lang="en-US" sz="2000" b="0" strike="noStrike" spc="-1">
              <a:latin typeface="Arial"/>
            </a:endParaRPr>
          </a:p>
          <a:p>
            <a:pPr marL="285840" indent="-285840">
              <a:lnSpc>
                <a:spcPct val="100000"/>
              </a:lnSpc>
              <a:buClr>
                <a:srgbClr val="000000"/>
              </a:buClr>
              <a:buFont typeface="Arial"/>
              <a:buChar char="•"/>
              <a:tabLst>
                <a:tab pos="457200" algn="l"/>
              </a:tabLst>
            </a:pPr>
            <a:r>
              <a:rPr lang="en-US" sz="2000" b="0" i="1" strike="noStrike" spc="-1">
                <a:solidFill>
                  <a:srgbClr val="002060"/>
                </a:solidFill>
                <a:latin typeface="Arial"/>
                <a:ea typeface="DejaVu Sans"/>
              </a:rPr>
              <a:t>colliders (</a:t>
            </a:r>
            <a:r>
              <a:rPr lang="en-US" sz="2000" b="1" i="1" strike="noStrike" spc="-1">
                <a:solidFill>
                  <a:srgbClr val="002060"/>
                </a:solidFill>
                <a:latin typeface="Arial"/>
                <a:ea typeface="DejaVu Sans"/>
              </a:rPr>
              <a:t>LHC</a:t>
            </a:r>
            <a:r>
              <a:rPr lang="en-US" sz="2000" b="0" i="1" strike="noStrike" spc="-1">
                <a:solidFill>
                  <a:srgbClr val="002060"/>
                </a:solidFill>
                <a:latin typeface="Arial"/>
                <a:ea typeface="DejaVu Sans"/>
              </a:rPr>
              <a:t>, </a:t>
            </a:r>
            <a:r>
              <a:rPr lang="en-US" sz="2000" b="1" i="1" strike="noStrike" spc="-1">
                <a:solidFill>
                  <a:srgbClr val="002060"/>
                </a:solidFill>
                <a:latin typeface="Arial"/>
                <a:ea typeface="DejaVu Sans"/>
              </a:rPr>
              <a:t>NICA</a:t>
            </a:r>
            <a:r>
              <a:rPr lang="en-US" sz="2000" b="0" i="1" strike="noStrike" spc="-1">
                <a:solidFill>
                  <a:srgbClr val="002060"/>
                </a:solidFill>
                <a:latin typeface="Arial"/>
                <a:ea typeface="DejaVu Sans"/>
              </a:rPr>
              <a:t>), </a:t>
            </a:r>
            <a:endParaRPr lang="en-US" sz="2000" b="0" strike="noStrike" spc="-1">
              <a:latin typeface="Arial"/>
            </a:endParaRPr>
          </a:p>
          <a:p>
            <a:pPr marL="285840" indent="-285840">
              <a:lnSpc>
                <a:spcPct val="100000"/>
              </a:lnSpc>
              <a:buClr>
                <a:srgbClr val="000000"/>
              </a:buClr>
              <a:buFont typeface="Arial"/>
              <a:buChar char="•"/>
              <a:tabLst>
                <a:tab pos="457200" algn="l"/>
              </a:tabLst>
            </a:pPr>
            <a:r>
              <a:rPr lang="en-US" sz="2000" b="0" i="1" strike="noStrike" spc="-1">
                <a:solidFill>
                  <a:srgbClr val="002060"/>
                </a:solidFill>
                <a:latin typeface="Arial"/>
                <a:ea typeface="DejaVu Sans"/>
              </a:rPr>
              <a:t>early warning of earthquakes</a:t>
            </a:r>
            <a:r>
              <a:rPr lang="en-US" sz="2000" b="0" i="1" strike="noStrike" spc="-1">
                <a:solidFill>
                  <a:srgbClr val="000000"/>
                </a:solidFill>
                <a:latin typeface="Arial Rounded MT Bold"/>
                <a:ea typeface="DejaVu Sans"/>
              </a:rPr>
              <a:t>. </a:t>
            </a:r>
            <a:endParaRPr lang="en-US" sz="2000" b="0" strike="noStrike" spc="-1">
              <a:latin typeface="Arial"/>
            </a:endParaRPr>
          </a:p>
        </p:txBody>
      </p:sp>
      <p:sp>
        <p:nvSpPr>
          <p:cNvPr id="1179" name="Прямоугольник 31"/>
          <p:cNvSpPr/>
          <p:nvPr/>
        </p:nvSpPr>
        <p:spPr>
          <a:xfrm>
            <a:off x="304200" y="4899960"/>
            <a:ext cx="5267160" cy="699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457200" algn="l"/>
              </a:tabLst>
            </a:pPr>
            <a:r>
              <a:rPr lang="en-US" sz="2000" b="1" strike="noStrike" spc="-1">
                <a:solidFill>
                  <a:srgbClr val="FF0000"/>
                </a:solidFill>
                <a:latin typeface="Arial"/>
                <a:ea typeface="DejaVu Sans"/>
              </a:rPr>
              <a:t>MPD</a:t>
            </a:r>
            <a:r>
              <a:rPr lang="en-US" sz="2000" b="1" strike="noStrike" spc="-1">
                <a:solidFill>
                  <a:srgbClr val="002060"/>
                </a:solidFill>
                <a:latin typeface="Arial"/>
                <a:ea typeface="DejaVu Sans"/>
              </a:rPr>
              <a:t> </a:t>
            </a:r>
            <a:r>
              <a:rPr lang="en-US" sz="2000" b="0" i="1" strike="noStrike" spc="-1">
                <a:solidFill>
                  <a:srgbClr val="002060"/>
                </a:solidFill>
                <a:latin typeface="Arial"/>
                <a:ea typeface="DejaVu Sans"/>
              </a:rPr>
              <a:t>–TPC, TOF based on MRPC, </a:t>
            </a:r>
            <a:endParaRPr lang="en-US" sz="2000" b="0" strike="noStrike" spc="-1">
              <a:latin typeface="Arial"/>
            </a:endParaRPr>
          </a:p>
          <a:p>
            <a:pPr>
              <a:lnSpc>
                <a:spcPct val="100000"/>
              </a:lnSpc>
              <a:buNone/>
              <a:tabLst>
                <a:tab pos="457200" algn="l"/>
              </a:tabLst>
            </a:pPr>
            <a:r>
              <a:rPr lang="en-US" sz="2000" b="0" i="1" strike="noStrike" spc="-1">
                <a:solidFill>
                  <a:srgbClr val="002060"/>
                </a:solidFill>
                <a:latin typeface="Arial"/>
                <a:ea typeface="DejaVu Sans"/>
              </a:rPr>
              <a:t>		ECal with projection geometry. </a:t>
            </a:r>
            <a:endParaRPr lang="en-US" sz="2000" b="0" strike="noStrike" spc="-1">
              <a:latin typeface="Arial"/>
            </a:endParaRPr>
          </a:p>
        </p:txBody>
      </p:sp>
      <p:sp>
        <p:nvSpPr>
          <p:cNvPr id="1180" name="Прямоугольник 32"/>
          <p:cNvSpPr/>
          <p:nvPr/>
        </p:nvSpPr>
        <p:spPr>
          <a:xfrm>
            <a:off x="316080" y="5585400"/>
            <a:ext cx="498096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457200" algn="l"/>
              </a:tabLst>
            </a:pPr>
            <a:r>
              <a:rPr lang="en-US" sz="2000" b="1" strike="noStrike" spc="-1">
                <a:solidFill>
                  <a:srgbClr val="FF0000"/>
                </a:solidFill>
                <a:latin typeface="Arial"/>
                <a:ea typeface="DejaVu Sans"/>
              </a:rPr>
              <a:t>BM@N, RD-51</a:t>
            </a:r>
            <a:r>
              <a:rPr lang="en-US" sz="2000" b="1" strike="noStrike" spc="-1">
                <a:solidFill>
                  <a:srgbClr val="002060"/>
                </a:solidFill>
                <a:latin typeface="Arial"/>
                <a:ea typeface="DejaVu Sans"/>
              </a:rPr>
              <a:t> </a:t>
            </a:r>
            <a:r>
              <a:rPr lang="en-US" sz="2000" b="0" i="1" strike="noStrike" spc="-1">
                <a:solidFill>
                  <a:srgbClr val="002060"/>
                </a:solidFill>
                <a:latin typeface="Arial"/>
                <a:ea typeface="DejaVu Sans"/>
              </a:rPr>
              <a:t>– GEM chambers.</a:t>
            </a:r>
            <a:endParaRPr lang="en-US" sz="2000" b="0" strike="noStrike" spc="-1">
              <a:latin typeface="Arial"/>
            </a:endParaRPr>
          </a:p>
        </p:txBody>
      </p:sp>
      <p:sp>
        <p:nvSpPr>
          <p:cNvPr id="1181" name="Прямоугольник 33"/>
          <p:cNvSpPr/>
          <p:nvPr/>
        </p:nvSpPr>
        <p:spPr>
          <a:xfrm>
            <a:off x="316080" y="6474600"/>
            <a:ext cx="498096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457200" algn="l"/>
              </a:tabLst>
            </a:pPr>
            <a:r>
              <a:rPr lang="en-US" sz="2000" b="1" strike="noStrike" spc="-1">
                <a:solidFill>
                  <a:srgbClr val="FF0000"/>
                </a:solidFill>
                <a:latin typeface="Arial"/>
                <a:ea typeface="DejaVu Sans"/>
              </a:rPr>
              <a:t>DUNE </a:t>
            </a:r>
            <a:r>
              <a:rPr lang="en-US" sz="2000" b="0" strike="noStrike" spc="-1">
                <a:solidFill>
                  <a:srgbClr val="002060"/>
                </a:solidFill>
                <a:latin typeface="Arial Rounded MT Bold"/>
                <a:ea typeface="DejaVu Sans"/>
              </a:rPr>
              <a:t>–</a:t>
            </a:r>
            <a:r>
              <a:rPr lang="en-US" sz="2000" b="0" i="1" strike="noStrike" spc="-1">
                <a:solidFill>
                  <a:srgbClr val="002060"/>
                </a:solidFill>
                <a:latin typeface="Arial"/>
                <a:ea typeface="DejaVu Sans"/>
              </a:rPr>
              <a:t> light detection in LAr TPC </a:t>
            </a:r>
            <a:endParaRPr lang="en-US" sz="2000" b="0" strike="noStrike" spc="-1">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CustomShape 1"/>
          <p:cNvSpPr/>
          <p:nvPr/>
        </p:nvSpPr>
        <p:spPr>
          <a:xfrm>
            <a:off x="835200" y="88560"/>
            <a:ext cx="10621080" cy="518131"/>
          </a:xfrm>
          <a:prstGeom prst="rect">
            <a:avLst/>
          </a:prstGeom>
          <a:noFill/>
          <a:ln w="0">
            <a:noFill/>
          </a:ln>
        </p:spPr>
        <p:style>
          <a:lnRef idx="0">
            <a:scrgbClr r="0" g="0" b="0"/>
          </a:lnRef>
          <a:fillRef idx="0">
            <a:scrgbClr r="0" g="0" b="0"/>
          </a:fillRef>
          <a:effectRef idx="0">
            <a:scrgbClr r="0" g="0" b="0"/>
          </a:effectRef>
          <a:fontRef idx="minor"/>
        </p:style>
        <p:txBody>
          <a:bodyPr lIns="86760" tIns="43200" rIns="86760" bIns="43200" anchor="t">
            <a:spAutoFit/>
          </a:bodyPr>
          <a:lstStyle/>
          <a:p>
            <a:pPr algn="ctr">
              <a:lnSpc>
                <a:spcPct val="100000"/>
              </a:lnSpc>
              <a:spcAft>
                <a:spcPts val="578"/>
              </a:spcAft>
              <a:buNone/>
              <a:tabLst>
                <a:tab pos="0" algn="l"/>
              </a:tabLst>
            </a:pPr>
            <a:r>
              <a:rPr lang="en-US" sz="2800" b="1" strike="noStrike" cap="small" spc="-1" dirty="0">
                <a:solidFill>
                  <a:srgbClr val="0066CC"/>
                </a:solidFill>
                <a:latin typeface="Calibri"/>
                <a:ea typeface="DejaVu Sans"/>
              </a:rPr>
              <a:t>International Centre for Innovative Nuclear Technologies Research</a:t>
            </a:r>
            <a:endParaRPr lang="en-US" sz="2800" b="0" strike="noStrike" spc="-1" dirty="0">
              <a:latin typeface="Arial"/>
            </a:endParaRPr>
          </a:p>
        </p:txBody>
      </p:sp>
      <p:sp>
        <p:nvSpPr>
          <p:cNvPr id="1032" name="CustomShape 2"/>
          <p:cNvSpPr/>
          <p:nvPr/>
        </p:nvSpPr>
        <p:spPr>
          <a:xfrm>
            <a:off x="84240" y="856080"/>
            <a:ext cx="7286760" cy="5856120"/>
          </a:xfrm>
          <a:prstGeom prst="rect">
            <a:avLst/>
          </a:prstGeom>
          <a:noFill/>
          <a:ln w="0">
            <a:noFill/>
          </a:ln>
        </p:spPr>
        <p:style>
          <a:lnRef idx="0">
            <a:scrgbClr r="0" g="0" b="0"/>
          </a:lnRef>
          <a:fillRef idx="0">
            <a:scrgbClr r="0" g="0" b="0"/>
          </a:fillRef>
          <a:effectRef idx="0">
            <a:scrgbClr r="0" g="0" b="0"/>
          </a:effectRef>
          <a:fontRef idx="minor"/>
        </p:style>
        <p:txBody>
          <a:bodyPr lIns="86760" tIns="43200" rIns="86760" bIns="43200" anchor="t">
            <a:spAutoFit/>
          </a:bodyPr>
          <a:lstStyle/>
          <a:p>
            <a:pPr algn="just">
              <a:lnSpc>
                <a:spcPct val="100000"/>
              </a:lnSpc>
              <a:spcAft>
                <a:spcPts val="578"/>
              </a:spcAft>
              <a:buNone/>
              <a:tabLst>
                <a:tab pos="0" algn="l"/>
              </a:tabLst>
            </a:pPr>
            <a:r>
              <a:rPr lang="en-US" sz="1700" b="0" strike="noStrike" spc="-1">
                <a:solidFill>
                  <a:srgbClr val="000000"/>
                </a:solidFill>
                <a:latin typeface="Arial"/>
                <a:ea typeface="DejaVu Sans"/>
              </a:rPr>
              <a:t>Development of technologies and methods in the field of nuclear and radiation medicine, radiation materials science, advanced training of specialists for JINR Member States for radiation biology, medical physics, material studies.</a:t>
            </a:r>
            <a:endParaRPr lang="en-US" sz="1700" b="0" strike="noStrike" spc="-1">
              <a:latin typeface="Arial"/>
            </a:endParaRPr>
          </a:p>
          <a:p>
            <a:pPr marL="275040" indent="-273960" algn="just">
              <a:lnSpc>
                <a:spcPct val="120000"/>
              </a:lnSpc>
              <a:spcAft>
                <a:spcPts val="601"/>
              </a:spcAft>
              <a:buClr>
                <a:srgbClr val="000000"/>
              </a:buClr>
              <a:buFont typeface="StarSymbol"/>
              <a:buChar char="-"/>
              <a:tabLst>
                <a:tab pos="0" algn="l"/>
              </a:tabLst>
            </a:pPr>
            <a:r>
              <a:rPr lang="en-GB" sz="1700" b="1" strike="noStrike" spc="-1">
                <a:solidFill>
                  <a:srgbClr val="FF0000"/>
                </a:solidFill>
                <a:latin typeface="Arial"/>
                <a:ea typeface="DejaVu Sans"/>
              </a:rPr>
              <a:t>OMICS@LRB</a:t>
            </a:r>
            <a:r>
              <a:rPr lang="en-GB" sz="1700" b="0" strike="noStrike" spc="-1">
                <a:solidFill>
                  <a:srgbClr val="000000"/>
                </a:solidFill>
                <a:latin typeface="Arial"/>
                <a:ea typeface="DejaVu Sans"/>
              </a:rPr>
              <a:t> and neuro-RB studies. Radiation neuroscience. Approaches to increase radiosensitivity: pharmaceuticals, transgene systems, targeted delivery (molecular vectors) and radionuclide;</a:t>
            </a:r>
            <a:endParaRPr lang="en-US" sz="1700" b="0" strike="noStrike" spc="-1">
              <a:latin typeface="Arial"/>
            </a:endParaRPr>
          </a:p>
          <a:p>
            <a:pPr marL="275040" indent="-273960" algn="just">
              <a:lnSpc>
                <a:spcPct val="120000"/>
              </a:lnSpc>
              <a:spcAft>
                <a:spcPts val="601"/>
              </a:spcAft>
              <a:buClr>
                <a:srgbClr val="FF0000"/>
              </a:buClr>
              <a:buFont typeface="StarSymbol"/>
              <a:buChar char="-"/>
              <a:tabLst>
                <a:tab pos="0" algn="l"/>
              </a:tabLst>
            </a:pPr>
            <a:r>
              <a:rPr lang="en-US" sz="1700" b="1" strike="noStrike" spc="-1">
                <a:solidFill>
                  <a:srgbClr val="FF0000"/>
                </a:solidFill>
                <a:latin typeface="Arial"/>
                <a:ea typeface="DejaVu Sans"/>
              </a:rPr>
              <a:t>ARIADNA</a:t>
            </a:r>
            <a:r>
              <a:rPr lang="en-US" sz="1700" b="0" strike="noStrike" spc="-1">
                <a:solidFill>
                  <a:srgbClr val="000000"/>
                </a:solidFill>
                <a:latin typeface="Arial"/>
                <a:ea typeface="DejaVu Sans"/>
              </a:rPr>
              <a:t>: Applied beams@NICA : radiobiological studies (400-800 MeV/n); radiation testing of semiconductor electronics (3; 150-350 MeV/n); nuclear physics @ 1-4.5 GeV/n. </a:t>
            </a:r>
            <a:r>
              <a:rPr lang="en-US" sz="1700" b="1" u="sng" strike="noStrike" spc="-1">
                <a:solidFill>
                  <a:srgbClr val="7030A0"/>
                </a:solidFill>
                <a:uFillTx/>
                <a:latin typeface="Arial"/>
                <a:ea typeface="DejaVu Sans"/>
              </a:rPr>
              <a:t>Start in 2023</a:t>
            </a:r>
            <a:r>
              <a:rPr lang="en-US" sz="1700" b="0" strike="noStrike" spc="-1">
                <a:solidFill>
                  <a:srgbClr val="000000"/>
                </a:solidFill>
                <a:latin typeface="Arial"/>
                <a:ea typeface="DejaVu Sans"/>
              </a:rPr>
              <a:t>;</a:t>
            </a:r>
            <a:endParaRPr lang="en-US" sz="1700" b="0" strike="noStrike" spc="-1">
              <a:latin typeface="Arial"/>
            </a:endParaRPr>
          </a:p>
          <a:p>
            <a:pPr marL="275040" indent="-273960" algn="just">
              <a:lnSpc>
                <a:spcPct val="120000"/>
              </a:lnSpc>
              <a:spcAft>
                <a:spcPts val="601"/>
              </a:spcAft>
              <a:buClr>
                <a:srgbClr val="000000"/>
              </a:buClr>
              <a:buFont typeface="StarSymbol"/>
              <a:buChar char="-"/>
              <a:tabLst>
                <a:tab pos="0" algn="l"/>
              </a:tabLst>
            </a:pPr>
            <a:r>
              <a:rPr lang="en-US" sz="1700" b="1" strike="noStrike" spc="-1">
                <a:solidFill>
                  <a:srgbClr val="FF0000"/>
                </a:solidFill>
                <a:latin typeface="Arial"/>
                <a:ea typeface="DejaVu Sans"/>
              </a:rPr>
              <a:t>DC-140 cyclotron</a:t>
            </a:r>
            <a:r>
              <a:rPr lang="en-US" sz="1700" b="0" strike="noStrike" spc="-1">
                <a:solidFill>
                  <a:srgbClr val="000000"/>
                </a:solidFill>
                <a:latin typeface="Arial"/>
                <a:ea typeface="DejaVu Sans"/>
              </a:rPr>
              <a:t> for electronic component testing, radiation material science, track pore membrane research. </a:t>
            </a:r>
            <a:r>
              <a:rPr lang="en-US" sz="1700" b="1" u="sng" strike="noStrike" spc="-1">
                <a:solidFill>
                  <a:srgbClr val="7030A0"/>
                </a:solidFill>
                <a:uFillTx/>
                <a:latin typeface="Arial"/>
                <a:ea typeface="DejaVu Sans"/>
              </a:rPr>
              <a:t>2021–2023</a:t>
            </a:r>
            <a:r>
              <a:rPr lang="en-US" sz="1700" b="0" strike="noStrike" spc="-1">
                <a:solidFill>
                  <a:srgbClr val="000000"/>
                </a:solidFill>
                <a:latin typeface="Arial"/>
                <a:ea typeface="DejaVu Sans"/>
              </a:rPr>
              <a:t>;</a:t>
            </a:r>
            <a:endParaRPr lang="en-US" sz="1700" b="0" strike="noStrike" spc="-1">
              <a:latin typeface="Arial"/>
            </a:endParaRPr>
          </a:p>
          <a:p>
            <a:pPr marL="275040" indent="-273960" algn="just">
              <a:lnSpc>
                <a:spcPct val="120000"/>
              </a:lnSpc>
              <a:spcAft>
                <a:spcPts val="601"/>
              </a:spcAft>
              <a:buClr>
                <a:srgbClr val="000000"/>
              </a:buClr>
              <a:buFont typeface="StarSymbol"/>
              <a:buChar char="-"/>
              <a:tabLst>
                <a:tab pos="0" algn="l"/>
              </a:tabLst>
            </a:pPr>
            <a:r>
              <a:rPr lang="en-GB" sz="1700" b="1" strike="noStrike" spc="-1">
                <a:solidFill>
                  <a:srgbClr val="FF0000"/>
                </a:solidFill>
                <a:latin typeface="Arial"/>
                <a:ea typeface="DejaVu Sans"/>
              </a:rPr>
              <a:t>SC proton cyclotron </a:t>
            </a:r>
            <a:r>
              <a:rPr lang="en-GB" sz="1700" b="0" strike="noStrike" spc="-1">
                <a:solidFill>
                  <a:srgbClr val="000000"/>
                </a:solidFill>
                <a:latin typeface="Arial"/>
                <a:ea typeface="DejaVu Sans"/>
              </a:rPr>
              <a:t>(</a:t>
            </a:r>
            <a:r>
              <a:rPr lang="en-GB" sz="1700" b="1" strike="noStrike" spc="-1">
                <a:solidFill>
                  <a:srgbClr val="FF0000"/>
                </a:solidFill>
                <a:latin typeface="Arial"/>
                <a:ea typeface="DejaVu Sans"/>
              </a:rPr>
              <a:t>MSC-230</a:t>
            </a:r>
            <a:r>
              <a:rPr lang="en-GB" sz="1700" b="0" strike="noStrike" spc="-1">
                <a:solidFill>
                  <a:srgbClr val="000000"/>
                </a:solidFill>
                <a:latin typeface="Arial"/>
                <a:ea typeface="DejaVu Sans"/>
              </a:rPr>
              <a:t>)</a:t>
            </a:r>
            <a:r>
              <a:rPr lang="en-GB" sz="1700" b="1" strike="noStrike" spc="-1">
                <a:solidFill>
                  <a:srgbClr val="FF0000"/>
                </a:solidFill>
                <a:latin typeface="Arial"/>
                <a:ea typeface="DejaVu Sans"/>
              </a:rPr>
              <a:t> </a:t>
            </a:r>
            <a:r>
              <a:rPr lang="en-GB" sz="1700" b="0" strike="noStrike" spc="-1">
                <a:solidFill>
                  <a:srgbClr val="000000"/>
                </a:solidFill>
                <a:latin typeface="Arial"/>
                <a:ea typeface="DejaVu Sans"/>
              </a:rPr>
              <a:t>for R&amp;D in beam therapy: treatment planning; radiomodificators for </a:t>
            </a:r>
            <a:r>
              <a:rPr lang="en-GB" sz="1700" b="0" strike="noStrike" spc="-1">
                <a:solidFill>
                  <a:srgbClr val="000000"/>
                </a:solidFill>
                <a:latin typeface="Symbol"/>
                <a:ea typeface="DejaVu Sans"/>
              </a:rPr>
              <a:t>g-</a:t>
            </a:r>
            <a:r>
              <a:rPr lang="en-GB" sz="1700" b="0" strike="noStrike" spc="-1">
                <a:solidFill>
                  <a:srgbClr val="000000"/>
                </a:solidFill>
                <a:latin typeface="Arial"/>
                <a:ea typeface="DejaVu Sans"/>
              </a:rPr>
              <a:t> and p- therapy, flash-therapy, pencil beam (10 µA, &gt;5 Grey/l @ 50 ms pulse). </a:t>
            </a:r>
            <a:r>
              <a:rPr lang="en-GB" sz="1700" b="1" u="sng" strike="noStrike" spc="-1">
                <a:solidFill>
                  <a:srgbClr val="7030A0"/>
                </a:solidFill>
                <a:uFillTx/>
                <a:latin typeface="Arial"/>
                <a:ea typeface="DejaVu Sans"/>
              </a:rPr>
              <a:t>2021–2024 (beam in 2023)</a:t>
            </a:r>
            <a:r>
              <a:rPr lang="en-GB" sz="1700" b="0" strike="noStrike" spc="-1">
                <a:solidFill>
                  <a:srgbClr val="000000"/>
                </a:solidFill>
                <a:latin typeface="Arial"/>
                <a:ea typeface="DejaVu Sans"/>
              </a:rPr>
              <a:t>.</a:t>
            </a:r>
            <a:endParaRPr lang="en-US" sz="1700" b="0" strike="noStrike" spc="-1">
              <a:latin typeface="Arial"/>
            </a:endParaRPr>
          </a:p>
          <a:p>
            <a:pPr marL="275040" indent="-273960" algn="just">
              <a:lnSpc>
                <a:spcPct val="120000"/>
              </a:lnSpc>
              <a:spcAft>
                <a:spcPts val="601"/>
              </a:spcAft>
              <a:buClr>
                <a:srgbClr val="000000"/>
              </a:buClr>
              <a:buFont typeface="StarSymbol"/>
              <a:buChar char="-"/>
              <a:tabLst>
                <a:tab pos="0" algn="l"/>
              </a:tabLst>
            </a:pPr>
            <a:r>
              <a:rPr lang="en-US" sz="1700" b="1" strike="noStrike" spc="-1">
                <a:solidFill>
                  <a:srgbClr val="FF0000"/>
                </a:solidFill>
                <a:latin typeface="Arial"/>
                <a:ea typeface="DejaVu Sans"/>
              </a:rPr>
              <a:t>Radiochemical Laboratory Class-I </a:t>
            </a:r>
            <a:r>
              <a:rPr lang="en-US" sz="1700" b="0" strike="noStrike" spc="-1">
                <a:solidFill>
                  <a:srgbClr val="000000"/>
                </a:solidFill>
                <a:latin typeface="Arial"/>
                <a:ea typeface="DejaVu Sans"/>
              </a:rPr>
              <a:t>for production of radioisotopes (Ac</a:t>
            </a:r>
            <a:r>
              <a:rPr lang="en-US" sz="1700" b="0" strike="noStrike" spc="-1" baseline="30000">
                <a:solidFill>
                  <a:srgbClr val="000000"/>
                </a:solidFill>
                <a:latin typeface="Arial"/>
                <a:ea typeface="DejaVu Sans"/>
              </a:rPr>
              <a:t>225</a:t>
            </a:r>
            <a:r>
              <a:rPr lang="en-US" sz="1700" b="0" strike="noStrike" spc="-1">
                <a:solidFill>
                  <a:srgbClr val="000000"/>
                </a:solidFill>
                <a:latin typeface="Arial"/>
                <a:ea typeface="DejaVu Sans"/>
              </a:rPr>
              <a:t>, </a:t>
            </a:r>
            <a:r>
              <a:rPr lang="en-US" sz="1700" b="0" strike="noStrike" spc="-1" baseline="30000">
                <a:solidFill>
                  <a:srgbClr val="000000"/>
                </a:solidFill>
                <a:latin typeface="Arial"/>
                <a:ea typeface="DejaVu Sans"/>
              </a:rPr>
              <a:t>99m</a:t>
            </a:r>
            <a:r>
              <a:rPr lang="en-US" sz="1700" b="0" strike="noStrike" spc="-1">
                <a:solidFill>
                  <a:srgbClr val="000000"/>
                </a:solidFill>
                <a:latin typeface="Arial"/>
                <a:ea typeface="DejaVu Sans"/>
              </a:rPr>
              <a:t>Tc), nuclear medicine R&amp;D in photonuclear reactions @ 40MeV (e-beam, Rhodotron). </a:t>
            </a:r>
            <a:r>
              <a:rPr lang="en-US" sz="1700" b="1" u="sng" strike="noStrike" spc="-1">
                <a:solidFill>
                  <a:srgbClr val="7030A0"/>
                </a:solidFill>
                <a:uFillTx/>
                <a:latin typeface="Arial"/>
                <a:ea typeface="DejaVu Sans"/>
              </a:rPr>
              <a:t>2022–2027</a:t>
            </a:r>
            <a:r>
              <a:rPr lang="en-US" sz="1700" b="1" u="sng" strike="noStrike" spc="-1">
                <a:solidFill>
                  <a:srgbClr val="000000"/>
                </a:solidFill>
                <a:uFillTx/>
                <a:latin typeface="Arial"/>
                <a:ea typeface="DejaVu Sans"/>
              </a:rPr>
              <a:t>.</a:t>
            </a:r>
            <a:endParaRPr lang="en-US" sz="1700" b="0" strike="noStrike" spc="-1">
              <a:latin typeface="Arial"/>
            </a:endParaRPr>
          </a:p>
        </p:txBody>
      </p:sp>
      <p:grpSp>
        <p:nvGrpSpPr>
          <p:cNvPr id="1033" name="Group 3"/>
          <p:cNvGrpSpPr/>
          <p:nvPr/>
        </p:nvGrpSpPr>
        <p:grpSpPr>
          <a:xfrm>
            <a:off x="7632720" y="4653360"/>
            <a:ext cx="2288520" cy="1895760"/>
            <a:chOff x="7632720" y="4653360"/>
            <a:chExt cx="2288520" cy="1895760"/>
          </a:xfrm>
        </p:grpSpPr>
        <p:sp>
          <p:nvSpPr>
            <p:cNvPr id="1034" name="CustomShape 4"/>
            <p:cNvSpPr/>
            <p:nvPr/>
          </p:nvSpPr>
          <p:spPr>
            <a:xfrm>
              <a:off x="7668360" y="4653360"/>
              <a:ext cx="2252880" cy="1895760"/>
            </a:xfrm>
            <a:prstGeom prst="rect">
              <a:avLst/>
            </a:prstGeom>
            <a:solidFill>
              <a:srgbClr val="FFFFFF"/>
            </a:solidFill>
            <a:ln w="9360">
              <a:solidFill>
                <a:srgbClr val="3A5F8B"/>
              </a:solidFill>
              <a:round/>
            </a:ln>
          </p:spPr>
          <p:style>
            <a:lnRef idx="0">
              <a:scrgbClr r="0" g="0" b="0"/>
            </a:lnRef>
            <a:fillRef idx="0">
              <a:scrgbClr r="0" g="0" b="0"/>
            </a:fillRef>
            <a:effectRef idx="0">
              <a:scrgbClr r="0" g="0" b="0"/>
            </a:effectRef>
            <a:fontRef idx="minor"/>
          </p:style>
        </p:sp>
        <p:sp>
          <p:nvSpPr>
            <p:cNvPr id="1035" name="CustomShape 5"/>
            <p:cNvSpPr/>
            <p:nvPr/>
          </p:nvSpPr>
          <p:spPr>
            <a:xfrm>
              <a:off x="7632720" y="6279480"/>
              <a:ext cx="2239560" cy="250200"/>
            </a:xfrm>
            <a:prstGeom prst="rect">
              <a:avLst/>
            </a:prstGeom>
            <a:noFill/>
            <a:ln w="0">
              <a:noFill/>
            </a:ln>
          </p:spPr>
          <p:style>
            <a:lnRef idx="0">
              <a:scrgbClr r="0" g="0" b="0"/>
            </a:lnRef>
            <a:fillRef idx="0">
              <a:scrgbClr r="0" g="0" b="0"/>
            </a:fillRef>
            <a:effectRef idx="0">
              <a:scrgbClr r="0" g="0" b="0"/>
            </a:effectRef>
            <a:fontRef idx="minor"/>
          </p:style>
          <p:txBody>
            <a:bodyPr lIns="86760" tIns="43200" rIns="86760" bIns="43200" anchor="t">
              <a:spAutoFit/>
            </a:bodyPr>
            <a:lstStyle/>
            <a:p>
              <a:pPr algn="ctr">
                <a:lnSpc>
                  <a:spcPct val="80000"/>
                </a:lnSpc>
                <a:buNone/>
              </a:pPr>
              <a:r>
                <a:rPr lang="en-US" sz="1350" b="1" strike="noStrike" spc="-1">
                  <a:solidFill>
                    <a:srgbClr val="000000"/>
                  </a:solidFill>
                  <a:latin typeface="Calibri"/>
                  <a:ea typeface="DejaVu Sans"/>
                </a:rPr>
                <a:t>MSC-</a:t>
              </a:r>
              <a:r>
                <a:rPr lang="en-GB" sz="1350" b="1" strike="noStrike" spc="-1">
                  <a:solidFill>
                    <a:srgbClr val="000000"/>
                  </a:solidFill>
                  <a:latin typeface="Calibri"/>
                  <a:ea typeface="DejaVu Sans"/>
                </a:rPr>
                <a:t>230 </a:t>
              </a:r>
              <a:r>
                <a:rPr lang="ru-RU" sz="1350" b="1" strike="noStrike" spc="-1">
                  <a:solidFill>
                    <a:srgbClr val="000000"/>
                  </a:solidFill>
                  <a:latin typeface="Calibri"/>
                  <a:ea typeface="DejaVu Sans"/>
                </a:rPr>
                <a:t>(</a:t>
              </a:r>
              <a:r>
                <a:rPr lang="en-GB" sz="1350" b="1" strike="noStrike" spc="-1">
                  <a:solidFill>
                    <a:srgbClr val="000000"/>
                  </a:solidFill>
                  <a:latin typeface="Calibri"/>
                  <a:ea typeface="DejaVu Sans"/>
                </a:rPr>
                <a:t>general view</a:t>
              </a:r>
              <a:r>
                <a:rPr lang="ru-RU" sz="1350" b="1" strike="noStrike" spc="-1">
                  <a:solidFill>
                    <a:srgbClr val="000000"/>
                  </a:solidFill>
                  <a:latin typeface="Calibri"/>
                  <a:ea typeface="DejaVu Sans"/>
                </a:rPr>
                <a:t>)</a:t>
              </a:r>
              <a:endParaRPr lang="en-US" sz="1350" b="0" strike="noStrike" spc="-1">
                <a:latin typeface="Arial"/>
              </a:endParaRPr>
            </a:p>
          </p:txBody>
        </p:sp>
      </p:grpSp>
      <p:grpSp>
        <p:nvGrpSpPr>
          <p:cNvPr id="1036" name="Группа 2"/>
          <p:cNvGrpSpPr/>
          <p:nvPr/>
        </p:nvGrpSpPr>
        <p:grpSpPr>
          <a:xfrm>
            <a:off x="9815040" y="856080"/>
            <a:ext cx="2259720" cy="1882800"/>
            <a:chOff x="9815040" y="856080"/>
            <a:chExt cx="2259720" cy="1882800"/>
          </a:xfrm>
        </p:grpSpPr>
        <p:grpSp>
          <p:nvGrpSpPr>
            <p:cNvPr id="1037" name="Group 9"/>
            <p:cNvGrpSpPr/>
            <p:nvPr/>
          </p:nvGrpSpPr>
          <p:grpSpPr>
            <a:xfrm>
              <a:off x="9815040" y="856080"/>
              <a:ext cx="2259720" cy="1882800"/>
              <a:chOff x="9815040" y="856080"/>
              <a:chExt cx="2259720" cy="1882800"/>
            </a:xfrm>
          </p:grpSpPr>
          <p:sp>
            <p:nvSpPr>
              <p:cNvPr id="1038" name="CustomShape 10"/>
              <p:cNvSpPr/>
              <p:nvPr/>
            </p:nvSpPr>
            <p:spPr>
              <a:xfrm>
                <a:off x="9835920" y="2488680"/>
                <a:ext cx="2238840" cy="250200"/>
              </a:xfrm>
              <a:prstGeom prst="rect">
                <a:avLst/>
              </a:prstGeom>
              <a:solidFill>
                <a:srgbClr val="FFFFFF">
                  <a:alpha val="61000"/>
                </a:srgbClr>
              </a:solidFill>
              <a:ln w="0">
                <a:noFill/>
              </a:ln>
            </p:spPr>
            <p:style>
              <a:lnRef idx="0">
                <a:scrgbClr r="0" g="0" b="0"/>
              </a:lnRef>
              <a:fillRef idx="0">
                <a:scrgbClr r="0" g="0" b="0"/>
              </a:fillRef>
              <a:effectRef idx="0">
                <a:scrgbClr r="0" g="0" b="0"/>
              </a:effectRef>
              <a:fontRef idx="minor"/>
            </p:style>
            <p:txBody>
              <a:bodyPr lIns="86760" tIns="43200" rIns="86760" bIns="43200" anchor="t">
                <a:spAutoFit/>
              </a:bodyPr>
              <a:lstStyle/>
              <a:p>
                <a:pPr algn="ctr">
                  <a:lnSpc>
                    <a:spcPct val="80000"/>
                  </a:lnSpc>
                  <a:buNone/>
                </a:pPr>
                <a:r>
                  <a:rPr lang="en-US" sz="1350" b="1" strike="noStrike" spc="-1">
                    <a:solidFill>
                      <a:srgbClr val="000000"/>
                    </a:solidFill>
                    <a:latin typeface="Calibri"/>
                    <a:ea typeface="DejaVu Sans"/>
                  </a:rPr>
                  <a:t>DC</a:t>
                </a:r>
                <a:r>
                  <a:rPr lang="ru-RU" sz="1350" b="1" strike="noStrike" spc="-1">
                    <a:solidFill>
                      <a:srgbClr val="000000"/>
                    </a:solidFill>
                    <a:latin typeface="Calibri"/>
                    <a:ea typeface="DejaVu Sans"/>
                  </a:rPr>
                  <a:t>-140</a:t>
                </a:r>
                <a:r>
                  <a:rPr lang="en-US" sz="1350" b="1" strike="noStrike" spc="-1">
                    <a:solidFill>
                      <a:srgbClr val="000000"/>
                    </a:solidFill>
                    <a:latin typeface="Calibri"/>
                    <a:ea typeface="DejaVu Sans"/>
                  </a:rPr>
                  <a:t> </a:t>
                </a:r>
                <a:r>
                  <a:rPr lang="ru-RU" sz="1350" b="1" strike="noStrike" spc="-1">
                    <a:solidFill>
                      <a:srgbClr val="000000"/>
                    </a:solidFill>
                    <a:latin typeface="Calibri"/>
                    <a:ea typeface="DejaVu Sans"/>
                  </a:rPr>
                  <a:t>(</a:t>
                </a:r>
                <a:r>
                  <a:rPr lang="en-GB" sz="1350" b="1" strike="noStrike" spc="-1">
                    <a:solidFill>
                      <a:srgbClr val="000000"/>
                    </a:solidFill>
                    <a:latin typeface="Calibri"/>
                    <a:ea typeface="DejaVu Sans"/>
                  </a:rPr>
                  <a:t>schematic design</a:t>
                </a:r>
                <a:r>
                  <a:rPr lang="ru-RU" sz="1350" b="1" strike="noStrike" spc="-1">
                    <a:solidFill>
                      <a:srgbClr val="000000"/>
                    </a:solidFill>
                    <a:latin typeface="Calibri"/>
                    <a:ea typeface="DejaVu Sans"/>
                  </a:rPr>
                  <a:t>)</a:t>
                </a:r>
                <a:endParaRPr lang="en-US" sz="1350" b="0" strike="noStrike" spc="-1">
                  <a:latin typeface="Arial"/>
                </a:endParaRPr>
              </a:p>
            </p:txBody>
          </p:sp>
          <p:sp>
            <p:nvSpPr>
              <p:cNvPr id="1039" name="CustomShape 11"/>
              <p:cNvSpPr/>
              <p:nvPr/>
            </p:nvSpPr>
            <p:spPr>
              <a:xfrm>
                <a:off x="9815040" y="856080"/>
                <a:ext cx="2252880" cy="1858680"/>
              </a:xfrm>
              <a:prstGeom prst="rect">
                <a:avLst/>
              </a:prstGeom>
              <a:noFill/>
              <a:ln w="9360">
                <a:solidFill>
                  <a:srgbClr val="3A5F8B"/>
                </a:solidFill>
                <a:round/>
              </a:ln>
            </p:spPr>
            <p:style>
              <a:lnRef idx="0">
                <a:scrgbClr r="0" g="0" b="0"/>
              </a:lnRef>
              <a:fillRef idx="0">
                <a:scrgbClr r="0" g="0" b="0"/>
              </a:fillRef>
              <a:effectRef idx="0">
                <a:scrgbClr r="0" g="0" b="0"/>
              </a:effectRef>
              <a:fontRef idx="minor"/>
            </p:style>
          </p:sp>
        </p:grpSp>
        <p:pic>
          <p:nvPicPr>
            <p:cNvPr id="1040" name="Рисунок 20"/>
            <p:cNvPicPr/>
            <p:nvPr/>
          </p:nvPicPr>
          <p:blipFill>
            <a:blip r:embed="rId3"/>
            <a:stretch/>
          </p:blipFill>
          <p:spPr>
            <a:xfrm>
              <a:off x="9880200" y="922320"/>
              <a:ext cx="2121840" cy="1532520"/>
            </a:xfrm>
            <a:prstGeom prst="rect">
              <a:avLst/>
            </a:prstGeom>
            <a:ln w="0">
              <a:noFill/>
            </a:ln>
          </p:spPr>
        </p:pic>
      </p:grpSp>
      <p:sp>
        <p:nvSpPr>
          <p:cNvPr id="1041" name="object 5"/>
          <p:cNvSpPr/>
          <p:nvPr/>
        </p:nvSpPr>
        <p:spPr>
          <a:xfrm>
            <a:off x="9967320" y="4631400"/>
            <a:ext cx="2107440" cy="1895760"/>
          </a:xfrm>
          <a:custGeom>
            <a:avLst/>
            <a:gdLst/>
            <a:ahLst/>
            <a:cxnLst/>
            <a:rect l="l" t="t" r="r" b="b"/>
            <a:pathLst>
              <a:path w="1899284" h="1858010">
                <a:moveTo>
                  <a:pt x="0" y="1857756"/>
                </a:moveTo>
                <a:lnTo>
                  <a:pt x="1898903" y="1857756"/>
                </a:lnTo>
                <a:lnTo>
                  <a:pt x="1898903" y="0"/>
                </a:lnTo>
                <a:lnTo>
                  <a:pt x="0" y="0"/>
                </a:lnTo>
                <a:lnTo>
                  <a:pt x="0" y="1857756"/>
                </a:lnTo>
                <a:close/>
              </a:path>
            </a:pathLst>
          </a:custGeom>
          <a:noFill/>
          <a:ln w="9000">
            <a:solidFill>
              <a:srgbClr val="385D89"/>
            </a:solidFill>
            <a:round/>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buNone/>
            </a:pPr>
            <a:endParaRPr lang="en-US" sz="1800" b="0" strike="noStrike" spc="-1">
              <a:latin typeface="Arial"/>
            </a:endParaRPr>
          </a:p>
          <a:p>
            <a:pPr algn="ctr">
              <a:lnSpc>
                <a:spcPct val="100000"/>
              </a:lnSpc>
              <a:buNone/>
            </a:pPr>
            <a:endParaRPr lang="en-US" sz="1800" b="0" strike="noStrike" spc="-1">
              <a:latin typeface="Arial"/>
            </a:endParaRPr>
          </a:p>
          <a:p>
            <a:pPr algn="ctr">
              <a:lnSpc>
                <a:spcPct val="100000"/>
              </a:lnSpc>
              <a:buNone/>
            </a:pPr>
            <a:endParaRPr lang="en-US" sz="1800" b="0" strike="noStrike" spc="-1">
              <a:latin typeface="Arial"/>
            </a:endParaRPr>
          </a:p>
          <a:p>
            <a:pPr algn="ctr">
              <a:lnSpc>
                <a:spcPct val="100000"/>
              </a:lnSpc>
              <a:buNone/>
            </a:pPr>
            <a:endParaRPr lang="en-US" sz="1800" b="0" strike="noStrike" spc="-1">
              <a:latin typeface="Arial"/>
            </a:endParaRPr>
          </a:p>
          <a:p>
            <a:pPr algn="ctr">
              <a:lnSpc>
                <a:spcPct val="100000"/>
              </a:lnSpc>
              <a:buNone/>
            </a:pPr>
            <a:r>
              <a:rPr lang="ru-RU" sz="1400" b="1" strike="noStrike" spc="-1">
                <a:solidFill>
                  <a:srgbClr val="000000"/>
                </a:solidFill>
                <a:latin typeface="Calibri"/>
                <a:ea typeface="DejaVu Sans"/>
              </a:rPr>
              <a:t>      </a:t>
            </a:r>
            <a:endParaRPr lang="en-US" sz="1400" b="0" strike="noStrike" spc="-1">
              <a:latin typeface="Arial"/>
            </a:endParaRPr>
          </a:p>
          <a:p>
            <a:pPr algn="ctr">
              <a:lnSpc>
                <a:spcPct val="100000"/>
              </a:lnSpc>
              <a:buNone/>
            </a:pPr>
            <a:r>
              <a:rPr lang="ru-RU" sz="1400" b="1" strike="noStrike" spc="-1">
                <a:solidFill>
                  <a:srgbClr val="000000"/>
                </a:solidFill>
                <a:latin typeface="Calibri"/>
                <a:ea typeface="DejaVu Sans"/>
              </a:rPr>
              <a:t> </a:t>
            </a:r>
            <a:endParaRPr lang="en-US" sz="1400" b="0" strike="noStrike" spc="-1">
              <a:latin typeface="Arial"/>
            </a:endParaRPr>
          </a:p>
          <a:p>
            <a:pPr algn="ctr">
              <a:lnSpc>
                <a:spcPct val="100000"/>
              </a:lnSpc>
              <a:buNone/>
            </a:pPr>
            <a:endParaRPr lang="en-US" sz="1400" b="0" strike="noStrike" spc="-1">
              <a:latin typeface="Arial"/>
            </a:endParaRPr>
          </a:p>
          <a:p>
            <a:pPr algn="ctr">
              <a:lnSpc>
                <a:spcPct val="100000"/>
              </a:lnSpc>
              <a:buNone/>
            </a:pPr>
            <a:endParaRPr lang="en-US" sz="1400" b="0" strike="noStrike" spc="-1">
              <a:latin typeface="Arial"/>
            </a:endParaRPr>
          </a:p>
          <a:p>
            <a:pPr algn="ctr">
              <a:lnSpc>
                <a:spcPct val="100000"/>
              </a:lnSpc>
              <a:buNone/>
            </a:pPr>
            <a:r>
              <a:rPr lang="en-US" sz="1400" b="1" strike="noStrike" spc="-1">
                <a:solidFill>
                  <a:srgbClr val="000000"/>
                </a:solidFill>
                <a:latin typeface="Calibri"/>
                <a:ea typeface="DejaVu Sans"/>
              </a:rPr>
              <a:t>Radiochemical Lab Class-I</a:t>
            </a:r>
            <a:endParaRPr lang="en-US" sz="1400" b="0" strike="noStrike" spc="-1">
              <a:latin typeface="Arial"/>
            </a:endParaRPr>
          </a:p>
        </p:txBody>
      </p:sp>
      <p:pic>
        <p:nvPicPr>
          <p:cNvPr id="1042" name="Picture 6"/>
          <p:cNvPicPr/>
          <p:nvPr/>
        </p:nvPicPr>
        <p:blipFill>
          <a:blip r:embed="rId4"/>
          <a:stretch/>
        </p:blipFill>
        <p:spPr>
          <a:xfrm>
            <a:off x="10047960" y="4676400"/>
            <a:ext cx="1935720" cy="1629360"/>
          </a:xfrm>
          <a:prstGeom prst="rect">
            <a:avLst/>
          </a:prstGeom>
          <a:ln w="0">
            <a:noFill/>
          </a:ln>
        </p:spPr>
      </p:pic>
      <p:pic>
        <p:nvPicPr>
          <p:cNvPr id="1043" name="Рисунок 25"/>
          <p:cNvPicPr/>
          <p:nvPr/>
        </p:nvPicPr>
        <p:blipFill>
          <a:blip r:embed="rId5"/>
          <a:stretch/>
        </p:blipFill>
        <p:spPr>
          <a:xfrm>
            <a:off x="7624080" y="950760"/>
            <a:ext cx="2107440" cy="1652040"/>
          </a:xfrm>
          <a:prstGeom prst="rect">
            <a:avLst/>
          </a:prstGeom>
          <a:ln w="0">
            <a:noFill/>
          </a:ln>
        </p:spPr>
      </p:pic>
      <p:pic>
        <p:nvPicPr>
          <p:cNvPr id="1044" name="Рисунок 27"/>
          <p:cNvPicPr/>
          <p:nvPr/>
        </p:nvPicPr>
        <p:blipFill>
          <a:blip r:embed="rId6"/>
          <a:srcRect l="6285" t="13468" r="7899" b="16831"/>
          <a:stretch/>
        </p:blipFill>
        <p:spPr>
          <a:xfrm>
            <a:off x="7689600" y="4658040"/>
            <a:ext cx="2231640" cy="1604160"/>
          </a:xfrm>
          <a:prstGeom prst="rect">
            <a:avLst/>
          </a:prstGeom>
          <a:ln w="0">
            <a:noFill/>
          </a:ln>
        </p:spPr>
      </p:pic>
      <p:pic>
        <p:nvPicPr>
          <p:cNvPr id="1045" name="Рисунок 3"/>
          <p:cNvPicPr/>
          <p:nvPr/>
        </p:nvPicPr>
        <p:blipFill>
          <a:blip r:embed="rId7"/>
          <a:stretch/>
        </p:blipFill>
        <p:spPr>
          <a:xfrm>
            <a:off x="7813440" y="2777040"/>
            <a:ext cx="4261320" cy="1791000"/>
          </a:xfrm>
          <a:prstGeom prst="rect">
            <a:avLst/>
          </a:prstGeom>
          <a:ln w="0">
            <a:noFill/>
          </a:ln>
        </p:spPr>
      </p:pic>
      <p:pic>
        <p:nvPicPr>
          <p:cNvPr id="1046" name="Рисунок 23"/>
          <p:cNvPicPr/>
          <p:nvPr/>
        </p:nvPicPr>
        <p:blipFill>
          <a:blip r:embed="rId8"/>
          <a:stretch/>
        </p:blipFill>
        <p:spPr>
          <a:xfrm>
            <a:off x="7813440" y="2777040"/>
            <a:ext cx="1216440" cy="499320"/>
          </a:xfrm>
          <a:prstGeom prst="rect">
            <a:avLst/>
          </a:prstGeom>
          <a:ln w="0">
            <a:noFill/>
          </a:ln>
        </p:spPr>
      </p:pic>
      <p:sp>
        <p:nvSpPr>
          <p:cNvPr id="18" name="Прямоугольник 17">
            <a:extLst>
              <a:ext uri="{FF2B5EF4-FFF2-40B4-BE49-F238E27FC236}">
                <a16:creationId xmlns:a16="http://schemas.microsoft.com/office/drawing/2014/main" id="{849159D7-85D6-F644-9489-3FBDBE0C899D}"/>
              </a:ext>
            </a:extLst>
          </p:cNvPr>
          <p:cNvSpPr/>
          <p:nvPr/>
        </p:nvSpPr>
        <p:spPr>
          <a:xfrm>
            <a:off x="11027664" y="5299758"/>
            <a:ext cx="155448" cy="17373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7" name="Рисунок 32"/>
          <p:cNvPicPr/>
          <p:nvPr/>
        </p:nvPicPr>
        <p:blipFill>
          <a:blip r:embed="rId3"/>
          <a:srcRect l="8744" r="9502"/>
          <a:stretch/>
        </p:blipFill>
        <p:spPr>
          <a:xfrm>
            <a:off x="68760" y="1087200"/>
            <a:ext cx="5814720" cy="5874480"/>
          </a:xfrm>
          <a:prstGeom prst="rect">
            <a:avLst/>
          </a:prstGeom>
          <a:ln w="0">
            <a:noFill/>
          </a:ln>
        </p:spPr>
      </p:pic>
      <p:sp>
        <p:nvSpPr>
          <p:cNvPr id="1048" name="Прямоугольник 3"/>
          <p:cNvSpPr/>
          <p:nvPr/>
        </p:nvSpPr>
        <p:spPr>
          <a:xfrm>
            <a:off x="5828040" y="1248597"/>
            <a:ext cx="6127200" cy="1919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000" b="1" i="1" strike="noStrike" spc="-1">
                <a:solidFill>
                  <a:srgbClr val="002060"/>
                </a:solidFill>
                <a:latin typeface="Arial"/>
                <a:ea typeface="DejaVu Sans"/>
              </a:rPr>
              <a:t>CONCEPT</a:t>
            </a:r>
            <a:r>
              <a:rPr lang="en-US" sz="2000" b="0" i="1" strike="noStrike" spc="-1">
                <a:solidFill>
                  <a:srgbClr val="002060"/>
                </a:solidFill>
                <a:latin typeface="Arial"/>
                <a:ea typeface="DejaVu Sans"/>
              </a:rPr>
              <a:t> </a:t>
            </a:r>
            <a:endParaRPr lang="en-US" sz="2000" b="0" strike="noStrike" spc="-1">
              <a:latin typeface="Arial"/>
            </a:endParaRPr>
          </a:p>
          <a:p>
            <a:pPr>
              <a:lnSpc>
                <a:spcPct val="100000"/>
              </a:lnSpc>
              <a:buNone/>
            </a:pPr>
            <a:r>
              <a:rPr lang="en-US" sz="2000" b="0" i="1" strike="noStrike" spc="-1">
                <a:solidFill>
                  <a:srgbClr val="002060"/>
                </a:solidFill>
                <a:latin typeface="Arial"/>
                <a:ea typeface="DejaVu Sans"/>
              </a:rPr>
              <a:t>of the development of </a:t>
            </a:r>
            <a:r>
              <a:rPr lang="en-US" sz="2000" b="1" i="1" strike="noStrike" spc="-1">
                <a:solidFill>
                  <a:srgbClr val="002060"/>
                </a:solidFill>
                <a:latin typeface="Arial"/>
                <a:ea typeface="DejaVu Sans"/>
              </a:rPr>
              <a:t>IT technologies </a:t>
            </a:r>
            <a:r>
              <a:rPr lang="en-US" sz="2000" b="0" i="1" strike="noStrike" spc="-1">
                <a:solidFill>
                  <a:srgbClr val="002060"/>
                </a:solidFill>
                <a:latin typeface="Arial"/>
                <a:ea typeface="DejaVu Sans"/>
              </a:rPr>
              <a:t>&amp; </a:t>
            </a:r>
            <a:r>
              <a:rPr lang="en-US" sz="2000" b="1" i="1" strike="noStrike" spc="-1">
                <a:solidFill>
                  <a:srgbClr val="002060"/>
                </a:solidFill>
                <a:latin typeface="Arial"/>
                <a:ea typeface="DejaVu Sans"/>
              </a:rPr>
              <a:t>scientific computing </a:t>
            </a:r>
            <a:r>
              <a:rPr lang="en-US" sz="2000" b="0" i="1" strike="noStrike" spc="-1">
                <a:solidFill>
                  <a:srgbClr val="002060"/>
                </a:solidFill>
                <a:latin typeface="Arial"/>
                <a:ea typeface="DejaVu Sans"/>
              </a:rPr>
              <a:t>is aimed at solving the strategic tasks of JINR through </a:t>
            </a:r>
            <a:r>
              <a:rPr lang="en-US" sz="2000" b="1" i="1" strike="noStrike" spc="-1">
                <a:solidFill>
                  <a:srgbClr val="002060"/>
                </a:solidFill>
                <a:latin typeface="Arial"/>
                <a:ea typeface="DejaVu Sans"/>
              </a:rPr>
              <a:t>advanced IT solutions </a:t>
            </a:r>
            <a:r>
              <a:rPr lang="en-US" sz="2000" b="0" i="1" strike="noStrike" spc="-1">
                <a:solidFill>
                  <a:srgbClr val="002060"/>
                </a:solidFill>
                <a:latin typeface="Arial"/>
                <a:ea typeface="DejaVu Sans"/>
              </a:rPr>
              <a:t>integrated into a </a:t>
            </a:r>
            <a:r>
              <a:rPr lang="en-US" sz="2000" b="1" i="1" strike="noStrike" spc="-1">
                <a:solidFill>
                  <a:srgbClr val="002060"/>
                </a:solidFill>
                <a:latin typeface="Arial"/>
                <a:ea typeface="DejaVu Sans"/>
              </a:rPr>
              <a:t>unified computing environment </a:t>
            </a:r>
            <a:r>
              <a:rPr lang="en-US" sz="2000" b="0" i="1" strike="noStrike" spc="-1">
                <a:solidFill>
                  <a:srgbClr val="002060"/>
                </a:solidFill>
                <a:latin typeface="Arial"/>
                <a:ea typeface="DejaVu Sans"/>
              </a:rPr>
              <a:t>that combines a variety of solutions, concepts and methods.</a:t>
            </a:r>
            <a:endParaRPr lang="en-US" sz="2000" b="0" strike="noStrike" spc="-1">
              <a:latin typeface="Arial"/>
            </a:endParaRPr>
          </a:p>
        </p:txBody>
      </p:sp>
      <p:sp>
        <p:nvSpPr>
          <p:cNvPr id="1049" name="Прямоугольник 18"/>
          <p:cNvSpPr/>
          <p:nvPr/>
        </p:nvSpPr>
        <p:spPr>
          <a:xfrm flipH="1">
            <a:off x="-1080" y="6480"/>
            <a:ext cx="12166560" cy="987120"/>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sp>
      <p:pic>
        <p:nvPicPr>
          <p:cNvPr id="1050" name="Рисунок 33"/>
          <p:cNvPicPr/>
          <p:nvPr/>
        </p:nvPicPr>
        <p:blipFill>
          <a:blip r:embed="rId4"/>
          <a:stretch/>
        </p:blipFill>
        <p:spPr>
          <a:xfrm>
            <a:off x="68760" y="66060"/>
            <a:ext cx="997200" cy="721080"/>
          </a:xfrm>
          <a:prstGeom prst="rect">
            <a:avLst/>
          </a:prstGeom>
          <a:ln w="0">
            <a:noFill/>
          </a:ln>
        </p:spPr>
      </p:pic>
      <p:sp>
        <p:nvSpPr>
          <p:cNvPr id="1051" name="Прямоугольник 19"/>
          <p:cNvSpPr/>
          <p:nvPr/>
        </p:nvSpPr>
        <p:spPr>
          <a:xfrm>
            <a:off x="1598760" y="-45000"/>
            <a:ext cx="8436240" cy="943200"/>
          </a:xfrm>
          <a:prstGeom prst="rect">
            <a:avLst/>
          </a:prstGeom>
          <a:noFill/>
          <a:ln w="0">
            <a:noFill/>
          </a:ln>
          <a:effectLst>
            <a:outerShdw blurRad="50760" dist="37674"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800" b="1" strike="noStrike" spc="-1">
                <a:solidFill>
                  <a:srgbClr val="FFFFFF"/>
                </a:solidFill>
                <a:latin typeface="Arial"/>
                <a:ea typeface="DejaVu Sans"/>
              </a:rPr>
              <a:t>Strategy for Information Technology and Scientific Computing at </a:t>
            </a:r>
            <a:r>
              <a:rPr lang="en-US" sz="2400" b="1" strike="noStrike" spc="-1">
                <a:solidFill>
                  <a:srgbClr val="FFFFFF"/>
                </a:solidFill>
                <a:latin typeface="Arial"/>
                <a:ea typeface="DejaVu Sans"/>
              </a:rPr>
              <a:t>JINR</a:t>
            </a:r>
            <a:endParaRPr lang="en-US" sz="2400" b="0" strike="noStrike" spc="-1">
              <a:latin typeface="Arial"/>
            </a:endParaRPr>
          </a:p>
        </p:txBody>
      </p:sp>
      <p:sp>
        <p:nvSpPr>
          <p:cNvPr id="1053" name="Rectangle 2"/>
          <p:cNvSpPr/>
          <p:nvPr/>
        </p:nvSpPr>
        <p:spPr>
          <a:xfrm>
            <a:off x="4628865" y="6419858"/>
            <a:ext cx="7539323"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US" sz="2000" b="0" strike="noStrike" spc="-1">
                <a:solidFill>
                  <a:srgbClr val="002060"/>
                </a:solidFill>
                <a:latin typeface="Arial"/>
                <a:ea typeface="DejaVu Sans"/>
              </a:rPr>
              <a:t>A variety of means will be used for </a:t>
            </a:r>
            <a:r>
              <a:rPr lang="en-US" sz="2000" b="1" strike="noStrike" spc="-1">
                <a:solidFill>
                  <a:srgbClr val="002060"/>
                </a:solidFill>
                <a:latin typeface="Arial"/>
                <a:ea typeface="DejaVu Sans"/>
              </a:rPr>
              <a:t>IT specialists upskilling. </a:t>
            </a:r>
            <a:endParaRPr lang="en-US" sz="2000" b="0" strike="noStrike" spc="-1">
              <a:latin typeface="Arial"/>
            </a:endParaRPr>
          </a:p>
        </p:txBody>
      </p:sp>
      <p:sp>
        <p:nvSpPr>
          <p:cNvPr id="2" name="Rectangle 1">
            <a:extLst>
              <a:ext uri="{FF2B5EF4-FFF2-40B4-BE49-F238E27FC236}">
                <a16:creationId xmlns:a16="http://schemas.microsoft.com/office/drawing/2014/main" id="{212F3730-256B-2E13-411D-ED613E86C108}"/>
              </a:ext>
            </a:extLst>
          </p:cNvPr>
          <p:cNvSpPr/>
          <p:nvPr/>
        </p:nvSpPr>
        <p:spPr>
          <a:xfrm>
            <a:off x="5883480" y="3475929"/>
            <a:ext cx="5814720" cy="279931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buNone/>
              <a:tabLst>
                <a:tab pos="0" algn="l"/>
              </a:tabLst>
            </a:pPr>
            <a:r>
              <a:rPr lang="en-GB" sz="2200" b="1" strike="noStrike" spc="-1" dirty="0">
                <a:solidFill>
                  <a:srgbClr val="002060"/>
                </a:solidFill>
                <a:latin typeface="Arial"/>
                <a:ea typeface="DejaVu Sans"/>
              </a:rPr>
              <a:t>St</a:t>
            </a:r>
            <a:r>
              <a:rPr lang="en-US" sz="2200" b="1" strike="noStrike" spc="-1" dirty="0" err="1">
                <a:solidFill>
                  <a:srgbClr val="002060"/>
                </a:solidFill>
                <a:latin typeface="Arial"/>
                <a:ea typeface="DejaVu Sans"/>
              </a:rPr>
              <a:t>eady</a:t>
            </a:r>
            <a:r>
              <a:rPr lang="en-US" sz="2200" b="1" strike="noStrike" spc="-1" dirty="0">
                <a:solidFill>
                  <a:srgbClr val="002060"/>
                </a:solidFill>
                <a:latin typeface="Arial"/>
                <a:ea typeface="DejaVu Sans"/>
              </a:rPr>
              <a:t> implementation/upgrades</a:t>
            </a:r>
            <a:r>
              <a:rPr lang="en-US" sz="2200" b="0" strike="noStrike" spc="-1" dirty="0">
                <a:solidFill>
                  <a:srgbClr val="002060"/>
                </a:solidFill>
                <a:latin typeface="Arial"/>
                <a:ea typeface="DejaVu Sans"/>
              </a:rPr>
              <a:t> of </a:t>
            </a:r>
            <a:r>
              <a:rPr lang="en-US" sz="2200" b="1" strike="noStrike" spc="-1" dirty="0">
                <a:solidFill>
                  <a:srgbClr val="002060"/>
                </a:solidFill>
                <a:latin typeface="Arial"/>
                <a:ea typeface="DejaVu Sans"/>
              </a:rPr>
              <a:t>Networking</a:t>
            </a:r>
            <a:r>
              <a:rPr lang="en-US" sz="2200" b="0" strike="noStrike" spc="-1" dirty="0">
                <a:solidFill>
                  <a:srgbClr val="002060"/>
                </a:solidFill>
                <a:latin typeface="Arial"/>
                <a:ea typeface="DejaVu Sans"/>
              </a:rPr>
              <a:t> (</a:t>
            </a:r>
            <a:r>
              <a:rPr lang="en-GB" sz="2200" b="1" strike="noStrike" spc="-1" dirty="0">
                <a:solidFill>
                  <a:srgbClr val="00B050"/>
                </a:solidFill>
                <a:latin typeface="Arial"/>
                <a:ea typeface="DejaVu Sans"/>
              </a:rPr>
              <a:t>&gt;</a:t>
            </a:r>
            <a:r>
              <a:rPr lang="en-US" sz="2200" b="1" strike="noStrike" spc="-1" dirty="0">
                <a:solidFill>
                  <a:srgbClr val="00B050"/>
                </a:solidFill>
                <a:latin typeface="Arial"/>
                <a:ea typeface="DejaVu Sans"/>
              </a:rPr>
              <a:t>Tb/s range</a:t>
            </a:r>
            <a:r>
              <a:rPr lang="en-US" sz="2200" b="0" strike="noStrike" spc="-1" dirty="0">
                <a:solidFill>
                  <a:srgbClr val="002060"/>
                </a:solidFill>
                <a:latin typeface="Arial"/>
                <a:ea typeface="DejaVu Sans"/>
              </a:rPr>
              <a:t>), Computing infrastructure within the </a:t>
            </a:r>
            <a:r>
              <a:rPr lang="en-US" sz="2200" b="1" strike="noStrike" spc="-1" dirty="0">
                <a:solidFill>
                  <a:srgbClr val="FF0000"/>
                </a:solidFill>
                <a:latin typeface="Arial"/>
                <a:ea typeface="DejaVu Sans"/>
              </a:rPr>
              <a:t>M</a:t>
            </a:r>
            <a:r>
              <a:rPr lang="en-US" sz="2200" b="1" strike="noStrike" spc="-1" dirty="0">
                <a:solidFill>
                  <a:srgbClr val="002060"/>
                </a:solidFill>
                <a:latin typeface="Arial"/>
                <a:ea typeface="DejaVu Sans"/>
              </a:rPr>
              <a:t>ultifunctional </a:t>
            </a:r>
            <a:r>
              <a:rPr lang="en-US" sz="2200" b="1" strike="noStrike" spc="-1" dirty="0">
                <a:solidFill>
                  <a:srgbClr val="FF0000"/>
                </a:solidFill>
                <a:latin typeface="Arial"/>
                <a:ea typeface="DejaVu Sans"/>
              </a:rPr>
              <a:t>I</a:t>
            </a:r>
            <a:r>
              <a:rPr lang="en-US" sz="2200" b="1" strike="noStrike" spc="-1" dirty="0">
                <a:solidFill>
                  <a:srgbClr val="002060"/>
                </a:solidFill>
                <a:latin typeface="Arial"/>
                <a:ea typeface="DejaVu Sans"/>
              </a:rPr>
              <a:t>nformation &amp; </a:t>
            </a:r>
            <a:r>
              <a:rPr lang="en-US" sz="2200" b="1" strike="noStrike" spc="-1" dirty="0">
                <a:solidFill>
                  <a:srgbClr val="FF0000"/>
                </a:solidFill>
                <a:latin typeface="Arial"/>
                <a:ea typeface="DejaVu Sans"/>
              </a:rPr>
              <a:t>C</a:t>
            </a:r>
            <a:r>
              <a:rPr lang="en-US" sz="2200" b="1" strike="noStrike" spc="-1" dirty="0">
                <a:solidFill>
                  <a:srgbClr val="002060"/>
                </a:solidFill>
                <a:latin typeface="Arial"/>
                <a:ea typeface="DejaVu Sans"/>
              </a:rPr>
              <a:t>omputing </a:t>
            </a:r>
            <a:r>
              <a:rPr lang="en-US" sz="2200" b="1" strike="noStrike" spc="-1" dirty="0">
                <a:solidFill>
                  <a:srgbClr val="FF0000"/>
                </a:solidFill>
                <a:latin typeface="Arial"/>
                <a:ea typeface="DejaVu Sans"/>
              </a:rPr>
              <a:t>C</a:t>
            </a:r>
            <a:r>
              <a:rPr lang="en-US" sz="2200" b="1" strike="noStrike" spc="-1" dirty="0">
                <a:solidFill>
                  <a:srgbClr val="002060"/>
                </a:solidFill>
                <a:latin typeface="Arial"/>
                <a:ea typeface="DejaVu Sans"/>
              </a:rPr>
              <a:t>omplex (</a:t>
            </a:r>
            <a:r>
              <a:rPr lang="en-US" sz="2200" b="1" strike="noStrike" spc="-1" dirty="0">
                <a:solidFill>
                  <a:srgbClr val="FF0000"/>
                </a:solidFill>
                <a:latin typeface="Arial"/>
                <a:ea typeface="DejaVu Sans"/>
              </a:rPr>
              <a:t>MICC</a:t>
            </a:r>
            <a:r>
              <a:rPr lang="en-US" sz="2200" b="0" strike="noStrike" spc="-1" dirty="0">
                <a:solidFill>
                  <a:srgbClr val="002060"/>
                </a:solidFill>
                <a:latin typeface="Arial"/>
                <a:ea typeface="DejaVu Sans"/>
              </a:rPr>
              <a:t>) and </a:t>
            </a:r>
            <a:r>
              <a:rPr lang="en-US" sz="2200" b="1" strike="noStrike" spc="-1" dirty="0">
                <a:solidFill>
                  <a:srgbClr val="002060"/>
                </a:solidFill>
                <a:latin typeface="Arial"/>
                <a:ea typeface="DejaVu Sans"/>
              </a:rPr>
              <a:t>“</a:t>
            </a:r>
            <a:r>
              <a:rPr lang="en-US" sz="2200" b="1" strike="noStrike" spc="-1" dirty="0" err="1">
                <a:solidFill>
                  <a:srgbClr val="002060"/>
                </a:solidFill>
                <a:latin typeface="Arial"/>
                <a:ea typeface="DejaVu Sans"/>
              </a:rPr>
              <a:t>Govorun</a:t>
            </a:r>
            <a:r>
              <a:rPr lang="en-US" sz="2200" b="1" strike="noStrike" spc="-1" dirty="0">
                <a:solidFill>
                  <a:srgbClr val="002060"/>
                </a:solidFill>
                <a:latin typeface="Arial"/>
                <a:ea typeface="DejaVu Sans"/>
              </a:rPr>
              <a:t>” Supercomputer</a:t>
            </a:r>
            <a:r>
              <a:rPr lang="en-GB" sz="2200" b="1" strike="noStrike" spc="-1" dirty="0">
                <a:solidFill>
                  <a:srgbClr val="002060"/>
                </a:solidFill>
                <a:latin typeface="Arial"/>
                <a:ea typeface="DejaVu Sans"/>
              </a:rPr>
              <a:t> (</a:t>
            </a:r>
            <a:r>
              <a:rPr lang="en-GB" sz="2200" b="1" strike="noStrike" spc="-1" dirty="0">
                <a:solidFill>
                  <a:srgbClr val="00B050"/>
                </a:solidFill>
                <a:latin typeface="Arial"/>
                <a:ea typeface="DejaVu Sans"/>
              </a:rPr>
              <a:t>~15-20 </a:t>
            </a:r>
            <a:r>
              <a:rPr lang="en-GB" sz="2200" b="1" strike="noStrike" spc="-1" dirty="0" err="1">
                <a:solidFill>
                  <a:srgbClr val="00B050"/>
                </a:solidFill>
                <a:latin typeface="Arial"/>
                <a:ea typeface="DejaVu Sans"/>
              </a:rPr>
              <a:t>Pflops</a:t>
            </a:r>
            <a:r>
              <a:rPr lang="en-GB" sz="2200" b="1" strike="noStrike" spc="-1" dirty="0">
                <a:solidFill>
                  <a:srgbClr val="002060"/>
                </a:solidFill>
                <a:latin typeface="Arial"/>
                <a:ea typeface="DejaVu Sans"/>
              </a:rPr>
              <a:t>)</a:t>
            </a:r>
            <a:r>
              <a:rPr lang="en-US" sz="2200" b="0" strike="noStrike" spc="-1" dirty="0">
                <a:solidFill>
                  <a:srgbClr val="002060"/>
                </a:solidFill>
                <a:latin typeface="Arial"/>
                <a:ea typeface="DejaVu Sans"/>
              </a:rPr>
              <a:t>,  </a:t>
            </a:r>
            <a:r>
              <a:rPr lang="en-US" sz="2200" b="1" strike="noStrike" spc="-1" dirty="0">
                <a:solidFill>
                  <a:srgbClr val="002060"/>
                </a:solidFill>
                <a:latin typeface="Arial"/>
                <a:ea typeface="DejaVu Sans"/>
              </a:rPr>
              <a:t>Data</a:t>
            </a:r>
            <a:r>
              <a:rPr lang="en-US" sz="2200" b="0" strike="noStrike" spc="-1" dirty="0">
                <a:solidFill>
                  <a:srgbClr val="002060"/>
                </a:solidFill>
                <a:latin typeface="Arial"/>
                <a:ea typeface="DejaVu Sans"/>
              </a:rPr>
              <a:t> </a:t>
            </a:r>
            <a:r>
              <a:rPr lang="en-US" sz="2200" b="1" strike="noStrike" spc="-1" dirty="0">
                <a:solidFill>
                  <a:srgbClr val="002060"/>
                </a:solidFill>
                <a:latin typeface="Arial"/>
                <a:ea typeface="DejaVu Sans"/>
              </a:rPr>
              <a:t>center</a:t>
            </a:r>
            <a:r>
              <a:rPr lang="en-US" sz="2200" b="0" strike="noStrike" spc="-1" dirty="0">
                <a:solidFill>
                  <a:srgbClr val="002060"/>
                </a:solidFill>
                <a:latin typeface="Arial"/>
                <a:ea typeface="DejaVu Sans"/>
              </a:rPr>
              <a:t> infrastructure, </a:t>
            </a:r>
            <a:r>
              <a:rPr lang="en-US" sz="2200" b="1" strike="noStrike" spc="-1" dirty="0">
                <a:solidFill>
                  <a:srgbClr val="002060"/>
                </a:solidFill>
                <a:latin typeface="Arial"/>
                <a:ea typeface="DejaVu Sans"/>
              </a:rPr>
              <a:t>Data Lake </a:t>
            </a:r>
            <a:r>
              <a:rPr lang="en-US" sz="2200" b="0" strike="noStrike" spc="-1" dirty="0">
                <a:solidFill>
                  <a:srgbClr val="002060"/>
                </a:solidFill>
                <a:latin typeface="Arial"/>
                <a:ea typeface="DejaVu Sans"/>
              </a:rPr>
              <a:t>&amp; </a:t>
            </a:r>
            <a:r>
              <a:rPr lang="en-US" sz="2200" b="1" strike="noStrike" spc="-1" dirty="0">
                <a:solidFill>
                  <a:srgbClr val="002060"/>
                </a:solidFill>
                <a:latin typeface="Arial"/>
                <a:ea typeface="DejaVu Sans"/>
              </a:rPr>
              <a:t>long-term storage</a:t>
            </a:r>
            <a:r>
              <a:rPr lang="en-US" sz="2200" b="0" strike="noStrike" spc="-1" dirty="0">
                <a:solidFill>
                  <a:srgbClr val="002060"/>
                </a:solidFill>
                <a:latin typeface="Arial"/>
                <a:ea typeface="DejaVu Sans"/>
              </a:rPr>
              <a:t> for all the experiments</a:t>
            </a:r>
            <a:r>
              <a:rPr lang="en-GB" sz="2200" b="0" strike="noStrike" spc="-1" dirty="0">
                <a:solidFill>
                  <a:srgbClr val="002060"/>
                </a:solidFill>
                <a:latin typeface="Arial"/>
                <a:ea typeface="DejaVu Sans"/>
              </a:rPr>
              <a:t> (</a:t>
            </a:r>
            <a:r>
              <a:rPr lang="en-GB" sz="2200" b="1" strike="noStrike" spc="-1" dirty="0">
                <a:solidFill>
                  <a:srgbClr val="00B050"/>
                </a:solidFill>
                <a:latin typeface="Arial"/>
                <a:ea typeface="DejaVu Sans"/>
              </a:rPr>
              <a:t>-&gt; EB</a:t>
            </a:r>
            <a:r>
              <a:rPr lang="en-GB" sz="2200" b="0" strike="noStrike" spc="-1" dirty="0">
                <a:solidFill>
                  <a:srgbClr val="002060"/>
                </a:solidFill>
                <a:latin typeface="Arial"/>
                <a:ea typeface="DejaVu Sans"/>
              </a:rPr>
              <a:t>)</a:t>
            </a:r>
            <a:r>
              <a:rPr lang="en-US" sz="2200" b="0" strike="noStrike" spc="-1" dirty="0">
                <a:solidFill>
                  <a:srgbClr val="002060"/>
                </a:solidFill>
                <a:latin typeface="Arial"/>
                <a:ea typeface="DejaVu Sans"/>
              </a:rPr>
              <a:t>.</a:t>
            </a:r>
            <a:endParaRPr lang="en-US" sz="2200" b="0" strike="noStrike" spc="-1" dirty="0">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Rectangle: Rounded Corners 17"/>
          <p:cNvSpPr/>
          <p:nvPr/>
        </p:nvSpPr>
        <p:spPr>
          <a:xfrm>
            <a:off x="342183" y="1400120"/>
            <a:ext cx="1974960" cy="3886560"/>
          </a:xfrm>
          <a:prstGeom prst="roundRect">
            <a:avLst>
              <a:gd name="adj" fmla="val 1925"/>
            </a:avLst>
          </a:prstGeom>
          <a:solidFill>
            <a:srgbClr val="FFFFFF"/>
          </a:solidFill>
          <a:ln w="25560">
            <a:noFill/>
          </a:ln>
        </p:spPr>
        <p:style>
          <a:lnRef idx="0">
            <a:scrgbClr r="0" g="0" b="0"/>
          </a:lnRef>
          <a:fillRef idx="0">
            <a:scrgbClr r="0" g="0" b="0"/>
          </a:fillRef>
          <a:effectRef idx="0">
            <a:scrgbClr r="0" g="0" b="0"/>
          </a:effectRef>
          <a:fontRef idx="minor"/>
        </p:style>
      </p:sp>
      <p:graphicFrame>
        <p:nvGraphicFramePr>
          <p:cNvPr id="778" name="Table 26"/>
          <p:cNvGraphicFramePr/>
          <p:nvPr>
            <p:extLst>
              <p:ext uri="{D42A27DB-BD31-4B8C-83A1-F6EECF244321}">
                <p14:modId xmlns:p14="http://schemas.microsoft.com/office/powerpoint/2010/main" val="2441442394"/>
              </p:ext>
            </p:extLst>
          </p:nvPr>
        </p:nvGraphicFramePr>
        <p:xfrm>
          <a:off x="2174223" y="987560"/>
          <a:ext cx="9696240" cy="4703760"/>
        </p:xfrm>
        <a:graphic>
          <a:graphicData uri="http://schemas.openxmlformats.org/drawingml/2006/table">
            <a:tbl>
              <a:tblPr/>
              <a:tblGrid>
                <a:gridCol w="1460520">
                  <a:extLst>
                    <a:ext uri="{9D8B030D-6E8A-4147-A177-3AD203B41FA5}">
                      <a16:colId xmlns:a16="http://schemas.microsoft.com/office/drawing/2014/main" val="20000"/>
                    </a:ext>
                  </a:extLst>
                </a:gridCol>
                <a:gridCol w="1445400">
                  <a:extLst>
                    <a:ext uri="{9D8B030D-6E8A-4147-A177-3AD203B41FA5}">
                      <a16:colId xmlns:a16="http://schemas.microsoft.com/office/drawing/2014/main" val="20001"/>
                    </a:ext>
                  </a:extLst>
                </a:gridCol>
                <a:gridCol w="1256400">
                  <a:extLst>
                    <a:ext uri="{9D8B030D-6E8A-4147-A177-3AD203B41FA5}">
                      <a16:colId xmlns:a16="http://schemas.microsoft.com/office/drawing/2014/main" val="20002"/>
                    </a:ext>
                  </a:extLst>
                </a:gridCol>
                <a:gridCol w="1348560">
                  <a:extLst>
                    <a:ext uri="{9D8B030D-6E8A-4147-A177-3AD203B41FA5}">
                      <a16:colId xmlns:a16="http://schemas.microsoft.com/office/drawing/2014/main" val="20003"/>
                    </a:ext>
                  </a:extLst>
                </a:gridCol>
                <a:gridCol w="1330200">
                  <a:extLst>
                    <a:ext uri="{9D8B030D-6E8A-4147-A177-3AD203B41FA5}">
                      <a16:colId xmlns:a16="http://schemas.microsoft.com/office/drawing/2014/main" val="20004"/>
                    </a:ext>
                  </a:extLst>
                </a:gridCol>
                <a:gridCol w="1394640">
                  <a:extLst>
                    <a:ext uri="{9D8B030D-6E8A-4147-A177-3AD203B41FA5}">
                      <a16:colId xmlns:a16="http://schemas.microsoft.com/office/drawing/2014/main" val="20005"/>
                    </a:ext>
                  </a:extLst>
                </a:gridCol>
                <a:gridCol w="1460520">
                  <a:extLst>
                    <a:ext uri="{9D8B030D-6E8A-4147-A177-3AD203B41FA5}">
                      <a16:colId xmlns:a16="http://schemas.microsoft.com/office/drawing/2014/main" val="20006"/>
                    </a:ext>
                  </a:extLst>
                </a:gridCol>
              </a:tblGrid>
              <a:tr h="522000">
                <a:tc>
                  <a:txBody>
                    <a:bodyPr/>
                    <a:lstStyle/>
                    <a:p>
                      <a:pPr algn="ctr">
                        <a:lnSpc>
                          <a:spcPct val="100000"/>
                        </a:lnSpc>
                        <a:buNone/>
                      </a:pPr>
                      <a:r>
                        <a:rPr lang="en-US" sz="1400" b="0" strike="noStrike" spc="-1" dirty="0">
                          <a:solidFill>
                            <a:srgbClr val="000000"/>
                          </a:solidFill>
                          <a:latin typeface="Arial"/>
                          <a:ea typeface="DejaVu Sans"/>
                        </a:rPr>
                        <a:t>2020</a:t>
                      </a:r>
                      <a:endParaRPr lang="en-US" sz="1400" b="0" strike="noStrike" spc="-1" dirty="0">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buNone/>
                      </a:pPr>
                      <a:r>
                        <a:rPr lang="en-US" sz="1400" b="0" strike="noStrike" spc="-1" dirty="0">
                          <a:solidFill>
                            <a:srgbClr val="000000"/>
                          </a:solidFill>
                          <a:latin typeface="Arial"/>
                          <a:ea typeface="DejaVu Sans"/>
                        </a:rPr>
                        <a:t>2023</a:t>
                      </a:r>
                      <a:endParaRPr lang="en-US" sz="1400" b="0" strike="noStrike" spc="-1" dirty="0">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buNone/>
                      </a:pPr>
                      <a:r>
                        <a:rPr lang="en-US" sz="1400" b="0" strike="noStrike" spc="-1">
                          <a:solidFill>
                            <a:srgbClr val="000000"/>
                          </a:solidFill>
                          <a:latin typeface="Arial"/>
                          <a:ea typeface="DejaVu Sans"/>
                        </a:rPr>
                        <a:t>2026</a:t>
                      </a:r>
                      <a:endParaRPr lang="en-US" sz="1400" b="0" strike="noStrike" spc="-1">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buNone/>
                      </a:pPr>
                      <a:r>
                        <a:rPr lang="en-US" sz="1400" b="0" strike="noStrike" spc="-1">
                          <a:solidFill>
                            <a:srgbClr val="000000"/>
                          </a:solidFill>
                          <a:latin typeface="Arial"/>
                          <a:ea typeface="DejaVu Sans"/>
                        </a:rPr>
                        <a:t>2029</a:t>
                      </a:r>
                      <a:endParaRPr lang="en-US" sz="1400" b="0" strike="noStrike" spc="-1">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buNone/>
                      </a:pPr>
                      <a:r>
                        <a:rPr lang="en-US" sz="1400" b="0" strike="noStrike" spc="-1">
                          <a:solidFill>
                            <a:srgbClr val="000000"/>
                          </a:solidFill>
                          <a:latin typeface="Arial"/>
                          <a:ea typeface="DejaVu Sans"/>
                        </a:rPr>
                        <a:t>~ 2032</a:t>
                      </a:r>
                      <a:endParaRPr lang="en-US" sz="1400" b="0" strike="noStrike" spc="-1">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buNone/>
                      </a:pPr>
                      <a:r>
                        <a:rPr lang="en-US" sz="1400" b="0" strike="noStrike" spc="-1">
                          <a:solidFill>
                            <a:srgbClr val="000000"/>
                          </a:solidFill>
                          <a:latin typeface="Arial"/>
                          <a:ea typeface="DejaVu Sans"/>
                        </a:rPr>
                        <a:t>~ 2035</a:t>
                      </a:r>
                      <a:endParaRPr lang="en-US" sz="1400" b="0" strike="noStrike" spc="-1">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buNone/>
                      </a:pPr>
                      <a:r>
                        <a:rPr lang="en-US" sz="1400" b="0" strike="noStrike" spc="-1">
                          <a:solidFill>
                            <a:srgbClr val="000000"/>
                          </a:solidFill>
                          <a:latin typeface="Arial"/>
                          <a:ea typeface="DejaVu Sans"/>
                        </a:rPr>
                        <a:t>~ 2038</a:t>
                      </a:r>
                      <a:endParaRPr lang="en-US" sz="1400" b="0" strike="noStrike" spc="-1">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extLst>
                  <a:ext uri="{0D108BD9-81ED-4DB2-BD59-A6C34878D82A}">
                    <a16:rowId xmlns:a16="http://schemas.microsoft.com/office/drawing/2014/main" val="10000"/>
                  </a:ext>
                </a:extLst>
              </a:tr>
              <a:tr h="380160">
                <a:tc>
                  <a:txBody>
                    <a:bodyPr/>
                    <a:lstStyle/>
                    <a:p>
                      <a:endParaRPr lang="ru-RU"/>
                    </a:p>
                  </a:txBody>
                  <a:tcPr marL="91080" marR="9108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BFBFBF"/>
                      </a:solidFill>
                    </a:lnB>
                    <a:solidFill>
                      <a:srgbClr val="FFFFFF"/>
                    </a:solidFill>
                  </a:tcPr>
                </a:tc>
                <a:extLst>
                  <a:ext uri="{0D108BD9-81ED-4DB2-BD59-A6C34878D82A}">
                    <a16:rowId xmlns:a16="http://schemas.microsoft.com/office/drawing/2014/main" val="10001"/>
                  </a:ext>
                </a:extLst>
              </a:tr>
              <a:tr h="380160">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2"/>
                  </a:ext>
                </a:extLst>
              </a:tr>
              <a:tr h="380160">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3"/>
                  </a:ext>
                </a:extLst>
              </a:tr>
              <a:tr h="380160">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4"/>
                  </a:ext>
                </a:extLst>
              </a:tr>
              <a:tr h="380160">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5"/>
                  </a:ext>
                </a:extLst>
              </a:tr>
              <a:tr h="380160">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6"/>
                  </a:ext>
                </a:extLst>
              </a:tr>
              <a:tr h="380160">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7"/>
                  </a:ext>
                </a:extLst>
              </a:tr>
              <a:tr h="380160">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8"/>
                  </a:ext>
                </a:extLst>
              </a:tr>
              <a:tr h="380160">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9"/>
                  </a:ext>
                </a:extLst>
              </a:tr>
              <a:tr h="380160">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10"/>
                  </a:ext>
                </a:extLst>
              </a:tr>
              <a:tr h="380160">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dirty="0"/>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11"/>
                  </a:ext>
                </a:extLst>
              </a:tr>
            </a:tbl>
          </a:graphicData>
        </a:graphic>
      </p:graphicFrame>
      <p:sp>
        <p:nvSpPr>
          <p:cNvPr id="779" name="Title 1"/>
          <p:cNvSpPr/>
          <p:nvPr/>
        </p:nvSpPr>
        <p:spPr>
          <a:xfrm>
            <a:off x="338583" y="1247840"/>
            <a:ext cx="1753200" cy="91224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buNone/>
            </a:pPr>
            <a:r>
              <a:rPr lang="de-DE" sz="1400" b="0" strike="noStrike" spc="-1">
                <a:solidFill>
                  <a:srgbClr val="000000"/>
                </a:solidFill>
                <a:latin typeface="Arial"/>
                <a:ea typeface="DejaVu Sans"/>
              </a:rPr>
              <a:t>DRIBS, SHE-Factory</a:t>
            </a:r>
            <a:endParaRPr lang="en-US" sz="1400" b="0" strike="noStrike" spc="-1">
              <a:latin typeface="Arial"/>
            </a:endParaRPr>
          </a:p>
        </p:txBody>
      </p:sp>
      <p:sp>
        <p:nvSpPr>
          <p:cNvPr id="780" name="Title 1"/>
          <p:cNvSpPr/>
          <p:nvPr/>
        </p:nvSpPr>
        <p:spPr>
          <a:xfrm>
            <a:off x="331383" y="2249720"/>
            <a:ext cx="1753200" cy="34956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buNone/>
            </a:pPr>
            <a:r>
              <a:rPr lang="en-US" sz="1400" b="0" strike="noStrike" spc="-1">
                <a:solidFill>
                  <a:srgbClr val="000000"/>
                </a:solidFill>
                <a:latin typeface="Arial"/>
                <a:ea typeface="DejaVu Sans"/>
              </a:rPr>
              <a:t>NICA MPD</a:t>
            </a:r>
            <a:endParaRPr lang="en-US" sz="1400" b="0" strike="noStrike" spc="-1">
              <a:latin typeface="Arial"/>
            </a:endParaRPr>
          </a:p>
        </p:txBody>
      </p:sp>
      <p:sp>
        <p:nvSpPr>
          <p:cNvPr id="781" name="Title 1"/>
          <p:cNvSpPr/>
          <p:nvPr/>
        </p:nvSpPr>
        <p:spPr>
          <a:xfrm>
            <a:off x="354423" y="3409640"/>
            <a:ext cx="1146600" cy="3420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buNone/>
            </a:pPr>
            <a:r>
              <a:rPr lang="en-US" sz="1400" b="1" strike="noStrike" spc="-1">
                <a:solidFill>
                  <a:srgbClr val="00B050"/>
                </a:solidFill>
                <a:latin typeface="Arial"/>
                <a:ea typeface="DejaVu Sans"/>
              </a:rPr>
              <a:t>DNS-IV</a:t>
            </a:r>
            <a:endParaRPr lang="en-US" sz="1400" b="0" strike="noStrike" spc="-1">
              <a:latin typeface="Arial"/>
            </a:endParaRPr>
          </a:p>
        </p:txBody>
      </p:sp>
      <p:sp>
        <p:nvSpPr>
          <p:cNvPr id="782" name="Title 1"/>
          <p:cNvSpPr/>
          <p:nvPr/>
        </p:nvSpPr>
        <p:spPr>
          <a:xfrm>
            <a:off x="353343" y="3840560"/>
            <a:ext cx="1146600" cy="2880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buNone/>
            </a:pPr>
            <a:r>
              <a:rPr lang="en-US" sz="1400" b="0" strike="noStrike" spc="-1">
                <a:solidFill>
                  <a:srgbClr val="000000"/>
                </a:solidFill>
                <a:latin typeface="Arial"/>
                <a:ea typeface="DejaVu Sans"/>
              </a:rPr>
              <a:t>Baikal - GVD</a:t>
            </a:r>
            <a:endParaRPr lang="en-US" sz="1400" b="0" strike="noStrike" spc="-1">
              <a:latin typeface="Arial"/>
            </a:endParaRPr>
          </a:p>
        </p:txBody>
      </p:sp>
      <p:sp>
        <p:nvSpPr>
          <p:cNvPr id="783" name="Title 1"/>
          <p:cNvSpPr/>
          <p:nvPr/>
        </p:nvSpPr>
        <p:spPr>
          <a:xfrm>
            <a:off x="372783" y="4534280"/>
            <a:ext cx="1146600" cy="39744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buNone/>
            </a:pPr>
            <a:r>
              <a:rPr lang="en-US" sz="1400" b="0" strike="noStrike" spc="-1">
                <a:solidFill>
                  <a:srgbClr val="000000"/>
                </a:solidFill>
                <a:latin typeface="Arial"/>
                <a:ea typeface="DejaVu Sans"/>
              </a:rPr>
              <a:t>Life Science</a:t>
            </a:r>
            <a:endParaRPr lang="en-US" sz="1400" b="0" strike="noStrike" spc="-1">
              <a:latin typeface="Arial"/>
            </a:endParaRPr>
          </a:p>
        </p:txBody>
      </p:sp>
      <p:sp>
        <p:nvSpPr>
          <p:cNvPr id="784" name="Title 1"/>
          <p:cNvSpPr/>
          <p:nvPr/>
        </p:nvSpPr>
        <p:spPr>
          <a:xfrm>
            <a:off x="353343" y="4937120"/>
            <a:ext cx="2718360" cy="35892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buNone/>
            </a:pPr>
            <a:r>
              <a:rPr lang="en-US" sz="1400" b="0" strike="noStrike" spc="-1">
                <a:solidFill>
                  <a:srgbClr val="000000"/>
                </a:solidFill>
                <a:latin typeface="Arial"/>
                <a:ea typeface="DejaVu Sans"/>
              </a:rPr>
              <a:t>FCC, ILC, GWI, …</a:t>
            </a:r>
            <a:endParaRPr lang="en-US" sz="1400" b="0" strike="noStrike" spc="-1">
              <a:latin typeface="Arial"/>
            </a:endParaRPr>
          </a:p>
        </p:txBody>
      </p:sp>
      <p:sp>
        <p:nvSpPr>
          <p:cNvPr id="785" name="TextBox 11"/>
          <p:cNvSpPr/>
          <p:nvPr/>
        </p:nvSpPr>
        <p:spPr>
          <a:xfrm>
            <a:off x="260103" y="1908800"/>
            <a:ext cx="182268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de-DE" sz="1400" b="1" strike="noStrike" spc="-1">
                <a:solidFill>
                  <a:srgbClr val="00B050"/>
                </a:solidFill>
                <a:latin typeface="Arial"/>
                <a:ea typeface="DejaVu Sans"/>
              </a:rPr>
              <a:t>FRB </a:t>
            </a:r>
            <a:r>
              <a:rPr lang="en-US" sz="1400" b="1" strike="noStrike" spc="-1">
                <a:solidFill>
                  <a:srgbClr val="00B050"/>
                </a:solidFill>
                <a:latin typeface="Arial"/>
                <a:ea typeface="DejaVu Sans"/>
              </a:rPr>
              <a:t>@ Flerov Lab</a:t>
            </a:r>
            <a:endParaRPr lang="en-US" sz="1400" b="0" strike="noStrike" spc="-1">
              <a:latin typeface="Arial"/>
            </a:endParaRPr>
          </a:p>
        </p:txBody>
      </p:sp>
      <p:sp>
        <p:nvSpPr>
          <p:cNvPr id="786" name="TextBox 12"/>
          <p:cNvSpPr/>
          <p:nvPr/>
        </p:nvSpPr>
        <p:spPr>
          <a:xfrm>
            <a:off x="248943" y="2669120"/>
            <a:ext cx="130032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b="0" strike="noStrike" spc="-1">
                <a:solidFill>
                  <a:srgbClr val="000000"/>
                </a:solidFill>
                <a:latin typeface="Arial"/>
                <a:ea typeface="DejaVu Sans"/>
              </a:rPr>
              <a:t>NICA SPD</a:t>
            </a:r>
            <a:endParaRPr lang="en-US" sz="1400" b="0" strike="noStrike" spc="-1">
              <a:latin typeface="Arial"/>
            </a:endParaRPr>
          </a:p>
        </p:txBody>
      </p:sp>
      <p:sp>
        <p:nvSpPr>
          <p:cNvPr id="787" name="TextBox 13"/>
          <p:cNvSpPr/>
          <p:nvPr/>
        </p:nvSpPr>
        <p:spPr>
          <a:xfrm>
            <a:off x="246063" y="3051440"/>
            <a:ext cx="20235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b="1" strike="noStrike" spc="-1">
                <a:solidFill>
                  <a:srgbClr val="00B050"/>
                </a:solidFill>
                <a:latin typeface="Arial"/>
                <a:ea typeface="DejaVu Sans"/>
              </a:rPr>
              <a:t>NICA - III </a:t>
            </a:r>
            <a:r>
              <a:rPr lang="en-US" sz="1300" b="1" strike="noStrike" spc="-1">
                <a:solidFill>
                  <a:srgbClr val="00B050"/>
                </a:solidFill>
                <a:latin typeface="Arial"/>
                <a:ea typeface="DejaVu Sans"/>
              </a:rPr>
              <a:t>(EIC, others</a:t>
            </a:r>
            <a:r>
              <a:rPr lang="ru-RU" sz="1300" b="1" strike="noStrike" spc="-1">
                <a:solidFill>
                  <a:srgbClr val="00B050"/>
                </a:solidFill>
                <a:latin typeface="Arial"/>
                <a:ea typeface="DejaVu Sans"/>
              </a:rPr>
              <a:t>)</a:t>
            </a:r>
            <a:endParaRPr lang="en-US" sz="1300" b="0" strike="noStrike" spc="-1">
              <a:latin typeface="Arial"/>
            </a:endParaRPr>
          </a:p>
        </p:txBody>
      </p:sp>
      <p:sp>
        <p:nvSpPr>
          <p:cNvPr id="788" name="TextBox 14"/>
          <p:cNvSpPr/>
          <p:nvPr/>
        </p:nvSpPr>
        <p:spPr>
          <a:xfrm>
            <a:off x="260103" y="4198400"/>
            <a:ext cx="228960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b="1" strike="noStrike" spc="-1">
                <a:solidFill>
                  <a:srgbClr val="00B050"/>
                </a:solidFill>
                <a:latin typeface="Symbol"/>
                <a:ea typeface="DejaVu Sans"/>
              </a:rPr>
              <a:t>n</a:t>
            </a:r>
            <a:r>
              <a:rPr lang="en-US" sz="1400" b="1" strike="noStrike" spc="-1">
                <a:solidFill>
                  <a:srgbClr val="00B050"/>
                </a:solidFill>
                <a:latin typeface="Arial"/>
                <a:ea typeface="DejaVu Sans"/>
              </a:rPr>
              <a:t> &amp; AP Physics</a:t>
            </a:r>
            <a:endParaRPr lang="en-US" sz="1400" b="0" strike="noStrike" spc="-1">
              <a:latin typeface="Arial"/>
            </a:endParaRPr>
          </a:p>
        </p:txBody>
      </p:sp>
      <p:sp>
        <p:nvSpPr>
          <p:cNvPr id="789" name="TextBox 15"/>
          <p:cNvSpPr/>
          <p:nvPr/>
        </p:nvSpPr>
        <p:spPr>
          <a:xfrm>
            <a:off x="3076503" y="389846"/>
            <a:ext cx="6756302" cy="583321"/>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gn="ctr">
              <a:lnSpc>
                <a:spcPct val="100000"/>
              </a:lnSpc>
              <a:buNone/>
            </a:pPr>
            <a:r>
              <a:rPr lang="en-US" sz="3200" strike="noStrike" cap="small" spc="-1" dirty="0">
                <a:solidFill>
                  <a:srgbClr val="000000"/>
                </a:solidFill>
                <a:latin typeface="Arial"/>
                <a:ea typeface="DejaVu Sans"/>
              </a:rPr>
              <a:t>Matrix of JINR Key Projects</a:t>
            </a:r>
            <a:endParaRPr lang="en-US" sz="3200" strike="noStrike" spc="-1" dirty="0">
              <a:latin typeface="Arial"/>
            </a:endParaRPr>
          </a:p>
        </p:txBody>
      </p:sp>
      <p:sp>
        <p:nvSpPr>
          <p:cNvPr id="790" name="Title 1"/>
          <p:cNvSpPr/>
          <p:nvPr/>
        </p:nvSpPr>
        <p:spPr>
          <a:xfrm>
            <a:off x="338583" y="5360120"/>
            <a:ext cx="2172600" cy="34992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buNone/>
            </a:pPr>
            <a:r>
              <a:rPr lang="en-US" sz="1400" b="0" strike="noStrike" spc="-1">
                <a:solidFill>
                  <a:srgbClr val="000000"/>
                </a:solidFill>
                <a:latin typeface="Arial"/>
                <a:ea typeface="DejaVu Sans"/>
              </a:rPr>
              <a:t>Innovation center</a:t>
            </a:r>
            <a:endParaRPr lang="en-US" sz="1400" b="0" strike="noStrike" spc="-1">
              <a:latin typeface="Arial"/>
            </a:endParaRPr>
          </a:p>
        </p:txBody>
      </p:sp>
      <p:sp>
        <p:nvSpPr>
          <p:cNvPr id="791" name="Rectangle: Rounded Corners 37"/>
          <p:cNvSpPr/>
          <p:nvPr/>
        </p:nvSpPr>
        <p:spPr>
          <a:xfrm>
            <a:off x="2265663" y="1533680"/>
            <a:ext cx="9603360" cy="331200"/>
          </a:xfrm>
          <a:prstGeom prst="roundRect">
            <a:avLst>
              <a:gd name="adj" fmla="val 50000"/>
            </a:avLst>
          </a:prstGeom>
          <a:pattFill prst="openDmnd">
            <a:fgClr>
              <a:srgbClr val="B9CDE5"/>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600" b="1" strike="noStrike" spc="-1">
                <a:solidFill>
                  <a:srgbClr val="000000"/>
                </a:solidFill>
                <a:latin typeface="Segoe UI Light"/>
                <a:ea typeface="DejaVu Sans"/>
              </a:rPr>
              <a:t>Operation and development</a:t>
            </a:r>
            <a:endParaRPr lang="en-US" sz="1600" b="0" strike="noStrike" spc="-1">
              <a:latin typeface="Arial"/>
            </a:endParaRPr>
          </a:p>
        </p:txBody>
      </p:sp>
      <p:sp>
        <p:nvSpPr>
          <p:cNvPr id="792" name="Rectangle: Rounded Corners 39"/>
          <p:cNvSpPr/>
          <p:nvPr/>
        </p:nvSpPr>
        <p:spPr>
          <a:xfrm>
            <a:off x="9266943" y="1917800"/>
            <a:ext cx="2602080" cy="32616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600" b="1" strike="noStrike" spc="-1">
                <a:solidFill>
                  <a:srgbClr val="000000"/>
                </a:solidFill>
                <a:latin typeface="Segoe UI Light"/>
                <a:ea typeface="DejaVu Sans"/>
              </a:rPr>
              <a:t>Operation</a:t>
            </a:r>
            <a:endParaRPr lang="en-US" sz="1600" b="0" strike="noStrike" spc="-1">
              <a:latin typeface="Arial"/>
            </a:endParaRPr>
          </a:p>
        </p:txBody>
      </p:sp>
      <p:sp>
        <p:nvSpPr>
          <p:cNvPr id="793" name="Rectangle: Rounded Corners 46"/>
          <p:cNvSpPr/>
          <p:nvPr/>
        </p:nvSpPr>
        <p:spPr>
          <a:xfrm>
            <a:off x="2247303" y="1908800"/>
            <a:ext cx="1323720" cy="349920"/>
          </a:xfrm>
          <a:prstGeom prst="roundRect">
            <a:avLst>
              <a:gd name="adj" fmla="val 50000"/>
            </a:avLst>
          </a:prstGeom>
          <a:pattFill prst="ltDnDiag">
            <a:fgClr>
              <a:srgbClr val="FFC000"/>
            </a:fgClr>
            <a:bgClr>
              <a:srgbClr val="F7A5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400" b="0" strike="noStrike" spc="-1">
                <a:solidFill>
                  <a:srgbClr val="FFFFFF"/>
                </a:solidFill>
                <a:latin typeface="Segoe UI Light"/>
                <a:ea typeface="DejaVu Sans"/>
              </a:rPr>
              <a:t>R&amp;D</a:t>
            </a:r>
            <a:endParaRPr lang="en-US" sz="1400" b="0" strike="noStrike" spc="-1">
              <a:latin typeface="Arial"/>
            </a:endParaRPr>
          </a:p>
        </p:txBody>
      </p:sp>
      <p:sp>
        <p:nvSpPr>
          <p:cNvPr id="794" name="Rectangle: Rounded Corners 50"/>
          <p:cNvSpPr/>
          <p:nvPr/>
        </p:nvSpPr>
        <p:spPr>
          <a:xfrm>
            <a:off x="3610263" y="1894040"/>
            <a:ext cx="2089440" cy="376560"/>
          </a:xfrm>
          <a:prstGeom prst="roundRect">
            <a:avLst>
              <a:gd name="adj" fmla="val 50000"/>
            </a:avLst>
          </a:prstGeom>
          <a:pattFill prst="ltDnDiag">
            <a:fgClr>
              <a:srgbClr val="002060"/>
            </a:fgClr>
            <a:bgClr>
              <a:srgbClr val="0070C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300" b="0" strike="noStrike" spc="-1">
                <a:solidFill>
                  <a:srgbClr val="FFFFFF"/>
                </a:solidFill>
                <a:latin typeface="Segoe UI Light"/>
                <a:ea typeface="DejaVu Sans"/>
              </a:rPr>
              <a:t>Feasibility Studies + R&amp;D</a:t>
            </a:r>
            <a:endParaRPr lang="en-US" sz="1300" b="0" strike="noStrike" spc="-1">
              <a:latin typeface="Arial"/>
            </a:endParaRPr>
          </a:p>
        </p:txBody>
      </p:sp>
      <p:sp>
        <p:nvSpPr>
          <p:cNvPr id="795" name="Rectangle: Rounded Corners 45"/>
          <p:cNvSpPr/>
          <p:nvPr/>
        </p:nvSpPr>
        <p:spPr>
          <a:xfrm>
            <a:off x="5707623" y="1894400"/>
            <a:ext cx="738720" cy="370800"/>
          </a:xfrm>
          <a:prstGeom prst="roundRect">
            <a:avLst>
              <a:gd name="adj" fmla="val 50000"/>
            </a:avLst>
          </a:prstGeom>
          <a:pattFill prst="ltDnDiag">
            <a:fgClr>
              <a:srgbClr val="FF0000"/>
            </a:fgClr>
            <a:bgClr>
              <a:srgbClr val="C000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000" b="1" strike="noStrike" spc="-1">
                <a:solidFill>
                  <a:srgbClr val="FFFFFF"/>
                </a:solidFill>
                <a:latin typeface="Segoe UI Light"/>
                <a:ea typeface="DejaVu Sans"/>
              </a:rPr>
              <a:t>Decision</a:t>
            </a:r>
            <a:endParaRPr lang="en-US" sz="1000" b="0" strike="noStrike" spc="-1">
              <a:latin typeface="Arial"/>
            </a:endParaRPr>
          </a:p>
        </p:txBody>
      </p:sp>
      <p:sp>
        <p:nvSpPr>
          <p:cNvPr id="796" name="Rectangle: Rounded Corners 46"/>
          <p:cNvSpPr/>
          <p:nvPr/>
        </p:nvSpPr>
        <p:spPr>
          <a:xfrm>
            <a:off x="6454263" y="1912400"/>
            <a:ext cx="2807280" cy="33120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400" b="0" strike="noStrike" spc="-1">
                <a:solidFill>
                  <a:srgbClr val="FFFFFF"/>
                </a:solidFill>
                <a:latin typeface="Segoe UI Light"/>
                <a:ea typeface="DejaVu Sans"/>
              </a:rPr>
              <a:t>Phased construction</a:t>
            </a:r>
            <a:endParaRPr lang="en-US" sz="1400" b="0" strike="noStrike" spc="-1">
              <a:latin typeface="Arial"/>
            </a:endParaRPr>
          </a:p>
        </p:txBody>
      </p:sp>
      <p:sp>
        <p:nvSpPr>
          <p:cNvPr id="797" name="Rectangle: Rounded Corners 46"/>
          <p:cNvSpPr/>
          <p:nvPr/>
        </p:nvSpPr>
        <p:spPr>
          <a:xfrm>
            <a:off x="2257023" y="2294360"/>
            <a:ext cx="2805480" cy="33120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400" b="0" strike="noStrike" spc="-1">
                <a:solidFill>
                  <a:srgbClr val="FFFFFF"/>
                </a:solidFill>
                <a:latin typeface="Segoe UI Light"/>
                <a:ea typeface="DejaVu Sans"/>
              </a:rPr>
              <a:t>Construction</a:t>
            </a:r>
            <a:endParaRPr lang="en-US" sz="1400" b="0" strike="noStrike" spc="-1">
              <a:latin typeface="Arial"/>
            </a:endParaRPr>
          </a:p>
        </p:txBody>
      </p:sp>
      <p:sp>
        <p:nvSpPr>
          <p:cNvPr id="798" name="Rectangle: Rounded Corners 39"/>
          <p:cNvSpPr/>
          <p:nvPr/>
        </p:nvSpPr>
        <p:spPr>
          <a:xfrm>
            <a:off x="5093463" y="2287880"/>
            <a:ext cx="1334520" cy="32616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600" b="1" strike="noStrike" spc="-1">
                <a:solidFill>
                  <a:srgbClr val="000000"/>
                </a:solidFill>
                <a:latin typeface="Segoe UI Light"/>
                <a:ea typeface="DejaVu Sans"/>
              </a:rPr>
              <a:t>Operation</a:t>
            </a:r>
            <a:endParaRPr lang="en-US" sz="1600" b="0" strike="noStrike" spc="-1">
              <a:latin typeface="Arial"/>
            </a:endParaRPr>
          </a:p>
        </p:txBody>
      </p:sp>
      <p:sp>
        <p:nvSpPr>
          <p:cNvPr id="799" name="Rectangle: Rounded Corners 39"/>
          <p:cNvSpPr/>
          <p:nvPr/>
        </p:nvSpPr>
        <p:spPr>
          <a:xfrm>
            <a:off x="6459303" y="2287880"/>
            <a:ext cx="2634480" cy="326160"/>
          </a:xfrm>
          <a:prstGeom prst="roundRect">
            <a:avLst>
              <a:gd name="adj" fmla="val 50000"/>
            </a:avLst>
          </a:prstGeom>
          <a:solidFill>
            <a:srgbClr val="4F6228"/>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400" b="0" strike="noStrike" spc="-1">
                <a:solidFill>
                  <a:srgbClr val="FFFFFF"/>
                </a:solidFill>
                <a:latin typeface="Segoe UI Light"/>
                <a:ea typeface="DejaVu Sans"/>
              </a:rPr>
              <a:t>upgrade</a:t>
            </a:r>
            <a:endParaRPr lang="en-US" sz="1400" b="0" strike="noStrike" spc="-1">
              <a:latin typeface="Arial"/>
            </a:endParaRPr>
          </a:p>
        </p:txBody>
      </p:sp>
      <p:sp>
        <p:nvSpPr>
          <p:cNvPr id="800" name="Rectangle: Rounded Corners 39"/>
          <p:cNvSpPr/>
          <p:nvPr/>
        </p:nvSpPr>
        <p:spPr>
          <a:xfrm>
            <a:off x="9133023" y="2299400"/>
            <a:ext cx="2736000" cy="32616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600" b="1" strike="noStrike" spc="-1">
                <a:solidFill>
                  <a:srgbClr val="000000"/>
                </a:solidFill>
                <a:latin typeface="Segoe UI Light"/>
                <a:ea typeface="DejaVu Sans"/>
              </a:rPr>
              <a:t>Operation</a:t>
            </a:r>
            <a:endParaRPr lang="en-US" sz="1600" b="0" strike="noStrike" spc="-1">
              <a:latin typeface="Arial"/>
            </a:endParaRPr>
          </a:p>
        </p:txBody>
      </p:sp>
      <p:sp>
        <p:nvSpPr>
          <p:cNvPr id="801" name="Rectangle: Rounded Corners 46"/>
          <p:cNvSpPr/>
          <p:nvPr/>
        </p:nvSpPr>
        <p:spPr>
          <a:xfrm>
            <a:off x="2201943" y="2675600"/>
            <a:ext cx="2889720" cy="349920"/>
          </a:xfrm>
          <a:prstGeom prst="roundRect">
            <a:avLst>
              <a:gd name="adj" fmla="val 50000"/>
            </a:avLst>
          </a:prstGeom>
          <a:pattFill prst="ltDnDiag">
            <a:fgClr>
              <a:srgbClr val="FFC000"/>
            </a:fgClr>
            <a:bgClr>
              <a:srgbClr val="F7A5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400" b="0" strike="noStrike" spc="-1">
                <a:solidFill>
                  <a:srgbClr val="FFFFFF"/>
                </a:solidFill>
                <a:latin typeface="Segoe UI Light"/>
                <a:ea typeface="DejaVu Sans"/>
              </a:rPr>
              <a:t>R&amp;D + Design</a:t>
            </a:r>
            <a:endParaRPr lang="en-US" sz="1400" b="0" strike="noStrike" spc="-1">
              <a:latin typeface="Arial"/>
            </a:endParaRPr>
          </a:p>
        </p:txBody>
      </p:sp>
      <p:sp>
        <p:nvSpPr>
          <p:cNvPr id="802" name="Rectangle: Rounded Corners 46"/>
          <p:cNvSpPr/>
          <p:nvPr/>
        </p:nvSpPr>
        <p:spPr>
          <a:xfrm>
            <a:off x="5136303" y="2666600"/>
            <a:ext cx="1897200" cy="34992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300" b="0" strike="noStrike" spc="-1">
                <a:solidFill>
                  <a:srgbClr val="FFFFFF"/>
                </a:solidFill>
                <a:latin typeface="Segoe UI Light"/>
                <a:ea typeface="DejaVu Sans"/>
              </a:rPr>
              <a:t>Construction and commissioning</a:t>
            </a:r>
            <a:endParaRPr lang="en-US" sz="1300" b="0" strike="noStrike" spc="-1">
              <a:latin typeface="Arial"/>
            </a:endParaRPr>
          </a:p>
        </p:txBody>
      </p:sp>
      <p:sp>
        <p:nvSpPr>
          <p:cNvPr id="803" name="Rectangle: Rounded Corners 39"/>
          <p:cNvSpPr/>
          <p:nvPr/>
        </p:nvSpPr>
        <p:spPr>
          <a:xfrm>
            <a:off x="7038903" y="2675600"/>
            <a:ext cx="3482280" cy="32616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600" b="1" strike="noStrike" spc="-1">
                <a:solidFill>
                  <a:srgbClr val="000000"/>
                </a:solidFill>
                <a:latin typeface="Segoe UI Light"/>
                <a:ea typeface="DejaVu Sans"/>
              </a:rPr>
              <a:t>Operation</a:t>
            </a:r>
            <a:endParaRPr lang="en-US" sz="1600" b="0" strike="noStrike" spc="-1">
              <a:latin typeface="Arial"/>
            </a:endParaRPr>
          </a:p>
        </p:txBody>
      </p:sp>
      <p:sp>
        <p:nvSpPr>
          <p:cNvPr id="804" name="Rectangle: Rounded Corners 39"/>
          <p:cNvSpPr/>
          <p:nvPr/>
        </p:nvSpPr>
        <p:spPr>
          <a:xfrm>
            <a:off x="10538823" y="2664080"/>
            <a:ext cx="1320480" cy="326160"/>
          </a:xfrm>
          <a:prstGeom prst="roundRect">
            <a:avLst>
              <a:gd name="adj" fmla="val 50000"/>
            </a:avLst>
          </a:prstGeom>
          <a:solidFill>
            <a:srgbClr val="4F6228"/>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200" b="0" strike="noStrike" spc="-1">
                <a:solidFill>
                  <a:srgbClr val="FFFFFF"/>
                </a:solidFill>
                <a:latin typeface="Segoe UI Light"/>
                <a:ea typeface="DejaVu Sans"/>
              </a:rPr>
              <a:t>upgrade</a:t>
            </a:r>
            <a:endParaRPr lang="en-US" sz="1200" b="0" strike="noStrike" spc="-1">
              <a:latin typeface="Arial"/>
            </a:endParaRPr>
          </a:p>
        </p:txBody>
      </p:sp>
      <p:sp>
        <p:nvSpPr>
          <p:cNvPr id="805" name="Rectangle: Rounded Corners 46"/>
          <p:cNvSpPr/>
          <p:nvPr/>
        </p:nvSpPr>
        <p:spPr>
          <a:xfrm>
            <a:off x="2201943" y="3051800"/>
            <a:ext cx="2889720" cy="349920"/>
          </a:xfrm>
          <a:prstGeom prst="roundRect">
            <a:avLst>
              <a:gd name="adj" fmla="val 50000"/>
            </a:avLst>
          </a:prstGeom>
          <a:solidFill>
            <a:srgbClr val="80808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300" b="0" strike="noStrike" spc="-1">
                <a:solidFill>
                  <a:srgbClr val="FFFFFF"/>
                </a:solidFill>
                <a:latin typeface="Segoe UI Light"/>
                <a:ea typeface="DejaVu Sans"/>
              </a:rPr>
              <a:t>Feasibility Studies + R&amp;D</a:t>
            </a:r>
            <a:endParaRPr lang="en-US" sz="1300" b="0" strike="noStrike" spc="-1">
              <a:latin typeface="Arial"/>
            </a:endParaRPr>
          </a:p>
        </p:txBody>
      </p:sp>
      <p:sp>
        <p:nvSpPr>
          <p:cNvPr id="806" name="Rectangle: Rounded Corners 46"/>
          <p:cNvSpPr/>
          <p:nvPr/>
        </p:nvSpPr>
        <p:spPr>
          <a:xfrm>
            <a:off x="5111103" y="3058280"/>
            <a:ext cx="1323720" cy="349920"/>
          </a:xfrm>
          <a:prstGeom prst="roundRect">
            <a:avLst>
              <a:gd name="adj" fmla="val 50000"/>
            </a:avLst>
          </a:prstGeom>
          <a:pattFill prst="ltDnDiag">
            <a:fgClr>
              <a:srgbClr val="FFC000"/>
            </a:fgClr>
            <a:bgClr>
              <a:srgbClr val="F7A5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200" b="0" strike="noStrike" spc="-1">
                <a:solidFill>
                  <a:srgbClr val="FFFFFF"/>
                </a:solidFill>
                <a:latin typeface="Segoe UI Light"/>
                <a:ea typeface="DejaVu Sans"/>
              </a:rPr>
              <a:t>International Program + R&amp;D</a:t>
            </a:r>
            <a:endParaRPr lang="en-US" sz="1200" b="0" strike="noStrike" spc="-1">
              <a:latin typeface="Arial"/>
            </a:endParaRPr>
          </a:p>
        </p:txBody>
      </p:sp>
      <p:sp>
        <p:nvSpPr>
          <p:cNvPr id="807" name="Rectangle: Rounded Corners 50"/>
          <p:cNvSpPr/>
          <p:nvPr/>
        </p:nvSpPr>
        <p:spPr>
          <a:xfrm>
            <a:off x="6454263" y="3044600"/>
            <a:ext cx="2582280" cy="376560"/>
          </a:xfrm>
          <a:prstGeom prst="roundRect">
            <a:avLst>
              <a:gd name="adj" fmla="val 50000"/>
            </a:avLst>
          </a:prstGeom>
          <a:pattFill prst="ltDnDiag">
            <a:fgClr>
              <a:srgbClr val="002060"/>
            </a:fgClr>
            <a:bgClr>
              <a:srgbClr val="0070C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300" b="0" strike="noStrike" spc="-1">
                <a:solidFill>
                  <a:srgbClr val="FFFFFF"/>
                </a:solidFill>
                <a:latin typeface="Segoe UI Light"/>
                <a:ea typeface="DejaVu Sans"/>
              </a:rPr>
              <a:t>Technical design and prototyping</a:t>
            </a:r>
            <a:endParaRPr lang="en-US" sz="1300" b="0" strike="noStrike" spc="-1">
              <a:latin typeface="Arial"/>
            </a:endParaRPr>
          </a:p>
        </p:txBody>
      </p:sp>
      <p:sp>
        <p:nvSpPr>
          <p:cNvPr id="808" name="Rectangle: Rounded Corners 39"/>
          <p:cNvSpPr/>
          <p:nvPr/>
        </p:nvSpPr>
        <p:spPr>
          <a:xfrm>
            <a:off x="9055623" y="3058280"/>
            <a:ext cx="2782440" cy="32616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600" b="1" strike="noStrike" spc="-1">
                <a:solidFill>
                  <a:srgbClr val="000000"/>
                </a:solidFill>
                <a:latin typeface="Segoe UI Light"/>
                <a:ea typeface="DejaVu Sans"/>
              </a:rPr>
              <a:t>Operation</a:t>
            </a:r>
            <a:endParaRPr lang="en-US" sz="1600" b="0" strike="noStrike" spc="-1">
              <a:latin typeface="Arial"/>
            </a:endParaRPr>
          </a:p>
        </p:txBody>
      </p:sp>
      <p:sp>
        <p:nvSpPr>
          <p:cNvPr id="809" name="Rectangle: Rounded Corners 50"/>
          <p:cNvSpPr/>
          <p:nvPr/>
        </p:nvSpPr>
        <p:spPr>
          <a:xfrm>
            <a:off x="2201943" y="3431240"/>
            <a:ext cx="2860560" cy="376560"/>
          </a:xfrm>
          <a:prstGeom prst="roundRect">
            <a:avLst>
              <a:gd name="adj" fmla="val 50000"/>
            </a:avLst>
          </a:prstGeom>
          <a:pattFill prst="ltDnDiag">
            <a:fgClr>
              <a:srgbClr val="002060"/>
            </a:fgClr>
            <a:bgClr>
              <a:srgbClr val="0070C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300" b="0" strike="noStrike" spc="-1">
                <a:solidFill>
                  <a:srgbClr val="FFFFFF"/>
                </a:solidFill>
                <a:latin typeface="Segoe UI Light"/>
                <a:ea typeface="DejaVu Sans"/>
              </a:rPr>
              <a:t>Technical design and prototyping</a:t>
            </a:r>
            <a:endParaRPr lang="en-US" sz="1300" b="0" strike="noStrike" spc="-1">
              <a:latin typeface="Arial"/>
            </a:endParaRPr>
          </a:p>
        </p:txBody>
      </p:sp>
      <p:sp>
        <p:nvSpPr>
          <p:cNvPr id="810" name="Rectangle: Rounded Corners 45"/>
          <p:cNvSpPr/>
          <p:nvPr/>
        </p:nvSpPr>
        <p:spPr>
          <a:xfrm>
            <a:off x="5119023" y="3428000"/>
            <a:ext cx="738720" cy="351000"/>
          </a:xfrm>
          <a:prstGeom prst="roundRect">
            <a:avLst>
              <a:gd name="adj" fmla="val 50000"/>
            </a:avLst>
          </a:prstGeom>
          <a:pattFill prst="ltDnDiag">
            <a:fgClr>
              <a:srgbClr val="FF0000"/>
            </a:fgClr>
            <a:bgClr>
              <a:srgbClr val="C000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000" b="1" strike="noStrike" spc="-1">
                <a:solidFill>
                  <a:srgbClr val="FFFFFF"/>
                </a:solidFill>
                <a:latin typeface="Segoe UI Light"/>
                <a:ea typeface="DejaVu Sans"/>
              </a:rPr>
              <a:t>Decision</a:t>
            </a:r>
            <a:endParaRPr lang="en-US" sz="1000" b="0" strike="noStrike" spc="-1">
              <a:latin typeface="Arial"/>
            </a:endParaRPr>
          </a:p>
        </p:txBody>
      </p:sp>
      <p:sp>
        <p:nvSpPr>
          <p:cNvPr id="811" name="Rectangle: Rounded Corners 46"/>
          <p:cNvSpPr/>
          <p:nvPr/>
        </p:nvSpPr>
        <p:spPr>
          <a:xfrm>
            <a:off x="5889423" y="3445640"/>
            <a:ext cx="4647240" cy="33120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400" b="0" strike="noStrike" spc="-1">
                <a:solidFill>
                  <a:srgbClr val="FFFFFF"/>
                </a:solidFill>
                <a:latin typeface="Segoe UI Light"/>
                <a:ea typeface="DejaVu Sans"/>
              </a:rPr>
              <a:t>Construction</a:t>
            </a:r>
            <a:endParaRPr lang="en-US" sz="1400" b="0" strike="noStrike" spc="-1">
              <a:latin typeface="Arial"/>
            </a:endParaRPr>
          </a:p>
        </p:txBody>
      </p:sp>
      <p:sp>
        <p:nvSpPr>
          <p:cNvPr id="812" name="Rectangle: Rounded Corners 39"/>
          <p:cNvSpPr/>
          <p:nvPr/>
        </p:nvSpPr>
        <p:spPr>
          <a:xfrm>
            <a:off x="10569063" y="3441680"/>
            <a:ext cx="1303560" cy="32616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600" b="1" strike="noStrike" spc="-1">
                <a:solidFill>
                  <a:srgbClr val="000000"/>
                </a:solidFill>
                <a:latin typeface="Segoe UI Light"/>
                <a:ea typeface="DejaVu Sans"/>
              </a:rPr>
              <a:t>Operation</a:t>
            </a:r>
            <a:endParaRPr lang="en-US" sz="1600" b="0" strike="noStrike" spc="-1">
              <a:latin typeface="Arial"/>
            </a:endParaRPr>
          </a:p>
        </p:txBody>
      </p:sp>
      <p:sp>
        <p:nvSpPr>
          <p:cNvPr id="813" name="Rectangle: Rounded Corners 46"/>
          <p:cNvSpPr/>
          <p:nvPr/>
        </p:nvSpPr>
        <p:spPr>
          <a:xfrm>
            <a:off x="2219583" y="3819680"/>
            <a:ext cx="3637800" cy="33120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400" b="0" strike="noStrike" spc="-1">
                <a:solidFill>
                  <a:srgbClr val="FFFFFF"/>
                </a:solidFill>
                <a:latin typeface="Segoe UI Light"/>
                <a:ea typeface="DejaVu Sans"/>
              </a:rPr>
              <a:t>Construction and data acquisition</a:t>
            </a:r>
            <a:endParaRPr lang="en-US" sz="1400" b="0" strike="noStrike" spc="-1">
              <a:latin typeface="Arial"/>
            </a:endParaRPr>
          </a:p>
        </p:txBody>
      </p:sp>
      <p:sp>
        <p:nvSpPr>
          <p:cNvPr id="814" name="Rectangle: Rounded Corners 39"/>
          <p:cNvSpPr/>
          <p:nvPr/>
        </p:nvSpPr>
        <p:spPr>
          <a:xfrm>
            <a:off x="5893383" y="3825080"/>
            <a:ext cx="4643640" cy="326160"/>
          </a:xfrm>
          <a:prstGeom prst="roundRect">
            <a:avLst>
              <a:gd name="adj" fmla="val 50000"/>
            </a:avLst>
          </a:prstGeom>
          <a:solidFill>
            <a:srgbClr val="4F6228"/>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400" b="0" strike="noStrike" spc="-1">
                <a:solidFill>
                  <a:srgbClr val="FFFFFF"/>
                </a:solidFill>
                <a:latin typeface="Segoe UI Light"/>
                <a:ea typeface="DejaVu Sans"/>
              </a:rPr>
              <a:t>upgrade and data acquisition</a:t>
            </a:r>
            <a:endParaRPr lang="en-US" sz="1400" b="0" strike="noStrike" spc="-1">
              <a:latin typeface="Arial"/>
            </a:endParaRPr>
          </a:p>
        </p:txBody>
      </p:sp>
      <p:sp>
        <p:nvSpPr>
          <p:cNvPr id="815" name="Rectangle: Rounded Corners 39"/>
          <p:cNvSpPr/>
          <p:nvPr/>
        </p:nvSpPr>
        <p:spPr>
          <a:xfrm>
            <a:off x="10562223" y="3815360"/>
            <a:ext cx="1303560" cy="32616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600" b="1" strike="noStrike" spc="-1">
                <a:solidFill>
                  <a:srgbClr val="000000"/>
                </a:solidFill>
                <a:latin typeface="Segoe UI Light"/>
                <a:ea typeface="DejaVu Sans"/>
              </a:rPr>
              <a:t>Operation</a:t>
            </a:r>
            <a:endParaRPr lang="en-US" sz="1600" b="0" strike="noStrike" spc="-1">
              <a:latin typeface="Arial"/>
            </a:endParaRPr>
          </a:p>
        </p:txBody>
      </p:sp>
      <p:sp>
        <p:nvSpPr>
          <p:cNvPr id="816" name="Rectangle: Rounded Corners 46"/>
          <p:cNvSpPr/>
          <p:nvPr/>
        </p:nvSpPr>
        <p:spPr>
          <a:xfrm>
            <a:off x="2200863" y="4187960"/>
            <a:ext cx="9637560" cy="349920"/>
          </a:xfrm>
          <a:prstGeom prst="roundRect">
            <a:avLst>
              <a:gd name="adj" fmla="val 50000"/>
            </a:avLst>
          </a:prstGeom>
          <a:solidFill>
            <a:srgbClr val="80808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600" b="0" strike="noStrike" spc="-1">
                <a:solidFill>
                  <a:srgbClr val="FFFFFF"/>
                </a:solidFill>
                <a:latin typeface="Segoe UI Light"/>
                <a:ea typeface="DejaVu Sans"/>
              </a:rPr>
              <a:t>International scientific program</a:t>
            </a:r>
            <a:endParaRPr lang="en-US" sz="1600" b="0" strike="noStrike" spc="-1">
              <a:latin typeface="Arial"/>
            </a:endParaRPr>
          </a:p>
        </p:txBody>
      </p:sp>
      <p:sp>
        <p:nvSpPr>
          <p:cNvPr id="817" name="Rectangle: Rounded Corners 39"/>
          <p:cNvSpPr/>
          <p:nvPr/>
        </p:nvSpPr>
        <p:spPr>
          <a:xfrm>
            <a:off x="4341423" y="4565600"/>
            <a:ext cx="7491960" cy="38412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600" b="0" strike="noStrike" spc="-1">
                <a:solidFill>
                  <a:srgbClr val="000000"/>
                </a:solidFill>
                <a:latin typeface="Segoe UI Light"/>
                <a:ea typeface="DejaVu Sans"/>
              </a:rPr>
              <a:t>International scientific program</a:t>
            </a:r>
            <a:endParaRPr lang="en-US" sz="1600" b="0" strike="noStrike" spc="-1">
              <a:latin typeface="Arial"/>
            </a:endParaRPr>
          </a:p>
        </p:txBody>
      </p:sp>
      <p:sp>
        <p:nvSpPr>
          <p:cNvPr id="818" name="Rectangle: Rounded Corners 50"/>
          <p:cNvSpPr/>
          <p:nvPr/>
        </p:nvSpPr>
        <p:spPr>
          <a:xfrm>
            <a:off x="2200863" y="4972400"/>
            <a:ext cx="4501080" cy="334080"/>
          </a:xfrm>
          <a:prstGeom prst="roundRect">
            <a:avLst>
              <a:gd name="adj" fmla="val 50000"/>
            </a:avLst>
          </a:prstGeom>
          <a:pattFill prst="ltDnDiag">
            <a:fgClr>
              <a:srgbClr val="002060"/>
            </a:fgClr>
            <a:bgClr>
              <a:srgbClr val="0070C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400" b="0" strike="noStrike" spc="-1">
                <a:solidFill>
                  <a:srgbClr val="FFFFFF"/>
                </a:solidFill>
                <a:latin typeface="Segoe UI Light"/>
                <a:ea typeface="DejaVu Sans"/>
              </a:rPr>
              <a:t>Participation in Feasibility Studies, advanced R&amp;D</a:t>
            </a:r>
            <a:endParaRPr lang="en-US" sz="1400" b="0" strike="noStrike" spc="-1">
              <a:latin typeface="Arial"/>
            </a:endParaRPr>
          </a:p>
        </p:txBody>
      </p:sp>
      <p:sp>
        <p:nvSpPr>
          <p:cNvPr id="819" name="Rectangle: Rounded Corners 45"/>
          <p:cNvSpPr/>
          <p:nvPr/>
        </p:nvSpPr>
        <p:spPr>
          <a:xfrm>
            <a:off x="6717783" y="4969520"/>
            <a:ext cx="977760" cy="334080"/>
          </a:xfrm>
          <a:prstGeom prst="roundRect">
            <a:avLst>
              <a:gd name="adj" fmla="val 50000"/>
            </a:avLst>
          </a:prstGeom>
          <a:pattFill prst="ltDnDiag">
            <a:fgClr>
              <a:srgbClr val="FF0000"/>
            </a:fgClr>
            <a:bgClr>
              <a:srgbClr val="C000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000" b="1" strike="noStrike" spc="-1">
                <a:solidFill>
                  <a:srgbClr val="FFFFFF"/>
                </a:solidFill>
                <a:latin typeface="Segoe UI Light"/>
                <a:ea typeface="DejaVu Sans"/>
              </a:rPr>
              <a:t>Decision</a:t>
            </a:r>
            <a:endParaRPr lang="en-US" sz="1000" b="0" strike="noStrike" spc="-1">
              <a:latin typeface="Arial"/>
            </a:endParaRPr>
          </a:p>
        </p:txBody>
      </p:sp>
      <p:sp>
        <p:nvSpPr>
          <p:cNvPr id="820" name="Rectangle: Rounded Corners 46"/>
          <p:cNvSpPr/>
          <p:nvPr/>
        </p:nvSpPr>
        <p:spPr>
          <a:xfrm>
            <a:off x="7711023" y="4972040"/>
            <a:ext cx="2781360" cy="33120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400" b="0" strike="noStrike" spc="-1">
                <a:solidFill>
                  <a:srgbClr val="FFFFFF"/>
                </a:solidFill>
                <a:latin typeface="Segoe UI Light"/>
                <a:ea typeface="DejaVu Sans"/>
              </a:rPr>
              <a:t>Participation in construction</a:t>
            </a:r>
            <a:endParaRPr lang="en-US" sz="1400" b="0" strike="noStrike" spc="-1">
              <a:latin typeface="Arial"/>
            </a:endParaRPr>
          </a:p>
        </p:txBody>
      </p:sp>
      <p:sp>
        <p:nvSpPr>
          <p:cNvPr id="821" name="Rectangle: Rounded Corners 39"/>
          <p:cNvSpPr/>
          <p:nvPr/>
        </p:nvSpPr>
        <p:spPr>
          <a:xfrm>
            <a:off x="4879623" y="5305040"/>
            <a:ext cx="6953760" cy="375840"/>
          </a:xfrm>
          <a:prstGeom prst="roundRect">
            <a:avLst>
              <a:gd name="adj" fmla="val 50000"/>
            </a:avLst>
          </a:prstGeom>
          <a:solidFill>
            <a:srgbClr val="B9CDE5"/>
          </a:solidFill>
          <a:ln w="25560">
            <a:solidFill>
              <a:srgbClr val="B9CDE5"/>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600" b="1" strike="noStrike" spc="-1">
                <a:solidFill>
                  <a:srgbClr val="000000"/>
                </a:solidFill>
                <a:latin typeface="Segoe UI Light"/>
                <a:ea typeface="DejaVu Sans"/>
              </a:rPr>
              <a:t>Operation and regular modernization </a:t>
            </a:r>
            <a:endParaRPr lang="en-US" sz="1600" b="0" strike="noStrike" spc="-1">
              <a:latin typeface="Arial"/>
            </a:endParaRPr>
          </a:p>
        </p:txBody>
      </p:sp>
      <p:sp>
        <p:nvSpPr>
          <p:cNvPr id="822" name="Rectangle: Rounded Corners 46"/>
          <p:cNvSpPr/>
          <p:nvPr/>
        </p:nvSpPr>
        <p:spPr>
          <a:xfrm>
            <a:off x="3640863" y="5321960"/>
            <a:ext cx="2127960" cy="358920"/>
          </a:xfrm>
          <a:prstGeom prst="roundRect">
            <a:avLst>
              <a:gd name="adj" fmla="val 50000"/>
            </a:avLst>
          </a:prstGeom>
          <a:solidFill>
            <a:srgbClr val="7030A0">
              <a:alpha val="60000"/>
            </a:srgbClr>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400" b="0" strike="noStrike" spc="-1">
                <a:solidFill>
                  <a:srgbClr val="FFFFFF"/>
                </a:solidFill>
                <a:latin typeface="Segoe UI Light"/>
                <a:ea typeface="DejaVu Sans"/>
              </a:rPr>
              <a:t>Construction</a:t>
            </a:r>
            <a:endParaRPr lang="en-US" sz="1400" b="0" strike="noStrike" spc="-1">
              <a:latin typeface="Arial"/>
            </a:endParaRPr>
          </a:p>
        </p:txBody>
      </p:sp>
      <p:sp>
        <p:nvSpPr>
          <p:cNvPr id="823" name="Rectangle: Rounded Corners 46"/>
          <p:cNvSpPr/>
          <p:nvPr/>
        </p:nvSpPr>
        <p:spPr>
          <a:xfrm>
            <a:off x="2226063" y="5342480"/>
            <a:ext cx="1420920" cy="349920"/>
          </a:xfrm>
          <a:prstGeom prst="roundRect">
            <a:avLst>
              <a:gd name="adj" fmla="val 50000"/>
            </a:avLst>
          </a:prstGeom>
          <a:pattFill prst="ltDnDiag">
            <a:fgClr>
              <a:srgbClr val="FFC000"/>
            </a:fgClr>
            <a:bgClr>
              <a:srgbClr val="F7A5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400" b="0" strike="noStrike" spc="-1">
                <a:solidFill>
                  <a:srgbClr val="FFFFFF"/>
                </a:solidFill>
                <a:latin typeface="Segoe UI Light"/>
                <a:ea typeface="DejaVu Sans"/>
              </a:rPr>
              <a:t>R&amp;D + Design</a:t>
            </a:r>
            <a:endParaRPr lang="en-US" sz="1400" b="0" strike="noStrike" spc="-1">
              <a:latin typeface="Arial"/>
            </a:endParaRPr>
          </a:p>
        </p:txBody>
      </p:sp>
      <p:sp>
        <p:nvSpPr>
          <p:cNvPr id="824" name="Rectangle: Rounded Corners 46"/>
          <p:cNvSpPr/>
          <p:nvPr/>
        </p:nvSpPr>
        <p:spPr>
          <a:xfrm>
            <a:off x="2224983" y="4585040"/>
            <a:ext cx="2111040" cy="349920"/>
          </a:xfrm>
          <a:prstGeom prst="roundRect">
            <a:avLst>
              <a:gd name="adj" fmla="val 50000"/>
            </a:avLst>
          </a:prstGeom>
          <a:solidFill>
            <a:srgbClr val="80808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n-US" sz="1300" b="0" strike="noStrike" spc="-1">
                <a:solidFill>
                  <a:srgbClr val="FFFFFF"/>
                </a:solidFill>
                <a:latin typeface="Segoe UI Light"/>
                <a:ea typeface="DejaVu Sans"/>
              </a:rPr>
              <a:t>Formulation of Internati-onal scientific program</a:t>
            </a:r>
            <a:endParaRPr lang="en-US" sz="1300" b="0" strike="noStrike" spc="-1">
              <a:latin typeface="Arial"/>
            </a:endParaRPr>
          </a:p>
        </p:txBody>
      </p:sp>
      <p:pic>
        <p:nvPicPr>
          <p:cNvPr id="50" name="Picture 19">
            <a:extLst>
              <a:ext uri="{FF2B5EF4-FFF2-40B4-BE49-F238E27FC236}">
                <a16:creationId xmlns:a16="http://schemas.microsoft.com/office/drawing/2014/main" id="{06CEF6F5-989B-584F-BB18-8C4258765107}"/>
              </a:ext>
            </a:extLst>
          </p:cNvPr>
          <p:cNvPicPr/>
          <p:nvPr/>
        </p:nvPicPr>
        <p:blipFill>
          <a:blip r:embed="rId2"/>
          <a:stretch/>
        </p:blipFill>
        <p:spPr>
          <a:xfrm>
            <a:off x="130749" y="10662"/>
            <a:ext cx="2459522" cy="839384"/>
          </a:xfrm>
          <a:prstGeom prst="rect">
            <a:avLst/>
          </a:prstGeom>
          <a:ln w="0">
            <a:noFill/>
          </a:ln>
        </p:spPr>
      </p:pic>
      <p:sp>
        <p:nvSpPr>
          <p:cNvPr id="2" name="Прямоугольник 5">
            <a:extLst>
              <a:ext uri="{FF2B5EF4-FFF2-40B4-BE49-F238E27FC236}">
                <a16:creationId xmlns:a16="http://schemas.microsoft.com/office/drawing/2014/main" id="{7D04B5A5-C180-3CC3-7934-363480E3B8D2}"/>
              </a:ext>
            </a:extLst>
          </p:cNvPr>
          <p:cNvSpPr/>
          <p:nvPr/>
        </p:nvSpPr>
        <p:spPr>
          <a:xfrm>
            <a:off x="-814" y="6186015"/>
            <a:ext cx="12168187" cy="706432"/>
          </a:xfrm>
          <a:prstGeom prst="rect">
            <a:avLst/>
          </a:prstGeom>
          <a:solidFill>
            <a:schemeClr val="bg2">
              <a:alpha val="50196"/>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US" sz="2000" strike="noStrike" spc="-1" dirty="0">
                <a:solidFill>
                  <a:srgbClr val="FF0000"/>
                </a:solidFill>
                <a:latin typeface="Arial"/>
                <a:ea typeface="DejaVu Sans"/>
              </a:rPr>
              <a:t>Risks and Challenges: International political sanctions</a:t>
            </a:r>
            <a:r>
              <a:rPr lang="en-GB" sz="2000" strike="noStrike" spc="-1" dirty="0">
                <a:solidFill>
                  <a:srgbClr val="FF0000"/>
                </a:solidFill>
                <a:latin typeface="Arial"/>
                <a:ea typeface="DejaVu Sans"/>
              </a:rPr>
              <a:t> and barriers</a:t>
            </a:r>
            <a:r>
              <a:rPr lang="en-US" sz="2000" strike="noStrike" spc="-1" dirty="0">
                <a:solidFill>
                  <a:srgbClr val="FF0000"/>
                </a:solidFill>
                <a:latin typeface="Arial"/>
                <a:ea typeface="DejaVu Sans"/>
              </a:rPr>
              <a:t> (expertise, </a:t>
            </a:r>
            <a:r>
              <a:rPr lang="en-GB" sz="2000" strike="noStrike" spc="-1" dirty="0">
                <a:solidFill>
                  <a:srgbClr val="FF0000"/>
                </a:solidFill>
                <a:latin typeface="Arial"/>
                <a:ea typeface="DejaVu Sans"/>
              </a:rPr>
              <a:t>mobility, </a:t>
            </a:r>
            <a:r>
              <a:rPr lang="en-US" sz="2000" strike="noStrike" spc="-1" dirty="0">
                <a:solidFill>
                  <a:srgbClr val="FF0000"/>
                </a:solidFill>
                <a:latin typeface="Arial"/>
                <a:ea typeface="DejaVu Sans"/>
              </a:rPr>
              <a:t>delivery, payment, inflation), budget under</a:t>
            </a:r>
            <a:r>
              <a:rPr lang="en-US" sz="2000" spc="-1" dirty="0">
                <a:solidFill>
                  <a:srgbClr val="FF0000"/>
                </a:solidFill>
                <a:latin typeface="Arial"/>
                <a:ea typeface="DejaVu Sans"/>
              </a:rPr>
              <a:t>filled -&gt; staff + operation</a:t>
            </a:r>
            <a:r>
              <a:rPr lang="en-US" sz="2000" strike="noStrike" spc="-1" dirty="0">
                <a:solidFill>
                  <a:srgbClr val="FF0000"/>
                </a:solidFill>
                <a:latin typeface="Arial"/>
                <a:ea typeface="DejaVu Sans"/>
              </a:rPr>
              <a:t>, new ecological and safety standards, global cataclysms. </a:t>
            </a:r>
            <a:endParaRPr lang="en-US" sz="2000" strike="noStrike" spc="-1" dirty="0">
              <a:solidFill>
                <a:srgbClr val="FF0000"/>
              </a:solidFill>
              <a:latin typeface="Arial"/>
            </a:endParaRPr>
          </a:p>
        </p:txBody>
      </p:sp>
    </p:spTree>
    <p:extLst>
      <p:ext uri="{BB962C8B-B14F-4D97-AF65-F5344CB8AC3E}">
        <p14:creationId xmlns:p14="http://schemas.microsoft.com/office/powerpoint/2010/main" val="3790076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2" name="CustomShape 2"/>
          <p:cNvSpPr/>
          <p:nvPr/>
        </p:nvSpPr>
        <p:spPr>
          <a:xfrm>
            <a:off x="1010880" y="1095840"/>
            <a:ext cx="2225880" cy="675000"/>
          </a:xfrm>
          <a:prstGeom prst="rect">
            <a:avLst/>
          </a:prstGeom>
          <a:noFill/>
          <a:ln w="0">
            <a:noFill/>
          </a:ln>
        </p:spPr>
        <p:style>
          <a:lnRef idx="0">
            <a:scrgbClr r="0" g="0" b="0"/>
          </a:lnRef>
          <a:fillRef idx="0">
            <a:scrgbClr r="0" g="0" b="0"/>
          </a:fillRef>
          <a:effectRef idx="0">
            <a:scrgbClr r="0" g="0" b="0"/>
          </a:effectRef>
          <a:fontRef idx="minor"/>
        </p:style>
        <p:txBody>
          <a:bodyPr wrap="none" lIns="86760" tIns="43560" rIns="86760" bIns="43560" anchor="t">
            <a:spAutoFit/>
          </a:bodyPr>
          <a:lstStyle/>
          <a:p>
            <a:pPr algn="ctr">
              <a:lnSpc>
                <a:spcPct val="100000"/>
              </a:lnSpc>
              <a:buNone/>
              <a:tabLst>
                <a:tab pos="0" algn="l"/>
              </a:tabLst>
            </a:pPr>
            <a:r>
              <a:rPr lang="en-US" sz="1929" b="1" strike="noStrike" spc="-1">
                <a:solidFill>
                  <a:srgbClr val="002060"/>
                </a:solidFill>
                <a:latin typeface="Calibri"/>
                <a:ea typeface="DejaVu Sans"/>
              </a:rPr>
              <a:t>RHIP &amp; Spin Physics </a:t>
            </a:r>
            <a:endParaRPr lang="en-US" sz="1929" b="0" strike="noStrike" spc="-1">
              <a:latin typeface="Arial"/>
            </a:endParaRPr>
          </a:p>
          <a:p>
            <a:pPr algn="ctr">
              <a:lnSpc>
                <a:spcPct val="100000"/>
              </a:lnSpc>
              <a:buNone/>
              <a:tabLst>
                <a:tab pos="0" algn="l"/>
              </a:tabLst>
            </a:pPr>
            <a:r>
              <a:rPr lang="en-US" sz="1929" b="1" strike="noStrike" spc="-1">
                <a:solidFill>
                  <a:srgbClr val="002060"/>
                </a:solidFill>
                <a:latin typeface="Calibri"/>
                <a:ea typeface="DejaVu Sans"/>
              </a:rPr>
              <a:t>NICA complex</a:t>
            </a:r>
            <a:endParaRPr lang="en-US" sz="1929" b="0" strike="noStrike" spc="-1">
              <a:latin typeface="Arial"/>
            </a:endParaRPr>
          </a:p>
        </p:txBody>
      </p:sp>
      <p:sp>
        <p:nvSpPr>
          <p:cNvPr id="574" name="CustomShape 5"/>
          <p:cNvSpPr/>
          <p:nvPr/>
        </p:nvSpPr>
        <p:spPr>
          <a:xfrm>
            <a:off x="8472240" y="1008720"/>
            <a:ext cx="3554640" cy="67572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buNone/>
              <a:tabLst>
                <a:tab pos="0" algn="l"/>
              </a:tabLst>
            </a:pPr>
            <a:r>
              <a:rPr lang="en-US" sz="1929" b="1" strike="noStrike" spc="-1" dirty="0">
                <a:solidFill>
                  <a:srgbClr val="002060"/>
                </a:solidFill>
                <a:latin typeface="Calibri"/>
                <a:ea typeface="DejaVu Sans"/>
              </a:rPr>
              <a:t>Condensed matter and Neutron physics (IBR-2М+spectrometers)</a:t>
            </a:r>
            <a:endParaRPr lang="en-US" sz="1929" b="0" strike="noStrike" spc="-1" dirty="0">
              <a:latin typeface="Arial"/>
            </a:endParaRPr>
          </a:p>
        </p:txBody>
      </p:sp>
      <p:sp>
        <p:nvSpPr>
          <p:cNvPr id="575" name="CustomShape 14"/>
          <p:cNvSpPr/>
          <p:nvPr/>
        </p:nvSpPr>
        <p:spPr>
          <a:xfrm>
            <a:off x="690840" y="3975660"/>
            <a:ext cx="2777760" cy="675000"/>
          </a:xfrm>
          <a:prstGeom prst="rect">
            <a:avLst/>
          </a:prstGeom>
          <a:noFill/>
          <a:ln w="0">
            <a:noFill/>
          </a:ln>
        </p:spPr>
        <p:style>
          <a:lnRef idx="0">
            <a:scrgbClr r="0" g="0" b="0"/>
          </a:lnRef>
          <a:fillRef idx="0">
            <a:scrgbClr r="0" g="0" b="0"/>
          </a:fillRef>
          <a:effectRef idx="0">
            <a:scrgbClr r="0" g="0" b="0"/>
          </a:effectRef>
          <a:fontRef idx="minor"/>
        </p:style>
        <p:txBody>
          <a:bodyPr wrap="none" lIns="86760" tIns="43560" rIns="86760" bIns="43560" anchor="t">
            <a:spAutoFit/>
          </a:bodyPr>
          <a:lstStyle/>
          <a:p>
            <a:pPr algn="ctr">
              <a:lnSpc>
                <a:spcPct val="100000"/>
              </a:lnSpc>
              <a:buNone/>
              <a:tabLst>
                <a:tab pos="0" algn="l"/>
              </a:tabLst>
            </a:pPr>
            <a:r>
              <a:rPr lang="en-US" sz="1929" b="1" strike="noStrike" spc="-1" dirty="0" err="1">
                <a:solidFill>
                  <a:srgbClr val="002060"/>
                </a:solidFill>
                <a:latin typeface="DejaVu Sans"/>
                <a:ea typeface="DejaVu Sans"/>
              </a:rPr>
              <a:t>ν</a:t>
            </a:r>
            <a:r>
              <a:rPr lang="en-US" sz="1929" b="1" strike="noStrike" spc="-1" dirty="0">
                <a:solidFill>
                  <a:srgbClr val="002060"/>
                </a:solidFill>
                <a:latin typeface="Calibri"/>
                <a:ea typeface="DejaVu Sans"/>
              </a:rPr>
              <a:t> &amp; </a:t>
            </a:r>
            <a:r>
              <a:rPr lang="en-US" sz="1929" b="1" strike="noStrike" spc="-1" dirty="0" err="1">
                <a:solidFill>
                  <a:srgbClr val="002060"/>
                </a:solidFill>
                <a:latin typeface="Calibri"/>
                <a:ea typeface="DejaVu Sans"/>
              </a:rPr>
              <a:t>Astroparticle</a:t>
            </a:r>
            <a:r>
              <a:rPr lang="en-US" sz="1929" b="1" strike="noStrike" spc="-1" dirty="0">
                <a:solidFill>
                  <a:srgbClr val="002060"/>
                </a:solidFill>
                <a:latin typeface="Calibri"/>
                <a:ea typeface="DejaVu Sans"/>
              </a:rPr>
              <a:t> physics </a:t>
            </a:r>
            <a:endParaRPr lang="en-US" sz="1929" b="0" strike="noStrike" spc="-1" dirty="0">
              <a:latin typeface="Arial"/>
            </a:endParaRPr>
          </a:p>
          <a:p>
            <a:pPr algn="ctr">
              <a:lnSpc>
                <a:spcPct val="100000"/>
              </a:lnSpc>
              <a:buNone/>
              <a:tabLst>
                <a:tab pos="0" algn="l"/>
              </a:tabLst>
            </a:pPr>
            <a:r>
              <a:rPr lang="en-US" sz="1929" b="1" strike="noStrike" spc="-1" dirty="0">
                <a:solidFill>
                  <a:srgbClr val="002060"/>
                </a:solidFill>
                <a:latin typeface="Calibri"/>
                <a:ea typeface="DejaVu Sans"/>
              </a:rPr>
              <a:t>Baikal-GVD</a:t>
            </a:r>
            <a:endParaRPr lang="en-US" sz="1929" b="0" strike="noStrike" spc="-1" dirty="0">
              <a:latin typeface="Arial"/>
            </a:endParaRPr>
          </a:p>
        </p:txBody>
      </p:sp>
      <p:sp>
        <p:nvSpPr>
          <p:cNvPr id="576" name="CustomShape 15"/>
          <p:cNvSpPr/>
          <p:nvPr/>
        </p:nvSpPr>
        <p:spPr>
          <a:xfrm>
            <a:off x="4656716" y="3975660"/>
            <a:ext cx="3150000" cy="67500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buNone/>
              <a:tabLst>
                <a:tab pos="0" algn="l"/>
              </a:tabLst>
            </a:pPr>
            <a:r>
              <a:rPr lang="en-US" sz="1929" b="1" strike="noStrike" spc="-1" dirty="0">
                <a:solidFill>
                  <a:srgbClr val="002060"/>
                </a:solidFill>
                <a:latin typeface="Calibri"/>
                <a:ea typeface="DejaVu Sans"/>
              </a:rPr>
              <a:t>  IT and HPC </a:t>
            </a:r>
            <a:endParaRPr lang="en-US" sz="1929" b="0" strike="noStrike" spc="-1" dirty="0">
              <a:latin typeface="Arial"/>
            </a:endParaRPr>
          </a:p>
          <a:p>
            <a:pPr algn="ctr">
              <a:lnSpc>
                <a:spcPct val="100000"/>
              </a:lnSpc>
              <a:buNone/>
              <a:tabLst>
                <a:tab pos="0" algn="l"/>
              </a:tabLst>
            </a:pPr>
            <a:r>
              <a:rPr lang="en-US" sz="1929" b="1" strike="noStrike" spc="-1" dirty="0">
                <a:solidFill>
                  <a:srgbClr val="002060"/>
                </a:solidFill>
                <a:latin typeface="Calibri"/>
                <a:ea typeface="DejaVu Sans"/>
              </a:rPr>
              <a:t>MICC</a:t>
            </a:r>
            <a:endParaRPr lang="en-US" sz="1929" b="0" strike="noStrike" spc="-1" dirty="0">
              <a:latin typeface="Arial"/>
            </a:endParaRPr>
          </a:p>
        </p:txBody>
      </p:sp>
      <p:sp>
        <p:nvSpPr>
          <p:cNvPr id="577" name="CustomShape 16"/>
          <p:cNvSpPr/>
          <p:nvPr/>
        </p:nvSpPr>
        <p:spPr>
          <a:xfrm flipH="1">
            <a:off x="1329120" y="360"/>
            <a:ext cx="10593720" cy="785520"/>
          </a:xfrm>
          <a:prstGeom prst="rect">
            <a:avLst/>
          </a:prstGeom>
          <a:noFill/>
          <a:ln>
            <a:noFill/>
          </a:ln>
        </p:spPr>
        <p:style>
          <a:lnRef idx="2">
            <a:schemeClr val="accent1">
              <a:shade val="50000"/>
            </a:schemeClr>
          </a:lnRef>
          <a:fillRef idx="1">
            <a:schemeClr val="accent1"/>
          </a:fillRef>
          <a:effectRef idx="0">
            <a:schemeClr val="accent1"/>
          </a:effectRef>
          <a:fontRef idx="minor"/>
        </p:style>
      </p:sp>
      <p:sp>
        <p:nvSpPr>
          <p:cNvPr id="578" name="CustomShape 19"/>
          <p:cNvSpPr/>
          <p:nvPr/>
        </p:nvSpPr>
        <p:spPr>
          <a:xfrm>
            <a:off x="617066" y="177580"/>
            <a:ext cx="10766160" cy="456840"/>
          </a:xfrm>
          <a:prstGeom prst="rect">
            <a:avLst/>
          </a:prstGeom>
          <a:noFill/>
          <a:ln w="0">
            <a:noFill/>
          </a:ln>
        </p:spPr>
        <p:style>
          <a:lnRef idx="0">
            <a:scrgbClr r="0" g="0" b="0"/>
          </a:lnRef>
          <a:fillRef idx="0">
            <a:scrgbClr r="0" g="0" b="0"/>
          </a:fillRef>
          <a:effectRef idx="0">
            <a:scrgbClr r="0" g="0" b="0"/>
          </a:effectRef>
          <a:fontRef idx="minor"/>
        </p:style>
        <p:txBody>
          <a:bodyPr lIns="0" tIns="43560" rIns="0" bIns="43560" anchor="t">
            <a:noAutofit/>
          </a:bodyPr>
          <a:lstStyle/>
          <a:p>
            <a:pPr algn="ctr">
              <a:lnSpc>
                <a:spcPct val="100000"/>
              </a:lnSpc>
              <a:buNone/>
              <a:tabLst>
                <a:tab pos="0" algn="l"/>
              </a:tabLst>
            </a:pPr>
            <a:r>
              <a:rPr lang="en-GB" sz="3200" b="1" strike="noStrike" cap="small" spc="-1" dirty="0">
                <a:solidFill>
                  <a:srgbClr val="2A6099"/>
                </a:solidFill>
                <a:latin typeface="Calibri"/>
                <a:ea typeface="Droid Sans Fallback"/>
              </a:rPr>
              <a:t>Flagship directions/projects</a:t>
            </a:r>
            <a:r>
              <a:rPr lang="en-US" sz="3200" b="1" strike="noStrike" cap="small" spc="-1" dirty="0">
                <a:solidFill>
                  <a:srgbClr val="2A6099"/>
                </a:solidFill>
                <a:latin typeface="Calibri"/>
                <a:ea typeface="DejaVu Sans"/>
              </a:rPr>
              <a:t> of the </a:t>
            </a:r>
            <a:r>
              <a:rPr lang="en-GB" sz="3200" b="1" strike="noStrike" cap="small" spc="-1" dirty="0">
                <a:solidFill>
                  <a:srgbClr val="2A6099"/>
                </a:solidFill>
                <a:latin typeface="Calibri"/>
                <a:ea typeface="DejaVu Sans"/>
              </a:rPr>
              <a:t>JINR </a:t>
            </a:r>
            <a:r>
              <a:rPr lang="en-US" sz="3200" b="1" strike="noStrike" cap="small" spc="-1" dirty="0">
                <a:solidFill>
                  <a:srgbClr val="2A6099"/>
                </a:solidFill>
                <a:latin typeface="Calibri"/>
                <a:ea typeface="DejaVu Sans"/>
              </a:rPr>
              <a:t>7-year Plan</a:t>
            </a:r>
            <a:endParaRPr lang="en-US" sz="3200" b="0" strike="noStrike" spc="-1" dirty="0">
              <a:latin typeface="Arial"/>
            </a:endParaRPr>
          </a:p>
        </p:txBody>
      </p:sp>
      <p:pic>
        <p:nvPicPr>
          <p:cNvPr id="582" name="Рисунок 32"/>
          <p:cNvPicPr/>
          <p:nvPr/>
        </p:nvPicPr>
        <p:blipFill>
          <a:blip r:embed="rId3"/>
          <a:stretch/>
        </p:blipFill>
        <p:spPr>
          <a:xfrm>
            <a:off x="401040" y="4598280"/>
            <a:ext cx="3445560" cy="2177446"/>
          </a:xfrm>
          <a:prstGeom prst="rect">
            <a:avLst/>
          </a:prstGeom>
          <a:ln w="0">
            <a:noFill/>
          </a:ln>
        </p:spPr>
      </p:pic>
      <p:sp>
        <p:nvSpPr>
          <p:cNvPr id="584" name="CustomShape 20"/>
          <p:cNvSpPr/>
          <p:nvPr/>
        </p:nvSpPr>
        <p:spPr>
          <a:xfrm>
            <a:off x="8624606" y="3898114"/>
            <a:ext cx="3234600" cy="67500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buNone/>
              <a:tabLst>
                <a:tab pos="0" algn="l"/>
              </a:tabLst>
            </a:pPr>
            <a:r>
              <a:rPr lang="en-US" sz="1929" b="1" strike="noStrike" spc="-1" dirty="0">
                <a:solidFill>
                  <a:srgbClr val="002060"/>
                </a:solidFill>
                <a:latin typeface="Calibri"/>
                <a:ea typeface="DejaVu Sans"/>
              </a:rPr>
              <a:t>Life Sciences </a:t>
            </a:r>
            <a:endParaRPr lang="en-US" sz="1929" b="0" strike="noStrike" spc="-1" dirty="0">
              <a:latin typeface="Arial"/>
            </a:endParaRPr>
          </a:p>
          <a:p>
            <a:pPr algn="ctr">
              <a:lnSpc>
                <a:spcPct val="100000"/>
              </a:lnSpc>
              <a:buNone/>
              <a:tabLst>
                <a:tab pos="0" algn="l"/>
              </a:tabLst>
            </a:pPr>
            <a:r>
              <a:rPr lang="en-US" sz="1929" b="1" strike="noStrike" spc="-1" dirty="0">
                <a:solidFill>
                  <a:srgbClr val="002060"/>
                </a:solidFill>
                <a:latin typeface="Calibri"/>
                <a:ea typeface="DejaVu Sans"/>
              </a:rPr>
              <a:t>RB, AB, BM</a:t>
            </a:r>
            <a:endParaRPr lang="en-US" sz="1929" b="0" strike="noStrike" spc="-1" dirty="0">
              <a:latin typeface="Arial"/>
            </a:endParaRPr>
          </a:p>
        </p:txBody>
      </p:sp>
      <p:pic>
        <p:nvPicPr>
          <p:cNvPr id="586" name="Picture 2"/>
          <p:cNvPicPr/>
          <p:nvPr/>
        </p:nvPicPr>
        <p:blipFill>
          <a:blip r:embed="rId4"/>
          <a:stretch/>
        </p:blipFill>
        <p:spPr>
          <a:xfrm>
            <a:off x="8885520" y="4582439"/>
            <a:ext cx="2881628" cy="2102097"/>
          </a:xfrm>
          <a:prstGeom prst="rect">
            <a:avLst/>
          </a:prstGeom>
          <a:ln w="9525">
            <a:noFill/>
          </a:ln>
        </p:spPr>
      </p:pic>
      <p:pic>
        <p:nvPicPr>
          <p:cNvPr id="17" name="Рисунок 16">
            <a:extLst>
              <a:ext uri="{FF2B5EF4-FFF2-40B4-BE49-F238E27FC236}">
                <a16:creationId xmlns:a16="http://schemas.microsoft.com/office/drawing/2014/main" id="{375DBE1C-F0BC-0E42-AED9-7E457599134B}"/>
              </a:ext>
            </a:extLst>
          </p:cNvPr>
          <p:cNvPicPr/>
          <p:nvPr/>
        </p:nvPicPr>
        <p:blipFill>
          <a:blip r:embed="rId5"/>
          <a:stretch/>
        </p:blipFill>
        <p:spPr>
          <a:xfrm>
            <a:off x="4121108" y="1509844"/>
            <a:ext cx="4221215" cy="2431230"/>
          </a:xfrm>
          <a:prstGeom prst="rect">
            <a:avLst/>
          </a:prstGeom>
          <a:ln>
            <a:noFill/>
          </a:ln>
        </p:spPr>
      </p:pic>
      <p:sp>
        <p:nvSpPr>
          <p:cNvPr id="573" name="CustomShape 4"/>
          <p:cNvSpPr/>
          <p:nvPr/>
        </p:nvSpPr>
        <p:spPr>
          <a:xfrm>
            <a:off x="3963430" y="1139545"/>
            <a:ext cx="4367917" cy="384847"/>
          </a:xfrm>
          <a:prstGeom prst="rect">
            <a:avLst/>
          </a:prstGeom>
          <a:noFill/>
          <a:ln w="0">
            <a:noFill/>
          </a:ln>
        </p:spPr>
        <p:style>
          <a:lnRef idx="0">
            <a:scrgbClr r="0" g="0" b="0"/>
          </a:lnRef>
          <a:fillRef idx="0">
            <a:scrgbClr r="0" g="0" b="0"/>
          </a:fillRef>
          <a:effectRef idx="0">
            <a:scrgbClr r="0" g="0" b="0"/>
          </a:effectRef>
          <a:fontRef idx="minor"/>
        </p:style>
        <p:txBody>
          <a:bodyPr wrap="square" lIns="86760" tIns="43560" rIns="86760" bIns="43560" anchor="t">
            <a:spAutoFit/>
          </a:bodyPr>
          <a:lstStyle/>
          <a:p>
            <a:pPr algn="ctr">
              <a:lnSpc>
                <a:spcPct val="100000"/>
              </a:lnSpc>
              <a:buNone/>
              <a:tabLst>
                <a:tab pos="0" algn="l"/>
              </a:tabLst>
            </a:pPr>
            <a:r>
              <a:rPr lang="en-US" sz="1929" b="1" strike="noStrike" spc="-1" dirty="0">
                <a:solidFill>
                  <a:srgbClr val="002060"/>
                </a:solidFill>
                <a:latin typeface="Calibri"/>
                <a:ea typeface="DejaVu Sans"/>
              </a:rPr>
              <a:t>Low Energy Nuclear Physics (DRIBs – III) </a:t>
            </a:r>
            <a:endParaRPr lang="en-US" sz="1929" b="0" strike="noStrike" spc="-1" dirty="0">
              <a:latin typeface="Arial"/>
            </a:endParaRPr>
          </a:p>
        </p:txBody>
      </p:sp>
      <p:pic>
        <p:nvPicPr>
          <p:cNvPr id="18" name="Рисунок 19_0">
            <a:extLst>
              <a:ext uri="{FF2B5EF4-FFF2-40B4-BE49-F238E27FC236}">
                <a16:creationId xmlns:a16="http://schemas.microsoft.com/office/drawing/2014/main" id="{9A3AD958-7D13-4149-995A-4068DD511527}"/>
              </a:ext>
            </a:extLst>
          </p:cNvPr>
          <p:cNvPicPr/>
          <p:nvPr/>
        </p:nvPicPr>
        <p:blipFill>
          <a:blip r:embed="rId6"/>
          <a:stretch/>
        </p:blipFill>
        <p:spPr>
          <a:xfrm>
            <a:off x="8545860" y="1684440"/>
            <a:ext cx="3437640" cy="2177446"/>
          </a:xfrm>
          <a:prstGeom prst="rect">
            <a:avLst/>
          </a:prstGeom>
          <a:ln w="3240">
            <a:solidFill>
              <a:schemeClr val="bg1">
                <a:lumMod val="85000"/>
              </a:schemeClr>
            </a:solidFill>
            <a:round/>
          </a:ln>
        </p:spPr>
      </p:pic>
      <p:pic>
        <p:nvPicPr>
          <p:cNvPr id="21" name="Picture 15" descr="A picture containing sky, outdoor, road, highway&#10;&#10;Description automatically generated">
            <a:extLst>
              <a:ext uri="{FF2B5EF4-FFF2-40B4-BE49-F238E27FC236}">
                <a16:creationId xmlns:a16="http://schemas.microsoft.com/office/drawing/2014/main" id="{40F2AC22-64BD-1A4B-950F-36B3293F9F9C}"/>
              </a:ext>
            </a:extLst>
          </p:cNvPr>
          <p:cNvPicPr/>
          <p:nvPr/>
        </p:nvPicPr>
        <p:blipFill>
          <a:blip r:embed="rId7"/>
          <a:stretch/>
        </p:blipFill>
        <p:spPr>
          <a:xfrm>
            <a:off x="361936" y="1770840"/>
            <a:ext cx="3601494" cy="2102098"/>
          </a:xfrm>
          <a:prstGeom prst="rect">
            <a:avLst/>
          </a:prstGeom>
          <a:ln w="0">
            <a:noFill/>
          </a:ln>
        </p:spPr>
      </p:pic>
      <p:pic>
        <p:nvPicPr>
          <p:cNvPr id="2" name="Рисунок 1">
            <a:extLst>
              <a:ext uri="{FF2B5EF4-FFF2-40B4-BE49-F238E27FC236}">
                <a16:creationId xmlns:a16="http://schemas.microsoft.com/office/drawing/2014/main" id="{76FEF45D-5445-584A-934B-7C3FC6860D2C}"/>
              </a:ext>
            </a:extLst>
          </p:cNvPr>
          <p:cNvPicPr>
            <a:picLocks noChangeAspect="1"/>
          </p:cNvPicPr>
          <p:nvPr/>
        </p:nvPicPr>
        <p:blipFill>
          <a:blip r:embed="rId8"/>
          <a:stretch>
            <a:fillRect/>
          </a:stretch>
        </p:blipFill>
        <p:spPr>
          <a:xfrm>
            <a:off x="10618363" y="1655385"/>
            <a:ext cx="1529726" cy="1295168"/>
          </a:xfrm>
          <a:prstGeom prst="rect">
            <a:avLst/>
          </a:prstGeom>
        </p:spPr>
      </p:pic>
      <p:pic>
        <p:nvPicPr>
          <p:cNvPr id="4" name="Рисунок 3">
            <a:extLst>
              <a:ext uri="{FF2B5EF4-FFF2-40B4-BE49-F238E27FC236}">
                <a16:creationId xmlns:a16="http://schemas.microsoft.com/office/drawing/2014/main" id="{77519661-35E2-3649-8B57-B939B3464E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6400" y="4590644"/>
            <a:ext cx="4488206" cy="2177446"/>
          </a:xfrm>
          <a:prstGeom prst="rect">
            <a:avLst/>
          </a:prstGeom>
        </p:spPr>
      </p:pic>
      <p:pic>
        <p:nvPicPr>
          <p:cNvPr id="6" name="Рисунок 5">
            <a:extLst>
              <a:ext uri="{FF2B5EF4-FFF2-40B4-BE49-F238E27FC236}">
                <a16:creationId xmlns:a16="http://schemas.microsoft.com/office/drawing/2014/main" id="{D49F079A-11D4-9148-A922-83883BAE47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6422" y="4718826"/>
            <a:ext cx="1298134" cy="1062041"/>
          </a:xfrm>
          <a:prstGeom prst="rect">
            <a:avLst/>
          </a:prstGeom>
        </p:spPr>
      </p:pic>
    </p:spTree>
    <p:extLst>
      <p:ext uri="{BB962C8B-B14F-4D97-AF65-F5344CB8AC3E}">
        <p14:creationId xmlns:p14="http://schemas.microsoft.com/office/powerpoint/2010/main" val="2429841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TextBox 44"/>
          <p:cNvSpPr/>
          <p:nvPr/>
        </p:nvSpPr>
        <p:spPr>
          <a:xfrm>
            <a:off x="36000" y="46080"/>
            <a:ext cx="12115440" cy="2923560"/>
          </a:xfrm>
          <a:prstGeom prst="rect">
            <a:avLst/>
          </a:prstGeom>
          <a:solidFill>
            <a:schemeClr val="tx2">
              <a:lumMod val="20000"/>
              <a:lumOff val="80000"/>
            </a:schemeClr>
          </a:solidFill>
          <a:ln w="0">
            <a:solidFill>
              <a:srgbClr val="3A5F8B"/>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endParaRPr lang="en-US" sz="1800" b="0" strike="noStrike" spc="-1">
              <a:latin typeface="Arial"/>
            </a:endParaRPr>
          </a:p>
          <a:p>
            <a:pPr algn="ctr">
              <a:lnSpc>
                <a:spcPct val="100000"/>
              </a:lnSpc>
              <a:buNone/>
            </a:pPr>
            <a:r>
              <a:rPr lang="zxx" sz="2800" b="1" strike="noStrike" spc="-1">
                <a:solidFill>
                  <a:srgbClr val="000099"/>
                </a:solidFill>
                <a:latin typeface="Arial"/>
                <a:ea typeface="DejaVu Sans"/>
              </a:rPr>
              <a:t>THEORETICAL  PHYSICS (BLTP)</a:t>
            </a:r>
            <a:endParaRPr lang="en-US" sz="2800" b="0" strike="noStrike" spc="-1">
              <a:latin typeface="Arial"/>
            </a:endParaRPr>
          </a:p>
          <a:p>
            <a:pPr algn="ctr">
              <a:lnSpc>
                <a:spcPct val="100000"/>
              </a:lnSpc>
              <a:buNone/>
            </a:pPr>
            <a:endParaRPr lang="en-US" sz="2800" b="0" strike="noStrike" spc="-1">
              <a:latin typeface="Arial"/>
            </a:endParaRPr>
          </a:p>
          <a:p>
            <a:pPr algn="ctr">
              <a:lnSpc>
                <a:spcPct val="100000"/>
              </a:lnSpc>
              <a:buNone/>
            </a:pPr>
            <a:endParaRPr lang="en-US" sz="2800" b="0" strike="noStrike" spc="-1">
              <a:latin typeface="Arial"/>
            </a:endParaRPr>
          </a:p>
          <a:p>
            <a:pPr algn="ctr">
              <a:lnSpc>
                <a:spcPct val="100000"/>
              </a:lnSpc>
              <a:buNone/>
            </a:pPr>
            <a:endParaRPr lang="en-US" sz="2800" b="0" strike="noStrike" spc="-1">
              <a:latin typeface="Arial"/>
            </a:endParaRPr>
          </a:p>
          <a:p>
            <a:pPr algn="ctr">
              <a:lnSpc>
                <a:spcPct val="100000"/>
              </a:lnSpc>
              <a:buNone/>
            </a:pPr>
            <a:endParaRPr lang="en-US" sz="2800" b="0" strike="noStrike" spc="-1">
              <a:latin typeface="Arial"/>
            </a:endParaRPr>
          </a:p>
          <a:p>
            <a:pPr algn="ctr">
              <a:lnSpc>
                <a:spcPct val="100000"/>
              </a:lnSpc>
              <a:buNone/>
            </a:pPr>
            <a:endParaRPr lang="en-US" sz="2800" b="0" strike="noStrike" spc="-1">
              <a:latin typeface="Arial"/>
            </a:endParaRPr>
          </a:p>
        </p:txBody>
      </p:sp>
      <p:sp>
        <p:nvSpPr>
          <p:cNvPr id="1006" name="Скругленный прямоугольник 5"/>
          <p:cNvSpPr/>
          <p:nvPr/>
        </p:nvSpPr>
        <p:spPr>
          <a:xfrm>
            <a:off x="9228960" y="1009800"/>
            <a:ext cx="2242440" cy="1158120"/>
          </a:xfrm>
          <a:prstGeom prst="roundRect">
            <a:avLst>
              <a:gd name="adj" fmla="val 16667"/>
            </a:avLst>
          </a:prstGeom>
          <a:solidFill>
            <a:schemeClr val="bg2">
              <a:lumMod val="75000"/>
            </a:schemeClr>
          </a:solidFill>
          <a:ln>
            <a:solidFill>
              <a:srgbClr val="1E1C11"/>
            </a:solidFill>
          </a:ln>
        </p:spPr>
        <p:style>
          <a:lnRef idx="2">
            <a:schemeClr val="accent1">
              <a:shade val="50000"/>
            </a:schemeClr>
          </a:lnRef>
          <a:fillRef idx="1">
            <a:schemeClr val="accent1"/>
          </a:fillRef>
          <a:effectRef idx="0">
            <a:schemeClr val="accent1"/>
          </a:effectRef>
          <a:fontRef idx="minor"/>
        </p:style>
      </p:sp>
      <p:sp>
        <p:nvSpPr>
          <p:cNvPr id="1007" name="Скругленный прямоугольник 6"/>
          <p:cNvSpPr/>
          <p:nvPr/>
        </p:nvSpPr>
        <p:spPr>
          <a:xfrm>
            <a:off x="654840" y="1009800"/>
            <a:ext cx="2242440" cy="1158120"/>
          </a:xfrm>
          <a:prstGeom prst="roundRect">
            <a:avLst>
              <a:gd name="adj" fmla="val 16667"/>
            </a:avLst>
          </a:prstGeom>
          <a:solidFill>
            <a:schemeClr val="accent4">
              <a:lumMod val="20000"/>
              <a:lumOff val="80000"/>
            </a:schemeClr>
          </a:solidFill>
          <a:ln>
            <a:solidFill>
              <a:srgbClr val="604A7B"/>
            </a:solidFill>
          </a:ln>
        </p:spPr>
        <p:style>
          <a:lnRef idx="2">
            <a:schemeClr val="accent1">
              <a:shade val="50000"/>
            </a:schemeClr>
          </a:lnRef>
          <a:fillRef idx="1">
            <a:schemeClr val="accent1"/>
          </a:fillRef>
          <a:effectRef idx="0">
            <a:schemeClr val="accent1"/>
          </a:effectRef>
          <a:fontRef idx="minor"/>
        </p:style>
      </p:sp>
      <p:sp>
        <p:nvSpPr>
          <p:cNvPr id="1008" name="Скругленный прямоугольник 7"/>
          <p:cNvSpPr/>
          <p:nvPr/>
        </p:nvSpPr>
        <p:spPr>
          <a:xfrm>
            <a:off x="6379560" y="1009800"/>
            <a:ext cx="2242440" cy="1158120"/>
          </a:xfrm>
          <a:prstGeom prst="roundRect">
            <a:avLst>
              <a:gd name="adj" fmla="val 16667"/>
            </a:avLst>
          </a:prstGeom>
          <a:solidFill>
            <a:schemeClr val="accent1">
              <a:lumMod val="20000"/>
              <a:lumOff val="80000"/>
            </a:schemeClr>
          </a:solidFill>
          <a:ln>
            <a:solidFill>
              <a:srgbClr val="376092"/>
            </a:solidFill>
          </a:ln>
        </p:spPr>
        <p:style>
          <a:lnRef idx="2">
            <a:schemeClr val="accent1">
              <a:shade val="50000"/>
            </a:schemeClr>
          </a:lnRef>
          <a:fillRef idx="1">
            <a:schemeClr val="accent1"/>
          </a:fillRef>
          <a:effectRef idx="0">
            <a:schemeClr val="accent1"/>
          </a:effectRef>
          <a:fontRef idx="minor"/>
        </p:style>
      </p:sp>
      <p:sp>
        <p:nvSpPr>
          <p:cNvPr id="1009" name="Скругленный прямоугольник 8"/>
          <p:cNvSpPr/>
          <p:nvPr/>
        </p:nvSpPr>
        <p:spPr>
          <a:xfrm>
            <a:off x="3519000" y="1009800"/>
            <a:ext cx="2242440" cy="1158120"/>
          </a:xfrm>
          <a:prstGeom prst="roundRect">
            <a:avLst>
              <a:gd name="adj" fmla="val 16667"/>
            </a:avLst>
          </a:prstGeom>
          <a:solidFill>
            <a:schemeClr val="accent3">
              <a:lumMod val="40000"/>
              <a:lumOff val="60000"/>
            </a:schemeClr>
          </a:solidFill>
          <a:ln>
            <a:solidFill>
              <a:srgbClr val="4F6228"/>
            </a:solidFill>
          </a:ln>
        </p:spPr>
        <p:style>
          <a:lnRef idx="2">
            <a:schemeClr val="accent1">
              <a:shade val="50000"/>
            </a:schemeClr>
          </a:lnRef>
          <a:fillRef idx="1">
            <a:schemeClr val="accent1"/>
          </a:fillRef>
          <a:effectRef idx="0">
            <a:schemeClr val="accent1"/>
          </a:effectRef>
          <a:fontRef idx="minor"/>
        </p:style>
      </p:sp>
      <p:sp>
        <p:nvSpPr>
          <p:cNvPr id="1010" name="TextBox 45"/>
          <p:cNvSpPr/>
          <p:nvPr/>
        </p:nvSpPr>
        <p:spPr>
          <a:xfrm>
            <a:off x="3519000" y="1073520"/>
            <a:ext cx="224244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zxx" sz="2000" b="1" strike="noStrike" spc="-1">
                <a:solidFill>
                  <a:srgbClr val="000000"/>
                </a:solidFill>
                <a:latin typeface="Arial"/>
                <a:ea typeface="DejaVu Sans"/>
              </a:rPr>
              <a:t>Theory</a:t>
            </a:r>
            <a:endParaRPr lang="en-US" sz="2000" b="0" strike="noStrike" spc="-1">
              <a:latin typeface="Arial"/>
            </a:endParaRPr>
          </a:p>
          <a:p>
            <a:pPr algn="ctr">
              <a:lnSpc>
                <a:spcPct val="100000"/>
              </a:lnSpc>
              <a:buNone/>
            </a:pPr>
            <a:r>
              <a:rPr lang="zxx" sz="2000" b="1" strike="noStrike" spc="-1">
                <a:solidFill>
                  <a:srgbClr val="000000"/>
                </a:solidFill>
                <a:latin typeface="Arial"/>
                <a:ea typeface="DejaVu Sans"/>
              </a:rPr>
              <a:t>of  Atomic</a:t>
            </a:r>
            <a:endParaRPr lang="en-US" sz="2000" b="0" strike="noStrike" spc="-1">
              <a:latin typeface="Arial"/>
            </a:endParaRPr>
          </a:p>
          <a:p>
            <a:pPr algn="ctr">
              <a:lnSpc>
                <a:spcPct val="100000"/>
              </a:lnSpc>
              <a:buNone/>
            </a:pPr>
            <a:r>
              <a:rPr lang="zxx" sz="2000" b="1" strike="noStrike" spc="-1">
                <a:solidFill>
                  <a:srgbClr val="000000"/>
                </a:solidFill>
                <a:latin typeface="Arial"/>
                <a:ea typeface="DejaVu Sans"/>
              </a:rPr>
              <a:t>Nucleus</a:t>
            </a:r>
            <a:endParaRPr lang="en-US" sz="2000" b="0" strike="noStrike" spc="-1">
              <a:latin typeface="Arial"/>
            </a:endParaRPr>
          </a:p>
        </p:txBody>
      </p:sp>
      <p:sp>
        <p:nvSpPr>
          <p:cNvPr id="1011" name="TextBox 47"/>
          <p:cNvSpPr/>
          <p:nvPr/>
        </p:nvSpPr>
        <p:spPr>
          <a:xfrm>
            <a:off x="654840" y="1073520"/>
            <a:ext cx="224244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zxx" sz="2000" b="1" strike="noStrike" spc="-1">
                <a:solidFill>
                  <a:srgbClr val="000000"/>
                </a:solidFill>
                <a:latin typeface="Arial"/>
                <a:ea typeface="DejaVu Sans"/>
              </a:rPr>
              <a:t>Theory of</a:t>
            </a:r>
            <a:endParaRPr lang="en-US" sz="2000" b="0" strike="noStrike" spc="-1">
              <a:latin typeface="Arial"/>
            </a:endParaRPr>
          </a:p>
          <a:p>
            <a:pPr algn="ctr">
              <a:lnSpc>
                <a:spcPct val="100000"/>
              </a:lnSpc>
              <a:buNone/>
            </a:pPr>
            <a:r>
              <a:rPr lang="zxx" sz="2000" b="1" strike="noStrike" spc="-1">
                <a:solidFill>
                  <a:srgbClr val="000000"/>
                </a:solidFill>
                <a:latin typeface="Arial"/>
                <a:ea typeface="DejaVu Sans"/>
              </a:rPr>
              <a:t>Fundamental</a:t>
            </a:r>
            <a:endParaRPr lang="en-US" sz="2000" b="0" strike="noStrike" spc="-1">
              <a:latin typeface="Arial"/>
            </a:endParaRPr>
          </a:p>
          <a:p>
            <a:pPr algn="ctr">
              <a:lnSpc>
                <a:spcPct val="100000"/>
              </a:lnSpc>
              <a:buNone/>
            </a:pPr>
            <a:r>
              <a:rPr lang="zxx" sz="2000" b="1" strike="noStrike" spc="-1">
                <a:solidFill>
                  <a:srgbClr val="000000"/>
                </a:solidFill>
                <a:latin typeface="Arial"/>
                <a:ea typeface="DejaVu Sans"/>
              </a:rPr>
              <a:t>Interactions</a:t>
            </a:r>
            <a:endParaRPr lang="en-US" sz="2000" b="0" strike="noStrike" spc="-1">
              <a:latin typeface="Arial"/>
            </a:endParaRPr>
          </a:p>
        </p:txBody>
      </p:sp>
      <p:sp>
        <p:nvSpPr>
          <p:cNvPr id="1012" name="TextBox 48"/>
          <p:cNvSpPr/>
          <p:nvPr/>
        </p:nvSpPr>
        <p:spPr>
          <a:xfrm>
            <a:off x="6379560" y="1073520"/>
            <a:ext cx="224244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zxx" sz="2000" b="1" strike="noStrike" spc="-1">
                <a:solidFill>
                  <a:srgbClr val="000000"/>
                </a:solidFill>
                <a:latin typeface="Arial"/>
                <a:ea typeface="DejaVu Sans"/>
              </a:rPr>
              <a:t>Theory of</a:t>
            </a:r>
            <a:endParaRPr lang="en-US" sz="2000" b="0" strike="noStrike" spc="-1">
              <a:latin typeface="Arial"/>
            </a:endParaRPr>
          </a:p>
          <a:p>
            <a:pPr algn="ctr">
              <a:lnSpc>
                <a:spcPct val="100000"/>
              </a:lnSpc>
              <a:buNone/>
            </a:pPr>
            <a:r>
              <a:rPr lang="zxx" sz="2000" b="1" strike="noStrike" spc="-1">
                <a:solidFill>
                  <a:srgbClr val="000000"/>
                </a:solidFill>
                <a:latin typeface="Arial"/>
                <a:ea typeface="DejaVu Sans"/>
              </a:rPr>
              <a:t>Condensed</a:t>
            </a:r>
            <a:endParaRPr lang="en-US" sz="2000" b="0" strike="noStrike" spc="-1">
              <a:latin typeface="Arial"/>
            </a:endParaRPr>
          </a:p>
          <a:p>
            <a:pPr algn="ctr">
              <a:lnSpc>
                <a:spcPct val="100000"/>
              </a:lnSpc>
              <a:buNone/>
            </a:pPr>
            <a:r>
              <a:rPr lang="zxx" sz="2000" b="1" strike="noStrike" spc="-1">
                <a:solidFill>
                  <a:srgbClr val="000000"/>
                </a:solidFill>
                <a:latin typeface="Arial"/>
                <a:ea typeface="DejaVu Sans"/>
              </a:rPr>
              <a:t>Matter</a:t>
            </a:r>
            <a:endParaRPr lang="en-US" sz="2000" b="0" strike="noStrike" spc="-1">
              <a:latin typeface="Arial"/>
            </a:endParaRPr>
          </a:p>
        </p:txBody>
      </p:sp>
      <p:sp>
        <p:nvSpPr>
          <p:cNvPr id="1013" name="TextBox 49"/>
          <p:cNvSpPr/>
          <p:nvPr/>
        </p:nvSpPr>
        <p:spPr>
          <a:xfrm>
            <a:off x="9228960" y="1073520"/>
            <a:ext cx="224244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zxx" sz="2000" b="1" strike="noStrike" spc="-1">
                <a:solidFill>
                  <a:srgbClr val="000000"/>
                </a:solidFill>
                <a:latin typeface="Arial"/>
                <a:ea typeface="DejaVu Sans"/>
              </a:rPr>
              <a:t>Modern</a:t>
            </a:r>
            <a:endParaRPr lang="en-US" sz="2000" b="0" strike="noStrike" spc="-1">
              <a:latin typeface="Arial"/>
            </a:endParaRPr>
          </a:p>
          <a:p>
            <a:pPr algn="ctr">
              <a:lnSpc>
                <a:spcPct val="100000"/>
              </a:lnSpc>
              <a:buNone/>
            </a:pPr>
            <a:r>
              <a:rPr lang="zxx" sz="2000" b="1" strike="noStrike" spc="-1">
                <a:solidFill>
                  <a:srgbClr val="000000"/>
                </a:solidFill>
                <a:latin typeface="Arial"/>
                <a:ea typeface="DejaVu Sans"/>
              </a:rPr>
              <a:t>Mathematical</a:t>
            </a:r>
            <a:endParaRPr lang="en-US" sz="2000" b="0" strike="noStrike" spc="-1">
              <a:latin typeface="Arial"/>
            </a:endParaRPr>
          </a:p>
          <a:p>
            <a:pPr algn="ctr">
              <a:lnSpc>
                <a:spcPct val="100000"/>
              </a:lnSpc>
              <a:buNone/>
            </a:pPr>
            <a:r>
              <a:rPr lang="zxx" sz="2000" b="1" strike="noStrike" spc="-1">
                <a:solidFill>
                  <a:srgbClr val="000000"/>
                </a:solidFill>
                <a:latin typeface="Arial"/>
                <a:ea typeface="DejaVu Sans"/>
              </a:rPr>
              <a:t>Physics</a:t>
            </a:r>
            <a:endParaRPr lang="en-US" sz="2000" b="0" strike="noStrike" spc="-1">
              <a:latin typeface="Arial"/>
            </a:endParaRPr>
          </a:p>
        </p:txBody>
      </p:sp>
      <p:sp>
        <p:nvSpPr>
          <p:cNvPr id="1014" name="Овал 2"/>
          <p:cNvSpPr/>
          <p:nvPr/>
        </p:nvSpPr>
        <p:spPr>
          <a:xfrm>
            <a:off x="9239400" y="2341800"/>
            <a:ext cx="2896560" cy="2915640"/>
          </a:xfrm>
          <a:prstGeom prst="ellipse">
            <a:avLst/>
          </a:prstGeom>
          <a:solidFill>
            <a:srgbClr val="4F81BD"/>
          </a:solidFill>
          <a:ln>
            <a:noFill/>
          </a:ln>
        </p:spPr>
        <p:style>
          <a:lnRef idx="2">
            <a:schemeClr val="accent1">
              <a:shade val="50000"/>
            </a:schemeClr>
          </a:lnRef>
          <a:fillRef idx="1">
            <a:schemeClr val="accent1"/>
          </a:fillRef>
          <a:effectRef idx="0">
            <a:schemeClr val="accent1"/>
          </a:effectRef>
          <a:fontRef idx="minor"/>
        </p:style>
      </p:sp>
      <p:sp>
        <p:nvSpPr>
          <p:cNvPr id="1015" name="TextBox 50"/>
          <p:cNvSpPr/>
          <p:nvPr/>
        </p:nvSpPr>
        <p:spPr>
          <a:xfrm>
            <a:off x="9300600" y="2602800"/>
            <a:ext cx="2763360" cy="225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zxx" sz="1600" b="1" i="1" strike="noStrike" spc="-1">
                <a:solidFill>
                  <a:srgbClr val="FFFFFF"/>
                </a:solidFill>
                <a:latin typeface="Arial"/>
                <a:ea typeface="DejaVu Sans"/>
              </a:rPr>
              <a:t>Research and</a:t>
            </a:r>
            <a:endParaRPr lang="en-US" sz="1600" b="0" strike="noStrike" spc="-1">
              <a:latin typeface="Arial"/>
            </a:endParaRPr>
          </a:p>
          <a:p>
            <a:pPr algn="ctr">
              <a:lnSpc>
                <a:spcPct val="100000"/>
              </a:lnSpc>
              <a:buNone/>
            </a:pPr>
            <a:r>
              <a:rPr lang="zxx" sz="1600" b="1" i="1" strike="noStrike" spc="-1">
                <a:solidFill>
                  <a:srgbClr val="FFFFFF"/>
                </a:solidFill>
                <a:latin typeface="Arial"/>
                <a:ea typeface="DejaVu Sans"/>
              </a:rPr>
              <a:t>educational project</a:t>
            </a:r>
            <a:endParaRPr lang="en-US" sz="1600" b="0" strike="noStrike" spc="-1">
              <a:latin typeface="Arial"/>
            </a:endParaRPr>
          </a:p>
          <a:p>
            <a:pPr algn="ctr">
              <a:lnSpc>
                <a:spcPct val="100000"/>
              </a:lnSpc>
              <a:buNone/>
            </a:pPr>
            <a:endParaRPr lang="en-US" sz="1600" b="0" strike="noStrike" spc="-1">
              <a:latin typeface="Arial"/>
            </a:endParaRPr>
          </a:p>
          <a:p>
            <a:pPr algn="ctr">
              <a:lnSpc>
                <a:spcPct val="100000"/>
              </a:lnSpc>
              <a:buNone/>
            </a:pPr>
            <a:r>
              <a:rPr lang="zxx" sz="2000" b="1" strike="noStrike" spc="-1">
                <a:solidFill>
                  <a:srgbClr val="FFFFFF"/>
                </a:solidFill>
                <a:latin typeface="Arial"/>
                <a:ea typeface="DejaVu Sans"/>
              </a:rPr>
              <a:t>DIAS-TH</a:t>
            </a:r>
            <a:endParaRPr lang="en-US" sz="2000" b="0" strike="noStrike" spc="-1">
              <a:latin typeface="Arial"/>
            </a:endParaRPr>
          </a:p>
          <a:p>
            <a:pPr algn="ctr">
              <a:lnSpc>
                <a:spcPct val="100000"/>
              </a:lnSpc>
              <a:buNone/>
            </a:pPr>
            <a:endParaRPr lang="en-US" sz="2000" b="0" strike="noStrike" spc="-1">
              <a:latin typeface="Arial"/>
            </a:endParaRPr>
          </a:p>
          <a:p>
            <a:pPr algn="ctr">
              <a:lnSpc>
                <a:spcPct val="100000"/>
              </a:lnSpc>
              <a:buNone/>
            </a:pPr>
            <a:r>
              <a:rPr lang="zxx" sz="1800" b="0" strike="noStrike" spc="-1">
                <a:solidFill>
                  <a:srgbClr val="FFFFFF"/>
                </a:solidFill>
                <a:latin typeface="Arial"/>
                <a:ea typeface="DejaVu Sans"/>
              </a:rPr>
              <a:t>“Dubna International</a:t>
            </a:r>
            <a:endParaRPr lang="en-US" sz="1800" b="0" strike="noStrike" spc="-1">
              <a:latin typeface="Arial"/>
            </a:endParaRPr>
          </a:p>
          <a:p>
            <a:pPr algn="ctr">
              <a:lnSpc>
                <a:spcPct val="100000"/>
              </a:lnSpc>
              <a:buNone/>
            </a:pPr>
            <a:r>
              <a:rPr lang="zxx" sz="1800" b="0" strike="noStrike" spc="-1">
                <a:solidFill>
                  <a:srgbClr val="FFFFFF"/>
                </a:solidFill>
                <a:latin typeface="Arial"/>
                <a:ea typeface="DejaVu Sans"/>
              </a:rPr>
              <a:t>Advanced School of</a:t>
            </a:r>
            <a:endParaRPr lang="en-US" sz="1800" b="0" strike="noStrike" spc="-1">
              <a:latin typeface="Arial"/>
            </a:endParaRPr>
          </a:p>
          <a:p>
            <a:pPr algn="ctr">
              <a:lnSpc>
                <a:spcPct val="100000"/>
              </a:lnSpc>
              <a:buNone/>
            </a:pPr>
            <a:r>
              <a:rPr lang="zxx" sz="1800" b="0" strike="noStrike" spc="-1">
                <a:solidFill>
                  <a:srgbClr val="FFFFFF"/>
                </a:solidFill>
                <a:latin typeface="Arial"/>
                <a:ea typeface="DejaVu Sans"/>
              </a:rPr>
              <a:t>Theoretical Physics”</a:t>
            </a:r>
            <a:endParaRPr lang="en-US" sz="1800" b="0" strike="noStrike" spc="-1">
              <a:latin typeface="Arial"/>
            </a:endParaRPr>
          </a:p>
        </p:txBody>
      </p:sp>
      <p:sp>
        <p:nvSpPr>
          <p:cNvPr id="1016" name="TextBox 54"/>
          <p:cNvSpPr/>
          <p:nvPr/>
        </p:nvSpPr>
        <p:spPr>
          <a:xfrm>
            <a:off x="499320" y="5785200"/>
            <a:ext cx="5262480" cy="1186920"/>
          </a:xfrm>
          <a:prstGeom prst="rect">
            <a:avLst/>
          </a:prstGeom>
          <a:solidFill>
            <a:schemeClr val="accent6">
              <a:lumMod val="60000"/>
              <a:lumOff val="40000"/>
            </a:schemeClr>
          </a:solidFill>
          <a:ln w="0">
            <a:solidFill>
              <a:srgbClr val="984807"/>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zxx" sz="1800" b="1" strike="noStrike" spc="-1">
                <a:solidFill>
                  <a:srgbClr val="000000"/>
                </a:solidFill>
                <a:latin typeface="Arial"/>
                <a:ea typeface="DejaVu Sans"/>
              </a:rPr>
              <a:t>Human strategy:</a:t>
            </a:r>
            <a:endParaRPr lang="en-US" sz="1800" b="0" strike="noStrike" spc="-1">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Attraction of leading scientists</a:t>
            </a:r>
            <a:endParaRPr lang="en-US" sz="1800" b="0" strike="noStrike" spc="-1">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Attraction of young researchers</a:t>
            </a:r>
            <a:endParaRPr lang="en-US" sz="1800" b="0" strike="noStrike" spc="-1">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Stimulation of scientific activity</a:t>
            </a:r>
            <a:endParaRPr lang="en-US" sz="1800" b="0" strike="noStrike" spc="-1">
              <a:latin typeface="Arial"/>
            </a:endParaRPr>
          </a:p>
        </p:txBody>
      </p:sp>
      <p:sp>
        <p:nvSpPr>
          <p:cNvPr id="1017" name="TextBox 55"/>
          <p:cNvSpPr/>
          <p:nvPr/>
        </p:nvSpPr>
        <p:spPr>
          <a:xfrm>
            <a:off x="6379560" y="5785200"/>
            <a:ext cx="5262480" cy="1186920"/>
          </a:xfrm>
          <a:prstGeom prst="rect">
            <a:avLst/>
          </a:prstGeom>
          <a:solidFill>
            <a:schemeClr val="accent6">
              <a:lumMod val="60000"/>
              <a:lumOff val="40000"/>
            </a:schemeClr>
          </a:solidFill>
          <a:ln w="0">
            <a:solidFill>
              <a:srgbClr val="984807"/>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zxx" sz="1800" b="1" strike="noStrike" spc="-1">
                <a:solidFill>
                  <a:srgbClr val="000000"/>
                </a:solidFill>
                <a:latin typeface="Arial"/>
                <a:ea typeface="DejaVu Sans"/>
              </a:rPr>
              <a:t>Scientific strategy:</a:t>
            </a:r>
            <a:endParaRPr lang="en-US" sz="1800" b="0" strike="noStrike" spc="-1">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Extension of international collaboration</a:t>
            </a:r>
            <a:endParaRPr lang="en-US" sz="1800" b="0" strike="noStrike" spc="-1">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Keeping up with current scientific trends</a:t>
            </a:r>
            <a:endParaRPr lang="en-US" sz="1800" b="0" strike="noStrike" spc="-1">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Interplay of research and education</a:t>
            </a:r>
            <a:endParaRPr lang="en-US" sz="1800" b="0" strike="noStrike" spc="-1">
              <a:latin typeface="Arial"/>
            </a:endParaRPr>
          </a:p>
        </p:txBody>
      </p:sp>
      <p:sp>
        <p:nvSpPr>
          <p:cNvPr id="1018" name="Скругленный прямоугольник 51"/>
          <p:cNvSpPr/>
          <p:nvPr/>
        </p:nvSpPr>
        <p:spPr>
          <a:xfrm>
            <a:off x="1232640" y="2554560"/>
            <a:ext cx="7049520" cy="368640"/>
          </a:xfrm>
          <a:prstGeom prst="roundRect">
            <a:avLst>
              <a:gd name="adj" fmla="val 16667"/>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1019" name="TextBox 51"/>
          <p:cNvSpPr/>
          <p:nvPr/>
        </p:nvSpPr>
        <p:spPr>
          <a:xfrm>
            <a:off x="120600" y="3162960"/>
            <a:ext cx="5943240" cy="36432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zxx" sz="1800" b="1" strike="noStrike" spc="-1">
                <a:solidFill>
                  <a:srgbClr val="000000"/>
                </a:solidFill>
                <a:latin typeface="Arial"/>
                <a:ea typeface="DejaVu Sans"/>
              </a:rPr>
              <a:t>VBLHEP </a:t>
            </a:r>
            <a:r>
              <a:rPr lang="zxx" sz="1600" b="0" strike="noStrike" spc="-1">
                <a:solidFill>
                  <a:srgbClr val="000000"/>
                </a:solidFill>
                <a:latin typeface="Arial"/>
                <a:ea typeface="DejaVu Sans"/>
              </a:rPr>
              <a:t>Hot and dense nuclear matter in heavy-ion collisions</a:t>
            </a:r>
            <a:endParaRPr lang="en-US" sz="1600" b="0" strike="noStrike" spc="-1">
              <a:latin typeface="Arial"/>
            </a:endParaRPr>
          </a:p>
        </p:txBody>
      </p:sp>
      <p:sp>
        <p:nvSpPr>
          <p:cNvPr id="1020" name="Двойная стрелка вверх/вниз 42"/>
          <p:cNvSpPr/>
          <p:nvPr/>
        </p:nvSpPr>
        <p:spPr>
          <a:xfrm>
            <a:off x="1643760" y="2212920"/>
            <a:ext cx="296640" cy="948960"/>
          </a:xfrm>
          <a:prstGeom prst="upDownArrow">
            <a:avLst>
              <a:gd name="adj1" fmla="val 50000"/>
              <a:gd name="adj2"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1021" name="Двойная стрелка вверх/вниз 43"/>
          <p:cNvSpPr/>
          <p:nvPr/>
        </p:nvSpPr>
        <p:spPr>
          <a:xfrm>
            <a:off x="4543920" y="2216160"/>
            <a:ext cx="296640" cy="945720"/>
          </a:xfrm>
          <a:prstGeom prst="upDownArrow">
            <a:avLst>
              <a:gd name="adj1" fmla="val 50000"/>
              <a:gd name="adj2"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1022" name="Двойная стрелка вверх/вниз 44"/>
          <p:cNvSpPr/>
          <p:nvPr/>
        </p:nvSpPr>
        <p:spPr>
          <a:xfrm>
            <a:off x="7467840" y="2216160"/>
            <a:ext cx="296640" cy="945720"/>
          </a:xfrm>
          <a:prstGeom prst="upDownArrow">
            <a:avLst>
              <a:gd name="adj1" fmla="val 50000"/>
              <a:gd name="adj2"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1023" name="TextBox 52"/>
          <p:cNvSpPr/>
          <p:nvPr/>
        </p:nvSpPr>
        <p:spPr>
          <a:xfrm>
            <a:off x="120600" y="3606480"/>
            <a:ext cx="2622240" cy="60732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zxx" sz="1800" b="1" strike="noStrike" spc="-1">
                <a:solidFill>
                  <a:srgbClr val="000000"/>
                </a:solidFill>
                <a:latin typeface="Arial"/>
                <a:ea typeface="DejaVu Sans"/>
              </a:rPr>
              <a:t>DLNP</a:t>
            </a:r>
            <a:endParaRPr lang="en-US" sz="1800" b="0" strike="noStrike" spc="-1">
              <a:latin typeface="Arial"/>
            </a:endParaRPr>
          </a:p>
          <a:p>
            <a:pPr algn="ctr">
              <a:lnSpc>
                <a:spcPct val="100000"/>
              </a:lnSpc>
              <a:buNone/>
            </a:pPr>
            <a:r>
              <a:rPr lang="zxx" sz="1600" b="0" strike="noStrike" spc="-1">
                <a:solidFill>
                  <a:srgbClr val="000000"/>
                </a:solidFill>
                <a:latin typeface="Arial"/>
                <a:ea typeface="DejaVu Sans"/>
              </a:rPr>
              <a:t>Neutrino physics</a:t>
            </a:r>
            <a:endParaRPr lang="en-US" sz="1600" b="0" strike="noStrike" spc="-1">
              <a:latin typeface="Arial"/>
            </a:endParaRPr>
          </a:p>
        </p:txBody>
      </p:sp>
      <p:sp>
        <p:nvSpPr>
          <p:cNvPr id="1024" name="TextBox 56"/>
          <p:cNvSpPr/>
          <p:nvPr/>
        </p:nvSpPr>
        <p:spPr>
          <a:xfrm>
            <a:off x="3187800" y="3627360"/>
            <a:ext cx="2853720" cy="60768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zxx" sz="1800" b="1" strike="noStrike" spc="-1">
                <a:solidFill>
                  <a:srgbClr val="000000"/>
                </a:solidFill>
                <a:latin typeface="Arial"/>
                <a:ea typeface="DejaVu Sans"/>
              </a:rPr>
              <a:t>FLNR</a:t>
            </a:r>
            <a:endParaRPr lang="en-US" sz="1800" b="0" strike="noStrike" spc="-1">
              <a:latin typeface="Arial"/>
            </a:endParaRPr>
          </a:p>
          <a:p>
            <a:pPr algn="ctr">
              <a:lnSpc>
                <a:spcPct val="100000"/>
              </a:lnSpc>
              <a:buNone/>
            </a:pPr>
            <a:r>
              <a:rPr lang="zxx" sz="1600" b="0" strike="noStrike" spc="-1">
                <a:solidFill>
                  <a:srgbClr val="000000"/>
                </a:solidFill>
                <a:latin typeface="Arial"/>
                <a:ea typeface="DejaVu Sans"/>
              </a:rPr>
              <a:t>Superheavy and exotic nuclei</a:t>
            </a:r>
            <a:endParaRPr lang="en-US" sz="1600" b="0" strike="noStrike" spc="-1">
              <a:latin typeface="Arial"/>
            </a:endParaRPr>
          </a:p>
        </p:txBody>
      </p:sp>
      <p:sp>
        <p:nvSpPr>
          <p:cNvPr id="1025" name="TextBox 57"/>
          <p:cNvSpPr/>
          <p:nvPr/>
        </p:nvSpPr>
        <p:spPr>
          <a:xfrm>
            <a:off x="3200400" y="4318560"/>
            <a:ext cx="2850840" cy="60768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zxx" sz="1800" b="1" strike="noStrike" spc="-1">
                <a:solidFill>
                  <a:srgbClr val="000000"/>
                </a:solidFill>
                <a:latin typeface="Arial"/>
                <a:ea typeface="DejaVu Sans"/>
              </a:rPr>
              <a:t>DLNP </a:t>
            </a:r>
            <a:r>
              <a:rPr lang="zxx" sz="1600" b="0" i="1" strike="noStrike" spc="-1">
                <a:solidFill>
                  <a:srgbClr val="000000"/>
                </a:solidFill>
                <a:latin typeface="Arial"/>
                <a:ea typeface="DejaVu Sans"/>
              </a:rPr>
              <a:t>Few-body systems,</a:t>
            </a:r>
            <a:endParaRPr lang="en-US" sz="1600" b="0" strike="noStrike" spc="-1">
              <a:latin typeface="Arial"/>
            </a:endParaRPr>
          </a:p>
          <a:p>
            <a:pPr algn="ctr">
              <a:lnSpc>
                <a:spcPct val="100000"/>
              </a:lnSpc>
              <a:buNone/>
            </a:pPr>
            <a:r>
              <a:rPr lang="zxx" sz="1600" b="0" i="1" strike="noStrike" spc="-1">
                <a:solidFill>
                  <a:srgbClr val="000000"/>
                </a:solidFill>
                <a:latin typeface="Arial"/>
                <a:ea typeface="DejaVu Sans"/>
              </a:rPr>
              <a:t>Exotic nuclei</a:t>
            </a:r>
            <a:endParaRPr lang="en-US" sz="1600" b="0" strike="noStrike" spc="-1">
              <a:latin typeface="Arial"/>
            </a:endParaRPr>
          </a:p>
        </p:txBody>
      </p:sp>
      <p:sp>
        <p:nvSpPr>
          <p:cNvPr id="1026" name="TextBox 59"/>
          <p:cNvSpPr/>
          <p:nvPr/>
        </p:nvSpPr>
        <p:spPr>
          <a:xfrm>
            <a:off x="1941480" y="2554560"/>
            <a:ext cx="55252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zxx" sz="2000" b="1" strike="noStrike" spc="-1">
                <a:solidFill>
                  <a:srgbClr val="FFFF00"/>
                </a:solidFill>
                <a:latin typeface="Arial"/>
                <a:ea typeface="DejaVu Sans"/>
              </a:rPr>
              <a:t>Interlaboratory cooperation</a:t>
            </a:r>
            <a:endParaRPr lang="en-US" sz="2000" b="0" strike="noStrike" spc="-1">
              <a:latin typeface="Arial"/>
            </a:endParaRPr>
          </a:p>
        </p:txBody>
      </p:sp>
      <p:sp>
        <p:nvSpPr>
          <p:cNvPr id="1027" name="TextBox 60"/>
          <p:cNvSpPr/>
          <p:nvPr/>
        </p:nvSpPr>
        <p:spPr>
          <a:xfrm>
            <a:off x="6443640" y="3162960"/>
            <a:ext cx="2242800" cy="85104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zxx" sz="1800" b="1" strike="noStrike" spc="-1">
                <a:solidFill>
                  <a:srgbClr val="000000"/>
                </a:solidFill>
                <a:latin typeface="Arial"/>
                <a:ea typeface="DejaVu Sans"/>
              </a:rPr>
              <a:t>FLNP</a:t>
            </a:r>
            <a:endParaRPr lang="en-US" sz="1800" b="0" strike="noStrike" spc="-1">
              <a:latin typeface="Arial"/>
            </a:endParaRPr>
          </a:p>
          <a:p>
            <a:pPr algn="ctr">
              <a:lnSpc>
                <a:spcPct val="100000"/>
              </a:lnSpc>
              <a:buNone/>
            </a:pPr>
            <a:r>
              <a:rPr lang="zxx" sz="1600" b="0" strike="noStrike" spc="-1">
                <a:solidFill>
                  <a:srgbClr val="000000"/>
                </a:solidFill>
                <a:latin typeface="Arial"/>
                <a:ea typeface="DejaVu Sans"/>
              </a:rPr>
              <a:t>Condensed Matter,</a:t>
            </a:r>
            <a:endParaRPr lang="en-US" sz="1600" b="0" strike="noStrike" spc="-1">
              <a:latin typeface="Arial"/>
            </a:endParaRPr>
          </a:p>
          <a:p>
            <a:pPr algn="ctr">
              <a:lnSpc>
                <a:spcPct val="100000"/>
              </a:lnSpc>
              <a:buNone/>
            </a:pPr>
            <a:r>
              <a:rPr lang="zxx" sz="1600" b="0" strike="noStrike" spc="-1">
                <a:solidFill>
                  <a:srgbClr val="000000"/>
                </a:solidFill>
                <a:latin typeface="Arial"/>
                <a:ea typeface="DejaVu Sans"/>
              </a:rPr>
              <a:t>New materials</a:t>
            </a:r>
            <a:endParaRPr lang="en-US" sz="1600" b="0" strike="noStrike" spc="-1">
              <a:latin typeface="Arial"/>
            </a:endParaRPr>
          </a:p>
        </p:txBody>
      </p:sp>
      <p:sp>
        <p:nvSpPr>
          <p:cNvPr id="1028" name="TextBox 61"/>
          <p:cNvSpPr/>
          <p:nvPr/>
        </p:nvSpPr>
        <p:spPr>
          <a:xfrm>
            <a:off x="120600" y="4264560"/>
            <a:ext cx="2622240" cy="60768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zxx" sz="1800" b="1" strike="noStrike" spc="-1">
                <a:solidFill>
                  <a:srgbClr val="000000"/>
                </a:solidFill>
                <a:latin typeface="Arial"/>
                <a:ea typeface="DejaVu Sans"/>
              </a:rPr>
              <a:t>MLIT</a:t>
            </a:r>
            <a:endParaRPr lang="en-US" sz="1800" b="0" strike="noStrike" spc="-1">
              <a:latin typeface="Arial"/>
            </a:endParaRPr>
          </a:p>
          <a:p>
            <a:pPr algn="ctr">
              <a:lnSpc>
                <a:spcPct val="100000"/>
              </a:lnSpc>
              <a:buNone/>
            </a:pPr>
            <a:r>
              <a:rPr lang="zxx" sz="1600" b="0" i="1" strike="noStrike" spc="-1">
                <a:solidFill>
                  <a:srgbClr val="000000"/>
                </a:solidFill>
                <a:latin typeface="Arial"/>
                <a:ea typeface="DejaVu Sans"/>
              </a:rPr>
              <a:t>Lattice QCD calculations</a:t>
            </a:r>
            <a:endParaRPr lang="en-US" sz="1600" b="0" strike="noStrike" spc="-1">
              <a:latin typeface="Arial"/>
            </a:endParaRPr>
          </a:p>
        </p:txBody>
      </p:sp>
      <p:sp>
        <p:nvSpPr>
          <p:cNvPr id="1029" name="TextBox 62"/>
          <p:cNvSpPr/>
          <p:nvPr/>
        </p:nvSpPr>
        <p:spPr>
          <a:xfrm>
            <a:off x="3200400" y="4969080"/>
            <a:ext cx="6207840" cy="60768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zxx" sz="1800" b="1" strike="noStrike" spc="-1">
                <a:solidFill>
                  <a:srgbClr val="000000"/>
                </a:solidFill>
                <a:latin typeface="Arial"/>
                <a:ea typeface="DejaVu Sans"/>
              </a:rPr>
              <a:t>MLIT </a:t>
            </a:r>
            <a:r>
              <a:rPr lang="zxx" sz="1600" b="0" strike="noStrike" spc="-1">
                <a:solidFill>
                  <a:srgbClr val="000000"/>
                </a:solidFill>
                <a:latin typeface="Arial"/>
                <a:ea typeface="DejaVu Sans"/>
              </a:rPr>
              <a:t>Computational methods for</a:t>
            </a:r>
            <a:endParaRPr lang="en-US" sz="1600" b="0" strike="noStrike" spc="-1">
              <a:latin typeface="Arial"/>
            </a:endParaRPr>
          </a:p>
          <a:p>
            <a:pPr algn="ctr">
              <a:lnSpc>
                <a:spcPct val="100000"/>
              </a:lnSpc>
              <a:buNone/>
            </a:pPr>
            <a:r>
              <a:rPr lang="zxx" sz="1600" b="0" strike="noStrike" spc="-1">
                <a:solidFill>
                  <a:srgbClr val="000000"/>
                </a:solidFill>
                <a:latin typeface="Arial"/>
                <a:ea typeface="DejaVu Sans"/>
              </a:rPr>
              <a:t>nuclear physics and quantum chemistry</a:t>
            </a:r>
            <a:endParaRPr lang="en-US" sz="1600" b="0" strike="noStrike" spc="-1">
              <a:latin typeface="Arial"/>
            </a:endParaRPr>
          </a:p>
        </p:txBody>
      </p:sp>
      <p:sp>
        <p:nvSpPr>
          <p:cNvPr id="1030" name="TextBox 63"/>
          <p:cNvSpPr/>
          <p:nvPr/>
        </p:nvSpPr>
        <p:spPr>
          <a:xfrm>
            <a:off x="6479640" y="4059360"/>
            <a:ext cx="2928600" cy="85104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zxx" sz="1800" b="1" strike="noStrike" spc="-1">
                <a:solidFill>
                  <a:srgbClr val="000000"/>
                </a:solidFill>
                <a:latin typeface="Arial"/>
                <a:ea typeface="DejaVu Sans"/>
              </a:rPr>
              <a:t>FLNR</a:t>
            </a:r>
            <a:endParaRPr lang="en-US" sz="1800" b="0" strike="noStrike" spc="-1">
              <a:latin typeface="Arial"/>
            </a:endParaRPr>
          </a:p>
          <a:p>
            <a:pPr algn="ctr">
              <a:lnSpc>
                <a:spcPct val="100000"/>
              </a:lnSpc>
              <a:buNone/>
            </a:pPr>
            <a:r>
              <a:rPr lang="zxx" sz="1600" b="0" strike="noStrike" spc="-1">
                <a:solidFill>
                  <a:srgbClr val="000000"/>
                </a:solidFill>
                <a:latin typeface="Arial"/>
                <a:ea typeface="DejaVu Sans"/>
              </a:rPr>
              <a:t>Nanoporous  2D membranes,</a:t>
            </a:r>
            <a:endParaRPr lang="en-US" sz="1600" b="0" strike="noStrike" spc="-1">
              <a:latin typeface="Arial"/>
            </a:endParaRPr>
          </a:p>
          <a:p>
            <a:pPr algn="ctr">
              <a:lnSpc>
                <a:spcPct val="100000"/>
              </a:lnSpc>
              <a:buNone/>
            </a:pPr>
            <a:r>
              <a:rPr lang="zxx" sz="1600" b="0" strike="noStrike" spc="-1">
                <a:solidFill>
                  <a:srgbClr val="000000"/>
                </a:solidFill>
                <a:latin typeface="Arial"/>
                <a:ea typeface="DejaVu Sans"/>
              </a:rPr>
              <a:t>Ion irradiation</a:t>
            </a:r>
            <a:endParaRPr lang="en-US" sz="1600" b="0" strike="noStrike" spc="-1">
              <a:latin typeface="Arial"/>
            </a:endParaRPr>
          </a:p>
        </p:txBody>
      </p:sp>
    </p:spTree>
    <p:extLst>
      <p:ext uri="{BB962C8B-B14F-4D97-AF65-F5344CB8AC3E}">
        <p14:creationId xmlns:p14="http://schemas.microsoft.com/office/powerpoint/2010/main" val="1265635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TextBox 4"/>
          <p:cNvSpPr/>
          <p:nvPr/>
        </p:nvSpPr>
        <p:spPr>
          <a:xfrm>
            <a:off x="134999" y="694800"/>
            <a:ext cx="6496561" cy="3060923"/>
          </a:xfrm>
          <a:prstGeom prst="rect">
            <a:avLst/>
          </a:prstGeom>
          <a:noFill/>
          <a:ln w="0">
            <a:noFill/>
          </a:ln>
          <a:effectLst>
            <a:softEdge rad="50760"/>
          </a:effectLst>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16000" indent="-216000" algn="just">
              <a:lnSpc>
                <a:spcPct val="100000"/>
              </a:lnSpc>
              <a:spcAft>
                <a:spcPts val="598"/>
              </a:spcAft>
              <a:buClr>
                <a:srgbClr val="2F5597"/>
              </a:buClr>
              <a:buFont typeface="Wingdings" charset="2"/>
              <a:buChar char=""/>
              <a:tabLst>
                <a:tab pos="0" algn="l"/>
              </a:tabLst>
            </a:pPr>
            <a:r>
              <a:rPr lang="en-GB" sz="1800" b="0" strike="noStrike" spc="-1" dirty="0">
                <a:solidFill>
                  <a:srgbClr val="2F5597"/>
                </a:solidFill>
                <a:latin typeface="Arial"/>
                <a:ea typeface="Times New Roman"/>
              </a:rPr>
              <a:t> </a:t>
            </a:r>
            <a:r>
              <a:rPr lang="en-GB" sz="1600" b="0" strike="noStrike" spc="-1" dirty="0">
                <a:solidFill>
                  <a:srgbClr val="000000"/>
                </a:solidFill>
                <a:latin typeface="Arial"/>
                <a:ea typeface="Times New Roman"/>
              </a:rPr>
              <a:t>The timely completion of the NICA project, its commissioning and steady and efficient operation.</a:t>
            </a:r>
            <a:endParaRPr lang="en-US" sz="1600" b="0" strike="noStrike" spc="-1" dirty="0">
              <a:latin typeface="Arial"/>
            </a:endParaRPr>
          </a:p>
          <a:p>
            <a:pPr marL="216000" indent="-216000" algn="just">
              <a:lnSpc>
                <a:spcPct val="100000"/>
              </a:lnSpc>
              <a:spcAft>
                <a:spcPts val="598"/>
              </a:spcAft>
              <a:buClr>
                <a:srgbClr val="2F5597"/>
              </a:buClr>
              <a:buFont typeface="Wingdings" charset="2"/>
              <a:buChar char=""/>
              <a:tabLst>
                <a:tab pos="0" algn="l"/>
              </a:tabLst>
            </a:pPr>
            <a:r>
              <a:rPr lang="en-GB" sz="1600" b="0" strike="noStrike" spc="-1" dirty="0">
                <a:solidFill>
                  <a:srgbClr val="000000"/>
                </a:solidFill>
                <a:latin typeface="Arial"/>
                <a:ea typeface="Times New Roman"/>
              </a:rPr>
              <a:t>  Completion of the detectors: </a:t>
            </a:r>
            <a:r>
              <a:rPr lang="en-GB" sz="1600" b="1" strike="noStrike" spc="-1" dirty="0">
                <a:solidFill>
                  <a:srgbClr val="000000"/>
                </a:solidFill>
                <a:latin typeface="Arial"/>
                <a:ea typeface="Times New Roman"/>
              </a:rPr>
              <a:t>BM@N</a:t>
            </a:r>
            <a:r>
              <a:rPr lang="en-GB" sz="1600" b="0" strike="noStrike" spc="-1" dirty="0">
                <a:solidFill>
                  <a:srgbClr val="000000"/>
                </a:solidFill>
                <a:latin typeface="Arial"/>
                <a:ea typeface="Times New Roman"/>
              </a:rPr>
              <a:t>, </a:t>
            </a:r>
            <a:r>
              <a:rPr lang="en-GB" sz="1600" b="1" strike="noStrike" spc="-1" dirty="0">
                <a:solidFill>
                  <a:srgbClr val="000000"/>
                </a:solidFill>
                <a:latin typeface="Arial"/>
                <a:ea typeface="Times New Roman"/>
              </a:rPr>
              <a:t>MPD</a:t>
            </a:r>
            <a:r>
              <a:rPr lang="en-GB" sz="1600" b="0" strike="noStrike" spc="-1" dirty="0">
                <a:solidFill>
                  <a:srgbClr val="000000"/>
                </a:solidFill>
                <a:latin typeface="Arial"/>
                <a:ea typeface="Times New Roman"/>
              </a:rPr>
              <a:t> and </a:t>
            </a:r>
            <a:r>
              <a:rPr lang="en-GB" sz="1600" b="1" strike="noStrike" spc="-1" dirty="0">
                <a:solidFill>
                  <a:srgbClr val="000000"/>
                </a:solidFill>
                <a:latin typeface="Arial"/>
                <a:ea typeface="Times New Roman"/>
              </a:rPr>
              <a:t>SPD</a:t>
            </a:r>
            <a:r>
              <a:rPr lang="en-GB" sz="1600" b="0" strike="noStrike" spc="-1" dirty="0">
                <a:solidFill>
                  <a:srgbClr val="000000"/>
                </a:solidFill>
                <a:latin typeface="Arial"/>
                <a:ea typeface="Times New Roman"/>
              </a:rPr>
              <a:t> at NICA and successful data taking over the decades to come. JINR will make significant contribution to the basic configuration of the SPD detector.</a:t>
            </a:r>
            <a:endParaRPr lang="en-US" sz="1600" b="0" strike="noStrike" spc="-1" dirty="0">
              <a:latin typeface="Arial"/>
            </a:endParaRPr>
          </a:p>
          <a:p>
            <a:pPr marL="216000" indent="-216000" algn="just">
              <a:lnSpc>
                <a:spcPct val="100000"/>
              </a:lnSpc>
              <a:spcAft>
                <a:spcPts val="598"/>
              </a:spcAft>
              <a:buClr>
                <a:srgbClr val="2F5597"/>
              </a:buClr>
              <a:buFont typeface="Wingdings" charset="2"/>
              <a:buChar char=""/>
              <a:tabLst>
                <a:tab pos="0" algn="l"/>
              </a:tabLst>
            </a:pPr>
            <a:r>
              <a:rPr lang="en-GB" sz="1600" b="0" strike="noStrike" spc="-1" dirty="0">
                <a:solidFill>
                  <a:srgbClr val="000000"/>
                </a:solidFill>
                <a:latin typeface="Arial"/>
                <a:ea typeface="Times New Roman"/>
              </a:rPr>
              <a:t>  After several years of running of MPD, an Upgrade is foreseen, responding to an increase in luminosity of NICA. Adding detectors in the forward region as planned.</a:t>
            </a:r>
            <a:endParaRPr lang="en-US" sz="1600" b="0" strike="noStrike" spc="-1" dirty="0">
              <a:latin typeface="Arial"/>
            </a:endParaRPr>
          </a:p>
          <a:p>
            <a:pPr marL="216000" indent="-216000" algn="just">
              <a:lnSpc>
                <a:spcPct val="100000"/>
              </a:lnSpc>
              <a:spcAft>
                <a:spcPts val="598"/>
              </a:spcAft>
              <a:buClr>
                <a:srgbClr val="2F5597"/>
              </a:buClr>
              <a:buFont typeface="Wingdings" charset="2"/>
              <a:buChar char=""/>
              <a:tabLst>
                <a:tab pos="0" algn="l"/>
              </a:tabLst>
            </a:pPr>
            <a:r>
              <a:rPr lang="en-GB" sz="1600" b="0" strike="noStrike" spc="-1" dirty="0">
                <a:solidFill>
                  <a:srgbClr val="000000"/>
                </a:solidFill>
                <a:latin typeface="Arial"/>
                <a:ea typeface="Times New Roman"/>
              </a:rPr>
              <a:t>  Studies of possible future extension of NICA for acceleration of electrons, opening new physics potential via e-p and e-A collisions.</a:t>
            </a:r>
            <a:endParaRPr lang="en-US" sz="1600" b="0" strike="noStrike" spc="-1" dirty="0">
              <a:latin typeface="Arial"/>
            </a:endParaRPr>
          </a:p>
        </p:txBody>
      </p:sp>
      <p:pic>
        <p:nvPicPr>
          <p:cNvPr id="826" name="Picture 6"/>
          <p:cNvPicPr/>
          <p:nvPr/>
        </p:nvPicPr>
        <p:blipFill>
          <a:blip r:embed="rId3"/>
          <a:stretch/>
        </p:blipFill>
        <p:spPr>
          <a:xfrm>
            <a:off x="6858000" y="1046520"/>
            <a:ext cx="5255280" cy="5125320"/>
          </a:xfrm>
          <a:prstGeom prst="rect">
            <a:avLst/>
          </a:prstGeom>
          <a:ln w="0">
            <a:noFill/>
          </a:ln>
        </p:spPr>
      </p:pic>
      <p:sp>
        <p:nvSpPr>
          <p:cNvPr id="827" name="TextBox 9"/>
          <p:cNvSpPr/>
          <p:nvPr/>
        </p:nvSpPr>
        <p:spPr>
          <a:xfrm>
            <a:off x="7407720" y="2822040"/>
            <a:ext cx="821520" cy="455760"/>
          </a:xfrm>
          <a:prstGeom prst="rect">
            <a:avLst/>
          </a:prstGeom>
          <a:solidFill>
            <a:srgbClr val="D9D9D9"/>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400" b="1" strike="noStrike" spc="-1">
                <a:solidFill>
                  <a:srgbClr val="FF0000"/>
                </a:solidFill>
                <a:latin typeface="Calibri"/>
                <a:ea typeface="DejaVu Sans"/>
              </a:rPr>
              <a:t>MPD</a:t>
            </a:r>
            <a:endParaRPr lang="en-US" sz="2400" b="0" strike="noStrike" spc="-1">
              <a:latin typeface="Arial"/>
            </a:endParaRPr>
          </a:p>
        </p:txBody>
      </p:sp>
      <p:sp>
        <p:nvSpPr>
          <p:cNvPr id="828" name="TextBox 10"/>
          <p:cNvSpPr/>
          <p:nvPr/>
        </p:nvSpPr>
        <p:spPr>
          <a:xfrm>
            <a:off x="10972800" y="3227760"/>
            <a:ext cx="723240" cy="455760"/>
          </a:xfrm>
          <a:prstGeom prst="rect">
            <a:avLst/>
          </a:prstGeom>
          <a:solidFill>
            <a:srgbClr val="D9D9D9"/>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400" b="1" strike="noStrike" spc="-1">
                <a:solidFill>
                  <a:srgbClr val="FF0000"/>
                </a:solidFill>
                <a:latin typeface="Calibri"/>
                <a:ea typeface="DejaVu Sans"/>
              </a:rPr>
              <a:t>SPD</a:t>
            </a:r>
            <a:endParaRPr lang="en-US" sz="2400" b="0" strike="noStrike" spc="-1">
              <a:latin typeface="Arial"/>
            </a:endParaRPr>
          </a:p>
        </p:txBody>
      </p:sp>
      <p:sp>
        <p:nvSpPr>
          <p:cNvPr id="829" name="TextBox 11"/>
          <p:cNvSpPr/>
          <p:nvPr/>
        </p:nvSpPr>
        <p:spPr>
          <a:xfrm>
            <a:off x="10929240" y="2010960"/>
            <a:ext cx="957600" cy="333360"/>
          </a:xfrm>
          <a:prstGeom prst="rect">
            <a:avLst/>
          </a:prstGeom>
          <a:solidFill>
            <a:srgbClr val="D9D9D9"/>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FF0000"/>
                </a:solidFill>
                <a:latin typeface="Calibri"/>
                <a:ea typeface="DejaVu Sans"/>
              </a:rPr>
              <a:t>BM@N</a:t>
            </a:r>
            <a:endParaRPr lang="en-US" sz="1600" b="0" strike="noStrike" spc="-1">
              <a:latin typeface="Arial"/>
            </a:endParaRPr>
          </a:p>
        </p:txBody>
      </p:sp>
      <p:sp>
        <p:nvSpPr>
          <p:cNvPr id="830" name="TextBox 13"/>
          <p:cNvSpPr/>
          <p:nvPr/>
        </p:nvSpPr>
        <p:spPr>
          <a:xfrm>
            <a:off x="513000" y="196920"/>
            <a:ext cx="11203200" cy="426227"/>
          </a:xfrm>
          <a:prstGeom prst="rect">
            <a:avLst/>
          </a:prstGeom>
          <a:solidFill>
            <a:srgbClr val="EBF1DE"/>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20000"/>
              </a:lnSpc>
              <a:spcAft>
                <a:spcPts val="998"/>
              </a:spcAft>
              <a:buNone/>
            </a:pPr>
            <a:r>
              <a:rPr lang="en-GB" sz="2000" b="1" strike="noStrike" spc="-1" dirty="0">
                <a:solidFill>
                  <a:srgbClr val="002060"/>
                </a:solidFill>
                <a:latin typeface="Arial"/>
                <a:ea typeface="Times New Roman"/>
              </a:rPr>
              <a:t>Relativistic Heavy Ion Physics and </a:t>
            </a:r>
            <a:r>
              <a:rPr lang="en-US" sz="2000" b="1" strike="noStrike" spc="-1" dirty="0">
                <a:solidFill>
                  <a:srgbClr val="002060"/>
                </a:solidFill>
                <a:latin typeface="Arial"/>
                <a:ea typeface="Times New Roman"/>
              </a:rPr>
              <a:t>Study of nucleon structure</a:t>
            </a:r>
            <a:r>
              <a:rPr lang="en-GB" sz="2000" b="1" strike="noStrike" spc="-1" dirty="0">
                <a:solidFill>
                  <a:srgbClr val="002060"/>
                </a:solidFill>
                <a:latin typeface="Arial"/>
                <a:ea typeface="Times New Roman"/>
              </a:rPr>
              <a:t>. Near and Long-Term Future</a:t>
            </a:r>
            <a:endParaRPr lang="en-US" sz="2000" b="0" strike="noStrike" spc="-1" dirty="0">
              <a:latin typeface="Arial"/>
            </a:endParaRPr>
          </a:p>
        </p:txBody>
      </p:sp>
      <p:sp>
        <p:nvSpPr>
          <p:cNvPr id="831" name="TextBox 14"/>
          <p:cNvSpPr/>
          <p:nvPr/>
        </p:nvSpPr>
        <p:spPr>
          <a:xfrm>
            <a:off x="9601200" y="1782360"/>
            <a:ext cx="1038600" cy="333360"/>
          </a:xfrm>
          <a:prstGeom prst="rect">
            <a:avLst/>
          </a:prstGeom>
          <a:solidFill>
            <a:srgbClr val="D9D9D9"/>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FF0000"/>
                </a:solidFill>
                <a:latin typeface="Calibri"/>
                <a:ea typeface="DejaVu Sans"/>
              </a:rPr>
              <a:t>ARIADNA</a:t>
            </a:r>
            <a:endParaRPr lang="en-US" sz="1600" b="0" strike="noStrike" spc="-1">
              <a:latin typeface="Arial"/>
            </a:endParaRPr>
          </a:p>
        </p:txBody>
      </p:sp>
      <p:pic>
        <p:nvPicPr>
          <p:cNvPr id="832" name="Рисунок 1"/>
          <p:cNvPicPr/>
          <p:nvPr/>
        </p:nvPicPr>
        <p:blipFill>
          <a:blip r:embed="rId4"/>
          <a:stretch/>
        </p:blipFill>
        <p:spPr>
          <a:xfrm>
            <a:off x="135000" y="3850200"/>
            <a:ext cx="8295840" cy="3223800"/>
          </a:xfrm>
          <a:prstGeom prst="rect">
            <a:avLst/>
          </a:prstGeom>
          <a:solidFill>
            <a:srgbClr val="FFFFFF">
              <a:alpha val="70980"/>
            </a:srgbClr>
          </a:solidFill>
          <a:ln w="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PlaceHolder 1"/>
          <p:cNvSpPr>
            <a:spLocks noGrp="1"/>
          </p:cNvSpPr>
          <p:nvPr>
            <p:ph type="title"/>
          </p:nvPr>
        </p:nvSpPr>
        <p:spPr>
          <a:xfrm>
            <a:off x="1643760" y="12600"/>
            <a:ext cx="9209520" cy="456840"/>
          </a:xfrm>
          <a:prstGeom prst="rect">
            <a:avLst/>
          </a:prstGeom>
          <a:noFill/>
          <a:ln w="0">
            <a:noFill/>
          </a:ln>
        </p:spPr>
        <p:txBody>
          <a:bodyPr lIns="0" tIns="0" rIns="0" bIns="0" anchor="ctr">
            <a:noAutofit/>
          </a:bodyPr>
          <a:lstStyle/>
          <a:p>
            <a:pPr>
              <a:lnSpc>
                <a:spcPct val="90000"/>
              </a:lnSpc>
              <a:buNone/>
            </a:pPr>
            <a:r>
              <a:rPr lang="en-US" sz="2000" b="1" strike="noStrike" spc="-1" dirty="0">
                <a:latin typeface="Arial"/>
                <a:ea typeface="DejaVu Sans"/>
              </a:rPr>
              <a:t>BM@N &amp; MPD</a:t>
            </a:r>
            <a:r>
              <a:rPr lang="ru-RU" sz="3200" b="0" strike="noStrike" spc="-1" dirty="0">
                <a:latin typeface="Arial"/>
                <a:ea typeface="DejaVu Sans"/>
              </a:rPr>
              <a:t>          	</a:t>
            </a:r>
            <a:r>
              <a:rPr lang="en-US" sz="3200" b="0" strike="noStrike" spc="-1" dirty="0">
                <a:latin typeface="Arial"/>
                <a:ea typeface="DejaVu Sans"/>
              </a:rPr>
              <a:t>NICA</a:t>
            </a:r>
            <a:r>
              <a:rPr lang="ru-RU" sz="3200" b="0" strike="noStrike" spc="-1" dirty="0">
                <a:latin typeface="Arial"/>
                <a:ea typeface="DejaVu Sans"/>
              </a:rPr>
              <a:t>		              </a:t>
            </a:r>
            <a:r>
              <a:rPr lang="en-US" sz="2000" b="1" strike="noStrike" spc="-1" dirty="0">
                <a:latin typeface="Arial"/>
                <a:ea typeface="DejaVu Sans"/>
              </a:rPr>
              <a:t>SPD</a:t>
            </a:r>
            <a:endParaRPr lang="en-US" sz="2000" b="0" strike="noStrike" spc="-1" dirty="0">
              <a:latin typeface="Arial"/>
            </a:endParaRPr>
          </a:p>
        </p:txBody>
      </p:sp>
      <p:sp>
        <p:nvSpPr>
          <p:cNvPr id="834" name="TextBox 58"/>
          <p:cNvSpPr/>
          <p:nvPr/>
        </p:nvSpPr>
        <p:spPr>
          <a:xfrm>
            <a:off x="6231960" y="514080"/>
            <a:ext cx="5795640" cy="1306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buNone/>
            </a:pPr>
            <a:r>
              <a:rPr lang="en-US" sz="1600" b="0" strike="noStrike" spc="-1">
                <a:solidFill>
                  <a:srgbClr val="000000"/>
                </a:solidFill>
                <a:latin typeface="Calibri"/>
                <a:ea typeface="DejaVu Sans"/>
              </a:rPr>
              <a:t>The SPD experiment is aimed at studying the properties of strong interactions in the nonperturbative region, at measuring the proton and deuteron spin structures, and at the development of a three-dimensional model of the nucleon. It is unique in its methodology, breadth of coverage and variety of tasks.</a:t>
            </a:r>
            <a:endParaRPr lang="en-US" sz="1600" b="0" strike="noStrike" spc="-1">
              <a:latin typeface="Arial"/>
            </a:endParaRPr>
          </a:p>
        </p:txBody>
      </p:sp>
      <p:pic>
        <p:nvPicPr>
          <p:cNvPr id="835" name="Рисунок 6"/>
          <p:cNvPicPr/>
          <p:nvPr/>
        </p:nvPicPr>
        <p:blipFill>
          <a:blip r:embed="rId3"/>
          <a:stretch/>
        </p:blipFill>
        <p:spPr>
          <a:xfrm>
            <a:off x="5979600" y="2057400"/>
            <a:ext cx="6163200" cy="4178880"/>
          </a:xfrm>
          <a:prstGeom prst="rect">
            <a:avLst/>
          </a:prstGeom>
          <a:ln w="0">
            <a:noFill/>
          </a:ln>
        </p:spPr>
      </p:pic>
      <p:pic>
        <p:nvPicPr>
          <p:cNvPr id="836" name="Рисунок 2"/>
          <p:cNvPicPr/>
          <p:nvPr/>
        </p:nvPicPr>
        <p:blipFill>
          <a:blip r:embed="rId4"/>
          <a:stretch/>
        </p:blipFill>
        <p:spPr>
          <a:xfrm>
            <a:off x="266040" y="541800"/>
            <a:ext cx="5632200" cy="4643640"/>
          </a:xfrm>
          <a:prstGeom prst="rect">
            <a:avLst/>
          </a:prstGeom>
          <a:ln w="0">
            <a:noFill/>
          </a:ln>
        </p:spPr>
      </p:pic>
      <p:pic>
        <p:nvPicPr>
          <p:cNvPr id="837" name="Рисунок 47"/>
          <p:cNvPicPr/>
          <p:nvPr/>
        </p:nvPicPr>
        <p:blipFill>
          <a:blip r:embed="rId5"/>
          <a:stretch/>
        </p:blipFill>
        <p:spPr>
          <a:xfrm>
            <a:off x="7772400" y="6303240"/>
            <a:ext cx="4114080" cy="718560"/>
          </a:xfrm>
          <a:prstGeom prst="rect">
            <a:avLst/>
          </a:prstGeom>
          <a:ln w="0">
            <a:noFill/>
          </a:ln>
        </p:spPr>
      </p:pic>
      <p:sp>
        <p:nvSpPr>
          <p:cNvPr id="838" name="Прямоугольник 48"/>
          <p:cNvSpPr/>
          <p:nvPr/>
        </p:nvSpPr>
        <p:spPr>
          <a:xfrm>
            <a:off x="94320" y="5291280"/>
            <a:ext cx="5848920" cy="155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buNone/>
            </a:pPr>
            <a:r>
              <a:rPr lang="en-US" sz="1600" b="0" strike="noStrike" spc="-1">
                <a:solidFill>
                  <a:srgbClr val="000000"/>
                </a:solidFill>
                <a:latin typeface="Calibri"/>
                <a:ea typeface="Times New Roman"/>
              </a:rPr>
              <a:t>MPD covers this interesting region providing powerful combination of </a:t>
            </a:r>
            <a:r>
              <a:rPr lang="en-US" sz="1600" b="1" strike="noStrike" spc="-1">
                <a:solidFill>
                  <a:srgbClr val="000000"/>
                </a:solidFill>
                <a:latin typeface="Calibri"/>
                <a:ea typeface="Times New Roman"/>
              </a:rPr>
              <a:t>large luminosity, collision energy and system size scan </a:t>
            </a:r>
            <a:r>
              <a:rPr lang="en-US" sz="1600" b="0" strike="noStrike" spc="-1">
                <a:solidFill>
                  <a:srgbClr val="000000"/>
                </a:solidFill>
                <a:latin typeface="Calibri"/>
                <a:ea typeface="Times New Roman"/>
              </a:rPr>
              <a:t>(including isobars), large and consistent </a:t>
            </a:r>
            <a:r>
              <a:rPr lang="en-US" sz="1600" b="1" strike="noStrike" spc="-1">
                <a:solidFill>
                  <a:srgbClr val="000000"/>
                </a:solidFill>
                <a:latin typeface="Calibri"/>
                <a:ea typeface="Times New Roman"/>
              </a:rPr>
              <a:t>acceptance, </a:t>
            </a:r>
            <a:r>
              <a:rPr lang="en-US" sz="1600" b="0" strike="noStrike" spc="-1">
                <a:solidFill>
                  <a:srgbClr val="000000"/>
                </a:solidFill>
                <a:latin typeface="Calibri"/>
                <a:ea typeface="Times New Roman"/>
              </a:rPr>
              <a:t>full </a:t>
            </a:r>
            <a:r>
              <a:rPr lang="en-US" sz="1600" b="1" strike="noStrike" spc="-1">
                <a:solidFill>
                  <a:srgbClr val="000000"/>
                </a:solidFill>
                <a:latin typeface="Calibri"/>
                <a:ea typeface="Times New Roman"/>
              </a:rPr>
              <a:t>centrality</a:t>
            </a:r>
            <a:r>
              <a:rPr lang="en-US" sz="1600" b="0" strike="noStrike" spc="-1">
                <a:solidFill>
                  <a:srgbClr val="000000"/>
                </a:solidFill>
                <a:latin typeface="Calibri"/>
                <a:ea typeface="Times New Roman"/>
              </a:rPr>
              <a:t> range.</a:t>
            </a:r>
            <a:endParaRPr lang="en-US" sz="1600" b="0" strike="noStrike" spc="-1">
              <a:latin typeface="Arial"/>
            </a:endParaRPr>
          </a:p>
          <a:p>
            <a:pPr algn="just">
              <a:lnSpc>
                <a:spcPct val="100000"/>
              </a:lnSpc>
              <a:buNone/>
            </a:pPr>
            <a:r>
              <a:rPr lang="en-US" sz="1600" b="0" strike="noStrike" spc="-1">
                <a:solidFill>
                  <a:srgbClr val="000000"/>
                </a:solidFill>
                <a:latin typeface="Calibri"/>
                <a:ea typeface="Times New Roman"/>
              </a:rPr>
              <a:t>NICA is complementary to existing and planned world facilities (FAIR, SPS), and will be a natural and necessary continuation and significant expansion of studies at RHIC BES.</a:t>
            </a:r>
            <a:endParaRPr lang="en-US" sz="1600" b="0" strike="noStrike" spc="-1">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2" name="Рисунок 11"/>
          <p:cNvPicPr/>
          <p:nvPr/>
        </p:nvPicPr>
        <p:blipFill>
          <a:blip r:embed="rId3"/>
          <a:srcRect r="20440"/>
          <a:stretch/>
        </p:blipFill>
        <p:spPr>
          <a:xfrm>
            <a:off x="3652560" y="1199520"/>
            <a:ext cx="3446280" cy="2646000"/>
          </a:xfrm>
          <a:prstGeom prst="rect">
            <a:avLst/>
          </a:prstGeom>
          <a:ln w="0">
            <a:noFill/>
          </a:ln>
        </p:spPr>
      </p:pic>
      <p:sp>
        <p:nvSpPr>
          <p:cNvPr id="873" name="Прямоугольник 6"/>
          <p:cNvSpPr/>
          <p:nvPr/>
        </p:nvSpPr>
        <p:spPr>
          <a:xfrm>
            <a:off x="3582720" y="4002480"/>
            <a:ext cx="3564360" cy="363960"/>
          </a:xfrm>
          <a:prstGeom prst="rect">
            <a:avLst/>
          </a:prstGeom>
          <a:solidFill>
            <a:srgbClr val="806320"/>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FFFFFF"/>
                </a:solidFill>
                <a:latin typeface="Arial"/>
                <a:ea typeface="DejaVu Sans"/>
              </a:rPr>
              <a:t>Operation from end of  2023.</a:t>
            </a:r>
            <a:r>
              <a:rPr lang="ru-RU" sz="1800" b="0" strike="noStrike" spc="-1">
                <a:solidFill>
                  <a:srgbClr val="FFFFFF"/>
                </a:solidFill>
                <a:latin typeface="Arial"/>
                <a:ea typeface="DejaVu Sans"/>
              </a:rPr>
              <a:t> </a:t>
            </a:r>
            <a:endParaRPr lang="en-US" sz="1800" b="0" strike="noStrike" spc="-1">
              <a:latin typeface="Arial"/>
            </a:endParaRPr>
          </a:p>
        </p:txBody>
      </p:sp>
      <p:sp>
        <p:nvSpPr>
          <p:cNvPr id="874" name="Прямоугольник 13"/>
          <p:cNvSpPr/>
          <p:nvPr/>
        </p:nvSpPr>
        <p:spPr>
          <a:xfrm>
            <a:off x="3652560" y="4586760"/>
            <a:ext cx="3676320" cy="227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120" indent="-285120">
              <a:lnSpc>
                <a:spcPct val="100000"/>
              </a:lnSpc>
              <a:buClr>
                <a:srgbClr val="002060"/>
              </a:buClr>
              <a:buFont typeface="Arial"/>
              <a:buChar char="•"/>
            </a:pPr>
            <a:r>
              <a:rPr lang="en-US" sz="1600" b="0" strike="noStrike" spc="-1">
                <a:solidFill>
                  <a:srgbClr val="002060"/>
                </a:solidFill>
                <a:latin typeface="Arial"/>
                <a:ea typeface="DejaVu Sans"/>
              </a:rPr>
              <a:t>Nucleon halo, neutron skin;</a:t>
            </a:r>
            <a:endParaRPr lang="en-US" sz="1600" b="0" strike="noStrike" spc="-1">
              <a:latin typeface="Arial"/>
            </a:endParaRPr>
          </a:p>
          <a:p>
            <a:pPr marL="285120" indent="-285120">
              <a:lnSpc>
                <a:spcPct val="100000"/>
              </a:lnSpc>
              <a:buClr>
                <a:srgbClr val="002060"/>
              </a:buClr>
              <a:buFont typeface="Arial"/>
              <a:buChar char="•"/>
            </a:pPr>
            <a:r>
              <a:rPr lang="en-US" sz="1600" b="0" strike="noStrike" spc="-1">
                <a:solidFill>
                  <a:srgbClr val="002060"/>
                </a:solidFill>
                <a:latin typeface="Arial"/>
                <a:ea typeface="DejaVu Sans"/>
              </a:rPr>
              <a:t>Exotic decays:</a:t>
            </a:r>
            <a:br/>
            <a:r>
              <a:rPr lang="en-US" sz="1600" b="0" strike="noStrike" spc="-1">
                <a:solidFill>
                  <a:srgbClr val="002060"/>
                </a:solidFill>
                <a:latin typeface="Arial"/>
                <a:ea typeface="DejaVu Sans"/>
              </a:rPr>
              <a:t>b-delayed, 2p,2n radioactivity;</a:t>
            </a:r>
            <a:endParaRPr lang="en-US" sz="1600" b="0" strike="noStrike" spc="-1">
              <a:latin typeface="Arial"/>
            </a:endParaRPr>
          </a:p>
          <a:p>
            <a:pPr marL="285120" indent="-285120">
              <a:lnSpc>
                <a:spcPct val="100000"/>
              </a:lnSpc>
              <a:buClr>
                <a:srgbClr val="002060"/>
              </a:buClr>
              <a:buFont typeface="Arial"/>
              <a:buChar char="•"/>
            </a:pPr>
            <a:r>
              <a:rPr lang="en-US" sz="1600" b="0" strike="noStrike" spc="-1">
                <a:solidFill>
                  <a:srgbClr val="002060"/>
                </a:solidFill>
                <a:latin typeface="Arial"/>
                <a:ea typeface="DejaVu Sans"/>
              </a:rPr>
              <a:t>Soft excitation mode;</a:t>
            </a:r>
            <a:endParaRPr lang="en-US" sz="1600" b="0" strike="noStrike" spc="-1">
              <a:latin typeface="Arial"/>
            </a:endParaRPr>
          </a:p>
          <a:p>
            <a:pPr marL="285120" indent="-285120">
              <a:lnSpc>
                <a:spcPct val="100000"/>
              </a:lnSpc>
              <a:buClr>
                <a:srgbClr val="002060"/>
              </a:buClr>
              <a:buFont typeface="Arial"/>
              <a:buChar char="•"/>
            </a:pPr>
            <a:r>
              <a:rPr lang="en-US" sz="1600" b="0" strike="noStrike" spc="-1">
                <a:solidFill>
                  <a:srgbClr val="002060"/>
                </a:solidFill>
                <a:latin typeface="Arial"/>
                <a:ea typeface="DejaVu Sans"/>
              </a:rPr>
              <a:t>New magic numbers;</a:t>
            </a:r>
            <a:endParaRPr lang="en-US" sz="1600" b="0" strike="noStrike" spc="-1">
              <a:latin typeface="Arial"/>
            </a:endParaRPr>
          </a:p>
          <a:p>
            <a:pPr marL="285120" indent="-285120">
              <a:lnSpc>
                <a:spcPct val="100000"/>
              </a:lnSpc>
              <a:buClr>
                <a:srgbClr val="002060"/>
              </a:buClr>
              <a:buFont typeface="Arial"/>
              <a:buChar char="•"/>
            </a:pPr>
            <a:r>
              <a:rPr lang="en-US" sz="1600" b="0" strike="noStrike" spc="-1">
                <a:solidFill>
                  <a:srgbClr val="002060"/>
                </a:solidFill>
                <a:latin typeface="Arial"/>
                <a:ea typeface="DejaVu Sans"/>
              </a:rPr>
              <a:t>Spectroscopy of exotic nuclei;</a:t>
            </a:r>
            <a:endParaRPr lang="en-US" sz="1600" b="0" strike="noStrike" spc="-1">
              <a:latin typeface="Arial"/>
            </a:endParaRPr>
          </a:p>
          <a:p>
            <a:pPr marL="285120" indent="-285120">
              <a:lnSpc>
                <a:spcPct val="100000"/>
              </a:lnSpc>
              <a:buClr>
                <a:srgbClr val="002060"/>
              </a:buClr>
              <a:buFont typeface="Arial"/>
              <a:buChar char="•"/>
            </a:pPr>
            <a:r>
              <a:rPr lang="en-US" sz="1600" b="0" strike="noStrike" spc="-1">
                <a:solidFill>
                  <a:srgbClr val="002060"/>
                </a:solidFill>
                <a:latin typeface="Arial"/>
                <a:ea typeface="DejaVu Sans"/>
              </a:rPr>
              <a:t>Cluster states;</a:t>
            </a:r>
            <a:endParaRPr lang="en-US" sz="1600" b="0" strike="noStrike" spc="-1">
              <a:latin typeface="Arial"/>
            </a:endParaRPr>
          </a:p>
          <a:p>
            <a:pPr marL="285120" indent="-285120">
              <a:lnSpc>
                <a:spcPct val="100000"/>
              </a:lnSpc>
              <a:buClr>
                <a:srgbClr val="002060"/>
              </a:buClr>
              <a:buFont typeface="Arial"/>
              <a:buChar char="•"/>
            </a:pPr>
            <a:r>
              <a:rPr lang="en-US" sz="1600" b="0" strike="noStrike" spc="-1">
                <a:solidFill>
                  <a:srgbClr val="002060"/>
                </a:solidFill>
                <a:latin typeface="Arial"/>
                <a:ea typeface="DejaVu Sans"/>
              </a:rPr>
              <a:t>Reactions with RIBs;</a:t>
            </a:r>
            <a:endParaRPr lang="en-US" sz="1600" b="0" strike="noStrike" spc="-1">
              <a:latin typeface="Arial"/>
            </a:endParaRPr>
          </a:p>
          <a:p>
            <a:pPr marL="285120" indent="-285120">
              <a:lnSpc>
                <a:spcPct val="100000"/>
              </a:lnSpc>
              <a:buClr>
                <a:srgbClr val="002060"/>
              </a:buClr>
              <a:buFont typeface="Arial"/>
              <a:buChar char="•"/>
            </a:pPr>
            <a:r>
              <a:rPr lang="en-US" sz="1600" b="0" strike="noStrike" spc="-1">
                <a:solidFill>
                  <a:srgbClr val="002060"/>
                </a:solidFill>
                <a:latin typeface="Arial"/>
                <a:ea typeface="DejaVu Sans"/>
              </a:rPr>
              <a:t>Astrophysical applications.</a:t>
            </a:r>
            <a:endParaRPr lang="en-US" sz="1600" b="0" strike="noStrike" spc="-1">
              <a:latin typeface="Arial"/>
            </a:endParaRPr>
          </a:p>
        </p:txBody>
      </p:sp>
      <p:sp>
        <p:nvSpPr>
          <p:cNvPr id="875" name="Прямоугольник 1"/>
          <p:cNvSpPr/>
          <p:nvPr/>
        </p:nvSpPr>
        <p:spPr>
          <a:xfrm>
            <a:off x="3342960" y="123480"/>
            <a:ext cx="415620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000" b="1" strike="noStrike" spc="-1">
                <a:solidFill>
                  <a:srgbClr val="002060"/>
                </a:solidFill>
                <a:latin typeface="Arial"/>
                <a:ea typeface="DejaVu Sans"/>
              </a:rPr>
              <a:t>Radioactive Ion-Beam research</a:t>
            </a:r>
            <a:r>
              <a:rPr lang="en-US" sz="2000" b="1" strike="noStrike" spc="-1">
                <a:solidFill>
                  <a:srgbClr val="000000"/>
                </a:solidFill>
                <a:latin typeface="Arial"/>
                <a:ea typeface="DejaVu Sans"/>
              </a:rPr>
              <a:t> </a:t>
            </a:r>
            <a:r>
              <a:rPr lang="en-US" sz="2000" b="0" strike="noStrike" spc="-1">
                <a:solidFill>
                  <a:srgbClr val="002060"/>
                </a:solidFill>
                <a:latin typeface="Arial"/>
                <a:ea typeface="DejaVu Sans"/>
              </a:rPr>
              <a:t>Basic facility: U-400M</a:t>
            </a:r>
            <a:endParaRPr lang="en-US" sz="2000" b="0" strike="noStrike" spc="-1">
              <a:latin typeface="Arial"/>
            </a:endParaRPr>
          </a:p>
        </p:txBody>
      </p:sp>
      <p:sp>
        <p:nvSpPr>
          <p:cNvPr id="876" name="Прямоугольник 2"/>
          <p:cNvSpPr/>
          <p:nvPr/>
        </p:nvSpPr>
        <p:spPr>
          <a:xfrm>
            <a:off x="3670920" y="861120"/>
            <a:ext cx="3427920" cy="333000"/>
          </a:xfrm>
          <a:prstGeom prst="rect">
            <a:avLst/>
          </a:prstGeom>
          <a:solidFill>
            <a:srgbClr val="EEECE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5400" algn="ctr">
              <a:lnSpc>
                <a:spcPct val="100000"/>
              </a:lnSpc>
              <a:buNone/>
            </a:pPr>
            <a:r>
              <a:rPr lang="en-GB" sz="1600" b="1" strike="noStrike" spc="-1">
                <a:solidFill>
                  <a:srgbClr val="FF0000"/>
                </a:solidFill>
                <a:latin typeface="Arial"/>
                <a:ea typeface="MS Mincho"/>
              </a:rPr>
              <a:t>Ambitions: E up to 80AMeV, I x 2</a:t>
            </a:r>
            <a:endParaRPr lang="en-US" sz="1600" b="0" strike="noStrike" spc="-1">
              <a:latin typeface="Arial"/>
            </a:endParaRPr>
          </a:p>
        </p:txBody>
      </p:sp>
      <p:sp>
        <p:nvSpPr>
          <p:cNvPr id="877" name="TextBox 3"/>
          <p:cNvSpPr/>
          <p:nvPr/>
        </p:nvSpPr>
        <p:spPr>
          <a:xfrm>
            <a:off x="7565040" y="164520"/>
            <a:ext cx="45363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000" b="1" strike="noStrike" spc="-1">
                <a:solidFill>
                  <a:srgbClr val="C00000"/>
                </a:solidFill>
                <a:latin typeface="Arial"/>
                <a:ea typeface="DejaVu Sans"/>
              </a:rPr>
              <a:t>Nuclear reaction studies</a:t>
            </a:r>
            <a:r>
              <a:rPr lang="en-US" sz="2000" b="0" strike="noStrike" spc="-1">
                <a:solidFill>
                  <a:srgbClr val="C00000"/>
                </a:solidFill>
                <a:latin typeface="Arial"/>
                <a:ea typeface="DejaVu Sans"/>
              </a:rPr>
              <a:t> @ U-400R</a:t>
            </a:r>
            <a:endParaRPr lang="en-US" sz="2000" b="0" strike="noStrike" spc="-1">
              <a:latin typeface="Arial"/>
            </a:endParaRPr>
          </a:p>
        </p:txBody>
      </p:sp>
      <p:sp>
        <p:nvSpPr>
          <p:cNvPr id="878" name="Прямоугольник 14"/>
          <p:cNvSpPr/>
          <p:nvPr/>
        </p:nvSpPr>
        <p:spPr>
          <a:xfrm>
            <a:off x="7682760" y="642600"/>
            <a:ext cx="41562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GB" sz="1800" b="1" i="1" strike="noStrike" spc="-1">
                <a:solidFill>
                  <a:srgbClr val="FF0000"/>
                </a:solidFill>
                <a:latin typeface="Calibri"/>
                <a:ea typeface="MS Mincho"/>
              </a:rPr>
              <a:t>Ambiti</a:t>
            </a:r>
            <a:r>
              <a:rPr lang="en-US" sz="1800" b="1" i="1" strike="noStrike" spc="-1">
                <a:solidFill>
                  <a:srgbClr val="FF0000"/>
                </a:solidFill>
                <a:latin typeface="Calibri"/>
                <a:ea typeface="MS Mincho"/>
              </a:rPr>
              <a:t>on</a:t>
            </a:r>
            <a:r>
              <a:rPr lang="en-GB" sz="1800" b="1" i="1" strike="noStrike" spc="-1">
                <a:solidFill>
                  <a:srgbClr val="FF0000"/>
                </a:solidFill>
                <a:latin typeface="Calibri"/>
                <a:ea typeface="MS Mincho"/>
              </a:rPr>
              <a:t>s: up to 2.6 mA (U-beam)  </a:t>
            </a:r>
            <a:endParaRPr lang="en-US" sz="1800" b="0" strike="noStrike" spc="-1">
              <a:latin typeface="Arial"/>
            </a:endParaRPr>
          </a:p>
          <a:p>
            <a:pPr algn="ctr">
              <a:lnSpc>
                <a:spcPct val="100000"/>
              </a:lnSpc>
              <a:buNone/>
            </a:pPr>
            <a:r>
              <a:rPr lang="en-GB" sz="1800" b="1" i="1" strike="noStrike" spc="-1">
                <a:solidFill>
                  <a:srgbClr val="FF0000"/>
                </a:solidFill>
                <a:latin typeface="Calibri"/>
                <a:ea typeface="MS Mincho"/>
              </a:rPr>
              <a:t>10</a:t>
            </a:r>
            <a:r>
              <a:rPr lang="en-GB" sz="1800" b="1" i="1" strike="noStrike" spc="-1" baseline="30000">
                <a:solidFill>
                  <a:srgbClr val="FF0000"/>
                </a:solidFill>
                <a:latin typeface="Calibri"/>
                <a:ea typeface="MS Mincho"/>
              </a:rPr>
              <a:t>10-11</a:t>
            </a:r>
            <a:r>
              <a:rPr lang="en-GB" sz="1800" b="1" i="1" strike="noStrike" spc="-1">
                <a:solidFill>
                  <a:srgbClr val="FF0000"/>
                </a:solidFill>
                <a:latin typeface="Calibri"/>
                <a:ea typeface="MS Mincho"/>
              </a:rPr>
              <a:t> , smooth energy variation</a:t>
            </a:r>
            <a:endParaRPr lang="en-US" sz="1800" b="0" strike="noStrike" spc="-1">
              <a:latin typeface="Arial"/>
            </a:endParaRPr>
          </a:p>
        </p:txBody>
      </p:sp>
      <p:pic>
        <p:nvPicPr>
          <p:cNvPr id="879" name="Рисунок 4"/>
          <p:cNvPicPr/>
          <p:nvPr/>
        </p:nvPicPr>
        <p:blipFill>
          <a:blip r:embed="rId4"/>
          <a:stretch/>
        </p:blipFill>
        <p:spPr>
          <a:xfrm>
            <a:off x="7755840" y="1297440"/>
            <a:ext cx="3690000" cy="2318760"/>
          </a:xfrm>
          <a:prstGeom prst="rect">
            <a:avLst/>
          </a:prstGeom>
          <a:ln w="0">
            <a:noFill/>
          </a:ln>
        </p:spPr>
      </p:pic>
      <p:sp>
        <p:nvSpPr>
          <p:cNvPr id="880" name="TextBox 2"/>
          <p:cNvSpPr/>
          <p:nvPr/>
        </p:nvSpPr>
        <p:spPr>
          <a:xfrm>
            <a:off x="7330680" y="4193280"/>
            <a:ext cx="4730040" cy="276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120" indent="-285120">
              <a:lnSpc>
                <a:spcPct val="100000"/>
              </a:lnSpc>
              <a:buClr>
                <a:srgbClr val="000000"/>
              </a:buClr>
              <a:buFont typeface="Arial"/>
              <a:buChar char="•"/>
            </a:pPr>
            <a:r>
              <a:rPr lang="en-US" sz="1600" b="1" strike="noStrike" spc="-1">
                <a:solidFill>
                  <a:srgbClr val="000000"/>
                </a:solidFill>
                <a:latin typeface="Arial"/>
                <a:ea typeface="DejaVu Sans"/>
              </a:rPr>
              <a:t>Multinucleon transfer reactions:</a:t>
            </a:r>
            <a:br/>
            <a:r>
              <a:rPr lang="en-US" sz="1600" b="0" i="1" strike="noStrike" spc="-1">
                <a:solidFill>
                  <a:srgbClr val="000000"/>
                </a:solidFill>
                <a:latin typeface="Arial"/>
                <a:ea typeface="DejaVu Sans"/>
              </a:rPr>
              <a:t>Production of new isotopes of heavy,SH nuclei;</a:t>
            </a:r>
            <a:br/>
            <a:r>
              <a:rPr lang="en-US" sz="1600" b="0" i="1" strike="noStrike" spc="-1">
                <a:solidFill>
                  <a:srgbClr val="000000"/>
                </a:solidFill>
                <a:latin typeface="Arial"/>
                <a:ea typeface="DejaVu Sans"/>
              </a:rPr>
              <a:t>Study of properties of new nuclei.</a:t>
            </a:r>
            <a:endParaRPr lang="en-US" sz="1600" b="0" strike="noStrike" spc="-1">
              <a:latin typeface="Arial"/>
            </a:endParaRPr>
          </a:p>
          <a:p>
            <a:pPr marL="285120" indent="-285120">
              <a:lnSpc>
                <a:spcPct val="100000"/>
              </a:lnSpc>
              <a:buClr>
                <a:srgbClr val="000000"/>
              </a:buClr>
              <a:buFont typeface="Arial"/>
              <a:buChar char="•"/>
            </a:pPr>
            <a:r>
              <a:rPr lang="en-US" sz="1600" b="1" strike="noStrike" spc="-1">
                <a:solidFill>
                  <a:srgbClr val="000000"/>
                </a:solidFill>
                <a:latin typeface="Arial"/>
                <a:ea typeface="DejaVu Sans"/>
              </a:rPr>
              <a:t>Decay spectroscopy of heavy nuclei: </a:t>
            </a:r>
            <a:r>
              <a:rPr lang="en-US" sz="1600" b="0" i="1" strike="noStrike" spc="-1">
                <a:solidFill>
                  <a:srgbClr val="000000"/>
                </a:solidFill>
                <a:latin typeface="Arial"/>
                <a:ea typeface="DejaVu Sans"/>
              </a:rPr>
              <a:t>actinides and light transactinides</a:t>
            </a:r>
            <a:endParaRPr lang="en-US" sz="1600" b="0" strike="noStrike" spc="-1">
              <a:latin typeface="Arial"/>
            </a:endParaRPr>
          </a:p>
          <a:p>
            <a:pPr marL="285120" indent="-285120">
              <a:lnSpc>
                <a:spcPct val="100000"/>
              </a:lnSpc>
              <a:buClr>
                <a:srgbClr val="000000"/>
              </a:buClr>
              <a:buFont typeface="Arial"/>
              <a:buChar char="•"/>
            </a:pPr>
            <a:r>
              <a:rPr lang="en-US" sz="1600" b="1" strike="noStrike" spc="-1">
                <a:solidFill>
                  <a:srgbClr val="000000"/>
                </a:solidFill>
                <a:latin typeface="Arial"/>
                <a:ea typeface="DejaVu Sans"/>
              </a:rPr>
              <a:t>Study of fusion-fission and quasifission reactions leading to heaviest nuclei</a:t>
            </a:r>
            <a:endParaRPr lang="en-US" sz="1600" b="0" strike="noStrike" spc="-1">
              <a:latin typeface="Arial"/>
            </a:endParaRPr>
          </a:p>
          <a:p>
            <a:pPr marL="285120" indent="-285120">
              <a:lnSpc>
                <a:spcPct val="100000"/>
              </a:lnSpc>
              <a:buClr>
                <a:srgbClr val="000000"/>
              </a:buClr>
              <a:buFont typeface="Arial"/>
              <a:buChar char="•"/>
            </a:pPr>
            <a:r>
              <a:rPr lang="en-US" sz="1600" b="1" strike="noStrike" spc="-1">
                <a:solidFill>
                  <a:srgbClr val="000000"/>
                </a:solidFill>
                <a:latin typeface="Arial"/>
                <a:ea typeface="DejaVu Sans"/>
              </a:rPr>
              <a:t>Low-energy and spontaneous fission of heaviest nuclei</a:t>
            </a:r>
            <a:endParaRPr lang="en-US" sz="1600" b="0" strike="noStrike" spc="-1">
              <a:latin typeface="Arial"/>
            </a:endParaRPr>
          </a:p>
          <a:p>
            <a:pPr marL="285120" indent="-285120">
              <a:lnSpc>
                <a:spcPct val="100000"/>
              </a:lnSpc>
              <a:buClr>
                <a:srgbClr val="000000"/>
              </a:buClr>
              <a:buFont typeface="Arial"/>
              <a:buChar char="•"/>
            </a:pPr>
            <a:r>
              <a:rPr lang="en-US" sz="1600" b="1" strike="noStrike" spc="-1">
                <a:solidFill>
                  <a:srgbClr val="000000"/>
                </a:solidFill>
                <a:latin typeface="Arial"/>
                <a:ea typeface="DejaVu Sans"/>
              </a:rPr>
              <a:t>Study of nuclei at high excitation energies (several hundred of MeV)</a:t>
            </a:r>
            <a:endParaRPr lang="en-US" sz="1600" b="0" strike="noStrike" spc="-1">
              <a:latin typeface="Arial"/>
            </a:endParaRPr>
          </a:p>
        </p:txBody>
      </p:sp>
      <p:sp>
        <p:nvSpPr>
          <p:cNvPr id="881" name="Прямоугольник 6"/>
          <p:cNvSpPr/>
          <p:nvPr/>
        </p:nvSpPr>
        <p:spPr>
          <a:xfrm>
            <a:off x="7464600" y="3698280"/>
            <a:ext cx="4462560" cy="363960"/>
          </a:xfrm>
          <a:prstGeom prst="rect">
            <a:avLst/>
          </a:prstGeom>
          <a:solidFill>
            <a:srgbClr val="806320"/>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FFFFFF"/>
                </a:solidFill>
                <a:latin typeface="Arial"/>
                <a:ea typeface="DejaVu Sans"/>
              </a:rPr>
              <a:t>Upgrade in 2023-25. Operation from 2026</a:t>
            </a:r>
            <a:endParaRPr lang="en-US" sz="1800" b="0" strike="noStrike" spc="-1">
              <a:latin typeface="Arial"/>
            </a:endParaRPr>
          </a:p>
        </p:txBody>
      </p:sp>
      <p:sp>
        <p:nvSpPr>
          <p:cNvPr id="882" name="TextBox 24"/>
          <p:cNvSpPr/>
          <p:nvPr/>
        </p:nvSpPr>
        <p:spPr>
          <a:xfrm>
            <a:off x="65160" y="180720"/>
            <a:ext cx="322200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400" b="1" i="1" strike="noStrike" spc="-1">
                <a:solidFill>
                  <a:srgbClr val="C00000"/>
                </a:solidFill>
                <a:latin typeface="Arial"/>
                <a:ea typeface="DejaVu Sans"/>
              </a:rPr>
              <a:t> </a:t>
            </a:r>
            <a:r>
              <a:rPr lang="en-US" sz="2000" b="1" strike="noStrike" spc="-1">
                <a:solidFill>
                  <a:srgbClr val="C00000"/>
                </a:solidFill>
                <a:latin typeface="Arial"/>
                <a:ea typeface="DejaVu Sans"/>
              </a:rPr>
              <a:t>Synthesis of new elements @ SHE Factory</a:t>
            </a:r>
            <a:endParaRPr lang="en-US" sz="2000" b="0" strike="noStrike" spc="-1">
              <a:latin typeface="Arial"/>
            </a:endParaRPr>
          </a:p>
        </p:txBody>
      </p:sp>
      <p:sp>
        <p:nvSpPr>
          <p:cNvPr id="883" name="TextBox 28"/>
          <p:cNvSpPr/>
          <p:nvPr/>
        </p:nvSpPr>
        <p:spPr>
          <a:xfrm>
            <a:off x="124200" y="3887280"/>
            <a:ext cx="3236760" cy="1461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700" b="1" strike="noStrike" spc="-1">
                <a:solidFill>
                  <a:srgbClr val="000000"/>
                </a:solidFill>
                <a:latin typeface="Arial"/>
                <a:ea typeface="DejaVu Sans"/>
              </a:rPr>
              <a:t>TARGETS: </a:t>
            </a:r>
            <a:endParaRPr lang="en-US" sz="1700" b="0" strike="noStrike" spc="-1">
              <a:latin typeface="Arial"/>
            </a:endParaRPr>
          </a:p>
          <a:p>
            <a:pPr>
              <a:lnSpc>
                <a:spcPct val="100000"/>
              </a:lnSpc>
              <a:spcAft>
                <a:spcPts val="601"/>
              </a:spcAft>
              <a:buNone/>
            </a:pPr>
            <a:r>
              <a:rPr lang="en-US" sz="1700" b="0" strike="noStrike" spc="-1">
                <a:solidFill>
                  <a:srgbClr val="000000"/>
                </a:solidFill>
                <a:latin typeface="Arial"/>
                <a:ea typeface="DejaVu Sans"/>
              </a:rPr>
              <a:t>- Rosatom and ORNL (USA): </a:t>
            </a:r>
            <a:r>
              <a:rPr lang="en-US" sz="1700" b="0" i="1" strike="noStrike" spc="-1">
                <a:solidFill>
                  <a:srgbClr val="000000"/>
                </a:solidFill>
                <a:latin typeface="Arial"/>
                <a:ea typeface="DejaVu Sans"/>
              </a:rPr>
              <a:t>Isotopically enriched heavy actinide materials;</a:t>
            </a:r>
            <a:endParaRPr lang="en-US" sz="1700" b="0" strike="noStrike" spc="-1">
              <a:latin typeface="Arial"/>
            </a:endParaRPr>
          </a:p>
          <a:p>
            <a:pPr>
              <a:lnSpc>
                <a:spcPct val="100000"/>
              </a:lnSpc>
              <a:spcAft>
                <a:spcPts val="601"/>
              </a:spcAft>
              <a:buNone/>
            </a:pPr>
            <a:r>
              <a:rPr lang="en-US" sz="1700" b="0" strike="noStrike" spc="-1">
                <a:solidFill>
                  <a:srgbClr val="000000"/>
                </a:solidFill>
                <a:latin typeface="Arial"/>
                <a:ea typeface="DejaVu Sans"/>
              </a:rPr>
              <a:t>- Radiochemical Lab of class 1</a:t>
            </a:r>
            <a:endParaRPr lang="en-US" sz="1700" b="0" strike="noStrike" spc="-1">
              <a:latin typeface="Arial"/>
            </a:endParaRPr>
          </a:p>
        </p:txBody>
      </p:sp>
      <p:sp>
        <p:nvSpPr>
          <p:cNvPr id="884" name="TextBox 30"/>
          <p:cNvSpPr/>
          <p:nvPr/>
        </p:nvSpPr>
        <p:spPr>
          <a:xfrm>
            <a:off x="160560" y="5469120"/>
            <a:ext cx="3304080" cy="112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700" b="1" strike="noStrike" spc="-1">
                <a:solidFill>
                  <a:srgbClr val="000000"/>
                </a:solidFill>
                <a:latin typeface="Arial"/>
                <a:ea typeface="DejaVu Sans"/>
              </a:rPr>
              <a:t>BEAMS: </a:t>
            </a:r>
            <a:endParaRPr lang="en-US" sz="1700" b="0" strike="noStrike" spc="-1">
              <a:latin typeface="Arial"/>
            </a:endParaRPr>
          </a:p>
          <a:p>
            <a:pPr>
              <a:lnSpc>
                <a:spcPct val="100000"/>
              </a:lnSpc>
              <a:buNone/>
            </a:pPr>
            <a:r>
              <a:rPr lang="en-US" sz="1700" b="0" strike="noStrike" spc="-1">
                <a:solidFill>
                  <a:srgbClr val="000000"/>
                </a:solidFill>
                <a:latin typeface="Arial"/>
                <a:ea typeface="DejaVu Sans"/>
              </a:rPr>
              <a:t>- Production of high-intensity beams of </a:t>
            </a:r>
            <a:r>
              <a:rPr lang="en-US" sz="1700" b="0" strike="noStrike" spc="-1" baseline="30000">
                <a:solidFill>
                  <a:srgbClr val="000000"/>
                </a:solidFill>
                <a:latin typeface="Arial"/>
                <a:ea typeface="DejaVu Sans"/>
              </a:rPr>
              <a:t>50</a:t>
            </a:r>
            <a:r>
              <a:rPr lang="en-US" sz="1700" b="0" strike="noStrike" spc="-1">
                <a:solidFill>
                  <a:srgbClr val="000000"/>
                </a:solidFill>
                <a:latin typeface="Arial"/>
                <a:ea typeface="DejaVu Sans"/>
              </a:rPr>
              <a:t>Ti, </a:t>
            </a:r>
            <a:r>
              <a:rPr lang="en-US" sz="1700" b="0" strike="noStrike" spc="-1" baseline="30000">
                <a:solidFill>
                  <a:srgbClr val="000000"/>
                </a:solidFill>
                <a:latin typeface="Arial"/>
                <a:ea typeface="DejaVu Sans"/>
              </a:rPr>
              <a:t>54</a:t>
            </a:r>
            <a:r>
              <a:rPr lang="en-US" sz="1700" b="0" strike="noStrike" spc="-1">
                <a:solidFill>
                  <a:srgbClr val="000000"/>
                </a:solidFill>
                <a:latin typeface="Arial"/>
                <a:ea typeface="DejaVu Sans"/>
              </a:rPr>
              <a:t>Cr and others</a:t>
            </a:r>
            <a:endParaRPr lang="en-US" sz="1700" b="0" strike="noStrike" spc="-1">
              <a:latin typeface="Arial"/>
            </a:endParaRPr>
          </a:p>
          <a:p>
            <a:pPr>
              <a:lnSpc>
                <a:spcPct val="100000"/>
              </a:lnSpc>
              <a:buNone/>
            </a:pPr>
            <a:r>
              <a:rPr lang="en-US" sz="1700" b="0" strike="noStrike" spc="-1">
                <a:solidFill>
                  <a:srgbClr val="000000"/>
                </a:solidFill>
                <a:latin typeface="Arial"/>
                <a:ea typeface="DejaVu Sans"/>
              </a:rPr>
              <a:t>- New ECR-28 GHz (2024)</a:t>
            </a:r>
            <a:endParaRPr lang="en-US" sz="1700" b="0" strike="noStrike" spc="-1">
              <a:latin typeface="Arial"/>
            </a:endParaRPr>
          </a:p>
        </p:txBody>
      </p:sp>
      <p:pic>
        <p:nvPicPr>
          <p:cNvPr id="885" name="Рисунок 5"/>
          <p:cNvPicPr/>
          <p:nvPr/>
        </p:nvPicPr>
        <p:blipFill>
          <a:blip r:embed="rId5"/>
          <a:srcRect l="23563" r="1561" b="33264"/>
          <a:stretch/>
        </p:blipFill>
        <p:spPr>
          <a:xfrm>
            <a:off x="162360" y="1199520"/>
            <a:ext cx="3324960" cy="228312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Рисунок 10"/>
          <p:cNvPicPr/>
          <p:nvPr/>
        </p:nvPicPr>
        <p:blipFill>
          <a:blip r:embed="rId3"/>
          <a:srcRect l="4754" t="2943" r="10410" b="5885"/>
          <a:stretch/>
        </p:blipFill>
        <p:spPr>
          <a:xfrm>
            <a:off x="1174542" y="3842644"/>
            <a:ext cx="2740717" cy="1395509"/>
          </a:xfrm>
          <a:prstGeom prst="rect">
            <a:avLst/>
          </a:prstGeom>
          <a:ln w="0">
            <a:noFill/>
          </a:ln>
        </p:spPr>
      </p:pic>
      <p:grpSp>
        <p:nvGrpSpPr>
          <p:cNvPr id="269" name="Группа 23"/>
          <p:cNvGrpSpPr/>
          <p:nvPr/>
        </p:nvGrpSpPr>
        <p:grpSpPr>
          <a:xfrm>
            <a:off x="6703761" y="3805995"/>
            <a:ext cx="1496112" cy="363608"/>
            <a:chOff x="6716880" y="3680280"/>
            <a:chExt cx="1499040" cy="364320"/>
          </a:xfrm>
        </p:grpSpPr>
        <p:sp>
          <p:nvSpPr>
            <p:cNvPr id="270" name="TextBox 22"/>
            <p:cNvSpPr/>
            <p:nvPr/>
          </p:nvSpPr>
          <p:spPr>
            <a:xfrm>
              <a:off x="6716880" y="3680280"/>
              <a:ext cx="1499040" cy="364320"/>
            </a:xfrm>
            <a:prstGeom prst="rect">
              <a:avLst/>
            </a:prstGeom>
            <a:noFill/>
            <a:ln w="0">
              <a:noFill/>
            </a:ln>
          </p:spPr>
          <p:style>
            <a:lnRef idx="0">
              <a:scrgbClr r="0" g="0" b="0"/>
            </a:lnRef>
            <a:fillRef idx="0">
              <a:scrgbClr r="0" g="0" b="0"/>
            </a:fillRef>
            <a:effectRef idx="0">
              <a:scrgbClr r="0" g="0" b="0"/>
            </a:effectRef>
            <a:fontRef idx="minor"/>
          </p:style>
          <p:txBody>
            <a:bodyPr wrap="none" lIns="89824" tIns="44912" rIns="89824" bIns="44912" anchor="t">
              <a:spAutoFit/>
            </a:bodyPr>
            <a:lstStyle/>
            <a:p>
              <a:pPr>
                <a:lnSpc>
                  <a:spcPct val="100000"/>
                </a:lnSpc>
                <a:buNone/>
              </a:pPr>
              <a:r>
                <a:rPr lang="en-US" sz="1796" b="1" strike="noStrike" spc="-1">
                  <a:solidFill>
                    <a:srgbClr val="000000"/>
                  </a:solidFill>
                  <a:latin typeface="Calibri"/>
                  <a:ea typeface="DejaVu Sans"/>
                </a:rPr>
                <a:t>known  nuclei</a:t>
              </a:r>
              <a:endParaRPr lang="en-US" sz="1796" b="0" strike="noStrike" spc="-1">
                <a:latin typeface="Arial"/>
              </a:endParaRPr>
            </a:p>
          </p:txBody>
        </p:sp>
      </p:grpSp>
      <p:sp>
        <p:nvSpPr>
          <p:cNvPr id="271" name="TextBox 6"/>
          <p:cNvSpPr/>
          <p:nvPr/>
        </p:nvSpPr>
        <p:spPr>
          <a:xfrm>
            <a:off x="5975107" y="1317505"/>
            <a:ext cx="2709817" cy="643417"/>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nSpc>
                <a:spcPct val="100000"/>
              </a:lnSpc>
              <a:buNone/>
            </a:pPr>
            <a:r>
              <a:rPr lang="en-US" sz="1796" b="0" strike="noStrike" spc="-1" baseline="30000">
                <a:solidFill>
                  <a:srgbClr val="4A452A"/>
                </a:solidFill>
                <a:latin typeface="Arial"/>
                <a:ea typeface="DejaVu Sans"/>
              </a:rPr>
              <a:t>50</a:t>
            </a:r>
            <a:r>
              <a:rPr lang="en-US" sz="1796" b="0" strike="noStrike" spc="-1">
                <a:solidFill>
                  <a:srgbClr val="4A452A"/>
                </a:solidFill>
                <a:latin typeface="Arial"/>
                <a:ea typeface="DejaVu Sans"/>
              </a:rPr>
              <a:t>Ti + </a:t>
            </a:r>
            <a:r>
              <a:rPr lang="en-US" sz="1796" b="0" strike="noStrike" spc="-1" baseline="30000">
                <a:solidFill>
                  <a:srgbClr val="4A452A"/>
                </a:solidFill>
                <a:latin typeface="Arial"/>
                <a:ea typeface="DejaVu Sans"/>
              </a:rPr>
              <a:t>249</a:t>
            </a:r>
            <a:r>
              <a:rPr lang="en-US" sz="1796" b="0" strike="noStrike" spc="-1">
                <a:solidFill>
                  <a:srgbClr val="4A452A"/>
                </a:solidFill>
                <a:latin typeface="Arial"/>
                <a:ea typeface="DejaVu Sans"/>
              </a:rPr>
              <a:t>Bk → 3n + </a:t>
            </a:r>
            <a:r>
              <a:rPr lang="en-US" sz="1796" b="1" strike="noStrike" spc="-1" baseline="30000">
                <a:solidFill>
                  <a:srgbClr val="4A452A"/>
                </a:solidFill>
                <a:latin typeface="Arial"/>
                <a:ea typeface="DejaVu Sans"/>
              </a:rPr>
              <a:t>296</a:t>
            </a:r>
            <a:r>
              <a:rPr lang="en-US" sz="1796" b="1" strike="noStrike" spc="-1">
                <a:solidFill>
                  <a:srgbClr val="4A452A"/>
                </a:solidFill>
                <a:latin typeface="Arial"/>
                <a:ea typeface="DejaVu Sans"/>
              </a:rPr>
              <a:t>119</a:t>
            </a:r>
            <a:endParaRPr lang="en-US" sz="1796" b="0" strike="noStrike" spc="-1">
              <a:latin typeface="Arial"/>
            </a:endParaRPr>
          </a:p>
        </p:txBody>
      </p:sp>
      <p:sp>
        <p:nvSpPr>
          <p:cNvPr id="272" name="TextBox 11"/>
          <p:cNvSpPr/>
          <p:nvPr/>
        </p:nvSpPr>
        <p:spPr>
          <a:xfrm>
            <a:off x="6479713" y="682255"/>
            <a:ext cx="3404441" cy="643617"/>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r>
              <a:rPr lang="en-US" sz="1796" spc="-1" baseline="30000" dirty="0">
                <a:solidFill>
                  <a:srgbClr val="4A452A"/>
                </a:solidFill>
                <a:latin typeface="Arial"/>
              </a:rPr>
              <a:t>50</a:t>
            </a:r>
            <a:r>
              <a:rPr lang="en-US" sz="1796" spc="-1" dirty="0">
                <a:solidFill>
                  <a:srgbClr val="4A452A"/>
                </a:solidFill>
                <a:latin typeface="Arial"/>
              </a:rPr>
              <a:t>Ti + </a:t>
            </a:r>
            <a:r>
              <a:rPr lang="en-US" sz="1796" spc="-1" baseline="30000" dirty="0">
                <a:solidFill>
                  <a:srgbClr val="4A452A"/>
                </a:solidFill>
                <a:latin typeface="Arial"/>
              </a:rPr>
              <a:t>249-251</a:t>
            </a:r>
            <a:r>
              <a:rPr lang="en-US" sz="1796" spc="-1" dirty="0">
                <a:solidFill>
                  <a:srgbClr val="4A452A"/>
                </a:solidFill>
                <a:latin typeface="Arial"/>
              </a:rPr>
              <a:t>Cf</a:t>
            </a:r>
            <a:r>
              <a:rPr lang="en-US" sz="1796" b="0" strike="noStrike" spc="-1" dirty="0">
                <a:solidFill>
                  <a:srgbClr val="4A452A"/>
                </a:solidFill>
                <a:latin typeface="Arial"/>
                <a:ea typeface="DejaVu Sans"/>
              </a:rPr>
              <a:t> → 3n + </a:t>
            </a:r>
            <a:r>
              <a:rPr lang="en-US" sz="1796" b="1" strike="noStrike" spc="-1" baseline="30000" dirty="0">
                <a:solidFill>
                  <a:srgbClr val="4A452A"/>
                </a:solidFill>
                <a:latin typeface="Arial"/>
                <a:ea typeface="DejaVu Sans"/>
              </a:rPr>
              <a:t>296-298</a:t>
            </a:r>
            <a:r>
              <a:rPr lang="en-US" sz="1796" b="1" strike="noStrike" spc="-1" dirty="0">
                <a:solidFill>
                  <a:srgbClr val="4A452A"/>
                </a:solidFill>
                <a:latin typeface="Arial"/>
                <a:ea typeface="DejaVu Sans"/>
              </a:rPr>
              <a:t>120</a:t>
            </a:r>
            <a:endParaRPr lang="en-US" sz="1796" b="0" strike="noStrike" spc="-1" dirty="0">
              <a:latin typeface="Arial"/>
            </a:endParaRPr>
          </a:p>
          <a:p>
            <a:pPr>
              <a:lnSpc>
                <a:spcPct val="100000"/>
              </a:lnSpc>
              <a:buNone/>
            </a:pPr>
            <a:r>
              <a:rPr lang="en-US" sz="1796" b="0" strike="noStrike" spc="-1" baseline="30000" dirty="0">
                <a:solidFill>
                  <a:srgbClr val="4A452A"/>
                </a:solidFill>
                <a:latin typeface="Arial"/>
                <a:ea typeface="DejaVu Sans"/>
              </a:rPr>
              <a:t>54</a:t>
            </a:r>
            <a:r>
              <a:rPr lang="en-US" sz="1796" b="0" strike="noStrike" spc="-1" dirty="0">
                <a:solidFill>
                  <a:srgbClr val="4A452A"/>
                </a:solidFill>
                <a:latin typeface="Arial"/>
                <a:ea typeface="DejaVu Sans"/>
              </a:rPr>
              <a:t>Cr + </a:t>
            </a:r>
            <a:r>
              <a:rPr lang="en-US" sz="1796" b="0" strike="noStrike" spc="-1" baseline="30000" dirty="0">
                <a:solidFill>
                  <a:srgbClr val="4A452A"/>
                </a:solidFill>
                <a:latin typeface="Arial"/>
                <a:ea typeface="DejaVu Sans"/>
              </a:rPr>
              <a:t>248</a:t>
            </a:r>
            <a:r>
              <a:rPr lang="en-US" sz="1796" b="0" strike="noStrike" spc="-1" dirty="0">
                <a:solidFill>
                  <a:srgbClr val="4A452A"/>
                </a:solidFill>
                <a:latin typeface="Arial"/>
                <a:ea typeface="DejaVu Sans"/>
              </a:rPr>
              <a:t>Cm → 3n + </a:t>
            </a:r>
            <a:r>
              <a:rPr lang="en-US" sz="1796" b="1" strike="noStrike" spc="-1" baseline="30000" dirty="0">
                <a:solidFill>
                  <a:srgbClr val="4A452A"/>
                </a:solidFill>
                <a:latin typeface="Arial"/>
                <a:ea typeface="DejaVu Sans"/>
              </a:rPr>
              <a:t>299</a:t>
            </a:r>
            <a:r>
              <a:rPr lang="en-US" sz="1796" b="1" strike="noStrike" spc="-1" dirty="0">
                <a:solidFill>
                  <a:srgbClr val="4A452A"/>
                </a:solidFill>
                <a:latin typeface="Arial"/>
                <a:ea typeface="DejaVu Sans"/>
              </a:rPr>
              <a:t>120</a:t>
            </a:r>
          </a:p>
        </p:txBody>
      </p:sp>
      <p:sp>
        <p:nvSpPr>
          <p:cNvPr id="273" name="Соединительная линия уступом 15"/>
          <p:cNvSpPr/>
          <p:nvPr/>
        </p:nvSpPr>
        <p:spPr>
          <a:xfrm>
            <a:off x="8759658" y="1256066"/>
            <a:ext cx="1127474" cy="455588"/>
          </a:xfrm>
          <a:prstGeom prst="bentConnector3">
            <a:avLst>
              <a:gd name="adj1" fmla="val 50211"/>
            </a:avLst>
          </a:prstGeom>
          <a:noFill/>
          <a:ln w="19050">
            <a:solidFill>
              <a:srgbClr val="4A7EBB"/>
            </a:solidFill>
            <a:round/>
          </a:ln>
        </p:spPr>
        <p:style>
          <a:lnRef idx="1">
            <a:schemeClr val="accent1"/>
          </a:lnRef>
          <a:fillRef idx="0">
            <a:schemeClr val="accent1"/>
          </a:fillRef>
          <a:effectRef idx="0">
            <a:schemeClr val="accent1"/>
          </a:effectRef>
          <a:fontRef idx="minor"/>
        </p:style>
      </p:sp>
      <p:sp>
        <p:nvSpPr>
          <p:cNvPr id="274" name="Соединительная линия уступом 19"/>
          <p:cNvSpPr/>
          <p:nvPr/>
        </p:nvSpPr>
        <p:spPr>
          <a:xfrm>
            <a:off x="8135559" y="1712013"/>
            <a:ext cx="1127474" cy="299294"/>
          </a:xfrm>
          <a:prstGeom prst="bentConnector3">
            <a:avLst>
              <a:gd name="adj1" fmla="val 50000"/>
            </a:avLst>
          </a:prstGeom>
          <a:noFill/>
          <a:ln w="19050">
            <a:solidFill>
              <a:srgbClr val="4A7EBB"/>
            </a:solidFill>
            <a:round/>
          </a:ln>
        </p:spPr>
        <p:style>
          <a:lnRef idx="1">
            <a:schemeClr val="accent1"/>
          </a:lnRef>
          <a:fillRef idx="0">
            <a:schemeClr val="accent1"/>
          </a:fillRef>
          <a:effectRef idx="0">
            <a:schemeClr val="accent1"/>
          </a:effectRef>
          <a:fontRef idx="minor"/>
        </p:style>
      </p:sp>
      <p:sp>
        <p:nvSpPr>
          <p:cNvPr id="275" name="Овал 2"/>
          <p:cNvSpPr/>
          <p:nvPr/>
        </p:nvSpPr>
        <p:spPr>
          <a:xfrm>
            <a:off x="9867730" y="1685425"/>
            <a:ext cx="44912" cy="44912"/>
          </a:xfrm>
          <a:prstGeom prst="ellipse">
            <a:avLst/>
          </a:prstGeom>
          <a:solidFill>
            <a:schemeClr val="bg1"/>
          </a:solidFill>
          <a:ln w="19050">
            <a:solidFill>
              <a:srgbClr val="3A5F8B"/>
            </a:solidFill>
            <a:round/>
          </a:ln>
        </p:spPr>
        <p:style>
          <a:lnRef idx="2">
            <a:schemeClr val="accent1">
              <a:shade val="50000"/>
            </a:schemeClr>
          </a:lnRef>
          <a:fillRef idx="1">
            <a:schemeClr val="accent1"/>
          </a:fillRef>
          <a:effectRef idx="0">
            <a:schemeClr val="accent1"/>
          </a:effectRef>
          <a:fontRef idx="minor"/>
        </p:style>
      </p:sp>
      <p:sp>
        <p:nvSpPr>
          <p:cNvPr id="276" name="Овал 13"/>
          <p:cNvSpPr/>
          <p:nvPr/>
        </p:nvSpPr>
        <p:spPr>
          <a:xfrm>
            <a:off x="9237164" y="1987953"/>
            <a:ext cx="44912" cy="44912"/>
          </a:xfrm>
          <a:prstGeom prst="ellipse">
            <a:avLst/>
          </a:prstGeom>
          <a:solidFill>
            <a:schemeClr val="bg1"/>
          </a:solidFill>
          <a:ln w="19050">
            <a:solidFill>
              <a:srgbClr val="3A5F8B"/>
            </a:solidFill>
            <a:round/>
          </a:ln>
        </p:spPr>
        <p:style>
          <a:lnRef idx="2">
            <a:schemeClr val="accent1">
              <a:shade val="50000"/>
            </a:schemeClr>
          </a:lnRef>
          <a:fillRef idx="1">
            <a:schemeClr val="accent1"/>
          </a:fillRef>
          <a:effectRef idx="0">
            <a:schemeClr val="accent1"/>
          </a:effectRef>
          <a:fontRef idx="minor"/>
        </p:style>
      </p:sp>
      <p:sp>
        <p:nvSpPr>
          <p:cNvPr id="277" name="Прямоугольник 7"/>
          <p:cNvSpPr/>
          <p:nvPr/>
        </p:nvSpPr>
        <p:spPr>
          <a:xfrm>
            <a:off x="11229465" y="1592727"/>
            <a:ext cx="308277" cy="275221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p:style>
      </p:sp>
      <p:sp>
        <p:nvSpPr>
          <p:cNvPr id="278" name="Прямоугольник 20"/>
          <p:cNvSpPr/>
          <p:nvPr/>
        </p:nvSpPr>
        <p:spPr>
          <a:xfrm rot="16200000">
            <a:off x="10374338" y="2155026"/>
            <a:ext cx="308277" cy="275221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p:style>
      </p:sp>
      <p:sp>
        <p:nvSpPr>
          <p:cNvPr id="279" name="Прямоугольник 18"/>
          <p:cNvSpPr/>
          <p:nvPr/>
        </p:nvSpPr>
        <p:spPr>
          <a:xfrm>
            <a:off x="11232339" y="3366216"/>
            <a:ext cx="298935" cy="310073"/>
          </a:xfrm>
          <a:prstGeom prst="rect">
            <a:avLst/>
          </a:prstGeom>
          <a:solidFill>
            <a:schemeClr val="bg2">
              <a:lumMod val="25000"/>
            </a:schemeClr>
          </a:solidFill>
          <a:ln w="3175">
            <a:solidFill>
              <a:srgbClr val="3A5F8B"/>
            </a:solidFill>
            <a:round/>
          </a:ln>
        </p:spPr>
        <p:style>
          <a:lnRef idx="2">
            <a:schemeClr val="accent1">
              <a:shade val="50000"/>
            </a:schemeClr>
          </a:lnRef>
          <a:fillRef idx="1">
            <a:schemeClr val="accent1"/>
          </a:fillRef>
          <a:effectRef idx="0">
            <a:schemeClr val="accent1"/>
          </a:effectRef>
          <a:fontRef idx="minor"/>
        </p:style>
      </p:sp>
      <p:sp>
        <p:nvSpPr>
          <p:cNvPr id="280" name="TextBox 25"/>
          <p:cNvSpPr/>
          <p:nvPr/>
        </p:nvSpPr>
        <p:spPr>
          <a:xfrm>
            <a:off x="11220482" y="3378073"/>
            <a:ext cx="361453" cy="363608"/>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nSpc>
                <a:spcPct val="100000"/>
              </a:lnSpc>
              <a:buNone/>
            </a:pPr>
            <a:r>
              <a:rPr lang="en-US" sz="1796" b="0" strike="noStrike" spc="-1">
                <a:solidFill>
                  <a:srgbClr val="FFFFFF"/>
                </a:solidFill>
                <a:latin typeface="Geometr415 Blk BT"/>
                <a:ea typeface="DejaVu Sans"/>
              </a:rPr>
              <a:t>Fl</a:t>
            </a:r>
            <a:endParaRPr lang="en-US" sz="1796" b="0" strike="noStrike" spc="-1">
              <a:latin typeface="Arial"/>
            </a:endParaRPr>
          </a:p>
        </p:txBody>
      </p:sp>
      <p:sp>
        <p:nvSpPr>
          <p:cNvPr id="281" name="TextBox 26"/>
          <p:cNvSpPr/>
          <p:nvPr/>
        </p:nvSpPr>
        <p:spPr>
          <a:xfrm>
            <a:off x="10897475" y="3328490"/>
            <a:ext cx="394867" cy="244269"/>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nSpc>
                <a:spcPct val="100000"/>
              </a:lnSpc>
              <a:buNone/>
            </a:pPr>
            <a:r>
              <a:rPr lang="en-US" sz="998" b="0" strike="noStrike" spc="-1">
                <a:solidFill>
                  <a:srgbClr val="000000"/>
                </a:solidFill>
                <a:latin typeface="Geometr415 Blk BT"/>
                <a:ea typeface="DejaVu Sans"/>
              </a:rPr>
              <a:t>298</a:t>
            </a:r>
            <a:endParaRPr lang="en-US" sz="998" b="0" strike="noStrike" spc="-1">
              <a:latin typeface="Arial"/>
            </a:endParaRPr>
          </a:p>
        </p:txBody>
      </p:sp>
      <p:sp>
        <p:nvSpPr>
          <p:cNvPr id="282" name="TextBox 24"/>
          <p:cNvSpPr/>
          <p:nvPr/>
        </p:nvSpPr>
        <p:spPr>
          <a:xfrm>
            <a:off x="4887516" y="204403"/>
            <a:ext cx="6399796" cy="454870"/>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nSpc>
                <a:spcPct val="100000"/>
              </a:lnSpc>
              <a:buNone/>
            </a:pPr>
            <a:r>
              <a:rPr lang="en-US" sz="1597" b="1" i="1" strike="noStrike" spc="-1">
                <a:solidFill>
                  <a:srgbClr val="C00000"/>
                </a:solidFill>
                <a:latin typeface="Arial"/>
                <a:ea typeface="DejaVu Sans"/>
              </a:rPr>
              <a:t> </a:t>
            </a:r>
            <a:r>
              <a:rPr lang="en-US" sz="2395" b="1" strike="noStrike" spc="-1">
                <a:solidFill>
                  <a:srgbClr val="C00000"/>
                </a:solidFill>
                <a:latin typeface="Arial"/>
                <a:ea typeface="DejaVu Sans"/>
              </a:rPr>
              <a:t>Synthesis of new elements @ SHE Factory</a:t>
            </a:r>
            <a:endParaRPr lang="en-US" sz="2395" b="0" strike="noStrike" spc="-1">
              <a:latin typeface="Arial"/>
            </a:endParaRPr>
          </a:p>
        </p:txBody>
      </p:sp>
      <p:grpSp>
        <p:nvGrpSpPr>
          <p:cNvPr id="283" name="Группа 12"/>
          <p:cNvGrpSpPr/>
          <p:nvPr/>
        </p:nvGrpSpPr>
        <p:grpSpPr>
          <a:xfrm>
            <a:off x="8879305" y="4702081"/>
            <a:ext cx="3117424" cy="1703373"/>
            <a:chOff x="8425800" y="4341960"/>
            <a:chExt cx="3123525" cy="1706706"/>
          </a:xfrm>
        </p:grpSpPr>
        <p:sp>
          <p:nvSpPr>
            <p:cNvPr id="284" name="TextBox 8"/>
            <p:cNvSpPr/>
            <p:nvPr/>
          </p:nvSpPr>
          <p:spPr>
            <a:xfrm>
              <a:off x="8425800" y="4341960"/>
              <a:ext cx="3123525" cy="1706706"/>
            </a:xfrm>
            <a:prstGeom prst="rect">
              <a:avLst/>
            </a:prstGeom>
            <a:noFill/>
            <a:ln w="0">
              <a:noFill/>
            </a:ln>
          </p:spPr>
          <p:style>
            <a:lnRef idx="0">
              <a:scrgbClr r="0" g="0" b="0"/>
            </a:lnRef>
            <a:fillRef idx="0">
              <a:scrgbClr r="0" g="0" b="0"/>
            </a:fillRef>
            <a:effectRef idx="0">
              <a:scrgbClr r="0" g="0" b="0"/>
            </a:effectRef>
            <a:fontRef idx="minor"/>
          </p:style>
          <p:txBody>
            <a:bodyPr wrap="none" lIns="89824" tIns="44912" rIns="89824" bIns="44912" anchor="t">
              <a:spAutoFit/>
            </a:bodyPr>
            <a:lstStyle/>
            <a:p>
              <a:pPr>
                <a:lnSpc>
                  <a:spcPct val="100000"/>
                </a:lnSpc>
                <a:buNone/>
              </a:pPr>
              <a:r>
                <a:rPr lang="en-US" sz="1796" b="1" strike="noStrike" spc="-1" dirty="0">
                  <a:solidFill>
                    <a:srgbClr val="000000"/>
                  </a:solidFill>
                  <a:latin typeface="Arial"/>
                  <a:ea typeface="DejaVu Sans"/>
                </a:rPr>
                <a:t>Test reactions (2022-2023):</a:t>
              </a:r>
              <a:endParaRPr lang="en-US" sz="1796" b="0" strike="noStrike" spc="-1" dirty="0">
                <a:latin typeface="Arial"/>
              </a:endParaRPr>
            </a:p>
            <a:p>
              <a:pPr>
                <a:lnSpc>
                  <a:spcPct val="100000"/>
                </a:lnSpc>
                <a:spcBef>
                  <a:spcPts val="1197"/>
                </a:spcBef>
                <a:buNone/>
              </a:pPr>
              <a:r>
                <a:rPr lang="en-US" sz="1796" b="0" strike="noStrike" spc="-1" baseline="30000" dirty="0">
                  <a:solidFill>
                    <a:srgbClr val="0D0D0D"/>
                  </a:solidFill>
                  <a:latin typeface="Arial"/>
                  <a:ea typeface="DejaVu Sans"/>
                </a:rPr>
                <a:t>238</a:t>
              </a:r>
              <a:r>
                <a:rPr lang="en-US" sz="1796" b="0" strike="noStrike" spc="-1" dirty="0">
                  <a:solidFill>
                    <a:srgbClr val="0D0D0D"/>
                  </a:solidFill>
                  <a:latin typeface="Arial"/>
                  <a:ea typeface="DejaVu Sans"/>
                </a:rPr>
                <a:t>U + </a:t>
              </a:r>
              <a:r>
                <a:rPr lang="en-US" sz="1796" b="0" strike="noStrike" spc="-1" baseline="30000" dirty="0">
                  <a:solidFill>
                    <a:srgbClr val="0D0D0D"/>
                  </a:solidFill>
                  <a:latin typeface="Arial"/>
                  <a:ea typeface="DejaVu Sans"/>
                </a:rPr>
                <a:t>54</a:t>
              </a:r>
              <a:r>
                <a:rPr lang="en-US" sz="1796" b="0" strike="noStrike" spc="-1" dirty="0">
                  <a:solidFill>
                    <a:srgbClr val="0D0D0D"/>
                  </a:solidFill>
                  <a:latin typeface="Arial"/>
                  <a:ea typeface="DejaVu Sans"/>
                </a:rPr>
                <a:t>Cr   → </a:t>
              </a:r>
              <a:r>
                <a:rPr lang="en-US" sz="1796" b="0" strike="noStrike" spc="-1" baseline="30000" dirty="0">
                  <a:solidFill>
                    <a:srgbClr val="0D0D0D"/>
                  </a:solidFill>
                  <a:latin typeface="Arial"/>
                  <a:ea typeface="DejaVu Sans"/>
                </a:rPr>
                <a:t>292</a:t>
              </a:r>
              <a:r>
                <a:rPr lang="en-US" sz="1796" b="0" strike="noStrike" spc="-1" dirty="0">
                  <a:solidFill>
                    <a:srgbClr val="0D0D0D"/>
                  </a:solidFill>
                  <a:latin typeface="Arial"/>
                  <a:ea typeface="DejaVu Sans"/>
                </a:rPr>
                <a:t>Lv*</a:t>
              </a:r>
              <a:endParaRPr lang="en-US" sz="1796" b="0" strike="noStrike" spc="-1" dirty="0">
                <a:latin typeface="Arial"/>
              </a:endParaRPr>
            </a:p>
            <a:p>
              <a:pPr>
                <a:lnSpc>
                  <a:spcPct val="100000"/>
                </a:lnSpc>
                <a:spcBef>
                  <a:spcPts val="600"/>
                </a:spcBef>
                <a:buNone/>
              </a:pPr>
              <a:r>
                <a:rPr lang="en-US" sz="1796" b="0" strike="noStrike" spc="-1" baseline="30000" dirty="0">
                  <a:solidFill>
                    <a:srgbClr val="0D0D0D"/>
                  </a:solidFill>
                  <a:latin typeface="Arial"/>
                  <a:ea typeface="DejaVu Sans"/>
                </a:rPr>
                <a:t>244</a:t>
              </a:r>
              <a:r>
                <a:rPr lang="en-US" sz="1796" b="0" strike="noStrike" spc="-1" dirty="0">
                  <a:solidFill>
                    <a:srgbClr val="0D0D0D"/>
                  </a:solidFill>
                  <a:latin typeface="Arial"/>
                  <a:ea typeface="DejaVu Sans"/>
                </a:rPr>
                <a:t>Pu + </a:t>
              </a:r>
              <a:r>
                <a:rPr lang="en-US" sz="1796" b="0" strike="noStrike" spc="-1" baseline="30000" dirty="0">
                  <a:solidFill>
                    <a:srgbClr val="0D0D0D"/>
                  </a:solidFill>
                  <a:latin typeface="Arial"/>
                  <a:ea typeface="DejaVu Sans"/>
                </a:rPr>
                <a:t>50</a:t>
              </a:r>
              <a:r>
                <a:rPr lang="en-US" sz="1796" b="0" strike="noStrike" spc="-1" dirty="0">
                  <a:solidFill>
                    <a:srgbClr val="0D0D0D"/>
                  </a:solidFill>
                  <a:latin typeface="Arial"/>
                  <a:ea typeface="DejaVu Sans"/>
                </a:rPr>
                <a:t>Ti  → </a:t>
              </a:r>
              <a:r>
                <a:rPr lang="en-US" sz="1796" b="0" strike="noStrike" spc="-1" baseline="30000" dirty="0">
                  <a:solidFill>
                    <a:srgbClr val="0D0D0D"/>
                  </a:solidFill>
                  <a:latin typeface="Arial"/>
                  <a:ea typeface="DejaVu Sans"/>
                </a:rPr>
                <a:t>294</a:t>
              </a:r>
              <a:r>
                <a:rPr lang="en-US" sz="1796" b="0" strike="noStrike" spc="-1" dirty="0">
                  <a:solidFill>
                    <a:srgbClr val="0D0D0D"/>
                  </a:solidFill>
                  <a:latin typeface="Arial"/>
                  <a:ea typeface="DejaVu Sans"/>
                </a:rPr>
                <a:t>Lv*</a:t>
              </a:r>
              <a:endParaRPr lang="en-US" sz="1796" b="0" strike="noStrike" spc="-1" dirty="0">
                <a:latin typeface="Arial"/>
              </a:endParaRPr>
            </a:p>
            <a:p>
              <a:pPr>
                <a:lnSpc>
                  <a:spcPct val="100000"/>
                </a:lnSpc>
                <a:buNone/>
              </a:pPr>
              <a:r>
                <a:rPr lang="en-US" sz="1796" b="0" strike="noStrike" spc="-1" baseline="30000" dirty="0">
                  <a:solidFill>
                    <a:srgbClr val="C00000"/>
                  </a:solidFill>
                  <a:latin typeface="Arial"/>
                  <a:ea typeface="DejaVu Sans"/>
                </a:rPr>
                <a:t>245</a:t>
              </a:r>
              <a:r>
                <a:rPr lang="en-US" sz="1796" b="0" strike="noStrike" spc="-1" dirty="0">
                  <a:solidFill>
                    <a:srgbClr val="C00000"/>
                  </a:solidFill>
                  <a:latin typeface="Arial"/>
                  <a:ea typeface="DejaVu Sans"/>
                </a:rPr>
                <a:t>Cm + </a:t>
              </a:r>
              <a:r>
                <a:rPr lang="en-US" sz="1796" b="0" strike="noStrike" spc="-1" baseline="30000" dirty="0">
                  <a:solidFill>
                    <a:srgbClr val="C00000"/>
                  </a:solidFill>
                  <a:latin typeface="Arial"/>
                  <a:ea typeface="DejaVu Sans"/>
                </a:rPr>
                <a:t>48</a:t>
              </a:r>
              <a:r>
                <a:rPr lang="en-US" sz="1796" b="0" strike="noStrike" spc="-1" dirty="0">
                  <a:solidFill>
                    <a:srgbClr val="C00000"/>
                  </a:solidFill>
                  <a:latin typeface="Arial"/>
                  <a:ea typeface="DejaVu Sans"/>
                </a:rPr>
                <a:t>Ca→ </a:t>
              </a:r>
              <a:r>
                <a:rPr lang="en-US" sz="1796" b="0" strike="noStrike" spc="-1" baseline="30000" dirty="0">
                  <a:solidFill>
                    <a:srgbClr val="C00000"/>
                  </a:solidFill>
                  <a:latin typeface="Arial"/>
                  <a:ea typeface="DejaVu Sans"/>
                </a:rPr>
                <a:t>293</a:t>
              </a:r>
              <a:r>
                <a:rPr lang="en-US" sz="1796" b="0" strike="noStrike" spc="-1" dirty="0">
                  <a:solidFill>
                    <a:srgbClr val="C00000"/>
                  </a:solidFill>
                  <a:latin typeface="Arial"/>
                  <a:ea typeface="DejaVu Sans"/>
                </a:rPr>
                <a:t>Lv* </a:t>
              </a:r>
              <a:endParaRPr lang="en-US" sz="1796" b="0" strike="noStrike" spc="-1" dirty="0">
                <a:latin typeface="Arial"/>
              </a:endParaRPr>
            </a:p>
            <a:p>
              <a:pPr>
                <a:lnSpc>
                  <a:spcPct val="100000"/>
                </a:lnSpc>
                <a:buNone/>
              </a:pPr>
              <a:r>
                <a:rPr lang="en-US" sz="1796" b="0" strike="noStrike" spc="-1" dirty="0">
                  <a:solidFill>
                    <a:srgbClr val="C00000"/>
                  </a:solidFill>
                  <a:latin typeface="Arial"/>
                  <a:ea typeface="DejaVu Sans"/>
                </a:rPr>
                <a:t>                     </a:t>
              </a:r>
              <a:r>
                <a:rPr lang="el-GR" sz="1796" b="0" strike="noStrike" spc="-1" dirty="0">
                  <a:solidFill>
                    <a:srgbClr val="C00000"/>
                  </a:solidFill>
                  <a:latin typeface="Arial"/>
                  <a:ea typeface="DejaVu Sans"/>
                </a:rPr>
                <a:t>σ</a:t>
              </a:r>
              <a:r>
                <a:rPr lang="en-US" sz="1796" b="0" strike="noStrike" spc="-1" baseline="-25000" dirty="0">
                  <a:solidFill>
                    <a:srgbClr val="C00000"/>
                  </a:solidFill>
                  <a:latin typeface="Arial"/>
                  <a:ea typeface="DejaVu Sans"/>
                </a:rPr>
                <a:t>3n</a:t>
              </a:r>
              <a:r>
                <a:rPr lang="en-US" sz="1796" b="0" strike="noStrike" spc="-1" dirty="0">
                  <a:solidFill>
                    <a:srgbClr val="C00000"/>
                  </a:solidFill>
                  <a:latin typeface="Arial"/>
                  <a:ea typeface="DejaVu Sans"/>
                </a:rPr>
                <a:t>= 4pb </a:t>
              </a:r>
              <a:endParaRPr lang="en-US" sz="1796" b="0" strike="noStrike" spc="-1" dirty="0">
                <a:latin typeface="Arial"/>
              </a:endParaRPr>
            </a:p>
          </p:txBody>
        </p:sp>
        <p:sp>
          <p:nvSpPr>
            <p:cNvPr id="285" name="Прямоугольник 9"/>
            <p:cNvSpPr/>
            <p:nvPr/>
          </p:nvSpPr>
          <p:spPr>
            <a:xfrm>
              <a:off x="8474760" y="4743720"/>
              <a:ext cx="2673360" cy="431280"/>
            </a:xfrm>
            <a:prstGeom prst="rect">
              <a:avLst/>
            </a:prstGeom>
            <a:noFill/>
            <a:ln>
              <a:noFill/>
            </a:ln>
          </p:spPr>
          <p:style>
            <a:lnRef idx="2">
              <a:schemeClr val="accent1">
                <a:shade val="50000"/>
              </a:schemeClr>
            </a:lnRef>
            <a:fillRef idx="1">
              <a:schemeClr val="accent1"/>
            </a:fillRef>
            <a:effectRef idx="0">
              <a:schemeClr val="accent1"/>
            </a:effectRef>
            <a:fontRef idx="minor"/>
          </p:style>
        </p:sp>
      </p:grpSp>
      <p:sp>
        <p:nvSpPr>
          <p:cNvPr id="286" name="TextBox 28"/>
          <p:cNvSpPr/>
          <p:nvPr/>
        </p:nvSpPr>
        <p:spPr>
          <a:xfrm>
            <a:off x="297498" y="1908189"/>
            <a:ext cx="6426743" cy="2006314"/>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marL="285268" indent="-285268">
              <a:lnSpc>
                <a:spcPct val="100000"/>
              </a:lnSpc>
              <a:buClr>
                <a:srgbClr val="000000"/>
              </a:buClr>
              <a:buFont typeface="Arial"/>
              <a:buChar char="•"/>
            </a:pPr>
            <a:r>
              <a:rPr lang="en-US" sz="1796" b="1" strike="noStrike" spc="-1" dirty="0">
                <a:solidFill>
                  <a:srgbClr val="000000"/>
                </a:solidFill>
                <a:latin typeface="Arial"/>
                <a:ea typeface="DejaVu Sans"/>
              </a:rPr>
              <a:t>Cooperation with </a:t>
            </a:r>
            <a:r>
              <a:rPr lang="en-US" sz="1796" b="1" strike="noStrike" spc="-1" dirty="0" err="1">
                <a:solidFill>
                  <a:srgbClr val="000000"/>
                </a:solidFill>
                <a:latin typeface="Arial"/>
                <a:ea typeface="DejaVu Sans"/>
              </a:rPr>
              <a:t>Rosatom</a:t>
            </a:r>
            <a:r>
              <a:rPr lang="en-US" sz="1796" b="1" strike="noStrike" spc="-1" dirty="0">
                <a:solidFill>
                  <a:srgbClr val="000000"/>
                </a:solidFill>
                <a:latin typeface="Arial"/>
                <a:ea typeface="DejaVu Sans"/>
              </a:rPr>
              <a:t> (Russia)</a:t>
            </a:r>
            <a:r>
              <a:rPr lang="ru-RU" sz="1796" b="1" strike="noStrike" spc="-1" dirty="0">
                <a:solidFill>
                  <a:srgbClr val="000000"/>
                </a:solidFill>
                <a:latin typeface="Arial"/>
                <a:ea typeface="DejaVu Sans"/>
              </a:rPr>
              <a:t> </a:t>
            </a:r>
            <a:r>
              <a:rPr lang="en-US" sz="1796" b="1" strike="noStrike" spc="-1" dirty="0">
                <a:solidFill>
                  <a:srgbClr val="000000"/>
                </a:solidFill>
                <a:latin typeface="Arial"/>
                <a:ea typeface="DejaVu Sans"/>
              </a:rPr>
              <a:t>and ORNL (USA):</a:t>
            </a:r>
            <a:br>
              <a:rPr sz="1796" dirty="0"/>
            </a:br>
            <a:r>
              <a:rPr lang="en-US" sz="1796" b="0" i="1" strike="noStrike" spc="-1" dirty="0">
                <a:solidFill>
                  <a:srgbClr val="000000"/>
                </a:solidFill>
                <a:latin typeface="Arial"/>
                <a:ea typeface="DejaVu Sans"/>
              </a:rPr>
              <a:t>Isotopically enriched heavy actinide materials</a:t>
            </a:r>
            <a:endParaRPr lang="en-US" sz="1796" b="0" strike="noStrike" spc="-1" dirty="0">
              <a:latin typeface="Arial"/>
            </a:endParaRPr>
          </a:p>
          <a:p>
            <a:pPr>
              <a:lnSpc>
                <a:spcPct val="100000"/>
              </a:lnSpc>
              <a:buNone/>
            </a:pPr>
            <a:endParaRPr lang="en-US" sz="1796" b="0" strike="noStrike" spc="-1" dirty="0">
              <a:latin typeface="Arial"/>
            </a:endParaRPr>
          </a:p>
          <a:p>
            <a:pPr marL="285268" indent="-285268">
              <a:lnSpc>
                <a:spcPct val="100000"/>
              </a:lnSpc>
              <a:buClr>
                <a:srgbClr val="000000"/>
              </a:buClr>
              <a:buFont typeface="Arial"/>
              <a:buChar char="•"/>
            </a:pPr>
            <a:r>
              <a:rPr lang="en-US" sz="1796" b="1" strike="noStrike" spc="-1" dirty="0">
                <a:solidFill>
                  <a:srgbClr val="000000"/>
                </a:solidFill>
                <a:latin typeface="Arial"/>
                <a:ea typeface="DejaVu Sans"/>
              </a:rPr>
              <a:t>Radiochemical laboratory of class 1:</a:t>
            </a:r>
            <a:br>
              <a:rPr sz="1796" dirty="0"/>
            </a:br>
            <a:r>
              <a:rPr lang="en-US" sz="1796" b="0" i="1" strike="noStrike" spc="-1" dirty="0">
                <a:solidFill>
                  <a:srgbClr val="000000"/>
                </a:solidFill>
                <a:latin typeface="Arial"/>
                <a:ea typeface="DejaVu Sans"/>
              </a:rPr>
              <a:t>Stability studies;</a:t>
            </a:r>
            <a:br>
              <a:rPr sz="1796" dirty="0"/>
            </a:br>
            <a:r>
              <a:rPr lang="en-US" sz="1796" b="0" i="1" strike="noStrike" spc="-1" dirty="0">
                <a:solidFill>
                  <a:srgbClr val="000000"/>
                </a:solidFill>
                <a:latin typeface="Arial"/>
                <a:ea typeface="DejaVu Sans"/>
              </a:rPr>
              <a:t>Manufacturing and regeneration</a:t>
            </a:r>
            <a:endParaRPr lang="en-US" sz="1796" b="0" strike="noStrike" spc="-1" dirty="0">
              <a:latin typeface="Arial"/>
            </a:endParaRPr>
          </a:p>
          <a:p>
            <a:pPr>
              <a:lnSpc>
                <a:spcPct val="100000"/>
              </a:lnSpc>
              <a:buNone/>
            </a:pPr>
            <a:endParaRPr lang="en-US" sz="1796" b="0" strike="noStrike" spc="-1" dirty="0">
              <a:latin typeface="Arial"/>
            </a:endParaRPr>
          </a:p>
        </p:txBody>
      </p:sp>
      <p:sp>
        <p:nvSpPr>
          <p:cNvPr id="287" name="TextBox 30"/>
          <p:cNvSpPr/>
          <p:nvPr/>
        </p:nvSpPr>
        <p:spPr>
          <a:xfrm>
            <a:off x="223414" y="5433639"/>
            <a:ext cx="3890604" cy="1196533"/>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marL="285268" indent="-285268">
              <a:lnSpc>
                <a:spcPct val="100000"/>
              </a:lnSpc>
              <a:buClr>
                <a:srgbClr val="000000"/>
              </a:buClr>
              <a:buFont typeface="Arial"/>
              <a:buChar char="•"/>
            </a:pPr>
            <a:r>
              <a:rPr lang="en-US" sz="1796" b="1" strike="noStrike" spc="-1" dirty="0">
                <a:solidFill>
                  <a:srgbClr val="000000"/>
                </a:solidFill>
                <a:latin typeface="Arial"/>
                <a:ea typeface="DejaVu Sans"/>
              </a:rPr>
              <a:t>Production of high-intensity beams of </a:t>
            </a:r>
            <a:r>
              <a:rPr lang="en-US" sz="1796" b="1" strike="noStrike" spc="-1" baseline="30000" dirty="0">
                <a:solidFill>
                  <a:srgbClr val="000000"/>
                </a:solidFill>
                <a:latin typeface="Arial"/>
                <a:ea typeface="DejaVu Sans"/>
              </a:rPr>
              <a:t>50</a:t>
            </a:r>
            <a:r>
              <a:rPr lang="en-US" sz="1796" b="1" strike="noStrike" spc="-1" dirty="0">
                <a:solidFill>
                  <a:srgbClr val="000000"/>
                </a:solidFill>
                <a:latin typeface="Arial"/>
                <a:ea typeface="DejaVu Sans"/>
              </a:rPr>
              <a:t>Ti, </a:t>
            </a:r>
            <a:r>
              <a:rPr lang="en-US" sz="1796" b="1" strike="noStrike" spc="-1" baseline="30000" dirty="0">
                <a:solidFill>
                  <a:srgbClr val="000000"/>
                </a:solidFill>
                <a:latin typeface="Arial"/>
                <a:ea typeface="DejaVu Sans"/>
              </a:rPr>
              <a:t>54</a:t>
            </a:r>
            <a:r>
              <a:rPr lang="en-US" sz="1796" b="1" strike="noStrike" spc="-1" dirty="0">
                <a:solidFill>
                  <a:srgbClr val="000000"/>
                </a:solidFill>
                <a:latin typeface="Arial"/>
                <a:ea typeface="DejaVu Sans"/>
              </a:rPr>
              <a:t>Cr and others</a:t>
            </a:r>
            <a:endParaRPr lang="en-US" sz="1796" b="0" strike="noStrike" spc="-1" dirty="0">
              <a:latin typeface="Arial"/>
            </a:endParaRPr>
          </a:p>
          <a:p>
            <a:pPr>
              <a:lnSpc>
                <a:spcPct val="100000"/>
              </a:lnSpc>
              <a:buNone/>
            </a:pPr>
            <a:endParaRPr lang="en-US" sz="1796" b="0" strike="noStrike" spc="-1" dirty="0">
              <a:latin typeface="Arial"/>
            </a:endParaRPr>
          </a:p>
          <a:p>
            <a:pPr marL="285268" indent="-285268">
              <a:lnSpc>
                <a:spcPct val="100000"/>
              </a:lnSpc>
              <a:buClr>
                <a:srgbClr val="000000"/>
              </a:buClr>
              <a:buFont typeface="Arial"/>
              <a:buChar char="•"/>
            </a:pPr>
            <a:r>
              <a:rPr lang="en-US" sz="1796" b="1" strike="noStrike" spc="-1" dirty="0">
                <a:solidFill>
                  <a:srgbClr val="000000"/>
                </a:solidFill>
                <a:latin typeface="Arial"/>
                <a:ea typeface="DejaVu Sans"/>
              </a:rPr>
              <a:t>New ECR-28 GHz (2024)</a:t>
            </a:r>
            <a:endParaRPr lang="en-US" sz="1796" b="0" strike="noStrike" spc="-1" dirty="0">
              <a:latin typeface="Arial"/>
            </a:endParaRPr>
          </a:p>
        </p:txBody>
      </p:sp>
      <p:pic>
        <p:nvPicPr>
          <p:cNvPr id="288" name="Рисунок 31" descr="IMG_3099.JPG"/>
          <p:cNvPicPr/>
          <p:nvPr/>
        </p:nvPicPr>
        <p:blipFill>
          <a:blip r:embed="rId4"/>
          <a:srcRect l="15026" r="7674"/>
          <a:stretch/>
        </p:blipFill>
        <p:spPr>
          <a:xfrm>
            <a:off x="1700193" y="357823"/>
            <a:ext cx="1549288" cy="1505095"/>
          </a:xfrm>
          <a:prstGeom prst="rect">
            <a:avLst/>
          </a:prstGeom>
          <a:ln w="0">
            <a:noFill/>
          </a:ln>
        </p:spPr>
      </p:pic>
      <p:sp>
        <p:nvSpPr>
          <p:cNvPr id="289" name="Прямоугольник 10"/>
          <p:cNvSpPr/>
          <p:nvPr/>
        </p:nvSpPr>
        <p:spPr>
          <a:xfrm>
            <a:off x="304684" y="888505"/>
            <a:ext cx="1549288" cy="367059"/>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nSpc>
                <a:spcPct val="100000"/>
              </a:lnSpc>
              <a:buNone/>
            </a:pPr>
            <a:r>
              <a:rPr lang="en-US" sz="1796" b="1" strike="noStrike" spc="-1">
                <a:solidFill>
                  <a:srgbClr val="000000"/>
                </a:solidFill>
                <a:latin typeface="Arial"/>
                <a:ea typeface="DejaVu Sans"/>
              </a:rPr>
              <a:t>TARGETS</a:t>
            </a:r>
            <a:endParaRPr lang="en-US" sz="1796" b="0" strike="noStrike" spc="-1">
              <a:latin typeface="Arial"/>
            </a:endParaRPr>
          </a:p>
        </p:txBody>
      </p:sp>
      <p:sp>
        <p:nvSpPr>
          <p:cNvPr id="290" name="Прямоугольник 14"/>
          <p:cNvSpPr/>
          <p:nvPr/>
        </p:nvSpPr>
        <p:spPr>
          <a:xfrm>
            <a:off x="183601" y="4338473"/>
            <a:ext cx="990941" cy="367059"/>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nSpc>
                <a:spcPct val="100000"/>
              </a:lnSpc>
              <a:buNone/>
            </a:pPr>
            <a:r>
              <a:rPr lang="en-US" sz="1796" b="1" strike="noStrike" spc="-1">
                <a:solidFill>
                  <a:srgbClr val="000000"/>
                </a:solidFill>
                <a:latin typeface="Calibri"/>
                <a:ea typeface="DejaVu Sans"/>
              </a:rPr>
              <a:t>BEAMS</a:t>
            </a:r>
            <a:endParaRPr lang="en-US" sz="1796" b="0" strike="noStrike" spc="-1">
              <a:latin typeface="Arial"/>
            </a:endParaRPr>
          </a:p>
        </p:txBody>
      </p:sp>
      <p:pic>
        <p:nvPicPr>
          <p:cNvPr id="291" name="Рисунок 290"/>
          <p:cNvPicPr/>
          <p:nvPr/>
        </p:nvPicPr>
        <p:blipFill>
          <a:blip r:embed="rId5"/>
          <a:stretch/>
        </p:blipFill>
        <p:spPr>
          <a:xfrm>
            <a:off x="4221020" y="2110114"/>
            <a:ext cx="5221661" cy="4651457"/>
          </a:xfrm>
          <a:prstGeom prst="rect">
            <a:avLst/>
          </a:prstGeom>
          <a:ln w="0">
            <a:noFill/>
          </a:ln>
        </p:spPr>
      </p:pic>
      <p:pic>
        <p:nvPicPr>
          <p:cNvPr id="292" name="Рисунок 291"/>
          <p:cNvPicPr/>
          <p:nvPr/>
        </p:nvPicPr>
        <p:blipFill>
          <a:blip r:embed="rId6"/>
          <a:stretch/>
        </p:blipFill>
        <p:spPr>
          <a:xfrm>
            <a:off x="7833391" y="1527334"/>
            <a:ext cx="2217940" cy="1888105"/>
          </a:xfrm>
          <a:prstGeom prst="rect">
            <a:avLst/>
          </a:prstGeom>
          <a:ln w="0">
            <a:noFill/>
          </a:ln>
        </p:spPr>
      </p:pic>
      <p:grpSp>
        <p:nvGrpSpPr>
          <p:cNvPr id="27" name="Группа 26">
            <a:extLst>
              <a:ext uri="{FF2B5EF4-FFF2-40B4-BE49-F238E27FC236}">
                <a16:creationId xmlns:a16="http://schemas.microsoft.com/office/drawing/2014/main" id="{BB3747DC-DC03-0F4F-A1E9-CA53B66FA446}"/>
              </a:ext>
            </a:extLst>
          </p:cNvPr>
          <p:cNvGrpSpPr/>
          <p:nvPr/>
        </p:nvGrpSpPr>
        <p:grpSpPr>
          <a:xfrm>
            <a:off x="4716864" y="3376995"/>
            <a:ext cx="3987117" cy="2672091"/>
            <a:chOff x="1332934" y="3790800"/>
            <a:chExt cx="4391640" cy="2937960"/>
          </a:xfrm>
        </p:grpSpPr>
        <p:pic>
          <p:nvPicPr>
            <p:cNvPr id="28" name="Рисунок 8">
              <a:extLst>
                <a:ext uri="{FF2B5EF4-FFF2-40B4-BE49-F238E27FC236}">
                  <a16:creationId xmlns:a16="http://schemas.microsoft.com/office/drawing/2014/main" id="{883D6C44-60E3-494F-9BBF-0936AD9117BE}"/>
                </a:ext>
              </a:extLst>
            </p:cNvPr>
            <p:cNvPicPr/>
            <p:nvPr/>
          </p:nvPicPr>
          <p:blipFill>
            <a:blip r:embed="rId7"/>
            <a:stretch/>
          </p:blipFill>
          <p:spPr>
            <a:xfrm>
              <a:off x="1332934" y="3822840"/>
              <a:ext cx="4391640" cy="2905920"/>
            </a:xfrm>
            <a:prstGeom prst="rect">
              <a:avLst/>
            </a:prstGeom>
            <a:ln w="0">
              <a:noFill/>
            </a:ln>
          </p:spPr>
        </p:pic>
        <p:grpSp>
          <p:nvGrpSpPr>
            <p:cNvPr id="29" name="Группа 4">
              <a:extLst>
                <a:ext uri="{FF2B5EF4-FFF2-40B4-BE49-F238E27FC236}">
                  <a16:creationId xmlns:a16="http://schemas.microsoft.com/office/drawing/2014/main" id="{64F3E0BA-497A-7E48-AD89-D3CDCA26D792}"/>
                </a:ext>
              </a:extLst>
            </p:cNvPr>
            <p:cNvGrpSpPr/>
            <p:nvPr/>
          </p:nvGrpSpPr>
          <p:grpSpPr>
            <a:xfrm>
              <a:off x="2682574" y="3790800"/>
              <a:ext cx="2078640" cy="1393920"/>
              <a:chOff x="2640240" y="3687480"/>
              <a:chExt cx="2078640" cy="1393920"/>
            </a:xfrm>
          </p:grpSpPr>
          <p:sp>
            <p:nvSpPr>
              <p:cNvPr id="30" name="Стрелка вправо 5">
                <a:extLst>
                  <a:ext uri="{FF2B5EF4-FFF2-40B4-BE49-F238E27FC236}">
                    <a16:creationId xmlns:a16="http://schemas.microsoft.com/office/drawing/2014/main" id="{72D7FF61-DF33-ED42-94CB-DEFF1F71183A}"/>
                  </a:ext>
                </a:extLst>
              </p:cNvPr>
              <p:cNvSpPr/>
              <p:nvPr/>
            </p:nvSpPr>
            <p:spPr>
              <a:xfrm>
                <a:off x="4110480" y="4856760"/>
                <a:ext cx="403920" cy="224640"/>
              </a:xfrm>
              <a:prstGeom prst="rightArrow">
                <a:avLst>
                  <a:gd name="adj1" fmla="val 50000"/>
                  <a:gd name="adj2" fmla="val 50000"/>
                </a:avLst>
              </a:prstGeom>
              <a:gradFill rotWithShape="0">
                <a:gsLst>
                  <a:gs pos="0">
                    <a:srgbClr val="66008F"/>
                  </a:gs>
                  <a:gs pos="100000">
                    <a:srgbClr val="BA0066"/>
                  </a:gs>
                </a:gsLst>
                <a:lin ang="10800000"/>
              </a:gradFill>
              <a:ln>
                <a:solidFill>
                  <a:srgbClr val="3A5F8B"/>
                </a:solidFill>
                <a:round/>
              </a:ln>
            </p:spPr>
            <p:style>
              <a:lnRef idx="2">
                <a:schemeClr val="accent1">
                  <a:shade val="50000"/>
                </a:schemeClr>
              </a:lnRef>
              <a:fillRef idx="1">
                <a:schemeClr val="accent1"/>
              </a:fillRef>
              <a:effectRef idx="0">
                <a:schemeClr val="accent1"/>
              </a:effectRef>
              <a:fontRef idx="minor"/>
            </p:style>
          </p:sp>
          <p:sp>
            <p:nvSpPr>
              <p:cNvPr id="31" name="Стрелка вправо 6">
                <a:extLst>
                  <a:ext uri="{FF2B5EF4-FFF2-40B4-BE49-F238E27FC236}">
                    <a16:creationId xmlns:a16="http://schemas.microsoft.com/office/drawing/2014/main" id="{02470D35-2857-AE45-92B5-8ECD5909B6C6}"/>
                  </a:ext>
                </a:extLst>
              </p:cNvPr>
              <p:cNvSpPr/>
              <p:nvPr/>
            </p:nvSpPr>
            <p:spPr>
              <a:xfrm rot="10800000">
                <a:off x="2640240" y="4520520"/>
                <a:ext cx="403920" cy="224640"/>
              </a:xfrm>
              <a:prstGeom prst="rightArrow">
                <a:avLst>
                  <a:gd name="adj1" fmla="val 50000"/>
                  <a:gd name="adj2" fmla="val 50000"/>
                </a:avLst>
              </a:prstGeom>
              <a:gradFill rotWithShape="0">
                <a:gsLst>
                  <a:gs pos="0">
                    <a:srgbClr val="66008F"/>
                  </a:gs>
                  <a:gs pos="100000">
                    <a:srgbClr val="BA0066"/>
                  </a:gs>
                </a:gsLst>
                <a:lin ang="0"/>
              </a:gradFill>
              <a:ln>
                <a:solidFill>
                  <a:srgbClr val="3A5F8B"/>
                </a:solidFill>
                <a:round/>
              </a:ln>
            </p:spPr>
            <p:style>
              <a:lnRef idx="2">
                <a:schemeClr val="accent1">
                  <a:shade val="50000"/>
                </a:schemeClr>
              </a:lnRef>
              <a:fillRef idx="1">
                <a:schemeClr val="accent1"/>
              </a:fillRef>
              <a:effectRef idx="0">
                <a:schemeClr val="accent1"/>
              </a:effectRef>
              <a:fontRef idx="minor"/>
            </p:style>
          </p:sp>
          <p:sp>
            <p:nvSpPr>
              <p:cNvPr id="32" name="Стрелка вправо 7">
                <a:extLst>
                  <a:ext uri="{FF2B5EF4-FFF2-40B4-BE49-F238E27FC236}">
                    <a16:creationId xmlns:a16="http://schemas.microsoft.com/office/drawing/2014/main" id="{35607EC1-D2EB-A147-83AB-780FA5DE8224}"/>
                  </a:ext>
                </a:extLst>
              </p:cNvPr>
              <p:cNvSpPr/>
              <p:nvPr/>
            </p:nvSpPr>
            <p:spPr>
              <a:xfrm rot="19618200">
                <a:off x="4286160" y="3779280"/>
                <a:ext cx="403920" cy="224640"/>
              </a:xfrm>
              <a:prstGeom prst="rightArrow">
                <a:avLst>
                  <a:gd name="adj1" fmla="val 50000"/>
                  <a:gd name="adj2" fmla="val 50000"/>
                </a:avLst>
              </a:prstGeom>
              <a:gradFill rotWithShape="0">
                <a:gsLst>
                  <a:gs pos="0">
                    <a:srgbClr val="66008F"/>
                  </a:gs>
                  <a:gs pos="100000">
                    <a:srgbClr val="BA0066"/>
                  </a:gs>
                </a:gsLst>
                <a:lin ang="8814000"/>
              </a:gradFill>
              <a:ln>
                <a:solidFill>
                  <a:srgbClr val="3A5F8B"/>
                </a:solidFill>
                <a:round/>
              </a:ln>
            </p:spPr>
            <p:style>
              <a:lnRef idx="2">
                <a:schemeClr val="accent1">
                  <a:shade val="50000"/>
                </a:schemeClr>
              </a:lnRef>
              <a:fillRef idx="1">
                <a:schemeClr val="accent1"/>
              </a:fillRef>
              <a:effectRef idx="0">
                <a:schemeClr val="accent1"/>
              </a:effectRef>
              <a:fontRef idx="minor"/>
            </p:style>
          </p:sp>
        </p:grpSp>
      </p:grpSp>
    </p:spTree>
    <p:extLst>
      <p:ext uri="{BB962C8B-B14F-4D97-AF65-F5344CB8AC3E}">
        <p14:creationId xmlns:p14="http://schemas.microsoft.com/office/powerpoint/2010/main" val="2598735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TextBox 2"/>
          <p:cNvSpPr/>
          <p:nvPr/>
        </p:nvSpPr>
        <p:spPr>
          <a:xfrm>
            <a:off x="113385" y="2758873"/>
            <a:ext cx="8957271" cy="3684654"/>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marL="285268" indent="-285268">
              <a:lnSpc>
                <a:spcPct val="100000"/>
              </a:lnSpc>
              <a:buClr>
                <a:srgbClr val="000000"/>
              </a:buClr>
              <a:buFont typeface="Arial"/>
              <a:buChar char="•"/>
            </a:pPr>
            <a:r>
              <a:rPr lang="en-US" sz="1796" b="1" strike="noStrike" spc="-1" dirty="0" err="1">
                <a:solidFill>
                  <a:srgbClr val="000000"/>
                </a:solidFill>
                <a:latin typeface="Arial"/>
                <a:ea typeface="DejaVu Sans"/>
              </a:rPr>
              <a:t>Multinucleon</a:t>
            </a:r>
            <a:r>
              <a:rPr lang="en-US" sz="1796" b="1" strike="noStrike" spc="-1" dirty="0">
                <a:solidFill>
                  <a:srgbClr val="000000"/>
                </a:solidFill>
                <a:latin typeface="Arial"/>
                <a:ea typeface="DejaVu Sans"/>
              </a:rPr>
              <a:t> transfer reactions:</a:t>
            </a:r>
            <a:br>
              <a:rPr sz="1796" dirty="0"/>
            </a:br>
            <a:r>
              <a:rPr lang="en-US" sz="1796" b="0" i="1" strike="noStrike" spc="-1" dirty="0">
                <a:solidFill>
                  <a:srgbClr val="000000"/>
                </a:solidFill>
                <a:latin typeface="Arial"/>
                <a:ea typeface="DejaVu Sans"/>
              </a:rPr>
              <a:t>Study of reaction mechanism;</a:t>
            </a:r>
            <a:br>
              <a:rPr sz="1796" dirty="0"/>
            </a:br>
            <a:r>
              <a:rPr lang="en-US" sz="1796" b="0" i="1" strike="noStrike" spc="-1" dirty="0">
                <a:solidFill>
                  <a:srgbClr val="000000"/>
                </a:solidFill>
                <a:latin typeface="Arial"/>
                <a:ea typeface="DejaVu Sans"/>
              </a:rPr>
              <a:t>Production of new isotopes of </a:t>
            </a:r>
          </a:p>
          <a:p>
            <a:pPr>
              <a:lnSpc>
                <a:spcPct val="100000"/>
              </a:lnSpc>
              <a:buClr>
                <a:srgbClr val="000000"/>
              </a:buClr>
            </a:pPr>
            <a:r>
              <a:rPr lang="en-US" sz="1796" i="1" spc="-1" dirty="0">
                <a:solidFill>
                  <a:srgbClr val="000000"/>
                </a:solidFill>
                <a:latin typeface="Arial"/>
                <a:ea typeface="DejaVu Sans"/>
              </a:rPr>
              <a:t>            </a:t>
            </a:r>
            <a:r>
              <a:rPr lang="en-US" sz="1796" b="0" i="1" strike="noStrike" spc="-1" dirty="0">
                <a:solidFill>
                  <a:srgbClr val="000000"/>
                </a:solidFill>
                <a:latin typeface="Arial"/>
                <a:ea typeface="DejaVu Sans"/>
              </a:rPr>
              <a:t>heavy and SH nuclei;</a:t>
            </a:r>
            <a:br>
              <a:rPr sz="1796" dirty="0"/>
            </a:br>
            <a:r>
              <a:rPr lang="en-US" sz="1796" dirty="0"/>
              <a:t>     </a:t>
            </a:r>
            <a:r>
              <a:rPr lang="en-US" sz="1796" b="0" i="1" strike="noStrike" spc="-1" dirty="0">
                <a:solidFill>
                  <a:srgbClr val="000000"/>
                </a:solidFill>
                <a:latin typeface="Arial"/>
                <a:ea typeface="DejaVu Sans"/>
              </a:rPr>
              <a:t>Study of properties of new nuclei.</a:t>
            </a:r>
            <a:endParaRPr lang="en-US" sz="1796" b="0" strike="noStrike" spc="-1" dirty="0">
              <a:latin typeface="Arial"/>
            </a:endParaRPr>
          </a:p>
          <a:p>
            <a:pPr>
              <a:lnSpc>
                <a:spcPct val="100000"/>
              </a:lnSpc>
              <a:buNone/>
            </a:pPr>
            <a:endParaRPr lang="en-US" sz="1796" b="0" strike="noStrike" spc="-1" dirty="0">
              <a:latin typeface="Arial"/>
            </a:endParaRPr>
          </a:p>
          <a:p>
            <a:pPr marL="285268" indent="-285268">
              <a:lnSpc>
                <a:spcPct val="100000"/>
              </a:lnSpc>
              <a:buClr>
                <a:srgbClr val="000000"/>
              </a:buClr>
              <a:buFont typeface="Arial"/>
              <a:buChar char="•"/>
            </a:pPr>
            <a:r>
              <a:rPr lang="en-US" sz="1796" b="1" strike="noStrike" spc="-1" dirty="0">
                <a:solidFill>
                  <a:srgbClr val="000000"/>
                </a:solidFill>
                <a:latin typeface="Arial"/>
                <a:ea typeface="DejaVu Sans"/>
              </a:rPr>
              <a:t>Decay spectroscopy of heavy nuclei: </a:t>
            </a:r>
            <a:r>
              <a:rPr lang="en-US" sz="1796" b="0" i="1" strike="noStrike" spc="-1" dirty="0">
                <a:solidFill>
                  <a:srgbClr val="000000"/>
                </a:solidFill>
                <a:latin typeface="Arial"/>
                <a:ea typeface="DejaVu Sans"/>
              </a:rPr>
              <a:t>actinides and light </a:t>
            </a:r>
            <a:r>
              <a:rPr lang="en-US" sz="1796" b="0" i="1" strike="noStrike" spc="-1" dirty="0" err="1">
                <a:solidFill>
                  <a:srgbClr val="000000"/>
                </a:solidFill>
                <a:latin typeface="Arial"/>
                <a:ea typeface="DejaVu Sans"/>
              </a:rPr>
              <a:t>transactinides</a:t>
            </a:r>
            <a:endParaRPr lang="en-US" sz="1796" b="0" strike="noStrike" spc="-1" dirty="0">
              <a:latin typeface="Arial"/>
            </a:endParaRPr>
          </a:p>
          <a:p>
            <a:pPr>
              <a:lnSpc>
                <a:spcPct val="100000"/>
              </a:lnSpc>
              <a:buNone/>
            </a:pPr>
            <a:endParaRPr lang="en-US" sz="1796" b="0" strike="noStrike" spc="-1" dirty="0">
              <a:latin typeface="Arial"/>
            </a:endParaRPr>
          </a:p>
          <a:p>
            <a:pPr marL="285268" indent="-285268">
              <a:lnSpc>
                <a:spcPct val="100000"/>
              </a:lnSpc>
              <a:buClr>
                <a:srgbClr val="000000"/>
              </a:buClr>
              <a:buFont typeface="Arial"/>
              <a:buChar char="•"/>
            </a:pPr>
            <a:r>
              <a:rPr lang="en-US" sz="1796" b="1" strike="noStrike" spc="-1" dirty="0">
                <a:solidFill>
                  <a:srgbClr val="000000"/>
                </a:solidFill>
                <a:latin typeface="Arial"/>
                <a:ea typeface="DejaVu Sans"/>
              </a:rPr>
              <a:t>Study of fusion-fission and </a:t>
            </a:r>
            <a:r>
              <a:rPr lang="en-US" sz="1796" b="1" strike="noStrike" spc="-1" dirty="0" err="1">
                <a:solidFill>
                  <a:srgbClr val="000000"/>
                </a:solidFill>
                <a:latin typeface="Arial"/>
                <a:ea typeface="DejaVu Sans"/>
              </a:rPr>
              <a:t>quasifission</a:t>
            </a:r>
            <a:r>
              <a:rPr lang="en-US" sz="1796" b="1" strike="noStrike" spc="-1" dirty="0">
                <a:solidFill>
                  <a:srgbClr val="000000"/>
                </a:solidFill>
                <a:latin typeface="Arial"/>
                <a:ea typeface="DejaVu Sans"/>
              </a:rPr>
              <a:t> reactions leading to heaviest nuclei</a:t>
            </a:r>
            <a:endParaRPr lang="en-US" sz="1796" b="0" strike="noStrike" spc="-1" dirty="0">
              <a:latin typeface="Arial"/>
            </a:endParaRPr>
          </a:p>
          <a:p>
            <a:pPr>
              <a:lnSpc>
                <a:spcPct val="100000"/>
              </a:lnSpc>
              <a:buNone/>
            </a:pPr>
            <a:endParaRPr lang="en-US" sz="1796" b="0" strike="noStrike" spc="-1" dirty="0">
              <a:latin typeface="Arial"/>
            </a:endParaRPr>
          </a:p>
          <a:p>
            <a:pPr marL="285268" indent="-285268">
              <a:lnSpc>
                <a:spcPct val="100000"/>
              </a:lnSpc>
              <a:buClr>
                <a:srgbClr val="000000"/>
              </a:buClr>
              <a:buFont typeface="Arial"/>
              <a:buChar char="•"/>
            </a:pPr>
            <a:r>
              <a:rPr lang="en-US" sz="1796" b="1" strike="noStrike" spc="-1" dirty="0">
                <a:solidFill>
                  <a:srgbClr val="000000"/>
                </a:solidFill>
                <a:latin typeface="Arial"/>
                <a:ea typeface="DejaVu Sans"/>
              </a:rPr>
              <a:t>Low-energy and spontaneous fission of heaviest nuclei</a:t>
            </a:r>
            <a:endParaRPr lang="en-US" sz="1796" b="0" strike="noStrike" spc="-1" dirty="0">
              <a:latin typeface="Arial"/>
            </a:endParaRPr>
          </a:p>
          <a:p>
            <a:pPr>
              <a:lnSpc>
                <a:spcPct val="100000"/>
              </a:lnSpc>
              <a:buNone/>
            </a:pPr>
            <a:endParaRPr lang="en-US" sz="1796" b="0" strike="noStrike" spc="-1" dirty="0">
              <a:latin typeface="Arial"/>
            </a:endParaRPr>
          </a:p>
          <a:p>
            <a:pPr marL="285268" indent="-285268">
              <a:lnSpc>
                <a:spcPct val="100000"/>
              </a:lnSpc>
              <a:buClr>
                <a:srgbClr val="000000"/>
              </a:buClr>
              <a:buFont typeface="Arial"/>
              <a:buChar char="•"/>
            </a:pPr>
            <a:r>
              <a:rPr lang="en-US" sz="1796" b="1" strike="noStrike" spc="-1" dirty="0">
                <a:solidFill>
                  <a:srgbClr val="000000"/>
                </a:solidFill>
                <a:latin typeface="Arial"/>
                <a:ea typeface="DejaVu Sans"/>
              </a:rPr>
              <a:t>Study of nuclei at high excitation energies (several hundred of MeV)</a:t>
            </a:r>
            <a:endParaRPr lang="en-US" sz="1796" b="0" strike="noStrike" spc="-1" dirty="0">
              <a:latin typeface="Arial"/>
            </a:endParaRPr>
          </a:p>
        </p:txBody>
      </p:sp>
      <p:pic>
        <p:nvPicPr>
          <p:cNvPr id="314" name="Рисунок 313"/>
          <p:cNvPicPr/>
          <p:nvPr/>
        </p:nvPicPr>
        <p:blipFill>
          <a:blip r:embed="rId2"/>
          <a:stretch/>
        </p:blipFill>
        <p:spPr>
          <a:xfrm>
            <a:off x="4245676" y="1309316"/>
            <a:ext cx="7756860" cy="3117619"/>
          </a:xfrm>
          <a:prstGeom prst="rect">
            <a:avLst/>
          </a:prstGeom>
          <a:ln w="0">
            <a:noFill/>
          </a:ln>
        </p:spPr>
      </p:pic>
      <p:sp>
        <p:nvSpPr>
          <p:cNvPr id="5" name="TextBox 3">
            <a:extLst>
              <a:ext uri="{FF2B5EF4-FFF2-40B4-BE49-F238E27FC236}">
                <a16:creationId xmlns:a16="http://schemas.microsoft.com/office/drawing/2014/main" id="{9069B228-A37D-E94F-A5AE-C3E9CD01FA7B}"/>
              </a:ext>
            </a:extLst>
          </p:cNvPr>
          <p:cNvSpPr/>
          <p:nvPr/>
        </p:nvSpPr>
        <p:spPr>
          <a:xfrm>
            <a:off x="113385" y="330330"/>
            <a:ext cx="8902369" cy="520747"/>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nSpc>
                <a:spcPct val="100000"/>
              </a:lnSpc>
              <a:buNone/>
            </a:pPr>
            <a:r>
              <a:rPr lang="en-US" sz="2794" b="1" strike="noStrike" spc="-1" dirty="0">
                <a:solidFill>
                  <a:srgbClr val="C00000"/>
                </a:solidFill>
                <a:latin typeface="Arial"/>
                <a:ea typeface="DejaVu Sans"/>
              </a:rPr>
              <a:t>Nuclear reaction studies</a:t>
            </a:r>
            <a:r>
              <a:rPr lang="en-US" sz="2794" spc="-1" dirty="0">
                <a:solidFill>
                  <a:srgbClr val="C00000"/>
                </a:solidFill>
                <a:latin typeface="Arial"/>
              </a:rPr>
              <a:t> @ </a:t>
            </a:r>
            <a:r>
              <a:rPr lang="en-US" sz="2794" b="0" strike="noStrike" spc="-1" dirty="0">
                <a:solidFill>
                  <a:srgbClr val="C00000"/>
                </a:solidFill>
                <a:latin typeface="Arial"/>
                <a:ea typeface="DejaVu Sans"/>
              </a:rPr>
              <a:t>reconstructed U-400R</a:t>
            </a:r>
            <a:endParaRPr lang="en-US" sz="2794" b="0" strike="noStrike" spc="-1" dirty="0">
              <a:solidFill>
                <a:srgbClr val="C00000"/>
              </a:solidFill>
              <a:latin typeface="Arial"/>
            </a:endParaRPr>
          </a:p>
        </p:txBody>
      </p:sp>
      <p:sp>
        <p:nvSpPr>
          <p:cNvPr id="2" name="Прямоугольник 1">
            <a:extLst>
              <a:ext uri="{FF2B5EF4-FFF2-40B4-BE49-F238E27FC236}">
                <a16:creationId xmlns:a16="http://schemas.microsoft.com/office/drawing/2014/main" id="{5333D07D-6194-C849-B7F6-EEFE28D1500A}"/>
              </a:ext>
            </a:extLst>
          </p:cNvPr>
          <p:cNvSpPr/>
          <p:nvPr/>
        </p:nvSpPr>
        <p:spPr>
          <a:xfrm>
            <a:off x="113386" y="851077"/>
            <a:ext cx="6664848" cy="368611"/>
          </a:xfrm>
          <a:prstGeom prst="rect">
            <a:avLst/>
          </a:prstGeom>
        </p:spPr>
        <p:txBody>
          <a:bodyPr wrap="square">
            <a:spAutoFit/>
          </a:bodyPr>
          <a:lstStyle/>
          <a:p>
            <a:pPr>
              <a:lnSpc>
                <a:spcPct val="100000"/>
              </a:lnSpc>
            </a:pPr>
            <a:r>
              <a:rPr lang="en-US" sz="1796" b="1" i="1" spc="-1" dirty="0">
                <a:solidFill>
                  <a:srgbClr val="FF0000"/>
                </a:solidFill>
                <a:latin typeface="Calibri"/>
                <a:ea typeface="MS Mincho"/>
              </a:rPr>
              <a:t> </a:t>
            </a:r>
            <a:endParaRPr lang="en-CA" sz="1796" spc="-1" dirty="0">
              <a:solidFill>
                <a:srgbClr val="FF0000"/>
              </a:solidFill>
            </a:endParaRPr>
          </a:p>
        </p:txBody>
      </p:sp>
    </p:spTree>
    <p:extLst>
      <p:ext uri="{BB962C8B-B14F-4D97-AF65-F5344CB8AC3E}">
        <p14:creationId xmlns:p14="http://schemas.microsoft.com/office/powerpoint/2010/main" val="1912295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Прямоугольник 2"/>
          <p:cNvSpPr/>
          <p:nvPr/>
        </p:nvSpPr>
        <p:spPr>
          <a:xfrm>
            <a:off x="151983" y="600708"/>
            <a:ext cx="7656257" cy="1458745"/>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nSpc>
                <a:spcPct val="100000"/>
              </a:lnSpc>
              <a:buNone/>
            </a:pPr>
            <a:r>
              <a:rPr lang="en-GB" sz="1796" b="0" strike="noStrike" spc="-1">
                <a:solidFill>
                  <a:srgbClr val="000000"/>
                </a:solidFill>
                <a:latin typeface="Times New Roman"/>
                <a:ea typeface="Calibri"/>
              </a:rPr>
              <a:t>In the forthcoming decade, RIBs experimental program will be realized mainly at the fragment-separator ACCULINNA-2 at the U-400M cyclotron complex.</a:t>
            </a:r>
            <a:endParaRPr lang="en-US" sz="1796" b="0" strike="noStrike" spc="-1">
              <a:latin typeface="Arial"/>
            </a:endParaRPr>
          </a:p>
          <a:p>
            <a:pPr>
              <a:lnSpc>
                <a:spcPct val="100000"/>
              </a:lnSpc>
              <a:buNone/>
            </a:pPr>
            <a:endParaRPr lang="en-US" sz="1796" b="0" strike="noStrike" spc="-1">
              <a:latin typeface="Arial"/>
            </a:endParaRPr>
          </a:p>
          <a:p>
            <a:pPr>
              <a:lnSpc>
                <a:spcPct val="100000"/>
              </a:lnSpc>
              <a:buNone/>
            </a:pPr>
            <a:r>
              <a:rPr lang="en-US" sz="1796" b="0" strike="noStrike" spc="-1">
                <a:solidFill>
                  <a:srgbClr val="000000"/>
                </a:solidFill>
                <a:latin typeface="Times New Roman"/>
                <a:ea typeface="Calibri Light"/>
              </a:rPr>
              <a:t>Two</a:t>
            </a:r>
            <a:r>
              <a:rPr lang="en-GB" sz="1796" b="0" strike="noStrike" spc="-1">
                <a:solidFill>
                  <a:srgbClr val="000000"/>
                </a:solidFill>
                <a:latin typeface="Times New Roman"/>
                <a:ea typeface="Calibri Light"/>
              </a:rPr>
              <a:t> principal ways of long-term RIB technique development up to 2030</a:t>
            </a:r>
            <a:br>
              <a:rPr sz="1796"/>
            </a:br>
            <a:r>
              <a:rPr lang="en-GB" sz="1796" b="0" strike="noStrike" spc="-1">
                <a:solidFill>
                  <a:srgbClr val="000000"/>
                </a:solidFill>
                <a:latin typeface="Times New Roman"/>
                <a:ea typeface="Calibri Light"/>
              </a:rPr>
              <a:t>and beyond are being considered</a:t>
            </a:r>
            <a:endParaRPr lang="en-US" sz="1796" b="0" strike="noStrike" spc="-1">
              <a:latin typeface="Arial"/>
            </a:endParaRPr>
          </a:p>
        </p:txBody>
      </p:sp>
      <p:sp>
        <p:nvSpPr>
          <p:cNvPr id="339" name="Прямоугольник 5"/>
          <p:cNvSpPr/>
          <p:nvPr/>
        </p:nvSpPr>
        <p:spPr>
          <a:xfrm>
            <a:off x="150545" y="2088557"/>
            <a:ext cx="5858336" cy="4237570"/>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gn="ctr">
              <a:lnSpc>
                <a:spcPct val="100000"/>
              </a:lnSpc>
              <a:buNone/>
            </a:pPr>
            <a:r>
              <a:rPr lang="en-GB" sz="1796" b="1" strike="noStrike" spc="-1" dirty="0">
                <a:solidFill>
                  <a:srgbClr val="000000"/>
                </a:solidFill>
                <a:latin typeface="Times New Roman"/>
                <a:ea typeface="Calibri Light"/>
              </a:rPr>
              <a:t>I</a:t>
            </a:r>
            <a:endParaRPr lang="en-US" sz="1796" b="0" strike="noStrike" spc="-1" dirty="0">
              <a:latin typeface="Arial"/>
            </a:endParaRPr>
          </a:p>
          <a:p>
            <a:pPr marL="342394" indent="-342394">
              <a:lnSpc>
                <a:spcPct val="100000"/>
              </a:lnSpc>
              <a:buClr>
                <a:srgbClr val="000000"/>
              </a:buClr>
              <a:buFont typeface="Calibri"/>
              <a:buAutoNum type="arabicPeriod"/>
            </a:pPr>
            <a:r>
              <a:rPr lang="en-GB" sz="1796" b="0" strike="noStrike" spc="-1" dirty="0">
                <a:solidFill>
                  <a:srgbClr val="000000"/>
                </a:solidFill>
                <a:latin typeface="Times New Roman"/>
                <a:ea typeface="Calibri Light"/>
              </a:rPr>
              <a:t>Production at U400M;</a:t>
            </a:r>
            <a:endParaRPr lang="en-US" sz="1796" b="0" strike="noStrike" spc="-1" dirty="0">
              <a:latin typeface="Arial"/>
            </a:endParaRPr>
          </a:p>
          <a:p>
            <a:pPr marL="342394" indent="-342394">
              <a:lnSpc>
                <a:spcPct val="100000"/>
              </a:lnSpc>
              <a:buClr>
                <a:srgbClr val="000000"/>
              </a:buClr>
              <a:buFont typeface="Calibri"/>
              <a:buAutoNum type="arabicPeriod"/>
            </a:pPr>
            <a:r>
              <a:rPr lang="en-GB" sz="1796" b="0" strike="noStrike" spc="-1" dirty="0">
                <a:solidFill>
                  <a:srgbClr val="000000"/>
                </a:solidFill>
                <a:latin typeface="Times New Roman"/>
                <a:ea typeface="Calibri Light"/>
              </a:rPr>
              <a:t>Transport and post-acceleration at U400R.</a:t>
            </a:r>
            <a:endParaRPr lang="en-US" sz="1796" b="0" strike="noStrike" spc="-1" dirty="0">
              <a:latin typeface="Arial"/>
            </a:endParaRPr>
          </a:p>
          <a:p>
            <a:pPr>
              <a:lnSpc>
                <a:spcPct val="100000"/>
              </a:lnSpc>
              <a:buNone/>
            </a:pPr>
            <a:r>
              <a:rPr lang="en-GB" sz="1796" b="1" strike="noStrike" spc="-1" dirty="0">
                <a:solidFill>
                  <a:srgbClr val="000000"/>
                </a:solidFill>
                <a:latin typeface="Times New Roman"/>
                <a:ea typeface="Calibri Light"/>
              </a:rPr>
              <a:t>Secondary beams:</a:t>
            </a:r>
            <a:endParaRPr lang="en-US" sz="1796" b="0" strike="noStrike" spc="-1" dirty="0">
              <a:latin typeface="Arial"/>
            </a:endParaRPr>
          </a:p>
          <a:p>
            <a:pPr>
              <a:lnSpc>
                <a:spcPct val="100000"/>
              </a:lnSpc>
              <a:buNone/>
            </a:pPr>
            <a:r>
              <a:rPr lang="en-GB" sz="1796" b="0" strike="noStrike" spc="-1" dirty="0">
                <a:solidFill>
                  <a:srgbClr val="000000"/>
                </a:solidFill>
                <a:latin typeface="Times New Roman"/>
                <a:ea typeface="Calibri Light"/>
              </a:rPr>
              <a:t>Energy range: 0.8 – 28A MeV</a:t>
            </a:r>
            <a:endParaRPr lang="en-US" sz="1796" b="0" strike="noStrike" spc="-1" dirty="0">
              <a:latin typeface="Arial"/>
            </a:endParaRPr>
          </a:p>
          <a:p>
            <a:pPr>
              <a:lnSpc>
                <a:spcPct val="100000"/>
              </a:lnSpc>
              <a:buNone/>
            </a:pPr>
            <a:r>
              <a:rPr lang="en-GB" sz="1796" b="0" strike="noStrike" spc="-1" dirty="0">
                <a:solidFill>
                  <a:srgbClr val="000000"/>
                </a:solidFill>
                <a:latin typeface="Times New Roman"/>
                <a:ea typeface="Calibri Light"/>
              </a:rPr>
              <a:t>Intensity: up to 10</a:t>
            </a:r>
            <a:r>
              <a:rPr lang="en-GB" sz="1796" b="0" strike="noStrike" spc="-1" baseline="30000" dirty="0">
                <a:solidFill>
                  <a:srgbClr val="000000"/>
                </a:solidFill>
                <a:latin typeface="Times New Roman"/>
                <a:ea typeface="Calibri Light"/>
              </a:rPr>
              <a:t>9</a:t>
            </a:r>
            <a:r>
              <a:rPr lang="en-GB" sz="1796" b="0" strike="noStrike" spc="-1" dirty="0">
                <a:solidFill>
                  <a:srgbClr val="000000"/>
                </a:solidFill>
                <a:latin typeface="Times New Roman"/>
                <a:ea typeface="Calibri Light"/>
              </a:rPr>
              <a:t> s</a:t>
            </a:r>
            <a:r>
              <a:rPr lang="en-GB" sz="1796" b="0" strike="noStrike" spc="-1" baseline="30000" dirty="0">
                <a:solidFill>
                  <a:srgbClr val="000000"/>
                </a:solidFill>
                <a:latin typeface="Times New Roman"/>
                <a:ea typeface="Calibri Light"/>
              </a:rPr>
              <a:t>-1</a:t>
            </a:r>
            <a:endParaRPr lang="en-US" sz="1796" b="0" strike="noStrike" spc="-1" dirty="0">
              <a:latin typeface="Arial"/>
            </a:endParaRPr>
          </a:p>
          <a:p>
            <a:pPr>
              <a:lnSpc>
                <a:spcPct val="100000"/>
              </a:lnSpc>
              <a:buNone/>
            </a:pPr>
            <a:endParaRPr lang="en-US" sz="1796" b="0" strike="noStrike" spc="-1" dirty="0">
              <a:latin typeface="Arial"/>
            </a:endParaRPr>
          </a:p>
          <a:p>
            <a:pPr algn="ctr">
              <a:lnSpc>
                <a:spcPct val="100000"/>
              </a:lnSpc>
              <a:buNone/>
            </a:pPr>
            <a:r>
              <a:rPr lang="en-GB" sz="1796" b="1" strike="noStrike" spc="-1" dirty="0">
                <a:solidFill>
                  <a:srgbClr val="000000"/>
                </a:solidFill>
                <a:latin typeface="Times New Roman"/>
                <a:ea typeface="Calibri Light"/>
              </a:rPr>
              <a:t>II</a:t>
            </a:r>
            <a:endParaRPr lang="en-US" sz="1796" b="0" strike="noStrike" spc="-1" dirty="0">
              <a:latin typeface="Arial"/>
            </a:endParaRPr>
          </a:p>
          <a:p>
            <a:pPr>
              <a:lnSpc>
                <a:spcPct val="100000"/>
              </a:lnSpc>
              <a:buNone/>
            </a:pPr>
            <a:r>
              <a:rPr lang="en-GB" sz="1796" b="1" strike="noStrike" spc="-1" dirty="0">
                <a:solidFill>
                  <a:srgbClr val="000000"/>
                </a:solidFill>
                <a:latin typeface="Times New Roman"/>
                <a:ea typeface="Calibri Light"/>
              </a:rPr>
              <a:t>Nuclides up to Xenon:</a:t>
            </a:r>
            <a:endParaRPr lang="en-US" sz="1796" b="0" strike="noStrike" spc="-1" dirty="0">
              <a:latin typeface="Arial"/>
            </a:endParaRPr>
          </a:p>
          <a:p>
            <a:pPr>
              <a:lnSpc>
                <a:spcPct val="100000"/>
              </a:lnSpc>
              <a:buNone/>
            </a:pPr>
            <a:r>
              <a:rPr lang="en-GB" sz="1796" b="0" strike="noStrike" spc="-1" dirty="0">
                <a:solidFill>
                  <a:srgbClr val="000000"/>
                </a:solidFill>
                <a:latin typeface="Times New Roman"/>
                <a:ea typeface="Calibri Light"/>
              </a:rPr>
              <a:t>New accelerator complex:</a:t>
            </a:r>
            <a:endParaRPr lang="en-US" sz="1796" b="0" strike="noStrike" spc="-1" dirty="0">
              <a:latin typeface="Arial"/>
            </a:endParaRPr>
          </a:p>
          <a:p>
            <a:pPr>
              <a:lnSpc>
                <a:spcPct val="100000"/>
              </a:lnSpc>
              <a:buNone/>
            </a:pPr>
            <a:r>
              <a:rPr lang="en-GB" sz="1796" b="0" strike="noStrike" spc="-1" dirty="0">
                <a:solidFill>
                  <a:srgbClr val="000000"/>
                </a:solidFill>
                <a:latin typeface="Times New Roman"/>
                <a:ea typeface="Calibri Light"/>
              </a:rPr>
              <a:t>beams of heavy ions up to Xe</a:t>
            </a:r>
          </a:p>
          <a:p>
            <a:pPr>
              <a:lnSpc>
                <a:spcPct val="100000"/>
              </a:lnSpc>
              <a:buNone/>
            </a:pPr>
            <a:r>
              <a:rPr lang="en-GB" sz="1796" b="0" strike="noStrike" spc="-1" dirty="0">
                <a:solidFill>
                  <a:srgbClr val="000000"/>
                </a:solidFill>
                <a:latin typeface="Times New Roman"/>
                <a:ea typeface="Calibri Light"/>
              </a:rPr>
              <a:t>with energies up to 100A MeV</a:t>
            </a:r>
            <a:endParaRPr lang="en-US" sz="1796" b="0" strike="noStrike" spc="-1" dirty="0">
              <a:latin typeface="Arial"/>
            </a:endParaRPr>
          </a:p>
          <a:p>
            <a:pPr>
              <a:lnSpc>
                <a:spcPct val="100000"/>
              </a:lnSpc>
              <a:buNone/>
            </a:pPr>
            <a:r>
              <a:rPr lang="en-GB" sz="1796" b="0" strike="noStrike" spc="-1" dirty="0">
                <a:solidFill>
                  <a:srgbClr val="000000"/>
                </a:solidFill>
                <a:latin typeface="Times New Roman"/>
                <a:ea typeface="Calibri Light"/>
              </a:rPr>
              <a:t>(tandem of two new</a:t>
            </a:r>
          </a:p>
          <a:p>
            <a:pPr>
              <a:lnSpc>
                <a:spcPct val="100000"/>
              </a:lnSpc>
              <a:buNone/>
            </a:pPr>
            <a:r>
              <a:rPr lang="en-GB" sz="1796" b="0" strike="noStrike" spc="-1" dirty="0">
                <a:solidFill>
                  <a:srgbClr val="000000"/>
                </a:solidFill>
                <a:latin typeface="Times New Roman"/>
                <a:ea typeface="Calibri Light"/>
              </a:rPr>
              <a:t>cyclotrons or a LINAC).</a:t>
            </a:r>
            <a:endParaRPr lang="en-US" sz="1796" b="0" strike="noStrike" spc="-1" dirty="0">
              <a:latin typeface="Arial"/>
            </a:endParaRPr>
          </a:p>
          <a:p>
            <a:pPr>
              <a:lnSpc>
                <a:spcPct val="100000"/>
              </a:lnSpc>
              <a:buNone/>
            </a:pPr>
            <a:endParaRPr lang="en-US" sz="1796" b="0" strike="noStrike" spc="-1" dirty="0">
              <a:latin typeface="Arial"/>
            </a:endParaRPr>
          </a:p>
        </p:txBody>
      </p:sp>
      <p:sp>
        <p:nvSpPr>
          <p:cNvPr id="340" name="Прямоугольник 6"/>
          <p:cNvSpPr/>
          <p:nvPr/>
        </p:nvSpPr>
        <p:spPr>
          <a:xfrm>
            <a:off x="2321330" y="63738"/>
            <a:ext cx="7965516" cy="460033"/>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gn="ctr">
              <a:lnSpc>
                <a:spcPct val="100000"/>
              </a:lnSpc>
              <a:buNone/>
            </a:pPr>
            <a:r>
              <a:rPr lang="en-US" sz="2400" b="1" strike="noStrike" spc="-1">
                <a:solidFill>
                  <a:srgbClr val="C00000"/>
                </a:solidFill>
                <a:latin typeface="Arial"/>
                <a:ea typeface="DejaVu Sans"/>
              </a:rPr>
              <a:t>Rare isotope research: long-term perspectives</a:t>
            </a:r>
            <a:endParaRPr lang="en-US" sz="2400" b="0" strike="noStrike" spc="-1">
              <a:latin typeface="Arial"/>
            </a:endParaRPr>
          </a:p>
        </p:txBody>
      </p:sp>
      <p:pic>
        <p:nvPicPr>
          <p:cNvPr id="341" name="Рисунок 7"/>
          <p:cNvPicPr/>
          <p:nvPr/>
        </p:nvPicPr>
        <p:blipFill>
          <a:blip r:embed="rId2"/>
          <a:stretch/>
        </p:blipFill>
        <p:spPr>
          <a:xfrm>
            <a:off x="3208521" y="1103364"/>
            <a:ext cx="8839781" cy="5319750"/>
          </a:xfrm>
          <a:prstGeom prst="rect">
            <a:avLst/>
          </a:prstGeom>
          <a:ln w="0">
            <a:noFill/>
          </a:ln>
        </p:spPr>
      </p:pic>
      <p:sp>
        <p:nvSpPr>
          <p:cNvPr id="342" name="Овал 8"/>
          <p:cNvSpPr/>
          <p:nvPr/>
        </p:nvSpPr>
        <p:spPr>
          <a:xfrm rot="3139200">
            <a:off x="3183370" y="5432173"/>
            <a:ext cx="789735" cy="1222328"/>
          </a:xfrm>
          <a:prstGeom prst="ellipse">
            <a:avLst/>
          </a:prstGeom>
          <a:solidFill>
            <a:srgbClr val="E3E3E5">
              <a:alpha val="65000"/>
            </a:srgbClr>
          </a:solidFill>
          <a:ln w="12700">
            <a:solidFill>
              <a:srgbClr val="8F8B66"/>
            </a:solidFill>
            <a:round/>
          </a:ln>
        </p:spPr>
        <p:style>
          <a:lnRef idx="2">
            <a:schemeClr val="accent1">
              <a:shade val="50000"/>
            </a:schemeClr>
          </a:lnRef>
          <a:fillRef idx="1">
            <a:schemeClr val="accent1"/>
          </a:fillRef>
          <a:effectRef idx="0">
            <a:schemeClr val="accent1"/>
          </a:effectRef>
          <a:fontRef idx="minor"/>
        </p:style>
      </p:sp>
      <p:sp>
        <p:nvSpPr>
          <p:cNvPr id="343" name="Овал 9"/>
          <p:cNvSpPr/>
          <p:nvPr/>
        </p:nvSpPr>
        <p:spPr>
          <a:xfrm rot="3277200">
            <a:off x="4378751" y="3674492"/>
            <a:ext cx="914770" cy="2951265"/>
          </a:xfrm>
          <a:prstGeom prst="ellipse">
            <a:avLst/>
          </a:prstGeom>
          <a:solidFill>
            <a:srgbClr val="806320">
              <a:alpha val="65000"/>
            </a:srgbClr>
          </a:solidFill>
          <a:ln w="12700">
            <a:solidFill>
              <a:srgbClr val="8F8B66"/>
            </a:solidFill>
            <a:round/>
          </a:ln>
        </p:spPr>
        <p:style>
          <a:lnRef idx="2">
            <a:schemeClr val="accent1">
              <a:shade val="50000"/>
            </a:schemeClr>
          </a:lnRef>
          <a:fillRef idx="1">
            <a:schemeClr val="accent1"/>
          </a:fillRef>
          <a:effectRef idx="0">
            <a:schemeClr val="accent1"/>
          </a:effectRef>
          <a:fontRef idx="minor"/>
        </p:style>
      </p:sp>
      <p:sp>
        <p:nvSpPr>
          <p:cNvPr id="344" name="Овал 10"/>
          <p:cNvSpPr/>
          <p:nvPr/>
        </p:nvSpPr>
        <p:spPr>
          <a:xfrm rot="3595800">
            <a:off x="7887285" y="454474"/>
            <a:ext cx="874169" cy="5375800"/>
          </a:xfrm>
          <a:prstGeom prst="ellipse">
            <a:avLst/>
          </a:prstGeom>
          <a:solidFill>
            <a:srgbClr val="6F717E">
              <a:alpha val="65000"/>
            </a:srgbClr>
          </a:solidFill>
          <a:ln w="12700">
            <a:solidFill>
              <a:srgbClr val="8F8B66"/>
            </a:solidFill>
            <a:round/>
          </a:ln>
        </p:spPr>
        <p:style>
          <a:lnRef idx="2">
            <a:schemeClr val="accent1">
              <a:shade val="50000"/>
            </a:schemeClr>
          </a:lnRef>
          <a:fillRef idx="1">
            <a:schemeClr val="accent1"/>
          </a:fillRef>
          <a:effectRef idx="0">
            <a:schemeClr val="accent1"/>
          </a:effectRef>
          <a:fontRef idx="minor"/>
        </p:style>
      </p:sp>
      <p:sp>
        <p:nvSpPr>
          <p:cNvPr id="345" name="TextBox 11"/>
          <p:cNvSpPr/>
          <p:nvPr/>
        </p:nvSpPr>
        <p:spPr>
          <a:xfrm>
            <a:off x="3387197" y="6309354"/>
            <a:ext cx="2316317" cy="643417"/>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gn="ctr">
              <a:lnSpc>
                <a:spcPct val="100000"/>
              </a:lnSpc>
              <a:buNone/>
            </a:pPr>
            <a:r>
              <a:rPr lang="en-US" sz="1796" b="0" strike="noStrike" spc="-1">
                <a:solidFill>
                  <a:srgbClr val="C00000"/>
                </a:solidFill>
                <a:latin typeface="Arial"/>
                <a:ea typeface="DejaVu Sans"/>
              </a:rPr>
              <a:t>ACCULINNA-2</a:t>
            </a:r>
            <a:br>
              <a:rPr sz="1796"/>
            </a:br>
            <a:r>
              <a:rPr lang="en-US" sz="1796" b="0" strike="noStrike" spc="-1">
                <a:solidFill>
                  <a:srgbClr val="C00000"/>
                </a:solidFill>
                <a:latin typeface="Arial"/>
                <a:ea typeface="DejaVu Sans"/>
              </a:rPr>
              <a:t>@ U400M</a:t>
            </a:r>
            <a:endParaRPr lang="en-US" sz="1796" b="0" strike="noStrike" spc="-1">
              <a:latin typeface="Arial"/>
            </a:endParaRPr>
          </a:p>
        </p:txBody>
      </p:sp>
      <p:sp>
        <p:nvSpPr>
          <p:cNvPr id="346" name="TextBox 12"/>
          <p:cNvSpPr/>
          <p:nvPr/>
        </p:nvSpPr>
        <p:spPr>
          <a:xfrm rot="19431000">
            <a:off x="3986040" y="4767516"/>
            <a:ext cx="1712050" cy="643417"/>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nSpc>
                <a:spcPct val="100000"/>
              </a:lnSpc>
              <a:buNone/>
            </a:pPr>
            <a:r>
              <a:rPr lang="en-US" sz="1796" b="0" strike="noStrike" spc="-1">
                <a:solidFill>
                  <a:srgbClr val="C00000"/>
                </a:solidFill>
                <a:latin typeface="Arial"/>
                <a:ea typeface="DejaVu Sans"/>
              </a:rPr>
              <a:t>A new complex</a:t>
            </a:r>
            <a:endParaRPr lang="en-US" sz="1796" b="0" strike="noStrike" spc="-1">
              <a:latin typeface="Arial"/>
            </a:endParaRPr>
          </a:p>
        </p:txBody>
      </p:sp>
      <p:sp>
        <p:nvSpPr>
          <p:cNvPr id="347" name="Овал 14"/>
          <p:cNvSpPr/>
          <p:nvPr/>
        </p:nvSpPr>
        <p:spPr>
          <a:xfrm rot="3730200">
            <a:off x="10100554" y="831017"/>
            <a:ext cx="527807" cy="1518748"/>
          </a:xfrm>
          <a:prstGeom prst="ellipse">
            <a:avLst/>
          </a:prstGeom>
          <a:solidFill>
            <a:srgbClr val="E3E3E5">
              <a:alpha val="65000"/>
            </a:srgbClr>
          </a:solidFill>
          <a:ln w="12700">
            <a:solidFill>
              <a:srgbClr val="8F8B66"/>
            </a:solidFill>
            <a:round/>
          </a:ln>
        </p:spPr>
        <p:style>
          <a:lnRef idx="2">
            <a:schemeClr val="accent1">
              <a:shade val="50000"/>
            </a:schemeClr>
          </a:lnRef>
          <a:fillRef idx="1">
            <a:schemeClr val="accent1"/>
          </a:fillRef>
          <a:effectRef idx="0">
            <a:schemeClr val="accent1"/>
          </a:effectRef>
          <a:fontRef idx="minor"/>
        </p:style>
      </p:sp>
      <p:sp>
        <p:nvSpPr>
          <p:cNvPr id="348" name="TextBox 13"/>
          <p:cNvSpPr/>
          <p:nvPr/>
        </p:nvSpPr>
        <p:spPr>
          <a:xfrm rot="19857600">
            <a:off x="6370334" y="2724512"/>
            <a:ext cx="3689260" cy="363608"/>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gn="ctr">
              <a:lnSpc>
                <a:spcPct val="100000"/>
              </a:lnSpc>
              <a:buNone/>
            </a:pPr>
            <a:r>
              <a:rPr lang="en-US" sz="1796" b="0" strike="noStrike" spc="-1">
                <a:solidFill>
                  <a:srgbClr val="C00000"/>
                </a:solidFill>
                <a:latin typeface="Arial"/>
                <a:ea typeface="DejaVu Sans"/>
              </a:rPr>
              <a:t>Multinucleon transfer @ U400R</a:t>
            </a:r>
            <a:endParaRPr lang="en-US" sz="1796" b="0" strike="noStrike" spc="-1">
              <a:latin typeface="Arial"/>
            </a:endParaRPr>
          </a:p>
        </p:txBody>
      </p:sp>
      <p:sp>
        <p:nvSpPr>
          <p:cNvPr id="349" name="TextBox 15"/>
          <p:cNvSpPr/>
          <p:nvPr/>
        </p:nvSpPr>
        <p:spPr>
          <a:xfrm>
            <a:off x="10133250" y="848623"/>
            <a:ext cx="1473117" cy="643417"/>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nSpc>
                <a:spcPct val="100000"/>
              </a:lnSpc>
              <a:buNone/>
            </a:pPr>
            <a:r>
              <a:rPr lang="en-US" sz="1796" b="0" strike="noStrike" spc="-1">
                <a:solidFill>
                  <a:srgbClr val="C00000"/>
                </a:solidFill>
                <a:latin typeface="Arial"/>
                <a:ea typeface="DejaVu Sans"/>
              </a:rPr>
              <a:t>SHE Factory</a:t>
            </a:r>
            <a:endParaRPr lang="en-US" sz="1796" b="0" strike="noStrike" spc="-1">
              <a:latin typeface="Arial"/>
            </a:endParaRPr>
          </a:p>
        </p:txBody>
      </p:sp>
      <p:sp>
        <p:nvSpPr>
          <p:cNvPr id="350" name="Прямоугольник 4"/>
          <p:cNvSpPr/>
          <p:nvPr/>
        </p:nvSpPr>
        <p:spPr>
          <a:xfrm>
            <a:off x="7747878" y="4662559"/>
            <a:ext cx="4184371" cy="911177"/>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nSpc>
                <a:spcPct val="100000"/>
              </a:lnSpc>
              <a:buNone/>
            </a:pPr>
            <a:r>
              <a:rPr lang="en-GB" sz="1796" b="1" strike="noStrike" spc="-1">
                <a:solidFill>
                  <a:srgbClr val="000000"/>
                </a:solidFill>
                <a:latin typeface="Times New Roman"/>
                <a:ea typeface="Calibri Light"/>
              </a:rPr>
              <a:t>Nuclides heavier than Xenon:</a:t>
            </a:r>
            <a:endParaRPr lang="en-US" sz="1796" b="0" strike="noStrike" spc="-1">
              <a:latin typeface="Arial"/>
            </a:endParaRPr>
          </a:p>
          <a:p>
            <a:pPr>
              <a:lnSpc>
                <a:spcPct val="100000"/>
              </a:lnSpc>
              <a:buNone/>
            </a:pPr>
            <a:r>
              <a:rPr lang="en-GB" sz="1796" b="0" strike="noStrike" spc="-1">
                <a:solidFill>
                  <a:srgbClr val="000000"/>
                </a:solidFill>
                <a:latin typeface="Times New Roman"/>
                <a:ea typeface="Calibri Light"/>
              </a:rPr>
              <a:t>Production in</a:t>
            </a:r>
            <a:endParaRPr lang="en-US" sz="1796" b="0" strike="noStrike" spc="-1">
              <a:latin typeface="Arial"/>
            </a:endParaRPr>
          </a:p>
          <a:p>
            <a:pPr>
              <a:lnSpc>
                <a:spcPct val="100000"/>
              </a:lnSpc>
              <a:buNone/>
            </a:pPr>
            <a:r>
              <a:rPr lang="en-GB" sz="1796" b="0" strike="noStrike" spc="-1">
                <a:solidFill>
                  <a:srgbClr val="000000"/>
                </a:solidFill>
                <a:latin typeface="Times New Roman"/>
                <a:ea typeface="Calibri Light"/>
              </a:rPr>
              <a:t>multinucleon transfer reactions at U400R</a:t>
            </a:r>
            <a:endParaRPr lang="en-US" sz="1796" b="0" strike="noStrike" spc="-1">
              <a:latin typeface="Arial"/>
            </a:endParaRPr>
          </a:p>
        </p:txBody>
      </p:sp>
    </p:spTree>
    <p:extLst>
      <p:ext uri="{BB962C8B-B14F-4D97-AF65-F5344CB8AC3E}">
        <p14:creationId xmlns:p14="http://schemas.microsoft.com/office/powerpoint/2010/main" val="12674883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14019</TotalTime>
  <Words>7207</Words>
  <Application>Microsoft Office PowerPoint</Application>
  <PresentationFormat>Произвольный</PresentationFormat>
  <Paragraphs>783</Paragraphs>
  <Slides>19</Slides>
  <Notes>11</Notes>
  <HiddenSlides>0</HiddenSlides>
  <MMClips>0</MMClips>
  <ScaleCrop>false</ScaleCrop>
  <HeadingPairs>
    <vt:vector size="4" baseType="variant">
      <vt:variant>
        <vt:lpstr>Тема</vt:lpstr>
      </vt:variant>
      <vt:variant>
        <vt:i4>13</vt:i4>
      </vt:variant>
      <vt:variant>
        <vt:lpstr>Заголовки слайдов</vt:lpstr>
      </vt:variant>
      <vt:variant>
        <vt:i4>19</vt:i4>
      </vt:variant>
    </vt:vector>
  </HeadingPairs>
  <TitlesOfParts>
    <vt:vector size="32" baseType="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Презентация PowerPoint</vt:lpstr>
      <vt:lpstr>Презентация PowerPoint</vt:lpstr>
      <vt:lpstr>Презентация PowerPoint</vt:lpstr>
      <vt:lpstr>Презентация PowerPoint</vt:lpstr>
      <vt:lpstr>BM@N &amp; MPD           NICA                SPD</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Frontier Accelerator R&amp;D (preliminary list):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home</dc:creator>
  <dc:description/>
  <cp:lastModifiedBy>grigory trubnikov</cp:lastModifiedBy>
  <cp:revision>927</cp:revision>
  <cp:lastPrinted>2022-05-20T08:56:08Z</cp:lastPrinted>
  <dcterms:created xsi:type="dcterms:W3CDTF">2021-09-05T13:29:23Z</dcterms:created>
  <dcterms:modified xsi:type="dcterms:W3CDTF">2022-07-04T06:38:14Z</dcterms:modified>
  <dc:language>en-CA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r8>0</vt:r8>
  </property>
  <property fmtid="{D5CDD505-2E9C-101B-9397-08002B2CF9AE}" pid="3" name="HyperlinksChanged">
    <vt:bool>false</vt:bool>
  </property>
  <property fmtid="{D5CDD505-2E9C-101B-9397-08002B2CF9AE}" pid="4" name="LinksUpToDate">
    <vt:bool>false</vt:bool>
  </property>
  <property fmtid="{D5CDD505-2E9C-101B-9397-08002B2CF9AE}" pid="5" name="MMClips">
    <vt:r8>0</vt:r8>
  </property>
  <property fmtid="{D5CDD505-2E9C-101B-9397-08002B2CF9AE}" pid="6" name="Notes">
    <vt:r8>34</vt:r8>
  </property>
  <property fmtid="{D5CDD505-2E9C-101B-9397-08002B2CF9AE}" pid="7" name="PresentationFormat">
    <vt:lpwstr>Произвольный</vt:lpwstr>
  </property>
  <property fmtid="{D5CDD505-2E9C-101B-9397-08002B2CF9AE}" pid="8" name="ScaleCrop">
    <vt:bool>false</vt:bool>
  </property>
  <property fmtid="{D5CDD505-2E9C-101B-9397-08002B2CF9AE}" pid="9" name="ShareDoc">
    <vt:bool>false</vt:bool>
  </property>
  <property fmtid="{D5CDD505-2E9C-101B-9397-08002B2CF9AE}" pid="10" name="Slides">
    <vt:r8>59</vt:r8>
  </property>
</Properties>
</file>