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333" r:id="rId3"/>
    <p:sldId id="324" r:id="rId4"/>
    <p:sldId id="323" r:id="rId5"/>
    <p:sldId id="325" r:id="rId6"/>
    <p:sldId id="258" r:id="rId7"/>
    <p:sldId id="301" r:id="rId8"/>
    <p:sldId id="260" r:id="rId9"/>
    <p:sldId id="277" r:id="rId10"/>
    <p:sldId id="326" r:id="rId11"/>
    <p:sldId id="327" r:id="rId12"/>
    <p:sldId id="278" r:id="rId13"/>
    <p:sldId id="320" r:id="rId14"/>
    <p:sldId id="321" r:id="rId15"/>
    <p:sldId id="299" r:id="rId16"/>
    <p:sldId id="311" r:id="rId17"/>
    <p:sldId id="313" r:id="rId18"/>
    <p:sldId id="268" r:id="rId19"/>
    <p:sldId id="267" r:id="rId20"/>
    <p:sldId id="330" r:id="rId21"/>
    <p:sldId id="270" r:id="rId22"/>
    <p:sldId id="279" r:id="rId23"/>
    <p:sldId id="316" r:id="rId24"/>
    <p:sldId id="317" r:id="rId25"/>
    <p:sldId id="319" r:id="rId26"/>
    <p:sldId id="318" r:id="rId27"/>
    <p:sldId id="322" r:id="rId28"/>
    <p:sldId id="312" r:id="rId29"/>
    <p:sldId id="271" r:id="rId30"/>
    <p:sldId id="328" r:id="rId31"/>
    <p:sldId id="304" r:id="rId32"/>
    <p:sldId id="307" r:id="rId33"/>
    <p:sldId id="294" r:id="rId34"/>
    <p:sldId id="302" r:id="rId35"/>
    <p:sldId id="296" r:id="rId36"/>
    <p:sldId id="292" r:id="rId37"/>
    <p:sldId id="310" r:id="rId38"/>
    <p:sldId id="314" r:id="rId39"/>
    <p:sldId id="315" r:id="rId40"/>
    <p:sldId id="305" r:id="rId41"/>
    <p:sldId id="308" r:id="rId42"/>
    <p:sldId id="309" r:id="rId43"/>
    <p:sldId id="297" r:id="rId44"/>
    <p:sldId id="283" r:id="rId45"/>
    <p:sldId id="281" r:id="rId46"/>
    <p:sldId id="282" r:id="rId47"/>
    <p:sldId id="284" r:id="rId48"/>
    <p:sldId id="285" r:id="rId49"/>
    <p:sldId id="286" r:id="rId50"/>
    <p:sldId id="290" r:id="rId51"/>
    <p:sldId id="274" r:id="rId52"/>
    <p:sldId id="288" r:id="rId53"/>
    <p:sldId id="331" r:id="rId54"/>
    <p:sldId id="291" r:id="rId55"/>
    <p:sldId id="259" r:id="rId56"/>
    <p:sldId id="306" r:id="rId57"/>
    <p:sldId id="332" r:id="rId58"/>
    <p:sldId id="298" r:id="rId59"/>
    <p:sldId id="336" r:id="rId60"/>
    <p:sldId id="280" r:id="rId61"/>
    <p:sldId id="272" r:id="rId62"/>
    <p:sldId id="289" r:id="rId63"/>
    <p:sldId id="257" r:id="rId64"/>
    <p:sldId id="335" r:id="rId65"/>
    <p:sldId id="334" r:id="rId6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2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862" autoAdjust="0"/>
    <p:restoredTop sz="94660"/>
  </p:normalViewPr>
  <p:slideViewPr>
    <p:cSldViewPr>
      <p:cViewPr varScale="1">
        <p:scale>
          <a:sx n="114" d="100"/>
          <a:sy n="114" d="100"/>
        </p:scale>
        <p:origin x="2166" y="156"/>
      </p:cViewPr>
      <p:guideLst>
        <p:guide orient="horz" pos="2160"/>
        <p:guide pos="288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36F1DE-025F-4A1E-9B79-478DEDE2048F}" type="datetimeFigureOut">
              <a:rPr lang="ru-RU" smtClean="0"/>
              <a:t>30.06.2022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048CB5-6598-4BFA-BD61-CFECFBE07E6E}" type="slidenum">
              <a:rPr lang="ru-RU" smtClean="0"/>
              <a:t>‹#›</a:t>
            </a:fld>
            <a:endParaRPr lang="ru-RU"/>
          </a:p>
        </p:txBody>
      </p:sp>
    </p:spTree>
    <p:extLst>
      <p:ext uri="{BB962C8B-B14F-4D97-AF65-F5344CB8AC3E}">
        <p14:creationId xmlns:p14="http://schemas.microsoft.com/office/powerpoint/2010/main" val="290908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p:txBody>
          <a:bodyPr/>
          <a:lstStyle/>
          <a:p>
            <a:pPr>
              <a:defRPr/>
            </a:pPr>
            <a:fld id="{FAD8DA6E-AE34-449D-9DBC-7F56574E6B3E}" type="slidenum">
              <a:rPr lang="ru-RU" smtClean="0"/>
              <a:pPr>
                <a:defRPr/>
              </a:pPr>
              <a:t>3</a:t>
            </a:fld>
            <a:endParaRPr lang="ru-RU"/>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270E15-82A3-4025-ADC1-D4A0BBB8AFB2}" type="slidenum">
              <a:rPr lang="ru-RU" smtClean="0"/>
              <a:t>26</a:t>
            </a:fld>
            <a:endParaRPr lang="ru-RU"/>
          </a:p>
        </p:txBody>
      </p:sp>
    </p:spTree>
    <p:extLst>
      <p:ext uri="{BB962C8B-B14F-4D97-AF65-F5344CB8AC3E}">
        <p14:creationId xmlns:p14="http://schemas.microsoft.com/office/powerpoint/2010/main" val="813884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D10F958-7DFE-4F6A-A6FC-36BEF3E54027}" type="slidenum">
              <a:rPr lang="ru-RU" smtClean="0"/>
              <a:t>29</a:t>
            </a:fld>
            <a:endParaRPr lang="ru-RU"/>
          </a:p>
        </p:txBody>
      </p:sp>
    </p:spTree>
    <p:extLst>
      <p:ext uri="{BB962C8B-B14F-4D97-AF65-F5344CB8AC3E}">
        <p14:creationId xmlns:p14="http://schemas.microsoft.com/office/powerpoint/2010/main" val="115427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In fact, changes in the Periodic Table may appear much earlier than reaching the critical field due to the so-called “relativistic effect" in the electronic structure of atoms. Indeed, as the atomic number increases, the speed of all orbital electrons increases also. From the theory of relativity it is known that as the particle approaches the speed of light, its relativistic mass increases.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effect will be greatest for electrons closest to the nucleus where electrons have highest speed. As will follow, the “relativistic effect” will lead to compression of the internal orbits, which will affect entire electronic structure of the atom.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32</a:t>
            </a:fld>
            <a:endParaRPr lang="ru-RU"/>
          </a:p>
        </p:txBody>
      </p:sp>
    </p:spTree>
    <p:extLst>
      <p:ext uri="{BB962C8B-B14F-4D97-AF65-F5344CB8AC3E}">
        <p14:creationId xmlns:p14="http://schemas.microsoft.com/office/powerpoint/2010/main" val="1712158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p:cNvSpPr>
            <a:spLocks noGrp="1" noRot="1" noChangeAspect="1" noTextEdit="1"/>
          </p:cNvSpPr>
          <p:nvPr>
            <p:ph type="sldImg"/>
          </p:nvPr>
        </p:nvSpPr>
        <p:spPr>
          <a:ln/>
        </p:spPr>
      </p:sp>
      <p:sp>
        <p:nvSpPr>
          <p:cNvPr id="6656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
        <p:nvSpPr>
          <p:cNvPr id="6656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fld id="{E651A0EC-7EC6-4083-B6BE-9BFA5B73F54E}" type="slidenum">
              <a:rPr lang="ru-RU" altLang="ru-RU" sz="1200" b="0" smtClean="0"/>
              <a:pPr eaLnBrk="1" hangingPunct="1"/>
              <a:t>37</a:t>
            </a:fld>
            <a:endParaRPr lang="ru-RU" altLang="ru-RU" sz="1200"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A6797-A37E-4D26-B2AD-1DA938C6774E}" type="slidenum">
              <a:rPr lang="ru-RU" altLang="ru-RU"/>
              <a:pPr/>
              <a:t>44</a:t>
            </a:fld>
            <a:endParaRPr lang="ru-RU" altLang="ru-RU"/>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ru-RU" alt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A048CB5-6598-4BFA-BD61-CFECFBE07E6E}" type="slidenum">
              <a:rPr lang="ru-RU" smtClean="0"/>
              <a:t>45</a:t>
            </a:fld>
            <a:endParaRPr lang="ru-RU"/>
          </a:p>
        </p:txBody>
      </p:sp>
    </p:spTree>
    <p:extLst>
      <p:ext uri="{BB962C8B-B14F-4D97-AF65-F5344CB8AC3E}">
        <p14:creationId xmlns:p14="http://schemas.microsoft.com/office/powerpoint/2010/main" val="16408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TextEdit="1"/>
          </p:cNvSpPr>
          <p:nvPr>
            <p:ph type="sldImg"/>
          </p:nvPr>
        </p:nvSpPr>
        <p:spPr bwMode="auto">
          <a:noFill/>
          <a:ln>
            <a:solidFill>
              <a:srgbClr val="000000"/>
            </a:solidFill>
            <a:miter lim="800000"/>
            <a:headEnd/>
            <a:tailEnd/>
          </a:ln>
        </p:spPr>
      </p:sp>
      <p:sp>
        <p:nvSpPr>
          <p:cNvPr id="3072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a:latin typeface="Arial" charset="0"/>
            </a:endParaRPr>
          </a:p>
        </p:txBody>
      </p:sp>
      <p:sp>
        <p:nvSpPr>
          <p:cNvPr id="3072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87ACC9-37B2-46CC-B2D4-068566164E83}" type="slidenum">
              <a:rPr lang="ru-RU" smtClean="0"/>
              <a:pPr/>
              <a:t>53</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CFBA1B-273E-4713-92B5-CC47CAC64C5A}" type="slidenum">
              <a:rPr lang="ru-RU" altLang="ru-RU"/>
              <a:pPr/>
              <a:t>56</a:t>
            </a:fld>
            <a:endParaRPr lang="ru-RU" altLang="ru-RU"/>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And over the next 150 years, the Periodic Table, as a pearl of knowledge, was perceived by human society with increasing interest. Many laboratories in the world created new facilities: nuclear reactors, accelerators, sophisticated setups. Many people of several generations are involved in the science of new elements.</a:t>
            </a:r>
            <a:endParaRPr lang="ru-RU" sz="1200" kern="1200" dirty="0">
              <a:solidFill>
                <a:schemeClr val="tx1"/>
              </a:solidFill>
              <a:effectLst/>
              <a:latin typeface="+mn-lt"/>
              <a:ea typeface="+mn-ea"/>
              <a:cs typeface="+mn-cs"/>
            </a:endParaRPr>
          </a:p>
          <a:p>
            <a:endParaRPr lang="en-US" sz="1200" kern="1200" noProof="0" dirty="0">
              <a:solidFill>
                <a:schemeClr val="tx1"/>
              </a:solidFill>
              <a:effectLst/>
              <a:latin typeface="+mn-lt"/>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80CF3CD-6A08-4E53-8568-A7F6EEE54894}" type="slidenum">
              <a:rPr lang="en-US" smtClean="0"/>
              <a:pPr>
                <a:defRPr/>
              </a:pPr>
              <a:t>60</a:t>
            </a:fld>
            <a:endParaRPr lang="en-US"/>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SHE-Factory is equipped with new accelerator capable of deliver the ion beams with an intensity 10 times higher what we currently have.</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9</a:t>
            </a:fld>
            <a:endParaRPr lang="ru-RU"/>
          </a:p>
        </p:txBody>
      </p:sp>
    </p:spTree>
    <p:extLst>
      <p:ext uri="{BB962C8B-B14F-4D97-AF65-F5344CB8AC3E}">
        <p14:creationId xmlns:p14="http://schemas.microsoft.com/office/powerpoint/2010/main" val="96601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AFBAE3-A573-475D-924D-E28A9DD51C19}" type="slidenum">
              <a:rPr lang="ru-RU" smtClean="0"/>
              <a:t>10</a:t>
            </a:fld>
            <a:endParaRPr lang="ru-RU"/>
          </a:p>
        </p:txBody>
      </p:sp>
    </p:spTree>
    <p:extLst>
      <p:ext uri="{BB962C8B-B14F-4D97-AF65-F5344CB8AC3E}">
        <p14:creationId xmlns:p14="http://schemas.microsoft.com/office/powerpoint/2010/main" val="552412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270E15-82A3-4025-ADC1-D4A0BBB8AFB2}" type="slidenum">
              <a:rPr lang="ru-RU" smtClean="0"/>
              <a:t>11</a:t>
            </a:fld>
            <a:endParaRPr lang="ru-RU"/>
          </a:p>
        </p:txBody>
      </p:sp>
    </p:spTree>
    <p:extLst>
      <p:ext uri="{BB962C8B-B14F-4D97-AF65-F5344CB8AC3E}">
        <p14:creationId xmlns:p14="http://schemas.microsoft.com/office/powerpoint/2010/main" val="129829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far, various calculations give different scenarios for the continuation of the Periodic Table. In one case, similar to the previously presented calculations, after element 121, a new series of Super actinides will begin including 122, 123, .155 elements.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another version, the elements will be located in the 8th row. But as the atomic number increases, the group difference in the chemical properties of the heaviest elements will disappear.</a:t>
            </a:r>
            <a:endParaRPr lang="ru-RU" sz="1200" kern="1200" dirty="0">
              <a:solidFill>
                <a:schemeClr val="tx1"/>
              </a:solidFill>
              <a:effectLst/>
              <a:latin typeface="+mn-lt"/>
              <a:ea typeface="+mn-ea"/>
              <a:cs typeface="+mn-cs"/>
            </a:endParaRPr>
          </a:p>
          <a:p>
            <a:endParaRPr lang="en-US" dirty="0"/>
          </a:p>
        </p:txBody>
      </p:sp>
      <p:sp>
        <p:nvSpPr>
          <p:cNvPr id="4" name="Номер слайда 3"/>
          <p:cNvSpPr>
            <a:spLocks noGrp="1"/>
          </p:cNvSpPr>
          <p:nvPr>
            <p:ph type="sldNum" sz="quarter" idx="10"/>
          </p:nvPr>
        </p:nvSpPr>
        <p:spPr/>
        <p:txBody>
          <a:bodyPr/>
          <a:lstStyle/>
          <a:p>
            <a:fld id="{A5EC5B6C-561A-4EAB-BA52-9BAAA0567C9B}" type="slidenum">
              <a:rPr lang="ru-RU" smtClean="0"/>
              <a:t>12</a:t>
            </a:fld>
            <a:endParaRPr lang="ru-RU"/>
          </a:p>
        </p:txBody>
      </p:sp>
    </p:spTree>
    <p:extLst>
      <p:ext uri="{BB962C8B-B14F-4D97-AF65-F5344CB8AC3E}">
        <p14:creationId xmlns:p14="http://schemas.microsoft.com/office/powerpoint/2010/main" val="1418646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7C99FB-1E5A-443C-BD9D-FFA6BF2831D0}" type="slidenum">
              <a:rPr lang="ru-RU" altLang="ru-RU"/>
              <a:pPr/>
              <a:t>16</a:t>
            </a:fld>
            <a:endParaRPr lang="ru-RU" altLang="ru-RU"/>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a:p>
        </p:txBody>
      </p:sp>
      <p:sp>
        <p:nvSpPr>
          <p:cNvPr id="2867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B6C9DFA-96D5-4950-9114-E9CA171C433C}" type="slidenum">
              <a:rPr lang="ru-RU" smtClean="0"/>
              <a:pPr>
                <a:defRPr/>
              </a:pPr>
              <a:t>17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TextEdit="1"/>
          </p:cNvSpPr>
          <p:nvPr>
            <p:ph type="sldImg"/>
          </p:nvPr>
        </p:nvSpPr>
        <p:spPr bwMode="auto">
          <a:noFill/>
          <a:ln>
            <a:solidFill>
              <a:srgbClr val="000000"/>
            </a:solidFill>
            <a:miter lim="800000"/>
            <a:headEnd/>
            <a:tailEnd/>
          </a:ln>
        </p:spPr>
      </p:sp>
      <p:sp>
        <p:nvSpPr>
          <p:cNvPr id="3072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a:latin typeface="Arial" charset="0"/>
            </a:endParaRPr>
          </a:p>
        </p:txBody>
      </p:sp>
      <p:sp>
        <p:nvSpPr>
          <p:cNvPr id="3072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87ACC9-37B2-46CC-B2D4-068566164E83}" type="slidenum">
              <a:rPr lang="ru-RU" smtClean="0"/>
              <a:pPr/>
              <a:t>20</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270E15-82A3-4025-ADC1-D4A0BBB8AFB2}" type="slidenum">
              <a:rPr lang="ru-RU" smtClean="0"/>
              <a:t>25</a:t>
            </a:fld>
            <a:endParaRPr lang="ru-RU"/>
          </a:p>
        </p:txBody>
      </p:sp>
    </p:spTree>
    <p:extLst>
      <p:ext uri="{BB962C8B-B14F-4D97-AF65-F5344CB8AC3E}">
        <p14:creationId xmlns:p14="http://schemas.microsoft.com/office/powerpoint/2010/main" val="4045938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D435FDFC-67DE-42C5-8A12-B69F5A2E467F}" type="datetimeFigureOut">
              <a:rPr lang="ru-RU" smtClean="0"/>
              <a:t>30.06.2022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C6249B-26B0-4994-852F-A9AD7047DB01}" type="slidenum">
              <a:rPr lang="ru-RU" smtClean="0"/>
              <a:t>‹#›</a:t>
            </a:fld>
            <a:endParaRPr lang="ru-RU"/>
          </a:p>
        </p:txBody>
      </p:sp>
    </p:spTree>
    <p:extLst>
      <p:ext uri="{BB962C8B-B14F-4D97-AF65-F5344CB8AC3E}">
        <p14:creationId xmlns:p14="http://schemas.microsoft.com/office/powerpoint/2010/main" val="420073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435FDFC-67DE-42C5-8A12-B69F5A2E467F}" type="datetimeFigureOut">
              <a:rPr lang="ru-RU" smtClean="0"/>
              <a:t>30.06.2022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C6249B-26B0-4994-852F-A9AD7047DB01}" type="slidenum">
              <a:rPr lang="ru-RU" smtClean="0"/>
              <a:t>‹#›</a:t>
            </a:fld>
            <a:endParaRPr lang="ru-RU"/>
          </a:p>
        </p:txBody>
      </p:sp>
    </p:spTree>
    <p:extLst>
      <p:ext uri="{BB962C8B-B14F-4D97-AF65-F5344CB8AC3E}">
        <p14:creationId xmlns:p14="http://schemas.microsoft.com/office/powerpoint/2010/main" val="47428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435FDFC-67DE-42C5-8A12-B69F5A2E467F}" type="datetimeFigureOut">
              <a:rPr lang="ru-RU" smtClean="0"/>
              <a:t>30.06.2022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C6249B-26B0-4994-852F-A9AD7047DB01}" type="slidenum">
              <a:rPr lang="ru-RU" smtClean="0"/>
              <a:t>‹#›</a:t>
            </a:fld>
            <a:endParaRPr lang="ru-RU"/>
          </a:p>
        </p:txBody>
      </p:sp>
    </p:spTree>
    <p:extLst>
      <p:ext uri="{BB962C8B-B14F-4D97-AF65-F5344CB8AC3E}">
        <p14:creationId xmlns:p14="http://schemas.microsoft.com/office/powerpoint/2010/main" val="3425751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quarter" idx="1"/>
          </p:nvPr>
        </p:nvSpPr>
        <p:spPr>
          <a:xfrm>
            <a:off x="457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57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457200" y="6245225"/>
            <a:ext cx="2133600" cy="476250"/>
          </a:xfrm>
        </p:spPr>
        <p:txBody>
          <a:bodyPr/>
          <a:lstStyle>
            <a:lvl1pPr>
              <a:defRPr>
                <a:latin typeface="Calibri" pitchFamily="34" charset="0"/>
                <a:ea typeface="+mn-ea"/>
                <a:cs typeface="Arial" pitchFamily="34" charset="0"/>
              </a:defRPr>
            </a:lvl1pPr>
          </a:lstStyle>
          <a:p>
            <a:pPr>
              <a:defRPr/>
            </a:pPr>
            <a:endParaRPr lang="ru-RU"/>
          </a:p>
        </p:txBody>
      </p:sp>
      <p:sp>
        <p:nvSpPr>
          <p:cNvPr id="8" name="Нижний колонтитул 7"/>
          <p:cNvSpPr>
            <a:spLocks noGrp="1"/>
          </p:cNvSpPr>
          <p:nvPr>
            <p:ph type="ftr" sz="quarter" idx="11"/>
          </p:nvPr>
        </p:nvSpPr>
        <p:spPr>
          <a:xfrm>
            <a:off x="3124200" y="6245225"/>
            <a:ext cx="28956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6553200" y="6245225"/>
            <a:ext cx="2133600" cy="476250"/>
          </a:xfrm>
        </p:spPr>
        <p:txBody>
          <a:bodyPr/>
          <a:lstStyle>
            <a:lvl1pPr>
              <a:defRPr/>
            </a:lvl1pPr>
          </a:lstStyle>
          <a:p>
            <a:pPr>
              <a:defRPr/>
            </a:pPr>
            <a:fld id="{819FDBA9-0D71-4FB4-959A-74385BFECA87}" type="slidenum">
              <a:rPr lang="ru-RU"/>
              <a:pPr>
                <a:defRPr/>
              </a:pPr>
              <a:t>‹#›</a:t>
            </a:fld>
            <a:endParaRPr lang="ru-RU"/>
          </a:p>
        </p:txBody>
      </p:sp>
    </p:spTree>
    <p:extLst>
      <p:ext uri="{BB962C8B-B14F-4D97-AF65-F5344CB8AC3E}">
        <p14:creationId xmlns:p14="http://schemas.microsoft.com/office/powerpoint/2010/main" val="2957560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4A390F6C-A30D-4201-8DDB-6FA3CCFEFC6C}" type="slidenum">
              <a:rPr lang="ru-RU" altLang="ru-RU"/>
              <a:pPr/>
              <a:t>‹#›</a:t>
            </a:fld>
            <a:endParaRPr lang="ru-RU" altLang="ru-RU"/>
          </a:p>
        </p:txBody>
      </p:sp>
    </p:spTree>
    <p:extLst>
      <p:ext uri="{BB962C8B-B14F-4D97-AF65-F5344CB8AC3E}">
        <p14:creationId xmlns:p14="http://schemas.microsoft.com/office/powerpoint/2010/main" val="212822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dirty="0"/>
            </a:lvl1pPr>
          </a:lstStyle>
          <a:p>
            <a:pPr>
              <a:defRPr/>
            </a:pPr>
            <a:endParaRPr lang="ru-RU"/>
          </a:p>
        </p:txBody>
      </p:sp>
      <p:sp>
        <p:nvSpPr>
          <p:cNvPr id="4" name="Rectangle 5"/>
          <p:cNvSpPr>
            <a:spLocks noGrp="1" noChangeArrowheads="1"/>
          </p:cNvSpPr>
          <p:nvPr>
            <p:ph type="ftr" sz="quarter" idx="11"/>
          </p:nvPr>
        </p:nvSpPr>
        <p:spPr/>
        <p:txBody>
          <a:bodyPr/>
          <a:lstStyle>
            <a:lvl1pPr>
              <a:defRPr dirty="0"/>
            </a:lvl1pPr>
          </a:lstStyle>
          <a:p>
            <a:pPr>
              <a:defRPr/>
            </a:pPr>
            <a:endParaRPr lang="ru-RU"/>
          </a:p>
        </p:txBody>
      </p:sp>
      <p:sp>
        <p:nvSpPr>
          <p:cNvPr id="5" name="Rectangle 6"/>
          <p:cNvSpPr>
            <a:spLocks noGrp="1" noChangeArrowheads="1"/>
          </p:cNvSpPr>
          <p:nvPr>
            <p:ph type="sldNum" sz="quarter" idx="12"/>
          </p:nvPr>
        </p:nvSpPr>
        <p:spPr/>
        <p:txBody>
          <a:bodyPr/>
          <a:lstStyle>
            <a:lvl1pPr>
              <a:defRPr/>
            </a:lvl1pPr>
          </a:lstStyle>
          <a:p>
            <a:pPr>
              <a:defRPr/>
            </a:pPr>
            <a:fld id="{1BD9FBC8-306D-4440-9370-0DA3E019239D}" type="slidenum">
              <a:rPr lang="ru-RU"/>
              <a:pPr>
                <a:defRPr/>
              </a:pPr>
              <a:t>‹#›</a:t>
            </a:fld>
            <a:endParaRPr lang="ru-RU" dirty="0"/>
          </a:p>
        </p:txBody>
      </p:sp>
    </p:spTree>
    <p:extLst>
      <p:ext uri="{BB962C8B-B14F-4D97-AF65-F5344CB8AC3E}">
        <p14:creationId xmlns:p14="http://schemas.microsoft.com/office/powerpoint/2010/main" val="2183139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435FDFC-67DE-42C5-8A12-B69F5A2E467F}" type="datetimeFigureOut">
              <a:rPr lang="ru-RU" smtClean="0"/>
              <a:t>30.06.2022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C6249B-26B0-4994-852F-A9AD7047DB01}" type="slidenum">
              <a:rPr lang="ru-RU" smtClean="0"/>
              <a:t>‹#›</a:t>
            </a:fld>
            <a:endParaRPr lang="ru-RU"/>
          </a:p>
        </p:txBody>
      </p:sp>
    </p:spTree>
    <p:extLst>
      <p:ext uri="{BB962C8B-B14F-4D97-AF65-F5344CB8AC3E}">
        <p14:creationId xmlns:p14="http://schemas.microsoft.com/office/powerpoint/2010/main" val="2666043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435FDFC-67DE-42C5-8A12-B69F5A2E467F}" type="datetimeFigureOut">
              <a:rPr lang="ru-RU" smtClean="0"/>
              <a:t>30.06.2022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C6249B-26B0-4994-852F-A9AD7047DB01}" type="slidenum">
              <a:rPr lang="ru-RU" smtClean="0"/>
              <a:t>‹#›</a:t>
            </a:fld>
            <a:endParaRPr lang="ru-RU"/>
          </a:p>
        </p:txBody>
      </p:sp>
    </p:spTree>
    <p:extLst>
      <p:ext uri="{BB962C8B-B14F-4D97-AF65-F5344CB8AC3E}">
        <p14:creationId xmlns:p14="http://schemas.microsoft.com/office/powerpoint/2010/main" val="2936182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435FDFC-67DE-42C5-8A12-B69F5A2E467F}" type="datetimeFigureOut">
              <a:rPr lang="ru-RU" smtClean="0"/>
              <a:t>30.06.2022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C6249B-26B0-4994-852F-A9AD7047DB01}" type="slidenum">
              <a:rPr lang="ru-RU" smtClean="0"/>
              <a:t>‹#›</a:t>
            </a:fld>
            <a:endParaRPr lang="ru-RU"/>
          </a:p>
        </p:txBody>
      </p:sp>
    </p:spTree>
    <p:extLst>
      <p:ext uri="{BB962C8B-B14F-4D97-AF65-F5344CB8AC3E}">
        <p14:creationId xmlns:p14="http://schemas.microsoft.com/office/powerpoint/2010/main" val="2516592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435FDFC-67DE-42C5-8A12-B69F5A2E467F}" type="datetimeFigureOut">
              <a:rPr lang="ru-RU" smtClean="0"/>
              <a:t>30.06.2022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0C6249B-26B0-4994-852F-A9AD7047DB01}" type="slidenum">
              <a:rPr lang="ru-RU" smtClean="0"/>
              <a:t>‹#›</a:t>
            </a:fld>
            <a:endParaRPr lang="ru-RU"/>
          </a:p>
        </p:txBody>
      </p:sp>
    </p:spTree>
    <p:extLst>
      <p:ext uri="{BB962C8B-B14F-4D97-AF65-F5344CB8AC3E}">
        <p14:creationId xmlns:p14="http://schemas.microsoft.com/office/powerpoint/2010/main" val="379169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435FDFC-67DE-42C5-8A12-B69F5A2E467F}" type="datetimeFigureOut">
              <a:rPr lang="ru-RU" smtClean="0"/>
              <a:t>30.06.2022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0C6249B-26B0-4994-852F-A9AD7047DB01}" type="slidenum">
              <a:rPr lang="ru-RU" smtClean="0"/>
              <a:t>‹#›</a:t>
            </a:fld>
            <a:endParaRPr lang="ru-RU"/>
          </a:p>
        </p:txBody>
      </p:sp>
    </p:spTree>
    <p:extLst>
      <p:ext uri="{BB962C8B-B14F-4D97-AF65-F5344CB8AC3E}">
        <p14:creationId xmlns:p14="http://schemas.microsoft.com/office/powerpoint/2010/main" val="51510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435FDFC-67DE-42C5-8A12-B69F5A2E467F}" type="datetimeFigureOut">
              <a:rPr lang="ru-RU" smtClean="0"/>
              <a:t>30.06.2022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0C6249B-26B0-4994-852F-A9AD7047DB01}" type="slidenum">
              <a:rPr lang="ru-RU" smtClean="0"/>
              <a:t>‹#›</a:t>
            </a:fld>
            <a:endParaRPr lang="ru-RU"/>
          </a:p>
        </p:txBody>
      </p:sp>
    </p:spTree>
    <p:extLst>
      <p:ext uri="{BB962C8B-B14F-4D97-AF65-F5344CB8AC3E}">
        <p14:creationId xmlns:p14="http://schemas.microsoft.com/office/powerpoint/2010/main" val="1675869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D435FDFC-67DE-42C5-8A12-B69F5A2E467F}" type="datetimeFigureOut">
              <a:rPr lang="ru-RU" smtClean="0"/>
              <a:t>30.06.2022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C6249B-26B0-4994-852F-A9AD7047DB01}" type="slidenum">
              <a:rPr lang="ru-RU" smtClean="0"/>
              <a:t>‹#›</a:t>
            </a:fld>
            <a:endParaRPr lang="ru-RU"/>
          </a:p>
        </p:txBody>
      </p:sp>
    </p:spTree>
    <p:extLst>
      <p:ext uri="{BB962C8B-B14F-4D97-AF65-F5344CB8AC3E}">
        <p14:creationId xmlns:p14="http://schemas.microsoft.com/office/powerpoint/2010/main" val="29931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D435FDFC-67DE-42C5-8A12-B69F5A2E467F}" type="datetimeFigureOut">
              <a:rPr lang="ru-RU" smtClean="0"/>
              <a:t>30.06.2022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C6249B-26B0-4994-852F-A9AD7047DB01}" type="slidenum">
              <a:rPr lang="ru-RU" smtClean="0"/>
              <a:t>‹#›</a:t>
            </a:fld>
            <a:endParaRPr lang="ru-RU"/>
          </a:p>
        </p:txBody>
      </p:sp>
    </p:spTree>
    <p:extLst>
      <p:ext uri="{BB962C8B-B14F-4D97-AF65-F5344CB8AC3E}">
        <p14:creationId xmlns:p14="http://schemas.microsoft.com/office/powerpoint/2010/main" val="418725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5FDFC-67DE-42C5-8A12-B69F5A2E467F}" type="datetimeFigureOut">
              <a:rPr lang="ru-RU" smtClean="0"/>
              <a:t>30.06.2022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C6249B-26B0-4994-852F-A9AD7047DB01}" type="slidenum">
              <a:rPr lang="ru-RU" smtClean="0"/>
              <a:t>‹#›</a:t>
            </a:fld>
            <a:endParaRPr lang="ru-RU"/>
          </a:p>
        </p:txBody>
      </p:sp>
    </p:spTree>
    <p:extLst>
      <p:ext uri="{BB962C8B-B14F-4D97-AF65-F5344CB8AC3E}">
        <p14:creationId xmlns:p14="http://schemas.microsoft.com/office/powerpoint/2010/main" val="80229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4.emf"/><Relationship Id="rId4" Type="http://schemas.openxmlformats.org/officeDocument/2006/relationships/oleObject" Target="../embeddings/oleObject8.bin"/></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8.e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4.emf"/><Relationship Id="rId4"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xml"/><Relationship Id="rId7" Type="http://schemas.openxmlformats.org/officeDocument/2006/relationships/image" Target="../media/image2.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image" Target="../media/image1.png"/><Relationship Id="rId10" Type="http://schemas.openxmlformats.org/officeDocument/2006/relationships/oleObject" Target="../embeddings/oleObject5.bin"/><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2.xml"/><Relationship Id="rId7" Type="http://schemas.openxmlformats.org/officeDocument/2006/relationships/image" Target="../media/image29.wmf"/><Relationship Id="rId2" Type="http://schemas.openxmlformats.org/officeDocument/2006/relationships/slideLayout" Target="../slideLayouts/slideLayout14.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28.wmf"/><Relationship Id="rId4" Type="http://schemas.openxmlformats.org/officeDocument/2006/relationships/oleObject" Target="../embeddings/oleObject11.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2.wmf"/><Relationship Id="rId5" Type="http://schemas.openxmlformats.org/officeDocument/2006/relationships/oleObject" Target="../embeddings/oleObject14.bin"/><Relationship Id="rId4" Type="http://schemas.openxmlformats.org/officeDocument/2006/relationships/image" Target="../media/image31.wmf"/></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6.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0.png"/><Relationship Id="rId4" Type="http://schemas.openxmlformats.org/officeDocument/2006/relationships/image" Target="../media/image37.wmf"/></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14.xml"/><Relationship Id="rId7" Type="http://schemas.openxmlformats.org/officeDocument/2006/relationships/image" Target="../media/image45.wmf"/><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image" Target="../media/image44.emf"/><Relationship Id="rId10" Type="http://schemas.openxmlformats.org/officeDocument/2006/relationships/image" Target="../media/image47.png"/><Relationship Id="rId4" Type="http://schemas.openxmlformats.org/officeDocument/2006/relationships/oleObject" Target="../embeddings/oleObject17.bin"/><Relationship Id="rId9" Type="http://schemas.openxmlformats.org/officeDocument/2006/relationships/image" Target="../media/image46.w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48.emf"/><Relationship Id="rId4" Type="http://schemas.openxmlformats.org/officeDocument/2006/relationships/oleObject" Target="../embeddings/oleObject20.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image" Target="../media/image50.emf"/><Relationship Id="rId5" Type="http://schemas.openxmlformats.org/officeDocument/2006/relationships/oleObject" Target="../embeddings/oleObject22.bin"/><Relationship Id="rId4" Type="http://schemas.openxmlformats.org/officeDocument/2006/relationships/image" Target="../media/image49.wmf"/></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researchgate.net/publication/317160152_Fourier_expansion_of_deformed_nuclear_shapes_expressed_as_the_deviation_from_a_spheroid"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mlDrawing" Target="../drawings/vmlDrawing13.vml"/><Relationship Id="rId5" Type="http://schemas.openxmlformats.org/officeDocument/2006/relationships/image" Target="../media/image1.png"/><Relationship Id="rId4" Type="http://schemas.openxmlformats.org/officeDocument/2006/relationships/oleObject" Target="../embeddings/oleObject23.bin"/></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mlDrawing" Target="../drawings/vmlDrawing14.vml"/><Relationship Id="rId5" Type="http://schemas.openxmlformats.org/officeDocument/2006/relationships/image" Target="../media/image61.emf"/><Relationship Id="rId4" Type="http://schemas.openxmlformats.org/officeDocument/2006/relationships/oleObject" Target="../embeddings/oleObject24.bin"/></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0528" y="692696"/>
            <a:ext cx="9227591" cy="5186035"/>
          </a:xfrm>
          <a:prstGeom prst="rect">
            <a:avLst/>
          </a:prstGeom>
          <a:noFill/>
        </p:spPr>
        <p:txBody>
          <a:bodyPr wrap="none" rtlCol="0">
            <a:spAutoFit/>
          </a:bodyPr>
          <a:lstStyle/>
          <a:p>
            <a:endParaRPr lang="en-US" sz="2800" dirty="0"/>
          </a:p>
          <a:p>
            <a:pPr algn="ctr"/>
            <a:r>
              <a:rPr lang="en-US" sz="2800" b="1" dirty="0">
                <a:solidFill>
                  <a:srgbClr val="1D23A3"/>
                </a:solidFill>
              </a:rPr>
              <a:t>Current work and prospects of heavy ion  research at JINR</a:t>
            </a:r>
            <a:endParaRPr lang="ru-RU" sz="2800" b="1" dirty="0">
              <a:solidFill>
                <a:srgbClr val="1D23A3"/>
              </a:solidFill>
            </a:endParaRPr>
          </a:p>
          <a:p>
            <a:pPr algn="ctr">
              <a:spcBef>
                <a:spcPts val="600"/>
              </a:spcBef>
            </a:pPr>
            <a:r>
              <a:rPr lang="en-GB" sz="2600" b="1" dirty="0">
                <a:solidFill>
                  <a:srgbClr val="1D23A3"/>
                </a:solidFill>
              </a:rPr>
              <a:t>(meeting program with comments)</a:t>
            </a:r>
            <a:endParaRPr lang="ru-RU" sz="2600" b="1" dirty="0">
              <a:solidFill>
                <a:srgbClr val="1D23A3"/>
              </a:solidFill>
            </a:endParaRPr>
          </a:p>
          <a:p>
            <a:pPr algn="ctr"/>
            <a:endParaRPr lang="ru-RU" sz="2600" b="1" dirty="0"/>
          </a:p>
          <a:p>
            <a:pPr algn="ctr"/>
            <a:r>
              <a:rPr lang="en-US" sz="2400" b="1" dirty="0"/>
              <a:t>by  Yuri </a:t>
            </a:r>
            <a:r>
              <a:rPr lang="en-US" sz="2400" b="1" dirty="0" err="1"/>
              <a:t>Oganessian</a:t>
            </a:r>
            <a:endParaRPr lang="en-US" sz="2400" b="1" dirty="0"/>
          </a:p>
          <a:p>
            <a:pPr algn="ctr"/>
            <a:endParaRPr lang="en-US" sz="2400" b="1" dirty="0"/>
          </a:p>
          <a:p>
            <a:pPr algn="ctr"/>
            <a:r>
              <a:rPr lang="en-US" sz="2400" b="1" dirty="0" err="1"/>
              <a:t>Flerov</a:t>
            </a:r>
            <a:r>
              <a:rPr lang="en-US" sz="2400" b="1" dirty="0"/>
              <a:t> Laboratory of Nuclear Reaction</a:t>
            </a:r>
          </a:p>
          <a:p>
            <a:pPr algn="ctr"/>
            <a:r>
              <a:rPr lang="en-US" sz="2400" b="1" dirty="0"/>
              <a:t>Joint Institute for Nuclear Research</a:t>
            </a:r>
          </a:p>
          <a:p>
            <a:pPr algn="ctr"/>
            <a:endParaRPr lang="en-US" sz="2800" dirty="0"/>
          </a:p>
          <a:p>
            <a:pPr algn="ctr"/>
            <a:endParaRPr lang="en-US" sz="2800" dirty="0"/>
          </a:p>
          <a:p>
            <a:pPr algn="r"/>
            <a:endParaRPr lang="en-US" sz="2200" b="1" dirty="0">
              <a:solidFill>
                <a:srgbClr val="1D23A3"/>
              </a:solidFill>
              <a:effectLst>
                <a:outerShdw blurRad="38100" dist="38100" dir="2700000" algn="tl">
                  <a:srgbClr val="000000">
                    <a:alpha val="43137"/>
                  </a:srgbClr>
                </a:outerShdw>
              </a:effectLst>
            </a:endParaRPr>
          </a:p>
          <a:p>
            <a:pPr algn="r"/>
            <a:endParaRPr lang="en-US" sz="2200" b="1" dirty="0">
              <a:solidFill>
                <a:srgbClr val="1D23A3"/>
              </a:solidFill>
              <a:effectLst>
                <a:outerShdw blurRad="38100" dist="38100" dir="2700000" algn="tl">
                  <a:srgbClr val="000000">
                    <a:alpha val="43137"/>
                  </a:srgbClr>
                </a:outerShdw>
              </a:effectLst>
            </a:endParaRPr>
          </a:p>
          <a:p>
            <a:pPr algn="r"/>
            <a:r>
              <a:rPr lang="en-US" sz="2200" b="1" dirty="0">
                <a:solidFill>
                  <a:srgbClr val="1D23A3"/>
                </a:solidFill>
              </a:rPr>
              <a:t>July 4-8, 2022. St. Petersburg, RF</a:t>
            </a:r>
          </a:p>
        </p:txBody>
      </p:sp>
    </p:spTree>
    <p:extLst>
      <p:ext uri="{BB962C8B-B14F-4D97-AF65-F5344CB8AC3E}">
        <p14:creationId xmlns:p14="http://schemas.microsoft.com/office/powerpoint/2010/main" val="169128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0"/>
            <a:ext cx="9396537" cy="717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76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bwMode="auto">
          <a:xfrm>
            <a:off x="0" y="0"/>
            <a:ext cx="9144000" cy="6858000"/>
          </a:xfrm>
          <a:prstGeom prst="rect">
            <a:avLst/>
          </a:prstGeom>
          <a:solidFill>
            <a:schemeClr val="bg2">
              <a:lumMod val="50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rgbClr val="3333CC"/>
              </a:solidFill>
              <a:effectLst/>
              <a:latin typeface="Arial" charset="0"/>
            </a:endParaRPr>
          </a:p>
        </p:txBody>
      </p:sp>
      <p:pic>
        <p:nvPicPr>
          <p:cNvPr id="131074" name="Picture 2"/>
          <p:cNvPicPr>
            <a:picLocks noChangeAspect="1" noChangeArrowheads="1"/>
          </p:cNvPicPr>
          <p:nvPr/>
        </p:nvPicPr>
        <p:blipFill>
          <a:blip r:embed="rId3" cstate="print"/>
          <a:srcRect/>
          <a:stretch>
            <a:fillRect/>
          </a:stretch>
        </p:blipFill>
        <p:spPr bwMode="auto">
          <a:xfrm>
            <a:off x="54788" y="-1"/>
            <a:ext cx="9161842" cy="6858001"/>
          </a:xfrm>
          <a:prstGeom prst="rect">
            <a:avLst/>
          </a:prstGeom>
          <a:noFill/>
          <a:ln w="9525">
            <a:noFill/>
            <a:miter lim="800000"/>
            <a:headEnd/>
            <a:tailEnd/>
          </a:ln>
        </p:spPr>
      </p:pic>
      <p:sp>
        <p:nvSpPr>
          <p:cNvPr id="5" name="TextBox 4"/>
          <p:cNvSpPr txBox="1"/>
          <p:nvPr/>
        </p:nvSpPr>
        <p:spPr>
          <a:xfrm rot="21043178">
            <a:off x="-832947" y="4761402"/>
            <a:ext cx="9270487" cy="923330"/>
          </a:xfrm>
          <a:prstGeom prst="rect">
            <a:avLst/>
          </a:prstGeom>
          <a:solidFill>
            <a:schemeClr val="bg2">
              <a:lumMod val="20000"/>
              <a:lumOff val="80000"/>
            </a:schemeClr>
          </a:solidFill>
          <a:scene3d>
            <a:camera prst="isometricLeftDown"/>
            <a:lightRig rig="threePt" dir="t"/>
          </a:scene3d>
        </p:spPr>
        <p:txBody>
          <a:bodyPr wrap="none" rtlCol="0">
            <a:spAutoFit/>
          </a:bodyPr>
          <a:lstStyle/>
          <a:p>
            <a:r>
              <a:rPr lang="en-US" sz="5400" dirty="0">
                <a:solidFill>
                  <a:srgbClr val="C00000"/>
                </a:solidFill>
                <a:effectLst>
                  <a:outerShdw blurRad="38100" dist="38100" dir="2700000" algn="tl">
                    <a:srgbClr val="000000">
                      <a:alpha val="43137"/>
                    </a:srgbClr>
                  </a:outerShdw>
                </a:effectLst>
                <a:latin typeface="Comic Sans MS" pitchFamily="66" charset="0"/>
              </a:rPr>
              <a:t>From </a:t>
            </a:r>
            <a:r>
              <a:rPr lang="en-US" sz="5400" baseline="30000" dirty="0">
                <a:solidFill>
                  <a:srgbClr val="C00000"/>
                </a:solidFill>
                <a:effectLst>
                  <a:outerShdw blurRad="38100" dist="38100" dir="2700000" algn="tl">
                    <a:srgbClr val="000000">
                      <a:alpha val="43137"/>
                    </a:srgbClr>
                  </a:outerShdw>
                </a:effectLst>
                <a:latin typeface="Comic Sans MS" pitchFamily="66" charset="0"/>
              </a:rPr>
              <a:t>48</a:t>
            </a:r>
            <a:r>
              <a:rPr lang="en-US" sz="5400" dirty="0">
                <a:solidFill>
                  <a:srgbClr val="C00000"/>
                </a:solidFill>
                <a:effectLst>
                  <a:outerShdw blurRad="38100" dist="38100" dir="2700000" algn="tl">
                    <a:srgbClr val="000000">
                      <a:alpha val="43137"/>
                    </a:srgbClr>
                  </a:outerShdw>
                </a:effectLst>
                <a:latin typeface="Comic Sans MS" pitchFamily="66" charset="0"/>
              </a:rPr>
              <a:t>Ca induced reactions</a:t>
            </a:r>
            <a:endParaRPr lang="ru-RU" sz="5400" dirty="0">
              <a:solidFill>
                <a:srgbClr val="C00000"/>
              </a:solidFill>
              <a:latin typeface="Comic Sans MS" pitchFamily="66" charset="0"/>
            </a:endParaRPr>
          </a:p>
        </p:txBody>
      </p:sp>
      <p:cxnSp>
        <p:nvCxnSpPr>
          <p:cNvPr id="8" name="Прямая соединительная линия 7"/>
          <p:cNvCxnSpPr/>
          <p:nvPr/>
        </p:nvCxnSpPr>
        <p:spPr>
          <a:xfrm>
            <a:off x="4480560" y="3276600"/>
            <a:ext cx="1508760" cy="472440"/>
          </a:xfrm>
          <a:prstGeom prst="line">
            <a:avLst/>
          </a:prstGeom>
        </p:spPr>
        <p:style>
          <a:lnRef idx="1">
            <a:schemeClr val="accent4"/>
          </a:lnRef>
          <a:fillRef idx="0">
            <a:schemeClr val="accent4"/>
          </a:fillRef>
          <a:effectRef idx="0">
            <a:schemeClr val="accent4"/>
          </a:effectRef>
          <a:fontRef idx="minor">
            <a:schemeClr val="tx1"/>
          </a:fontRef>
        </p:style>
      </p:cxnSp>
      <p:cxnSp>
        <p:nvCxnSpPr>
          <p:cNvPr id="10" name="Прямая соединительная линия 9"/>
          <p:cNvCxnSpPr/>
          <p:nvPr/>
        </p:nvCxnSpPr>
        <p:spPr>
          <a:xfrm>
            <a:off x="3840480" y="4526280"/>
            <a:ext cx="1706880" cy="609600"/>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Прямая соединительная линия 8"/>
          <p:cNvCxnSpPr/>
          <p:nvPr/>
        </p:nvCxnSpPr>
        <p:spPr>
          <a:xfrm>
            <a:off x="502920" y="1958340"/>
            <a:ext cx="8682990" cy="28117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7620" y="3139440"/>
            <a:ext cx="9147810" cy="32689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flipH="1">
            <a:off x="3890012" y="3246120"/>
            <a:ext cx="605788" cy="131826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H="1">
            <a:off x="5532120" y="3717032"/>
            <a:ext cx="460618" cy="143789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a:off x="7296150" y="4240530"/>
            <a:ext cx="262890" cy="15163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H="1">
            <a:off x="9136380" y="4758690"/>
            <a:ext cx="7620" cy="168783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2377440" y="2780928"/>
            <a:ext cx="712116" cy="121195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flipH="1">
            <a:off x="937260" y="2362200"/>
            <a:ext cx="807720" cy="111252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flipH="1">
            <a:off x="0" y="1950720"/>
            <a:ext cx="510540" cy="5715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749638" y="-1"/>
            <a:ext cx="3502882" cy="830997"/>
          </a:xfrm>
          <a:prstGeom prst="rect">
            <a:avLst/>
          </a:prstGeom>
          <a:solidFill>
            <a:schemeClr val="bg1"/>
          </a:solidFill>
        </p:spPr>
        <p:txBody>
          <a:bodyPr wrap="none" rtlCol="0">
            <a:spAutoFit/>
          </a:bodyPr>
          <a:lstStyle/>
          <a:p>
            <a:r>
              <a:rPr lang="en-US" sz="4800" b="1" dirty="0">
                <a:latin typeface="Courier New" panose="02070309020205020404" pitchFamily="49" charset="0"/>
                <a:cs typeface="Courier New" panose="02070309020205020404" pitchFamily="49" charset="0"/>
              </a:rPr>
              <a:t>2000-201</a:t>
            </a:r>
            <a:r>
              <a:rPr lang="ru-RU" sz="4800" b="1" dirty="0">
                <a:latin typeface="Courier New" panose="02070309020205020404" pitchFamily="49" charset="0"/>
                <a:cs typeface="Courier New" panose="02070309020205020404" pitchFamily="49" charset="0"/>
              </a:rPr>
              <a:t>5</a:t>
            </a:r>
          </a:p>
        </p:txBody>
      </p:sp>
    </p:spTree>
    <p:extLst>
      <p:ext uri="{BB962C8B-B14F-4D97-AF65-F5344CB8AC3E}">
        <p14:creationId xmlns:p14="http://schemas.microsoft.com/office/powerpoint/2010/main" val="2973498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p:cNvPicPr/>
          <p:nvPr/>
        </p:nvPicPr>
        <p:blipFill rotWithShape="1">
          <a:blip r:embed="rId3">
            <a:extLst>
              <a:ext uri="{28A0092B-C50C-407E-A947-70E740481C1C}">
                <a14:useLocalDpi xmlns:a14="http://schemas.microsoft.com/office/drawing/2010/main" val="0"/>
              </a:ext>
            </a:extLst>
          </a:blip>
          <a:srcRect b="5634"/>
          <a:stretch/>
        </p:blipFill>
        <p:spPr bwMode="auto">
          <a:xfrm>
            <a:off x="582277" y="1034000"/>
            <a:ext cx="7881114" cy="4706456"/>
          </a:xfrm>
          <a:prstGeom prst="rect">
            <a:avLst/>
          </a:prstGeom>
          <a:noFill/>
          <a:ln w="12700">
            <a:noFill/>
          </a:ln>
          <a:extLst>
            <a:ext uri="{53640926-AAD7-44D8-BBD7-CCE9431645EC}">
              <a14:shadowObscured xmlns:a14="http://schemas.microsoft.com/office/drawing/2010/main"/>
            </a:ext>
          </a:extLst>
        </p:spPr>
      </p:pic>
      <p:sp>
        <p:nvSpPr>
          <p:cNvPr id="5" name="TextBox 4"/>
          <p:cNvSpPr txBox="1"/>
          <p:nvPr/>
        </p:nvSpPr>
        <p:spPr>
          <a:xfrm>
            <a:off x="3707904" y="349918"/>
            <a:ext cx="1039067" cy="461665"/>
          </a:xfrm>
          <a:prstGeom prst="rect">
            <a:avLst/>
          </a:prstGeom>
          <a:noFill/>
        </p:spPr>
        <p:txBody>
          <a:bodyPr wrap="none" rtlCol="0">
            <a:spAutoFit/>
          </a:bodyPr>
          <a:lstStyle/>
          <a:p>
            <a:pPr algn="ctr"/>
            <a:r>
              <a:rPr lang="en-US" sz="2400" b="1" dirty="0">
                <a:solidFill>
                  <a:srgbClr val="0067B4"/>
                </a:solidFill>
                <a:latin typeface="+mn-lt"/>
              </a:rPr>
              <a:t>Beams</a:t>
            </a:r>
            <a:endParaRPr lang="ru-RU" sz="2400" b="1" dirty="0">
              <a:solidFill>
                <a:srgbClr val="0067B4"/>
              </a:solidFill>
              <a:latin typeface="+mn-lt"/>
            </a:endParaRPr>
          </a:p>
        </p:txBody>
      </p:sp>
      <p:sp>
        <p:nvSpPr>
          <p:cNvPr id="33" name="Прямоугольник 32"/>
          <p:cNvSpPr/>
          <p:nvPr/>
        </p:nvSpPr>
        <p:spPr>
          <a:xfrm>
            <a:off x="1023852" y="2535317"/>
            <a:ext cx="429473" cy="430823"/>
          </a:xfrm>
          <a:prstGeom prst="rect">
            <a:avLst/>
          </a:prstGeom>
          <a:solidFill>
            <a:schemeClr val="accent2">
              <a:lumMod val="75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34" name="TextBox 33"/>
          <p:cNvSpPr txBox="1"/>
          <p:nvPr/>
        </p:nvSpPr>
        <p:spPr>
          <a:xfrm>
            <a:off x="999697" y="2527846"/>
            <a:ext cx="479618" cy="430887"/>
          </a:xfrm>
          <a:prstGeom prst="rect">
            <a:avLst/>
          </a:prstGeom>
          <a:noFill/>
        </p:spPr>
        <p:txBody>
          <a:bodyPr wrap="none" rtlCol="0">
            <a:spAutoFit/>
          </a:bodyPr>
          <a:lstStyle/>
          <a:p>
            <a:r>
              <a:rPr lang="en-US" sz="2200" b="1" dirty="0">
                <a:solidFill>
                  <a:srgbClr val="FFFF00"/>
                </a:solidFill>
                <a:effectLst>
                  <a:outerShdw blurRad="38100" dist="38100" dir="2700000" algn="tl">
                    <a:srgbClr val="000000">
                      <a:alpha val="43137"/>
                    </a:srgbClr>
                  </a:outerShdw>
                </a:effectLst>
                <a:latin typeface="Arial Narrow" panose="020B0606020202030204" pitchFamily="34" charset="0"/>
              </a:rPr>
              <a:t>Ca</a:t>
            </a:r>
            <a:endParaRPr lang="ru-RU" sz="220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grpSp>
        <p:nvGrpSpPr>
          <p:cNvPr id="52" name="Группа 51"/>
          <p:cNvGrpSpPr/>
          <p:nvPr/>
        </p:nvGrpSpPr>
        <p:grpSpPr>
          <a:xfrm>
            <a:off x="3630527" y="2520751"/>
            <a:ext cx="4770380" cy="453283"/>
            <a:chOff x="3630527" y="2520751"/>
            <a:chExt cx="4770380" cy="453283"/>
          </a:xfrm>
        </p:grpSpPr>
        <p:sp>
          <p:nvSpPr>
            <p:cNvPr id="76" name="Прямоугольник 75"/>
            <p:cNvSpPr/>
            <p:nvPr/>
          </p:nvSpPr>
          <p:spPr>
            <a:xfrm>
              <a:off x="3630527" y="2535349"/>
              <a:ext cx="429473" cy="430823"/>
            </a:xfrm>
            <a:prstGeom prst="rect">
              <a:avLst/>
            </a:prstGeom>
            <a:solidFill>
              <a:schemeClr val="bg2">
                <a:lumMod val="50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77" name="TextBox 76"/>
            <p:cNvSpPr txBox="1"/>
            <p:nvPr/>
          </p:nvSpPr>
          <p:spPr>
            <a:xfrm>
              <a:off x="3654384" y="2527878"/>
              <a:ext cx="453970" cy="430887"/>
            </a:xfrm>
            <a:prstGeom prst="rect">
              <a:avLst/>
            </a:prstGeom>
            <a:noFill/>
          </p:spPr>
          <p:txBody>
            <a:bodyPr wrap="none" rtlCol="0">
              <a:spAutoFit/>
            </a:bodyPr>
            <a:lstStyle/>
            <a:p>
              <a:r>
                <a:rPr lang="en-US" sz="2200" b="1" dirty="0">
                  <a:solidFill>
                    <a:schemeClr val="bg1"/>
                  </a:solidFill>
                  <a:effectLst>
                    <a:outerShdw blurRad="38100" dist="38100" dir="2700000" algn="tl">
                      <a:srgbClr val="000000">
                        <a:alpha val="43137"/>
                      </a:srgbClr>
                    </a:outerShdw>
                  </a:effectLst>
                  <a:latin typeface="Arial Narrow" panose="020B0606020202030204" pitchFamily="34" charset="0"/>
                </a:rPr>
                <a:t>Fe</a:t>
              </a:r>
              <a:endParaRPr lang="ru-RU" sz="2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78" name="Прямоугольник 77"/>
            <p:cNvSpPr/>
            <p:nvPr/>
          </p:nvSpPr>
          <p:spPr>
            <a:xfrm>
              <a:off x="4490084" y="2528222"/>
              <a:ext cx="429473" cy="430823"/>
            </a:xfrm>
            <a:prstGeom prst="rect">
              <a:avLst/>
            </a:prstGeom>
            <a:solidFill>
              <a:schemeClr val="bg2">
                <a:lumMod val="50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79" name="TextBox 78"/>
            <p:cNvSpPr txBox="1"/>
            <p:nvPr/>
          </p:nvSpPr>
          <p:spPr>
            <a:xfrm>
              <a:off x="4475845" y="2520751"/>
              <a:ext cx="415498" cy="430887"/>
            </a:xfrm>
            <a:prstGeom prst="rect">
              <a:avLst/>
            </a:prstGeom>
            <a:noFill/>
          </p:spPr>
          <p:txBody>
            <a:bodyPr wrap="none" rtlCol="0">
              <a:spAutoFit/>
            </a:bodyPr>
            <a:lstStyle/>
            <a:p>
              <a:r>
                <a:rPr lang="en-US" sz="2200" b="1" dirty="0">
                  <a:solidFill>
                    <a:schemeClr val="bg1"/>
                  </a:solidFill>
                  <a:effectLst>
                    <a:outerShdw blurRad="38100" dist="38100" dir="2700000" algn="tl">
                      <a:srgbClr val="000000">
                        <a:alpha val="43137"/>
                      </a:srgbClr>
                    </a:outerShdw>
                  </a:effectLst>
                  <a:latin typeface="Arial Narrow" panose="020B0606020202030204" pitchFamily="34" charset="0"/>
                </a:rPr>
                <a:t>Ni</a:t>
              </a:r>
              <a:endParaRPr lang="ru-RU" sz="2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0" name="Прямоугольник 79"/>
            <p:cNvSpPr/>
            <p:nvPr/>
          </p:nvSpPr>
          <p:spPr>
            <a:xfrm>
              <a:off x="5371202" y="2539280"/>
              <a:ext cx="429473" cy="430823"/>
            </a:xfrm>
            <a:prstGeom prst="rect">
              <a:avLst/>
            </a:prstGeom>
            <a:solidFill>
              <a:schemeClr val="bg2">
                <a:lumMod val="50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81" name="TextBox 80"/>
            <p:cNvSpPr txBox="1"/>
            <p:nvPr/>
          </p:nvSpPr>
          <p:spPr>
            <a:xfrm>
              <a:off x="5395059" y="2531809"/>
              <a:ext cx="453970" cy="430887"/>
            </a:xfrm>
            <a:prstGeom prst="rect">
              <a:avLst/>
            </a:prstGeom>
            <a:noFill/>
          </p:spPr>
          <p:txBody>
            <a:bodyPr wrap="none" rtlCol="0">
              <a:spAutoFit/>
            </a:bodyPr>
            <a:lstStyle/>
            <a:p>
              <a:r>
                <a:rPr lang="en-US" sz="2200" b="1" dirty="0">
                  <a:solidFill>
                    <a:schemeClr val="bg1"/>
                  </a:solidFill>
                  <a:effectLst>
                    <a:outerShdw blurRad="38100" dist="38100" dir="2700000" algn="tl">
                      <a:srgbClr val="000000">
                        <a:alpha val="43137"/>
                      </a:srgbClr>
                    </a:outerShdw>
                  </a:effectLst>
                  <a:latin typeface="Arial Narrow" panose="020B0606020202030204" pitchFamily="34" charset="0"/>
                </a:rPr>
                <a:t>Fe</a:t>
              </a:r>
              <a:endParaRPr lang="ru-RU" sz="2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2" name="Прямоугольник 81"/>
            <p:cNvSpPr/>
            <p:nvPr/>
          </p:nvSpPr>
          <p:spPr>
            <a:xfrm>
              <a:off x="6230759" y="2532153"/>
              <a:ext cx="429473" cy="430823"/>
            </a:xfrm>
            <a:prstGeom prst="rect">
              <a:avLst/>
            </a:prstGeom>
            <a:solidFill>
              <a:schemeClr val="bg2">
                <a:lumMod val="50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83" name="TextBox 82"/>
            <p:cNvSpPr txBox="1"/>
            <p:nvPr/>
          </p:nvSpPr>
          <p:spPr>
            <a:xfrm>
              <a:off x="6216520" y="2524682"/>
              <a:ext cx="415498" cy="430887"/>
            </a:xfrm>
            <a:prstGeom prst="rect">
              <a:avLst/>
            </a:prstGeom>
            <a:noFill/>
          </p:spPr>
          <p:txBody>
            <a:bodyPr wrap="none" rtlCol="0">
              <a:spAutoFit/>
            </a:bodyPr>
            <a:lstStyle/>
            <a:p>
              <a:r>
                <a:rPr lang="en-US" sz="2200" b="1" dirty="0">
                  <a:solidFill>
                    <a:schemeClr val="bg1"/>
                  </a:solidFill>
                  <a:effectLst>
                    <a:outerShdw blurRad="38100" dist="38100" dir="2700000" algn="tl">
                      <a:srgbClr val="000000">
                        <a:alpha val="43137"/>
                      </a:srgbClr>
                    </a:outerShdw>
                  </a:effectLst>
                  <a:latin typeface="Arial Narrow" panose="020B0606020202030204" pitchFamily="34" charset="0"/>
                </a:rPr>
                <a:t>Ni</a:t>
              </a:r>
              <a:endParaRPr lang="ru-RU" sz="2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4" name="Прямоугольник 83"/>
            <p:cNvSpPr/>
            <p:nvPr/>
          </p:nvSpPr>
          <p:spPr>
            <a:xfrm>
              <a:off x="7097591" y="2543211"/>
              <a:ext cx="429473" cy="430823"/>
            </a:xfrm>
            <a:prstGeom prst="rect">
              <a:avLst/>
            </a:prstGeom>
            <a:solidFill>
              <a:schemeClr val="bg2">
                <a:lumMod val="50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85" name="TextBox 84"/>
            <p:cNvSpPr txBox="1"/>
            <p:nvPr/>
          </p:nvSpPr>
          <p:spPr>
            <a:xfrm>
              <a:off x="7077994" y="2535740"/>
              <a:ext cx="466794" cy="430887"/>
            </a:xfrm>
            <a:prstGeom prst="rect">
              <a:avLst/>
            </a:prstGeom>
            <a:noFill/>
          </p:spPr>
          <p:txBody>
            <a:bodyPr wrap="none" rtlCol="0">
              <a:spAutoFit/>
            </a:bodyPr>
            <a:lstStyle/>
            <a:p>
              <a:r>
                <a:rPr lang="en-US" sz="2200" b="1" dirty="0">
                  <a:solidFill>
                    <a:schemeClr val="bg1"/>
                  </a:solidFill>
                  <a:effectLst>
                    <a:outerShdw blurRad="38100" dist="38100" dir="2700000" algn="tl">
                      <a:srgbClr val="000000">
                        <a:alpha val="43137"/>
                      </a:srgbClr>
                    </a:outerShdw>
                  </a:effectLst>
                  <a:latin typeface="Arial Narrow" panose="020B0606020202030204" pitchFamily="34" charset="0"/>
                </a:rPr>
                <a:t>Zn</a:t>
              </a:r>
              <a:endParaRPr lang="ru-RU" sz="2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86" name="Прямоугольник 85"/>
            <p:cNvSpPr/>
            <p:nvPr/>
          </p:nvSpPr>
          <p:spPr>
            <a:xfrm>
              <a:off x="7971434" y="2536084"/>
              <a:ext cx="429473" cy="430823"/>
            </a:xfrm>
            <a:prstGeom prst="rect">
              <a:avLst/>
            </a:prstGeom>
            <a:solidFill>
              <a:schemeClr val="bg2">
                <a:lumMod val="50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87" name="TextBox 86"/>
            <p:cNvSpPr txBox="1"/>
            <p:nvPr/>
          </p:nvSpPr>
          <p:spPr>
            <a:xfrm>
              <a:off x="7957195" y="2528613"/>
              <a:ext cx="441146" cy="430887"/>
            </a:xfrm>
            <a:prstGeom prst="rect">
              <a:avLst/>
            </a:prstGeom>
            <a:noFill/>
          </p:spPr>
          <p:txBody>
            <a:bodyPr wrap="none" rtlCol="0">
              <a:spAutoFit/>
            </a:bodyPr>
            <a:lstStyle/>
            <a:p>
              <a:r>
                <a:rPr lang="en-US" sz="2200" b="1" dirty="0">
                  <a:solidFill>
                    <a:schemeClr val="bg1"/>
                  </a:solidFill>
                  <a:effectLst>
                    <a:outerShdw blurRad="38100" dist="38100" dir="2700000" algn="tl">
                      <a:srgbClr val="000000">
                        <a:alpha val="43137"/>
                      </a:srgbClr>
                    </a:outerShdw>
                  </a:effectLst>
                  <a:latin typeface="Arial Narrow" panose="020B0606020202030204" pitchFamily="34" charset="0"/>
                </a:rPr>
                <a:t>Kr</a:t>
              </a:r>
              <a:endParaRPr lang="ru-RU" sz="2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sp>
        <p:nvSpPr>
          <p:cNvPr id="2" name="TextBox 1"/>
          <p:cNvSpPr txBox="1"/>
          <p:nvPr/>
        </p:nvSpPr>
        <p:spPr>
          <a:xfrm>
            <a:off x="127807" y="2963287"/>
            <a:ext cx="1303369" cy="923330"/>
          </a:xfrm>
          <a:prstGeom prst="rect">
            <a:avLst/>
          </a:prstGeom>
          <a:solidFill>
            <a:schemeClr val="bg1"/>
          </a:solidFill>
          <a:ln/>
          <a:scene3d>
            <a:camera prst="orthographicFront"/>
            <a:lightRig rig="threePt" dir="t"/>
          </a:scene3d>
          <a:sp3d>
            <a:bevelT prst="angle"/>
          </a:sp3d>
        </p:spPr>
        <p:style>
          <a:lnRef idx="1">
            <a:schemeClr val="accent5"/>
          </a:lnRef>
          <a:fillRef idx="2">
            <a:schemeClr val="accent5"/>
          </a:fillRef>
          <a:effectRef idx="1">
            <a:schemeClr val="accent5"/>
          </a:effectRef>
          <a:fontRef idx="minor">
            <a:schemeClr val="dk1"/>
          </a:fontRef>
        </p:style>
        <p:txBody>
          <a:bodyPr wrap="none" rtlCol="0">
            <a:spAutoFit/>
          </a:bodyPr>
          <a:lstStyle/>
          <a:p>
            <a:pPr algn="r"/>
            <a:r>
              <a:rPr lang="en-US" b="1" dirty="0">
                <a:solidFill>
                  <a:schemeClr val="accent2">
                    <a:lumMod val="75000"/>
                  </a:schemeClr>
                </a:solidFill>
                <a:effectLst>
                  <a:outerShdw blurRad="38100" dist="38100" dir="2700000" algn="tl">
                    <a:srgbClr val="000000">
                      <a:alpha val="43137"/>
                    </a:srgbClr>
                  </a:outerShdw>
                </a:effectLst>
              </a:rPr>
              <a:t>7.5 </a:t>
            </a:r>
            <a:r>
              <a:rPr lang="en-US" b="1" dirty="0" err="1">
                <a:solidFill>
                  <a:schemeClr val="accent2">
                    <a:lumMod val="75000"/>
                  </a:schemeClr>
                </a:solidFill>
                <a:effectLst>
                  <a:outerShdw blurRad="38100" dist="38100" dir="2700000" algn="tl">
                    <a:srgbClr val="000000">
                      <a:alpha val="43137"/>
                    </a:srgbClr>
                  </a:outerShdw>
                </a:effectLst>
              </a:rPr>
              <a:t>pµA</a:t>
            </a:r>
            <a:r>
              <a:rPr lang="en-US" b="1" dirty="0">
                <a:solidFill>
                  <a:schemeClr val="accent2">
                    <a:lumMod val="75000"/>
                  </a:schemeClr>
                </a:solidFill>
                <a:effectLst>
                  <a:outerShdw blurRad="38100" dist="38100" dir="2700000" algn="tl">
                    <a:srgbClr val="000000">
                      <a:alpha val="43137"/>
                    </a:srgbClr>
                  </a:outerShdw>
                </a:effectLst>
              </a:rPr>
              <a:t> </a:t>
            </a:r>
          </a:p>
          <a:p>
            <a:pPr algn="r"/>
            <a:r>
              <a:rPr lang="en-US" b="1" dirty="0">
                <a:solidFill>
                  <a:schemeClr val="accent2">
                    <a:lumMod val="75000"/>
                  </a:schemeClr>
                </a:solidFill>
                <a:effectLst>
                  <a:outerShdw blurRad="38100" dist="38100" dir="2700000" algn="tl">
                    <a:srgbClr val="000000">
                      <a:alpha val="43137"/>
                    </a:srgbClr>
                  </a:outerShdw>
                </a:effectLst>
              </a:rPr>
              <a:t>on target </a:t>
            </a:r>
          </a:p>
          <a:p>
            <a:pPr algn="r">
              <a:spcAft>
                <a:spcPts val="600"/>
              </a:spcAft>
            </a:pPr>
            <a:r>
              <a:rPr lang="en-US" b="1" dirty="0">
                <a:solidFill>
                  <a:schemeClr val="accent2">
                    <a:lumMod val="75000"/>
                  </a:schemeClr>
                </a:solidFill>
                <a:effectLst>
                  <a:outerShdw blurRad="38100" dist="38100" dir="2700000" algn="tl">
                    <a:srgbClr val="000000">
                      <a:alpha val="43137"/>
                    </a:srgbClr>
                  </a:outerShdw>
                </a:effectLst>
              </a:rPr>
              <a:t>at 1.5 mg/h</a:t>
            </a:r>
            <a:endParaRPr lang="ru-RU" b="1" dirty="0">
              <a:solidFill>
                <a:schemeClr val="accent2">
                  <a:lumMod val="75000"/>
                </a:schemeClr>
              </a:solidFill>
              <a:effectLst>
                <a:outerShdw blurRad="38100" dist="38100" dir="2700000" algn="tl">
                  <a:srgbClr val="000000">
                    <a:alpha val="43137"/>
                  </a:srgbClr>
                </a:outerShdw>
              </a:effectLst>
            </a:endParaRPr>
          </a:p>
        </p:txBody>
      </p:sp>
      <p:grpSp>
        <p:nvGrpSpPr>
          <p:cNvPr id="8" name="Группа 7"/>
          <p:cNvGrpSpPr/>
          <p:nvPr/>
        </p:nvGrpSpPr>
        <p:grpSpPr>
          <a:xfrm>
            <a:off x="1648488" y="1052736"/>
            <a:ext cx="1795862" cy="1915801"/>
            <a:chOff x="1648488" y="1052736"/>
            <a:chExt cx="1795862" cy="1915801"/>
          </a:xfrm>
        </p:grpSpPr>
        <p:grpSp>
          <p:nvGrpSpPr>
            <p:cNvPr id="51" name="Группа 50"/>
            <p:cNvGrpSpPr/>
            <p:nvPr/>
          </p:nvGrpSpPr>
          <p:grpSpPr>
            <a:xfrm>
              <a:off x="1648488" y="1354809"/>
              <a:ext cx="1795862" cy="1613728"/>
              <a:chOff x="1648488" y="1354809"/>
              <a:chExt cx="1795862" cy="1613728"/>
            </a:xfrm>
          </p:grpSpPr>
          <p:sp>
            <p:nvSpPr>
              <p:cNvPr id="68" name="Прямоугольник 67"/>
              <p:cNvSpPr/>
              <p:nvPr/>
            </p:nvSpPr>
            <p:spPr>
              <a:xfrm>
                <a:off x="1903337" y="2537714"/>
                <a:ext cx="429473" cy="430823"/>
              </a:xfrm>
              <a:prstGeom prst="rect">
                <a:avLst/>
              </a:prstGeom>
              <a:solidFill>
                <a:schemeClr val="accent2">
                  <a:lumMod val="75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69" name="TextBox 68"/>
              <p:cNvSpPr txBox="1"/>
              <p:nvPr/>
            </p:nvSpPr>
            <p:spPr>
              <a:xfrm>
                <a:off x="1927194" y="2530243"/>
                <a:ext cx="424463" cy="430887"/>
              </a:xfrm>
              <a:prstGeom prst="rect">
                <a:avLst/>
              </a:prstGeom>
              <a:noFill/>
            </p:spPr>
            <p:txBody>
              <a:bodyPr wrap="none" rtlCol="0">
                <a:spAutoFit/>
              </a:bodyPr>
              <a:lstStyle/>
              <a:p>
                <a:r>
                  <a:rPr lang="en-US" sz="2200" b="1" dirty="0" err="1">
                    <a:solidFill>
                      <a:srgbClr val="FFFF00"/>
                    </a:solidFill>
                    <a:effectLst>
                      <a:outerShdw blurRad="38100" dist="38100" dir="2700000" algn="tl">
                        <a:srgbClr val="000000">
                          <a:alpha val="43137"/>
                        </a:srgbClr>
                      </a:outerShdw>
                    </a:effectLst>
                    <a:latin typeface="Arial Narrow" panose="020B0606020202030204" pitchFamily="34" charset="0"/>
                  </a:rPr>
                  <a:t>Ti</a:t>
                </a:r>
                <a:endParaRPr lang="ru-RU" sz="220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sp>
            <p:nvSpPr>
              <p:cNvPr id="72" name="Прямоугольник 71"/>
              <p:cNvSpPr/>
              <p:nvPr/>
            </p:nvSpPr>
            <p:spPr>
              <a:xfrm>
                <a:off x="2762894" y="2530587"/>
                <a:ext cx="429473" cy="430823"/>
              </a:xfrm>
              <a:prstGeom prst="rect">
                <a:avLst/>
              </a:prstGeom>
              <a:solidFill>
                <a:schemeClr val="accent2">
                  <a:lumMod val="75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73" name="TextBox 72"/>
              <p:cNvSpPr txBox="1"/>
              <p:nvPr/>
            </p:nvSpPr>
            <p:spPr>
              <a:xfrm>
                <a:off x="2748655" y="2523116"/>
                <a:ext cx="441146" cy="430887"/>
              </a:xfrm>
              <a:prstGeom prst="rect">
                <a:avLst/>
              </a:prstGeom>
              <a:noFill/>
            </p:spPr>
            <p:txBody>
              <a:bodyPr wrap="none" rtlCol="0">
                <a:spAutoFit/>
              </a:bodyPr>
              <a:lstStyle/>
              <a:p>
                <a:r>
                  <a:rPr lang="en-US" sz="2200" b="1" dirty="0">
                    <a:solidFill>
                      <a:srgbClr val="FFFF00"/>
                    </a:solidFill>
                    <a:effectLst>
                      <a:outerShdw blurRad="38100" dist="38100" dir="2700000" algn="tl">
                        <a:srgbClr val="000000">
                          <a:alpha val="43137"/>
                        </a:srgbClr>
                      </a:outerShdw>
                    </a:effectLst>
                    <a:latin typeface="Arial Narrow" panose="020B0606020202030204" pitchFamily="34" charset="0"/>
                  </a:rPr>
                  <a:t>Cr</a:t>
                </a:r>
                <a:endParaRPr lang="ru-RU" sz="2200" b="1"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cxnSp>
            <p:nvCxnSpPr>
              <p:cNvPr id="47" name="Прямая соединительная линия 46"/>
              <p:cNvCxnSpPr/>
              <p:nvPr/>
            </p:nvCxnSpPr>
            <p:spPr>
              <a:xfrm>
                <a:off x="2139425" y="1772816"/>
                <a:ext cx="0" cy="531911"/>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648488" y="1440751"/>
                <a:ext cx="926857" cy="400110"/>
              </a:xfrm>
              <a:prstGeom prst="rect">
                <a:avLst/>
              </a:prstGeom>
              <a:noFill/>
            </p:spPr>
            <p:txBody>
              <a:bodyPr wrap="none" rtlCol="0">
                <a:spAutoFit/>
              </a:bodyPr>
              <a:lstStyle/>
              <a:p>
                <a:r>
                  <a:rPr lang="ru-RU" sz="2000" b="1" dirty="0"/>
                  <a:t>1670</a:t>
                </a:r>
                <a:r>
                  <a:rPr lang="ru-RU" sz="2000" b="1" baseline="30000" dirty="0"/>
                  <a:t>0</a:t>
                </a:r>
                <a:r>
                  <a:rPr lang="ru-RU" sz="2000" b="1" dirty="0"/>
                  <a:t>С</a:t>
                </a:r>
              </a:p>
            </p:txBody>
          </p:sp>
          <p:cxnSp>
            <p:nvCxnSpPr>
              <p:cNvPr id="94" name="Прямая соединительная линия 93"/>
              <p:cNvCxnSpPr/>
              <p:nvPr/>
            </p:nvCxnSpPr>
            <p:spPr>
              <a:xfrm>
                <a:off x="2983374" y="1970455"/>
                <a:ext cx="0" cy="531911"/>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93015" y="1660738"/>
                <a:ext cx="926857" cy="400110"/>
              </a:xfrm>
              <a:prstGeom prst="rect">
                <a:avLst/>
              </a:prstGeom>
              <a:solidFill>
                <a:schemeClr val="bg1"/>
              </a:solidFill>
            </p:spPr>
            <p:txBody>
              <a:bodyPr wrap="none" rtlCol="0">
                <a:spAutoFit/>
              </a:bodyPr>
              <a:lstStyle/>
              <a:p>
                <a:r>
                  <a:rPr lang="ru-RU" sz="2000" b="1" dirty="0"/>
                  <a:t>1455</a:t>
                </a:r>
                <a:r>
                  <a:rPr lang="ru-RU" sz="2000" b="1" baseline="30000" dirty="0"/>
                  <a:t>0</a:t>
                </a:r>
                <a:r>
                  <a:rPr lang="ru-RU" sz="2000" b="1" dirty="0"/>
                  <a:t>С</a:t>
                </a:r>
              </a:p>
            </p:txBody>
          </p:sp>
          <p:sp>
            <p:nvSpPr>
              <p:cNvPr id="50" name="TextBox 49"/>
              <p:cNvSpPr txBox="1"/>
              <p:nvPr/>
            </p:nvSpPr>
            <p:spPr>
              <a:xfrm>
                <a:off x="2531921" y="1354809"/>
                <a:ext cx="912429" cy="369332"/>
              </a:xfrm>
              <a:prstGeom prst="rect">
                <a:avLst/>
              </a:prstGeom>
              <a:noFill/>
            </p:spPr>
            <p:txBody>
              <a:bodyPr wrap="none" rtlCol="0">
                <a:spAutoFit/>
              </a:bodyPr>
              <a:lstStyle/>
              <a:p>
                <a:r>
                  <a:rPr lang="en-US" b="1" dirty="0"/>
                  <a:t>melting</a:t>
                </a:r>
                <a:endParaRPr lang="ru-RU" b="1" dirty="0"/>
              </a:p>
            </p:txBody>
          </p:sp>
        </p:grpSp>
        <p:sp>
          <p:nvSpPr>
            <p:cNvPr id="39" name="TextBox 38"/>
            <p:cNvSpPr txBox="1"/>
            <p:nvPr/>
          </p:nvSpPr>
          <p:spPr>
            <a:xfrm>
              <a:off x="1979712" y="1052736"/>
              <a:ext cx="925253" cy="369332"/>
            </a:xfrm>
            <a:prstGeom prst="rect">
              <a:avLst/>
            </a:prstGeom>
            <a:solidFill>
              <a:schemeClr val="bg1"/>
            </a:solidFill>
          </p:spPr>
          <p:txBody>
            <a:bodyPr wrap="none" rtlCol="0">
              <a:spAutoFit/>
            </a:bodyPr>
            <a:lstStyle/>
            <a:p>
              <a:pPr algn="r"/>
              <a:r>
                <a:rPr lang="en-US" b="1" dirty="0"/>
                <a:t>2.5 </a:t>
              </a:r>
              <a:r>
                <a:rPr lang="en-US" b="1" dirty="0" err="1"/>
                <a:t>pµA</a:t>
              </a:r>
              <a:endParaRPr lang="en-US" b="1" dirty="0"/>
            </a:p>
          </p:txBody>
        </p:sp>
      </p:grpSp>
      <p:grpSp>
        <p:nvGrpSpPr>
          <p:cNvPr id="9" name="Группа 8"/>
          <p:cNvGrpSpPr/>
          <p:nvPr/>
        </p:nvGrpSpPr>
        <p:grpSpPr>
          <a:xfrm>
            <a:off x="2483768" y="3391817"/>
            <a:ext cx="4629225" cy="2672687"/>
            <a:chOff x="2483768" y="3391817"/>
            <a:chExt cx="4629225" cy="2672687"/>
          </a:xfrm>
        </p:grpSpPr>
        <p:grpSp>
          <p:nvGrpSpPr>
            <p:cNvPr id="7" name="Группа 6"/>
            <p:cNvGrpSpPr/>
            <p:nvPr/>
          </p:nvGrpSpPr>
          <p:grpSpPr>
            <a:xfrm>
              <a:off x="2764494" y="3391817"/>
              <a:ext cx="4348499" cy="2322616"/>
              <a:chOff x="2764494" y="3391817"/>
              <a:chExt cx="4348499" cy="2322616"/>
            </a:xfrm>
          </p:grpSpPr>
          <p:grpSp>
            <p:nvGrpSpPr>
              <p:cNvPr id="53" name="Группа 52"/>
              <p:cNvGrpSpPr/>
              <p:nvPr/>
            </p:nvGrpSpPr>
            <p:grpSpPr>
              <a:xfrm>
                <a:off x="2764494" y="3391817"/>
                <a:ext cx="4348499" cy="2322616"/>
                <a:chOff x="2764494" y="3391817"/>
                <a:chExt cx="4348499" cy="2322616"/>
              </a:xfrm>
            </p:grpSpPr>
            <p:sp>
              <p:nvSpPr>
                <p:cNvPr id="88" name="Прямоугольник 87"/>
                <p:cNvSpPr/>
                <p:nvPr/>
              </p:nvSpPr>
              <p:spPr>
                <a:xfrm>
                  <a:off x="6219209" y="3401653"/>
                  <a:ext cx="429473" cy="430823"/>
                </a:xfrm>
                <a:prstGeom prst="rect">
                  <a:avLst/>
                </a:prstGeom>
                <a:solidFill>
                  <a:schemeClr val="tx2">
                    <a:lumMod val="60000"/>
                    <a:lumOff val="40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89" name="TextBox 88"/>
                <p:cNvSpPr txBox="1"/>
                <p:nvPr/>
              </p:nvSpPr>
              <p:spPr>
                <a:xfrm>
                  <a:off x="6199612" y="3394182"/>
                  <a:ext cx="479618" cy="430887"/>
                </a:xfrm>
                <a:prstGeom prst="rect">
                  <a:avLst/>
                </a:prstGeom>
                <a:solidFill>
                  <a:schemeClr val="tx2">
                    <a:lumMod val="60000"/>
                    <a:lumOff val="40000"/>
                  </a:schemeClr>
                </a:solidFill>
              </p:spPr>
              <p:txBody>
                <a:bodyPr wrap="none" rtlCol="0">
                  <a:spAutoFit/>
                </a:bodyPr>
                <a:lstStyle/>
                <a:p>
                  <a:r>
                    <a:rPr lang="en-US" sz="2200" b="1" dirty="0" err="1">
                      <a:solidFill>
                        <a:schemeClr val="bg1"/>
                      </a:solidFill>
                      <a:effectLst>
                        <a:outerShdw blurRad="38100" dist="38100" dir="2700000" algn="tl">
                          <a:srgbClr val="000000">
                            <a:alpha val="43137"/>
                          </a:srgbClr>
                        </a:outerShdw>
                      </a:effectLst>
                      <a:latin typeface="Arial Narrow" panose="020B0606020202030204" pitchFamily="34" charset="0"/>
                    </a:rPr>
                    <a:t>Pb</a:t>
                  </a:r>
                  <a:endParaRPr lang="ru-RU" sz="2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0" name="Прямоугольник 89"/>
                <p:cNvSpPr/>
                <p:nvPr/>
              </p:nvSpPr>
              <p:spPr>
                <a:xfrm>
                  <a:off x="6683520" y="3399288"/>
                  <a:ext cx="429473" cy="430823"/>
                </a:xfrm>
                <a:prstGeom prst="rect">
                  <a:avLst/>
                </a:prstGeom>
                <a:solidFill>
                  <a:schemeClr val="tx2">
                    <a:lumMod val="60000"/>
                    <a:lumOff val="40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91" name="TextBox 90"/>
                <p:cNvSpPr txBox="1"/>
                <p:nvPr/>
              </p:nvSpPr>
              <p:spPr>
                <a:xfrm>
                  <a:off x="6669281" y="3391817"/>
                  <a:ext cx="415498" cy="430887"/>
                </a:xfrm>
                <a:prstGeom prst="rect">
                  <a:avLst/>
                </a:prstGeom>
                <a:solidFill>
                  <a:schemeClr val="tx2">
                    <a:lumMod val="60000"/>
                    <a:lumOff val="40000"/>
                  </a:schemeClr>
                </a:solidFill>
              </p:spPr>
              <p:txBody>
                <a:bodyPr wrap="none" rtlCol="0">
                  <a:spAutoFit/>
                </a:bodyPr>
                <a:lstStyle/>
                <a:p>
                  <a:r>
                    <a:rPr lang="en-US" sz="2200" b="1" dirty="0">
                      <a:solidFill>
                        <a:schemeClr val="bg1"/>
                      </a:solidFill>
                      <a:effectLst>
                        <a:outerShdw blurRad="38100" dist="38100" dir="2700000" algn="tl">
                          <a:srgbClr val="000000">
                            <a:alpha val="43137"/>
                          </a:srgbClr>
                        </a:outerShdw>
                      </a:effectLst>
                      <a:latin typeface="Arial Narrow" panose="020B0606020202030204" pitchFamily="34" charset="0"/>
                    </a:rPr>
                    <a:t>Bi</a:t>
                  </a:r>
                  <a:endParaRPr lang="ru-RU" sz="2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nvGrpSpPr>
                <p:cNvPr id="29" name="Группа 28"/>
                <p:cNvGrpSpPr/>
                <p:nvPr/>
              </p:nvGrpSpPr>
              <p:grpSpPr>
                <a:xfrm>
                  <a:off x="2764494" y="5269677"/>
                  <a:ext cx="429473" cy="444756"/>
                  <a:chOff x="2614491" y="5877272"/>
                  <a:chExt cx="429473" cy="444756"/>
                </a:xfrm>
              </p:grpSpPr>
              <p:sp>
                <p:nvSpPr>
                  <p:cNvPr id="92" name="Прямоугольник 91"/>
                  <p:cNvSpPr/>
                  <p:nvPr/>
                </p:nvSpPr>
                <p:spPr>
                  <a:xfrm>
                    <a:off x="2614491" y="5877272"/>
                    <a:ext cx="429473" cy="430823"/>
                  </a:xfrm>
                  <a:prstGeom prst="rect">
                    <a:avLst/>
                  </a:prstGeom>
                  <a:solidFill>
                    <a:schemeClr val="accent3">
                      <a:lumMod val="75000"/>
                    </a:schemeClr>
                  </a:solidFill>
                  <a:ln w="38100">
                    <a:solidFill>
                      <a:schemeClr val="bg1"/>
                    </a:solidFill>
                  </a:ln>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srgbClr val="C00000"/>
                      </a:solidFill>
                    </a:endParaRPr>
                  </a:p>
                </p:txBody>
              </p:sp>
              <p:sp>
                <p:nvSpPr>
                  <p:cNvPr id="93" name="TextBox 92"/>
                  <p:cNvSpPr txBox="1"/>
                  <p:nvPr/>
                </p:nvSpPr>
                <p:spPr>
                  <a:xfrm>
                    <a:off x="2653538" y="5891141"/>
                    <a:ext cx="351378" cy="430887"/>
                  </a:xfrm>
                  <a:prstGeom prst="rect">
                    <a:avLst/>
                  </a:prstGeom>
                  <a:noFill/>
                </p:spPr>
                <p:txBody>
                  <a:bodyPr wrap="none" rtlCol="0">
                    <a:spAutoFit/>
                  </a:bodyPr>
                  <a:lstStyle/>
                  <a:p>
                    <a:r>
                      <a:rPr lang="en-US" sz="2200" b="1" dirty="0">
                        <a:solidFill>
                          <a:schemeClr val="bg1"/>
                        </a:solidFill>
                        <a:effectLst>
                          <a:outerShdw blurRad="38100" dist="38100" dir="2700000" algn="tl">
                            <a:srgbClr val="000000">
                              <a:alpha val="43137"/>
                            </a:srgbClr>
                          </a:outerShdw>
                        </a:effectLst>
                        <a:latin typeface="Arial Narrow" panose="020B0606020202030204" pitchFamily="34" charset="0"/>
                      </a:rPr>
                      <a:t>U</a:t>
                    </a:r>
                    <a:endParaRPr lang="ru-RU" sz="22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grpSp>
          <p:cxnSp>
            <p:nvCxnSpPr>
              <p:cNvPr id="6" name="Прямая соединительная линия 5"/>
              <p:cNvCxnSpPr/>
              <p:nvPr/>
            </p:nvCxnSpPr>
            <p:spPr>
              <a:xfrm flipV="1">
                <a:off x="3154919" y="3822704"/>
                <a:ext cx="3044693" cy="15505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132255" y="4221088"/>
                <a:ext cx="1269771" cy="646331"/>
              </a:xfrm>
              <a:prstGeom prst="rect">
                <a:avLst/>
              </a:prstGeom>
              <a:solidFill>
                <a:schemeClr val="bg1"/>
              </a:solidFill>
              <a:ln w="28575">
                <a:solidFill>
                  <a:schemeClr val="tx1"/>
                </a:solidFill>
              </a:ln>
              <a:scene3d>
                <a:camera prst="orthographicFront"/>
                <a:lightRig rig="threePt" dir="t"/>
              </a:scene3d>
              <a:sp3d>
                <a:bevelT prst="angle"/>
              </a:sp3d>
            </p:spPr>
            <p:txBody>
              <a:bodyPr wrap="none" rtlCol="0">
                <a:spAutoFit/>
              </a:bodyPr>
              <a:lstStyle/>
              <a:p>
                <a:pPr algn="r"/>
                <a:r>
                  <a:rPr lang="en-US" b="1" dirty="0">
                    <a:effectLst>
                      <a:outerShdw blurRad="38100" dist="38100" dir="2700000" algn="tl">
                        <a:srgbClr val="000000">
                          <a:alpha val="43137"/>
                        </a:srgbClr>
                      </a:outerShdw>
                    </a:effectLst>
                  </a:rPr>
                  <a:t>28 GHz ECR</a:t>
                </a:r>
              </a:p>
              <a:p>
                <a:pPr algn="r"/>
                <a:r>
                  <a:rPr lang="en-US" b="1" dirty="0">
                    <a:effectLst>
                      <a:outerShdw blurRad="38100" dist="38100" dir="2700000" algn="tl">
                        <a:srgbClr val="000000">
                          <a:alpha val="43137"/>
                        </a:srgbClr>
                      </a:outerShdw>
                    </a:effectLst>
                  </a:rPr>
                  <a:t>Ion source</a:t>
                </a:r>
              </a:p>
            </p:txBody>
          </p:sp>
        </p:grpSp>
        <p:sp>
          <p:nvSpPr>
            <p:cNvPr id="48" name="TextBox 47"/>
            <p:cNvSpPr txBox="1"/>
            <p:nvPr/>
          </p:nvSpPr>
          <p:spPr>
            <a:xfrm>
              <a:off x="2483768" y="5695172"/>
              <a:ext cx="934871" cy="369332"/>
            </a:xfrm>
            <a:prstGeom prst="rect">
              <a:avLst/>
            </a:prstGeom>
            <a:solidFill>
              <a:schemeClr val="bg1"/>
            </a:solidFill>
          </p:spPr>
          <p:txBody>
            <a:bodyPr wrap="none" rtlCol="0">
              <a:spAutoFit/>
            </a:bodyPr>
            <a:lstStyle/>
            <a:p>
              <a:pPr algn="r"/>
              <a:r>
                <a:rPr lang="en-US" b="1" dirty="0"/>
                <a:t>1-3 </a:t>
              </a:r>
              <a:r>
                <a:rPr lang="en-US" b="1" dirty="0" err="1"/>
                <a:t>pµA</a:t>
              </a:r>
              <a:endParaRPr lang="en-US" b="1" dirty="0"/>
            </a:p>
          </p:txBody>
        </p:sp>
      </p:grpSp>
      <p:sp>
        <p:nvSpPr>
          <p:cNvPr id="46" name="TextBox 45"/>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140358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903666783"/>
              </p:ext>
            </p:extLst>
          </p:nvPr>
        </p:nvGraphicFramePr>
        <p:xfrm>
          <a:off x="1187624" y="1271164"/>
          <a:ext cx="5737572" cy="4129723"/>
        </p:xfrm>
        <a:graphic>
          <a:graphicData uri="http://schemas.openxmlformats.org/presentationml/2006/ole">
            <mc:AlternateContent xmlns:mc="http://schemas.openxmlformats.org/markup-compatibility/2006">
              <mc:Choice xmlns:v="urn:schemas-microsoft-com:vml" Requires="v">
                <p:oleObj spid="_x0000_s21588" name="CorelDRAW" r:id="rId3" imgW="6577367" imgH="4733597" progId="CorelDraw.Graphic.21">
                  <p:embed/>
                </p:oleObj>
              </mc:Choice>
              <mc:Fallback>
                <p:oleObj name="CorelDRAW" r:id="rId3" imgW="6577367" imgH="4733597" progId="CorelDraw.Graphic.21">
                  <p:embed/>
                  <p:pic>
                    <p:nvPicPr>
                      <p:cNvPr id="0" name=""/>
                      <p:cNvPicPr/>
                      <p:nvPr/>
                    </p:nvPicPr>
                    <p:blipFill>
                      <a:blip r:embed="rId4"/>
                      <a:stretch>
                        <a:fillRect/>
                      </a:stretch>
                    </p:blipFill>
                    <p:spPr>
                      <a:xfrm>
                        <a:off x="1187624" y="1271164"/>
                        <a:ext cx="5737572" cy="4129723"/>
                      </a:xfrm>
                      <a:prstGeom prst="rect">
                        <a:avLst/>
                      </a:prstGeom>
                    </p:spPr>
                  </p:pic>
                </p:oleObj>
              </mc:Fallback>
            </mc:AlternateContent>
          </a:graphicData>
        </a:graphic>
      </p:graphicFrame>
      <p:sp>
        <p:nvSpPr>
          <p:cNvPr id="5" name="TextBox 4"/>
          <p:cNvSpPr txBox="1"/>
          <p:nvPr/>
        </p:nvSpPr>
        <p:spPr>
          <a:xfrm>
            <a:off x="619095" y="1055140"/>
            <a:ext cx="495649" cy="461665"/>
          </a:xfrm>
          <a:prstGeom prst="rect">
            <a:avLst/>
          </a:prstGeom>
          <a:noFill/>
        </p:spPr>
        <p:txBody>
          <a:bodyPr wrap="none" rtlCol="0">
            <a:spAutoFit/>
          </a:bodyPr>
          <a:lstStyle/>
          <a:p>
            <a:r>
              <a:rPr lang="en-US" sz="2400" dirty="0"/>
              <a:t>50</a:t>
            </a:r>
            <a:endParaRPr lang="ru-RU" sz="2400" dirty="0"/>
          </a:p>
        </p:txBody>
      </p:sp>
      <p:sp>
        <p:nvSpPr>
          <p:cNvPr id="6" name="TextBox 5"/>
          <p:cNvSpPr txBox="1"/>
          <p:nvPr/>
        </p:nvSpPr>
        <p:spPr>
          <a:xfrm>
            <a:off x="610266" y="2022197"/>
            <a:ext cx="495649" cy="461665"/>
          </a:xfrm>
          <a:prstGeom prst="rect">
            <a:avLst/>
          </a:prstGeom>
          <a:noFill/>
        </p:spPr>
        <p:txBody>
          <a:bodyPr wrap="none" rtlCol="0">
            <a:spAutoFit/>
          </a:bodyPr>
          <a:lstStyle/>
          <a:p>
            <a:r>
              <a:rPr lang="en-US" sz="2400" dirty="0"/>
              <a:t>10</a:t>
            </a:r>
            <a:endParaRPr lang="ru-RU" sz="2400" dirty="0"/>
          </a:p>
        </p:txBody>
      </p:sp>
      <p:sp>
        <p:nvSpPr>
          <p:cNvPr id="10" name="TextBox 9"/>
          <p:cNvSpPr txBox="1"/>
          <p:nvPr/>
        </p:nvSpPr>
        <p:spPr>
          <a:xfrm>
            <a:off x="552434" y="4740678"/>
            <a:ext cx="572593" cy="461665"/>
          </a:xfrm>
          <a:prstGeom prst="rect">
            <a:avLst/>
          </a:prstGeom>
          <a:noFill/>
        </p:spPr>
        <p:txBody>
          <a:bodyPr wrap="none" rtlCol="0">
            <a:spAutoFit/>
          </a:bodyPr>
          <a:lstStyle/>
          <a:p>
            <a:r>
              <a:rPr lang="en-US" sz="2400" dirty="0"/>
              <a:t>0.1</a:t>
            </a:r>
            <a:endParaRPr lang="ru-RU" sz="2400" dirty="0"/>
          </a:p>
        </p:txBody>
      </p:sp>
      <p:sp>
        <p:nvSpPr>
          <p:cNvPr id="12" name="TextBox 11"/>
          <p:cNvSpPr txBox="1"/>
          <p:nvPr/>
        </p:nvSpPr>
        <p:spPr>
          <a:xfrm>
            <a:off x="1441496" y="5372772"/>
            <a:ext cx="340158" cy="461665"/>
          </a:xfrm>
          <a:prstGeom prst="rect">
            <a:avLst/>
          </a:prstGeom>
          <a:noFill/>
        </p:spPr>
        <p:txBody>
          <a:bodyPr wrap="none" rtlCol="0">
            <a:spAutoFit/>
          </a:bodyPr>
          <a:lstStyle/>
          <a:p>
            <a:r>
              <a:rPr lang="en-US" sz="2400" dirty="0"/>
              <a:t>5</a:t>
            </a:r>
            <a:endParaRPr lang="ru-RU" sz="2400" dirty="0"/>
          </a:p>
        </p:txBody>
      </p:sp>
      <p:sp>
        <p:nvSpPr>
          <p:cNvPr id="13" name="TextBox 12"/>
          <p:cNvSpPr txBox="1"/>
          <p:nvPr/>
        </p:nvSpPr>
        <p:spPr>
          <a:xfrm>
            <a:off x="2479820" y="5377109"/>
            <a:ext cx="340158" cy="461665"/>
          </a:xfrm>
          <a:prstGeom prst="rect">
            <a:avLst/>
          </a:prstGeom>
          <a:noFill/>
        </p:spPr>
        <p:txBody>
          <a:bodyPr wrap="none" rtlCol="0">
            <a:spAutoFit/>
          </a:bodyPr>
          <a:lstStyle/>
          <a:p>
            <a:r>
              <a:rPr lang="en-US" sz="2400" dirty="0"/>
              <a:t>6</a:t>
            </a:r>
            <a:endParaRPr lang="ru-RU" sz="2400" dirty="0"/>
          </a:p>
        </p:txBody>
      </p:sp>
      <p:sp>
        <p:nvSpPr>
          <p:cNvPr id="14" name="TextBox 13"/>
          <p:cNvSpPr txBox="1"/>
          <p:nvPr/>
        </p:nvSpPr>
        <p:spPr>
          <a:xfrm>
            <a:off x="3515763" y="5374851"/>
            <a:ext cx="340158" cy="461665"/>
          </a:xfrm>
          <a:prstGeom prst="rect">
            <a:avLst/>
          </a:prstGeom>
          <a:noFill/>
        </p:spPr>
        <p:txBody>
          <a:bodyPr wrap="none" rtlCol="0">
            <a:spAutoFit/>
          </a:bodyPr>
          <a:lstStyle/>
          <a:p>
            <a:r>
              <a:rPr lang="en-US" sz="2400" dirty="0"/>
              <a:t>7</a:t>
            </a:r>
            <a:endParaRPr lang="ru-RU" sz="2400" dirty="0"/>
          </a:p>
        </p:txBody>
      </p:sp>
      <p:sp>
        <p:nvSpPr>
          <p:cNvPr id="15" name="TextBox 14"/>
          <p:cNvSpPr txBox="1"/>
          <p:nvPr/>
        </p:nvSpPr>
        <p:spPr>
          <a:xfrm>
            <a:off x="4556468" y="5374974"/>
            <a:ext cx="340158" cy="461665"/>
          </a:xfrm>
          <a:prstGeom prst="rect">
            <a:avLst/>
          </a:prstGeom>
          <a:noFill/>
        </p:spPr>
        <p:txBody>
          <a:bodyPr wrap="none" rtlCol="0">
            <a:spAutoFit/>
          </a:bodyPr>
          <a:lstStyle/>
          <a:p>
            <a:r>
              <a:rPr lang="en-US" sz="2400" dirty="0"/>
              <a:t>8</a:t>
            </a:r>
            <a:endParaRPr lang="ru-RU" sz="2400" dirty="0"/>
          </a:p>
        </p:txBody>
      </p:sp>
      <p:sp>
        <p:nvSpPr>
          <p:cNvPr id="17" name="TextBox 16"/>
          <p:cNvSpPr txBox="1"/>
          <p:nvPr/>
        </p:nvSpPr>
        <p:spPr>
          <a:xfrm>
            <a:off x="5598334" y="5374990"/>
            <a:ext cx="340158" cy="461665"/>
          </a:xfrm>
          <a:prstGeom prst="rect">
            <a:avLst/>
          </a:prstGeom>
          <a:noFill/>
        </p:spPr>
        <p:txBody>
          <a:bodyPr wrap="none" rtlCol="0">
            <a:spAutoFit/>
          </a:bodyPr>
          <a:lstStyle/>
          <a:p>
            <a:r>
              <a:rPr lang="en-US" sz="2400" dirty="0"/>
              <a:t>9</a:t>
            </a:r>
            <a:endParaRPr lang="ru-RU" sz="2400" dirty="0"/>
          </a:p>
        </p:txBody>
      </p:sp>
      <p:sp>
        <p:nvSpPr>
          <p:cNvPr id="18" name="TextBox 17"/>
          <p:cNvSpPr txBox="1"/>
          <p:nvPr/>
        </p:nvSpPr>
        <p:spPr>
          <a:xfrm>
            <a:off x="6568350" y="5379516"/>
            <a:ext cx="495649" cy="461665"/>
          </a:xfrm>
          <a:prstGeom prst="rect">
            <a:avLst/>
          </a:prstGeom>
          <a:noFill/>
        </p:spPr>
        <p:txBody>
          <a:bodyPr wrap="none" rtlCol="0">
            <a:spAutoFit/>
          </a:bodyPr>
          <a:lstStyle/>
          <a:p>
            <a:r>
              <a:rPr lang="en-US" sz="2400" dirty="0"/>
              <a:t>10</a:t>
            </a:r>
            <a:endParaRPr lang="ru-RU" sz="2400" dirty="0"/>
          </a:p>
        </p:txBody>
      </p:sp>
      <p:sp>
        <p:nvSpPr>
          <p:cNvPr id="40" name="TextBox 39"/>
          <p:cNvSpPr txBox="1"/>
          <p:nvPr/>
        </p:nvSpPr>
        <p:spPr>
          <a:xfrm>
            <a:off x="1483336" y="4961110"/>
            <a:ext cx="184731" cy="379591"/>
          </a:xfrm>
          <a:prstGeom prst="rect">
            <a:avLst/>
          </a:prstGeom>
          <a:solidFill>
            <a:schemeClr val="bg1"/>
          </a:solidFill>
        </p:spPr>
        <p:txBody>
          <a:bodyPr wrap="none" rtlCol="0">
            <a:spAutoFit/>
          </a:bodyPr>
          <a:lstStyle/>
          <a:p>
            <a:endParaRPr lang="ru-RU" sz="2800" b="1" baseline="30000" dirty="0">
              <a:solidFill>
                <a:srgbClr val="1F861C"/>
              </a:solidFill>
            </a:endParaRPr>
          </a:p>
        </p:txBody>
      </p:sp>
      <p:sp>
        <p:nvSpPr>
          <p:cNvPr id="42" name="TextBox 41"/>
          <p:cNvSpPr txBox="1"/>
          <p:nvPr/>
        </p:nvSpPr>
        <p:spPr>
          <a:xfrm>
            <a:off x="2089752" y="4793056"/>
            <a:ext cx="1509452" cy="430887"/>
          </a:xfrm>
          <a:prstGeom prst="rect">
            <a:avLst/>
          </a:prstGeom>
          <a:solidFill>
            <a:schemeClr val="bg1"/>
          </a:solidFill>
        </p:spPr>
        <p:txBody>
          <a:bodyPr wrap="none" rtlCol="0">
            <a:spAutoFit/>
          </a:bodyPr>
          <a:lstStyle/>
          <a:p>
            <a:r>
              <a:rPr lang="en-US" sz="2200" b="1" dirty="0">
                <a:solidFill>
                  <a:srgbClr val="0070C0"/>
                </a:solidFill>
              </a:rPr>
              <a:t>ECR 14 GHz</a:t>
            </a:r>
            <a:endParaRPr lang="ru-RU" sz="2200" b="1" dirty="0">
              <a:solidFill>
                <a:srgbClr val="0070C0"/>
              </a:solidFill>
            </a:endParaRPr>
          </a:p>
        </p:txBody>
      </p:sp>
      <p:sp>
        <p:nvSpPr>
          <p:cNvPr id="44" name="TextBox 43"/>
          <p:cNvSpPr txBox="1"/>
          <p:nvPr/>
        </p:nvSpPr>
        <p:spPr>
          <a:xfrm>
            <a:off x="4280479" y="5733256"/>
            <a:ext cx="1813318" cy="461665"/>
          </a:xfrm>
          <a:prstGeom prst="rect">
            <a:avLst/>
          </a:prstGeom>
          <a:noFill/>
        </p:spPr>
        <p:txBody>
          <a:bodyPr wrap="none" rtlCol="0">
            <a:spAutoFit/>
          </a:bodyPr>
          <a:lstStyle/>
          <a:p>
            <a:pPr algn="ctr"/>
            <a:r>
              <a:rPr lang="en-US" sz="2400" dirty="0"/>
              <a:t>E</a:t>
            </a:r>
            <a:r>
              <a:rPr lang="en-US" sz="2800" baseline="-25000" dirty="0"/>
              <a:t>LAB</a:t>
            </a:r>
            <a:r>
              <a:rPr lang="en-US" sz="2400" dirty="0"/>
              <a:t> (</a:t>
            </a:r>
            <a:r>
              <a:rPr lang="en-US" sz="2400" dirty="0" err="1"/>
              <a:t>MeV</a:t>
            </a:r>
            <a:r>
              <a:rPr lang="en-US" sz="2400" dirty="0" err="1">
                <a:latin typeface="Calibri"/>
                <a:cs typeface="Calibri"/>
              </a:rPr>
              <a:t>ˑA</a:t>
            </a:r>
            <a:r>
              <a:rPr lang="en-US" sz="2400" dirty="0">
                <a:latin typeface="Calibri"/>
                <a:cs typeface="Calibri"/>
              </a:rPr>
              <a:t>)</a:t>
            </a:r>
            <a:endParaRPr lang="ru-RU" sz="2400" dirty="0"/>
          </a:p>
        </p:txBody>
      </p:sp>
      <p:sp>
        <p:nvSpPr>
          <p:cNvPr id="45" name="TextBox 44"/>
          <p:cNvSpPr txBox="1"/>
          <p:nvPr/>
        </p:nvSpPr>
        <p:spPr>
          <a:xfrm rot="16200000">
            <a:off x="-2090724" y="3105856"/>
            <a:ext cx="4971361" cy="430887"/>
          </a:xfrm>
          <a:prstGeom prst="rect">
            <a:avLst/>
          </a:prstGeom>
          <a:noFill/>
        </p:spPr>
        <p:txBody>
          <a:bodyPr wrap="none" rtlCol="0">
            <a:spAutoFit/>
          </a:bodyPr>
          <a:lstStyle/>
          <a:p>
            <a:pPr algn="ctr"/>
            <a:r>
              <a:rPr lang="en-US" sz="2200" dirty="0"/>
              <a:t>Beam intensity from the ion source (</a:t>
            </a:r>
            <a:r>
              <a:rPr lang="en-US" sz="2200" dirty="0" err="1"/>
              <a:t>pµA</a:t>
            </a:r>
            <a:r>
              <a:rPr lang="en-US" sz="2200" dirty="0"/>
              <a:t>) </a:t>
            </a:r>
            <a:endParaRPr lang="ru-RU" sz="2200" dirty="0"/>
          </a:p>
        </p:txBody>
      </p:sp>
      <p:sp>
        <p:nvSpPr>
          <p:cNvPr id="51" name="TextBox 50"/>
          <p:cNvSpPr txBox="1"/>
          <p:nvPr/>
        </p:nvSpPr>
        <p:spPr>
          <a:xfrm>
            <a:off x="915511" y="332656"/>
            <a:ext cx="3594254" cy="461665"/>
          </a:xfrm>
          <a:prstGeom prst="rect">
            <a:avLst/>
          </a:prstGeom>
          <a:noFill/>
        </p:spPr>
        <p:txBody>
          <a:bodyPr wrap="none" rtlCol="0">
            <a:spAutoFit/>
          </a:bodyPr>
          <a:lstStyle/>
          <a:p>
            <a:r>
              <a:rPr lang="en-US" sz="2800" baseline="30000" dirty="0">
                <a:latin typeface="Berlin Sans FB" panose="020E0602020502020306" pitchFamily="34" charset="0"/>
              </a:rPr>
              <a:t>238</a:t>
            </a:r>
            <a:r>
              <a:rPr lang="en-US" sz="2400" dirty="0">
                <a:latin typeface="Berlin Sans FB" panose="020E0602020502020306" pitchFamily="34" charset="0"/>
              </a:rPr>
              <a:t>U beam at SHE-Factory</a:t>
            </a:r>
            <a:endParaRPr lang="ru-RU" sz="2400" dirty="0"/>
          </a:p>
        </p:txBody>
      </p:sp>
      <p:grpSp>
        <p:nvGrpSpPr>
          <p:cNvPr id="55" name="Группа 54"/>
          <p:cNvGrpSpPr/>
          <p:nvPr/>
        </p:nvGrpSpPr>
        <p:grpSpPr>
          <a:xfrm>
            <a:off x="1388536" y="1760820"/>
            <a:ext cx="6286092" cy="2174640"/>
            <a:chOff x="2051720" y="1760820"/>
            <a:chExt cx="6286092" cy="2174640"/>
          </a:xfrm>
        </p:grpSpPr>
        <p:cxnSp>
          <p:nvCxnSpPr>
            <p:cNvPr id="30" name="Прямая соединительная линия 29"/>
            <p:cNvCxnSpPr/>
            <p:nvPr/>
          </p:nvCxnSpPr>
          <p:spPr>
            <a:xfrm>
              <a:off x="2051720" y="1847228"/>
              <a:ext cx="4824536" cy="187220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127728" y="2167198"/>
              <a:ext cx="562975" cy="400110"/>
            </a:xfrm>
            <a:prstGeom prst="rect">
              <a:avLst/>
            </a:prstGeom>
            <a:solidFill>
              <a:schemeClr val="bg1"/>
            </a:solidFill>
          </p:spPr>
          <p:txBody>
            <a:bodyPr wrap="none" rtlCol="0">
              <a:spAutoFit/>
            </a:bodyPr>
            <a:lstStyle/>
            <a:p>
              <a:r>
                <a:rPr lang="en-US" sz="2000" b="1" dirty="0">
                  <a:solidFill>
                    <a:srgbClr val="C00000"/>
                  </a:solidFill>
                </a:rPr>
                <a:t>35</a:t>
              </a:r>
              <a:r>
                <a:rPr lang="en-US" sz="2800" b="1" baseline="30000" dirty="0">
                  <a:solidFill>
                    <a:srgbClr val="C00000"/>
                  </a:solidFill>
                </a:rPr>
                <a:t>+</a:t>
              </a:r>
              <a:endParaRPr lang="ru-RU" sz="2800" b="1" baseline="30000" dirty="0">
                <a:solidFill>
                  <a:srgbClr val="C00000"/>
                </a:solidFill>
              </a:endParaRPr>
            </a:p>
          </p:txBody>
        </p:sp>
        <p:sp>
          <p:nvSpPr>
            <p:cNvPr id="37" name="TextBox 36"/>
            <p:cNvSpPr txBox="1"/>
            <p:nvPr/>
          </p:nvSpPr>
          <p:spPr>
            <a:xfrm>
              <a:off x="5868622" y="3247318"/>
              <a:ext cx="562975" cy="400110"/>
            </a:xfrm>
            <a:prstGeom prst="rect">
              <a:avLst/>
            </a:prstGeom>
            <a:solidFill>
              <a:schemeClr val="bg1"/>
            </a:solidFill>
            <a:ln>
              <a:noFill/>
            </a:ln>
          </p:spPr>
          <p:txBody>
            <a:bodyPr wrap="none" rtlCol="0">
              <a:spAutoFit/>
            </a:bodyPr>
            <a:lstStyle/>
            <a:p>
              <a:r>
                <a:rPr lang="en-US" sz="2000" b="1" dirty="0">
                  <a:solidFill>
                    <a:srgbClr val="C00000"/>
                  </a:solidFill>
                </a:rPr>
                <a:t>42</a:t>
              </a:r>
              <a:r>
                <a:rPr lang="en-US" sz="2800" b="1" baseline="30000" dirty="0">
                  <a:solidFill>
                    <a:srgbClr val="C00000"/>
                  </a:solidFill>
                </a:rPr>
                <a:t>+</a:t>
              </a:r>
              <a:endParaRPr lang="ru-RU" sz="2800" b="1" baseline="30000" dirty="0">
                <a:solidFill>
                  <a:srgbClr val="C00000"/>
                </a:solidFill>
              </a:endParaRPr>
            </a:p>
          </p:txBody>
        </p:sp>
        <p:sp>
          <p:nvSpPr>
            <p:cNvPr id="38" name="TextBox 37"/>
            <p:cNvSpPr txBox="1"/>
            <p:nvPr/>
          </p:nvSpPr>
          <p:spPr>
            <a:xfrm>
              <a:off x="2051720" y="1760820"/>
              <a:ext cx="562975" cy="400110"/>
            </a:xfrm>
            <a:prstGeom prst="rect">
              <a:avLst/>
            </a:prstGeom>
            <a:solidFill>
              <a:schemeClr val="bg1"/>
            </a:solidFill>
          </p:spPr>
          <p:txBody>
            <a:bodyPr wrap="none" rtlCol="0">
              <a:spAutoFit/>
            </a:bodyPr>
            <a:lstStyle/>
            <a:p>
              <a:r>
                <a:rPr lang="en-US" sz="2000" b="1" dirty="0">
                  <a:solidFill>
                    <a:srgbClr val="C00000"/>
                  </a:solidFill>
                </a:rPr>
                <a:t>32</a:t>
              </a:r>
              <a:r>
                <a:rPr lang="en-US" sz="2800" b="1" baseline="30000" dirty="0">
                  <a:solidFill>
                    <a:srgbClr val="C00000"/>
                  </a:solidFill>
                </a:rPr>
                <a:t>+</a:t>
              </a:r>
              <a:endParaRPr lang="ru-RU" sz="2800" b="1" baseline="30000" dirty="0">
                <a:solidFill>
                  <a:srgbClr val="C00000"/>
                </a:solidFill>
              </a:endParaRPr>
            </a:p>
          </p:txBody>
        </p:sp>
        <p:sp>
          <p:nvSpPr>
            <p:cNvPr id="41" name="TextBox 40"/>
            <p:cNvSpPr txBox="1"/>
            <p:nvPr/>
          </p:nvSpPr>
          <p:spPr>
            <a:xfrm>
              <a:off x="6948264" y="3535350"/>
              <a:ext cx="1389548" cy="400110"/>
            </a:xfrm>
            <a:prstGeom prst="rect">
              <a:avLst/>
            </a:prstGeom>
            <a:solidFill>
              <a:schemeClr val="bg1"/>
            </a:solidFill>
          </p:spPr>
          <p:txBody>
            <a:bodyPr wrap="none" rtlCol="0">
              <a:spAutoFit/>
            </a:bodyPr>
            <a:lstStyle/>
            <a:p>
              <a:r>
                <a:rPr lang="en-US" sz="2000" b="1" dirty="0">
                  <a:solidFill>
                    <a:srgbClr val="C00000"/>
                  </a:solidFill>
                </a:rPr>
                <a:t>ECR 28 GHz</a:t>
              </a:r>
              <a:endParaRPr lang="ru-RU" sz="2000" b="1" dirty="0">
                <a:solidFill>
                  <a:srgbClr val="C00000"/>
                </a:solidFill>
              </a:endParaRPr>
            </a:p>
          </p:txBody>
        </p:sp>
      </p:grpSp>
      <p:grpSp>
        <p:nvGrpSpPr>
          <p:cNvPr id="50" name="Группа 49"/>
          <p:cNvGrpSpPr/>
          <p:nvPr/>
        </p:nvGrpSpPr>
        <p:grpSpPr>
          <a:xfrm>
            <a:off x="3937624" y="2639316"/>
            <a:ext cx="606175" cy="576064"/>
            <a:chOff x="4600808" y="2420888"/>
            <a:chExt cx="606175" cy="576064"/>
          </a:xfrm>
        </p:grpSpPr>
        <p:sp>
          <p:nvSpPr>
            <p:cNvPr id="48" name="TextBox 47"/>
            <p:cNvSpPr txBox="1"/>
            <p:nvPr/>
          </p:nvSpPr>
          <p:spPr>
            <a:xfrm>
              <a:off x="4644008" y="2524834"/>
              <a:ext cx="562975" cy="400110"/>
            </a:xfrm>
            <a:prstGeom prst="rect">
              <a:avLst/>
            </a:prstGeom>
            <a:solidFill>
              <a:schemeClr val="bg1"/>
            </a:solidFill>
            <a:ln>
              <a:noFill/>
            </a:ln>
          </p:spPr>
          <p:txBody>
            <a:bodyPr wrap="none" rtlCol="0">
              <a:spAutoFit/>
            </a:bodyPr>
            <a:lstStyle/>
            <a:p>
              <a:r>
                <a:rPr lang="en-US" sz="2000" b="1" dirty="0">
                  <a:solidFill>
                    <a:srgbClr val="C00000"/>
                  </a:solidFill>
                </a:rPr>
                <a:t>39</a:t>
              </a:r>
              <a:r>
                <a:rPr lang="en-US" sz="2800" b="1" baseline="30000" dirty="0">
                  <a:solidFill>
                    <a:srgbClr val="C00000"/>
                  </a:solidFill>
                </a:rPr>
                <a:t>+</a:t>
              </a:r>
              <a:endParaRPr lang="ru-RU" sz="2800" b="1" baseline="30000" dirty="0">
                <a:solidFill>
                  <a:srgbClr val="C00000"/>
                </a:solidFill>
              </a:endParaRPr>
            </a:p>
          </p:txBody>
        </p:sp>
        <p:sp>
          <p:nvSpPr>
            <p:cNvPr id="49" name="Овал 48"/>
            <p:cNvSpPr/>
            <p:nvPr/>
          </p:nvSpPr>
          <p:spPr>
            <a:xfrm>
              <a:off x="4600808" y="2420888"/>
              <a:ext cx="57606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6" name="TextBox 55"/>
          <p:cNvSpPr txBox="1"/>
          <p:nvPr/>
        </p:nvSpPr>
        <p:spPr>
          <a:xfrm>
            <a:off x="35496" y="6474822"/>
            <a:ext cx="8276625"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a:t>
            </a:r>
            <a:r>
              <a:rPr lang="en-US" sz="1600" dirty="0" err="1">
                <a:latin typeface="Comic Sans MS" panose="030F0702030302020204" pitchFamily="66" charset="0"/>
              </a:rPr>
              <a:t>Dubna</a:t>
            </a:r>
            <a:r>
              <a:rPr lang="en-US" sz="1600" dirty="0">
                <a:latin typeface="Comic Sans MS" panose="030F0702030302020204" pitchFamily="66" charset="0"/>
              </a:rPr>
              <a:t>, St. Petersburg</a:t>
            </a:r>
            <a:endParaRPr lang="ru-RU" sz="1600" dirty="0">
              <a:latin typeface="Comic Sans MS" panose="030F0702030302020204" pitchFamily="66" charset="0"/>
            </a:endParaRPr>
          </a:p>
        </p:txBody>
      </p:sp>
      <p:grpSp>
        <p:nvGrpSpPr>
          <p:cNvPr id="31" name="Группа 30"/>
          <p:cNvGrpSpPr/>
          <p:nvPr/>
        </p:nvGrpSpPr>
        <p:grpSpPr>
          <a:xfrm>
            <a:off x="1439648" y="4941168"/>
            <a:ext cx="606175" cy="576064"/>
            <a:chOff x="4600808" y="2420888"/>
            <a:chExt cx="606175" cy="576064"/>
          </a:xfrm>
        </p:grpSpPr>
        <p:sp>
          <p:nvSpPr>
            <p:cNvPr id="32" name="TextBox 31"/>
            <p:cNvSpPr txBox="1"/>
            <p:nvPr/>
          </p:nvSpPr>
          <p:spPr>
            <a:xfrm>
              <a:off x="4644008" y="2524834"/>
              <a:ext cx="562975" cy="400110"/>
            </a:xfrm>
            <a:prstGeom prst="rect">
              <a:avLst/>
            </a:prstGeom>
            <a:solidFill>
              <a:schemeClr val="bg1"/>
            </a:solidFill>
            <a:ln>
              <a:solidFill>
                <a:srgbClr val="0070C0"/>
              </a:solidFill>
            </a:ln>
          </p:spPr>
          <p:txBody>
            <a:bodyPr wrap="none" rtlCol="0">
              <a:spAutoFit/>
            </a:bodyPr>
            <a:lstStyle/>
            <a:p>
              <a:r>
                <a:rPr lang="en-US" sz="2000" b="1" dirty="0">
                  <a:solidFill>
                    <a:srgbClr val="0070C0"/>
                  </a:solidFill>
                </a:rPr>
                <a:t>3</a:t>
              </a:r>
              <a:r>
                <a:rPr lang="ru-RU" sz="2000" b="1" dirty="0">
                  <a:solidFill>
                    <a:srgbClr val="0070C0"/>
                  </a:solidFill>
                </a:rPr>
                <a:t>2</a:t>
              </a:r>
              <a:r>
                <a:rPr lang="en-US" sz="2800" b="1" baseline="30000" dirty="0">
                  <a:solidFill>
                    <a:srgbClr val="0070C0"/>
                  </a:solidFill>
                </a:rPr>
                <a:t>+</a:t>
              </a:r>
              <a:endParaRPr lang="ru-RU" sz="2800" b="1" baseline="30000" dirty="0">
                <a:solidFill>
                  <a:srgbClr val="0070C0"/>
                </a:solidFill>
              </a:endParaRPr>
            </a:p>
          </p:txBody>
        </p:sp>
        <p:sp>
          <p:nvSpPr>
            <p:cNvPr id="33" name="Овал 32"/>
            <p:cNvSpPr/>
            <p:nvPr/>
          </p:nvSpPr>
          <p:spPr>
            <a:xfrm>
              <a:off x="4600808" y="2420888"/>
              <a:ext cx="576064" cy="57606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Овал 1"/>
          <p:cNvSpPr/>
          <p:nvPr/>
        </p:nvSpPr>
        <p:spPr>
          <a:xfrm>
            <a:off x="6171622" y="2843028"/>
            <a:ext cx="1784754" cy="17847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9678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99392"/>
            <a:ext cx="9252520" cy="69573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p:cNvSpPr txBox="1"/>
          <p:nvPr/>
        </p:nvSpPr>
        <p:spPr>
          <a:xfrm>
            <a:off x="2316974" y="2276872"/>
            <a:ext cx="4706738" cy="584775"/>
          </a:xfrm>
          <a:prstGeom prst="rect">
            <a:avLst/>
          </a:prstGeom>
          <a:noFill/>
        </p:spPr>
        <p:txBody>
          <a:bodyPr wrap="none" rtlCol="0">
            <a:spAutoFit/>
          </a:bodyPr>
          <a:lstStyle/>
          <a:p>
            <a:r>
              <a:rPr lang="en-GB" sz="3200" b="1" dirty="0">
                <a:latin typeface="Comic Sans MS" panose="030F0702030302020204" pitchFamily="66" charset="0"/>
              </a:rPr>
              <a:t>FIRST EXPERIMENTS</a:t>
            </a:r>
            <a:endParaRPr lang="ru-RU" sz="3200" b="1" dirty="0">
              <a:latin typeface="Comic Sans MS" panose="030F0702030302020204" pitchFamily="66" charset="0"/>
            </a:endParaRPr>
          </a:p>
        </p:txBody>
      </p:sp>
    </p:spTree>
    <p:extLst>
      <p:ext uri="{BB962C8B-B14F-4D97-AF65-F5344CB8AC3E}">
        <p14:creationId xmlns:p14="http://schemas.microsoft.com/office/powerpoint/2010/main" val="254254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184" y="5950441"/>
            <a:ext cx="8748240" cy="430887"/>
          </a:xfrm>
          <a:prstGeom prst="rect">
            <a:avLst/>
          </a:prstGeom>
        </p:spPr>
        <p:txBody>
          <a:bodyPr wrap="square">
            <a:spAutoFit/>
          </a:bodyPr>
          <a:lstStyle/>
          <a:p>
            <a:pPr algn="r"/>
            <a:endParaRPr lang="ru-RU" sz="2200" b="1" dirty="0">
              <a:solidFill>
                <a:schemeClr val="accent1">
                  <a:lumMod val="75000"/>
                </a:schemeClr>
              </a:solidFill>
              <a:latin typeface="Calibri" panose="020F0502020204030204" pitchFamily="34" charset="0"/>
              <a:cs typeface="Calibri" panose="020F0502020204030204" pitchFamily="34" charset="0"/>
            </a:endParaRPr>
          </a:p>
        </p:txBody>
      </p:sp>
      <p:sp>
        <p:nvSpPr>
          <p:cNvPr id="2" name="TextBox 1"/>
          <p:cNvSpPr txBox="1"/>
          <p:nvPr/>
        </p:nvSpPr>
        <p:spPr>
          <a:xfrm>
            <a:off x="536810" y="116632"/>
            <a:ext cx="1579278" cy="430887"/>
          </a:xfrm>
          <a:prstGeom prst="rect">
            <a:avLst/>
          </a:prstGeom>
          <a:noFill/>
        </p:spPr>
        <p:txBody>
          <a:bodyPr wrap="none" rtlCol="0">
            <a:spAutoFit/>
          </a:bodyPr>
          <a:lstStyle/>
          <a:p>
            <a:r>
              <a:rPr lang="en-US" sz="2200" b="1" dirty="0">
                <a:latin typeface="Comic Sans MS" panose="030F0702030302020204" pitchFamily="66" charset="0"/>
              </a:rPr>
              <a:t>Luminosity</a:t>
            </a:r>
          </a:p>
        </p:txBody>
      </p:sp>
      <p:sp>
        <p:nvSpPr>
          <p:cNvPr id="8" name="TextBox 7"/>
          <p:cNvSpPr txBox="1"/>
          <p:nvPr/>
        </p:nvSpPr>
        <p:spPr>
          <a:xfrm>
            <a:off x="7509650" y="2111370"/>
            <a:ext cx="1540806" cy="769441"/>
          </a:xfrm>
          <a:prstGeom prst="rect">
            <a:avLst/>
          </a:prstGeom>
          <a:noFill/>
        </p:spPr>
        <p:txBody>
          <a:bodyPr wrap="none" rtlCol="0">
            <a:spAutoFit/>
          </a:bodyPr>
          <a:lstStyle/>
          <a:p>
            <a:pPr algn="ctr"/>
            <a:r>
              <a:rPr lang="en-US" sz="2000" dirty="0">
                <a:solidFill>
                  <a:schemeClr val="tx1">
                    <a:lumMod val="95000"/>
                    <a:lumOff val="5000"/>
                  </a:schemeClr>
                </a:solidFill>
                <a:effectLst>
                  <a:outerShdw blurRad="38100" dist="38100" dir="2700000" algn="tl">
                    <a:srgbClr val="000000">
                      <a:alpha val="43137"/>
                    </a:srgbClr>
                  </a:outerShdw>
                </a:effectLst>
                <a:cs typeface="Times New Roman"/>
              </a:rPr>
              <a:t>SHE</a:t>
            </a:r>
            <a:endParaRPr lang="en-US" sz="2400" dirty="0">
              <a:solidFill>
                <a:schemeClr val="tx1">
                  <a:lumMod val="95000"/>
                  <a:lumOff val="5000"/>
                </a:schemeClr>
              </a:solidFill>
              <a:effectLst>
                <a:outerShdw blurRad="38100" dist="38100" dir="2700000" algn="tl">
                  <a:srgbClr val="000000">
                    <a:alpha val="43137"/>
                  </a:srgbClr>
                </a:outerShdw>
              </a:effectLst>
              <a:cs typeface="Times New Roman"/>
            </a:endParaRPr>
          </a:p>
          <a:p>
            <a:pPr algn="ctr"/>
            <a:r>
              <a:rPr lang="el-GR" sz="2400" dirty="0">
                <a:solidFill>
                  <a:schemeClr val="tx1">
                    <a:lumMod val="95000"/>
                    <a:lumOff val="5000"/>
                  </a:schemeClr>
                </a:solidFill>
                <a:effectLst>
                  <a:outerShdw blurRad="38100" dist="38100" dir="2700000" algn="tl">
                    <a:srgbClr val="000000">
                      <a:alpha val="43137"/>
                    </a:srgbClr>
                  </a:outerShdw>
                </a:effectLst>
                <a:cs typeface="Times New Roman"/>
              </a:rPr>
              <a:t>σ</a:t>
            </a:r>
            <a:r>
              <a:rPr lang="en-US" sz="2400" baseline="-25000" dirty="0">
                <a:solidFill>
                  <a:schemeClr val="tx1">
                    <a:lumMod val="95000"/>
                    <a:lumOff val="5000"/>
                  </a:schemeClr>
                </a:solidFill>
                <a:effectLst>
                  <a:outerShdw blurRad="38100" dist="38100" dir="2700000" algn="tl">
                    <a:srgbClr val="000000">
                      <a:alpha val="43137"/>
                    </a:srgbClr>
                  </a:outerShdw>
                </a:effectLst>
                <a:cs typeface="Times New Roman"/>
              </a:rPr>
              <a:t>3n</a:t>
            </a:r>
            <a:r>
              <a:rPr lang="en-US" sz="2000" dirty="0">
                <a:solidFill>
                  <a:schemeClr val="tx1">
                    <a:lumMod val="95000"/>
                    <a:lumOff val="5000"/>
                  </a:schemeClr>
                </a:solidFill>
                <a:effectLst>
                  <a:outerShdw blurRad="38100" dist="38100" dir="2700000" algn="tl">
                    <a:srgbClr val="000000">
                      <a:alpha val="43137"/>
                    </a:srgbClr>
                  </a:outerShdw>
                </a:effectLst>
                <a:cs typeface="Times New Roman"/>
              </a:rPr>
              <a:t>= 1-10 </a:t>
            </a:r>
            <a:r>
              <a:rPr lang="en-US" sz="2000" dirty="0" err="1">
                <a:solidFill>
                  <a:schemeClr val="tx1">
                    <a:lumMod val="95000"/>
                    <a:lumOff val="5000"/>
                  </a:schemeClr>
                </a:solidFill>
                <a:effectLst>
                  <a:outerShdw blurRad="38100" dist="38100" dir="2700000" algn="tl">
                    <a:srgbClr val="000000">
                      <a:alpha val="43137"/>
                    </a:srgbClr>
                  </a:outerShdw>
                </a:effectLst>
                <a:cs typeface="Times New Roman"/>
              </a:rPr>
              <a:t>pb</a:t>
            </a:r>
            <a:endParaRPr lang="ru-RU" sz="2000" dirty="0">
              <a:solidFill>
                <a:schemeClr val="tx1">
                  <a:lumMod val="95000"/>
                  <a:lumOff val="5000"/>
                </a:schemeClr>
              </a:solidFill>
              <a:effectLst>
                <a:outerShdw blurRad="38100" dist="38100" dir="2700000" algn="tl">
                  <a:srgbClr val="000000">
                    <a:alpha val="43137"/>
                  </a:srgbClr>
                </a:outerShdw>
              </a:effectLst>
            </a:endParaRPr>
          </a:p>
        </p:txBody>
      </p:sp>
      <p:sp>
        <p:nvSpPr>
          <p:cNvPr id="9" name="Прямоугольник 8"/>
          <p:cNvSpPr/>
          <p:nvPr/>
        </p:nvSpPr>
        <p:spPr>
          <a:xfrm>
            <a:off x="1555624" y="4559642"/>
            <a:ext cx="6126680" cy="5598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7724259" y="4452594"/>
            <a:ext cx="1326197" cy="430887"/>
          </a:xfrm>
          <a:prstGeom prst="rect">
            <a:avLst/>
          </a:prstGeom>
          <a:noFill/>
        </p:spPr>
        <p:txBody>
          <a:bodyPr wrap="none" rtlCol="0">
            <a:spAutoFit/>
          </a:bodyPr>
          <a:lstStyle/>
          <a:p>
            <a:r>
              <a:rPr lang="en-US" sz="2200" b="1" dirty="0" err="1">
                <a:solidFill>
                  <a:srgbClr val="C00000"/>
                </a:solidFill>
              </a:rPr>
              <a:t>Th</a:t>
            </a:r>
            <a:r>
              <a:rPr lang="en-US" sz="2200" b="1" dirty="0">
                <a:solidFill>
                  <a:srgbClr val="C00000"/>
                </a:solidFill>
              </a:rPr>
              <a:t>- target</a:t>
            </a:r>
            <a:endParaRPr lang="ru-RU" sz="2200" b="1" dirty="0">
              <a:solidFill>
                <a:srgbClr val="C00000"/>
              </a:solidFill>
            </a:endParaRPr>
          </a:p>
        </p:txBody>
      </p:sp>
      <p:sp>
        <p:nvSpPr>
          <p:cNvPr id="11" name="TextBox 10"/>
          <p:cNvSpPr txBox="1"/>
          <p:nvPr/>
        </p:nvSpPr>
        <p:spPr>
          <a:xfrm>
            <a:off x="7686041" y="5417699"/>
            <a:ext cx="1220399" cy="430887"/>
          </a:xfrm>
          <a:prstGeom prst="rect">
            <a:avLst/>
          </a:prstGeom>
          <a:noFill/>
        </p:spPr>
        <p:txBody>
          <a:bodyPr wrap="none" rtlCol="0">
            <a:spAutoFit/>
          </a:bodyPr>
          <a:lstStyle/>
          <a:p>
            <a:r>
              <a:rPr lang="en-US" sz="2200" b="1" dirty="0"/>
              <a:t>U- target</a:t>
            </a:r>
            <a:endParaRPr lang="ru-RU" sz="2200" b="1" dirty="0"/>
          </a:p>
        </p:txBody>
      </p:sp>
      <p:sp>
        <p:nvSpPr>
          <p:cNvPr id="12" name="TextBox 11"/>
          <p:cNvSpPr txBox="1"/>
          <p:nvPr/>
        </p:nvSpPr>
        <p:spPr>
          <a:xfrm>
            <a:off x="7685294" y="4711025"/>
            <a:ext cx="1494320" cy="461665"/>
          </a:xfrm>
          <a:prstGeom prst="rect">
            <a:avLst/>
          </a:prstGeom>
          <a:noFill/>
        </p:spPr>
        <p:txBody>
          <a:bodyPr wrap="none" rtlCol="0">
            <a:spAutoFit/>
          </a:bodyPr>
          <a:lstStyle/>
          <a:p>
            <a:pPr algn="ctr"/>
            <a:r>
              <a:rPr lang="el-GR" sz="2400" dirty="0">
                <a:solidFill>
                  <a:srgbClr val="C00000"/>
                </a:solidFill>
                <a:effectLst>
                  <a:outerShdw blurRad="38100" dist="38100" dir="2700000" algn="tl">
                    <a:srgbClr val="000000">
                      <a:alpha val="43137"/>
                    </a:srgbClr>
                  </a:outerShdw>
                </a:effectLst>
                <a:latin typeface="Calibri"/>
                <a:cs typeface="Calibri"/>
              </a:rPr>
              <a:t>σ</a:t>
            </a:r>
            <a:r>
              <a:rPr lang="en-US" sz="2400" baseline="-25000" dirty="0">
                <a:solidFill>
                  <a:srgbClr val="C00000"/>
                </a:solidFill>
                <a:effectLst>
                  <a:outerShdw blurRad="38100" dist="38100" dir="2700000" algn="tl">
                    <a:srgbClr val="000000">
                      <a:alpha val="43137"/>
                    </a:srgbClr>
                  </a:outerShdw>
                </a:effectLst>
                <a:latin typeface="Calibri"/>
                <a:cs typeface="Calibri"/>
              </a:rPr>
              <a:t>3</a:t>
            </a:r>
            <a:r>
              <a:rPr lang="en-US" sz="2400" baseline="-25000" dirty="0">
                <a:solidFill>
                  <a:srgbClr val="C00000"/>
                </a:solidFill>
                <a:effectLst>
                  <a:outerShdw blurRad="38100" dist="38100" dir="2700000" algn="tl">
                    <a:srgbClr val="000000">
                      <a:alpha val="43137"/>
                    </a:srgbClr>
                  </a:outerShdw>
                </a:effectLst>
                <a:cs typeface="Times New Roman"/>
              </a:rPr>
              <a:t>n </a:t>
            </a:r>
            <a:r>
              <a:rPr lang="en-US" sz="2000" dirty="0">
                <a:solidFill>
                  <a:srgbClr val="C00000"/>
                </a:solidFill>
                <a:effectLst>
                  <a:outerShdw blurRad="38100" dist="38100" dir="2700000" algn="tl">
                    <a:srgbClr val="000000">
                      <a:alpha val="43137"/>
                    </a:srgbClr>
                  </a:outerShdw>
                </a:effectLst>
                <a:cs typeface="Times New Roman"/>
              </a:rPr>
              <a:t>≤ 0.1 </a:t>
            </a:r>
            <a:r>
              <a:rPr lang="en-US" sz="2000" dirty="0" err="1">
                <a:solidFill>
                  <a:srgbClr val="C00000"/>
                </a:solidFill>
                <a:effectLst>
                  <a:outerShdw blurRad="38100" dist="38100" dir="2700000" algn="tl">
                    <a:srgbClr val="000000">
                      <a:alpha val="43137"/>
                    </a:srgbClr>
                  </a:outerShdw>
                </a:effectLst>
                <a:cs typeface="Times New Roman"/>
              </a:rPr>
              <a:t>pb</a:t>
            </a:r>
            <a:endParaRPr lang="ru-RU" sz="2000" dirty="0">
              <a:solidFill>
                <a:srgbClr val="C00000"/>
              </a:solidFill>
              <a:effectLst>
                <a:outerShdw blurRad="38100" dist="38100" dir="2700000" algn="tl">
                  <a:srgbClr val="000000">
                    <a:alpha val="43137"/>
                  </a:srgbClr>
                </a:outerShdw>
              </a:effectLst>
            </a:endParaRPr>
          </a:p>
        </p:txBody>
      </p:sp>
      <p:graphicFrame>
        <p:nvGraphicFramePr>
          <p:cNvPr id="4" name="Таблица 3"/>
          <p:cNvGraphicFramePr>
            <a:graphicFrameLocks noGrp="1"/>
          </p:cNvGraphicFramePr>
          <p:nvPr>
            <p:extLst>
              <p:ext uri="{D42A27DB-BD31-4B8C-83A1-F6EECF244321}">
                <p14:modId xmlns:p14="http://schemas.microsoft.com/office/powerpoint/2010/main" val="611921476"/>
              </p:ext>
            </p:extLst>
          </p:nvPr>
        </p:nvGraphicFramePr>
        <p:xfrm>
          <a:off x="189954" y="1031035"/>
          <a:ext cx="7492350" cy="4903880"/>
        </p:xfrm>
        <a:graphic>
          <a:graphicData uri="http://schemas.openxmlformats.org/drawingml/2006/table">
            <a:tbl>
              <a:tblPr firstRow="1" bandRow="1">
                <a:tableStyleId>{5940675A-B579-460E-94D1-54222C63F5DA}</a:tableStyleId>
              </a:tblPr>
              <a:tblGrid>
                <a:gridCol w="1368152">
                  <a:extLst>
                    <a:ext uri="{9D8B030D-6E8A-4147-A177-3AD203B41FA5}">
                      <a16:colId xmlns:a16="http://schemas.microsoft.com/office/drawing/2014/main" val="20000"/>
                    </a:ext>
                  </a:extLst>
                </a:gridCol>
                <a:gridCol w="1303536">
                  <a:extLst>
                    <a:ext uri="{9D8B030D-6E8A-4147-A177-3AD203B41FA5}">
                      <a16:colId xmlns:a16="http://schemas.microsoft.com/office/drawing/2014/main" val="20001"/>
                    </a:ext>
                  </a:extLst>
                </a:gridCol>
                <a:gridCol w="1735200">
                  <a:extLst>
                    <a:ext uri="{9D8B030D-6E8A-4147-A177-3AD203B41FA5}">
                      <a16:colId xmlns:a16="http://schemas.microsoft.com/office/drawing/2014/main" val="20002"/>
                    </a:ext>
                  </a:extLst>
                </a:gridCol>
                <a:gridCol w="1123200">
                  <a:extLst>
                    <a:ext uri="{9D8B030D-6E8A-4147-A177-3AD203B41FA5}">
                      <a16:colId xmlns:a16="http://schemas.microsoft.com/office/drawing/2014/main" val="20003"/>
                    </a:ext>
                  </a:extLst>
                </a:gridCol>
                <a:gridCol w="1962262">
                  <a:extLst>
                    <a:ext uri="{9D8B030D-6E8A-4147-A177-3AD203B41FA5}">
                      <a16:colId xmlns:a16="http://schemas.microsoft.com/office/drawing/2014/main" val="20004"/>
                    </a:ext>
                  </a:extLst>
                </a:gridCol>
              </a:tblGrid>
              <a:tr h="1310296">
                <a:tc>
                  <a:txBody>
                    <a:bodyPr/>
                    <a:lstStyle/>
                    <a:p>
                      <a:pPr algn="ctr"/>
                      <a:r>
                        <a:rPr lang="en-US" sz="2400" dirty="0">
                          <a:effectLst/>
                        </a:rPr>
                        <a:t>Setup</a:t>
                      </a:r>
                      <a:endParaRPr lang="ru-RU" sz="2400" b="0" dirty="0">
                        <a:solidFill>
                          <a:schemeClr val="tx1">
                            <a:lumMod val="95000"/>
                            <a:lumOff val="5000"/>
                          </a:schemeClr>
                        </a:solidFill>
                        <a:effectLst/>
                      </a:endParaRPr>
                    </a:p>
                  </a:txBody>
                  <a:tcPr anchor="ctr"/>
                </a:tc>
                <a:tc>
                  <a:txBody>
                    <a:bodyPr/>
                    <a:lstStyle/>
                    <a:p>
                      <a:pPr algn="ctr"/>
                      <a:r>
                        <a:rPr lang="en-US" sz="2400" dirty="0">
                          <a:solidFill>
                            <a:schemeClr val="tx1"/>
                          </a:solidFill>
                          <a:effectLst/>
                        </a:rPr>
                        <a:t>Beam</a:t>
                      </a:r>
                    </a:p>
                    <a:p>
                      <a:pPr algn="ctr"/>
                      <a:r>
                        <a:rPr lang="en-US" sz="2400" dirty="0">
                          <a:solidFill>
                            <a:schemeClr val="tx1"/>
                          </a:solidFill>
                          <a:effectLst/>
                        </a:rPr>
                        <a:t>Intensity</a:t>
                      </a:r>
                    </a:p>
                    <a:p>
                      <a:pPr algn="ctr"/>
                      <a:r>
                        <a:rPr lang="en-US" sz="2400" dirty="0">
                          <a:solidFill>
                            <a:schemeClr val="tx1"/>
                          </a:solidFill>
                          <a:effectLst/>
                        </a:rPr>
                        <a:t>(</a:t>
                      </a:r>
                      <a:r>
                        <a:rPr lang="en-US" sz="2400" dirty="0" err="1">
                          <a:solidFill>
                            <a:schemeClr val="tx1"/>
                          </a:solidFill>
                          <a:effectLst/>
                        </a:rPr>
                        <a:t>pµA</a:t>
                      </a:r>
                      <a:r>
                        <a:rPr lang="en-US" sz="2400" dirty="0">
                          <a:effectLst/>
                        </a:rPr>
                        <a:t>)</a:t>
                      </a:r>
                      <a:endParaRPr lang="en-US" sz="2400" b="0" dirty="0">
                        <a:solidFill>
                          <a:schemeClr val="tx1">
                            <a:lumMod val="95000"/>
                            <a:lumOff val="5000"/>
                          </a:schemeClr>
                        </a:solidFill>
                        <a:effectLst/>
                      </a:endParaRPr>
                    </a:p>
                  </a:txBody>
                  <a:tcPr/>
                </a:tc>
                <a:tc>
                  <a:txBody>
                    <a:bodyPr/>
                    <a:lstStyle/>
                    <a:p>
                      <a:pPr algn="ctr"/>
                      <a:r>
                        <a:rPr lang="en-US" sz="2400" dirty="0">
                          <a:effectLst/>
                        </a:rPr>
                        <a:t>Luminosity</a:t>
                      </a:r>
                    </a:p>
                    <a:p>
                      <a:pPr algn="ctr"/>
                      <a:r>
                        <a:rPr lang="en-US" sz="2400" dirty="0">
                          <a:effectLst/>
                        </a:rPr>
                        <a:t>(10</a:t>
                      </a:r>
                      <a:r>
                        <a:rPr lang="en-US" sz="2800" baseline="30000" dirty="0">
                          <a:effectLst/>
                        </a:rPr>
                        <a:t>31</a:t>
                      </a:r>
                      <a:r>
                        <a:rPr lang="en-US" sz="2400" dirty="0">
                          <a:effectLst/>
                        </a:rPr>
                        <a:t>/cm</a:t>
                      </a:r>
                      <a:r>
                        <a:rPr lang="en-US" sz="2800" baseline="30000" dirty="0">
                          <a:effectLst/>
                        </a:rPr>
                        <a:t>2</a:t>
                      </a:r>
                      <a:r>
                        <a:rPr lang="en-US" sz="2400" dirty="0">
                          <a:effectLst/>
                        </a:rPr>
                        <a:t>ˑs)</a:t>
                      </a:r>
                      <a:endParaRPr lang="en-US" sz="2400" dirty="0">
                        <a:solidFill>
                          <a:schemeClr val="tx1">
                            <a:lumMod val="95000"/>
                            <a:lumOff val="5000"/>
                          </a:schemeClr>
                        </a:solidFill>
                        <a:effectLst/>
                      </a:endParaRPr>
                    </a:p>
                  </a:txBody>
                  <a:tcPr anchor="ctr"/>
                </a:tc>
                <a:tc>
                  <a:txBody>
                    <a:bodyPr/>
                    <a:lstStyle/>
                    <a:p>
                      <a:pPr algn="ctr"/>
                      <a:r>
                        <a:rPr lang="en-US" sz="2400" dirty="0">
                          <a:effectLst/>
                        </a:rPr>
                        <a:t>Factor</a:t>
                      </a:r>
                      <a:endParaRPr lang="ru-RU" sz="2400" b="0" dirty="0">
                        <a:solidFill>
                          <a:schemeClr val="tx1">
                            <a:lumMod val="95000"/>
                            <a:lumOff val="5000"/>
                          </a:schemeClr>
                        </a:solidFill>
                        <a:effectLst/>
                      </a:endParaRPr>
                    </a:p>
                  </a:txBody>
                  <a:tcPr anchor="ctr"/>
                </a:tc>
                <a:tc>
                  <a:txBody>
                    <a:bodyPr/>
                    <a:lstStyle/>
                    <a:p>
                      <a:pPr algn="ctr"/>
                      <a:r>
                        <a:rPr lang="en-US" sz="2400" dirty="0">
                          <a:effectLst/>
                        </a:rPr>
                        <a:t>Years  </a:t>
                      </a:r>
                      <a:endParaRPr lang="ru-RU" sz="2400" b="0" dirty="0">
                        <a:solidFill>
                          <a:schemeClr val="tx1">
                            <a:lumMod val="95000"/>
                            <a:lumOff val="5000"/>
                          </a:schemeClr>
                        </a:solidFill>
                        <a:effectLst/>
                      </a:endParaRPr>
                    </a:p>
                  </a:txBody>
                  <a:tcPr anchor="ctr"/>
                </a:tc>
                <a:extLst>
                  <a:ext uri="{0D108BD9-81ED-4DB2-BD59-A6C34878D82A}">
                    <a16:rowId xmlns:a16="http://schemas.microsoft.com/office/drawing/2014/main" val="10000"/>
                  </a:ext>
                </a:extLst>
              </a:tr>
              <a:tr h="576064">
                <a:tc>
                  <a:txBody>
                    <a:bodyPr/>
                    <a:lstStyle/>
                    <a:p>
                      <a:pPr algn="ctr"/>
                      <a:r>
                        <a:rPr lang="en-US" sz="2400" u="none" dirty="0">
                          <a:effectLst>
                            <a:outerShdw blurRad="38100" dist="38100" dir="2700000" algn="tl">
                              <a:srgbClr val="000000">
                                <a:alpha val="43137"/>
                              </a:srgbClr>
                            </a:outerShdw>
                          </a:effectLst>
                        </a:rPr>
                        <a:t>DGFRS-1</a:t>
                      </a:r>
                      <a:endParaRPr lang="ru-RU" sz="2400" b="0" u="none" dirty="0">
                        <a:effectLst>
                          <a:outerShdw blurRad="38100" dist="38100" dir="2700000" algn="tl">
                            <a:srgbClr val="000000">
                              <a:alpha val="43137"/>
                            </a:srgbClr>
                          </a:outerShdw>
                        </a:effectLst>
                      </a:endParaRPr>
                    </a:p>
                  </a:txBody>
                  <a:tcPr anchor="ctr"/>
                </a:tc>
                <a:tc>
                  <a:txBody>
                    <a:bodyPr/>
                    <a:lstStyle/>
                    <a:p>
                      <a:pPr algn="ctr"/>
                      <a:r>
                        <a:rPr lang="en-US" sz="2400" u="none" dirty="0">
                          <a:effectLst>
                            <a:outerShdw blurRad="38100" dist="38100" dir="2700000" algn="tl">
                              <a:srgbClr val="000000">
                                <a:alpha val="43137"/>
                              </a:srgbClr>
                            </a:outerShdw>
                          </a:effectLst>
                        </a:rPr>
                        <a:t>1.0</a:t>
                      </a:r>
                      <a:endParaRPr lang="ru-RU" sz="2400" b="0" u="none" dirty="0">
                        <a:effectLst>
                          <a:outerShdw blurRad="38100" dist="38100" dir="2700000" algn="tl">
                            <a:srgbClr val="000000">
                              <a:alpha val="43137"/>
                            </a:srgbClr>
                          </a:outerShdw>
                        </a:effectLst>
                      </a:endParaRPr>
                    </a:p>
                  </a:txBody>
                  <a:tcPr anchor="ctr"/>
                </a:tc>
                <a:tc>
                  <a:txBody>
                    <a:bodyPr/>
                    <a:lstStyle/>
                    <a:p>
                      <a:pPr algn="ctr"/>
                      <a:r>
                        <a:rPr lang="en-US" sz="2400" u="none" baseline="0" dirty="0">
                          <a:effectLst>
                            <a:outerShdw blurRad="38100" dist="38100" dir="2700000" algn="tl">
                              <a:srgbClr val="000000">
                                <a:alpha val="43137"/>
                              </a:srgbClr>
                            </a:outerShdw>
                          </a:effectLst>
                        </a:rPr>
                        <a:t>0.16</a:t>
                      </a:r>
                      <a:endParaRPr lang="ru-RU" sz="2400" b="0" u="none" baseline="0" dirty="0">
                        <a:effectLst>
                          <a:outerShdw blurRad="38100" dist="38100" dir="2700000" algn="tl">
                            <a:srgbClr val="000000">
                              <a:alpha val="43137"/>
                            </a:srgbClr>
                          </a:outerShdw>
                        </a:effectLst>
                      </a:endParaRPr>
                    </a:p>
                  </a:txBody>
                  <a:tcPr anchor="ctr"/>
                </a:tc>
                <a:tc>
                  <a:txBody>
                    <a:bodyPr/>
                    <a:lstStyle/>
                    <a:p>
                      <a:pPr algn="ctr"/>
                      <a:r>
                        <a:rPr lang="en-US" sz="2200" u="none" dirty="0">
                          <a:effectLst>
                            <a:outerShdw blurRad="38100" dist="38100" dir="2700000" algn="tl">
                              <a:srgbClr val="000000">
                                <a:alpha val="43137"/>
                              </a:srgbClr>
                            </a:outerShdw>
                          </a:effectLst>
                        </a:rPr>
                        <a:t>1</a:t>
                      </a:r>
                      <a:endParaRPr lang="ru-RU" sz="2200" b="0" u="none"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none" dirty="0">
                          <a:effectLst>
                            <a:outerShdw blurRad="38100" dist="38100" dir="2700000" algn="tl">
                              <a:srgbClr val="000000">
                                <a:alpha val="43137"/>
                              </a:srgbClr>
                            </a:outerShdw>
                          </a:effectLst>
                        </a:rPr>
                        <a:t>2000-2020</a:t>
                      </a:r>
                      <a:endParaRPr lang="ru-RU" sz="2400" b="0" u="none"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10001"/>
                  </a:ext>
                </a:extLst>
              </a:tr>
              <a:tr h="549061">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none" dirty="0">
                          <a:effectLst/>
                        </a:rPr>
                        <a:t>DGFRS-2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u="none"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u="none"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u="none"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u="none" dirty="0">
                        <a:solidFill>
                          <a:schemeClr val="tx1"/>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u="none" dirty="0">
                        <a:solidFill>
                          <a:schemeClr val="tx1"/>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u="none" dirty="0">
                        <a:solidFill>
                          <a:schemeClr val="tx1"/>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u="none" dirty="0">
                          <a:solidFill>
                            <a:schemeClr val="tx1"/>
                          </a:solidFill>
                          <a:effectLst/>
                        </a:rPr>
                        <a:t>test</a:t>
                      </a:r>
                      <a:endParaRPr lang="ru-RU" sz="2400" b="1" u="none" dirty="0">
                        <a:solidFill>
                          <a:schemeClr val="tx1"/>
                        </a:solidFill>
                        <a:effectLst/>
                      </a:endParaRPr>
                    </a:p>
                  </a:txBody>
                  <a:tcPr/>
                </a:tc>
                <a:tc>
                  <a:txBody>
                    <a:bodyPr/>
                    <a:lstStyle/>
                    <a:p>
                      <a:pPr algn="ctr"/>
                      <a:r>
                        <a:rPr lang="en-US" sz="2400" u="none" dirty="0">
                          <a:effectLst/>
                        </a:rPr>
                        <a:t>1.</a:t>
                      </a:r>
                      <a:r>
                        <a:rPr lang="ru-RU" sz="2400" u="none" dirty="0">
                          <a:effectLst/>
                        </a:rPr>
                        <a:t>25</a:t>
                      </a:r>
                      <a:endParaRPr lang="ru-RU" sz="2400" b="1" u="none" dirty="0">
                        <a:solidFill>
                          <a:schemeClr val="tx1"/>
                        </a:solidFill>
                        <a:effectLst/>
                      </a:endParaRPr>
                    </a:p>
                  </a:txBody>
                  <a:tcPr/>
                </a:tc>
                <a:tc>
                  <a:txBody>
                    <a:bodyPr/>
                    <a:lstStyle/>
                    <a:p>
                      <a:pPr algn="ctr"/>
                      <a:r>
                        <a:rPr lang="en-US" sz="2400" u="none" dirty="0">
                          <a:effectLst/>
                        </a:rPr>
                        <a:t>0.</a:t>
                      </a:r>
                      <a:r>
                        <a:rPr lang="ru-RU" sz="2400" u="none" dirty="0">
                          <a:effectLst/>
                        </a:rPr>
                        <a:t>4</a:t>
                      </a:r>
                      <a:endParaRPr lang="ru-RU" sz="2400" b="1" u="none" dirty="0">
                        <a:solidFill>
                          <a:schemeClr val="tx1"/>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200" u="none" dirty="0">
                          <a:effectLst/>
                        </a:rPr>
                        <a:t>2</a:t>
                      </a:r>
                      <a:r>
                        <a:rPr lang="en-US" sz="2200" u="none" dirty="0">
                          <a:effectLst/>
                        </a:rPr>
                        <a:t>.</a:t>
                      </a:r>
                      <a:r>
                        <a:rPr lang="ru-RU" sz="2200" u="none" dirty="0">
                          <a:effectLst/>
                        </a:rPr>
                        <a:t>5</a:t>
                      </a:r>
                      <a:endParaRPr lang="ru-RU" sz="2200" b="1" u="none" dirty="0">
                        <a:solidFill>
                          <a:schemeClr val="tx1"/>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u="none" baseline="0" dirty="0">
                          <a:effectLst/>
                        </a:rPr>
                        <a:t>  March 2021</a:t>
                      </a:r>
                      <a:endParaRPr lang="ru-RU" sz="2200" b="1" u="none" dirty="0">
                        <a:solidFill>
                          <a:schemeClr val="tx1"/>
                        </a:solidFill>
                        <a:effectLst/>
                      </a:endParaRPr>
                    </a:p>
                  </a:txBody>
                  <a:tcPr/>
                </a:tc>
                <a:extLst>
                  <a:ext uri="{0D108BD9-81ED-4DB2-BD59-A6C34878D82A}">
                    <a16:rowId xmlns:a16="http://schemas.microsoft.com/office/drawing/2014/main" val="10002"/>
                  </a:ext>
                </a:extLst>
              </a:tr>
              <a:tr h="549061">
                <a:tc vMerge="1">
                  <a:txBody>
                    <a:bodyPr/>
                    <a:lstStyle/>
                    <a:p>
                      <a:endParaRPr lang="ru-RU"/>
                    </a:p>
                  </a:txBody>
                  <a:tcPr/>
                </a:tc>
                <a:tc>
                  <a:txBody>
                    <a:bodyPr/>
                    <a:lstStyle/>
                    <a:p>
                      <a:pPr algn="ctr"/>
                      <a:r>
                        <a:rPr lang="en-US" sz="2400" u="none" dirty="0">
                          <a:effectLst/>
                        </a:rPr>
                        <a:t>1.50</a:t>
                      </a:r>
                      <a:endParaRPr lang="ru-RU" sz="2400" b="1" u="none" dirty="0">
                        <a:solidFill>
                          <a:schemeClr val="tx1"/>
                        </a:solidFill>
                        <a:effectLst/>
                      </a:endParaRPr>
                    </a:p>
                  </a:txBody>
                  <a:tcPr/>
                </a:tc>
                <a:tc>
                  <a:txBody>
                    <a:bodyPr/>
                    <a:lstStyle/>
                    <a:p>
                      <a:pPr algn="ctr"/>
                      <a:r>
                        <a:rPr lang="en-US" sz="2400" u="none" dirty="0">
                          <a:effectLst/>
                        </a:rPr>
                        <a:t>0.5</a:t>
                      </a:r>
                      <a:endParaRPr lang="ru-RU" sz="2400" b="1" u="none" dirty="0">
                        <a:solidFill>
                          <a:schemeClr val="tx1"/>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u="none" dirty="0">
                          <a:effectLst/>
                        </a:rPr>
                        <a:t>3.0</a:t>
                      </a:r>
                      <a:endParaRPr lang="ru-RU" sz="2200" b="1" u="none" dirty="0">
                        <a:solidFill>
                          <a:schemeClr val="tx1"/>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u="none" baseline="0" dirty="0">
                          <a:effectLst/>
                        </a:rPr>
                        <a:t>May 2021</a:t>
                      </a:r>
                      <a:endParaRPr lang="ru-RU" sz="2200" b="1" u="none" dirty="0">
                        <a:solidFill>
                          <a:schemeClr val="tx1"/>
                        </a:solidFill>
                        <a:effectLst/>
                      </a:endParaRPr>
                    </a:p>
                  </a:txBody>
                  <a:tcPr/>
                </a:tc>
                <a:extLst>
                  <a:ext uri="{0D108BD9-81ED-4DB2-BD59-A6C34878D82A}">
                    <a16:rowId xmlns:a16="http://schemas.microsoft.com/office/drawing/2014/main" val="10003"/>
                  </a:ext>
                </a:extLst>
              </a:tr>
              <a:tr h="549061">
                <a:tc vMerge="1">
                  <a:txBody>
                    <a:bodyPr/>
                    <a:lstStyle/>
                    <a:p>
                      <a:pPr algn="ctr"/>
                      <a:endParaRPr lang="ru-RU" sz="2400" b="0" u="none" dirty="0">
                        <a:effectLst/>
                      </a:endParaRPr>
                    </a:p>
                  </a:txBody>
                  <a:tcPr/>
                </a:tc>
                <a:tc>
                  <a:txBody>
                    <a:bodyPr/>
                    <a:lstStyle/>
                    <a:p>
                      <a:pPr algn="ctr"/>
                      <a:r>
                        <a:rPr lang="en-US" sz="2400" u="none" dirty="0">
                          <a:effectLst/>
                        </a:rPr>
                        <a:t>3.0</a:t>
                      </a:r>
                      <a:endParaRPr lang="ru-RU" sz="2400" b="1" u="none" dirty="0">
                        <a:solidFill>
                          <a:schemeClr val="tx1"/>
                        </a:solidFill>
                        <a:effectLst/>
                      </a:endParaRPr>
                    </a:p>
                  </a:txBody>
                  <a:tcPr/>
                </a:tc>
                <a:tc>
                  <a:txBody>
                    <a:bodyPr/>
                    <a:lstStyle/>
                    <a:p>
                      <a:pPr algn="ctr"/>
                      <a:r>
                        <a:rPr lang="en-US" sz="2400" u="none" dirty="0">
                          <a:effectLst/>
                        </a:rPr>
                        <a:t>1.2 </a:t>
                      </a:r>
                      <a:endParaRPr lang="ru-RU" sz="2400" b="1" u="none" dirty="0">
                        <a:solidFill>
                          <a:schemeClr val="tx1"/>
                        </a:solidFill>
                        <a:effectLst/>
                      </a:endParaRPr>
                    </a:p>
                  </a:txBody>
                  <a:tcPr/>
                </a:tc>
                <a:tc>
                  <a:txBody>
                    <a:bodyPr/>
                    <a:lstStyle/>
                    <a:p>
                      <a:pPr algn="ctr"/>
                      <a:r>
                        <a:rPr lang="en-US" sz="2200" u="none" dirty="0">
                          <a:effectLst/>
                        </a:rPr>
                        <a:t>7.2</a:t>
                      </a:r>
                      <a:endParaRPr lang="ru-RU" sz="2200" b="1" u="none" dirty="0">
                        <a:solidFill>
                          <a:schemeClr val="tx1"/>
                        </a:solidFill>
                        <a:effectLst/>
                      </a:endParaRPr>
                    </a:p>
                  </a:txBody>
                  <a:tcPr/>
                </a:tc>
                <a:tc>
                  <a:txBody>
                    <a:bodyPr/>
                    <a:lstStyle/>
                    <a:p>
                      <a:pPr algn="ctr"/>
                      <a:r>
                        <a:rPr lang="en-US" sz="2200" u="none" dirty="0">
                          <a:effectLst/>
                        </a:rPr>
                        <a:t>June 2021</a:t>
                      </a:r>
                      <a:endParaRPr lang="ru-RU" sz="2200" b="1" u="none" dirty="0">
                        <a:solidFill>
                          <a:schemeClr val="tx1"/>
                        </a:solidFill>
                        <a:effectLst/>
                      </a:endParaRPr>
                    </a:p>
                  </a:txBody>
                  <a:tcPr/>
                </a:tc>
                <a:extLst>
                  <a:ext uri="{0D108BD9-81ED-4DB2-BD59-A6C34878D82A}">
                    <a16:rowId xmlns:a16="http://schemas.microsoft.com/office/drawing/2014/main" val="10004"/>
                  </a:ext>
                </a:extLst>
              </a:tr>
              <a:tr h="571338">
                <a:tc vMerge="1">
                  <a:txBody>
                    <a:bodyPr/>
                    <a:lstStyle/>
                    <a:p>
                      <a:pPr algn="ctr"/>
                      <a:endParaRPr lang="ru-RU" sz="2400" b="0" u="none" dirty="0">
                        <a:effectLst/>
                      </a:endParaRPr>
                    </a:p>
                  </a:txBody>
                  <a:tcPr/>
                </a:tc>
                <a:tc>
                  <a:txBody>
                    <a:bodyPr/>
                    <a:lstStyle/>
                    <a:p>
                      <a:pPr algn="ctr"/>
                      <a:r>
                        <a:rPr lang="en-US" sz="2400" b="1" u="none" dirty="0">
                          <a:solidFill>
                            <a:srgbClr val="C00000"/>
                          </a:solidFill>
                          <a:effectLst/>
                        </a:rPr>
                        <a:t>4.0</a:t>
                      </a:r>
                    </a:p>
                    <a:p>
                      <a:pPr algn="ctr"/>
                      <a:r>
                        <a:rPr lang="en-US" sz="2400" b="1" u="none" dirty="0">
                          <a:solidFill>
                            <a:srgbClr val="C00000"/>
                          </a:solidFill>
                          <a:effectLst/>
                        </a:rPr>
                        <a:t>1.2 kW</a:t>
                      </a:r>
                      <a:endParaRPr lang="ru-RU" sz="2400" b="1" u="none" dirty="0">
                        <a:solidFill>
                          <a:srgbClr val="C00000"/>
                        </a:solidFill>
                        <a:effectLst/>
                      </a:endParaRPr>
                    </a:p>
                  </a:txBody>
                  <a:tcPr>
                    <a:solidFill>
                      <a:schemeClr val="bg1"/>
                    </a:solidFill>
                  </a:tcPr>
                </a:tc>
                <a:tc>
                  <a:txBody>
                    <a:bodyPr/>
                    <a:lstStyle/>
                    <a:p>
                      <a:pPr algn="ctr"/>
                      <a:r>
                        <a:rPr lang="en-US" sz="2400" b="1" u="none" dirty="0">
                          <a:solidFill>
                            <a:srgbClr val="C00000"/>
                          </a:solidFill>
                          <a:effectLst/>
                        </a:rPr>
                        <a:t>1.6</a:t>
                      </a:r>
                      <a:endParaRPr lang="ru-RU" sz="2400" b="1" u="none" dirty="0">
                        <a:solidFill>
                          <a:srgbClr val="C00000"/>
                        </a:solidFill>
                        <a:effectLst/>
                      </a:endParaRPr>
                    </a:p>
                  </a:txBody>
                  <a:tcPr/>
                </a:tc>
                <a:tc>
                  <a:txBody>
                    <a:bodyPr/>
                    <a:lstStyle/>
                    <a:p>
                      <a:pPr algn="ctr"/>
                      <a:r>
                        <a:rPr lang="en-US" sz="2200" b="1" u="none" dirty="0">
                          <a:solidFill>
                            <a:srgbClr val="C00000"/>
                          </a:solidFill>
                          <a:effectLst/>
                        </a:rPr>
                        <a:t>9.6</a:t>
                      </a:r>
                      <a:endParaRPr lang="ru-RU" sz="2200" b="1" u="none" dirty="0">
                        <a:solidFill>
                          <a:srgbClr val="C00000"/>
                        </a:solidFill>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dirty="0">
                          <a:solidFill>
                            <a:srgbClr val="C00000"/>
                          </a:solidFill>
                          <a:effectLst/>
                        </a:rPr>
                        <a:t>June 2022</a:t>
                      </a:r>
                      <a:endParaRPr lang="ru-RU" sz="2200" b="1" u="none" dirty="0">
                        <a:solidFill>
                          <a:srgbClr val="C00000"/>
                        </a:solidFill>
                        <a:effectLst/>
                      </a:endParaRPr>
                    </a:p>
                    <a:p>
                      <a:pPr algn="ctr"/>
                      <a:endParaRPr lang="ru-RU" sz="2200" b="1" u="none" dirty="0">
                        <a:solidFill>
                          <a:srgbClr val="C00000"/>
                        </a:solidFill>
                        <a:effectLst/>
                      </a:endParaRPr>
                    </a:p>
                  </a:txBody>
                  <a:tcPr/>
                </a:tc>
                <a:extLst>
                  <a:ext uri="{0D108BD9-81ED-4DB2-BD59-A6C34878D82A}">
                    <a16:rowId xmlns:a16="http://schemas.microsoft.com/office/drawing/2014/main" val="10005"/>
                  </a:ext>
                </a:extLst>
              </a:tr>
              <a:tr h="456985">
                <a:tc vMerge="1">
                  <a:txBody>
                    <a:bodyPr/>
                    <a:lstStyle/>
                    <a:p>
                      <a:pPr algn="ctr"/>
                      <a:endParaRPr lang="ru-RU" sz="2400" b="0" u="none" dirty="0">
                        <a:effectLst/>
                      </a:endParaRPr>
                    </a:p>
                  </a:txBody>
                  <a:tcPr/>
                </a:tc>
                <a:tc>
                  <a:txBody>
                    <a:bodyPr/>
                    <a:lstStyle/>
                    <a:p>
                      <a:pPr algn="ctr"/>
                      <a:r>
                        <a:rPr lang="en-US" sz="2400" b="1" u="none" dirty="0">
                          <a:effectLst/>
                        </a:rPr>
                        <a:t>6.51</a:t>
                      </a:r>
                      <a:endParaRPr lang="ru-RU" sz="2400" b="1" u="none" dirty="0">
                        <a:solidFill>
                          <a:schemeClr val="tx1">
                            <a:lumMod val="95000"/>
                            <a:lumOff val="5000"/>
                          </a:schemeClr>
                        </a:solidFill>
                        <a:effectLst/>
                      </a:endParaRPr>
                    </a:p>
                  </a:txBody>
                  <a:tcPr anchor="ctr">
                    <a:solidFill>
                      <a:schemeClr val="accent1">
                        <a:lumMod val="40000"/>
                        <a:lumOff val="60000"/>
                      </a:schemeClr>
                    </a:solidFill>
                  </a:tcPr>
                </a:tc>
                <a:tc>
                  <a:txBody>
                    <a:bodyPr/>
                    <a:lstStyle/>
                    <a:p>
                      <a:pPr algn="ctr"/>
                      <a:r>
                        <a:rPr lang="en-US" sz="2400" b="1" u="none" dirty="0">
                          <a:effectLst/>
                        </a:rPr>
                        <a:t>2.6</a:t>
                      </a:r>
                      <a:endParaRPr lang="ru-RU" sz="2400" b="1" u="none" dirty="0">
                        <a:solidFill>
                          <a:schemeClr val="tx1">
                            <a:lumMod val="95000"/>
                            <a:lumOff val="5000"/>
                          </a:schemeClr>
                        </a:solidFill>
                        <a:effectLst/>
                      </a:endParaRPr>
                    </a:p>
                  </a:txBody>
                  <a:tcPr anchor="ctr">
                    <a:solidFill>
                      <a:schemeClr val="accent1">
                        <a:lumMod val="40000"/>
                        <a:lumOff val="60000"/>
                      </a:schemeClr>
                    </a:solidFill>
                  </a:tcPr>
                </a:tc>
                <a:tc>
                  <a:txBody>
                    <a:bodyPr/>
                    <a:lstStyle/>
                    <a:p>
                      <a:pPr algn="ctr"/>
                      <a:r>
                        <a:rPr lang="en-US" sz="2200" b="1" u="none" dirty="0">
                          <a:effectLst/>
                        </a:rPr>
                        <a:t>15.5</a:t>
                      </a:r>
                      <a:endParaRPr lang="ru-RU" sz="2200" b="1" u="none" dirty="0">
                        <a:solidFill>
                          <a:schemeClr val="tx1">
                            <a:lumMod val="95000"/>
                            <a:lumOff val="5000"/>
                          </a:schemeClr>
                        </a:solidFill>
                        <a:effectLst/>
                      </a:endParaRPr>
                    </a:p>
                  </a:txBody>
                  <a:tcPr anchor="ctr">
                    <a:solidFill>
                      <a:schemeClr val="accent1">
                        <a:lumMod val="40000"/>
                        <a:lumOff val="60000"/>
                      </a:schemeClr>
                    </a:solidFill>
                  </a:tcPr>
                </a:tc>
                <a:tc>
                  <a:txBody>
                    <a:bodyPr/>
                    <a:lstStyle/>
                    <a:p>
                      <a:pPr algn="ctr"/>
                      <a:r>
                        <a:rPr lang="en-US" sz="2200" b="1" u="none" dirty="0">
                          <a:effectLst/>
                        </a:rPr>
                        <a:t>Apr.- May 2022</a:t>
                      </a:r>
                      <a:endParaRPr lang="ru-RU" sz="2200" b="1" u="none" dirty="0">
                        <a:effectLst/>
                      </a:endParaRPr>
                    </a:p>
                  </a:txBody>
                  <a:tcPr anchor="ctr">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
        <p:nvSpPr>
          <p:cNvPr id="13" name="TextBox 12"/>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
        <p:nvSpPr>
          <p:cNvPr id="3" name="TextBox 2"/>
          <p:cNvSpPr txBox="1"/>
          <p:nvPr/>
        </p:nvSpPr>
        <p:spPr>
          <a:xfrm>
            <a:off x="5436096" y="188640"/>
            <a:ext cx="2744662" cy="400110"/>
          </a:xfrm>
          <a:prstGeom prst="rect">
            <a:avLst/>
          </a:prstGeom>
          <a:noFill/>
        </p:spPr>
        <p:txBody>
          <a:bodyPr wrap="none" rtlCol="0">
            <a:spAutoFit/>
          </a:bodyPr>
          <a:lstStyle/>
          <a:p>
            <a:r>
              <a:rPr lang="en-GB" sz="2000" b="1" dirty="0">
                <a:solidFill>
                  <a:srgbClr val="0070C0"/>
                </a:solidFill>
                <a:effectLst>
                  <a:outerShdw blurRad="38100" dist="38100" dir="2700000" algn="tl">
                    <a:srgbClr val="000000">
                      <a:alpha val="43137"/>
                    </a:srgbClr>
                  </a:outerShdw>
                </a:effectLst>
                <a:latin typeface="Comic Sans MS" panose="030F0702030302020204" pitchFamily="66" charset="0"/>
              </a:rPr>
              <a:t>target weight 30 mg</a:t>
            </a:r>
            <a:endParaRPr lang="ru-RU" sz="2000" b="1" dirty="0">
              <a:solidFill>
                <a:srgbClr val="0070C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28238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extLst>
              <p:ext uri="{D42A27DB-BD31-4B8C-83A1-F6EECF244321}">
                <p14:modId xmlns:p14="http://schemas.microsoft.com/office/powerpoint/2010/main" val="4026482780"/>
              </p:ext>
            </p:extLst>
          </p:nvPr>
        </p:nvGraphicFramePr>
        <p:xfrm>
          <a:off x="-108520" y="-25400"/>
          <a:ext cx="9361040" cy="6883400"/>
        </p:xfrm>
        <a:graphic>
          <a:graphicData uri="http://schemas.openxmlformats.org/presentationml/2006/ole">
            <mc:AlternateContent xmlns:mc="http://schemas.openxmlformats.org/markup-compatibility/2006">
              <mc:Choice xmlns:v="urn:schemas-microsoft-com:vml" Requires="v">
                <p:oleObj spid="_x0000_s19537" name="CorelDRAW" r:id="rId4" imgW="7935222" imgH="6218510" progId="CorelDRAW.Graphic.13">
                  <p:embed/>
                </p:oleObj>
              </mc:Choice>
              <mc:Fallback>
                <p:oleObj name="CorelDRAW" r:id="rId4" imgW="7935222" imgH="6218510" progId="CorelDRAW.Graphic.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25400"/>
                        <a:ext cx="9361040" cy="6883400"/>
                      </a:xfrm>
                      <a:prstGeom prst="rect">
                        <a:avLst/>
                      </a:prstGeom>
                      <a:noFill/>
                      <a:ln>
                        <a:noFill/>
                      </a:ln>
                      <a:effectLst/>
                      <a:extLst/>
                    </p:spPr>
                  </p:pic>
                </p:oleObj>
              </mc:Fallback>
            </mc:AlternateContent>
          </a:graphicData>
        </a:graphic>
      </p:graphicFrame>
      <p:sp>
        <p:nvSpPr>
          <p:cNvPr id="2" name="TextBox 1"/>
          <p:cNvSpPr txBox="1"/>
          <p:nvPr/>
        </p:nvSpPr>
        <p:spPr>
          <a:xfrm>
            <a:off x="1187624" y="2204864"/>
            <a:ext cx="806631" cy="461665"/>
          </a:xfrm>
          <a:prstGeom prst="rect">
            <a:avLst/>
          </a:prstGeom>
          <a:noFill/>
        </p:spPr>
        <p:txBody>
          <a:bodyPr wrap="none" rtlCol="0">
            <a:spAutoFit/>
          </a:bodyPr>
          <a:lstStyle/>
          <a:p>
            <a:r>
              <a:rPr lang="en-US" sz="2400" b="1" dirty="0">
                <a:solidFill>
                  <a:srgbClr val="C00000"/>
                </a:solidFill>
              </a:rPr>
              <a:t>2000</a:t>
            </a:r>
            <a:endParaRPr lang="ru-RU" sz="2400" b="1" dirty="0">
              <a:solidFill>
                <a:srgbClr val="C00000"/>
              </a:solidFill>
            </a:endParaRPr>
          </a:p>
        </p:txBody>
      </p:sp>
    </p:spTree>
    <p:extLst>
      <p:ext uri="{BB962C8B-B14F-4D97-AF65-F5344CB8AC3E}">
        <p14:creationId xmlns:p14="http://schemas.microsoft.com/office/powerpoint/2010/main" val="3646185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1638300"/>
            <a:ext cx="57785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413" y="762000"/>
            <a:ext cx="7999412"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6"/>
          <p:cNvSpPr txBox="1">
            <a:spLocks noChangeArrowheads="1"/>
          </p:cNvSpPr>
          <p:nvPr/>
        </p:nvSpPr>
        <p:spPr bwMode="auto">
          <a:xfrm>
            <a:off x="671513" y="5616575"/>
            <a:ext cx="574675" cy="400050"/>
          </a:xfrm>
          <a:prstGeom prst="rect">
            <a:avLst/>
          </a:prstGeom>
          <a:noFill/>
          <a:ln w="9525">
            <a:noFill/>
            <a:miter lim="800000"/>
            <a:headEnd/>
            <a:tailEnd/>
          </a:ln>
        </p:spPr>
        <p:txBody>
          <a:bodyPr wrap="none">
            <a:spAutoFit/>
          </a:bodyPr>
          <a:lstStyle/>
          <a:p>
            <a:pPr>
              <a:defRPr/>
            </a:pPr>
            <a:r>
              <a:rPr lang="en-US" sz="2000" b="1">
                <a:latin typeface="+mn-lt"/>
                <a:cs typeface="Arial" charset="0"/>
              </a:rPr>
              <a:t>140</a:t>
            </a:r>
            <a:endParaRPr lang="ru-RU" sz="2000" b="1">
              <a:latin typeface="+mn-lt"/>
              <a:cs typeface="Arial" charset="0"/>
            </a:endParaRPr>
          </a:p>
        </p:txBody>
      </p:sp>
      <p:sp>
        <p:nvSpPr>
          <p:cNvPr id="22533" name="TextBox 7"/>
          <p:cNvSpPr txBox="1">
            <a:spLocks noChangeArrowheads="1"/>
          </p:cNvSpPr>
          <p:nvPr/>
        </p:nvSpPr>
        <p:spPr bwMode="auto">
          <a:xfrm>
            <a:off x="2286000" y="5616575"/>
            <a:ext cx="574675" cy="400050"/>
          </a:xfrm>
          <a:prstGeom prst="rect">
            <a:avLst/>
          </a:prstGeom>
          <a:noFill/>
          <a:ln w="9525">
            <a:noFill/>
            <a:miter lim="800000"/>
            <a:headEnd/>
            <a:tailEnd/>
          </a:ln>
        </p:spPr>
        <p:txBody>
          <a:bodyPr wrap="none">
            <a:spAutoFit/>
          </a:bodyPr>
          <a:lstStyle/>
          <a:p>
            <a:pPr>
              <a:defRPr/>
            </a:pPr>
            <a:r>
              <a:rPr lang="en-US" sz="2000" b="1">
                <a:latin typeface="+mn-lt"/>
                <a:cs typeface="Arial" charset="0"/>
              </a:rPr>
              <a:t>150</a:t>
            </a:r>
            <a:endParaRPr lang="ru-RU" sz="2000" b="1">
              <a:latin typeface="+mn-lt"/>
              <a:cs typeface="Arial" charset="0"/>
            </a:endParaRPr>
          </a:p>
        </p:txBody>
      </p:sp>
      <p:sp>
        <p:nvSpPr>
          <p:cNvPr id="22534" name="TextBox 8"/>
          <p:cNvSpPr txBox="1">
            <a:spLocks noChangeArrowheads="1"/>
          </p:cNvSpPr>
          <p:nvPr/>
        </p:nvSpPr>
        <p:spPr bwMode="auto">
          <a:xfrm>
            <a:off x="3844925" y="5608638"/>
            <a:ext cx="573088" cy="400050"/>
          </a:xfrm>
          <a:prstGeom prst="rect">
            <a:avLst/>
          </a:prstGeom>
          <a:noFill/>
          <a:ln w="9525">
            <a:noFill/>
            <a:miter lim="800000"/>
            <a:headEnd/>
            <a:tailEnd/>
          </a:ln>
        </p:spPr>
        <p:txBody>
          <a:bodyPr wrap="none">
            <a:spAutoFit/>
          </a:bodyPr>
          <a:lstStyle/>
          <a:p>
            <a:pPr>
              <a:defRPr/>
            </a:pPr>
            <a:r>
              <a:rPr lang="en-US" sz="2000" b="1">
                <a:latin typeface="+mn-lt"/>
                <a:cs typeface="Arial" charset="0"/>
              </a:rPr>
              <a:t>160</a:t>
            </a:r>
            <a:endParaRPr lang="ru-RU" sz="2000" b="1">
              <a:latin typeface="+mn-lt"/>
              <a:cs typeface="Arial" charset="0"/>
            </a:endParaRPr>
          </a:p>
        </p:txBody>
      </p:sp>
      <p:sp>
        <p:nvSpPr>
          <p:cNvPr id="22535" name="TextBox 9"/>
          <p:cNvSpPr txBox="1">
            <a:spLocks noChangeArrowheads="1"/>
          </p:cNvSpPr>
          <p:nvPr/>
        </p:nvSpPr>
        <p:spPr bwMode="auto">
          <a:xfrm>
            <a:off x="5402263" y="5600700"/>
            <a:ext cx="574675" cy="400050"/>
          </a:xfrm>
          <a:prstGeom prst="rect">
            <a:avLst/>
          </a:prstGeom>
          <a:noFill/>
          <a:ln w="9525">
            <a:noFill/>
            <a:miter lim="800000"/>
            <a:headEnd/>
            <a:tailEnd/>
          </a:ln>
        </p:spPr>
        <p:txBody>
          <a:bodyPr wrap="none">
            <a:spAutoFit/>
          </a:bodyPr>
          <a:lstStyle/>
          <a:p>
            <a:pPr>
              <a:defRPr/>
            </a:pPr>
            <a:r>
              <a:rPr lang="en-US" sz="2000" b="1">
                <a:latin typeface="+mn-lt"/>
                <a:cs typeface="Arial" charset="0"/>
              </a:rPr>
              <a:t>170</a:t>
            </a:r>
            <a:endParaRPr lang="ru-RU" sz="2000" b="1">
              <a:latin typeface="+mn-lt"/>
              <a:cs typeface="Arial" charset="0"/>
            </a:endParaRPr>
          </a:p>
        </p:txBody>
      </p:sp>
      <p:sp>
        <p:nvSpPr>
          <p:cNvPr id="22536" name="TextBox 10"/>
          <p:cNvSpPr txBox="1">
            <a:spLocks noChangeArrowheads="1"/>
          </p:cNvSpPr>
          <p:nvPr/>
        </p:nvSpPr>
        <p:spPr bwMode="auto">
          <a:xfrm>
            <a:off x="6961188" y="5600700"/>
            <a:ext cx="573087" cy="400050"/>
          </a:xfrm>
          <a:prstGeom prst="rect">
            <a:avLst/>
          </a:prstGeom>
          <a:noFill/>
          <a:ln w="9525">
            <a:noFill/>
            <a:miter lim="800000"/>
            <a:headEnd/>
            <a:tailEnd/>
          </a:ln>
        </p:spPr>
        <p:txBody>
          <a:bodyPr wrap="none">
            <a:spAutoFit/>
          </a:bodyPr>
          <a:lstStyle/>
          <a:p>
            <a:pPr>
              <a:defRPr/>
            </a:pPr>
            <a:r>
              <a:rPr lang="en-US" sz="2000" b="1">
                <a:latin typeface="+mn-lt"/>
                <a:cs typeface="Arial" charset="0"/>
              </a:rPr>
              <a:t>180</a:t>
            </a:r>
            <a:endParaRPr lang="ru-RU" sz="2000" b="1">
              <a:latin typeface="+mn-lt"/>
              <a:cs typeface="Arial" charset="0"/>
            </a:endParaRPr>
          </a:p>
        </p:txBody>
      </p:sp>
      <p:sp>
        <p:nvSpPr>
          <p:cNvPr id="22537" name="TextBox 11"/>
          <p:cNvSpPr txBox="1">
            <a:spLocks noChangeArrowheads="1"/>
          </p:cNvSpPr>
          <p:nvPr/>
        </p:nvSpPr>
        <p:spPr bwMode="auto">
          <a:xfrm>
            <a:off x="8534400" y="5608638"/>
            <a:ext cx="574675" cy="400050"/>
          </a:xfrm>
          <a:prstGeom prst="rect">
            <a:avLst/>
          </a:prstGeom>
          <a:noFill/>
          <a:ln w="9525">
            <a:noFill/>
            <a:miter lim="800000"/>
            <a:headEnd/>
            <a:tailEnd/>
          </a:ln>
        </p:spPr>
        <p:txBody>
          <a:bodyPr wrap="none">
            <a:spAutoFit/>
          </a:bodyPr>
          <a:lstStyle/>
          <a:p>
            <a:pPr>
              <a:defRPr/>
            </a:pPr>
            <a:r>
              <a:rPr lang="en-US" sz="2000" b="1">
                <a:latin typeface="+mn-lt"/>
                <a:cs typeface="Arial" charset="0"/>
              </a:rPr>
              <a:t>190</a:t>
            </a:r>
            <a:endParaRPr lang="ru-RU" sz="2000" b="1">
              <a:latin typeface="+mn-lt"/>
              <a:cs typeface="Arial" charset="0"/>
            </a:endParaRPr>
          </a:p>
        </p:txBody>
      </p:sp>
      <p:sp>
        <p:nvSpPr>
          <p:cNvPr id="22538" name="TextBox 12"/>
          <p:cNvSpPr txBox="1">
            <a:spLocks noChangeArrowheads="1"/>
          </p:cNvSpPr>
          <p:nvPr/>
        </p:nvSpPr>
        <p:spPr bwMode="auto">
          <a:xfrm>
            <a:off x="463550" y="5332413"/>
            <a:ext cx="444500" cy="400050"/>
          </a:xfrm>
          <a:prstGeom prst="rect">
            <a:avLst/>
          </a:prstGeom>
          <a:noFill/>
          <a:ln w="9525">
            <a:noFill/>
            <a:miter lim="800000"/>
            <a:headEnd/>
            <a:tailEnd/>
          </a:ln>
        </p:spPr>
        <p:txBody>
          <a:bodyPr wrap="none">
            <a:spAutoFit/>
          </a:bodyPr>
          <a:lstStyle/>
          <a:p>
            <a:pPr>
              <a:defRPr/>
            </a:pPr>
            <a:r>
              <a:rPr lang="en-US" sz="2000" b="1">
                <a:latin typeface="+mn-lt"/>
                <a:cs typeface="Arial" charset="0"/>
              </a:rPr>
              <a:t>90</a:t>
            </a:r>
            <a:endParaRPr lang="ru-RU" sz="2000" b="1">
              <a:latin typeface="+mn-lt"/>
              <a:cs typeface="Arial" charset="0"/>
            </a:endParaRPr>
          </a:p>
        </p:txBody>
      </p:sp>
      <p:sp>
        <p:nvSpPr>
          <p:cNvPr id="22539" name="TextBox 13"/>
          <p:cNvSpPr txBox="1">
            <a:spLocks noChangeArrowheads="1"/>
          </p:cNvSpPr>
          <p:nvPr/>
        </p:nvSpPr>
        <p:spPr bwMode="auto">
          <a:xfrm>
            <a:off x="311150" y="3743325"/>
            <a:ext cx="574675" cy="400050"/>
          </a:xfrm>
          <a:prstGeom prst="rect">
            <a:avLst/>
          </a:prstGeom>
          <a:noFill/>
          <a:ln w="9525">
            <a:noFill/>
            <a:miter lim="800000"/>
            <a:headEnd/>
            <a:tailEnd/>
          </a:ln>
        </p:spPr>
        <p:txBody>
          <a:bodyPr wrap="none">
            <a:spAutoFit/>
          </a:bodyPr>
          <a:lstStyle/>
          <a:p>
            <a:pPr>
              <a:defRPr/>
            </a:pPr>
            <a:r>
              <a:rPr lang="en-US" sz="2000" b="1">
                <a:latin typeface="+mn-lt"/>
                <a:cs typeface="Arial" charset="0"/>
              </a:rPr>
              <a:t>100</a:t>
            </a:r>
            <a:endParaRPr lang="ru-RU" sz="2000" b="1">
              <a:latin typeface="+mn-lt"/>
              <a:cs typeface="Arial" charset="0"/>
            </a:endParaRPr>
          </a:p>
        </p:txBody>
      </p:sp>
      <p:sp>
        <p:nvSpPr>
          <p:cNvPr id="22540" name="TextBox 14"/>
          <p:cNvSpPr txBox="1">
            <a:spLocks noChangeArrowheads="1"/>
          </p:cNvSpPr>
          <p:nvPr/>
        </p:nvSpPr>
        <p:spPr bwMode="auto">
          <a:xfrm>
            <a:off x="317500" y="2182813"/>
            <a:ext cx="574675" cy="400050"/>
          </a:xfrm>
          <a:prstGeom prst="rect">
            <a:avLst/>
          </a:prstGeom>
          <a:noFill/>
          <a:ln w="9525">
            <a:noFill/>
            <a:miter lim="800000"/>
            <a:headEnd/>
            <a:tailEnd/>
          </a:ln>
        </p:spPr>
        <p:txBody>
          <a:bodyPr wrap="none">
            <a:spAutoFit/>
          </a:bodyPr>
          <a:lstStyle/>
          <a:p>
            <a:pPr>
              <a:defRPr/>
            </a:pPr>
            <a:r>
              <a:rPr lang="en-US" sz="2000" b="1">
                <a:latin typeface="+mn-lt"/>
                <a:cs typeface="Arial" charset="0"/>
              </a:rPr>
              <a:t>110</a:t>
            </a:r>
            <a:endParaRPr lang="ru-RU" sz="2000" b="1">
              <a:latin typeface="+mn-lt"/>
              <a:cs typeface="Arial" charset="0"/>
            </a:endParaRPr>
          </a:p>
        </p:txBody>
      </p:sp>
      <p:sp>
        <p:nvSpPr>
          <p:cNvPr id="22541" name="TextBox 15"/>
          <p:cNvSpPr txBox="1">
            <a:spLocks noChangeArrowheads="1"/>
          </p:cNvSpPr>
          <p:nvPr/>
        </p:nvSpPr>
        <p:spPr bwMode="auto">
          <a:xfrm>
            <a:off x="323850" y="620713"/>
            <a:ext cx="574675" cy="400050"/>
          </a:xfrm>
          <a:prstGeom prst="rect">
            <a:avLst/>
          </a:prstGeom>
          <a:noFill/>
          <a:ln w="9525">
            <a:noFill/>
            <a:miter lim="800000"/>
            <a:headEnd/>
            <a:tailEnd/>
          </a:ln>
        </p:spPr>
        <p:txBody>
          <a:bodyPr wrap="none">
            <a:spAutoFit/>
          </a:bodyPr>
          <a:lstStyle/>
          <a:p>
            <a:pPr>
              <a:defRPr/>
            </a:pPr>
            <a:r>
              <a:rPr lang="en-US" sz="2000" b="1" dirty="0">
                <a:latin typeface="+mn-lt"/>
                <a:cs typeface="Arial" charset="0"/>
              </a:rPr>
              <a:t>120</a:t>
            </a:r>
            <a:endParaRPr lang="ru-RU" sz="2000" b="1" dirty="0">
              <a:latin typeface="+mn-lt"/>
              <a:cs typeface="Arial" charset="0"/>
            </a:endParaRPr>
          </a:p>
        </p:txBody>
      </p:sp>
      <p:sp>
        <p:nvSpPr>
          <p:cNvPr id="22542" name="TextBox 16"/>
          <p:cNvSpPr txBox="1">
            <a:spLocks noChangeArrowheads="1"/>
          </p:cNvSpPr>
          <p:nvPr/>
        </p:nvSpPr>
        <p:spPr bwMode="auto">
          <a:xfrm>
            <a:off x="6451600" y="5614988"/>
            <a:ext cx="385763" cy="461962"/>
          </a:xfrm>
          <a:prstGeom prst="rect">
            <a:avLst/>
          </a:prstGeom>
          <a:noFill/>
          <a:ln w="9525">
            <a:noFill/>
            <a:miter lim="800000"/>
            <a:headEnd/>
            <a:tailEnd/>
          </a:ln>
        </p:spPr>
        <p:txBody>
          <a:bodyPr wrap="none">
            <a:spAutoFit/>
          </a:bodyPr>
          <a:lstStyle/>
          <a:p>
            <a:pPr>
              <a:defRPr/>
            </a:pPr>
            <a:r>
              <a:rPr lang="en-US" sz="2400" b="1" dirty="0">
                <a:latin typeface="+mn-lt"/>
                <a:cs typeface="Arial" charset="0"/>
              </a:rPr>
              <a:t>N</a:t>
            </a:r>
            <a:endParaRPr lang="ru-RU" sz="2400" b="1" dirty="0">
              <a:latin typeface="+mn-lt"/>
              <a:cs typeface="Arial" charset="0"/>
            </a:endParaRPr>
          </a:p>
        </p:txBody>
      </p:sp>
      <p:sp>
        <p:nvSpPr>
          <p:cNvPr id="30735" name="TextBox 17"/>
          <p:cNvSpPr txBox="1">
            <a:spLocks noChangeArrowheads="1"/>
          </p:cNvSpPr>
          <p:nvPr/>
        </p:nvSpPr>
        <p:spPr bwMode="auto">
          <a:xfrm>
            <a:off x="539750" y="1265238"/>
            <a:ext cx="331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400" b="1">
                <a:latin typeface="Arial" pitchFamily="34" charset="0"/>
              </a:rPr>
              <a:t>Z</a:t>
            </a:r>
            <a:endParaRPr lang="ru-RU" altLang="ru-RU" sz="2400" b="1">
              <a:latin typeface="Arial" pitchFamily="34" charset="0"/>
            </a:endParaRPr>
          </a:p>
        </p:txBody>
      </p:sp>
      <p:sp>
        <p:nvSpPr>
          <p:cNvPr id="34" name="Прямоугольник 33"/>
          <p:cNvSpPr/>
          <p:nvPr/>
        </p:nvSpPr>
        <p:spPr>
          <a:xfrm>
            <a:off x="7800975" y="1716088"/>
            <a:ext cx="158750" cy="157162"/>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5" name="Прямоугольник 34"/>
          <p:cNvSpPr/>
          <p:nvPr/>
        </p:nvSpPr>
        <p:spPr>
          <a:xfrm>
            <a:off x="4370388" y="2655888"/>
            <a:ext cx="158750" cy="157162"/>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6" name="Прямоугольник 35"/>
          <p:cNvSpPr/>
          <p:nvPr/>
        </p:nvSpPr>
        <p:spPr>
          <a:xfrm>
            <a:off x="2824163" y="3911600"/>
            <a:ext cx="157162" cy="155575"/>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38" name="Прямая соединительная линия 37"/>
          <p:cNvCxnSpPr/>
          <p:nvPr/>
        </p:nvCxnSpPr>
        <p:spPr>
          <a:xfrm>
            <a:off x="2901950" y="3279775"/>
            <a:ext cx="0" cy="140652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rot="16200000">
            <a:off x="2890044" y="3274219"/>
            <a:ext cx="0" cy="140811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flipH="1">
            <a:off x="4449763" y="2330450"/>
            <a:ext cx="1587" cy="110490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rot="16200000">
            <a:off x="4437857" y="2023268"/>
            <a:ext cx="0" cy="140811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7878763" y="1089025"/>
            <a:ext cx="0" cy="140811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7164388" y="1789113"/>
            <a:ext cx="1038225" cy="15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2554" name="TextBox 46"/>
          <p:cNvSpPr txBox="1">
            <a:spLocks noChangeArrowheads="1"/>
          </p:cNvSpPr>
          <p:nvPr/>
        </p:nvSpPr>
        <p:spPr bwMode="auto">
          <a:xfrm>
            <a:off x="1763713" y="3497263"/>
            <a:ext cx="769937" cy="400050"/>
          </a:xfrm>
          <a:prstGeom prst="rect">
            <a:avLst/>
          </a:prstGeom>
          <a:noFill/>
          <a:ln w="9525">
            <a:noFill/>
            <a:miter lim="800000"/>
            <a:headEnd/>
            <a:tailEnd/>
          </a:ln>
        </p:spPr>
        <p:txBody>
          <a:bodyPr wrap="none">
            <a:spAutoFit/>
          </a:bodyPr>
          <a:lstStyle/>
          <a:p>
            <a:pPr>
              <a:defRPr/>
            </a:pPr>
            <a:r>
              <a:rPr lang="ru-RU" sz="2000" b="1" baseline="30000" dirty="0">
                <a:solidFill>
                  <a:schemeClr val="bg1"/>
                </a:solidFill>
                <a:latin typeface="+mn-lt"/>
                <a:cs typeface="Arial" charset="0"/>
              </a:rPr>
              <a:t>2</a:t>
            </a:r>
            <a:r>
              <a:rPr lang="en-US" sz="2000" b="1" baseline="30000" dirty="0">
                <a:solidFill>
                  <a:schemeClr val="bg1"/>
                </a:solidFill>
                <a:latin typeface="+mn-lt"/>
                <a:cs typeface="Arial" charset="0"/>
              </a:rPr>
              <a:t>52</a:t>
            </a:r>
            <a:r>
              <a:rPr lang="en-US" sz="2000" b="1" dirty="0">
                <a:solidFill>
                  <a:schemeClr val="bg1"/>
                </a:solidFill>
                <a:latin typeface="+mn-lt"/>
                <a:cs typeface="Arial" charset="0"/>
              </a:rPr>
              <a:t>Fm</a:t>
            </a:r>
            <a:endParaRPr lang="ru-RU" sz="2000" b="1" dirty="0">
              <a:solidFill>
                <a:schemeClr val="bg1"/>
              </a:solidFill>
              <a:latin typeface="+mn-lt"/>
              <a:cs typeface="Arial" charset="0"/>
            </a:endParaRPr>
          </a:p>
        </p:txBody>
      </p:sp>
      <p:sp>
        <p:nvSpPr>
          <p:cNvPr id="22555" name="TextBox 47"/>
          <p:cNvSpPr txBox="1">
            <a:spLocks noChangeArrowheads="1"/>
          </p:cNvSpPr>
          <p:nvPr/>
        </p:nvSpPr>
        <p:spPr bwMode="auto">
          <a:xfrm>
            <a:off x="3635375" y="2273300"/>
            <a:ext cx="709613" cy="400050"/>
          </a:xfrm>
          <a:prstGeom prst="rect">
            <a:avLst/>
          </a:prstGeom>
          <a:noFill/>
          <a:ln w="9525">
            <a:noFill/>
            <a:miter lim="800000"/>
            <a:headEnd/>
            <a:tailEnd/>
          </a:ln>
        </p:spPr>
        <p:txBody>
          <a:bodyPr wrap="none">
            <a:spAutoFit/>
          </a:bodyPr>
          <a:lstStyle/>
          <a:p>
            <a:pPr>
              <a:defRPr/>
            </a:pPr>
            <a:r>
              <a:rPr lang="ru-RU" sz="2000" b="1" baseline="30000" dirty="0">
                <a:solidFill>
                  <a:schemeClr val="bg1"/>
                </a:solidFill>
                <a:latin typeface="+mn-lt"/>
                <a:cs typeface="Arial" charset="0"/>
              </a:rPr>
              <a:t>2</a:t>
            </a:r>
            <a:r>
              <a:rPr lang="en-US" sz="2000" b="1" baseline="30000" dirty="0">
                <a:solidFill>
                  <a:schemeClr val="bg1"/>
                </a:solidFill>
                <a:latin typeface="+mn-lt"/>
                <a:cs typeface="Arial" charset="0"/>
              </a:rPr>
              <a:t>70</a:t>
            </a:r>
            <a:r>
              <a:rPr lang="en-US" sz="2000" b="1" dirty="0">
                <a:solidFill>
                  <a:schemeClr val="bg1"/>
                </a:solidFill>
                <a:latin typeface="+mn-lt"/>
                <a:cs typeface="Arial" charset="0"/>
              </a:rPr>
              <a:t>Hs</a:t>
            </a:r>
            <a:endParaRPr lang="ru-RU" sz="2000" b="1" dirty="0">
              <a:solidFill>
                <a:schemeClr val="bg1"/>
              </a:solidFill>
              <a:latin typeface="+mn-lt"/>
              <a:cs typeface="Arial" charset="0"/>
            </a:endParaRPr>
          </a:p>
        </p:txBody>
      </p:sp>
      <p:sp>
        <p:nvSpPr>
          <p:cNvPr id="30747" name="TextBox 48"/>
          <p:cNvSpPr txBox="1">
            <a:spLocks noChangeArrowheads="1"/>
          </p:cNvSpPr>
          <p:nvPr/>
        </p:nvSpPr>
        <p:spPr bwMode="auto">
          <a:xfrm>
            <a:off x="7904163" y="1431925"/>
            <a:ext cx="695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2000" b="1" baseline="30000">
                <a:solidFill>
                  <a:schemeClr val="bg1"/>
                </a:solidFill>
                <a:latin typeface="Arial" pitchFamily="34" charset="0"/>
              </a:rPr>
              <a:t>2</a:t>
            </a:r>
            <a:r>
              <a:rPr lang="en-US" altLang="ru-RU" sz="2000" b="1" baseline="30000">
                <a:solidFill>
                  <a:schemeClr val="bg1"/>
                </a:solidFill>
                <a:latin typeface="Arial" pitchFamily="34" charset="0"/>
              </a:rPr>
              <a:t>98</a:t>
            </a:r>
            <a:r>
              <a:rPr lang="en-US" altLang="ru-RU" sz="2000" b="1">
                <a:solidFill>
                  <a:schemeClr val="bg1"/>
                </a:solidFill>
                <a:latin typeface="Arial" pitchFamily="34" charset="0"/>
              </a:rPr>
              <a:t>Fl</a:t>
            </a:r>
            <a:endParaRPr lang="ru-RU" altLang="ru-RU" sz="2000" b="1">
              <a:solidFill>
                <a:schemeClr val="bg1"/>
              </a:solidFill>
              <a:latin typeface="Arial" pitchFamily="34" charset="0"/>
            </a:endParaRPr>
          </a:p>
        </p:txBody>
      </p:sp>
      <p:sp>
        <p:nvSpPr>
          <p:cNvPr id="47" name="TextBox 46"/>
          <p:cNvSpPr txBox="1">
            <a:spLocks noChangeArrowheads="1"/>
          </p:cNvSpPr>
          <p:nvPr/>
        </p:nvSpPr>
        <p:spPr bwMode="auto">
          <a:xfrm>
            <a:off x="1325563" y="4792663"/>
            <a:ext cx="611187" cy="400050"/>
          </a:xfrm>
          <a:prstGeom prst="rect">
            <a:avLst/>
          </a:prstGeom>
          <a:noFill/>
          <a:ln w="9525">
            <a:noFill/>
            <a:miter lim="800000"/>
            <a:headEnd/>
            <a:tailEnd/>
          </a:ln>
        </p:spPr>
        <p:txBody>
          <a:bodyPr wrap="none">
            <a:spAutoFit/>
          </a:bodyPr>
          <a:lstStyle/>
          <a:p>
            <a:pPr>
              <a:defRPr/>
            </a:pPr>
            <a:r>
              <a:rPr lang="ru-RU" sz="2000" b="1" baseline="30000" dirty="0">
                <a:solidFill>
                  <a:schemeClr val="bg1"/>
                </a:solidFill>
                <a:latin typeface="+mn-lt"/>
                <a:cs typeface="Arial" charset="0"/>
              </a:rPr>
              <a:t>238</a:t>
            </a:r>
            <a:r>
              <a:rPr lang="en-US" sz="2000" b="1" dirty="0">
                <a:solidFill>
                  <a:schemeClr val="bg1"/>
                </a:solidFill>
                <a:latin typeface="+mn-lt"/>
                <a:cs typeface="Arial" charset="0"/>
              </a:rPr>
              <a:t>U</a:t>
            </a:r>
            <a:endParaRPr lang="ru-RU" sz="2000" b="1" dirty="0">
              <a:solidFill>
                <a:schemeClr val="bg1"/>
              </a:solidFill>
              <a:latin typeface="+mn-lt"/>
              <a:cs typeface="Arial" charset="0"/>
            </a:endParaRPr>
          </a:p>
        </p:txBody>
      </p:sp>
      <p:sp>
        <p:nvSpPr>
          <p:cNvPr id="49" name="TextBox 48"/>
          <p:cNvSpPr txBox="1"/>
          <p:nvPr/>
        </p:nvSpPr>
        <p:spPr>
          <a:xfrm>
            <a:off x="6588125" y="3598863"/>
            <a:ext cx="1565275" cy="400050"/>
          </a:xfrm>
          <a:prstGeom prst="rect">
            <a:avLst/>
          </a:prstGeom>
          <a:noFill/>
        </p:spPr>
        <p:txBody>
          <a:bodyPr wrap="none">
            <a:spAutoFit/>
          </a:bodyPr>
          <a:lstStyle/>
          <a:p>
            <a:pPr>
              <a:defRPr/>
            </a:pPr>
            <a:r>
              <a:rPr lang="en-US" sz="2000" b="1" dirty="0">
                <a:solidFill>
                  <a:schemeClr val="bg1"/>
                </a:solidFill>
                <a:latin typeface="+mn-lt"/>
                <a:cs typeface="Arial" charset="0"/>
              </a:rPr>
              <a:t>Island of SHE</a:t>
            </a:r>
            <a:endParaRPr lang="ru-RU" sz="2000" b="1" dirty="0">
              <a:solidFill>
                <a:schemeClr val="bg1"/>
              </a:solidFill>
              <a:latin typeface="+mn-lt"/>
              <a:cs typeface="Arial" charset="0"/>
            </a:endParaRPr>
          </a:p>
        </p:txBody>
      </p:sp>
      <p:sp>
        <p:nvSpPr>
          <p:cNvPr id="60" name="TextBox 59"/>
          <p:cNvSpPr txBox="1"/>
          <p:nvPr/>
        </p:nvSpPr>
        <p:spPr>
          <a:xfrm>
            <a:off x="1403350" y="1222375"/>
            <a:ext cx="704850" cy="400050"/>
          </a:xfrm>
          <a:prstGeom prst="rect">
            <a:avLst/>
          </a:prstGeom>
          <a:noFill/>
        </p:spPr>
        <p:txBody>
          <a:bodyPr wrap="none">
            <a:spAutoFit/>
          </a:bodyPr>
          <a:lstStyle/>
          <a:p>
            <a:pPr>
              <a:defRPr/>
            </a:pPr>
            <a:r>
              <a:rPr lang="en-US" sz="2000" b="1" dirty="0">
                <a:solidFill>
                  <a:srgbClr val="FFFF00"/>
                </a:solidFill>
                <a:latin typeface="+mn-lt"/>
                <a:cs typeface="Arial" charset="0"/>
              </a:rPr>
              <a:t>2010</a:t>
            </a:r>
            <a:endParaRPr lang="ru-RU" sz="2000" b="1" dirty="0">
              <a:solidFill>
                <a:srgbClr val="FFFF00"/>
              </a:solidFill>
              <a:latin typeface="+mn-lt"/>
              <a:cs typeface="Arial" charset="0"/>
            </a:endParaRPr>
          </a:p>
        </p:txBody>
      </p:sp>
      <p:grpSp>
        <p:nvGrpSpPr>
          <p:cNvPr id="3" name="Группа 2"/>
          <p:cNvGrpSpPr>
            <a:grpSpLocks/>
          </p:cNvGrpSpPr>
          <p:nvPr/>
        </p:nvGrpSpPr>
        <p:grpSpPr bwMode="auto">
          <a:xfrm>
            <a:off x="4211638" y="965200"/>
            <a:ext cx="2860675" cy="2482850"/>
            <a:chOff x="4211960" y="965469"/>
            <a:chExt cx="2859752" cy="2482086"/>
          </a:xfrm>
        </p:grpSpPr>
        <p:sp>
          <p:nvSpPr>
            <p:cNvPr id="57" name="TextBox 58"/>
            <p:cNvSpPr txBox="1">
              <a:spLocks noChangeArrowheads="1"/>
            </p:cNvSpPr>
            <p:nvPr/>
          </p:nvSpPr>
          <p:spPr bwMode="auto">
            <a:xfrm>
              <a:off x="5075281" y="1760562"/>
              <a:ext cx="430073" cy="339620"/>
            </a:xfrm>
            <a:prstGeom prst="rect">
              <a:avLst/>
            </a:prstGeom>
            <a:noFill/>
            <a:ln w="9525">
              <a:noFill/>
              <a:miter lim="800000"/>
              <a:headEnd/>
              <a:tailEnd/>
            </a:ln>
          </p:spPr>
          <p:txBody>
            <a:bodyPr wrap="none">
              <a:spAutoFit/>
            </a:bodyPr>
            <a:lstStyle/>
            <a:p>
              <a:pPr>
                <a:defRPr/>
              </a:pPr>
              <a:r>
                <a:rPr lang="en-US" sz="1600" b="1" dirty="0" err="1">
                  <a:solidFill>
                    <a:schemeClr val="bg1"/>
                  </a:solidFill>
                  <a:latin typeface="+mn-lt"/>
                  <a:cs typeface="Arial" charset="0"/>
                </a:rPr>
                <a:t>Nh</a:t>
              </a:r>
              <a:endParaRPr lang="ru-RU" sz="1600" b="1" dirty="0">
                <a:solidFill>
                  <a:schemeClr val="bg1"/>
                </a:solidFill>
                <a:latin typeface="+mn-lt"/>
                <a:cs typeface="Arial" charset="0"/>
              </a:endParaRPr>
            </a:p>
          </p:txBody>
        </p:sp>
        <p:sp>
          <p:nvSpPr>
            <p:cNvPr id="51" name="TextBox 58"/>
            <p:cNvSpPr txBox="1">
              <a:spLocks noChangeArrowheads="1"/>
            </p:cNvSpPr>
            <p:nvPr/>
          </p:nvSpPr>
          <p:spPr bwMode="auto">
            <a:xfrm>
              <a:off x="5391091" y="1619318"/>
              <a:ext cx="328507" cy="339620"/>
            </a:xfrm>
            <a:prstGeom prst="rect">
              <a:avLst/>
            </a:prstGeom>
            <a:noFill/>
            <a:ln w="9525">
              <a:noFill/>
              <a:miter lim="800000"/>
              <a:headEnd/>
              <a:tailEnd/>
            </a:ln>
          </p:spPr>
          <p:txBody>
            <a:bodyPr wrap="none">
              <a:spAutoFit/>
            </a:bodyPr>
            <a:lstStyle/>
            <a:p>
              <a:pPr>
                <a:defRPr/>
              </a:pPr>
              <a:r>
                <a:rPr lang="en-US" sz="1600" b="1" dirty="0">
                  <a:solidFill>
                    <a:schemeClr val="bg1"/>
                  </a:solidFill>
                  <a:latin typeface="+mn-lt"/>
                  <a:cs typeface="Arial" charset="0"/>
                </a:rPr>
                <a:t>Fl</a:t>
              </a:r>
              <a:endParaRPr lang="ru-RU" sz="1600" b="1" dirty="0">
                <a:solidFill>
                  <a:schemeClr val="bg1"/>
                </a:solidFill>
                <a:latin typeface="+mn-lt"/>
                <a:cs typeface="Arial" charset="0"/>
              </a:endParaRPr>
            </a:p>
          </p:txBody>
        </p:sp>
        <p:sp>
          <p:nvSpPr>
            <p:cNvPr id="52" name="TextBox 58"/>
            <p:cNvSpPr txBox="1">
              <a:spLocks noChangeArrowheads="1"/>
            </p:cNvSpPr>
            <p:nvPr/>
          </p:nvSpPr>
          <p:spPr bwMode="auto">
            <a:xfrm>
              <a:off x="5532334" y="1433638"/>
              <a:ext cx="450705" cy="338033"/>
            </a:xfrm>
            <a:prstGeom prst="rect">
              <a:avLst/>
            </a:prstGeom>
            <a:noFill/>
            <a:ln w="9525">
              <a:noFill/>
              <a:miter lim="800000"/>
              <a:headEnd/>
              <a:tailEnd/>
            </a:ln>
          </p:spPr>
          <p:txBody>
            <a:bodyPr wrap="none">
              <a:spAutoFit/>
            </a:bodyPr>
            <a:lstStyle/>
            <a:p>
              <a:pPr>
                <a:defRPr/>
              </a:pPr>
              <a:r>
                <a:rPr lang="en-US" sz="1600" b="1" dirty="0">
                  <a:solidFill>
                    <a:schemeClr val="bg1"/>
                  </a:solidFill>
                  <a:latin typeface="+mn-lt"/>
                  <a:cs typeface="Arial" charset="0"/>
                </a:rPr>
                <a:t>Mc</a:t>
              </a:r>
              <a:endParaRPr lang="ru-RU" sz="1600" b="1" dirty="0">
                <a:solidFill>
                  <a:schemeClr val="bg1"/>
                </a:solidFill>
                <a:latin typeface="+mn-lt"/>
                <a:cs typeface="Arial" charset="0"/>
              </a:endParaRPr>
            </a:p>
          </p:txBody>
        </p:sp>
        <p:sp>
          <p:nvSpPr>
            <p:cNvPr id="53" name="TextBox 58"/>
            <p:cNvSpPr txBox="1">
              <a:spLocks noChangeArrowheads="1"/>
            </p:cNvSpPr>
            <p:nvPr/>
          </p:nvSpPr>
          <p:spPr bwMode="auto">
            <a:xfrm>
              <a:off x="6232195" y="1136866"/>
              <a:ext cx="353899" cy="338034"/>
            </a:xfrm>
            <a:prstGeom prst="rect">
              <a:avLst/>
            </a:prstGeom>
            <a:noFill/>
            <a:ln w="9525">
              <a:noFill/>
              <a:miter lim="800000"/>
              <a:headEnd/>
              <a:tailEnd/>
            </a:ln>
          </p:spPr>
          <p:txBody>
            <a:bodyPr wrap="none">
              <a:spAutoFit/>
            </a:bodyPr>
            <a:lstStyle/>
            <a:p>
              <a:pPr>
                <a:defRPr/>
              </a:pPr>
              <a:r>
                <a:rPr lang="en-US" sz="1600" b="1" dirty="0">
                  <a:solidFill>
                    <a:schemeClr val="bg1"/>
                  </a:solidFill>
                  <a:latin typeface="+mn-lt"/>
                  <a:cs typeface="Arial" charset="0"/>
                </a:rPr>
                <a:t>Ts</a:t>
              </a:r>
              <a:endParaRPr lang="ru-RU" sz="1600" b="1" dirty="0">
                <a:solidFill>
                  <a:schemeClr val="bg1"/>
                </a:solidFill>
                <a:latin typeface="+mn-lt"/>
                <a:cs typeface="Arial" charset="0"/>
              </a:endParaRPr>
            </a:p>
          </p:txBody>
        </p:sp>
        <p:sp>
          <p:nvSpPr>
            <p:cNvPr id="58" name="TextBox 58"/>
            <p:cNvSpPr txBox="1">
              <a:spLocks noChangeArrowheads="1"/>
            </p:cNvSpPr>
            <p:nvPr/>
          </p:nvSpPr>
          <p:spPr bwMode="auto">
            <a:xfrm>
              <a:off x="5873536" y="1286045"/>
              <a:ext cx="361833" cy="338034"/>
            </a:xfrm>
            <a:prstGeom prst="rect">
              <a:avLst/>
            </a:prstGeom>
            <a:noFill/>
            <a:ln w="9525">
              <a:noFill/>
              <a:miter lim="800000"/>
              <a:headEnd/>
              <a:tailEnd/>
            </a:ln>
          </p:spPr>
          <p:txBody>
            <a:bodyPr wrap="none">
              <a:spAutoFit/>
            </a:bodyPr>
            <a:lstStyle/>
            <a:p>
              <a:pPr>
                <a:defRPr/>
              </a:pPr>
              <a:r>
                <a:rPr lang="en-US" sz="1600" b="1" dirty="0" err="1">
                  <a:solidFill>
                    <a:schemeClr val="bg1"/>
                  </a:solidFill>
                  <a:latin typeface="+mn-lt"/>
                  <a:cs typeface="Arial" charset="0"/>
                </a:rPr>
                <a:t>Lv</a:t>
              </a:r>
              <a:endParaRPr lang="ru-RU" sz="1600" b="1" dirty="0">
                <a:solidFill>
                  <a:schemeClr val="bg1"/>
                </a:solidFill>
                <a:latin typeface="+mn-lt"/>
                <a:cs typeface="Arial" charset="0"/>
              </a:endParaRPr>
            </a:p>
          </p:txBody>
        </p:sp>
        <p:sp>
          <p:nvSpPr>
            <p:cNvPr id="59" name="TextBox 58"/>
            <p:cNvSpPr txBox="1">
              <a:spLocks noChangeArrowheads="1"/>
            </p:cNvSpPr>
            <p:nvPr/>
          </p:nvSpPr>
          <p:spPr bwMode="auto">
            <a:xfrm>
              <a:off x="6649573" y="965469"/>
              <a:ext cx="422139" cy="338034"/>
            </a:xfrm>
            <a:prstGeom prst="rect">
              <a:avLst/>
            </a:prstGeom>
            <a:noFill/>
            <a:ln w="9525">
              <a:noFill/>
              <a:miter lim="800000"/>
              <a:headEnd/>
              <a:tailEnd/>
            </a:ln>
          </p:spPr>
          <p:txBody>
            <a:bodyPr wrap="none">
              <a:spAutoFit/>
            </a:bodyPr>
            <a:lstStyle/>
            <a:p>
              <a:pPr>
                <a:defRPr/>
              </a:pPr>
              <a:r>
                <a:rPr lang="en-US" sz="1600" b="1" dirty="0" err="1">
                  <a:solidFill>
                    <a:schemeClr val="bg1"/>
                  </a:solidFill>
                  <a:latin typeface="+mn-lt"/>
                  <a:cs typeface="Arial" charset="0"/>
                </a:rPr>
                <a:t>Og</a:t>
              </a:r>
              <a:endParaRPr lang="ru-RU" sz="1600" b="1" dirty="0">
                <a:solidFill>
                  <a:schemeClr val="bg1"/>
                </a:solidFill>
                <a:latin typeface="+mn-lt"/>
                <a:cs typeface="Arial" charset="0"/>
              </a:endParaRPr>
            </a:p>
          </p:txBody>
        </p:sp>
        <p:pic>
          <p:nvPicPr>
            <p:cNvPr id="3076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1079005"/>
              <a:ext cx="2659063"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58"/>
            <p:cNvSpPr txBox="1">
              <a:spLocks noChangeArrowheads="1"/>
            </p:cNvSpPr>
            <p:nvPr/>
          </p:nvSpPr>
          <p:spPr bwMode="auto">
            <a:xfrm>
              <a:off x="4934039" y="1914502"/>
              <a:ext cx="404682" cy="338034"/>
            </a:xfrm>
            <a:prstGeom prst="rect">
              <a:avLst/>
            </a:prstGeom>
            <a:noFill/>
            <a:ln w="9525">
              <a:noFill/>
              <a:miter lim="800000"/>
              <a:headEnd/>
              <a:tailEnd/>
            </a:ln>
          </p:spPr>
          <p:txBody>
            <a:bodyPr wrap="none">
              <a:spAutoFit/>
            </a:bodyPr>
            <a:lstStyle/>
            <a:p>
              <a:pPr>
                <a:defRPr/>
              </a:pPr>
              <a:r>
                <a:rPr lang="en-US" sz="1600" b="1" dirty="0" err="1">
                  <a:solidFill>
                    <a:schemeClr val="bg1"/>
                  </a:solidFill>
                  <a:latin typeface="+mn-lt"/>
                  <a:cs typeface="Arial" charset="0"/>
                </a:rPr>
                <a:t>Cn</a:t>
              </a:r>
              <a:endParaRPr lang="ru-RU" sz="1600" b="1" dirty="0">
                <a:solidFill>
                  <a:schemeClr val="bg1"/>
                </a:solidFill>
                <a:latin typeface="+mn-lt"/>
                <a:cs typeface="Arial" charset="0"/>
              </a:endParaRPr>
            </a:p>
          </p:txBody>
        </p:sp>
        <p:sp>
          <p:nvSpPr>
            <p:cNvPr id="2" name="TextBox 1"/>
            <p:cNvSpPr txBox="1"/>
            <p:nvPr/>
          </p:nvSpPr>
          <p:spPr>
            <a:xfrm>
              <a:off x="5505355" y="1881175"/>
              <a:ext cx="587185" cy="368187"/>
            </a:xfrm>
            <a:prstGeom prst="rect">
              <a:avLst/>
            </a:prstGeom>
            <a:noFill/>
          </p:spPr>
          <p:txBody>
            <a:bodyPr wrap="none">
              <a:spAutoFit/>
            </a:bodyPr>
            <a:lstStyle/>
            <a:p>
              <a:pPr>
                <a:defRPr/>
              </a:pPr>
              <a:r>
                <a:rPr lang="en-US" b="1" dirty="0">
                  <a:latin typeface="+mn-lt"/>
                  <a:cs typeface="Arial" charset="0"/>
                </a:rPr>
                <a:t>Exp.</a:t>
              </a:r>
              <a:endParaRPr lang="ru-RU" b="1" dirty="0">
                <a:latin typeface="Arial" charset="0"/>
                <a:cs typeface="Arial" charset="0"/>
              </a:endParaRPr>
            </a:p>
          </p:txBody>
        </p:sp>
      </p:grpSp>
      <p:sp>
        <p:nvSpPr>
          <p:cNvPr id="41" name="TextBox 40"/>
          <p:cNvSpPr txBox="1"/>
          <p:nvPr/>
        </p:nvSpPr>
        <p:spPr>
          <a:xfrm>
            <a:off x="6683375" y="2816225"/>
            <a:ext cx="852488" cy="369888"/>
          </a:xfrm>
          <a:prstGeom prst="rect">
            <a:avLst/>
          </a:prstGeom>
          <a:noFill/>
        </p:spPr>
        <p:txBody>
          <a:bodyPr wrap="none">
            <a:spAutoFit/>
          </a:bodyPr>
          <a:lstStyle/>
          <a:p>
            <a:pPr>
              <a:defRPr/>
            </a:pPr>
            <a:r>
              <a:rPr lang="en-US" b="1" dirty="0">
                <a:latin typeface="+mn-lt"/>
                <a:cs typeface="Arial" charset="0"/>
              </a:rPr>
              <a:t>Theory</a:t>
            </a:r>
            <a:endParaRPr lang="ru-RU" b="1" dirty="0">
              <a:latin typeface="Arial" charset="0"/>
              <a:cs typeface="Arial" charset="0"/>
            </a:endParaRPr>
          </a:p>
        </p:txBody>
      </p:sp>
      <p:sp>
        <p:nvSpPr>
          <p:cNvPr id="48" name="TextBox 47"/>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
        <p:nvSpPr>
          <p:cNvPr id="4" name="TextBox 3"/>
          <p:cNvSpPr txBox="1"/>
          <p:nvPr/>
        </p:nvSpPr>
        <p:spPr>
          <a:xfrm>
            <a:off x="918950" y="188640"/>
            <a:ext cx="7901522" cy="461665"/>
          </a:xfrm>
          <a:prstGeom prst="rect">
            <a:avLst/>
          </a:prstGeom>
          <a:noFill/>
        </p:spPr>
        <p:txBody>
          <a:bodyPr wrap="none" rtlCol="0">
            <a:spAutoFit/>
          </a:bodyPr>
          <a:lstStyle/>
          <a:p>
            <a:r>
              <a:rPr lang="ru-RU" sz="2400" dirty="0">
                <a:latin typeface="Comic Sans MS" panose="030F0702030302020204" pitchFamily="66" charset="0"/>
              </a:rPr>
              <a:t>Доплывают до берега, а поднимаются на вершину,,</a:t>
            </a:r>
          </a:p>
        </p:txBody>
      </p:sp>
    </p:spTree>
    <p:extLst>
      <p:ext uri="{BB962C8B-B14F-4D97-AF65-F5344CB8AC3E}">
        <p14:creationId xmlns:p14="http://schemas.microsoft.com/office/powerpoint/2010/main" val="651441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57953" y="77787"/>
            <a:ext cx="9075738" cy="6457950"/>
          </a:xfrm>
          <a:prstGeom prst="rect">
            <a:avLst/>
          </a:prstGeom>
          <a:noFill/>
          <a:ln w="9525">
            <a:noFill/>
            <a:miter lim="800000"/>
            <a:headEnd/>
            <a:tailEnd/>
          </a:ln>
        </p:spPr>
      </p:pic>
      <p:sp>
        <p:nvSpPr>
          <p:cNvPr id="25603" name="TextBox 9"/>
          <p:cNvSpPr txBox="1">
            <a:spLocks noChangeArrowheads="1"/>
          </p:cNvSpPr>
          <p:nvPr/>
        </p:nvSpPr>
        <p:spPr bwMode="auto">
          <a:xfrm>
            <a:off x="2295525" y="404813"/>
            <a:ext cx="4859344" cy="461665"/>
          </a:xfrm>
          <a:prstGeom prst="rect">
            <a:avLst/>
          </a:prstGeom>
          <a:noFill/>
          <a:ln w="9525">
            <a:noFill/>
            <a:miter lim="800000"/>
            <a:headEnd/>
            <a:tailEnd/>
          </a:ln>
        </p:spPr>
        <p:txBody>
          <a:bodyPr wrap="none">
            <a:spAutoFit/>
          </a:bodyPr>
          <a:lstStyle/>
          <a:p>
            <a:r>
              <a:rPr lang="en-US" sz="2400" b="1" dirty="0">
                <a:solidFill>
                  <a:srgbClr val="C00000"/>
                </a:solidFill>
                <a:latin typeface="Calibri" pitchFamily="34" charset="0"/>
              </a:rPr>
              <a:t>SH-nuclei forms an Island of Stability</a:t>
            </a:r>
            <a:endParaRPr lang="ru-RU" sz="2400" b="1" dirty="0">
              <a:solidFill>
                <a:srgbClr val="C00000"/>
              </a:solidFill>
              <a:latin typeface="Calibri" pitchFamily="34" charset="0"/>
            </a:endParaRPr>
          </a:p>
        </p:txBody>
      </p:sp>
      <p:sp>
        <p:nvSpPr>
          <p:cNvPr id="56" name="Прямоугольник 55"/>
          <p:cNvSpPr/>
          <p:nvPr/>
        </p:nvSpPr>
        <p:spPr>
          <a:xfrm>
            <a:off x="7667625" y="1588"/>
            <a:ext cx="1476375" cy="1916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schemeClr val="bg2">
                  <a:lumMod val="50000"/>
                </a:schemeClr>
              </a:solidFill>
            </a:endParaRPr>
          </a:p>
        </p:txBody>
      </p:sp>
      <p:cxnSp>
        <p:nvCxnSpPr>
          <p:cNvPr id="25" name="Прямая соединительная линия 24"/>
          <p:cNvCxnSpPr/>
          <p:nvPr/>
        </p:nvCxnSpPr>
        <p:spPr>
          <a:xfrm flipH="1">
            <a:off x="6816725" y="1704975"/>
            <a:ext cx="1087438" cy="62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 name="Объект 2"/>
          <p:cNvGraphicFramePr>
            <a:graphicFrameLocks noChangeAspect="1"/>
          </p:cNvGraphicFramePr>
          <p:nvPr>
            <p:extLst>
              <p:ext uri="{D42A27DB-BD31-4B8C-83A1-F6EECF244321}">
                <p14:modId xmlns:p14="http://schemas.microsoft.com/office/powerpoint/2010/main" val="3018428243"/>
              </p:ext>
            </p:extLst>
          </p:nvPr>
        </p:nvGraphicFramePr>
        <p:xfrm>
          <a:off x="5943111" y="3505959"/>
          <a:ext cx="2057055" cy="1223082"/>
        </p:xfrm>
        <a:graphic>
          <a:graphicData uri="http://schemas.openxmlformats.org/presentationml/2006/ole">
            <mc:AlternateContent xmlns:mc="http://schemas.openxmlformats.org/markup-compatibility/2006">
              <mc:Choice xmlns:v="urn:schemas-microsoft-com:vml" Requires="v">
                <p:oleObj spid="_x0000_s7287" name="CorelDRAW" r:id="rId4" imgW="2811262" imgH="1671933" progId="CorelDraw.Graphic.21">
                  <p:embed/>
                </p:oleObj>
              </mc:Choice>
              <mc:Fallback>
                <p:oleObj name="CorelDRAW" r:id="rId4" imgW="2811262" imgH="1671933" progId="CorelDraw.Graphic.21">
                  <p:embed/>
                  <p:pic>
                    <p:nvPicPr>
                      <p:cNvPr id="0" name=""/>
                      <p:cNvPicPr/>
                      <p:nvPr/>
                    </p:nvPicPr>
                    <p:blipFill>
                      <a:blip r:embed="rId5"/>
                      <a:stretch>
                        <a:fillRect/>
                      </a:stretch>
                    </p:blipFill>
                    <p:spPr>
                      <a:xfrm>
                        <a:off x="5943111" y="3505959"/>
                        <a:ext cx="2057055" cy="1223082"/>
                      </a:xfrm>
                      <a:prstGeom prst="rect">
                        <a:avLst/>
                      </a:prstGeom>
                    </p:spPr>
                  </p:pic>
                </p:oleObj>
              </mc:Fallback>
            </mc:AlternateContent>
          </a:graphicData>
        </a:graphic>
      </p:graphicFrame>
      <p:cxnSp>
        <p:nvCxnSpPr>
          <p:cNvPr id="5" name="Прямая соединительная линия 4"/>
          <p:cNvCxnSpPr/>
          <p:nvPr/>
        </p:nvCxnSpPr>
        <p:spPr>
          <a:xfrm flipV="1">
            <a:off x="4932040" y="3493865"/>
            <a:ext cx="2232248" cy="129614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V="1">
            <a:off x="5471164" y="3772458"/>
            <a:ext cx="2232248" cy="1296144"/>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H="1" flipV="1">
            <a:off x="6012160" y="3524834"/>
            <a:ext cx="1691252" cy="984286"/>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6660232" y="2333625"/>
            <a:ext cx="2483768" cy="519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8" name="Прямая соединительная линия 17"/>
          <p:cNvCxnSpPr/>
          <p:nvPr/>
        </p:nvCxnSpPr>
        <p:spPr>
          <a:xfrm flipH="1">
            <a:off x="7164288" y="2924944"/>
            <a:ext cx="360040" cy="64280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Группа 13"/>
          <p:cNvGrpSpPr/>
          <p:nvPr/>
        </p:nvGrpSpPr>
        <p:grpSpPr>
          <a:xfrm>
            <a:off x="5940152" y="2237383"/>
            <a:ext cx="3227165" cy="1713976"/>
            <a:chOff x="5909846" y="2237383"/>
            <a:chExt cx="3227165" cy="1713976"/>
          </a:xfrm>
        </p:grpSpPr>
        <p:grpSp>
          <p:nvGrpSpPr>
            <p:cNvPr id="11" name="Группа 10"/>
            <p:cNvGrpSpPr/>
            <p:nvPr/>
          </p:nvGrpSpPr>
          <p:grpSpPr>
            <a:xfrm>
              <a:off x="6948264" y="3415662"/>
              <a:ext cx="23810" cy="513397"/>
              <a:chOff x="8156974" y="3365376"/>
              <a:chExt cx="23810" cy="513397"/>
            </a:xfrm>
          </p:grpSpPr>
          <p:cxnSp>
            <p:nvCxnSpPr>
              <p:cNvPr id="35" name="Прямая соединительная линия 34"/>
              <p:cNvCxnSpPr/>
              <p:nvPr/>
            </p:nvCxnSpPr>
            <p:spPr bwMode="auto">
              <a:xfrm>
                <a:off x="8180784" y="3365376"/>
                <a:ext cx="0" cy="50482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bwMode="auto">
              <a:xfrm>
                <a:off x="8156974" y="3373948"/>
                <a:ext cx="0" cy="504825"/>
              </a:xfrm>
              <a:prstGeom prst="line">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7" name="Группа 36"/>
            <p:cNvGrpSpPr/>
            <p:nvPr/>
          </p:nvGrpSpPr>
          <p:grpSpPr>
            <a:xfrm>
              <a:off x="7133217" y="3376040"/>
              <a:ext cx="23810" cy="513397"/>
              <a:chOff x="8156974" y="3365376"/>
              <a:chExt cx="23810" cy="513397"/>
            </a:xfrm>
          </p:grpSpPr>
          <p:cxnSp>
            <p:nvCxnSpPr>
              <p:cNvPr id="38" name="Прямая соединительная линия 37"/>
              <p:cNvCxnSpPr/>
              <p:nvPr/>
            </p:nvCxnSpPr>
            <p:spPr bwMode="auto">
              <a:xfrm>
                <a:off x="8180784" y="3365376"/>
                <a:ext cx="0" cy="50482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bwMode="auto">
              <a:xfrm>
                <a:off x="8156974" y="3373948"/>
                <a:ext cx="0" cy="504825"/>
              </a:xfrm>
              <a:prstGeom prst="line">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0" name="Группа 39"/>
            <p:cNvGrpSpPr/>
            <p:nvPr/>
          </p:nvGrpSpPr>
          <p:grpSpPr>
            <a:xfrm>
              <a:off x="7414224" y="3437962"/>
              <a:ext cx="23810" cy="513397"/>
              <a:chOff x="8156974" y="3365376"/>
              <a:chExt cx="23810" cy="513397"/>
            </a:xfrm>
          </p:grpSpPr>
          <p:cxnSp>
            <p:nvCxnSpPr>
              <p:cNvPr id="41" name="Прямая соединительная линия 40"/>
              <p:cNvCxnSpPr/>
              <p:nvPr/>
            </p:nvCxnSpPr>
            <p:spPr bwMode="auto">
              <a:xfrm>
                <a:off x="8180784" y="3365376"/>
                <a:ext cx="0" cy="50482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bwMode="auto">
              <a:xfrm>
                <a:off x="8156974" y="3373948"/>
                <a:ext cx="0" cy="504825"/>
              </a:xfrm>
              <a:prstGeom prst="line">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3" name="Группа 42"/>
            <p:cNvGrpSpPr/>
            <p:nvPr/>
          </p:nvGrpSpPr>
          <p:grpSpPr>
            <a:xfrm>
              <a:off x="7308304" y="3306762"/>
              <a:ext cx="23810" cy="513397"/>
              <a:chOff x="8156974" y="3365376"/>
              <a:chExt cx="23810" cy="513397"/>
            </a:xfrm>
          </p:grpSpPr>
          <p:cxnSp>
            <p:nvCxnSpPr>
              <p:cNvPr id="44" name="Прямая соединительная линия 43"/>
              <p:cNvCxnSpPr/>
              <p:nvPr/>
            </p:nvCxnSpPr>
            <p:spPr bwMode="auto">
              <a:xfrm>
                <a:off x="8180784" y="3365376"/>
                <a:ext cx="0" cy="50482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bwMode="auto">
              <a:xfrm>
                <a:off x="8156974" y="3373948"/>
                <a:ext cx="0" cy="504825"/>
              </a:xfrm>
              <a:prstGeom prst="line">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5909846" y="2237383"/>
              <a:ext cx="3227165" cy="615553"/>
            </a:xfrm>
            <a:prstGeom prst="rect">
              <a:avLst/>
            </a:prstGeom>
            <a:solidFill>
              <a:schemeClr val="bg1"/>
            </a:solidFill>
          </p:spPr>
          <p:txBody>
            <a:bodyPr wrap="none" rtlCol="0">
              <a:spAutoFit/>
            </a:bodyPr>
            <a:lstStyle/>
            <a:p>
              <a:pPr algn="r"/>
              <a:r>
                <a:rPr lang="en-US" sz="1600" b="1" dirty="0">
                  <a:latin typeface="Comic Sans MS" panose="030F0702030302020204" pitchFamily="66" charset="0"/>
                </a:rPr>
                <a:t>Search for Island of Stability</a:t>
              </a:r>
            </a:p>
            <a:p>
              <a:pPr algn="r"/>
              <a:r>
                <a:rPr lang="en-US" b="1" dirty="0">
                  <a:latin typeface="Comic Sans MS" panose="030F0702030302020204" pitchFamily="66" charset="0"/>
                </a:rPr>
                <a:t>- </a:t>
              </a:r>
              <a:r>
                <a:rPr lang="en-US" sz="1400" b="1" dirty="0">
                  <a:latin typeface="Comic Sans MS" panose="030F0702030302020204" pitchFamily="66" charset="0"/>
                </a:rPr>
                <a:t>super heavy compound nuclei</a:t>
              </a:r>
              <a:endParaRPr lang="ru-RU" sz="1400" b="1" dirty="0">
                <a:latin typeface="Comic Sans MS" panose="030F0702030302020204" pitchFamily="66" charset="0"/>
              </a:endParaRPr>
            </a:p>
          </p:txBody>
        </p:sp>
      </p:grpSp>
      <p:sp>
        <p:nvSpPr>
          <p:cNvPr id="28" name="TextBox 27"/>
          <p:cNvSpPr txBox="1"/>
          <p:nvPr/>
        </p:nvSpPr>
        <p:spPr>
          <a:xfrm>
            <a:off x="35496" y="6474822"/>
            <a:ext cx="8276625"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a:t>
            </a:r>
            <a:r>
              <a:rPr lang="en-US" sz="1600" dirty="0" err="1">
                <a:latin typeface="Comic Sans MS" panose="030F0702030302020204" pitchFamily="66" charset="0"/>
              </a:rPr>
              <a:t>Dubna</a:t>
            </a:r>
            <a:r>
              <a:rPr lang="en-US" sz="1600" dirty="0">
                <a:latin typeface="Comic Sans MS" panose="030F0702030302020204" pitchFamily="66" charset="0"/>
              </a:rPr>
              <a:t>,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14786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34925" y="66675"/>
            <a:ext cx="9075738" cy="6457950"/>
          </a:xfrm>
          <a:prstGeom prst="rect">
            <a:avLst/>
          </a:prstGeom>
          <a:noFill/>
          <a:ln w="9525">
            <a:noFill/>
            <a:miter lim="800000"/>
            <a:headEnd/>
            <a:tailEnd/>
          </a:ln>
        </p:spPr>
      </p:pic>
      <p:sp>
        <p:nvSpPr>
          <p:cNvPr id="25603" name="TextBox 9"/>
          <p:cNvSpPr txBox="1">
            <a:spLocks noChangeArrowheads="1"/>
          </p:cNvSpPr>
          <p:nvPr/>
        </p:nvSpPr>
        <p:spPr bwMode="auto">
          <a:xfrm>
            <a:off x="2295525" y="404813"/>
            <a:ext cx="4859344" cy="461665"/>
          </a:xfrm>
          <a:prstGeom prst="rect">
            <a:avLst/>
          </a:prstGeom>
          <a:noFill/>
          <a:ln w="9525">
            <a:noFill/>
            <a:miter lim="800000"/>
            <a:headEnd/>
            <a:tailEnd/>
          </a:ln>
        </p:spPr>
        <p:txBody>
          <a:bodyPr wrap="none">
            <a:spAutoFit/>
          </a:bodyPr>
          <a:lstStyle/>
          <a:p>
            <a:r>
              <a:rPr lang="en-US" sz="2400" b="1" dirty="0">
                <a:solidFill>
                  <a:srgbClr val="C00000"/>
                </a:solidFill>
                <a:latin typeface="Calibri" pitchFamily="34" charset="0"/>
              </a:rPr>
              <a:t>SH-nuclei forms an Island of Stability</a:t>
            </a:r>
            <a:endParaRPr lang="ru-RU" sz="2400" b="1" dirty="0">
              <a:solidFill>
                <a:srgbClr val="C00000"/>
              </a:solidFill>
              <a:latin typeface="Calibri" pitchFamily="34" charset="0"/>
            </a:endParaRPr>
          </a:p>
        </p:txBody>
      </p:sp>
      <p:sp>
        <p:nvSpPr>
          <p:cNvPr id="56" name="Прямоугольник 55"/>
          <p:cNvSpPr/>
          <p:nvPr/>
        </p:nvSpPr>
        <p:spPr>
          <a:xfrm>
            <a:off x="7667625" y="1588"/>
            <a:ext cx="1476375" cy="1916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schemeClr val="bg2">
                  <a:lumMod val="50000"/>
                </a:schemeClr>
              </a:solidFill>
            </a:endParaRPr>
          </a:p>
        </p:txBody>
      </p:sp>
      <p:cxnSp>
        <p:nvCxnSpPr>
          <p:cNvPr id="20" name="Прямая соединительная линия 19"/>
          <p:cNvCxnSpPr/>
          <p:nvPr/>
        </p:nvCxnSpPr>
        <p:spPr>
          <a:xfrm>
            <a:off x="7146925" y="2139950"/>
            <a:ext cx="1085850" cy="62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H="1">
            <a:off x="5932488" y="1803400"/>
            <a:ext cx="1087437" cy="62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a:off x="6375400" y="1833563"/>
            <a:ext cx="1087438" cy="62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6804025" y="1760538"/>
            <a:ext cx="1087438" cy="62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H="1">
            <a:off x="6884988" y="1844675"/>
            <a:ext cx="1085850" cy="630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H="1">
            <a:off x="6816725" y="1704975"/>
            <a:ext cx="1087438" cy="62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746500" y="5003800"/>
            <a:ext cx="534988" cy="369888"/>
          </a:xfrm>
          <a:prstGeom prst="rect">
            <a:avLst/>
          </a:prstGeom>
          <a:solidFill>
            <a:schemeClr val="bg1"/>
          </a:solidFill>
        </p:spPr>
        <p:txBody>
          <a:bodyPr wrap="none">
            <a:spAutoFit/>
          </a:bodyPr>
          <a:lstStyle/>
          <a:p>
            <a:pPr>
              <a:defRPr/>
            </a:pPr>
            <a:r>
              <a:rPr lang="en-US" b="1" dirty="0">
                <a:solidFill>
                  <a:schemeClr val="accent2">
                    <a:lumMod val="50000"/>
                  </a:schemeClr>
                </a:solidFill>
                <a:latin typeface="+mn-lt"/>
              </a:rPr>
              <a:t>170</a:t>
            </a:r>
            <a:endParaRPr lang="ru-RU" b="1" dirty="0">
              <a:solidFill>
                <a:schemeClr val="accent2">
                  <a:lumMod val="50000"/>
                </a:schemeClr>
              </a:solidFill>
              <a:latin typeface="+mn-lt"/>
            </a:endParaRPr>
          </a:p>
        </p:txBody>
      </p:sp>
      <p:cxnSp>
        <p:nvCxnSpPr>
          <p:cNvPr id="5" name="Прямая соединительная линия 4"/>
          <p:cNvCxnSpPr/>
          <p:nvPr/>
        </p:nvCxnSpPr>
        <p:spPr>
          <a:xfrm flipH="1">
            <a:off x="7146926" y="2876550"/>
            <a:ext cx="396874" cy="6911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3" name="Группа 42"/>
          <p:cNvGrpSpPr/>
          <p:nvPr/>
        </p:nvGrpSpPr>
        <p:grpSpPr>
          <a:xfrm>
            <a:off x="6914352" y="3375185"/>
            <a:ext cx="23810" cy="513397"/>
            <a:chOff x="8156974" y="3365376"/>
            <a:chExt cx="23810" cy="513397"/>
          </a:xfrm>
        </p:grpSpPr>
        <p:cxnSp>
          <p:nvCxnSpPr>
            <p:cNvPr id="54" name="Прямая соединительная линия 53"/>
            <p:cNvCxnSpPr/>
            <p:nvPr/>
          </p:nvCxnSpPr>
          <p:spPr bwMode="auto">
            <a:xfrm>
              <a:off x="8180784" y="3365376"/>
              <a:ext cx="0" cy="50482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bwMode="auto">
            <a:xfrm>
              <a:off x="8156974" y="3373948"/>
              <a:ext cx="0" cy="504825"/>
            </a:xfrm>
            <a:prstGeom prst="line">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4" name="Группа 43"/>
          <p:cNvGrpSpPr/>
          <p:nvPr/>
        </p:nvGrpSpPr>
        <p:grpSpPr>
          <a:xfrm>
            <a:off x="7099305" y="3335563"/>
            <a:ext cx="23810" cy="513397"/>
            <a:chOff x="8156974" y="3365376"/>
            <a:chExt cx="23810" cy="513397"/>
          </a:xfrm>
        </p:grpSpPr>
        <p:cxnSp>
          <p:nvCxnSpPr>
            <p:cNvPr id="52" name="Прямая соединительная линия 51"/>
            <p:cNvCxnSpPr/>
            <p:nvPr/>
          </p:nvCxnSpPr>
          <p:spPr bwMode="auto">
            <a:xfrm>
              <a:off x="8180784" y="3365376"/>
              <a:ext cx="0" cy="50482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bwMode="auto">
            <a:xfrm>
              <a:off x="8156974" y="3373948"/>
              <a:ext cx="0" cy="504825"/>
            </a:xfrm>
            <a:prstGeom prst="line">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5" name="Группа 44"/>
          <p:cNvGrpSpPr/>
          <p:nvPr/>
        </p:nvGrpSpPr>
        <p:grpSpPr>
          <a:xfrm>
            <a:off x="7380312" y="3397485"/>
            <a:ext cx="23810" cy="513397"/>
            <a:chOff x="8156974" y="3365376"/>
            <a:chExt cx="23810" cy="513397"/>
          </a:xfrm>
        </p:grpSpPr>
        <p:cxnSp>
          <p:nvCxnSpPr>
            <p:cNvPr id="50" name="Прямая соединительная линия 49"/>
            <p:cNvCxnSpPr/>
            <p:nvPr/>
          </p:nvCxnSpPr>
          <p:spPr bwMode="auto">
            <a:xfrm>
              <a:off x="8180784" y="3365376"/>
              <a:ext cx="0" cy="50482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bwMode="auto">
            <a:xfrm>
              <a:off x="8156974" y="3373948"/>
              <a:ext cx="0" cy="504825"/>
            </a:xfrm>
            <a:prstGeom prst="line">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6" name="Группа 45"/>
          <p:cNvGrpSpPr/>
          <p:nvPr/>
        </p:nvGrpSpPr>
        <p:grpSpPr>
          <a:xfrm>
            <a:off x="7274392" y="3266285"/>
            <a:ext cx="23810" cy="513397"/>
            <a:chOff x="8156974" y="3365376"/>
            <a:chExt cx="23810" cy="513397"/>
          </a:xfrm>
        </p:grpSpPr>
        <p:cxnSp>
          <p:nvCxnSpPr>
            <p:cNvPr id="48" name="Прямая соединительная линия 47"/>
            <p:cNvCxnSpPr/>
            <p:nvPr/>
          </p:nvCxnSpPr>
          <p:spPr bwMode="auto">
            <a:xfrm>
              <a:off x="8180784" y="3365376"/>
              <a:ext cx="0" cy="504825"/>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bwMode="auto">
            <a:xfrm>
              <a:off x="8156974" y="3373948"/>
              <a:ext cx="0" cy="504825"/>
            </a:xfrm>
            <a:prstGeom prst="line">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5796136" y="2309971"/>
            <a:ext cx="3237160" cy="830997"/>
          </a:xfrm>
          <a:prstGeom prst="rect">
            <a:avLst/>
          </a:prstGeom>
          <a:solidFill>
            <a:schemeClr val="bg1"/>
          </a:solidFill>
        </p:spPr>
        <p:txBody>
          <a:bodyPr wrap="square">
            <a:spAutoFit/>
          </a:bodyPr>
          <a:lstStyle/>
          <a:p>
            <a:pPr algn="r" fontAlgn="auto">
              <a:spcBef>
                <a:spcPts val="0"/>
              </a:spcBef>
              <a:spcAft>
                <a:spcPts val="0"/>
              </a:spcAft>
              <a:defRPr/>
            </a:pPr>
            <a:r>
              <a:rPr lang="en-US" sz="1600" b="1" dirty="0">
                <a:solidFill>
                  <a:schemeClr val="tx1">
                    <a:lumMod val="65000"/>
                    <a:lumOff val="35000"/>
                  </a:schemeClr>
                </a:solidFill>
                <a:latin typeface="Comic Sans MS" panose="030F0702030302020204" pitchFamily="66" charset="0"/>
                <a:ea typeface="Tahoma" pitchFamily="34" charset="0"/>
                <a:cs typeface="Tahoma" pitchFamily="34" charset="0"/>
              </a:rPr>
              <a:t>This confirm once again </a:t>
            </a:r>
          </a:p>
          <a:p>
            <a:pPr algn="r" fontAlgn="auto">
              <a:spcBef>
                <a:spcPts val="0"/>
              </a:spcBef>
              <a:spcAft>
                <a:spcPts val="0"/>
              </a:spcAft>
              <a:defRPr/>
            </a:pPr>
            <a:r>
              <a:rPr lang="en-US" sz="1600" b="1" dirty="0">
                <a:solidFill>
                  <a:schemeClr val="tx1">
                    <a:lumMod val="65000"/>
                    <a:lumOff val="35000"/>
                  </a:schemeClr>
                </a:solidFill>
                <a:latin typeface="Comic Sans MS" panose="030F0702030302020204" pitchFamily="66" charset="0"/>
                <a:ea typeface="Tahoma" pitchFamily="34" charset="0"/>
                <a:cs typeface="Tahoma" pitchFamily="34" charset="0"/>
              </a:rPr>
              <a:t>the original definition about </a:t>
            </a:r>
          </a:p>
          <a:p>
            <a:pPr algn="r" fontAlgn="auto">
              <a:spcBef>
                <a:spcPts val="0"/>
              </a:spcBef>
              <a:spcAft>
                <a:spcPts val="0"/>
              </a:spcAft>
              <a:defRPr/>
            </a:pPr>
            <a:r>
              <a:rPr lang="en-US" sz="1600" b="1" dirty="0">
                <a:solidFill>
                  <a:schemeClr val="tx1">
                    <a:lumMod val="65000"/>
                    <a:lumOff val="35000"/>
                  </a:schemeClr>
                </a:solidFill>
                <a:latin typeface="Comic Sans MS" panose="030F0702030302020204" pitchFamily="66" charset="0"/>
                <a:ea typeface="Tahoma" pitchFamily="34" charset="0"/>
                <a:cs typeface="Tahoma" pitchFamily="34" charset="0"/>
              </a:rPr>
              <a:t>an Island of Stability of SHN</a:t>
            </a:r>
            <a:endParaRPr lang="ru-RU" sz="1600" b="1" dirty="0">
              <a:solidFill>
                <a:schemeClr val="tx1">
                  <a:lumMod val="65000"/>
                  <a:lumOff val="35000"/>
                </a:schemeClr>
              </a:solidFill>
              <a:latin typeface="Comic Sans MS" panose="030F0702030302020204" pitchFamily="66" charset="0"/>
              <a:ea typeface="Tahoma" pitchFamily="34" charset="0"/>
              <a:cs typeface="Tahoma" pitchFamily="34" charset="0"/>
            </a:endParaRPr>
          </a:p>
        </p:txBody>
      </p:sp>
      <p:sp>
        <p:nvSpPr>
          <p:cNvPr id="27" name="TextBox 26"/>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103940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836712"/>
            <a:ext cx="8467383" cy="3970318"/>
          </a:xfrm>
          <a:prstGeom prst="rect">
            <a:avLst/>
          </a:prstGeom>
          <a:noFill/>
        </p:spPr>
        <p:txBody>
          <a:bodyPr wrap="none" rtlCol="0">
            <a:spAutoFit/>
          </a:bodyPr>
          <a:lstStyle/>
          <a:p>
            <a:r>
              <a:rPr lang="ru-RU" sz="2800" dirty="0">
                <a:latin typeface="Comic Sans MS" panose="030F0702030302020204" pitchFamily="66" charset="0"/>
              </a:rPr>
              <a:t>Формат</a:t>
            </a:r>
          </a:p>
          <a:p>
            <a:endParaRPr lang="ru-RU" sz="2800" dirty="0">
              <a:latin typeface="Comic Sans MS" panose="030F0702030302020204" pitchFamily="66" charset="0"/>
            </a:endParaRPr>
          </a:p>
          <a:p>
            <a:endParaRPr lang="ru-RU" sz="2800" dirty="0">
              <a:latin typeface="Comic Sans MS" panose="030F0702030302020204" pitchFamily="66" charset="0"/>
            </a:endParaRPr>
          </a:p>
          <a:p>
            <a:r>
              <a:rPr lang="ru-RU" sz="2800" dirty="0">
                <a:latin typeface="Comic Sans MS" panose="030F0702030302020204" pitchFamily="66" charset="0"/>
              </a:rPr>
              <a:t>-  Совет РАН по физике тяжелых ионов</a:t>
            </a:r>
          </a:p>
          <a:p>
            <a:endParaRPr lang="ru-RU" sz="2800" dirty="0">
              <a:latin typeface="Comic Sans MS" panose="030F0702030302020204" pitchFamily="66" charset="0"/>
            </a:endParaRPr>
          </a:p>
          <a:p>
            <a:pPr marL="285750" indent="-285750">
              <a:buFontTx/>
              <a:buChar char="-"/>
            </a:pPr>
            <a:r>
              <a:rPr lang="ru-RU" sz="2800" dirty="0">
                <a:latin typeface="Comic Sans MS" panose="030F0702030302020204" pitchFamily="66" charset="0"/>
              </a:rPr>
              <a:t>Грант РАН / МОН «Сверхтяжелые элементы»</a:t>
            </a:r>
          </a:p>
          <a:p>
            <a:pPr marL="285750" indent="-285750">
              <a:buFontTx/>
              <a:buChar char="-"/>
            </a:pPr>
            <a:endParaRPr lang="ru-RU" sz="2800" dirty="0">
              <a:latin typeface="Comic Sans MS" panose="030F0702030302020204" pitchFamily="66" charset="0"/>
            </a:endParaRPr>
          </a:p>
          <a:p>
            <a:pPr marL="457200" indent="-457200">
              <a:buFontTx/>
              <a:buChar char="-"/>
            </a:pPr>
            <a:r>
              <a:rPr lang="ru-RU" sz="2800" dirty="0">
                <a:latin typeface="Comic Sans MS" panose="030F0702030302020204" pitchFamily="66" charset="0"/>
              </a:rPr>
              <a:t>Научно-техническое сотрудничество </a:t>
            </a:r>
          </a:p>
          <a:p>
            <a:r>
              <a:rPr lang="ru-RU" sz="2800" dirty="0">
                <a:latin typeface="Comic Sans MS" panose="030F0702030302020204" pitchFamily="66" charset="0"/>
              </a:rPr>
              <a:t>                        институтов РОСАТОМА и ОИЯИ </a:t>
            </a:r>
          </a:p>
        </p:txBody>
      </p:sp>
    </p:spTree>
    <p:extLst>
      <p:ext uri="{BB962C8B-B14F-4D97-AF65-F5344CB8AC3E}">
        <p14:creationId xmlns:p14="http://schemas.microsoft.com/office/powerpoint/2010/main" val="3076552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4"/>
          <p:cNvPicPr>
            <a:picLocks noChangeAspect="1" noChangeArrowheads="1"/>
          </p:cNvPicPr>
          <p:nvPr/>
        </p:nvPicPr>
        <p:blipFill>
          <a:blip r:embed="rId3" cstate="print"/>
          <a:srcRect/>
          <a:stretch>
            <a:fillRect/>
          </a:stretch>
        </p:blipFill>
        <p:spPr bwMode="auto">
          <a:xfrm>
            <a:off x="2051720" y="266700"/>
            <a:ext cx="5118100" cy="5838825"/>
          </a:xfrm>
          <a:prstGeom prst="rect">
            <a:avLst/>
          </a:prstGeom>
          <a:noFill/>
          <a:ln w="28575">
            <a:solidFill>
              <a:schemeClr val="bg1"/>
            </a:solidFill>
            <a:miter lim="800000"/>
            <a:headEnd/>
            <a:tailEnd/>
          </a:ln>
        </p:spPr>
      </p:pic>
      <p:sp>
        <p:nvSpPr>
          <p:cNvPr id="24587" name="TextBox 13"/>
          <p:cNvSpPr txBox="1">
            <a:spLocks noChangeArrowheads="1"/>
          </p:cNvSpPr>
          <p:nvPr/>
        </p:nvSpPr>
        <p:spPr bwMode="auto">
          <a:xfrm>
            <a:off x="2967807" y="5838825"/>
            <a:ext cx="655637" cy="400050"/>
          </a:xfrm>
          <a:prstGeom prst="rect">
            <a:avLst/>
          </a:prstGeom>
          <a:noFill/>
          <a:ln w="9525">
            <a:noFill/>
            <a:miter lim="800000"/>
            <a:headEnd/>
            <a:tailEnd/>
          </a:ln>
        </p:spPr>
        <p:txBody>
          <a:bodyPr wrap="none">
            <a:spAutoFit/>
          </a:bodyPr>
          <a:lstStyle/>
          <a:p>
            <a:r>
              <a:rPr lang="en-US" dirty="0">
                <a:latin typeface="Comic Sans MS" pitchFamily="66" charset="0"/>
              </a:rPr>
              <a:t>105</a:t>
            </a:r>
            <a:endParaRPr lang="ru-RU" dirty="0">
              <a:latin typeface="Comic Sans MS" pitchFamily="66" charset="0"/>
            </a:endParaRPr>
          </a:p>
        </p:txBody>
      </p:sp>
      <p:sp>
        <p:nvSpPr>
          <p:cNvPr id="24588" name="TextBox 14"/>
          <p:cNvSpPr txBox="1">
            <a:spLocks noChangeArrowheads="1"/>
          </p:cNvSpPr>
          <p:nvPr/>
        </p:nvSpPr>
        <p:spPr bwMode="auto">
          <a:xfrm>
            <a:off x="4325119" y="5838825"/>
            <a:ext cx="655638" cy="400050"/>
          </a:xfrm>
          <a:prstGeom prst="rect">
            <a:avLst/>
          </a:prstGeom>
          <a:noFill/>
          <a:ln w="9525">
            <a:noFill/>
            <a:miter lim="800000"/>
            <a:headEnd/>
            <a:tailEnd/>
          </a:ln>
        </p:spPr>
        <p:txBody>
          <a:bodyPr wrap="none">
            <a:spAutoFit/>
          </a:bodyPr>
          <a:lstStyle/>
          <a:p>
            <a:r>
              <a:rPr lang="en-US" dirty="0">
                <a:latin typeface="Comic Sans MS" pitchFamily="66" charset="0"/>
              </a:rPr>
              <a:t>110</a:t>
            </a:r>
            <a:endParaRPr lang="ru-RU" dirty="0">
              <a:latin typeface="Comic Sans MS" pitchFamily="66" charset="0"/>
            </a:endParaRPr>
          </a:p>
        </p:txBody>
      </p:sp>
      <p:sp>
        <p:nvSpPr>
          <p:cNvPr id="24589" name="TextBox 15"/>
          <p:cNvSpPr txBox="1">
            <a:spLocks noChangeArrowheads="1"/>
          </p:cNvSpPr>
          <p:nvPr/>
        </p:nvSpPr>
        <p:spPr bwMode="auto">
          <a:xfrm>
            <a:off x="5539557" y="5838825"/>
            <a:ext cx="655637" cy="400050"/>
          </a:xfrm>
          <a:prstGeom prst="rect">
            <a:avLst/>
          </a:prstGeom>
          <a:noFill/>
          <a:ln w="9525">
            <a:noFill/>
            <a:miter lim="800000"/>
            <a:headEnd/>
            <a:tailEnd/>
          </a:ln>
        </p:spPr>
        <p:txBody>
          <a:bodyPr wrap="none">
            <a:spAutoFit/>
          </a:bodyPr>
          <a:lstStyle/>
          <a:p>
            <a:r>
              <a:rPr lang="en-US" dirty="0">
                <a:latin typeface="Comic Sans MS" pitchFamily="66" charset="0"/>
              </a:rPr>
              <a:t>115</a:t>
            </a:r>
            <a:endParaRPr lang="ru-RU" dirty="0">
              <a:latin typeface="Comic Sans MS" pitchFamily="66" charset="0"/>
            </a:endParaRPr>
          </a:p>
        </p:txBody>
      </p:sp>
      <p:sp>
        <p:nvSpPr>
          <p:cNvPr id="24590" name="TextBox 16"/>
          <p:cNvSpPr txBox="1">
            <a:spLocks noChangeArrowheads="1"/>
          </p:cNvSpPr>
          <p:nvPr/>
        </p:nvSpPr>
        <p:spPr bwMode="auto">
          <a:xfrm>
            <a:off x="6827019" y="5838825"/>
            <a:ext cx="655638" cy="400050"/>
          </a:xfrm>
          <a:prstGeom prst="rect">
            <a:avLst/>
          </a:prstGeom>
          <a:noFill/>
          <a:ln w="9525">
            <a:noFill/>
            <a:miter lim="800000"/>
            <a:headEnd/>
            <a:tailEnd/>
          </a:ln>
        </p:spPr>
        <p:txBody>
          <a:bodyPr wrap="none">
            <a:spAutoFit/>
          </a:bodyPr>
          <a:lstStyle/>
          <a:p>
            <a:r>
              <a:rPr lang="en-US" dirty="0">
                <a:latin typeface="Comic Sans MS" pitchFamily="66" charset="0"/>
              </a:rPr>
              <a:t>120</a:t>
            </a:r>
            <a:endParaRPr lang="ru-RU" dirty="0">
              <a:latin typeface="Comic Sans MS" pitchFamily="66" charset="0"/>
            </a:endParaRPr>
          </a:p>
        </p:txBody>
      </p:sp>
      <p:sp>
        <p:nvSpPr>
          <p:cNvPr id="24591" name="TextBox 17"/>
          <p:cNvSpPr txBox="1">
            <a:spLocks noChangeArrowheads="1"/>
          </p:cNvSpPr>
          <p:nvPr/>
        </p:nvSpPr>
        <p:spPr bwMode="auto">
          <a:xfrm>
            <a:off x="2396307" y="4195763"/>
            <a:ext cx="1577975" cy="369887"/>
          </a:xfrm>
          <a:prstGeom prst="rect">
            <a:avLst/>
          </a:prstGeom>
          <a:noFill/>
          <a:ln w="9525">
            <a:noFill/>
            <a:miter lim="800000"/>
            <a:headEnd/>
            <a:tailEnd/>
          </a:ln>
        </p:spPr>
        <p:txBody>
          <a:bodyPr wrap="none">
            <a:spAutoFit/>
          </a:bodyPr>
          <a:lstStyle/>
          <a:p>
            <a:r>
              <a:rPr lang="en-US" b="1" dirty="0">
                <a:solidFill>
                  <a:srgbClr val="0070C0"/>
                </a:solidFill>
                <a:latin typeface="Consolas" pitchFamily="49" charset="0"/>
              </a:rPr>
              <a:t>Cold fusion</a:t>
            </a:r>
            <a:endParaRPr lang="ru-RU" b="1" dirty="0">
              <a:solidFill>
                <a:srgbClr val="0070C0"/>
              </a:solidFill>
              <a:latin typeface="Consolas" pitchFamily="49" charset="0"/>
            </a:endParaRPr>
          </a:p>
        </p:txBody>
      </p:sp>
      <p:sp>
        <p:nvSpPr>
          <p:cNvPr id="24592" name="TextBox 18"/>
          <p:cNvSpPr txBox="1">
            <a:spLocks noChangeArrowheads="1"/>
          </p:cNvSpPr>
          <p:nvPr/>
        </p:nvSpPr>
        <p:spPr bwMode="auto">
          <a:xfrm>
            <a:off x="1824807" y="5838825"/>
            <a:ext cx="655637" cy="400050"/>
          </a:xfrm>
          <a:prstGeom prst="rect">
            <a:avLst/>
          </a:prstGeom>
          <a:noFill/>
          <a:ln w="9525">
            <a:noFill/>
            <a:miter lim="800000"/>
            <a:headEnd/>
            <a:tailEnd/>
          </a:ln>
        </p:spPr>
        <p:txBody>
          <a:bodyPr wrap="none">
            <a:spAutoFit/>
          </a:bodyPr>
          <a:lstStyle/>
          <a:p>
            <a:r>
              <a:rPr lang="en-US" dirty="0">
                <a:latin typeface="Comic Sans MS" pitchFamily="66" charset="0"/>
              </a:rPr>
              <a:t>100</a:t>
            </a:r>
            <a:endParaRPr lang="ru-RU" dirty="0">
              <a:latin typeface="Comic Sans MS" pitchFamily="66" charset="0"/>
            </a:endParaRPr>
          </a:p>
        </p:txBody>
      </p:sp>
      <p:grpSp>
        <p:nvGrpSpPr>
          <p:cNvPr id="10" name="Группа 9"/>
          <p:cNvGrpSpPr/>
          <p:nvPr/>
        </p:nvGrpSpPr>
        <p:grpSpPr>
          <a:xfrm>
            <a:off x="539552" y="325277"/>
            <a:ext cx="1555130" cy="5699286"/>
            <a:chOff x="539552" y="325277"/>
            <a:chExt cx="1555130" cy="5699286"/>
          </a:xfrm>
        </p:grpSpPr>
        <p:sp>
          <p:nvSpPr>
            <p:cNvPr id="24578" name="TextBox 3"/>
            <p:cNvSpPr txBox="1">
              <a:spLocks noChangeArrowheads="1"/>
            </p:cNvSpPr>
            <p:nvPr/>
          </p:nvSpPr>
          <p:spPr bwMode="auto">
            <a:xfrm>
              <a:off x="1324744" y="5624513"/>
              <a:ext cx="766763" cy="400050"/>
            </a:xfrm>
            <a:prstGeom prst="rect">
              <a:avLst/>
            </a:prstGeom>
            <a:noFill/>
            <a:ln w="9525">
              <a:noFill/>
              <a:miter lim="800000"/>
              <a:headEnd/>
              <a:tailEnd/>
            </a:ln>
          </p:spPr>
          <p:txBody>
            <a:bodyPr wrap="none">
              <a:spAutoFit/>
            </a:bodyPr>
            <a:lstStyle/>
            <a:p>
              <a:r>
                <a:rPr lang="en-US" dirty="0">
                  <a:latin typeface="Comic Sans MS" pitchFamily="66" charset="0"/>
                </a:rPr>
                <a:t>0.01</a:t>
              </a:r>
              <a:endParaRPr lang="ru-RU" dirty="0">
                <a:latin typeface="Comic Sans MS" pitchFamily="66" charset="0"/>
              </a:endParaRPr>
            </a:p>
          </p:txBody>
        </p:sp>
        <p:sp>
          <p:nvSpPr>
            <p:cNvPr id="24580" name="TextBox 5"/>
            <p:cNvSpPr txBox="1">
              <a:spLocks noChangeArrowheads="1"/>
            </p:cNvSpPr>
            <p:nvPr/>
          </p:nvSpPr>
          <p:spPr bwMode="auto">
            <a:xfrm>
              <a:off x="1467619" y="4910138"/>
              <a:ext cx="556563" cy="369332"/>
            </a:xfrm>
            <a:prstGeom prst="rect">
              <a:avLst/>
            </a:prstGeom>
            <a:noFill/>
            <a:ln w="9525">
              <a:noFill/>
              <a:miter lim="800000"/>
              <a:headEnd/>
              <a:tailEnd/>
            </a:ln>
          </p:spPr>
          <p:txBody>
            <a:bodyPr wrap="none">
              <a:spAutoFit/>
            </a:bodyPr>
            <a:lstStyle/>
            <a:p>
              <a:r>
                <a:rPr lang="en-US" dirty="0">
                  <a:latin typeface="Comic Sans MS" pitchFamily="66" charset="0"/>
                </a:rPr>
                <a:t>0.1 </a:t>
              </a:r>
              <a:endParaRPr lang="ru-RU" dirty="0">
                <a:latin typeface="Comic Sans MS" pitchFamily="66" charset="0"/>
              </a:endParaRPr>
            </a:p>
          </p:txBody>
        </p:sp>
        <p:sp>
          <p:nvSpPr>
            <p:cNvPr id="24581" name="TextBox 6"/>
            <p:cNvSpPr txBox="1">
              <a:spLocks noChangeArrowheads="1"/>
            </p:cNvSpPr>
            <p:nvPr/>
          </p:nvSpPr>
          <p:spPr bwMode="auto">
            <a:xfrm>
              <a:off x="1753369" y="4124325"/>
              <a:ext cx="341313" cy="400050"/>
            </a:xfrm>
            <a:prstGeom prst="rect">
              <a:avLst/>
            </a:prstGeom>
            <a:noFill/>
            <a:ln w="9525">
              <a:noFill/>
              <a:miter lim="800000"/>
              <a:headEnd/>
              <a:tailEnd/>
            </a:ln>
          </p:spPr>
          <p:txBody>
            <a:bodyPr wrap="none">
              <a:spAutoFit/>
            </a:bodyPr>
            <a:lstStyle/>
            <a:p>
              <a:r>
                <a:rPr lang="en-US" dirty="0">
                  <a:latin typeface="Comic Sans MS" pitchFamily="66" charset="0"/>
                </a:rPr>
                <a:t>1</a:t>
              </a:r>
              <a:endParaRPr lang="ru-RU" dirty="0">
                <a:latin typeface="Comic Sans MS" pitchFamily="66" charset="0"/>
              </a:endParaRPr>
            </a:p>
          </p:txBody>
        </p:sp>
        <p:sp>
          <p:nvSpPr>
            <p:cNvPr id="24582" name="TextBox 7"/>
            <p:cNvSpPr txBox="1">
              <a:spLocks noChangeArrowheads="1"/>
            </p:cNvSpPr>
            <p:nvPr/>
          </p:nvSpPr>
          <p:spPr bwMode="auto">
            <a:xfrm>
              <a:off x="1539057" y="3409950"/>
              <a:ext cx="498475" cy="400050"/>
            </a:xfrm>
            <a:prstGeom prst="rect">
              <a:avLst/>
            </a:prstGeom>
            <a:noFill/>
            <a:ln w="9525">
              <a:noFill/>
              <a:miter lim="800000"/>
              <a:headEnd/>
              <a:tailEnd/>
            </a:ln>
          </p:spPr>
          <p:txBody>
            <a:bodyPr wrap="none">
              <a:spAutoFit/>
            </a:bodyPr>
            <a:lstStyle/>
            <a:p>
              <a:r>
                <a:rPr lang="en-US" dirty="0">
                  <a:latin typeface="Comic Sans MS" pitchFamily="66" charset="0"/>
                </a:rPr>
                <a:t>10</a:t>
              </a:r>
              <a:endParaRPr lang="ru-RU" dirty="0">
                <a:latin typeface="Comic Sans MS" pitchFamily="66" charset="0"/>
              </a:endParaRPr>
            </a:p>
          </p:txBody>
        </p:sp>
        <p:sp>
          <p:nvSpPr>
            <p:cNvPr id="24583" name="TextBox 8"/>
            <p:cNvSpPr txBox="1">
              <a:spLocks noChangeArrowheads="1"/>
            </p:cNvSpPr>
            <p:nvPr/>
          </p:nvSpPr>
          <p:spPr bwMode="auto">
            <a:xfrm>
              <a:off x="1396182" y="2624138"/>
              <a:ext cx="655637" cy="400050"/>
            </a:xfrm>
            <a:prstGeom prst="rect">
              <a:avLst/>
            </a:prstGeom>
            <a:noFill/>
            <a:ln w="9525">
              <a:noFill/>
              <a:miter lim="800000"/>
              <a:headEnd/>
              <a:tailEnd/>
            </a:ln>
          </p:spPr>
          <p:txBody>
            <a:bodyPr wrap="none">
              <a:spAutoFit/>
            </a:bodyPr>
            <a:lstStyle/>
            <a:p>
              <a:r>
                <a:rPr lang="en-US" dirty="0">
                  <a:latin typeface="Comic Sans MS" pitchFamily="66" charset="0"/>
                </a:rPr>
                <a:t>100</a:t>
              </a:r>
              <a:endParaRPr lang="ru-RU" dirty="0">
                <a:latin typeface="Comic Sans MS" pitchFamily="66" charset="0"/>
              </a:endParaRPr>
            </a:p>
          </p:txBody>
        </p:sp>
        <p:sp>
          <p:nvSpPr>
            <p:cNvPr id="24584" name="TextBox 9"/>
            <p:cNvSpPr txBox="1">
              <a:spLocks noChangeArrowheads="1"/>
            </p:cNvSpPr>
            <p:nvPr/>
          </p:nvSpPr>
          <p:spPr bwMode="auto">
            <a:xfrm>
              <a:off x="1253307" y="1838325"/>
              <a:ext cx="812800" cy="400050"/>
            </a:xfrm>
            <a:prstGeom prst="rect">
              <a:avLst/>
            </a:prstGeom>
            <a:noFill/>
            <a:ln w="9525">
              <a:noFill/>
              <a:miter lim="800000"/>
              <a:headEnd/>
              <a:tailEnd/>
            </a:ln>
          </p:spPr>
          <p:txBody>
            <a:bodyPr wrap="none">
              <a:spAutoFit/>
            </a:bodyPr>
            <a:lstStyle/>
            <a:p>
              <a:r>
                <a:rPr lang="en-US" dirty="0">
                  <a:latin typeface="Comic Sans MS" pitchFamily="66" charset="0"/>
                </a:rPr>
                <a:t>1000</a:t>
              </a:r>
              <a:endParaRPr lang="ru-RU" dirty="0">
                <a:latin typeface="Comic Sans MS" pitchFamily="66" charset="0"/>
              </a:endParaRPr>
            </a:p>
          </p:txBody>
        </p:sp>
        <p:sp>
          <p:nvSpPr>
            <p:cNvPr id="24585" name="TextBox 10"/>
            <p:cNvSpPr txBox="1">
              <a:spLocks noChangeArrowheads="1"/>
            </p:cNvSpPr>
            <p:nvPr/>
          </p:nvSpPr>
          <p:spPr bwMode="auto">
            <a:xfrm>
              <a:off x="1110432" y="1123950"/>
              <a:ext cx="969962" cy="400050"/>
            </a:xfrm>
            <a:prstGeom prst="rect">
              <a:avLst/>
            </a:prstGeom>
            <a:noFill/>
            <a:ln w="9525">
              <a:noFill/>
              <a:miter lim="800000"/>
              <a:headEnd/>
              <a:tailEnd/>
            </a:ln>
          </p:spPr>
          <p:txBody>
            <a:bodyPr wrap="none">
              <a:spAutoFit/>
            </a:bodyPr>
            <a:lstStyle/>
            <a:p>
              <a:r>
                <a:rPr lang="en-US" dirty="0">
                  <a:latin typeface="Comic Sans MS" pitchFamily="66" charset="0"/>
                </a:rPr>
                <a:t>10000</a:t>
              </a:r>
              <a:endParaRPr lang="ru-RU" dirty="0">
                <a:latin typeface="Comic Sans MS" pitchFamily="66" charset="0"/>
              </a:endParaRPr>
            </a:p>
          </p:txBody>
        </p:sp>
        <p:sp>
          <p:nvSpPr>
            <p:cNvPr id="24586" name="TextBox 11"/>
            <p:cNvSpPr txBox="1">
              <a:spLocks noChangeArrowheads="1"/>
            </p:cNvSpPr>
            <p:nvPr/>
          </p:nvSpPr>
          <p:spPr bwMode="auto">
            <a:xfrm>
              <a:off x="967557" y="396875"/>
              <a:ext cx="1127125" cy="400050"/>
            </a:xfrm>
            <a:prstGeom prst="rect">
              <a:avLst/>
            </a:prstGeom>
            <a:noFill/>
            <a:ln w="9525">
              <a:noFill/>
              <a:miter lim="800000"/>
              <a:headEnd/>
              <a:tailEnd/>
            </a:ln>
          </p:spPr>
          <p:txBody>
            <a:bodyPr wrap="none">
              <a:spAutoFit/>
            </a:bodyPr>
            <a:lstStyle/>
            <a:p>
              <a:r>
                <a:rPr lang="en-US" dirty="0">
                  <a:latin typeface="Comic Sans MS" pitchFamily="66" charset="0"/>
                </a:rPr>
                <a:t>100000</a:t>
              </a:r>
              <a:endParaRPr lang="ru-RU" dirty="0">
                <a:latin typeface="Comic Sans MS" pitchFamily="66" charset="0"/>
              </a:endParaRPr>
            </a:p>
          </p:txBody>
        </p:sp>
        <p:sp>
          <p:nvSpPr>
            <p:cNvPr id="20" name="TextBox 19"/>
            <p:cNvSpPr txBox="1"/>
            <p:nvPr/>
          </p:nvSpPr>
          <p:spPr>
            <a:xfrm>
              <a:off x="539552" y="325277"/>
              <a:ext cx="738664" cy="5664371"/>
            </a:xfrm>
            <a:prstGeom prst="rect">
              <a:avLst/>
            </a:prstGeom>
            <a:noFill/>
          </p:spPr>
          <p:txBody>
            <a:bodyPr vert="vert270" wrap="none">
              <a:spAutoFit/>
            </a:bodyPr>
            <a:lstStyle/>
            <a:p>
              <a:pPr>
                <a:defRPr/>
              </a:pPr>
              <a:r>
                <a:rPr lang="en-US" b="1" dirty="0">
                  <a:solidFill>
                    <a:schemeClr val="tx1">
                      <a:lumMod val="95000"/>
                      <a:lumOff val="5000"/>
                    </a:schemeClr>
                  </a:solidFill>
                  <a:latin typeface="Consolas" pitchFamily="49" charset="0"/>
                </a:rPr>
                <a:t>Neutron evaporation residues cross sections</a:t>
              </a:r>
              <a:r>
                <a:rPr lang="en-US" dirty="0">
                  <a:solidFill>
                    <a:schemeClr val="tx1">
                      <a:lumMod val="95000"/>
                      <a:lumOff val="5000"/>
                    </a:schemeClr>
                  </a:solidFill>
                  <a:latin typeface="Consolas" pitchFamily="49" charset="0"/>
                </a:rPr>
                <a:t> </a:t>
              </a:r>
            </a:p>
            <a:p>
              <a:pPr algn="ctr">
                <a:defRPr/>
              </a:pPr>
              <a:r>
                <a:rPr lang="en-US" b="1" dirty="0">
                  <a:solidFill>
                    <a:schemeClr val="tx1">
                      <a:lumMod val="95000"/>
                      <a:lumOff val="5000"/>
                    </a:schemeClr>
                  </a:solidFill>
                  <a:latin typeface="Consolas" pitchFamily="49" charset="0"/>
                </a:rPr>
                <a:t>(</a:t>
              </a:r>
              <a:r>
                <a:rPr lang="en-US" b="1" dirty="0" err="1">
                  <a:solidFill>
                    <a:schemeClr val="tx1">
                      <a:lumMod val="95000"/>
                      <a:lumOff val="5000"/>
                    </a:schemeClr>
                  </a:solidFill>
                  <a:latin typeface="Consolas" pitchFamily="49" charset="0"/>
                </a:rPr>
                <a:t>pb</a:t>
              </a:r>
              <a:r>
                <a:rPr lang="en-US" b="1" dirty="0">
                  <a:solidFill>
                    <a:schemeClr val="tx1">
                      <a:lumMod val="95000"/>
                      <a:lumOff val="5000"/>
                    </a:schemeClr>
                  </a:solidFill>
                  <a:latin typeface="Consolas" pitchFamily="49" charset="0"/>
                </a:rPr>
                <a:t>)</a:t>
              </a:r>
              <a:endParaRPr lang="ru-RU" b="1" dirty="0">
                <a:solidFill>
                  <a:schemeClr val="tx1">
                    <a:lumMod val="95000"/>
                    <a:lumOff val="5000"/>
                  </a:schemeClr>
                </a:solidFill>
                <a:latin typeface="Consolas" pitchFamily="49" charset="0"/>
              </a:endParaRPr>
            </a:p>
          </p:txBody>
        </p:sp>
      </p:grpSp>
      <p:sp>
        <p:nvSpPr>
          <p:cNvPr id="22" name="TextBox 21"/>
          <p:cNvSpPr txBox="1"/>
          <p:nvPr/>
        </p:nvSpPr>
        <p:spPr>
          <a:xfrm>
            <a:off x="3101157" y="6146800"/>
            <a:ext cx="1830387" cy="369888"/>
          </a:xfrm>
          <a:prstGeom prst="rect">
            <a:avLst/>
          </a:prstGeom>
          <a:noFill/>
        </p:spPr>
        <p:txBody>
          <a:bodyPr wrap="none">
            <a:spAutoFit/>
          </a:bodyPr>
          <a:lstStyle/>
          <a:p>
            <a:pPr>
              <a:defRPr/>
            </a:pPr>
            <a:r>
              <a:rPr lang="en-US" b="1" dirty="0">
                <a:solidFill>
                  <a:schemeClr val="tx1">
                    <a:lumMod val="95000"/>
                    <a:lumOff val="5000"/>
                  </a:schemeClr>
                </a:solidFill>
                <a:latin typeface="Consolas" pitchFamily="49" charset="0"/>
              </a:rPr>
              <a:t>Atomic number</a:t>
            </a:r>
            <a:endParaRPr lang="ru-RU" b="1" dirty="0">
              <a:solidFill>
                <a:schemeClr val="tx1">
                  <a:lumMod val="95000"/>
                  <a:lumOff val="5000"/>
                </a:schemeClr>
              </a:solidFill>
              <a:latin typeface="Consolas" pitchFamily="49" charset="0"/>
            </a:endParaRPr>
          </a:p>
        </p:txBody>
      </p:sp>
      <p:sp>
        <p:nvSpPr>
          <p:cNvPr id="24595" name="TextBox 4"/>
          <p:cNvSpPr txBox="1">
            <a:spLocks noChangeArrowheads="1"/>
          </p:cNvSpPr>
          <p:nvPr/>
        </p:nvSpPr>
        <p:spPr bwMode="auto">
          <a:xfrm>
            <a:off x="4560069" y="581025"/>
            <a:ext cx="1852613" cy="430213"/>
          </a:xfrm>
          <a:prstGeom prst="rect">
            <a:avLst/>
          </a:prstGeom>
          <a:noFill/>
          <a:ln w="9525">
            <a:noFill/>
            <a:miter lim="800000"/>
            <a:headEnd/>
            <a:tailEnd/>
          </a:ln>
        </p:spPr>
        <p:txBody>
          <a:bodyPr>
            <a:spAutoFit/>
          </a:bodyPr>
          <a:lstStyle/>
          <a:p>
            <a:r>
              <a:rPr lang="en-US" sz="2200" b="1" dirty="0">
                <a:latin typeface="Calibri" pitchFamily="34" charset="0"/>
              </a:rPr>
              <a:t>Cross sections</a:t>
            </a:r>
            <a:endParaRPr lang="ru-RU" sz="2200" b="1" dirty="0">
              <a:latin typeface="Calibri" pitchFamily="34" charset="0"/>
            </a:endParaRPr>
          </a:p>
        </p:txBody>
      </p:sp>
      <p:cxnSp>
        <p:nvCxnSpPr>
          <p:cNvPr id="34" name="Прямая соединительная линия 33"/>
          <p:cNvCxnSpPr/>
          <p:nvPr/>
        </p:nvCxnSpPr>
        <p:spPr>
          <a:xfrm>
            <a:off x="2628082" y="396875"/>
            <a:ext cx="3568700" cy="6370638"/>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27" name="Овал 26"/>
          <p:cNvSpPr/>
          <p:nvPr/>
        </p:nvSpPr>
        <p:spPr>
          <a:xfrm>
            <a:off x="4526732" y="3457575"/>
            <a:ext cx="150812" cy="15398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8" name="Овал 27"/>
          <p:cNvSpPr/>
          <p:nvPr/>
        </p:nvSpPr>
        <p:spPr>
          <a:xfrm>
            <a:off x="4275907" y="3679825"/>
            <a:ext cx="152400" cy="15398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9" name="Овал 28"/>
          <p:cNvSpPr/>
          <p:nvPr/>
        </p:nvSpPr>
        <p:spPr>
          <a:xfrm>
            <a:off x="4040957" y="2952750"/>
            <a:ext cx="150812" cy="15557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 name="Овал 29"/>
          <p:cNvSpPr/>
          <p:nvPr/>
        </p:nvSpPr>
        <p:spPr>
          <a:xfrm>
            <a:off x="4541019" y="4003675"/>
            <a:ext cx="150813" cy="15398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1" name="Овал 30"/>
          <p:cNvSpPr/>
          <p:nvPr/>
        </p:nvSpPr>
        <p:spPr>
          <a:xfrm>
            <a:off x="4793432" y="3965575"/>
            <a:ext cx="150812" cy="15398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2" name="Овал 31"/>
          <p:cNvSpPr/>
          <p:nvPr/>
        </p:nvSpPr>
        <p:spPr>
          <a:xfrm>
            <a:off x="5037907" y="4538663"/>
            <a:ext cx="150812" cy="15398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 name="Овал 32"/>
          <p:cNvSpPr/>
          <p:nvPr/>
        </p:nvSpPr>
        <p:spPr>
          <a:xfrm>
            <a:off x="5296669" y="5476875"/>
            <a:ext cx="150813" cy="15398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5" name="Овал 34"/>
          <p:cNvSpPr/>
          <p:nvPr/>
        </p:nvSpPr>
        <p:spPr>
          <a:xfrm>
            <a:off x="3780607" y="2690813"/>
            <a:ext cx="150812" cy="15398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6" name="Овал 35"/>
          <p:cNvSpPr/>
          <p:nvPr/>
        </p:nvSpPr>
        <p:spPr>
          <a:xfrm>
            <a:off x="3517082" y="1754188"/>
            <a:ext cx="150812" cy="15398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7" name="Овал 36"/>
          <p:cNvSpPr/>
          <p:nvPr/>
        </p:nvSpPr>
        <p:spPr>
          <a:xfrm>
            <a:off x="3001144" y="1181100"/>
            <a:ext cx="152400" cy="15398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8" name="Овал 37"/>
          <p:cNvSpPr/>
          <p:nvPr/>
        </p:nvSpPr>
        <p:spPr>
          <a:xfrm>
            <a:off x="2750319" y="723900"/>
            <a:ext cx="150813" cy="15398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9" name="Овал 38"/>
          <p:cNvSpPr/>
          <p:nvPr/>
        </p:nvSpPr>
        <p:spPr>
          <a:xfrm>
            <a:off x="2494732" y="277813"/>
            <a:ext cx="150812" cy="15398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nvGrpSpPr>
          <p:cNvPr id="2" name="Группа 30"/>
          <p:cNvGrpSpPr>
            <a:grpSpLocks/>
          </p:cNvGrpSpPr>
          <p:nvPr/>
        </p:nvGrpSpPr>
        <p:grpSpPr bwMode="auto">
          <a:xfrm>
            <a:off x="2483768" y="962819"/>
            <a:ext cx="6031358" cy="4122737"/>
            <a:chOff x="2605088" y="1071215"/>
            <a:chExt cx="6031254" cy="4122738"/>
          </a:xfrm>
        </p:grpSpPr>
        <p:pic>
          <p:nvPicPr>
            <p:cNvPr id="24610" name="Picture 31"/>
            <p:cNvPicPr>
              <a:picLocks noChangeAspect="1" noChangeArrowheads="1"/>
            </p:cNvPicPr>
            <p:nvPr/>
          </p:nvPicPr>
          <p:blipFill>
            <a:blip r:embed="rId4" cstate="print"/>
            <a:srcRect/>
            <a:stretch>
              <a:fillRect/>
            </a:stretch>
          </p:blipFill>
          <p:spPr bwMode="auto">
            <a:xfrm>
              <a:off x="2605088" y="1071215"/>
              <a:ext cx="4324350" cy="4122738"/>
            </a:xfrm>
            <a:prstGeom prst="rect">
              <a:avLst/>
            </a:prstGeom>
            <a:noFill/>
            <a:ln w="9525">
              <a:noFill/>
              <a:miter lim="800000"/>
              <a:headEnd/>
              <a:tailEnd/>
            </a:ln>
          </p:spPr>
        </p:pic>
        <p:grpSp>
          <p:nvGrpSpPr>
            <p:cNvPr id="3" name="Группа 29"/>
            <p:cNvGrpSpPr>
              <a:grpSpLocks/>
            </p:cNvGrpSpPr>
            <p:nvPr/>
          </p:nvGrpSpPr>
          <p:grpSpPr bwMode="auto">
            <a:xfrm>
              <a:off x="5572132" y="2769790"/>
              <a:ext cx="3064210" cy="1413692"/>
              <a:chOff x="5572132" y="2769790"/>
              <a:chExt cx="3064210" cy="1413692"/>
            </a:xfrm>
          </p:grpSpPr>
          <p:sp>
            <p:nvSpPr>
              <p:cNvPr id="24612" name="TextBox 31"/>
              <p:cNvSpPr txBox="1">
                <a:spLocks noChangeArrowheads="1"/>
              </p:cNvSpPr>
              <p:nvPr/>
            </p:nvSpPr>
            <p:spPr bwMode="auto">
              <a:xfrm>
                <a:off x="6866498" y="3537151"/>
                <a:ext cx="1769844" cy="646331"/>
              </a:xfrm>
              <a:prstGeom prst="rect">
                <a:avLst/>
              </a:prstGeom>
              <a:solidFill>
                <a:schemeClr val="bg1"/>
              </a:solidFill>
              <a:ln w="9525">
                <a:noFill/>
                <a:miter lim="800000"/>
                <a:headEnd/>
                <a:tailEnd/>
              </a:ln>
            </p:spPr>
            <p:txBody>
              <a:bodyPr>
                <a:spAutoFit/>
              </a:bodyPr>
              <a:lstStyle/>
              <a:p>
                <a:pPr algn="r"/>
                <a:r>
                  <a:rPr lang="en-US" sz="2400" b="1" baseline="30000" dirty="0">
                    <a:solidFill>
                      <a:srgbClr val="C00000"/>
                    </a:solidFill>
                    <a:latin typeface="Consolas" pitchFamily="49" charset="0"/>
                  </a:rPr>
                  <a:t>48</a:t>
                </a:r>
                <a:r>
                  <a:rPr lang="en-US" b="1" dirty="0">
                    <a:solidFill>
                      <a:srgbClr val="C00000"/>
                    </a:solidFill>
                    <a:latin typeface="Consolas" pitchFamily="49" charset="0"/>
                  </a:rPr>
                  <a:t>Ca-induced</a:t>
                </a:r>
              </a:p>
              <a:p>
                <a:pPr algn="r"/>
                <a:r>
                  <a:rPr lang="en-US" b="1" dirty="0">
                    <a:solidFill>
                      <a:srgbClr val="C00000"/>
                    </a:solidFill>
                    <a:latin typeface="Consolas" pitchFamily="49" charset="0"/>
                  </a:rPr>
                  <a:t>reactions</a:t>
                </a:r>
                <a:endParaRPr lang="ru-RU" b="1" dirty="0">
                  <a:solidFill>
                    <a:srgbClr val="C00000"/>
                  </a:solidFill>
                  <a:latin typeface="Consolas" pitchFamily="49" charset="0"/>
                </a:endParaRPr>
              </a:p>
            </p:txBody>
          </p:sp>
          <p:sp>
            <p:nvSpPr>
              <p:cNvPr id="24613" name="TextBox 28"/>
              <p:cNvSpPr txBox="1">
                <a:spLocks noChangeArrowheads="1"/>
              </p:cNvSpPr>
              <p:nvPr/>
            </p:nvSpPr>
            <p:spPr bwMode="auto">
              <a:xfrm>
                <a:off x="5572132" y="2769790"/>
                <a:ext cx="713668" cy="461665"/>
              </a:xfrm>
              <a:prstGeom prst="rect">
                <a:avLst/>
              </a:prstGeom>
              <a:noFill/>
              <a:ln w="9525">
                <a:noFill/>
                <a:miter lim="800000"/>
                <a:headEnd/>
                <a:tailEnd/>
              </a:ln>
            </p:spPr>
            <p:txBody>
              <a:bodyPr>
                <a:spAutoFit/>
              </a:bodyPr>
              <a:lstStyle/>
              <a:p>
                <a:r>
                  <a:rPr lang="en-US" sz="2400" b="1" dirty="0"/>
                  <a:t>SHE</a:t>
                </a:r>
                <a:endParaRPr lang="ru-RU" sz="2400" b="1" dirty="0"/>
              </a:p>
            </p:txBody>
          </p:sp>
        </p:grpSp>
      </p:grpSp>
      <p:grpSp>
        <p:nvGrpSpPr>
          <p:cNvPr id="5" name="Группа 4"/>
          <p:cNvGrpSpPr/>
          <p:nvPr/>
        </p:nvGrpSpPr>
        <p:grpSpPr>
          <a:xfrm>
            <a:off x="3853283" y="3484050"/>
            <a:ext cx="2998535" cy="1193657"/>
            <a:chOff x="3853283" y="3484050"/>
            <a:chExt cx="2998535" cy="1193657"/>
          </a:xfrm>
        </p:grpSpPr>
        <p:sp>
          <p:nvSpPr>
            <p:cNvPr id="4" name="TextBox 3"/>
            <p:cNvSpPr txBox="1"/>
            <p:nvPr/>
          </p:nvSpPr>
          <p:spPr>
            <a:xfrm>
              <a:off x="3853283" y="3727309"/>
              <a:ext cx="476412" cy="369332"/>
            </a:xfrm>
            <a:prstGeom prst="rect">
              <a:avLst/>
            </a:prstGeom>
            <a:solidFill>
              <a:srgbClr val="FFFF00"/>
            </a:solidFill>
            <a:ln>
              <a:solidFill>
                <a:schemeClr val="tx1"/>
              </a:solidFill>
            </a:ln>
          </p:spPr>
          <p:txBody>
            <a:bodyPr wrap="none" rtlCol="0">
              <a:spAutoFit/>
            </a:bodyPr>
            <a:lstStyle/>
            <a:p>
              <a:r>
                <a:rPr lang="en-US" b="1" dirty="0"/>
                <a:t>5.7</a:t>
              </a:r>
              <a:endParaRPr lang="ru-RU" b="1" dirty="0"/>
            </a:p>
          </p:txBody>
        </p:sp>
        <p:sp>
          <p:nvSpPr>
            <p:cNvPr id="42" name="TextBox 41"/>
            <p:cNvSpPr txBox="1"/>
            <p:nvPr/>
          </p:nvSpPr>
          <p:spPr>
            <a:xfrm>
              <a:off x="4854364" y="4308375"/>
              <a:ext cx="479618" cy="369332"/>
            </a:xfrm>
            <a:prstGeom prst="rect">
              <a:avLst/>
            </a:prstGeom>
            <a:solidFill>
              <a:srgbClr val="FFFF00"/>
            </a:solidFill>
            <a:ln>
              <a:solidFill>
                <a:schemeClr val="tx1"/>
              </a:solidFill>
            </a:ln>
          </p:spPr>
          <p:txBody>
            <a:bodyPr wrap="none" rtlCol="0">
              <a:spAutoFit/>
            </a:bodyPr>
            <a:lstStyle/>
            <a:p>
              <a:r>
                <a:rPr lang="en-US" b="1" dirty="0"/>
                <a:t>4.1</a:t>
              </a:r>
              <a:endParaRPr lang="ru-RU" b="1" dirty="0"/>
            </a:p>
          </p:txBody>
        </p:sp>
        <p:sp>
          <p:nvSpPr>
            <p:cNvPr id="43" name="TextBox 42"/>
            <p:cNvSpPr txBox="1"/>
            <p:nvPr/>
          </p:nvSpPr>
          <p:spPr>
            <a:xfrm>
              <a:off x="5132266" y="3915572"/>
              <a:ext cx="479618" cy="369332"/>
            </a:xfrm>
            <a:prstGeom prst="rect">
              <a:avLst/>
            </a:prstGeom>
            <a:solidFill>
              <a:srgbClr val="FFFF00"/>
            </a:solidFill>
            <a:ln>
              <a:solidFill>
                <a:schemeClr val="tx1"/>
              </a:solidFill>
            </a:ln>
          </p:spPr>
          <p:txBody>
            <a:bodyPr wrap="none" rtlCol="0">
              <a:spAutoFit/>
            </a:bodyPr>
            <a:lstStyle/>
            <a:p>
              <a:r>
                <a:rPr lang="en-US" b="1" dirty="0"/>
                <a:t>5.5</a:t>
              </a:r>
              <a:endParaRPr lang="ru-RU" b="1" dirty="0"/>
            </a:p>
          </p:txBody>
        </p:sp>
        <p:sp>
          <p:nvSpPr>
            <p:cNvPr id="44" name="TextBox 43"/>
            <p:cNvSpPr txBox="1"/>
            <p:nvPr/>
          </p:nvSpPr>
          <p:spPr>
            <a:xfrm>
              <a:off x="5796136" y="3484050"/>
              <a:ext cx="479618" cy="369332"/>
            </a:xfrm>
            <a:prstGeom prst="rect">
              <a:avLst/>
            </a:prstGeom>
            <a:solidFill>
              <a:srgbClr val="FFFF00"/>
            </a:solidFill>
            <a:ln>
              <a:solidFill>
                <a:schemeClr val="tx1"/>
              </a:solidFill>
            </a:ln>
          </p:spPr>
          <p:txBody>
            <a:bodyPr wrap="none" rtlCol="0">
              <a:spAutoFit/>
            </a:bodyPr>
            <a:lstStyle/>
            <a:p>
              <a:r>
                <a:rPr lang="en-US" b="1" dirty="0"/>
                <a:t>6.4</a:t>
              </a:r>
              <a:endParaRPr lang="ru-RU" b="1" dirty="0"/>
            </a:p>
          </p:txBody>
        </p:sp>
        <p:sp>
          <p:nvSpPr>
            <p:cNvPr id="45" name="TextBox 44"/>
            <p:cNvSpPr txBox="1"/>
            <p:nvPr/>
          </p:nvSpPr>
          <p:spPr>
            <a:xfrm>
              <a:off x="6372200" y="4191043"/>
              <a:ext cx="479618" cy="369332"/>
            </a:xfrm>
            <a:prstGeom prst="rect">
              <a:avLst/>
            </a:prstGeom>
            <a:solidFill>
              <a:srgbClr val="FFFF00"/>
            </a:solidFill>
            <a:ln>
              <a:solidFill>
                <a:schemeClr val="tx1"/>
              </a:solidFill>
            </a:ln>
          </p:spPr>
          <p:txBody>
            <a:bodyPr wrap="none" rtlCol="0">
              <a:spAutoFit/>
            </a:bodyPr>
            <a:lstStyle/>
            <a:p>
              <a:r>
                <a:rPr lang="en-US" b="1" dirty="0"/>
                <a:t>5.6</a:t>
              </a:r>
              <a:endParaRPr lang="ru-RU" b="1" dirty="0"/>
            </a:p>
          </p:txBody>
        </p:sp>
      </p:grpSp>
      <p:cxnSp>
        <p:nvCxnSpPr>
          <p:cNvPr id="54" name="Прямая соединительная линия 53"/>
          <p:cNvCxnSpPr/>
          <p:nvPr/>
        </p:nvCxnSpPr>
        <p:spPr>
          <a:xfrm>
            <a:off x="4352107" y="4042569"/>
            <a:ext cx="579437" cy="97060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93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34925" y="66675"/>
            <a:ext cx="9075738" cy="6457950"/>
          </a:xfrm>
          <a:prstGeom prst="rect">
            <a:avLst/>
          </a:prstGeom>
          <a:noFill/>
          <a:ln w="9525">
            <a:noFill/>
            <a:miter lim="800000"/>
            <a:headEnd/>
            <a:tailEnd/>
          </a:ln>
        </p:spPr>
      </p:pic>
      <p:sp>
        <p:nvSpPr>
          <p:cNvPr id="25603" name="TextBox 9"/>
          <p:cNvSpPr txBox="1">
            <a:spLocks noChangeArrowheads="1"/>
          </p:cNvSpPr>
          <p:nvPr/>
        </p:nvSpPr>
        <p:spPr bwMode="auto">
          <a:xfrm>
            <a:off x="2295525" y="404813"/>
            <a:ext cx="4859344" cy="461665"/>
          </a:xfrm>
          <a:prstGeom prst="rect">
            <a:avLst/>
          </a:prstGeom>
          <a:noFill/>
          <a:ln w="9525">
            <a:noFill/>
            <a:miter lim="800000"/>
            <a:headEnd/>
            <a:tailEnd/>
          </a:ln>
        </p:spPr>
        <p:txBody>
          <a:bodyPr wrap="none">
            <a:spAutoFit/>
          </a:bodyPr>
          <a:lstStyle/>
          <a:p>
            <a:r>
              <a:rPr lang="en-US" sz="2400" b="1" dirty="0">
                <a:solidFill>
                  <a:srgbClr val="C00000"/>
                </a:solidFill>
                <a:latin typeface="Calibri" pitchFamily="34" charset="0"/>
              </a:rPr>
              <a:t>SH-nuclei forms an Island of Stability</a:t>
            </a:r>
            <a:endParaRPr lang="ru-RU" sz="2400" b="1" dirty="0">
              <a:solidFill>
                <a:srgbClr val="C00000"/>
              </a:solidFill>
              <a:latin typeface="Calibri" pitchFamily="34" charset="0"/>
            </a:endParaRPr>
          </a:p>
        </p:txBody>
      </p:sp>
      <p:sp>
        <p:nvSpPr>
          <p:cNvPr id="56" name="Прямоугольник 55"/>
          <p:cNvSpPr/>
          <p:nvPr/>
        </p:nvSpPr>
        <p:spPr>
          <a:xfrm>
            <a:off x="7667625" y="1588"/>
            <a:ext cx="1476375" cy="1916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schemeClr val="bg2">
                  <a:lumMod val="50000"/>
                </a:schemeClr>
              </a:solidFill>
            </a:endParaRPr>
          </a:p>
        </p:txBody>
      </p:sp>
      <p:cxnSp>
        <p:nvCxnSpPr>
          <p:cNvPr id="20" name="Прямая соединительная линия 19"/>
          <p:cNvCxnSpPr/>
          <p:nvPr/>
        </p:nvCxnSpPr>
        <p:spPr>
          <a:xfrm>
            <a:off x="7146925" y="2139950"/>
            <a:ext cx="1085850" cy="62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H="1">
            <a:off x="5932488" y="1803400"/>
            <a:ext cx="1087437" cy="62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a:off x="6375400" y="1833563"/>
            <a:ext cx="1087438" cy="62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6804025" y="1760538"/>
            <a:ext cx="1087438" cy="62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H="1">
            <a:off x="6884988" y="1844675"/>
            <a:ext cx="1085850" cy="630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H="1">
            <a:off x="6816725" y="1704975"/>
            <a:ext cx="1087438" cy="62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bwMode="auto">
          <a:xfrm>
            <a:off x="6355769" y="2944065"/>
            <a:ext cx="1" cy="792857"/>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618" name="TextBox 10"/>
          <p:cNvSpPr txBox="1">
            <a:spLocks noChangeArrowheads="1"/>
          </p:cNvSpPr>
          <p:nvPr/>
        </p:nvSpPr>
        <p:spPr bwMode="auto">
          <a:xfrm rot="19758316">
            <a:off x="4216273" y="4249495"/>
            <a:ext cx="2109896" cy="338057"/>
          </a:xfrm>
          <a:prstGeom prst="rect">
            <a:avLst/>
          </a:prstGeom>
          <a:noFill/>
          <a:ln w="9525">
            <a:noFill/>
            <a:miter lim="800000"/>
            <a:headEnd/>
            <a:tailEnd/>
          </a:ln>
        </p:spPr>
        <p:txBody>
          <a:bodyPr wrap="none">
            <a:spAutoFit/>
          </a:bodyPr>
          <a:lstStyle/>
          <a:p>
            <a:r>
              <a:rPr lang="en-US" sz="1600" b="1" dirty="0">
                <a:solidFill>
                  <a:schemeClr val="bg1"/>
                </a:solidFill>
                <a:latin typeface="Calibri" pitchFamily="34" charset="0"/>
              </a:rPr>
              <a:t>strait is rather deep!</a:t>
            </a:r>
            <a:endParaRPr lang="ru-RU" sz="1600" b="1" dirty="0">
              <a:solidFill>
                <a:schemeClr val="bg1"/>
              </a:solidFill>
              <a:latin typeface="Calibri" pitchFamily="34" charset="0"/>
            </a:endParaRPr>
          </a:p>
        </p:txBody>
      </p:sp>
      <p:sp>
        <p:nvSpPr>
          <p:cNvPr id="17" name="TextBox 16"/>
          <p:cNvSpPr txBox="1"/>
          <p:nvPr/>
        </p:nvSpPr>
        <p:spPr>
          <a:xfrm>
            <a:off x="3746500" y="5003800"/>
            <a:ext cx="534988" cy="369888"/>
          </a:xfrm>
          <a:prstGeom prst="rect">
            <a:avLst/>
          </a:prstGeom>
          <a:solidFill>
            <a:schemeClr val="bg1"/>
          </a:solidFill>
        </p:spPr>
        <p:txBody>
          <a:bodyPr wrap="none">
            <a:spAutoFit/>
          </a:bodyPr>
          <a:lstStyle/>
          <a:p>
            <a:pPr>
              <a:defRPr/>
            </a:pPr>
            <a:r>
              <a:rPr lang="en-US" b="1" dirty="0">
                <a:solidFill>
                  <a:schemeClr val="accent2">
                    <a:lumMod val="50000"/>
                  </a:schemeClr>
                </a:solidFill>
                <a:latin typeface="+mn-lt"/>
              </a:rPr>
              <a:t>170</a:t>
            </a:r>
            <a:endParaRPr lang="ru-RU" b="1" dirty="0">
              <a:solidFill>
                <a:schemeClr val="accent2">
                  <a:lumMod val="50000"/>
                </a:schemeClr>
              </a:solidFill>
              <a:latin typeface="+mn-lt"/>
            </a:endParaRPr>
          </a:p>
        </p:txBody>
      </p:sp>
      <p:cxnSp>
        <p:nvCxnSpPr>
          <p:cNvPr id="5" name="Прямая соединительная линия 4"/>
          <p:cNvCxnSpPr/>
          <p:nvPr/>
        </p:nvCxnSpPr>
        <p:spPr>
          <a:xfrm flipH="1">
            <a:off x="7146926" y="2876550"/>
            <a:ext cx="396874" cy="6911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300192" y="2145630"/>
            <a:ext cx="2699792" cy="923330"/>
          </a:xfrm>
          <a:prstGeom prst="rect">
            <a:avLst/>
          </a:prstGeom>
          <a:solidFill>
            <a:schemeClr val="bg1"/>
          </a:solidFill>
        </p:spPr>
        <p:txBody>
          <a:bodyPr wrap="square" rtlCol="0">
            <a:spAutoFit/>
          </a:bodyPr>
          <a:lstStyle/>
          <a:p>
            <a:pPr algn="r"/>
            <a:r>
              <a:rPr lang="en-US" b="1" dirty="0">
                <a:latin typeface="Comic Sans MS" panose="030F0702030302020204" pitchFamily="66" charset="0"/>
              </a:rPr>
              <a:t>Search for </a:t>
            </a:r>
          </a:p>
          <a:p>
            <a:pPr algn="r"/>
            <a:r>
              <a:rPr lang="en-US" b="1" dirty="0">
                <a:latin typeface="Comic Sans MS" panose="030F0702030302020204" pitchFamily="66" charset="0"/>
              </a:rPr>
              <a:t>Z=110, N=170</a:t>
            </a:r>
          </a:p>
          <a:p>
            <a:pPr algn="r"/>
            <a:r>
              <a:rPr lang="en-US" b="1" baseline="30000" dirty="0">
                <a:latin typeface="Comic Sans MS" panose="030F0702030302020204" pitchFamily="66" charset="0"/>
              </a:rPr>
              <a:t>232</a:t>
            </a:r>
            <a:r>
              <a:rPr lang="en-US" b="1" dirty="0">
                <a:latin typeface="Comic Sans MS" panose="030F0702030302020204" pitchFamily="66" charset="0"/>
              </a:rPr>
              <a:t>Th + </a:t>
            </a:r>
            <a:r>
              <a:rPr lang="en-US" b="1" baseline="30000" dirty="0">
                <a:latin typeface="Comic Sans MS" panose="030F0702030302020204" pitchFamily="66" charset="0"/>
              </a:rPr>
              <a:t>48</a:t>
            </a:r>
            <a:r>
              <a:rPr lang="en-US" b="1" dirty="0">
                <a:latin typeface="Comic Sans MS" panose="030F0702030302020204" pitchFamily="66" charset="0"/>
              </a:rPr>
              <a:t>Ca reaction  </a:t>
            </a:r>
            <a:endParaRPr lang="ru-RU" b="1" dirty="0">
              <a:latin typeface="Comic Sans MS" panose="030F0702030302020204" pitchFamily="66" charset="0"/>
            </a:endParaRPr>
          </a:p>
        </p:txBody>
      </p:sp>
      <p:sp>
        <p:nvSpPr>
          <p:cNvPr id="16" name="TextBox 15"/>
          <p:cNvSpPr txBox="1"/>
          <p:nvPr/>
        </p:nvSpPr>
        <p:spPr>
          <a:xfrm>
            <a:off x="35496" y="6474822"/>
            <a:ext cx="8276625"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a:t>
            </a:r>
            <a:r>
              <a:rPr lang="en-US" sz="1600" dirty="0" err="1">
                <a:latin typeface="Comic Sans MS" panose="030F0702030302020204" pitchFamily="66" charset="0"/>
              </a:rPr>
              <a:t>Dubna</a:t>
            </a:r>
            <a:r>
              <a:rPr lang="en-US" sz="1600" dirty="0">
                <a:latin typeface="Comic Sans MS" panose="030F0702030302020204" pitchFamily="66" charset="0"/>
              </a:rPr>
              <a:t>,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698060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848" y="365348"/>
            <a:ext cx="7199313" cy="5295900"/>
          </a:xfrm>
          <a:prstGeom prst="rect">
            <a:avLst/>
          </a:prstGeom>
          <a:noFill/>
          <a:ln w="9525"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291" name="TextBox 2"/>
          <p:cNvSpPr txBox="1">
            <a:spLocks noChangeArrowheads="1"/>
          </p:cNvSpPr>
          <p:nvPr/>
        </p:nvSpPr>
        <p:spPr bwMode="auto">
          <a:xfrm>
            <a:off x="5357946" y="971550"/>
            <a:ext cx="1608004" cy="707886"/>
          </a:xfrm>
          <a:prstGeom prst="rect">
            <a:avLst/>
          </a:prstGeom>
          <a:noFill/>
          <a:ln>
            <a:noFill/>
          </a:ln>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GB" altLang="ru-RU" sz="2000" b="1" dirty="0" err="1"/>
              <a:t>Fiset</a:t>
            </a:r>
            <a:r>
              <a:rPr lang="en-GB" altLang="ru-RU" sz="2000" b="1" dirty="0"/>
              <a:t> and Nix </a:t>
            </a:r>
          </a:p>
          <a:p>
            <a:pPr algn="r" eaLnBrk="1" hangingPunct="1">
              <a:spcBef>
                <a:spcPct val="0"/>
              </a:spcBef>
              <a:buFontTx/>
              <a:buNone/>
            </a:pPr>
            <a:r>
              <a:rPr lang="en-GB" altLang="ru-RU" sz="2000" b="1" dirty="0"/>
              <a:t>(1972)</a:t>
            </a:r>
            <a:endParaRPr lang="ru-RU" altLang="ru-RU" sz="2000" b="1" dirty="0"/>
          </a:p>
        </p:txBody>
      </p:sp>
      <p:sp>
        <p:nvSpPr>
          <p:cNvPr id="12292" name="TextBox 3"/>
          <p:cNvSpPr txBox="1">
            <a:spLocks noChangeArrowheads="1"/>
          </p:cNvSpPr>
          <p:nvPr/>
        </p:nvSpPr>
        <p:spPr bwMode="auto">
          <a:xfrm>
            <a:off x="6191637" y="3810000"/>
            <a:ext cx="1745863"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GB" altLang="ru-RU" sz="2000" b="1" dirty="0" err="1"/>
              <a:t>Randrup</a:t>
            </a:r>
            <a:r>
              <a:rPr lang="en-GB" altLang="ru-RU" sz="2000" b="1" dirty="0"/>
              <a:t> et al. </a:t>
            </a:r>
          </a:p>
          <a:p>
            <a:pPr algn="r" eaLnBrk="1" hangingPunct="1">
              <a:spcBef>
                <a:spcPct val="0"/>
              </a:spcBef>
              <a:buFontTx/>
              <a:buNone/>
            </a:pPr>
            <a:r>
              <a:rPr lang="en-GB" altLang="ru-RU" sz="2000" b="1" dirty="0"/>
              <a:t>(1974) </a:t>
            </a:r>
            <a:endParaRPr lang="ru-RU" altLang="ru-RU" sz="2000" b="1" dirty="0"/>
          </a:p>
        </p:txBody>
      </p:sp>
      <p:sp>
        <p:nvSpPr>
          <p:cNvPr id="12293" name="TextBox 4"/>
          <p:cNvSpPr txBox="1">
            <a:spLocks noChangeArrowheads="1"/>
          </p:cNvSpPr>
          <p:nvPr/>
        </p:nvSpPr>
        <p:spPr bwMode="auto">
          <a:xfrm>
            <a:off x="3817246" y="1839913"/>
            <a:ext cx="148976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2000" b="1" dirty="0"/>
              <a:t>Age of Earth</a:t>
            </a:r>
            <a:endParaRPr lang="en-GB" altLang="ru-RU" sz="2000" b="1" dirty="0"/>
          </a:p>
        </p:txBody>
      </p:sp>
      <p:cxnSp>
        <p:nvCxnSpPr>
          <p:cNvPr id="9" name="Прямая соединительная линия 8"/>
          <p:cNvCxnSpPr/>
          <p:nvPr/>
        </p:nvCxnSpPr>
        <p:spPr>
          <a:xfrm>
            <a:off x="1660525" y="2049463"/>
            <a:ext cx="1962150" cy="1587"/>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cxnSp>
        <p:nvCxnSpPr>
          <p:cNvPr id="10" name="Прямая соединительная линия 9"/>
          <p:cNvCxnSpPr/>
          <p:nvPr/>
        </p:nvCxnSpPr>
        <p:spPr>
          <a:xfrm>
            <a:off x="3892550" y="3317875"/>
            <a:ext cx="977900" cy="4763"/>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cxnSp>
        <p:nvCxnSpPr>
          <p:cNvPr id="13" name="Прямая соединительная линия 12"/>
          <p:cNvCxnSpPr/>
          <p:nvPr/>
        </p:nvCxnSpPr>
        <p:spPr>
          <a:xfrm>
            <a:off x="3998913" y="4210050"/>
            <a:ext cx="977900" cy="4763"/>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cxnSp>
        <p:nvCxnSpPr>
          <p:cNvPr id="16" name="Прямая соединительная линия 15"/>
          <p:cNvCxnSpPr/>
          <p:nvPr/>
        </p:nvCxnSpPr>
        <p:spPr>
          <a:xfrm>
            <a:off x="4102100" y="5008563"/>
            <a:ext cx="977900" cy="4762"/>
          </a:xfrm>
          <a:prstGeom prst="line">
            <a:avLst/>
          </a:prstGeom>
          <a:ln w="28575">
            <a:solidFill>
              <a:srgbClr val="0000FF"/>
            </a:solidFill>
            <a:prstDash val="dashDot"/>
          </a:ln>
        </p:spPr>
        <p:style>
          <a:lnRef idx="1">
            <a:schemeClr val="accent4"/>
          </a:lnRef>
          <a:fillRef idx="0">
            <a:schemeClr val="accent4"/>
          </a:fillRef>
          <a:effectRef idx="0">
            <a:schemeClr val="accent4"/>
          </a:effectRef>
          <a:fontRef idx="minor">
            <a:schemeClr val="tx1"/>
          </a:fontRef>
        </p:style>
      </p:cxnSp>
      <p:sp>
        <p:nvSpPr>
          <p:cNvPr id="12298" name="TextBox 16"/>
          <p:cNvSpPr txBox="1">
            <a:spLocks noChangeArrowheads="1"/>
          </p:cNvSpPr>
          <p:nvPr/>
        </p:nvSpPr>
        <p:spPr bwMode="auto">
          <a:xfrm>
            <a:off x="7104063" y="4829175"/>
            <a:ext cx="9493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2400" b="1" dirty="0"/>
              <a:t>Z=114</a:t>
            </a:r>
            <a:endParaRPr lang="en-GB" altLang="ru-RU" sz="2400" b="1" dirty="0"/>
          </a:p>
        </p:txBody>
      </p:sp>
      <p:sp>
        <p:nvSpPr>
          <p:cNvPr id="12299" name="TextBox 17"/>
          <p:cNvSpPr txBox="1">
            <a:spLocks noChangeArrowheads="1"/>
          </p:cNvSpPr>
          <p:nvPr/>
        </p:nvSpPr>
        <p:spPr bwMode="auto">
          <a:xfrm>
            <a:off x="4930775" y="4021138"/>
            <a:ext cx="4730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ru-RU" altLang="ru-RU" sz="2000" b="1" dirty="0"/>
              <a:t>1 </a:t>
            </a:r>
            <a:r>
              <a:rPr lang="en-US" altLang="ru-RU" sz="2000" b="1" dirty="0"/>
              <a:t>s</a:t>
            </a:r>
            <a:endParaRPr lang="en-GB" altLang="ru-RU" sz="2000" b="1" dirty="0"/>
          </a:p>
        </p:txBody>
      </p:sp>
      <p:sp>
        <p:nvSpPr>
          <p:cNvPr id="12301" name="TextBox 19"/>
          <p:cNvSpPr txBox="1">
            <a:spLocks noChangeArrowheads="1"/>
          </p:cNvSpPr>
          <p:nvPr/>
        </p:nvSpPr>
        <p:spPr bwMode="auto">
          <a:xfrm>
            <a:off x="2987824" y="5995988"/>
            <a:ext cx="1938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dirty="0"/>
              <a:t>Neutron number</a:t>
            </a:r>
            <a:endParaRPr lang="ru-RU" altLang="ru-RU" sz="2000" dirty="0"/>
          </a:p>
        </p:txBody>
      </p:sp>
      <p:sp>
        <p:nvSpPr>
          <p:cNvPr id="12302" name="TextBox 20"/>
          <p:cNvSpPr txBox="1">
            <a:spLocks noChangeArrowheads="1"/>
          </p:cNvSpPr>
          <p:nvPr/>
        </p:nvSpPr>
        <p:spPr bwMode="auto">
          <a:xfrm rot="-5400000">
            <a:off x="-1689100" y="3022600"/>
            <a:ext cx="527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dirty="0"/>
              <a:t>Log of the Spontaneous Fission Half Lives  (years)</a:t>
            </a:r>
            <a:endParaRPr lang="ru-RU" altLang="ru-RU" sz="2000" dirty="0"/>
          </a:p>
        </p:txBody>
      </p:sp>
      <p:sp>
        <p:nvSpPr>
          <p:cNvPr id="12303" name="TextBox 21"/>
          <p:cNvSpPr txBox="1">
            <a:spLocks noChangeArrowheads="1"/>
          </p:cNvSpPr>
          <p:nvPr/>
        </p:nvSpPr>
        <p:spPr bwMode="auto">
          <a:xfrm>
            <a:off x="4874879" y="3106738"/>
            <a:ext cx="49404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ru-RU" altLang="ru-RU" sz="2000" b="1" dirty="0"/>
              <a:t>1 </a:t>
            </a:r>
            <a:r>
              <a:rPr lang="en-US" altLang="ru-RU" sz="2000" b="1" dirty="0"/>
              <a:t>y</a:t>
            </a:r>
            <a:endParaRPr lang="en-GB" altLang="ru-RU" sz="2000" b="1" dirty="0"/>
          </a:p>
        </p:txBody>
      </p:sp>
      <p:sp>
        <p:nvSpPr>
          <p:cNvPr id="31" name="TextBox 18"/>
          <p:cNvSpPr txBox="1">
            <a:spLocks noChangeArrowheads="1"/>
          </p:cNvSpPr>
          <p:nvPr/>
        </p:nvSpPr>
        <p:spPr bwMode="auto">
          <a:xfrm>
            <a:off x="4860032" y="4799013"/>
            <a:ext cx="614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ru-RU" altLang="ru-RU" sz="2000" b="1" dirty="0"/>
              <a:t>1 </a:t>
            </a:r>
            <a:r>
              <a:rPr lang="el-GR" altLang="ru-RU" sz="2000" b="1" dirty="0"/>
              <a:t>μ</a:t>
            </a:r>
            <a:r>
              <a:rPr lang="en-US" altLang="ru-RU" sz="2000" b="1" dirty="0"/>
              <a:t>s</a:t>
            </a:r>
            <a:endParaRPr lang="en-GB" altLang="ru-RU" sz="2000" b="1" dirty="0"/>
          </a:p>
        </p:txBody>
      </p:sp>
      <p:grpSp>
        <p:nvGrpSpPr>
          <p:cNvPr id="4" name="Группа 3"/>
          <p:cNvGrpSpPr/>
          <p:nvPr/>
        </p:nvGrpSpPr>
        <p:grpSpPr>
          <a:xfrm>
            <a:off x="3745719" y="3067334"/>
            <a:ext cx="2692934" cy="2523062"/>
            <a:chOff x="3745719" y="3067334"/>
            <a:chExt cx="2692934" cy="2523062"/>
          </a:xfrm>
        </p:grpSpPr>
        <p:grpSp>
          <p:nvGrpSpPr>
            <p:cNvPr id="71" name="Группа 70"/>
            <p:cNvGrpSpPr/>
            <p:nvPr/>
          </p:nvGrpSpPr>
          <p:grpSpPr>
            <a:xfrm>
              <a:off x="3745719" y="3067334"/>
              <a:ext cx="2593147" cy="2523062"/>
              <a:chOff x="3745719" y="3067334"/>
              <a:chExt cx="2593147" cy="2523062"/>
            </a:xfrm>
          </p:grpSpPr>
          <p:grpSp>
            <p:nvGrpSpPr>
              <p:cNvPr id="70" name="Группа 69"/>
              <p:cNvGrpSpPr/>
              <p:nvPr/>
            </p:nvGrpSpPr>
            <p:grpSpPr>
              <a:xfrm>
                <a:off x="3745719" y="3376040"/>
                <a:ext cx="2447316" cy="2214356"/>
                <a:chOff x="3745719" y="3376040"/>
                <a:chExt cx="2447316" cy="2214356"/>
              </a:xfrm>
            </p:grpSpPr>
            <p:sp>
              <p:nvSpPr>
                <p:cNvPr id="6" name="Овал 5"/>
                <p:cNvSpPr/>
                <p:nvPr/>
              </p:nvSpPr>
              <p:spPr>
                <a:xfrm>
                  <a:off x="3745719" y="5446380"/>
                  <a:ext cx="144016" cy="144016"/>
                </a:xfrm>
                <a:prstGeom prst="ellipse">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32" name="Овал 31"/>
                <p:cNvSpPr/>
                <p:nvPr/>
              </p:nvSpPr>
              <p:spPr>
                <a:xfrm>
                  <a:off x="4539888" y="4646502"/>
                  <a:ext cx="144016" cy="144016"/>
                </a:xfrm>
                <a:prstGeom prst="ellipse">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a:t>
                  </a:r>
                  <a:endParaRPr lang="ru-RU" dirty="0"/>
                </a:p>
              </p:txBody>
            </p:sp>
            <p:sp>
              <p:nvSpPr>
                <p:cNvPr id="42" name="Овал 41"/>
                <p:cNvSpPr/>
                <p:nvPr/>
              </p:nvSpPr>
              <p:spPr>
                <a:xfrm>
                  <a:off x="5059389" y="4452485"/>
                  <a:ext cx="144016" cy="144016"/>
                </a:xfrm>
                <a:prstGeom prst="ellipse">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46" name="Овал 45"/>
                <p:cNvSpPr/>
                <p:nvPr/>
              </p:nvSpPr>
              <p:spPr>
                <a:xfrm>
                  <a:off x="5546778" y="4077072"/>
                  <a:ext cx="144016" cy="158418"/>
                </a:xfrm>
                <a:prstGeom prst="ellipse">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cxnSp>
              <p:nvCxnSpPr>
                <p:cNvPr id="18" name="Прямая соединительная линия 17"/>
                <p:cNvCxnSpPr/>
                <p:nvPr/>
              </p:nvCxnSpPr>
              <p:spPr>
                <a:xfrm flipH="1">
                  <a:off x="5629002" y="3867150"/>
                  <a:ext cx="209823" cy="270626"/>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H="1">
                  <a:off x="4788024" y="4205797"/>
                  <a:ext cx="793670" cy="623378"/>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Овал 53"/>
                <p:cNvSpPr/>
                <p:nvPr/>
              </p:nvSpPr>
              <p:spPr>
                <a:xfrm>
                  <a:off x="5331842" y="4287141"/>
                  <a:ext cx="144016" cy="158418"/>
                </a:xfrm>
                <a:prstGeom prst="ellipse">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cxnSp>
              <p:nvCxnSpPr>
                <p:cNvPr id="55" name="Прямая соединительная линия 54"/>
                <p:cNvCxnSpPr/>
                <p:nvPr/>
              </p:nvCxnSpPr>
              <p:spPr>
                <a:xfrm flipH="1">
                  <a:off x="3817728" y="4999038"/>
                  <a:ext cx="610256" cy="513985"/>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flipV="1">
                  <a:off x="4427984" y="4646502"/>
                  <a:ext cx="111904" cy="352536"/>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4539888" y="4646502"/>
                  <a:ext cx="248136" cy="182673"/>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flipH="1">
                  <a:off x="5838825" y="3436144"/>
                  <a:ext cx="283369" cy="431006"/>
                </a:xfrm>
                <a:prstGeom prst="line">
                  <a:avLst/>
                </a:prstGeom>
                <a:ln w="28575">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Овал 46"/>
                <p:cNvSpPr/>
                <p:nvPr/>
              </p:nvSpPr>
              <p:spPr>
                <a:xfrm>
                  <a:off x="6049019" y="3376040"/>
                  <a:ext cx="144016" cy="144016"/>
                </a:xfrm>
                <a:prstGeom prst="ellipse">
                  <a:avLst/>
                </a:prstGeom>
                <a:solidFill>
                  <a:schemeClr val="bg1"/>
                </a:solidFill>
                <a:ln w="28575">
                  <a:solidFill>
                    <a:schemeClr val="accent6">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grpSp>
          <p:sp>
            <p:nvSpPr>
              <p:cNvPr id="64" name="TextBox 63"/>
              <p:cNvSpPr txBox="1"/>
              <p:nvPr/>
            </p:nvSpPr>
            <p:spPr>
              <a:xfrm>
                <a:off x="6046798" y="3067334"/>
                <a:ext cx="292068" cy="369332"/>
              </a:xfrm>
              <a:prstGeom prst="rect">
                <a:avLst/>
              </a:prstGeom>
              <a:noFill/>
            </p:spPr>
            <p:txBody>
              <a:bodyPr wrap="none" rtlCol="0">
                <a:spAutoFit/>
              </a:bodyPr>
              <a:lstStyle/>
              <a:p>
                <a:r>
                  <a:rPr lang="en-US" b="1" dirty="0">
                    <a:solidFill>
                      <a:schemeClr val="bg1"/>
                    </a:solidFill>
                    <a:latin typeface="Bodoni MT Black" panose="02070A03080606020203" pitchFamily="18" charset="0"/>
                  </a:rPr>
                  <a:t>?</a:t>
                </a:r>
                <a:endParaRPr lang="ru-RU" b="1" dirty="0">
                  <a:solidFill>
                    <a:schemeClr val="bg1"/>
                  </a:solidFill>
                </a:endParaRPr>
              </a:p>
            </p:txBody>
          </p:sp>
          <p:sp>
            <p:nvSpPr>
              <p:cNvPr id="65" name="TextBox 64"/>
              <p:cNvSpPr txBox="1"/>
              <p:nvPr/>
            </p:nvSpPr>
            <p:spPr>
              <a:xfrm>
                <a:off x="4069182" y="5157192"/>
                <a:ext cx="754053" cy="369332"/>
              </a:xfrm>
              <a:prstGeom prst="rect">
                <a:avLst/>
              </a:prstGeom>
              <a:solidFill>
                <a:schemeClr val="bg1"/>
              </a:solidFill>
            </p:spPr>
            <p:txBody>
              <a:bodyPr wrap="none" rtlCol="0">
                <a:spAutoFit/>
              </a:bodyPr>
              <a:lstStyle/>
              <a:p>
                <a:r>
                  <a:rPr lang="en-US" b="1" dirty="0">
                    <a:solidFill>
                      <a:schemeClr val="accent6">
                        <a:lumMod val="50000"/>
                      </a:schemeClr>
                    </a:solidFill>
                    <a:latin typeface="Franklin Gothic Demi Cond" panose="020B0706030402020204" pitchFamily="34" charset="0"/>
                  </a:rPr>
                  <a:t>Z=110</a:t>
                </a:r>
                <a:endParaRPr lang="ru-RU" b="1" dirty="0">
                  <a:solidFill>
                    <a:schemeClr val="accent6">
                      <a:lumMod val="50000"/>
                    </a:schemeClr>
                  </a:solidFill>
                  <a:latin typeface="Franklin Gothic Demi Cond" panose="020B0706030402020204" pitchFamily="34" charset="0"/>
                </a:endParaRPr>
              </a:p>
            </p:txBody>
          </p:sp>
        </p:grpSp>
        <p:grpSp>
          <p:nvGrpSpPr>
            <p:cNvPr id="66" name="Группа 65"/>
            <p:cNvGrpSpPr/>
            <p:nvPr/>
          </p:nvGrpSpPr>
          <p:grpSpPr>
            <a:xfrm>
              <a:off x="5460875" y="3815231"/>
              <a:ext cx="977778" cy="1036900"/>
              <a:chOff x="5460875" y="3815231"/>
              <a:chExt cx="977778" cy="1036900"/>
            </a:xfrm>
          </p:grpSpPr>
          <p:grpSp>
            <p:nvGrpSpPr>
              <p:cNvPr id="5" name="Группа 4"/>
              <p:cNvGrpSpPr/>
              <p:nvPr/>
            </p:nvGrpSpPr>
            <p:grpSpPr>
              <a:xfrm>
                <a:off x="5460875" y="3815231"/>
                <a:ext cx="626866" cy="839096"/>
                <a:chOff x="5460875" y="3815231"/>
                <a:chExt cx="626866" cy="839096"/>
              </a:xfrm>
            </p:grpSpPr>
            <p:cxnSp>
              <p:nvCxnSpPr>
                <p:cNvPr id="11" name="Прямая соединительная линия 10"/>
                <p:cNvCxnSpPr/>
                <p:nvPr/>
              </p:nvCxnSpPr>
              <p:spPr>
                <a:xfrm>
                  <a:off x="6015733" y="3815231"/>
                  <a:ext cx="6003" cy="170207"/>
                </a:xfrm>
                <a:prstGeom prst="line">
                  <a:avLst/>
                </a:prstGeom>
                <a:ln w="28575">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5460875" y="4510311"/>
                  <a:ext cx="144016" cy="14401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28" name="Прямоугольник 27"/>
                <p:cNvSpPr/>
                <p:nvPr/>
              </p:nvSpPr>
              <p:spPr>
                <a:xfrm>
                  <a:off x="5712615" y="4253352"/>
                  <a:ext cx="144016" cy="14401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29" name="Прямоугольник 28"/>
                <p:cNvSpPr/>
                <p:nvPr/>
              </p:nvSpPr>
              <p:spPr>
                <a:xfrm>
                  <a:off x="5943725" y="3991963"/>
                  <a:ext cx="144016" cy="144016"/>
                </a:xfrm>
                <a:prstGeom prst="rect">
                  <a:avLst/>
                </a:prstGeom>
                <a:ln w="19050">
                  <a:solidFill>
                    <a:schemeClr val="bg2"/>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grpSp>
          <p:sp>
            <p:nvSpPr>
              <p:cNvPr id="77" name="TextBox 76"/>
              <p:cNvSpPr txBox="1"/>
              <p:nvPr/>
            </p:nvSpPr>
            <p:spPr>
              <a:xfrm>
                <a:off x="5684600" y="4482799"/>
                <a:ext cx="754053" cy="369332"/>
              </a:xfrm>
              <a:prstGeom prst="rect">
                <a:avLst/>
              </a:prstGeom>
              <a:solidFill>
                <a:schemeClr val="bg1"/>
              </a:solidFill>
            </p:spPr>
            <p:txBody>
              <a:bodyPr wrap="none" rtlCol="0">
                <a:spAutoFit/>
              </a:bodyPr>
              <a:lstStyle/>
              <a:p>
                <a:r>
                  <a:rPr lang="en-US" b="1" dirty="0">
                    <a:solidFill>
                      <a:schemeClr val="accent6">
                        <a:lumMod val="50000"/>
                      </a:schemeClr>
                    </a:solidFill>
                    <a:latin typeface="Franklin Gothic Demi Cond" panose="020B0706030402020204" pitchFamily="34" charset="0"/>
                  </a:rPr>
                  <a:t>Z=114</a:t>
                </a:r>
                <a:endParaRPr lang="ru-RU" b="1" dirty="0">
                  <a:solidFill>
                    <a:schemeClr val="accent6">
                      <a:lumMod val="50000"/>
                    </a:schemeClr>
                  </a:solidFill>
                  <a:latin typeface="Franklin Gothic Demi Cond" panose="020B0706030402020204" pitchFamily="34" charset="0"/>
                </a:endParaRPr>
              </a:p>
            </p:txBody>
          </p:sp>
        </p:grpSp>
      </p:grpSp>
      <p:sp>
        <p:nvSpPr>
          <p:cNvPr id="3" name="TextBox 2"/>
          <p:cNvSpPr txBox="1"/>
          <p:nvPr/>
        </p:nvSpPr>
        <p:spPr>
          <a:xfrm>
            <a:off x="7634896" y="476672"/>
            <a:ext cx="1545616" cy="461665"/>
          </a:xfrm>
          <a:prstGeom prst="rect">
            <a:avLst/>
          </a:prstGeom>
          <a:solidFill>
            <a:schemeClr val="bg1"/>
          </a:solidFill>
        </p:spPr>
        <p:txBody>
          <a:bodyPr wrap="none" rtlCol="0">
            <a:spAutoFit/>
          </a:bodyPr>
          <a:lstStyle/>
          <a:p>
            <a:r>
              <a:rPr lang="en-GB" sz="2400" b="1" dirty="0">
                <a:solidFill>
                  <a:schemeClr val="bg1">
                    <a:lumMod val="65000"/>
                  </a:schemeClr>
                </a:solidFill>
                <a:effectLst>
                  <a:outerShdw blurRad="38100" dist="38100" dir="2700000" algn="tl">
                    <a:srgbClr val="000000">
                      <a:alpha val="43137"/>
                    </a:srgbClr>
                  </a:outerShdw>
                </a:effectLst>
                <a:latin typeface="Arial Narrow" panose="020B0606020202030204" pitchFamily="34" charset="0"/>
              </a:rPr>
              <a:t>predictions</a:t>
            </a:r>
            <a:endParaRPr lang="ru-RU" sz="2400" b="1" dirty="0">
              <a:solidFill>
                <a:schemeClr val="bg1">
                  <a:lumMod val="6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43" name="TextBox 42"/>
          <p:cNvSpPr txBox="1"/>
          <p:nvPr/>
        </p:nvSpPr>
        <p:spPr>
          <a:xfrm>
            <a:off x="2123728" y="1095127"/>
            <a:ext cx="1434047" cy="461665"/>
          </a:xfrm>
          <a:prstGeom prst="rect">
            <a:avLst/>
          </a:prstGeom>
          <a:solidFill>
            <a:schemeClr val="bg1"/>
          </a:solidFill>
        </p:spPr>
        <p:txBody>
          <a:bodyPr wrap="none" rtlCol="0">
            <a:spAutoFit/>
          </a:bodyPr>
          <a:lstStyle/>
          <a:p>
            <a:r>
              <a:rPr lang="en-GB" sz="2400" b="1" dirty="0">
                <a:solidFill>
                  <a:schemeClr val="bg1">
                    <a:lumMod val="65000"/>
                  </a:schemeClr>
                </a:solidFill>
                <a:effectLst>
                  <a:outerShdw blurRad="38100" dist="38100" dir="2700000" algn="tl">
                    <a:srgbClr val="000000">
                      <a:alpha val="43137"/>
                    </a:srgbClr>
                  </a:outerShdw>
                </a:effectLst>
              </a:rPr>
              <a:t>our world</a:t>
            </a:r>
            <a:endParaRPr lang="ru-RU" sz="2400" b="1" dirty="0">
              <a:solidFill>
                <a:schemeClr val="bg1">
                  <a:lumMod val="6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44" name="TextBox 43"/>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426041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332656"/>
            <a:ext cx="6763518" cy="1138773"/>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rPr>
              <a:t>	</a:t>
            </a:r>
            <a:r>
              <a:rPr lang="en-US" sz="2200" dirty="0">
                <a:effectLst>
                  <a:outerShdw blurRad="38100" dist="38100" dir="2700000" algn="tl">
                    <a:srgbClr val="000000">
                      <a:alpha val="43137"/>
                    </a:srgbClr>
                  </a:outerShdw>
                </a:effectLst>
              </a:rPr>
              <a:t>A very promising in this area is a MR-TOF method</a:t>
            </a:r>
          </a:p>
          <a:p>
            <a:r>
              <a:rPr lang="en-US" sz="2200" dirty="0">
                <a:effectLst>
                  <a:outerShdw blurRad="38100" dist="38100" dir="2700000" algn="tl">
                    <a:srgbClr val="000000">
                      <a:alpha val="43137"/>
                    </a:srgbClr>
                  </a:outerShdw>
                </a:effectLst>
              </a:rPr>
              <a:t>(multiple reflections of an SH-atom from electric mirrors) </a:t>
            </a:r>
          </a:p>
          <a:p>
            <a:r>
              <a:rPr lang="en-US" sz="2200" dirty="0">
                <a:effectLst>
                  <a:outerShdw blurRad="38100" dist="38100" dir="2700000" algn="tl">
                    <a:srgbClr val="000000">
                      <a:alpha val="43137"/>
                    </a:srgbClr>
                  </a:outerShdw>
                </a:effectLst>
              </a:rPr>
              <a:t>developed at GSI (Darmstadt).</a:t>
            </a:r>
            <a:endParaRPr lang="ru-RU" sz="2200" dirty="0">
              <a:effectLst>
                <a:outerShdw blurRad="38100" dist="38100" dir="2700000" algn="tl">
                  <a:srgbClr val="000000">
                    <a:alpha val="43137"/>
                  </a:srgbClr>
                </a:outerShdw>
              </a:effectLst>
            </a:endParaRPr>
          </a:p>
        </p:txBody>
      </p:sp>
      <p:grpSp>
        <p:nvGrpSpPr>
          <p:cNvPr id="9" name="Группа 8"/>
          <p:cNvGrpSpPr/>
          <p:nvPr/>
        </p:nvGrpSpPr>
        <p:grpSpPr>
          <a:xfrm>
            <a:off x="611560" y="1700808"/>
            <a:ext cx="8444575" cy="4837895"/>
            <a:chOff x="611560" y="1700808"/>
            <a:chExt cx="8444575" cy="4837895"/>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072" y="2132857"/>
              <a:ext cx="8045063" cy="439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20242" y="2573897"/>
              <a:ext cx="1654685" cy="707886"/>
            </a:xfrm>
            <a:prstGeom prst="rect">
              <a:avLst/>
            </a:prstGeom>
            <a:solidFill>
              <a:schemeClr val="bg1"/>
            </a:solidFill>
          </p:spPr>
          <p:txBody>
            <a:bodyPr wrap="none" rtlCol="0">
              <a:spAutoFit/>
            </a:bodyPr>
            <a:lstStyle/>
            <a:p>
              <a:pPr algn="ctr"/>
              <a:r>
                <a:rPr lang="en-US" sz="2000" b="1" dirty="0"/>
                <a:t>cap electrode</a:t>
              </a:r>
            </a:p>
            <a:p>
              <a:pPr algn="ctr"/>
              <a:r>
                <a:rPr lang="en-US" sz="2000" b="1" dirty="0"/>
                <a:t>(pulsed)</a:t>
              </a:r>
              <a:endParaRPr lang="ru-RU" sz="2000" b="1" dirty="0"/>
            </a:p>
          </p:txBody>
        </p:sp>
        <p:sp>
          <p:nvSpPr>
            <p:cNvPr id="6" name="TextBox 5"/>
            <p:cNvSpPr txBox="1"/>
            <p:nvPr/>
          </p:nvSpPr>
          <p:spPr>
            <a:xfrm>
              <a:off x="2363513" y="4681937"/>
              <a:ext cx="1733231" cy="707886"/>
            </a:xfrm>
            <a:prstGeom prst="rect">
              <a:avLst/>
            </a:prstGeom>
            <a:solidFill>
              <a:schemeClr val="bg1"/>
            </a:solidFill>
          </p:spPr>
          <p:txBody>
            <a:bodyPr wrap="none" rtlCol="0">
              <a:spAutoFit/>
            </a:bodyPr>
            <a:lstStyle/>
            <a:p>
              <a:pPr algn="ctr"/>
              <a:r>
                <a:rPr lang="en-US" sz="2000" b="1" dirty="0"/>
                <a:t>accelerating</a:t>
              </a:r>
            </a:p>
            <a:p>
              <a:pPr algn="ctr"/>
              <a:r>
                <a:rPr lang="en-US" sz="2000" b="1" dirty="0"/>
                <a:t>lens electrode</a:t>
              </a:r>
              <a:endParaRPr lang="ru-RU" sz="2000" b="1" dirty="0"/>
            </a:p>
          </p:txBody>
        </p:sp>
        <p:sp>
          <p:nvSpPr>
            <p:cNvPr id="7" name="TextBox 6"/>
            <p:cNvSpPr txBox="1"/>
            <p:nvPr/>
          </p:nvSpPr>
          <p:spPr>
            <a:xfrm>
              <a:off x="4566185" y="5682849"/>
              <a:ext cx="1301959" cy="400110"/>
            </a:xfrm>
            <a:prstGeom prst="rect">
              <a:avLst/>
            </a:prstGeom>
            <a:solidFill>
              <a:schemeClr val="bg1"/>
            </a:solidFill>
          </p:spPr>
          <p:txBody>
            <a:bodyPr wrap="none" rtlCol="0">
              <a:spAutoFit/>
            </a:bodyPr>
            <a:lstStyle/>
            <a:p>
              <a:pPr algn="ctr"/>
              <a:r>
                <a:rPr lang="en-US" sz="2000" b="1" dirty="0"/>
                <a:t>drift tube)</a:t>
              </a:r>
              <a:endParaRPr lang="ru-RU" sz="2000" b="1" dirty="0"/>
            </a:p>
          </p:txBody>
        </p:sp>
        <p:sp>
          <p:nvSpPr>
            <p:cNvPr id="4" name="TextBox 3"/>
            <p:cNvSpPr txBox="1"/>
            <p:nvPr/>
          </p:nvSpPr>
          <p:spPr>
            <a:xfrm>
              <a:off x="2175862" y="1700808"/>
              <a:ext cx="3907095" cy="430887"/>
            </a:xfrm>
            <a:prstGeom prst="rect">
              <a:avLst/>
            </a:prstGeom>
            <a:noFill/>
          </p:spPr>
          <p:txBody>
            <a:bodyPr wrap="none" rtlCol="0">
              <a:spAutoFit/>
            </a:bodyPr>
            <a:lstStyle/>
            <a:p>
              <a:r>
                <a:rPr lang="en-US" sz="2000" b="1" dirty="0">
                  <a:solidFill>
                    <a:schemeClr val="accent2">
                      <a:lumMod val="75000"/>
                    </a:schemeClr>
                  </a:solidFill>
                  <a:latin typeface="Arial" panose="020B0604020202020204" pitchFamily="34" charset="0"/>
                  <a:cs typeface="Arial" panose="020B0604020202020204" pitchFamily="34" charset="0"/>
                </a:rPr>
                <a:t>General view of </a:t>
              </a:r>
              <a:r>
                <a:rPr lang="en-US" sz="2200" b="1" dirty="0">
                  <a:solidFill>
                    <a:schemeClr val="accent2">
                      <a:lumMod val="75000"/>
                    </a:schemeClr>
                  </a:solidFill>
                  <a:latin typeface="Arial" panose="020B0604020202020204" pitchFamily="34" charset="0"/>
                  <a:cs typeface="Arial" panose="020B0604020202020204" pitchFamily="34" charset="0"/>
                </a:rPr>
                <a:t>the</a:t>
              </a:r>
              <a:r>
                <a:rPr lang="en-US" sz="2000" b="1" dirty="0">
                  <a:solidFill>
                    <a:schemeClr val="accent2">
                      <a:lumMod val="75000"/>
                    </a:schemeClr>
                  </a:solidFill>
                  <a:latin typeface="Arial" panose="020B0604020202020204" pitchFamily="34" charset="0"/>
                  <a:cs typeface="Arial" panose="020B0604020202020204" pitchFamily="34" charset="0"/>
                </a:rPr>
                <a:t> ion mirror.</a:t>
              </a:r>
              <a:endParaRPr lang="ru-RU" sz="2000" b="1" dirty="0">
                <a:solidFill>
                  <a:schemeClr val="accent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611560" y="5830817"/>
              <a:ext cx="2758191" cy="707886"/>
            </a:xfrm>
            <a:prstGeom prst="rect">
              <a:avLst/>
            </a:prstGeom>
            <a:solidFill>
              <a:schemeClr val="bg1"/>
            </a:solidFill>
          </p:spPr>
          <p:txBody>
            <a:bodyPr wrap="none" rtlCol="0">
              <a:spAutoFit/>
            </a:bodyPr>
            <a:lstStyle/>
            <a:p>
              <a:r>
                <a:rPr lang="en-US" sz="2000" i="1" dirty="0">
                  <a:effectLst>
                    <a:outerShdw blurRad="38100" dist="38100" dir="2700000" algn="tl">
                      <a:srgbClr val="000000">
                        <a:alpha val="43137"/>
                      </a:srgbClr>
                    </a:outerShdw>
                  </a:effectLst>
                </a:rPr>
                <a:t>The upper half electrode</a:t>
              </a:r>
              <a:br>
                <a:rPr lang="en-US" sz="2000" i="1" dirty="0">
                  <a:effectLst>
                    <a:outerShdw blurRad="38100" dist="38100" dir="2700000" algn="tl">
                      <a:srgbClr val="000000">
                        <a:alpha val="43137"/>
                      </a:srgbClr>
                    </a:outerShdw>
                  </a:effectLst>
                </a:rPr>
              </a:br>
              <a:r>
                <a:rPr lang="en-US" sz="2000" i="1" dirty="0">
                  <a:effectLst>
                    <a:outerShdw blurRad="38100" dist="38100" dir="2700000" algn="tl">
                      <a:srgbClr val="000000">
                        <a:alpha val="43137"/>
                      </a:srgbClr>
                    </a:outerShdw>
                  </a:effectLst>
                </a:rPr>
                <a:t>is removed</a:t>
              </a:r>
              <a:endParaRPr lang="ru-RU" sz="2000" i="1" dirty="0">
                <a:effectLst>
                  <a:outerShdw blurRad="38100" dist="38100" dir="2700000" algn="tl">
                    <a:srgbClr val="000000">
                      <a:alpha val="43137"/>
                    </a:srgbClr>
                  </a:outerShdw>
                </a:effectLst>
              </a:endParaRPr>
            </a:p>
          </p:txBody>
        </p:sp>
        <p:sp>
          <p:nvSpPr>
            <p:cNvPr id="8" name="Прямоугольник 7"/>
            <p:cNvSpPr/>
            <p:nvPr/>
          </p:nvSpPr>
          <p:spPr>
            <a:xfrm>
              <a:off x="827584" y="3573016"/>
              <a:ext cx="93610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0" name="TextBox 9"/>
          <p:cNvSpPr txBox="1"/>
          <p:nvPr/>
        </p:nvSpPr>
        <p:spPr>
          <a:xfrm>
            <a:off x="6156176" y="3430728"/>
            <a:ext cx="2337499" cy="523220"/>
          </a:xfrm>
          <a:prstGeom prst="rect">
            <a:avLst/>
          </a:prstGeom>
          <a:noFill/>
        </p:spPr>
        <p:txBody>
          <a:bodyPr wrap="none" rtlCol="0">
            <a:spAutoFit/>
          </a:bodyPr>
          <a:lstStyle/>
          <a:p>
            <a:r>
              <a:rPr lang="el-GR" sz="2800" dirty="0">
                <a:latin typeface="Comic Sans MS" panose="030F0702030302020204" pitchFamily="66" charset="0"/>
              </a:rPr>
              <a:t>Δ</a:t>
            </a:r>
            <a:r>
              <a:rPr lang="en-US" sz="2800" dirty="0">
                <a:latin typeface="Comic Sans MS" panose="030F0702030302020204" pitchFamily="66" charset="0"/>
              </a:rPr>
              <a:t>M/M ≤ 10</a:t>
            </a:r>
            <a:r>
              <a:rPr lang="en-US" sz="3600" baseline="30000" dirty="0">
                <a:latin typeface="Comic Sans MS" panose="030F0702030302020204" pitchFamily="66" charset="0"/>
              </a:rPr>
              <a:t>-6</a:t>
            </a:r>
            <a:endParaRPr lang="ru-RU" sz="3600" baseline="30000" dirty="0">
              <a:latin typeface="Comic Sans MS" panose="030F0702030302020204" pitchFamily="66" charset="0"/>
            </a:endParaRPr>
          </a:p>
        </p:txBody>
      </p:sp>
    </p:spTree>
    <p:extLst>
      <p:ext uri="{BB962C8B-B14F-4D97-AF65-F5344CB8AC3E}">
        <p14:creationId xmlns:p14="http://schemas.microsoft.com/office/powerpoint/2010/main" val="3585338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99392"/>
            <a:ext cx="9252520" cy="69573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316974" y="2276872"/>
            <a:ext cx="3097323" cy="584775"/>
          </a:xfrm>
          <a:prstGeom prst="rect">
            <a:avLst/>
          </a:prstGeom>
          <a:noFill/>
        </p:spPr>
        <p:txBody>
          <a:bodyPr wrap="none" rtlCol="0">
            <a:spAutoFit/>
          </a:bodyPr>
          <a:lstStyle/>
          <a:p>
            <a:r>
              <a:rPr lang="en-GB" sz="3200" b="1" dirty="0">
                <a:latin typeface="Comic Sans MS" panose="030F0702030302020204" pitchFamily="66" charset="0"/>
              </a:rPr>
              <a:t>RARE DECAYS</a:t>
            </a:r>
            <a:endParaRPr lang="ru-RU" sz="3200" b="1" dirty="0">
              <a:latin typeface="Comic Sans MS" panose="030F0702030302020204" pitchFamily="66" charset="0"/>
            </a:endParaRPr>
          </a:p>
        </p:txBody>
      </p:sp>
    </p:spTree>
    <p:extLst>
      <p:ext uri="{BB962C8B-B14F-4D97-AF65-F5344CB8AC3E}">
        <p14:creationId xmlns:p14="http://schemas.microsoft.com/office/powerpoint/2010/main" val="3834610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2"/>
          <p:cNvSpPr txBox="1">
            <a:spLocks noChangeArrowheads="1"/>
          </p:cNvSpPr>
          <p:nvPr/>
        </p:nvSpPr>
        <p:spPr bwMode="auto">
          <a:xfrm>
            <a:off x="1961496" y="1368345"/>
            <a:ext cx="2222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GB" altLang="ru-RU" sz="2400" b="1" dirty="0">
                <a:latin typeface="Comic Sans MS" pitchFamily="66" charset="0"/>
              </a:rPr>
              <a:t> </a:t>
            </a:r>
            <a:r>
              <a:rPr lang="en-GB" altLang="ru-RU" sz="2400" b="1" baseline="30000" dirty="0">
                <a:latin typeface="Comic Sans MS" pitchFamily="66" charset="0"/>
              </a:rPr>
              <a:t>243</a:t>
            </a:r>
            <a:r>
              <a:rPr lang="en-GB" altLang="ru-RU" sz="2400" b="1" dirty="0">
                <a:latin typeface="Comic Sans MS" pitchFamily="66" charset="0"/>
              </a:rPr>
              <a:t>Am + </a:t>
            </a:r>
            <a:r>
              <a:rPr lang="en-GB" altLang="ru-RU" sz="2400" b="1" baseline="30000" dirty="0">
                <a:latin typeface="Comic Sans MS" pitchFamily="66" charset="0"/>
              </a:rPr>
              <a:t>48</a:t>
            </a:r>
            <a:r>
              <a:rPr lang="en-GB" altLang="ru-RU" sz="2400" b="1" dirty="0">
                <a:latin typeface="Comic Sans MS" pitchFamily="66" charset="0"/>
              </a:rPr>
              <a:t>Ca</a:t>
            </a:r>
            <a:endParaRPr lang="ru-RU" altLang="ru-RU" sz="2400" b="1" dirty="0">
              <a:latin typeface="Comic Sans MS" pitchFamily="66" charset="0"/>
            </a:endParaRPr>
          </a:p>
        </p:txBody>
      </p:sp>
      <p:sp>
        <p:nvSpPr>
          <p:cNvPr id="79" name="Прямоугольник 78"/>
          <p:cNvSpPr/>
          <p:nvPr/>
        </p:nvSpPr>
        <p:spPr bwMode="auto">
          <a:xfrm>
            <a:off x="6322696" y="1626145"/>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t> </a:t>
            </a:r>
          </a:p>
        </p:txBody>
      </p:sp>
      <p:graphicFrame>
        <p:nvGraphicFramePr>
          <p:cNvPr id="5" name="Объект 4"/>
          <p:cNvGraphicFramePr>
            <a:graphicFrameLocks noChangeAspect="1"/>
          </p:cNvGraphicFramePr>
          <p:nvPr>
            <p:extLst>
              <p:ext uri="{D42A27DB-BD31-4B8C-83A1-F6EECF244321}">
                <p14:modId xmlns:p14="http://schemas.microsoft.com/office/powerpoint/2010/main" val="1057565022"/>
              </p:ext>
            </p:extLst>
          </p:nvPr>
        </p:nvGraphicFramePr>
        <p:xfrm>
          <a:off x="4905568" y="1286214"/>
          <a:ext cx="2465388" cy="5210175"/>
        </p:xfrm>
        <a:graphic>
          <a:graphicData uri="http://schemas.openxmlformats.org/presentationml/2006/ole">
            <mc:AlternateContent xmlns:mc="http://schemas.openxmlformats.org/markup-compatibility/2006">
              <mc:Choice xmlns:v="urn:schemas-microsoft-com:vml" Requires="v">
                <p:oleObj spid="_x0000_s20564" name="CorelDRAW" r:id="rId4" imgW="1190160" imgH="2502360" progId="CorelDraw.Graphic.18">
                  <p:embed/>
                </p:oleObj>
              </mc:Choice>
              <mc:Fallback>
                <p:oleObj name="CorelDRAW" r:id="rId4" imgW="1190160" imgH="2502360" progId="CorelDraw.Graphic.1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568" y="1286214"/>
                        <a:ext cx="2465388" cy="5210175"/>
                      </a:xfrm>
                      <a:prstGeom prst="rect">
                        <a:avLst/>
                      </a:prstGeom>
                      <a:solidFill>
                        <a:schemeClr val="bg1"/>
                      </a:solidFill>
                      <a:ln>
                        <a:noFill/>
                      </a:ln>
                    </p:spPr>
                  </p:pic>
                </p:oleObj>
              </mc:Fallback>
            </mc:AlternateContent>
          </a:graphicData>
        </a:graphic>
      </p:graphicFrame>
      <p:grpSp>
        <p:nvGrpSpPr>
          <p:cNvPr id="9" name="Группа 8"/>
          <p:cNvGrpSpPr/>
          <p:nvPr/>
        </p:nvGrpSpPr>
        <p:grpSpPr>
          <a:xfrm>
            <a:off x="4190360" y="1266563"/>
            <a:ext cx="2083594" cy="4838539"/>
            <a:chOff x="4139952" y="692696"/>
            <a:chExt cx="2083594" cy="4838539"/>
          </a:xfrm>
        </p:grpSpPr>
        <p:sp>
          <p:nvSpPr>
            <p:cNvPr id="55" name="Прямоугольник 54"/>
            <p:cNvSpPr/>
            <p:nvPr/>
          </p:nvSpPr>
          <p:spPr bwMode="auto">
            <a:xfrm>
              <a:off x="5099345" y="2383384"/>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8" name="Прямоугольник 57"/>
            <p:cNvSpPr/>
            <p:nvPr/>
          </p:nvSpPr>
          <p:spPr bwMode="auto">
            <a:xfrm>
              <a:off x="4845345" y="3196184"/>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1" name="Прямоугольник 60"/>
            <p:cNvSpPr/>
            <p:nvPr/>
          </p:nvSpPr>
          <p:spPr bwMode="auto">
            <a:xfrm>
              <a:off x="4591346" y="4008984"/>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2" name="TextBox 29"/>
            <p:cNvSpPr txBox="1">
              <a:spLocks noChangeArrowheads="1"/>
            </p:cNvSpPr>
            <p:nvPr/>
          </p:nvSpPr>
          <p:spPr bwMode="auto">
            <a:xfrm>
              <a:off x="4586518" y="3950078"/>
              <a:ext cx="535693" cy="3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solidFill>
                    <a:srgbClr val="006666"/>
                  </a:solidFill>
                  <a:latin typeface="Arial" pitchFamily="34" charset="0"/>
                </a:rPr>
                <a:t>289</a:t>
              </a:r>
              <a:endParaRPr lang="ru-RU" altLang="ru-RU" sz="1800" b="1" dirty="0">
                <a:solidFill>
                  <a:srgbClr val="006666"/>
                </a:solidFill>
                <a:latin typeface="Arial" pitchFamily="34" charset="0"/>
              </a:endParaRPr>
            </a:p>
          </p:txBody>
        </p:sp>
        <p:sp>
          <p:nvSpPr>
            <p:cNvPr id="63" name="TextBox 30"/>
            <p:cNvSpPr txBox="1">
              <a:spLocks noChangeArrowheads="1"/>
            </p:cNvSpPr>
            <p:nvPr/>
          </p:nvSpPr>
          <p:spPr bwMode="auto">
            <a:xfrm>
              <a:off x="4634388" y="4138548"/>
              <a:ext cx="494018" cy="43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a:solidFill>
                    <a:srgbClr val="006666"/>
                  </a:solidFill>
                  <a:latin typeface="Arial" pitchFamily="34" charset="0"/>
                </a:rPr>
                <a:t>Bh</a:t>
              </a:r>
              <a:endParaRPr lang="ru-RU" altLang="ru-RU" sz="2200" b="1">
                <a:solidFill>
                  <a:srgbClr val="006666"/>
                </a:solidFill>
                <a:latin typeface="Arial" pitchFamily="34" charset="0"/>
              </a:endParaRPr>
            </a:p>
          </p:txBody>
        </p:sp>
        <p:sp>
          <p:nvSpPr>
            <p:cNvPr id="64" name="Прямоугольник 63"/>
            <p:cNvSpPr/>
            <p:nvPr/>
          </p:nvSpPr>
          <p:spPr bwMode="auto">
            <a:xfrm>
              <a:off x="4286545" y="4815434"/>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5" name="TextBox 32"/>
            <p:cNvSpPr txBox="1">
              <a:spLocks noChangeArrowheads="1"/>
            </p:cNvSpPr>
            <p:nvPr/>
          </p:nvSpPr>
          <p:spPr bwMode="auto">
            <a:xfrm>
              <a:off x="4282132" y="4756486"/>
              <a:ext cx="535693" cy="3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solidFill>
                    <a:srgbClr val="006666"/>
                  </a:solidFill>
                  <a:latin typeface="Arial" pitchFamily="34" charset="0"/>
                </a:rPr>
                <a:t>289</a:t>
              </a:r>
              <a:endParaRPr lang="ru-RU" altLang="ru-RU" sz="1800" b="1" dirty="0">
                <a:solidFill>
                  <a:srgbClr val="006666"/>
                </a:solidFill>
                <a:latin typeface="Arial" pitchFamily="34" charset="0"/>
              </a:endParaRPr>
            </a:p>
          </p:txBody>
        </p:sp>
        <p:sp>
          <p:nvSpPr>
            <p:cNvPr id="66" name="TextBox 33"/>
            <p:cNvSpPr txBox="1">
              <a:spLocks noChangeArrowheads="1"/>
            </p:cNvSpPr>
            <p:nvPr/>
          </p:nvSpPr>
          <p:spPr bwMode="auto">
            <a:xfrm>
              <a:off x="4330003" y="4944956"/>
              <a:ext cx="513253" cy="43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dirty="0">
                  <a:solidFill>
                    <a:srgbClr val="006666"/>
                  </a:solidFill>
                  <a:latin typeface="Arial" pitchFamily="34" charset="0"/>
                </a:rPr>
                <a:t>Db</a:t>
              </a:r>
              <a:endParaRPr lang="ru-RU" altLang="ru-RU" sz="2200" b="1" dirty="0">
                <a:solidFill>
                  <a:srgbClr val="006666"/>
                </a:solidFill>
                <a:latin typeface="Arial" pitchFamily="34" charset="0"/>
              </a:endParaRPr>
            </a:p>
          </p:txBody>
        </p:sp>
        <p:sp>
          <p:nvSpPr>
            <p:cNvPr id="67" name="Прямоугольник 66"/>
            <p:cNvSpPr/>
            <p:nvPr/>
          </p:nvSpPr>
          <p:spPr bwMode="auto">
            <a:xfrm>
              <a:off x="5086645" y="753021"/>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8" name="TextBox 35"/>
            <p:cNvSpPr txBox="1">
              <a:spLocks noChangeArrowheads="1"/>
            </p:cNvSpPr>
            <p:nvPr/>
          </p:nvSpPr>
          <p:spPr bwMode="auto">
            <a:xfrm>
              <a:off x="5082431" y="694280"/>
              <a:ext cx="535693" cy="3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solidFill>
                    <a:srgbClr val="006666"/>
                  </a:solidFill>
                  <a:latin typeface="Arial" pitchFamily="34" charset="0"/>
                </a:rPr>
                <a:t>290</a:t>
              </a:r>
              <a:endParaRPr lang="ru-RU" altLang="ru-RU" sz="1800" b="1" dirty="0">
                <a:solidFill>
                  <a:srgbClr val="006666"/>
                </a:solidFill>
                <a:latin typeface="Arial" pitchFamily="34" charset="0"/>
              </a:endParaRPr>
            </a:p>
          </p:txBody>
        </p:sp>
        <p:sp>
          <p:nvSpPr>
            <p:cNvPr id="69" name="Прямоугольник 68"/>
            <p:cNvSpPr/>
            <p:nvPr/>
          </p:nvSpPr>
          <p:spPr bwMode="auto">
            <a:xfrm>
              <a:off x="4824707" y="1565821"/>
              <a:ext cx="523875"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0" name="TextBox 38"/>
            <p:cNvSpPr txBox="1">
              <a:spLocks noChangeArrowheads="1"/>
            </p:cNvSpPr>
            <p:nvPr/>
          </p:nvSpPr>
          <p:spPr bwMode="auto">
            <a:xfrm>
              <a:off x="4831805" y="1510168"/>
              <a:ext cx="535693" cy="3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solidFill>
                    <a:srgbClr val="006666"/>
                  </a:solidFill>
                  <a:latin typeface="Arial" pitchFamily="34" charset="0"/>
                </a:rPr>
                <a:t>286</a:t>
              </a:r>
              <a:endParaRPr lang="ru-RU" altLang="ru-RU" sz="1800" b="1" dirty="0">
                <a:solidFill>
                  <a:srgbClr val="006666"/>
                </a:solidFill>
                <a:latin typeface="Arial" pitchFamily="34" charset="0"/>
              </a:endParaRPr>
            </a:p>
          </p:txBody>
        </p:sp>
        <p:cxnSp>
          <p:nvCxnSpPr>
            <p:cNvPr id="71" name="Прямая соединительная линия 70"/>
            <p:cNvCxnSpPr/>
            <p:nvPr/>
          </p:nvCxnSpPr>
          <p:spPr bwMode="auto">
            <a:xfrm flipH="1">
              <a:off x="5639061" y="1272134"/>
              <a:ext cx="198437" cy="2889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bwMode="auto">
            <a:xfrm flipH="1">
              <a:off x="5135857" y="1278484"/>
              <a:ext cx="198438" cy="2889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bwMode="auto">
            <a:xfrm flipH="1">
              <a:off x="5433648" y="2083346"/>
              <a:ext cx="198438" cy="2889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bwMode="auto">
            <a:xfrm flipH="1">
              <a:off x="5181896" y="2892971"/>
              <a:ext cx="196850" cy="2889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bwMode="auto">
            <a:xfrm flipH="1">
              <a:off x="4921546" y="3702596"/>
              <a:ext cx="198437" cy="29051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bwMode="auto">
            <a:xfrm flipH="1">
              <a:off x="4662783" y="4513809"/>
              <a:ext cx="196850" cy="2889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0" name="Прямоугольник 39"/>
            <p:cNvSpPr/>
            <p:nvPr/>
          </p:nvSpPr>
          <p:spPr bwMode="auto">
            <a:xfrm>
              <a:off x="5619858" y="751434"/>
              <a:ext cx="522287"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Прямоугольник 1"/>
            <p:cNvSpPr/>
            <p:nvPr/>
          </p:nvSpPr>
          <p:spPr>
            <a:xfrm>
              <a:off x="5630533" y="767543"/>
              <a:ext cx="503254" cy="4905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Box 18"/>
            <p:cNvSpPr txBox="1">
              <a:spLocks noChangeArrowheads="1"/>
            </p:cNvSpPr>
            <p:nvPr/>
          </p:nvSpPr>
          <p:spPr bwMode="auto">
            <a:xfrm>
              <a:off x="5567597" y="881166"/>
              <a:ext cx="655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dirty="0">
                  <a:latin typeface="Arial" pitchFamily="34" charset="0"/>
                </a:rPr>
                <a:t> Mc</a:t>
              </a:r>
              <a:endParaRPr lang="ru-RU" altLang="ru-RU" sz="2200" b="1" dirty="0">
                <a:latin typeface="Arial" pitchFamily="34" charset="0"/>
              </a:endParaRPr>
            </a:p>
          </p:txBody>
        </p:sp>
        <p:sp>
          <p:nvSpPr>
            <p:cNvPr id="42" name="TextBox 17"/>
            <p:cNvSpPr txBox="1">
              <a:spLocks noChangeArrowheads="1"/>
            </p:cNvSpPr>
            <p:nvPr/>
          </p:nvSpPr>
          <p:spPr bwMode="auto">
            <a:xfrm>
              <a:off x="5581989" y="692696"/>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latin typeface="Arial" pitchFamily="34" charset="0"/>
                </a:rPr>
                <a:t>289</a:t>
              </a:r>
              <a:endParaRPr lang="ru-RU" altLang="ru-RU" sz="1800" b="1" dirty="0">
                <a:latin typeface="Arial" pitchFamily="34" charset="0"/>
              </a:endParaRPr>
            </a:p>
          </p:txBody>
        </p:sp>
        <p:sp>
          <p:nvSpPr>
            <p:cNvPr id="83" name="Прямоугольник 82"/>
            <p:cNvSpPr/>
            <p:nvPr/>
          </p:nvSpPr>
          <p:spPr>
            <a:xfrm>
              <a:off x="5111389" y="2398145"/>
              <a:ext cx="503254" cy="4905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Прямоугольник 51"/>
            <p:cNvSpPr/>
            <p:nvPr/>
          </p:nvSpPr>
          <p:spPr bwMode="auto">
            <a:xfrm>
              <a:off x="5351723" y="1567409"/>
              <a:ext cx="522288" cy="520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0" name="Прямоугольник 79"/>
            <p:cNvSpPr/>
            <p:nvPr/>
          </p:nvSpPr>
          <p:spPr>
            <a:xfrm>
              <a:off x="5363428" y="1582095"/>
              <a:ext cx="503254" cy="4905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Box 20"/>
            <p:cNvSpPr txBox="1">
              <a:spLocks noChangeArrowheads="1"/>
            </p:cNvSpPr>
            <p:nvPr/>
          </p:nvSpPr>
          <p:spPr bwMode="auto">
            <a:xfrm>
              <a:off x="5346850" y="1508628"/>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latin typeface="Arial" pitchFamily="34" charset="0"/>
                </a:rPr>
                <a:t>285</a:t>
              </a:r>
              <a:endParaRPr lang="ru-RU" altLang="ru-RU" sz="1800" b="1" dirty="0">
                <a:latin typeface="Arial" pitchFamily="34" charset="0"/>
              </a:endParaRPr>
            </a:p>
          </p:txBody>
        </p:sp>
        <p:sp>
          <p:nvSpPr>
            <p:cNvPr id="54" name="TextBox 21"/>
            <p:cNvSpPr txBox="1">
              <a:spLocks noChangeArrowheads="1"/>
            </p:cNvSpPr>
            <p:nvPr/>
          </p:nvSpPr>
          <p:spPr bwMode="auto">
            <a:xfrm>
              <a:off x="5294079" y="1693294"/>
              <a:ext cx="4807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dirty="0">
                  <a:latin typeface="Arial" pitchFamily="34" charset="0"/>
                </a:rPr>
                <a:t> </a:t>
              </a:r>
              <a:r>
                <a:rPr lang="en-US" altLang="ru-RU" sz="2200" b="1" dirty="0" err="1">
                  <a:latin typeface="Arial" pitchFamily="34" charset="0"/>
                </a:rPr>
                <a:t>Nh</a:t>
              </a:r>
              <a:endParaRPr lang="ru-RU" altLang="ru-RU" sz="2200" b="1" dirty="0">
                <a:latin typeface="Arial" pitchFamily="34" charset="0"/>
              </a:endParaRPr>
            </a:p>
          </p:txBody>
        </p:sp>
        <p:sp>
          <p:nvSpPr>
            <p:cNvPr id="57" name="TextBox 24"/>
            <p:cNvSpPr txBox="1">
              <a:spLocks noChangeArrowheads="1"/>
            </p:cNvSpPr>
            <p:nvPr/>
          </p:nvSpPr>
          <p:spPr bwMode="auto">
            <a:xfrm>
              <a:off x="5066163" y="2513032"/>
              <a:ext cx="6399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dirty="0">
                  <a:solidFill>
                    <a:srgbClr val="006666"/>
                  </a:solidFill>
                  <a:latin typeface="Arial" pitchFamily="34" charset="0"/>
                </a:rPr>
                <a:t> </a:t>
              </a:r>
              <a:r>
                <a:rPr lang="en-US" altLang="ru-RU" sz="2200" b="1" dirty="0" err="1">
                  <a:latin typeface="Arial" pitchFamily="34" charset="0"/>
                </a:rPr>
                <a:t>Rg</a:t>
              </a:r>
              <a:endParaRPr lang="ru-RU" altLang="ru-RU" sz="2200" b="1" dirty="0">
                <a:latin typeface="Arial" pitchFamily="34" charset="0"/>
              </a:endParaRPr>
            </a:p>
          </p:txBody>
        </p:sp>
        <p:sp>
          <p:nvSpPr>
            <p:cNvPr id="56" name="TextBox 23"/>
            <p:cNvSpPr txBox="1">
              <a:spLocks noChangeArrowheads="1"/>
            </p:cNvSpPr>
            <p:nvPr/>
          </p:nvSpPr>
          <p:spPr bwMode="auto">
            <a:xfrm>
              <a:off x="5094489" y="2324562"/>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latin typeface="Arial" pitchFamily="34" charset="0"/>
                </a:rPr>
                <a:t>281</a:t>
              </a:r>
              <a:endParaRPr lang="ru-RU" altLang="ru-RU" sz="1800" b="1" dirty="0">
                <a:latin typeface="Arial" pitchFamily="34" charset="0"/>
              </a:endParaRPr>
            </a:p>
          </p:txBody>
        </p:sp>
        <p:sp>
          <p:nvSpPr>
            <p:cNvPr id="84" name="Прямоугольник 83"/>
            <p:cNvSpPr/>
            <p:nvPr/>
          </p:nvSpPr>
          <p:spPr>
            <a:xfrm>
              <a:off x="4857200" y="3214469"/>
              <a:ext cx="503254" cy="4905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Box 26"/>
            <p:cNvSpPr txBox="1">
              <a:spLocks noChangeArrowheads="1"/>
            </p:cNvSpPr>
            <p:nvPr/>
          </p:nvSpPr>
          <p:spPr bwMode="auto">
            <a:xfrm>
              <a:off x="4840503" y="3137320"/>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dirty="0">
                  <a:latin typeface="Arial" pitchFamily="34" charset="0"/>
                </a:rPr>
                <a:t>289</a:t>
              </a:r>
              <a:endParaRPr lang="ru-RU" altLang="ru-RU" sz="1800" b="1" dirty="0">
                <a:latin typeface="Arial" pitchFamily="34" charset="0"/>
              </a:endParaRPr>
            </a:p>
          </p:txBody>
        </p:sp>
        <p:sp>
          <p:nvSpPr>
            <p:cNvPr id="60" name="TextBox 27"/>
            <p:cNvSpPr txBox="1">
              <a:spLocks noChangeArrowheads="1"/>
            </p:cNvSpPr>
            <p:nvPr/>
          </p:nvSpPr>
          <p:spPr bwMode="auto">
            <a:xfrm>
              <a:off x="4862975" y="3325790"/>
              <a:ext cx="529282" cy="43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200" b="1" dirty="0">
                  <a:latin typeface="Arial" pitchFamily="34" charset="0"/>
                </a:rPr>
                <a:t>Mt</a:t>
              </a:r>
              <a:endParaRPr lang="ru-RU" altLang="ru-RU" sz="2200" b="1" dirty="0">
                <a:latin typeface="Arial" pitchFamily="34" charset="0"/>
              </a:endParaRPr>
            </a:p>
          </p:txBody>
        </p:sp>
        <p:sp>
          <p:nvSpPr>
            <p:cNvPr id="3" name="Равнобедренный треугольник 2"/>
            <p:cNvSpPr/>
            <p:nvPr/>
          </p:nvSpPr>
          <p:spPr>
            <a:xfrm rot="13572462" flipH="1">
              <a:off x="5035601" y="2769571"/>
              <a:ext cx="253585" cy="141957"/>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426148" y="3760261"/>
              <a:ext cx="703852" cy="895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Прямоугольник 84"/>
            <p:cNvSpPr/>
            <p:nvPr/>
          </p:nvSpPr>
          <p:spPr>
            <a:xfrm>
              <a:off x="4139952" y="4635661"/>
              <a:ext cx="703852" cy="895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0" name="TextBox 119"/>
          <p:cNvSpPr txBox="1"/>
          <p:nvPr/>
        </p:nvSpPr>
        <p:spPr>
          <a:xfrm>
            <a:off x="5371054" y="884862"/>
            <a:ext cx="184731" cy="430887"/>
          </a:xfrm>
          <a:prstGeom prst="rect">
            <a:avLst/>
          </a:prstGeom>
          <a:noFill/>
        </p:spPr>
        <p:txBody>
          <a:bodyPr wrap="none" rtlCol="0">
            <a:spAutoFit/>
          </a:bodyPr>
          <a:lstStyle/>
          <a:p>
            <a:endParaRPr lang="ru-RU" sz="2200" b="1" dirty="0">
              <a:latin typeface="Comic Sans MS" panose="030F0702030302020204" pitchFamily="66" charset="0"/>
            </a:endParaRPr>
          </a:p>
        </p:txBody>
      </p:sp>
      <p:sp>
        <p:nvSpPr>
          <p:cNvPr id="122" name="TextBox 121"/>
          <p:cNvSpPr txBox="1"/>
          <p:nvPr/>
        </p:nvSpPr>
        <p:spPr>
          <a:xfrm>
            <a:off x="5888627" y="886986"/>
            <a:ext cx="356188" cy="430887"/>
          </a:xfrm>
          <a:prstGeom prst="rect">
            <a:avLst/>
          </a:prstGeom>
          <a:noFill/>
        </p:spPr>
        <p:txBody>
          <a:bodyPr wrap="none" rtlCol="0">
            <a:spAutoFit/>
          </a:bodyPr>
          <a:lstStyle/>
          <a:p>
            <a:r>
              <a:rPr lang="en-US" sz="2200" b="1" dirty="0">
                <a:latin typeface="Comic Sans MS" panose="030F0702030302020204" pitchFamily="66" charset="0"/>
              </a:rPr>
              <a:t>6</a:t>
            </a:r>
            <a:endParaRPr lang="ru-RU" sz="2200" b="1" dirty="0">
              <a:latin typeface="Comic Sans MS" panose="030F0702030302020204" pitchFamily="66" charset="0"/>
            </a:endParaRPr>
          </a:p>
        </p:txBody>
      </p:sp>
      <p:grpSp>
        <p:nvGrpSpPr>
          <p:cNvPr id="8" name="Группа 7"/>
          <p:cNvGrpSpPr/>
          <p:nvPr/>
        </p:nvGrpSpPr>
        <p:grpSpPr>
          <a:xfrm>
            <a:off x="5452824" y="1830269"/>
            <a:ext cx="1898976" cy="4647578"/>
            <a:chOff x="5409327" y="1805758"/>
            <a:chExt cx="1898976" cy="4647578"/>
          </a:xfrm>
        </p:grpSpPr>
        <p:sp>
          <p:nvSpPr>
            <p:cNvPr id="7" name="Прямоугольник 6"/>
            <p:cNvSpPr/>
            <p:nvPr/>
          </p:nvSpPr>
          <p:spPr>
            <a:xfrm>
              <a:off x="6732240" y="1805758"/>
              <a:ext cx="576063" cy="90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6" name="Прямоугольник 85"/>
            <p:cNvSpPr/>
            <p:nvPr/>
          </p:nvSpPr>
          <p:spPr>
            <a:xfrm>
              <a:off x="6441827" y="2604989"/>
              <a:ext cx="576063" cy="90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Прямоугольник 86"/>
            <p:cNvSpPr/>
            <p:nvPr/>
          </p:nvSpPr>
          <p:spPr>
            <a:xfrm>
              <a:off x="6191891" y="3406601"/>
              <a:ext cx="576063" cy="90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Прямоугольник 87"/>
            <p:cNvSpPr/>
            <p:nvPr/>
          </p:nvSpPr>
          <p:spPr>
            <a:xfrm>
              <a:off x="5925288" y="4232023"/>
              <a:ext cx="576063" cy="90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Прямоугольник 88"/>
            <p:cNvSpPr/>
            <p:nvPr/>
          </p:nvSpPr>
          <p:spPr>
            <a:xfrm>
              <a:off x="5663447" y="5046510"/>
              <a:ext cx="576063" cy="90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0" name="Прямоугольник 89"/>
            <p:cNvSpPr/>
            <p:nvPr/>
          </p:nvSpPr>
          <p:spPr>
            <a:xfrm>
              <a:off x="5409327" y="5857254"/>
              <a:ext cx="576063" cy="59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9157" name="Группа 49156"/>
          <p:cNvGrpSpPr/>
          <p:nvPr/>
        </p:nvGrpSpPr>
        <p:grpSpPr>
          <a:xfrm>
            <a:off x="6403442" y="2335399"/>
            <a:ext cx="1407764" cy="1460686"/>
            <a:chOff x="7225834" y="2133930"/>
            <a:chExt cx="1407764" cy="1460686"/>
          </a:xfrm>
        </p:grpSpPr>
        <p:sp>
          <p:nvSpPr>
            <p:cNvPr id="124" name="TextBox 123"/>
            <p:cNvSpPr txBox="1"/>
            <p:nvPr/>
          </p:nvSpPr>
          <p:spPr>
            <a:xfrm>
              <a:off x="7236688" y="3225284"/>
              <a:ext cx="1138389" cy="369332"/>
            </a:xfrm>
            <a:prstGeom prst="rect">
              <a:avLst/>
            </a:prstGeom>
            <a:solidFill>
              <a:schemeClr val="bg1"/>
            </a:solidFill>
          </p:spPr>
          <p:txBody>
            <a:bodyPr wrap="none" rtlCol="0">
              <a:spAutoFit/>
            </a:bodyPr>
            <a:lstStyle/>
            <a:p>
              <a:r>
                <a:rPr lang="en-US" b="1" dirty="0">
                  <a:solidFill>
                    <a:schemeClr val="accent2">
                      <a:lumMod val="75000"/>
                    </a:schemeClr>
                  </a:solidFill>
                  <a:effectLst>
                    <a:outerShdw blurRad="38100" dist="38100" dir="2700000" algn="tl">
                      <a:srgbClr val="000000">
                        <a:alpha val="43137"/>
                      </a:srgbClr>
                    </a:outerShdw>
                  </a:effectLst>
                </a:rPr>
                <a:t>not found</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25" name="TextBox 124"/>
            <p:cNvSpPr txBox="1"/>
            <p:nvPr/>
          </p:nvSpPr>
          <p:spPr>
            <a:xfrm>
              <a:off x="7475823" y="2133930"/>
              <a:ext cx="415307" cy="369332"/>
            </a:xfrm>
            <a:prstGeom prst="rect">
              <a:avLst/>
            </a:prstGeom>
            <a:solidFill>
              <a:schemeClr val="bg1"/>
            </a:solidFill>
          </p:spPr>
          <p:txBody>
            <a:bodyPr wrap="none" rtlCol="0">
              <a:spAutoFit/>
            </a:bodyPr>
            <a:lstStyle/>
            <a:p>
              <a:r>
                <a:rPr lang="en-US" b="1" dirty="0">
                  <a:solidFill>
                    <a:schemeClr val="accent2">
                      <a:lumMod val="75000"/>
                    </a:schemeClr>
                  </a:solidFill>
                  <a:effectLst>
                    <a:outerShdw blurRad="38100" dist="38100" dir="2700000" algn="tl">
                      <a:srgbClr val="000000">
                        <a:alpha val="43137"/>
                      </a:srgbClr>
                    </a:outerShdw>
                  </a:effectLst>
                </a:rPr>
                <a:t>EC</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26" name="TextBox 125"/>
            <p:cNvSpPr txBox="1"/>
            <p:nvPr/>
          </p:nvSpPr>
          <p:spPr>
            <a:xfrm>
              <a:off x="7225834" y="2994571"/>
              <a:ext cx="415307" cy="369332"/>
            </a:xfrm>
            <a:prstGeom prst="rect">
              <a:avLst/>
            </a:prstGeom>
            <a:solidFill>
              <a:schemeClr val="bg1"/>
            </a:solidFill>
          </p:spPr>
          <p:txBody>
            <a:bodyPr wrap="none" rtlCol="0">
              <a:spAutoFit/>
            </a:bodyPr>
            <a:lstStyle/>
            <a:p>
              <a:r>
                <a:rPr lang="en-US" b="1" dirty="0">
                  <a:solidFill>
                    <a:schemeClr val="accent2">
                      <a:lumMod val="75000"/>
                    </a:schemeClr>
                  </a:solidFill>
                  <a:effectLst>
                    <a:outerShdw blurRad="38100" dist="38100" dir="2700000" algn="tl">
                      <a:srgbClr val="000000">
                        <a:alpha val="43137"/>
                      </a:srgbClr>
                    </a:outerShdw>
                  </a:effectLst>
                </a:rPr>
                <a:t>EC</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49155" name="TextBox 49154"/>
            <p:cNvSpPr txBox="1"/>
            <p:nvPr/>
          </p:nvSpPr>
          <p:spPr>
            <a:xfrm>
              <a:off x="7495209" y="2413688"/>
              <a:ext cx="1138389" cy="369332"/>
            </a:xfrm>
            <a:prstGeom prst="rect">
              <a:avLst/>
            </a:prstGeom>
            <a:solidFill>
              <a:schemeClr val="bg1"/>
            </a:solidFill>
          </p:spPr>
          <p:txBody>
            <a:bodyPr wrap="none" rtlCol="0">
              <a:spAutoFit/>
            </a:bodyPr>
            <a:lstStyle/>
            <a:p>
              <a:r>
                <a:rPr lang="en-US" b="1" dirty="0">
                  <a:solidFill>
                    <a:schemeClr val="accent2">
                      <a:lumMod val="75000"/>
                    </a:schemeClr>
                  </a:solidFill>
                  <a:effectLst>
                    <a:outerShdw blurRad="38100" dist="38100" dir="2700000" algn="tl">
                      <a:srgbClr val="000000">
                        <a:alpha val="43137"/>
                      </a:srgbClr>
                    </a:outerShdw>
                  </a:effectLst>
                </a:rPr>
                <a:t>not found</a:t>
              </a:r>
              <a:endParaRPr lang="ru-RU" b="1" dirty="0">
                <a:solidFill>
                  <a:schemeClr val="accent2">
                    <a:lumMod val="75000"/>
                  </a:schemeClr>
                </a:solidFill>
                <a:effectLst>
                  <a:outerShdw blurRad="38100" dist="38100" dir="2700000" algn="tl">
                    <a:srgbClr val="000000">
                      <a:alpha val="43137"/>
                    </a:srgbClr>
                  </a:outerShdw>
                </a:effectLst>
              </a:endParaRPr>
            </a:p>
          </p:txBody>
        </p:sp>
      </p:grpSp>
      <p:sp>
        <p:nvSpPr>
          <p:cNvPr id="49158" name="Стрелка вправо 49157"/>
          <p:cNvSpPr/>
          <p:nvPr/>
        </p:nvSpPr>
        <p:spPr>
          <a:xfrm>
            <a:off x="4363416" y="1335555"/>
            <a:ext cx="610328" cy="553094"/>
          </a:xfrm>
          <a:prstGeom prst="rightArrow">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159" name="Прямоугольник 49158"/>
          <p:cNvSpPr/>
          <p:nvPr/>
        </p:nvSpPr>
        <p:spPr>
          <a:xfrm>
            <a:off x="285242" y="116632"/>
            <a:ext cx="4572000" cy="830997"/>
          </a:xfrm>
          <a:prstGeom prst="rect">
            <a:avLst/>
          </a:prstGeom>
        </p:spPr>
        <p:txBody>
          <a:bodyPr>
            <a:spAutoFit/>
          </a:bodyPr>
          <a:lstStyle/>
          <a:p>
            <a:pPr algn="r">
              <a:spcBef>
                <a:spcPct val="0"/>
              </a:spcBef>
            </a:pPr>
            <a:r>
              <a:rPr lang="en-GB" altLang="ru-RU" sz="2400" b="1" dirty="0">
                <a:solidFill>
                  <a:srgbClr val="0070C0"/>
                </a:solidFill>
                <a:latin typeface="Comic Sans MS" pitchFamily="66" charset="0"/>
              </a:rPr>
              <a:t>Experiments at SHE-Factory</a:t>
            </a:r>
          </a:p>
          <a:p>
            <a:pPr algn="r">
              <a:spcBef>
                <a:spcPct val="0"/>
              </a:spcBef>
            </a:pPr>
            <a:r>
              <a:rPr lang="en-GB" altLang="ru-RU" sz="2400" b="1" dirty="0">
                <a:solidFill>
                  <a:srgbClr val="0070C0"/>
                </a:solidFill>
                <a:latin typeface="Comic Sans MS" pitchFamily="66" charset="0"/>
              </a:rPr>
              <a:t>Mc (Z=115) </a:t>
            </a:r>
            <a:endParaRPr lang="ru-RU" altLang="ru-RU" sz="2400" b="1" dirty="0">
              <a:latin typeface="Comic Sans MS" pitchFamily="66" charset="0"/>
            </a:endParaRPr>
          </a:p>
        </p:txBody>
      </p:sp>
      <p:sp>
        <p:nvSpPr>
          <p:cNvPr id="4" name="TextBox 3"/>
          <p:cNvSpPr txBox="1"/>
          <p:nvPr/>
        </p:nvSpPr>
        <p:spPr>
          <a:xfrm>
            <a:off x="6960162" y="66240"/>
            <a:ext cx="1348446" cy="769441"/>
          </a:xfrm>
          <a:prstGeom prst="rect">
            <a:avLst/>
          </a:prstGeom>
          <a:noFill/>
        </p:spPr>
        <p:txBody>
          <a:bodyPr wrap="none" rtlCol="0">
            <a:spAutoFit/>
          </a:bodyPr>
          <a:lstStyle/>
          <a:p>
            <a:pPr algn="r"/>
            <a:r>
              <a:rPr lang="en-US" sz="2200" b="1" dirty="0">
                <a:solidFill>
                  <a:srgbClr val="0070C0"/>
                </a:solidFill>
                <a:latin typeface="Comic Sans MS" panose="030F0702030302020204" pitchFamily="66" charset="0"/>
              </a:rPr>
              <a:t>3 events</a:t>
            </a:r>
          </a:p>
          <a:p>
            <a:pPr algn="r"/>
            <a:r>
              <a:rPr lang="en-US" sz="2200" b="1" dirty="0">
                <a:solidFill>
                  <a:srgbClr val="0070C0"/>
                </a:solidFill>
                <a:latin typeface="Comic Sans MS" panose="030F0702030302020204" pitchFamily="66" charset="0"/>
              </a:rPr>
              <a:t>2003</a:t>
            </a:r>
            <a:endParaRPr lang="ru-RU" sz="2200" b="1" dirty="0">
              <a:solidFill>
                <a:srgbClr val="0070C0"/>
              </a:solidFill>
              <a:latin typeface="Comic Sans MS" panose="030F0702030302020204" pitchFamily="66" charset="0"/>
            </a:endParaRPr>
          </a:p>
        </p:txBody>
      </p:sp>
      <p:cxnSp>
        <p:nvCxnSpPr>
          <p:cNvPr id="100" name="Прямая соединительная линия 99"/>
          <p:cNvCxnSpPr/>
          <p:nvPr/>
        </p:nvCxnSpPr>
        <p:spPr bwMode="auto">
          <a:xfrm flipH="1">
            <a:off x="7065631" y="620323"/>
            <a:ext cx="320396" cy="505262"/>
          </a:xfrm>
          <a:prstGeom prst="line">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6353984" y="886981"/>
            <a:ext cx="1641796" cy="430887"/>
          </a:xfrm>
          <a:prstGeom prst="rect">
            <a:avLst/>
          </a:prstGeom>
          <a:solidFill>
            <a:schemeClr val="bg1"/>
          </a:solidFill>
        </p:spPr>
        <p:txBody>
          <a:bodyPr wrap="none" rtlCol="0">
            <a:spAutoFit/>
          </a:bodyPr>
          <a:lstStyle/>
          <a:p>
            <a:r>
              <a:rPr lang="en-US" sz="2200" b="1" dirty="0">
                <a:latin typeface="Comic Sans MS" panose="030F0702030302020204" pitchFamily="66" charset="0"/>
              </a:rPr>
              <a:t>55 events </a:t>
            </a:r>
            <a:endParaRPr lang="ru-RU" sz="2200" b="1" dirty="0">
              <a:latin typeface="Comic Sans MS" panose="030F0702030302020204" pitchFamily="66" charset="0"/>
            </a:endParaRPr>
          </a:p>
        </p:txBody>
      </p:sp>
      <p:sp>
        <p:nvSpPr>
          <p:cNvPr id="78" name="TextBox 77"/>
          <p:cNvSpPr txBox="1"/>
          <p:nvPr/>
        </p:nvSpPr>
        <p:spPr>
          <a:xfrm>
            <a:off x="35496" y="6474822"/>
            <a:ext cx="745268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2022St. Petersburg</a:t>
            </a:r>
            <a:endParaRPr lang="ru-RU" sz="1600" dirty="0">
              <a:latin typeface="Comic Sans MS" panose="030F0702030302020204" pitchFamily="66" charset="0"/>
            </a:endParaRPr>
          </a:p>
        </p:txBody>
      </p:sp>
      <p:sp>
        <p:nvSpPr>
          <p:cNvPr id="12" name="Овал 11"/>
          <p:cNvSpPr/>
          <p:nvPr/>
        </p:nvSpPr>
        <p:spPr>
          <a:xfrm>
            <a:off x="4476556" y="5389301"/>
            <a:ext cx="1518419" cy="7905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6" name="Группа 15"/>
          <p:cNvGrpSpPr/>
          <p:nvPr/>
        </p:nvGrpSpPr>
        <p:grpSpPr>
          <a:xfrm>
            <a:off x="4624476" y="5094460"/>
            <a:ext cx="4136187" cy="1157260"/>
            <a:chOff x="4624476" y="5094460"/>
            <a:chExt cx="4136187" cy="1157260"/>
          </a:xfrm>
        </p:grpSpPr>
        <p:sp>
          <p:nvSpPr>
            <p:cNvPr id="14" name="Овал 13"/>
            <p:cNvSpPr/>
            <p:nvPr/>
          </p:nvSpPr>
          <p:spPr>
            <a:xfrm>
              <a:off x="4624476" y="5094460"/>
              <a:ext cx="1157260" cy="11572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5687386" y="5169386"/>
              <a:ext cx="3073277" cy="1077218"/>
            </a:xfrm>
            <a:prstGeom prst="rect">
              <a:avLst/>
            </a:prstGeom>
            <a:solidFill>
              <a:schemeClr val="bg1"/>
            </a:solidFill>
          </p:spPr>
          <p:txBody>
            <a:bodyPr wrap="none" rtlCol="0">
              <a:spAutoFit/>
            </a:bodyPr>
            <a:lstStyle/>
            <a:p>
              <a:pPr algn="r"/>
              <a:r>
                <a:rPr lang="en-US" sz="2000" b="1" dirty="0">
                  <a:solidFill>
                    <a:srgbClr val="1D23A3"/>
                  </a:solidFill>
                  <a:latin typeface="Comic Sans MS" panose="030F0702030302020204" pitchFamily="66" charset="0"/>
                </a:rPr>
                <a:t>What decay modes </a:t>
              </a:r>
              <a:endParaRPr lang="ru-RU" sz="2000" b="1" dirty="0">
                <a:solidFill>
                  <a:srgbClr val="1D23A3"/>
                </a:solidFill>
                <a:latin typeface="Comic Sans MS" panose="030F0702030302020204" pitchFamily="66" charset="0"/>
              </a:endParaRPr>
            </a:p>
            <a:p>
              <a:pPr algn="r"/>
              <a:r>
                <a:rPr lang="en-US" sz="2000" b="1" dirty="0">
                  <a:solidFill>
                    <a:srgbClr val="1D23A3"/>
                  </a:solidFill>
                  <a:latin typeface="Comic Sans MS" panose="030F0702030302020204" pitchFamily="66" charset="0"/>
                </a:rPr>
                <a:t>does this nucleus have:</a:t>
              </a:r>
              <a:endParaRPr lang="ru-RU" sz="2000" b="1" dirty="0">
                <a:solidFill>
                  <a:srgbClr val="1D23A3"/>
                </a:solidFill>
                <a:latin typeface="Comic Sans MS" panose="030F0702030302020204" pitchFamily="66" charset="0"/>
              </a:endParaRPr>
            </a:p>
            <a:p>
              <a:pPr algn="r"/>
              <a:r>
                <a:rPr lang="el-GR" sz="2400" b="1" dirty="0">
                  <a:solidFill>
                    <a:srgbClr val="1D23A3"/>
                  </a:solidFill>
                  <a:latin typeface="Comic Sans MS" panose="030F0702030302020204" pitchFamily="66" charset="0"/>
                </a:rPr>
                <a:t>α</a:t>
              </a:r>
              <a:r>
                <a:rPr lang="en-US" sz="2400" b="1" dirty="0">
                  <a:solidFill>
                    <a:srgbClr val="1D23A3"/>
                  </a:solidFill>
                  <a:latin typeface="Comic Sans MS" panose="030F0702030302020204" pitchFamily="66" charset="0"/>
                </a:rPr>
                <a:t>, </a:t>
              </a:r>
              <a:r>
                <a:rPr lang="en-US" sz="2200" b="1" dirty="0">
                  <a:solidFill>
                    <a:srgbClr val="1D23A3"/>
                  </a:solidFill>
                  <a:latin typeface="Comic Sans MS" panose="030F0702030302020204" pitchFamily="66" charset="0"/>
                </a:rPr>
                <a:t>EC, SF?</a:t>
              </a:r>
              <a:endParaRPr lang="ru-RU" sz="2200" b="1" dirty="0">
                <a:solidFill>
                  <a:srgbClr val="1D23A3"/>
                </a:solidFill>
                <a:latin typeface="Comic Sans MS" panose="030F0702030302020204" pitchFamily="66" charset="0"/>
              </a:endParaRPr>
            </a:p>
          </p:txBody>
        </p:sp>
      </p:grpSp>
    </p:spTree>
    <p:extLst>
      <p:ext uri="{BB962C8B-B14F-4D97-AF65-F5344CB8AC3E}">
        <p14:creationId xmlns:p14="http://schemas.microsoft.com/office/powerpoint/2010/main" val="197234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fade">
                                      <p:cBhvr>
                                        <p:cTn id="16" dur="500"/>
                                        <p:tgtEl>
                                          <p:spTgt spid="1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167" y="347514"/>
            <a:ext cx="4104456" cy="4793160"/>
          </a:xfrm>
          <a:prstGeom prst="rect">
            <a:avLst/>
          </a:prstGeom>
          <a:noFill/>
          <a:ln>
            <a:noFill/>
          </a:ln>
          <a:extLst/>
        </p:spPr>
      </p:pic>
      <p:sp>
        <p:nvSpPr>
          <p:cNvPr id="19" name="TextBox 18"/>
          <p:cNvSpPr txBox="1"/>
          <p:nvPr/>
        </p:nvSpPr>
        <p:spPr>
          <a:xfrm>
            <a:off x="2537181" y="5125816"/>
            <a:ext cx="1117614" cy="461665"/>
          </a:xfrm>
          <a:prstGeom prst="rect">
            <a:avLst/>
          </a:prstGeom>
          <a:noFill/>
        </p:spPr>
        <p:txBody>
          <a:bodyPr wrap="none" rtlCol="0">
            <a:spAutoFit/>
          </a:bodyPr>
          <a:lstStyle/>
          <a:p>
            <a:r>
              <a:rPr lang="en-US" sz="2400" b="1" dirty="0">
                <a:solidFill>
                  <a:srgbClr val="0070C0"/>
                </a:solidFill>
              </a:rPr>
              <a:t>T</a:t>
            </a:r>
            <a:r>
              <a:rPr lang="en-US" sz="2800" b="1" baseline="-25000" dirty="0">
                <a:solidFill>
                  <a:srgbClr val="0070C0"/>
                </a:solidFill>
              </a:rPr>
              <a:t>SF </a:t>
            </a:r>
            <a:r>
              <a:rPr lang="en-US" sz="2400" b="1" dirty="0">
                <a:solidFill>
                  <a:srgbClr val="0070C0"/>
                </a:solidFill>
              </a:rPr>
              <a:t>≈ 1s</a:t>
            </a:r>
            <a:endParaRPr lang="ru-RU" sz="2400" b="1" dirty="0">
              <a:solidFill>
                <a:srgbClr val="0070C0"/>
              </a:solidFill>
            </a:endParaRPr>
          </a:p>
        </p:txBody>
      </p:sp>
      <p:sp>
        <p:nvSpPr>
          <p:cNvPr id="20" name="TextBox 19"/>
          <p:cNvSpPr txBox="1"/>
          <p:nvPr/>
        </p:nvSpPr>
        <p:spPr>
          <a:xfrm>
            <a:off x="2790347" y="3861048"/>
            <a:ext cx="1649491" cy="461665"/>
          </a:xfrm>
          <a:prstGeom prst="rect">
            <a:avLst/>
          </a:prstGeom>
          <a:noFill/>
        </p:spPr>
        <p:txBody>
          <a:bodyPr wrap="none" rtlCol="0">
            <a:spAutoFit/>
          </a:bodyPr>
          <a:lstStyle/>
          <a:p>
            <a:r>
              <a:rPr lang="en-US" sz="2400" b="1" dirty="0">
                <a:solidFill>
                  <a:srgbClr val="0070C0"/>
                </a:solidFill>
              </a:rPr>
              <a:t>T</a:t>
            </a:r>
            <a:r>
              <a:rPr lang="en-US" sz="2800" b="1" baseline="-25000" dirty="0">
                <a:solidFill>
                  <a:srgbClr val="0070C0"/>
                </a:solidFill>
              </a:rPr>
              <a:t>EC </a:t>
            </a:r>
            <a:r>
              <a:rPr lang="en-US" sz="2400" b="1" dirty="0">
                <a:solidFill>
                  <a:srgbClr val="0070C0"/>
                </a:solidFill>
              </a:rPr>
              <a:t>≈ 2-10 h</a:t>
            </a:r>
            <a:endParaRPr lang="ru-RU" sz="2400" b="1" dirty="0">
              <a:solidFill>
                <a:srgbClr val="0070C0"/>
              </a:solidFill>
            </a:endParaRPr>
          </a:p>
        </p:txBody>
      </p:sp>
      <p:grpSp>
        <p:nvGrpSpPr>
          <p:cNvPr id="27" name="Группа 26"/>
          <p:cNvGrpSpPr/>
          <p:nvPr/>
        </p:nvGrpSpPr>
        <p:grpSpPr>
          <a:xfrm>
            <a:off x="4860032" y="3645024"/>
            <a:ext cx="4072702" cy="1940166"/>
            <a:chOff x="4860032" y="3645024"/>
            <a:chExt cx="4072702" cy="1940166"/>
          </a:xfrm>
        </p:grpSpPr>
        <p:sp>
          <p:nvSpPr>
            <p:cNvPr id="15" name="TextBox 14"/>
            <p:cNvSpPr txBox="1"/>
            <p:nvPr/>
          </p:nvSpPr>
          <p:spPr>
            <a:xfrm>
              <a:off x="6206796" y="4754193"/>
              <a:ext cx="2725938" cy="830997"/>
            </a:xfrm>
            <a:prstGeom prst="rect">
              <a:avLst/>
            </a:prstGeom>
            <a:noFill/>
          </p:spPr>
          <p:txBody>
            <a:bodyPr wrap="none" rtlCol="0">
              <a:spAutoFit/>
            </a:bodyPr>
            <a:lstStyle/>
            <a:p>
              <a:pPr algn="r">
                <a:defRPr/>
              </a:pPr>
              <a:r>
                <a:rPr lang="en-US" sz="2400" b="1" dirty="0">
                  <a:cs typeface="Arial" charset="0"/>
                </a:rPr>
                <a:t>Super-symmetric </a:t>
              </a:r>
            </a:p>
            <a:p>
              <a:pPr algn="r">
                <a:defRPr/>
              </a:pPr>
              <a:r>
                <a:rPr lang="en-US" sz="2400" b="1" dirty="0">
                  <a:cs typeface="Arial" charset="0"/>
                </a:rPr>
                <a:t>spontaneous fission</a:t>
              </a:r>
            </a:p>
          </p:txBody>
        </p:sp>
        <p:cxnSp>
          <p:nvCxnSpPr>
            <p:cNvPr id="23" name="Прямая со стрелкой 22"/>
            <p:cNvCxnSpPr/>
            <p:nvPr/>
          </p:nvCxnSpPr>
          <p:spPr>
            <a:xfrm>
              <a:off x="4869429" y="3645024"/>
              <a:ext cx="1430763" cy="1109169"/>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4860032" y="3653879"/>
              <a:ext cx="1224136" cy="1215281"/>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94546" y="3975447"/>
              <a:ext cx="1117614" cy="461665"/>
            </a:xfrm>
            <a:prstGeom prst="rect">
              <a:avLst/>
            </a:prstGeom>
            <a:solidFill>
              <a:schemeClr val="bg1"/>
            </a:solidFill>
          </p:spPr>
          <p:txBody>
            <a:bodyPr wrap="none" rtlCol="0">
              <a:spAutoFit/>
            </a:bodyPr>
            <a:lstStyle/>
            <a:p>
              <a:r>
                <a:rPr lang="en-US" sz="2400" b="1" dirty="0">
                  <a:solidFill>
                    <a:srgbClr val="0070C0"/>
                  </a:solidFill>
                </a:rPr>
                <a:t>T</a:t>
              </a:r>
              <a:r>
                <a:rPr lang="en-US" sz="2800" b="1" baseline="-25000" dirty="0">
                  <a:solidFill>
                    <a:srgbClr val="0070C0"/>
                  </a:solidFill>
                </a:rPr>
                <a:t>SF </a:t>
              </a:r>
              <a:r>
                <a:rPr lang="en-US" sz="2400" b="1" dirty="0">
                  <a:solidFill>
                    <a:srgbClr val="0070C0"/>
                  </a:solidFill>
                </a:rPr>
                <a:t>≈ 1s</a:t>
              </a:r>
              <a:endParaRPr lang="ru-RU" sz="2400" b="1" dirty="0">
                <a:solidFill>
                  <a:srgbClr val="0070C0"/>
                </a:solidFill>
              </a:endParaRPr>
            </a:p>
          </p:txBody>
        </p:sp>
      </p:grpSp>
      <p:sp>
        <p:nvSpPr>
          <p:cNvPr id="2" name="Прямоугольник 1"/>
          <p:cNvSpPr/>
          <p:nvPr/>
        </p:nvSpPr>
        <p:spPr>
          <a:xfrm>
            <a:off x="3421590" y="2159793"/>
            <a:ext cx="890849" cy="873919"/>
          </a:xfrm>
          <a:prstGeom prst="rect">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4096382" y="1196984"/>
            <a:ext cx="566181" cy="584775"/>
          </a:xfrm>
          <a:prstGeom prst="rect">
            <a:avLst/>
          </a:prstGeom>
          <a:noFill/>
        </p:spPr>
        <p:txBody>
          <a:bodyPr wrap="none" rtlCol="0">
            <a:spAutoFit/>
          </a:bodyPr>
          <a:lstStyle/>
          <a:p>
            <a:r>
              <a:rPr lang="el-GR" sz="3200" dirty="0">
                <a:solidFill>
                  <a:srgbClr val="C00000"/>
                </a:solidFill>
              </a:rPr>
              <a:t>α</a:t>
            </a:r>
            <a:r>
              <a:rPr lang="en-US" sz="3200" b="1" baseline="-25000" dirty="0">
                <a:solidFill>
                  <a:srgbClr val="C00000"/>
                </a:solidFill>
              </a:rPr>
              <a:t>5</a:t>
            </a:r>
            <a:endParaRPr lang="ru-RU" sz="3200" b="1" baseline="-25000" dirty="0">
              <a:solidFill>
                <a:srgbClr val="C00000"/>
              </a:solidFill>
            </a:endParaRPr>
          </a:p>
        </p:txBody>
      </p:sp>
      <p:sp>
        <p:nvSpPr>
          <p:cNvPr id="14" name="TextBox 13"/>
          <p:cNvSpPr txBox="1"/>
          <p:nvPr/>
        </p:nvSpPr>
        <p:spPr>
          <a:xfrm>
            <a:off x="2728230" y="2620126"/>
            <a:ext cx="566181" cy="584775"/>
          </a:xfrm>
          <a:prstGeom prst="rect">
            <a:avLst/>
          </a:prstGeom>
          <a:noFill/>
        </p:spPr>
        <p:txBody>
          <a:bodyPr wrap="none" rtlCol="0">
            <a:spAutoFit/>
          </a:bodyPr>
          <a:lstStyle/>
          <a:p>
            <a:r>
              <a:rPr lang="el-GR" sz="3200" dirty="0">
                <a:solidFill>
                  <a:srgbClr val="C00000"/>
                </a:solidFill>
              </a:rPr>
              <a:t>α</a:t>
            </a:r>
            <a:r>
              <a:rPr lang="en-US" sz="3200" b="1" baseline="-25000" dirty="0">
                <a:solidFill>
                  <a:srgbClr val="C00000"/>
                </a:solidFill>
              </a:rPr>
              <a:t>6</a:t>
            </a:r>
            <a:endParaRPr lang="ru-RU" sz="3200" b="1" baseline="-25000" dirty="0">
              <a:solidFill>
                <a:srgbClr val="C00000"/>
              </a:solidFill>
            </a:endParaRPr>
          </a:p>
        </p:txBody>
      </p:sp>
      <p:sp>
        <p:nvSpPr>
          <p:cNvPr id="3" name="TextBox 2"/>
          <p:cNvSpPr txBox="1"/>
          <p:nvPr/>
        </p:nvSpPr>
        <p:spPr>
          <a:xfrm>
            <a:off x="4920900" y="1017637"/>
            <a:ext cx="635110" cy="584775"/>
          </a:xfrm>
          <a:prstGeom prst="rect">
            <a:avLst/>
          </a:prstGeom>
          <a:noFill/>
        </p:spPr>
        <p:txBody>
          <a:bodyPr wrap="none" rtlCol="0">
            <a:spAutoFit/>
          </a:bodyPr>
          <a:lstStyle/>
          <a:p>
            <a:r>
              <a:rPr lang="en-US" sz="3200" b="1" dirty="0" err="1"/>
              <a:t>Bh</a:t>
            </a:r>
            <a:endParaRPr lang="ru-RU" sz="3200" b="1" dirty="0"/>
          </a:p>
        </p:txBody>
      </p:sp>
      <p:sp>
        <p:nvSpPr>
          <p:cNvPr id="21" name="TextBox 20"/>
          <p:cNvSpPr txBox="1"/>
          <p:nvPr/>
        </p:nvSpPr>
        <p:spPr>
          <a:xfrm>
            <a:off x="5061318" y="794714"/>
            <a:ext cx="574196" cy="400110"/>
          </a:xfrm>
          <a:prstGeom prst="rect">
            <a:avLst/>
          </a:prstGeom>
          <a:noFill/>
        </p:spPr>
        <p:txBody>
          <a:bodyPr wrap="none" rtlCol="0">
            <a:spAutoFit/>
          </a:bodyPr>
          <a:lstStyle/>
          <a:p>
            <a:r>
              <a:rPr lang="en-US" sz="2000" b="1" dirty="0"/>
              <a:t>272</a:t>
            </a:r>
            <a:endParaRPr lang="ru-RU" sz="2000" b="1" dirty="0"/>
          </a:p>
        </p:txBody>
      </p:sp>
      <p:sp>
        <p:nvSpPr>
          <p:cNvPr id="5" name="TextBox 4"/>
          <p:cNvSpPr txBox="1"/>
          <p:nvPr/>
        </p:nvSpPr>
        <p:spPr>
          <a:xfrm>
            <a:off x="3561989" y="3065765"/>
            <a:ext cx="544893" cy="523220"/>
          </a:xfrm>
          <a:prstGeom prst="rect">
            <a:avLst/>
          </a:prstGeom>
          <a:noFill/>
        </p:spPr>
        <p:txBody>
          <a:bodyPr wrap="none" rtlCol="0">
            <a:spAutoFit/>
          </a:bodyPr>
          <a:lstStyle/>
          <a:p>
            <a:r>
              <a:rPr lang="en-US" sz="2800" b="1" dirty="0">
                <a:solidFill>
                  <a:srgbClr val="0070C0"/>
                </a:solidFill>
              </a:rPr>
              <a:t>EC</a:t>
            </a:r>
            <a:endParaRPr lang="ru-RU" sz="2800" b="1" dirty="0">
              <a:solidFill>
                <a:srgbClr val="0070C0"/>
              </a:solidFill>
            </a:endParaRPr>
          </a:p>
        </p:txBody>
      </p:sp>
      <p:grpSp>
        <p:nvGrpSpPr>
          <p:cNvPr id="8" name="Группа 7"/>
          <p:cNvGrpSpPr/>
          <p:nvPr/>
        </p:nvGrpSpPr>
        <p:grpSpPr>
          <a:xfrm>
            <a:off x="601669" y="2276872"/>
            <a:ext cx="6562619" cy="2683460"/>
            <a:chOff x="601669" y="2276872"/>
            <a:chExt cx="6562619" cy="2683460"/>
          </a:xfrm>
        </p:grpSpPr>
        <p:sp>
          <p:nvSpPr>
            <p:cNvPr id="6" name="TextBox 5"/>
            <p:cNvSpPr txBox="1"/>
            <p:nvPr/>
          </p:nvSpPr>
          <p:spPr>
            <a:xfrm>
              <a:off x="2044937" y="2967335"/>
              <a:ext cx="942887" cy="461665"/>
            </a:xfrm>
            <a:prstGeom prst="rect">
              <a:avLst/>
            </a:prstGeom>
            <a:noFill/>
          </p:spPr>
          <p:txBody>
            <a:bodyPr wrap="none" rtlCol="0">
              <a:spAutoFit/>
            </a:bodyPr>
            <a:lstStyle/>
            <a:p>
              <a:r>
                <a:rPr lang="en-US" sz="2400" b="1" dirty="0"/>
                <a:t>~ 50%</a:t>
              </a:r>
              <a:endParaRPr lang="ru-RU" sz="2400" b="1" dirty="0"/>
            </a:p>
          </p:txBody>
        </p:sp>
        <p:sp>
          <p:nvSpPr>
            <p:cNvPr id="9" name="TextBox 8"/>
            <p:cNvSpPr txBox="1"/>
            <p:nvPr/>
          </p:nvSpPr>
          <p:spPr>
            <a:xfrm>
              <a:off x="4788024" y="2276872"/>
              <a:ext cx="2376264" cy="523220"/>
            </a:xfrm>
            <a:prstGeom prst="rect">
              <a:avLst/>
            </a:prstGeom>
            <a:noFill/>
            <a:ln w="28575">
              <a:solidFill>
                <a:schemeClr val="tx1"/>
              </a:solidFill>
            </a:ln>
          </p:spPr>
          <p:txBody>
            <a:bodyPr wrap="square" rtlCol="0">
              <a:spAutoFit/>
            </a:bodyPr>
            <a:lstStyle/>
            <a:p>
              <a:pPr>
                <a:spcAft>
                  <a:spcPts val="1200"/>
                </a:spcAft>
              </a:pPr>
              <a:r>
                <a:rPr lang="en-US" sz="2800" b="1" dirty="0"/>
                <a:t> </a:t>
              </a:r>
              <a:r>
                <a:rPr lang="en-US" sz="2400" b="1" dirty="0">
                  <a:effectLst>
                    <a:outerShdw blurRad="38100" dist="38100" dir="2700000" algn="tl">
                      <a:srgbClr val="000000">
                        <a:alpha val="43137"/>
                      </a:srgbClr>
                    </a:outerShdw>
                  </a:effectLst>
                </a:rPr>
                <a:t>(T</a:t>
              </a:r>
              <a:r>
                <a:rPr lang="en-US" sz="2800" b="1" baseline="-25000" dirty="0">
                  <a:effectLst>
                    <a:outerShdw blurRad="38100" dist="38100" dir="2700000" algn="tl">
                      <a:srgbClr val="000000">
                        <a:alpha val="43137"/>
                      </a:srgbClr>
                    </a:outerShdw>
                  </a:effectLst>
                </a:rPr>
                <a:t>1/2 </a:t>
              </a:r>
              <a:r>
                <a:rPr lang="en-US" sz="2400" b="1" dirty="0">
                  <a:effectLst>
                    <a:outerShdw blurRad="38100" dist="38100" dir="2700000" algn="tl">
                      <a:srgbClr val="000000">
                        <a:alpha val="43137"/>
                      </a:srgbClr>
                    </a:outerShdw>
                  </a:effectLst>
                </a:rPr>
                <a:t>)</a:t>
              </a:r>
              <a:r>
                <a:rPr lang="en-US" sz="2800" b="1" baseline="-25000" dirty="0" err="1">
                  <a:effectLst>
                    <a:outerShdw blurRad="38100" dist="38100" dir="2700000" algn="tl">
                      <a:srgbClr val="000000">
                        <a:alpha val="43137"/>
                      </a:srgbClr>
                    </a:outerShdw>
                  </a:effectLst>
                </a:rPr>
                <a:t>exp</a:t>
              </a:r>
              <a:r>
                <a:rPr lang="en-US" sz="2800" b="1" baseline="-25000"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 16 h</a:t>
              </a:r>
            </a:p>
          </p:txBody>
        </p:sp>
        <p:sp>
          <p:nvSpPr>
            <p:cNvPr id="25" name="TextBox 24"/>
            <p:cNvSpPr txBox="1"/>
            <p:nvPr/>
          </p:nvSpPr>
          <p:spPr>
            <a:xfrm>
              <a:off x="5069273" y="3327375"/>
              <a:ext cx="942887" cy="461665"/>
            </a:xfrm>
            <a:prstGeom prst="rect">
              <a:avLst/>
            </a:prstGeom>
            <a:noFill/>
          </p:spPr>
          <p:txBody>
            <a:bodyPr wrap="none" rtlCol="0">
              <a:spAutoFit/>
            </a:bodyPr>
            <a:lstStyle/>
            <a:p>
              <a:r>
                <a:rPr lang="en-US" sz="2400" b="1" dirty="0"/>
                <a:t>~ 50%</a:t>
              </a:r>
              <a:endParaRPr lang="ru-RU" sz="2400" b="1" dirty="0"/>
            </a:p>
          </p:txBody>
        </p:sp>
        <p:sp>
          <p:nvSpPr>
            <p:cNvPr id="26" name="TextBox 25"/>
            <p:cNvSpPr txBox="1"/>
            <p:nvPr/>
          </p:nvSpPr>
          <p:spPr>
            <a:xfrm>
              <a:off x="601669" y="4437112"/>
              <a:ext cx="2188678" cy="523220"/>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(T</a:t>
              </a:r>
              <a:r>
                <a:rPr lang="en-US" sz="2800" b="1" baseline="-25000" dirty="0">
                  <a:effectLst>
                    <a:outerShdw blurRad="38100" dist="38100" dir="2700000" algn="tl">
                      <a:srgbClr val="000000">
                        <a:alpha val="43137"/>
                      </a:srgbClr>
                    </a:outerShdw>
                  </a:effectLst>
                </a:rPr>
                <a:t>SF/EC </a:t>
              </a:r>
              <a:r>
                <a:rPr lang="en-US" sz="2400" b="1" dirty="0">
                  <a:effectLst>
                    <a:outerShdw blurRad="38100" dist="38100" dir="2700000" algn="tl">
                      <a:srgbClr val="000000">
                        <a:alpha val="43137"/>
                      </a:srgbClr>
                    </a:outerShdw>
                  </a:effectLst>
                </a:rPr>
                <a:t>)</a:t>
              </a:r>
              <a:r>
                <a:rPr lang="en-US" sz="2800" b="1" baseline="-25000" dirty="0" err="1">
                  <a:effectLst>
                    <a:outerShdw blurRad="38100" dist="38100" dir="2700000" algn="tl">
                      <a:srgbClr val="000000">
                        <a:alpha val="43137"/>
                      </a:srgbClr>
                    </a:outerShdw>
                  </a:effectLst>
                </a:rPr>
                <a:t>exp</a:t>
              </a:r>
              <a:r>
                <a:rPr lang="en-US" sz="2800"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5 h</a:t>
              </a:r>
            </a:p>
          </p:txBody>
        </p:sp>
      </p:grpSp>
      <p:sp>
        <p:nvSpPr>
          <p:cNvPr id="22" name="TextBox 21"/>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212019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323528" y="219997"/>
            <a:ext cx="8451105" cy="6482966"/>
            <a:chOff x="323528" y="219997"/>
            <a:chExt cx="8451105" cy="6482966"/>
          </a:xfrm>
        </p:grpSpPr>
        <p:pic>
          <p:nvPicPr>
            <p:cNvPr id="35843" name="Picture 2" descr="C:\Users\Oganessian\AppData\Local\Microsoft\Windows Live Mail\WLMDSS.tmp\WLM5400.tmp\Снимок экрана 2015-02-27 в 17.27.04.png"/>
            <p:cNvPicPr>
              <a:picLocks noChangeAspect="1" noChangeArrowheads="1"/>
            </p:cNvPicPr>
            <p:nvPr/>
          </p:nvPicPr>
          <p:blipFill>
            <a:blip r:embed="rId2" cstate="print"/>
            <a:srcRect/>
            <a:stretch>
              <a:fillRect/>
            </a:stretch>
          </p:blipFill>
          <p:spPr bwMode="auto">
            <a:xfrm>
              <a:off x="717128" y="971012"/>
              <a:ext cx="8057505" cy="5731951"/>
            </a:xfrm>
            <a:prstGeom prst="rect">
              <a:avLst/>
            </a:prstGeom>
            <a:noFill/>
            <a:ln w="9525">
              <a:noFill/>
              <a:miter lim="800000"/>
              <a:headEnd/>
              <a:tailEnd/>
            </a:ln>
          </p:spPr>
        </p:pic>
        <p:sp>
          <p:nvSpPr>
            <p:cNvPr id="12" name="TextBox 11"/>
            <p:cNvSpPr txBox="1"/>
            <p:nvPr/>
          </p:nvSpPr>
          <p:spPr>
            <a:xfrm>
              <a:off x="323528" y="219997"/>
              <a:ext cx="2664296" cy="400110"/>
            </a:xfrm>
            <a:prstGeom prst="rect">
              <a:avLst/>
            </a:prstGeom>
            <a:noFill/>
          </p:spPr>
          <p:txBody>
            <a:bodyPr wrap="square">
              <a:spAutoFit/>
            </a:bodyPr>
            <a:lstStyle/>
            <a:p>
              <a:pPr>
                <a:defRPr/>
              </a:pPr>
              <a:r>
                <a:rPr lang="en-US" sz="2000" b="1" dirty="0">
                  <a:latin typeface="Comic Sans MS" panose="030F0702030302020204" pitchFamily="66" charset="0"/>
                </a:rPr>
                <a:t>Spontaneous fission</a:t>
              </a:r>
            </a:p>
          </p:txBody>
        </p:sp>
        <p:sp>
          <p:nvSpPr>
            <p:cNvPr id="26" name="TextBox 25"/>
            <p:cNvSpPr txBox="1"/>
            <p:nvPr/>
          </p:nvSpPr>
          <p:spPr bwMode="auto">
            <a:xfrm>
              <a:off x="1204490" y="4147088"/>
              <a:ext cx="2200275" cy="369888"/>
            </a:xfrm>
            <a:prstGeom prst="rect">
              <a:avLst/>
            </a:prstGeom>
            <a:solidFill>
              <a:schemeClr val="bg1"/>
            </a:solidFill>
          </p:spPr>
          <p:txBody>
            <a:bodyPr wrap="none">
              <a:spAutoFit/>
            </a:bodyPr>
            <a:lstStyle/>
            <a:p>
              <a:pPr>
                <a:defRPr/>
              </a:pPr>
              <a:r>
                <a:rPr lang="en-US" b="1" dirty="0">
                  <a:solidFill>
                    <a:srgbClr val="0070C0"/>
                  </a:solidFill>
                  <a:latin typeface="+mn-lt"/>
                </a:rPr>
                <a:t>Calc.  N. </a:t>
              </a:r>
              <a:r>
                <a:rPr lang="en-US" b="1" dirty="0" err="1">
                  <a:solidFill>
                    <a:srgbClr val="0070C0"/>
                  </a:solidFill>
                  <a:latin typeface="+mn-lt"/>
                </a:rPr>
                <a:t>Carjan</a:t>
              </a:r>
              <a:r>
                <a:rPr lang="en-US" b="1" dirty="0">
                  <a:solidFill>
                    <a:srgbClr val="0070C0"/>
                  </a:solidFill>
                  <a:latin typeface="+mn-lt"/>
                </a:rPr>
                <a:t>, 2015</a:t>
              </a:r>
              <a:endParaRPr lang="ru-RU" b="1" dirty="0">
                <a:solidFill>
                  <a:srgbClr val="0070C0"/>
                </a:solidFill>
                <a:latin typeface="+mn-lt"/>
              </a:endParaRPr>
            </a:p>
          </p:txBody>
        </p:sp>
        <p:sp>
          <p:nvSpPr>
            <p:cNvPr id="11" name="Прямоугольник 10"/>
            <p:cNvSpPr/>
            <p:nvPr/>
          </p:nvSpPr>
          <p:spPr bwMode="auto">
            <a:xfrm>
              <a:off x="7624908" y="3649785"/>
              <a:ext cx="576117" cy="11984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 name="Прямоугольник 17"/>
            <p:cNvSpPr/>
            <p:nvPr/>
          </p:nvSpPr>
          <p:spPr bwMode="auto">
            <a:xfrm>
              <a:off x="5325414" y="3647420"/>
              <a:ext cx="576117" cy="11984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 name="TextBox 18"/>
            <p:cNvSpPr txBox="1"/>
            <p:nvPr/>
          </p:nvSpPr>
          <p:spPr>
            <a:xfrm>
              <a:off x="7528886" y="3122883"/>
              <a:ext cx="768160" cy="461665"/>
            </a:xfrm>
            <a:prstGeom prst="rect">
              <a:avLst/>
            </a:prstGeom>
            <a:solidFill>
              <a:schemeClr val="bg1"/>
            </a:solidFill>
          </p:spPr>
          <p:txBody>
            <a:bodyPr wrap="none" rtlCol="0">
              <a:spAutoFit/>
            </a:bodyPr>
            <a:lstStyle/>
            <a:p>
              <a:pPr algn="ctr"/>
              <a:r>
                <a:rPr lang="en-US" sz="2400" b="1" baseline="30000" dirty="0">
                  <a:solidFill>
                    <a:srgbClr val="C00000"/>
                  </a:solidFill>
                </a:rPr>
                <a:t>264</a:t>
              </a:r>
              <a:r>
                <a:rPr lang="en-US" sz="2400" b="1" dirty="0">
                  <a:solidFill>
                    <a:srgbClr val="C00000"/>
                  </a:solidFill>
                </a:rPr>
                <a:t>Rf</a:t>
              </a:r>
            </a:p>
          </p:txBody>
        </p:sp>
        <p:sp>
          <p:nvSpPr>
            <p:cNvPr id="5" name="TextBox 4"/>
            <p:cNvSpPr txBox="1"/>
            <p:nvPr/>
          </p:nvSpPr>
          <p:spPr>
            <a:xfrm>
              <a:off x="5224013" y="3919986"/>
              <a:ext cx="768159" cy="461665"/>
            </a:xfrm>
            <a:prstGeom prst="rect">
              <a:avLst/>
            </a:prstGeom>
            <a:solidFill>
              <a:schemeClr val="bg1"/>
            </a:solidFill>
          </p:spPr>
          <p:txBody>
            <a:bodyPr wrap="none" rtlCol="0">
              <a:spAutoFit/>
            </a:bodyPr>
            <a:lstStyle/>
            <a:p>
              <a:pPr algn="ctr"/>
              <a:r>
                <a:rPr lang="en-US" sz="2400" b="1" baseline="30000" dirty="0">
                  <a:solidFill>
                    <a:srgbClr val="0070C0"/>
                  </a:solidFill>
                </a:rPr>
                <a:t>260</a:t>
              </a:r>
              <a:r>
                <a:rPr lang="en-US" sz="2400" b="1" dirty="0">
                  <a:solidFill>
                    <a:srgbClr val="0070C0"/>
                  </a:solidFill>
                </a:rPr>
                <a:t>Rf</a:t>
              </a:r>
            </a:p>
          </p:txBody>
        </p:sp>
        <p:sp>
          <p:nvSpPr>
            <p:cNvPr id="13" name="TextBox 12"/>
            <p:cNvSpPr txBox="1"/>
            <p:nvPr/>
          </p:nvSpPr>
          <p:spPr>
            <a:xfrm>
              <a:off x="7219951" y="4861968"/>
              <a:ext cx="1357230" cy="1015663"/>
            </a:xfrm>
            <a:prstGeom prst="rect">
              <a:avLst/>
            </a:prstGeom>
            <a:solidFill>
              <a:schemeClr val="bg1"/>
            </a:solidFill>
          </p:spPr>
          <p:txBody>
            <a:bodyPr wrap="none" rtlCol="0">
              <a:spAutoFit/>
            </a:bodyPr>
            <a:lstStyle/>
            <a:p>
              <a:pPr algn="ctr"/>
              <a:r>
                <a:rPr lang="en-US" sz="2000" b="1" dirty="0">
                  <a:solidFill>
                    <a:srgbClr val="C00000"/>
                  </a:solidFill>
                </a:rPr>
                <a:t>super </a:t>
              </a:r>
            </a:p>
            <a:p>
              <a:pPr algn="ctr"/>
              <a:r>
                <a:rPr lang="en-US" sz="2000" b="1" dirty="0">
                  <a:solidFill>
                    <a:srgbClr val="C00000"/>
                  </a:solidFill>
                </a:rPr>
                <a:t>symmetric </a:t>
              </a:r>
            </a:p>
            <a:p>
              <a:pPr algn="ctr"/>
              <a:r>
                <a:rPr lang="en-US" sz="2000" b="1" dirty="0">
                  <a:solidFill>
                    <a:srgbClr val="C00000"/>
                  </a:solidFill>
                </a:rPr>
                <a:t>fission</a:t>
              </a:r>
              <a:r>
                <a:rPr lang="ru-RU" sz="2000" b="1" dirty="0">
                  <a:solidFill>
                    <a:srgbClr val="C00000"/>
                  </a:solidFill>
                </a:rPr>
                <a:t> </a:t>
              </a:r>
              <a:endParaRPr lang="en-US" sz="2000" b="1" dirty="0">
                <a:solidFill>
                  <a:srgbClr val="C00000"/>
                </a:solidFill>
              </a:endParaRPr>
            </a:p>
          </p:txBody>
        </p:sp>
      </p:grpSp>
      <p:sp>
        <p:nvSpPr>
          <p:cNvPr id="3" name="Прямоугольник 2"/>
          <p:cNvSpPr/>
          <p:nvPr/>
        </p:nvSpPr>
        <p:spPr>
          <a:xfrm>
            <a:off x="3289311" y="421516"/>
            <a:ext cx="4072205" cy="430887"/>
          </a:xfrm>
          <a:prstGeom prst="rect">
            <a:avLst/>
          </a:prstGeom>
        </p:spPr>
        <p:txBody>
          <a:bodyPr wrap="none">
            <a:spAutoFit/>
          </a:bodyPr>
          <a:lstStyle/>
          <a:p>
            <a:r>
              <a:rPr lang="en-US" sz="2200" dirty="0"/>
              <a:t>Mass spectra of fission </a:t>
            </a:r>
            <a:r>
              <a:rPr lang="en-US" sz="2200" dirty="0" err="1"/>
              <a:t>fragsents</a:t>
            </a:r>
            <a:r>
              <a:rPr lang="en-US" sz="2200" dirty="0"/>
              <a:t> </a:t>
            </a:r>
            <a:endParaRPr lang="ru-RU" sz="2200" dirty="0"/>
          </a:p>
        </p:txBody>
      </p:sp>
    </p:spTree>
    <p:extLst>
      <p:ext uri="{BB962C8B-B14F-4D97-AF65-F5344CB8AC3E}">
        <p14:creationId xmlns:p14="http://schemas.microsoft.com/office/powerpoint/2010/main" val="1808240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ChangeArrowheads="1"/>
          </p:cNvSpPr>
          <p:nvPr/>
        </p:nvSpPr>
        <p:spPr bwMode="auto">
          <a:xfrm>
            <a:off x="0" y="0"/>
            <a:ext cx="9144000" cy="0"/>
          </a:xfrm>
          <a:prstGeom prst="rect">
            <a:avLst/>
          </a:prstGeom>
          <a:noFill/>
          <a:ln w="9525" cap="flat" cmpd="sng" algn="ctr">
            <a:noFill/>
            <a:prstDash val="solid"/>
            <a:miter lim="800000"/>
            <a:headEnd/>
            <a:tailEnd/>
          </a:ln>
          <a:effectLst>
            <a:prstShdw prst="shdw17" dist="17961" dir="2700000">
              <a:schemeClr val="bg1">
                <a:gamma/>
                <a:shade val="60000"/>
                <a:invGamma/>
              </a:schemeClr>
            </a:prstShdw>
          </a:effectLst>
        </p:spPr>
        <p:txBody>
          <a:bodyPr wrap="none" anchor="ctr">
            <a:spAutoFit/>
          </a:bodyPr>
          <a:lstStyle/>
          <a:p>
            <a:pPr eaLnBrk="0" hangingPunct="0">
              <a:defRPr/>
            </a:pPr>
            <a:br>
              <a:rPr lang="ru-RU"/>
            </a:br>
            <a:endParaRPr lang="ru-RU"/>
          </a:p>
        </p:txBody>
      </p:sp>
      <p:sp>
        <p:nvSpPr>
          <p:cNvPr id="47108" name="TextBox 16"/>
          <p:cNvSpPr txBox="1">
            <a:spLocks noChangeArrowheads="1"/>
          </p:cNvSpPr>
          <p:nvPr/>
        </p:nvSpPr>
        <p:spPr bwMode="auto">
          <a:xfrm>
            <a:off x="450850" y="334963"/>
            <a:ext cx="2719388" cy="461962"/>
          </a:xfrm>
          <a:prstGeom prst="rect">
            <a:avLst/>
          </a:prstGeom>
          <a:noFill/>
          <a:ln w="9525">
            <a:noFill/>
            <a:miter lim="800000"/>
            <a:headEnd/>
            <a:tailEnd/>
          </a:ln>
        </p:spPr>
        <p:txBody>
          <a:bodyPr>
            <a:spAutoFit/>
          </a:bodyPr>
          <a:lstStyle/>
          <a:p>
            <a:r>
              <a:rPr lang="en-US" sz="2400" b="1" dirty="0">
                <a:solidFill>
                  <a:srgbClr val="C00000"/>
                </a:solidFill>
                <a:latin typeface="Calibri" pitchFamily="34" charset="0"/>
              </a:rPr>
              <a:t>Cluster decay</a:t>
            </a:r>
          </a:p>
        </p:txBody>
      </p:sp>
      <p:graphicFrame>
        <p:nvGraphicFramePr>
          <p:cNvPr id="20" name="Таблица 19"/>
          <p:cNvGraphicFramePr>
            <a:graphicFrameLocks noGrp="1"/>
          </p:cNvGraphicFramePr>
          <p:nvPr>
            <p:extLst>
              <p:ext uri="{D42A27DB-BD31-4B8C-83A1-F6EECF244321}">
                <p14:modId xmlns:p14="http://schemas.microsoft.com/office/powerpoint/2010/main" val="1494715847"/>
              </p:ext>
            </p:extLst>
          </p:nvPr>
        </p:nvGraphicFramePr>
        <p:xfrm>
          <a:off x="462984" y="980728"/>
          <a:ext cx="8206451" cy="5242670"/>
        </p:xfrm>
        <a:graphic>
          <a:graphicData uri="http://schemas.openxmlformats.org/drawingml/2006/table">
            <a:tbl>
              <a:tblPr firstRow="1" bandRow="1">
                <a:tableStyleId>{5C22544A-7EE6-4342-B048-85BDC9FD1C3A}</a:tableStyleId>
              </a:tblPr>
              <a:tblGrid>
                <a:gridCol w="1641290">
                  <a:extLst>
                    <a:ext uri="{9D8B030D-6E8A-4147-A177-3AD203B41FA5}">
                      <a16:colId xmlns:a16="http://schemas.microsoft.com/office/drawing/2014/main" val="20000"/>
                    </a:ext>
                  </a:extLst>
                </a:gridCol>
                <a:gridCol w="1641290">
                  <a:extLst>
                    <a:ext uri="{9D8B030D-6E8A-4147-A177-3AD203B41FA5}">
                      <a16:colId xmlns:a16="http://schemas.microsoft.com/office/drawing/2014/main" val="20001"/>
                    </a:ext>
                  </a:extLst>
                </a:gridCol>
                <a:gridCol w="1901163">
                  <a:extLst>
                    <a:ext uri="{9D8B030D-6E8A-4147-A177-3AD203B41FA5}">
                      <a16:colId xmlns:a16="http://schemas.microsoft.com/office/drawing/2014/main" val="20002"/>
                    </a:ext>
                  </a:extLst>
                </a:gridCol>
                <a:gridCol w="1436129">
                  <a:extLst>
                    <a:ext uri="{9D8B030D-6E8A-4147-A177-3AD203B41FA5}">
                      <a16:colId xmlns:a16="http://schemas.microsoft.com/office/drawing/2014/main" val="20003"/>
                    </a:ext>
                  </a:extLst>
                </a:gridCol>
                <a:gridCol w="1586579">
                  <a:extLst>
                    <a:ext uri="{9D8B030D-6E8A-4147-A177-3AD203B41FA5}">
                      <a16:colId xmlns:a16="http://schemas.microsoft.com/office/drawing/2014/main" val="20004"/>
                    </a:ext>
                  </a:extLst>
                </a:gridCol>
              </a:tblGrid>
              <a:tr h="953091">
                <a:tc>
                  <a:txBody>
                    <a:bodyPr/>
                    <a:lstStyle/>
                    <a:p>
                      <a:pPr algn="ctr"/>
                      <a:r>
                        <a:rPr lang="en-US" sz="2400" b="1" dirty="0">
                          <a:solidFill>
                            <a:schemeClr val="bg1"/>
                          </a:solidFill>
                          <a:latin typeface="Calibri" pitchFamily="34" charset="0"/>
                        </a:rPr>
                        <a:t>Isotope</a:t>
                      </a:r>
                      <a:endParaRPr lang="ru-RU" sz="2400" b="1" dirty="0">
                        <a:solidFill>
                          <a:schemeClr val="bg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itchFamily="34" charset="0"/>
                        </a:rPr>
                        <a:t>Emitted</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itchFamily="34" charset="0"/>
                        </a:rPr>
                        <a:t>particle</a:t>
                      </a:r>
                      <a:endParaRPr lang="ru-RU" sz="2400" b="1" dirty="0">
                        <a:solidFill>
                          <a:schemeClr val="bg1"/>
                        </a:solidFill>
                        <a:latin typeface="Calibri" pitchFamily="34" charset="0"/>
                      </a:endParaRPr>
                    </a:p>
                  </a:txBody>
                  <a:tcPr/>
                </a:tc>
                <a:tc>
                  <a:txBody>
                    <a:bodyPr/>
                    <a:lstStyle/>
                    <a:p>
                      <a:pPr algn="ctr"/>
                      <a:r>
                        <a:rPr lang="en-US" sz="2400" b="1" dirty="0">
                          <a:solidFill>
                            <a:schemeClr val="bg1"/>
                          </a:solidFill>
                          <a:latin typeface="Calibri" pitchFamily="34" charset="0"/>
                        </a:rPr>
                        <a:t>Branching</a:t>
                      </a:r>
                    </a:p>
                    <a:p>
                      <a:pPr algn="ctr"/>
                      <a:r>
                        <a:rPr lang="en-US" sz="2400" b="1" dirty="0">
                          <a:solidFill>
                            <a:schemeClr val="bg1"/>
                          </a:solidFill>
                          <a:latin typeface="Calibri" pitchFamily="34" charset="0"/>
                        </a:rPr>
                        <a:t>ratio</a:t>
                      </a:r>
                      <a:endParaRPr lang="ru-RU" sz="2400" b="1" dirty="0">
                        <a:solidFill>
                          <a:schemeClr val="bg1"/>
                        </a:solidFill>
                        <a:latin typeface="Calibri" pitchFamily="34" charset="0"/>
                      </a:endParaRPr>
                    </a:p>
                  </a:txBody>
                  <a:tcPr/>
                </a:tc>
                <a:tc>
                  <a:txBody>
                    <a:bodyPr/>
                    <a:lstStyle/>
                    <a:p>
                      <a:pPr algn="ctr"/>
                      <a:r>
                        <a:rPr lang="en-US" sz="2400" b="1" dirty="0">
                          <a:solidFill>
                            <a:schemeClr val="bg1"/>
                          </a:solidFill>
                          <a:latin typeface="Calibri" pitchFamily="34" charset="0"/>
                        </a:rPr>
                        <a:t>Log</a:t>
                      </a:r>
                      <a:r>
                        <a:rPr lang="en-US" sz="2400" b="1" baseline="0" dirty="0">
                          <a:solidFill>
                            <a:schemeClr val="bg1"/>
                          </a:solidFill>
                          <a:latin typeface="Calibri" pitchFamily="34" charset="0"/>
                        </a:rPr>
                        <a:t> T(s)</a:t>
                      </a:r>
                      <a:endParaRPr lang="ru-RU" sz="2400" b="1" dirty="0">
                        <a:solidFill>
                          <a:schemeClr val="bg1"/>
                        </a:solidFill>
                        <a:latin typeface="Calibri" pitchFamily="34" charset="0"/>
                      </a:endParaRPr>
                    </a:p>
                  </a:txBody>
                  <a:tcPr/>
                </a:tc>
                <a:tc>
                  <a:txBody>
                    <a:bodyPr/>
                    <a:lstStyle/>
                    <a:p>
                      <a:pPr algn="ctr"/>
                      <a:r>
                        <a:rPr lang="en-US" sz="2400" b="1" dirty="0">
                          <a:solidFill>
                            <a:schemeClr val="bg1"/>
                          </a:solidFill>
                          <a:latin typeface="Calibri" pitchFamily="34" charset="0"/>
                        </a:rPr>
                        <a:t>Q (</a:t>
                      </a:r>
                      <a:r>
                        <a:rPr lang="en-US" sz="2400" b="1" dirty="0" err="1">
                          <a:solidFill>
                            <a:schemeClr val="bg1"/>
                          </a:solidFill>
                          <a:latin typeface="Calibri" pitchFamily="34" charset="0"/>
                        </a:rPr>
                        <a:t>MeV</a:t>
                      </a:r>
                      <a:r>
                        <a:rPr lang="en-US" sz="2400" b="1" dirty="0">
                          <a:solidFill>
                            <a:schemeClr val="bg1"/>
                          </a:solidFill>
                          <a:latin typeface="Calibri" pitchFamily="34" charset="0"/>
                        </a:rPr>
                        <a:t>)</a:t>
                      </a:r>
                      <a:endParaRPr lang="ru-RU" sz="2400" b="1" dirty="0">
                        <a:solidFill>
                          <a:schemeClr val="bg1"/>
                        </a:solidFill>
                        <a:latin typeface="Calibri" pitchFamily="34" charset="0"/>
                      </a:endParaRPr>
                    </a:p>
                  </a:txBody>
                  <a:tcPr/>
                </a:tc>
                <a:extLst>
                  <a:ext uri="{0D108BD9-81ED-4DB2-BD59-A6C34878D82A}">
                    <a16:rowId xmlns:a16="http://schemas.microsoft.com/office/drawing/2014/main" val="10000"/>
                  </a:ext>
                </a:extLst>
              </a:tr>
              <a:tr h="612797">
                <a:tc>
                  <a:txBody>
                    <a:bodyPr/>
                    <a:lstStyle/>
                    <a:p>
                      <a:pPr algn="ctr"/>
                      <a:r>
                        <a:rPr lang="en-US" sz="2800" baseline="30000" dirty="0">
                          <a:latin typeface="Calibri" pitchFamily="34" charset="0"/>
                        </a:rPr>
                        <a:t>212</a:t>
                      </a:r>
                      <a:r>
                        <a:rPr lang="en-US" sz="2400" baseline="0" dirty="0">
                          <a:latin typeface="Calibri" pitchFamily="34" charset="0"/>
                        </a:rPr>
                        <a:t>Po</a:t>
                      </a:r>
                      <a:endParaRPr lang="ru-RU" sz="2400" dirty="0">
                        <a:latin typeface="Calibri" pitchFamily="34" charset="0"/>
                      </a:endParaRPr>
                    </a:p>
                  </a:txBody>
                  <a:tcPr/>
                </a:tc>
                <a:tc>
                  <a:txBody>
                    <a:bodyPr/>
                    <a:lstStyle/>
                    <a:p>
                      <a:pPr algn="ctr"/>
                      <a:r>
                        <a:rPr lang="en-US" sz="2800" b="1" baseline="30000" dirty="0">
                          <a:solidFill>
                            <a:srgbClr val="C00000"/>
                          </a:solidFill>
                          <a:latin typeface="Calibri" pitchFamily="34" charset="0"/>
                        </a:rPr>
                        <a:t>4</a:t>
                      </a:r>
                      <a:r>
                        <a:rPr lang="en-US" sz="2400" b="1" dirty="0">
                          <a:solidFill>
                            <a:srgbClr val="C00000"/>
                          </a:solidFill>
                          <a:latin typeface="Calibri" pitchFamily="34" charset="0"/>
                        </a:rPr>
                        <a:t>He</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1.00</a:t>
                      </a:r>
                      <a:endParaRPr lang="ru-RU" sz="2400" dirty="0">
                        <a:latin typeface="Calibri" pitchFamily="34" charset="0"/>
                      </a:endParaRPr>
                    </a:p>
                  </a:txBody>
                  <a:tcPr/>
                </a:tc>
                <a:tc>
                  <a:txBody>
                    <a:bodyPr/>
                    <a:lstStyle/>
                    <a:p>
                      <a:pPr algn="ctr"/>
                      <a:r>
                        <a:rPr lang="en-US" sz="2400" dirty="0">
                          <a:latin typeface="Calibri" pitchFamily="34" charset="0"/>
                        </a:rPr>
                        <a:t>- 6.52</a:t>
                      </a:r>
                      <a:endParaRPr lang="ru-RU" sz="2400" dirty="0">
                        <a:latin typeface="Calibri" pitchFamily="34" charset="0"/>
                      </a:endParaRPr>
                    </a:p>
                  </a:txBody>
                  <a:tcPr/>
                </a:tc>
                <a:tc>
                  <a:txBody>
                    <a:bodyPr/>
                    <a:lstStyle/>
                    <a:p>
                      <a:pPr algn="ctr"/>
                      <a:r>
                        <a:rPr lang="en-US" sz="2400" dirty="0">
                          <a:latin typeface="Calibri" pitchFamily="34" charset="0"/>
                        </a:rPr>
                        <a:t>8.95</a:t>
                      </a:r>
                      <a:endParaRPr lang="ru-RU" sz="2400" dirty="0">
                        <a:latin typeface="Calibri" pitchFamily="34" charset="0"/>
                      </a:endParaRPr>
                    </a:p>
                  </a:txBody>
                  <a:tcPr/>
                </a:tc>
                <a:extLst>
                  <a:ext uri="{0D108BD9-81ED-4DB2-BD59-A6C34878D82A}">
                    <a16:rowId xmlns:a16="http://schemas.microsoft.com/office/drawing/2014/main" val="10001"/>
                  </a:ext>
                </a:extLst>
              </a:tr>
              <a:tr h="612797">
                <a:tc>
                  <a:txBody>
                    <a:bodyPr/>
                    <a:lstStyle/>
                    <a:p>
                      <a:pPr algn="ctr"/>
                      <a:r>
                        <a:rPr lang="en-US" sz="2800" baseline="30000" dirty="0">
                          <a:latin typeface="Calibri" pitchFamily="34" charset="0"/>
                        </a:rPr>
                        <a:t>222</a:t>
                      </a:r>
                      <a:r>
                        <a:rPr lang="en-US" sz="2400" dirty="0">
                          <a:latin typeface="Calibri" pitchFamily="34" charset="0"/>
                        </a:rPr>
                        <a:t>Ra</a:t>
                      </a:r>
                      <a:endParaRPr lang="ru-RU" sz="2400" dirty="0">
                        <a:latin typeface="Calibri" pitchFamily="34" charset="0"/>
                      </a:endParaRPr>
                    </a:p>
                  </a:txBody>
                  <a:tcPr/>
                </a:tc>
                <a:tc>
                  <a:txBody>
                    <a:bodyPr/>
                    <a:lstStyle/>
                    <a:p>
                      <a:pPr algn="ctr"/>
                      <a:r>
                        <a:rPr lang="en-US" sz="2800" b="1" baseline="30000" dirty="0">
                          <a:solidFill>
                            <a:srgbClr val="C00000"/>
                          </a:solidFill>
                          <a:latin typeface="Calibri" pitchFamily="34" charset="0"/>
                        </a:rPr>
                        <a:t>14</a:t>
                      </a:r>
                      <a:r>
                        <a:rPr lang="en-US" sz="2400" b="1" dirty="0">
                          <a:solidFill>
                            <a:srgbClr val="C00000"/>
                          </a:solidFill>
                          <a:latin typeface="Calibri" pitchFamily="34" charset="0"/>
                        </a:rPr>
                        <a:t>C</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3.72 </a:t>
                      </a:r>
                      <a:r>
                        <a:rPr lang="en-US" sz="2400" dirty="0">
                          <a:latin typeface="Calibri" pitchFamily="34" charset="0"/>
                          <a:cs typeface="Arial"/>
                        </a:rPr>
                        <a:t>· 10</a:t>
                      </a:r>
                      <a:r>
                        <a:rPr lang="en-US" sz="2800" baseline="30000" dirty="0">
                          <a:latin typeface="Calibri" pitchFamily="34" charset="0"/>
                          <a:cs typeface="Arial"/>
                        </a:rPr>
                        <a:t>-10</a:t>
                      </a:r>
                      <a:endParaRPr lang="ru-RU" sz="2800" baseline="30000" dirty="0">
                        <a:latin typeface="Calibri" pitchFamily="34" charset="0"/>
                      </a:endParaRPr>
                    </a:p>
                  </a:txBody>
                  <a:tcPr/>
                </a:tc>
                <a:tc>
                  <a:txBody>
                    <a:bodyPr/>
                    <a:lstStyle/>
                    <a:p>
                      <a:pPr algn="ctr"/>
                      <a:r>
                        <a:rPr lang="en-US" sz="2400" dirty="0">
                          <a:latin typeface="Calibri" pitchFamily="34" charset="0"/>
                        </a:rPr>
                        <a:t>11.01</a:t>
                      </a:r>
                      <a:endParaRPr lang="ru-RU" sz="2400" dirty="0">
                        <a:latin typeface="Calibri" pitchFamily="34" charset="0"/>
                      </a:endParaRPr>
                    </a:p>
                  </a:txBody>
                  <a:tcPr/>
                </a:tc>
                <a:tc>
                  <a:txBody>
                    <a:bodyPr/>
                    <a:lstStyle/>
                    <a:p>
                      <a:pPr algn="ctr"/>
                      <a:r>
                        <a:rPr lang="en-US" sz="2400" dirty="0">
                          <a:latin typeface="Calibri" pitchFamily="34" charset="0"/>
                        </a:rPr>
                        <a:t>33.05</a:t>
                      </a:r>
                      <a:endParaRPr lang="ru-RU" sz="2400" dirty="0">
                        <a:latin typeface="Calibri" pitchFamily="34" charset="0"/>
                      </a:endParaRPr>
                    </a:p>
                  </a:txBody>
                  <a:tcPr/>
                </a:tc>
                <a:extLst>
                  <a:ext uri="{0D108BD9-81ED-4DB2-BD59-A6C34878D82A}">
                    <a16:rowId xmlns:a16="http://schemas.microsoft.com/office/drawing/2014/main" val="10002"/>
                  </a:ext>
                </a:extLst>
              </a:tr>
              <a:tr h="612797">
                <a:tc>
                  <a:txBody>
                    <a:bodyPr/>
                    <a:lstStyle/>
                    <a:p>
                      <a:pPr algn="ctr"/>
                      <a:r>
                        <a:rPr lang="en-US" sz="2800" baseline="30000" dirty="0">
                          <a:latin typeface="Calibri" pitchFamily="34" charset="0"/>
                        </a:rPr>
                        <a:t>228</a:t>
                      </a:r>
                      <a:r>
                        <a:rPr lang="en-US" sz="2400" baseline="0" dirty="0">
                          <a:latin typeface="Calibri" pitchFamily="34" charset="0"/>
                        </a:rPr>
                        <a:t>Th</a:t>
                      </a:r>
                      <a:endParaRPr lang="ru-RU" sz="2400" baseline="0" dirty="0">
                        <a:latin typeface="Calibri" pitchFamily="34" charset="0"/>
                      </a:endParaRPr>
                    </a:p>
                  </a:txBody>
                  <a:tcPr/>
                </a:tc>
                <a:tc>
                  <a:txBody>
                    <a:bodyPr/>
                    <a:lstStyle/>
                    <a:p>
                      <a:pPr algn="ctr"/>
                      <a:r>
                        <a:rPr lang="en-US" sz="2800" b="1" baseline="30000" dirty="0">
                          <a:solidFill>
                            <a:srgbClr val="C00000"/>
                          </a:solidFill>
                          <a:latin typeface="Calibri" pitchFamily="34" charset="0"/>
                        </a:rPr>
                        <a:t>20</a:t>
                      </a:r>
                      <a:r>
                        <a:rPr lang="en-US" sz="2400" b="1" dirty="0">
                          <a:solidFill>
                            <a:srgbClr val="C00000"/>
                          </a:solidFill>
                          <a:latin typeface="Calibri" pitchFamily="34" charset="0"/>
                        </a:rPr>
                        <a:t>O</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1.13 </a:t>
                      </a:r>
                      <a:r>
                        <a:rPr lang="en-US" sz="2400" dirty="0">
                          <a:latin typeface="Calibri" pitchFamily="34" charset="0"/>
                          <a:cs typeface="Arial"/>
                        </a:rPr>
                        <a:t>· 10</a:t>
                      </a:r>
                      <a:r>
                        <a:rPr lang="en-US" sz="2800" baseline="30000" dirty="0">
                          <a:latin typeface="Calibri" pitchFamily="34" charset="0"/>
                          <a:cs typeface="Arial"/>
                        </a:rPr>
                        <a:t>-13</a:t>
                      </a:r>
                      <a:endParaRPr lang="ru-RU" sz="2800" baseline="30000" dirty="0">
                        <a:latin typeface="Calibri" pitchFamily="34" charset="0"/>
                      </a:endParaRPr>
                    </a:p>
                  </a:txBody>
                  <a:tcPr/>
                </a:tc>
                <a:tc>
                  <a:txBody>
                    <a:bodyPr/>
                    <a:lstStyle/>
                    <a:p>
                      <a:pPr algn="ctr"/>
                      <a:r>
                        <a:rPr lang="en-US" sz="2400" dirty="0">
                          <a:latin typeface="Calibri" pitchFamily="34" charset="0"/>
                        </a:rPr>
                        <a:t>20.72</a:t>
                      </a:r>
                      <a:endParaRPr lang="ru-RU" sz="2400" dirty="0">
                        <a:latin typeface="Calibri" pitchFamily="34" charset="0"/>
                      </a:endParaRPr>
                    </a:p>
                  </a:txBody>
                  <a:tcPr/>
                </a:tc>
                <a:tc>
                  <a:txBody>
                    <a:bodyPr/>
                    <a:lstStyle/>
                    <a:p>
                      <a:pPr algn="ctr"/>
                      <a:r>
                        <a:rPr lang="en-US" sz="2400" dirty="0">
                          <a:latin typeface="Calibri" pitchFamily="34" charset="0"/>
                        </a:rPr>
                        <a:t>44.72</a:t>
                      </a:r>
                      <a:endParaRPr lang="ru-RU" sz="2400" dirty="0">
                        <a:latin typeface="Calibri" pitchFamily="34" charset="0"/>
                      </a:endParaRPr>
                    </a:p>
                  </a:txBody>
                  <a:tcPr/>
                </a:tc>
                <a:extLst>
                  <a:ext uri="{0D108BD9-81ED-4DB2-BD59-A6C34878D82A}">
                    <a16:rowId xmlns:a16="http://schemas.microsoft.com/office/drawing/2014/main" val="10003"/>
                  </a:ext>
                </a:extLst>
              </a:tr>
              <a:tr h="612797">
                <a:tc>
                  <a:txBody>
                    <a:bodyPr/>
                    <a:lstStyle/>
                    <a:p>
                      <a:pPr algn="ctr"/>
                      <a:r>
                        <a:rPr lang="en-US" sz="2800" baseline="30000" dirty="0">
                          <a:latin typeface="Calibri" pitchFamily="34" charset="0"/>
                        </a:rPr>
                        <a:t>232</a:t>
                      </a:r>
                      <a:r>
                        <a:rPr lang="en-US" sz="2400" dirty="0">
                          <a:latin typeface="Calibri" pitchFamily="34" charset="0"/>
                        </a:rPr>
                        <a:t>U</a:t>
                      </a:r>
                      <a:endParaRPr lang="ru-RU" sz="2400" dirty="0">
                        <a:latin typeface="Calibri" pitchFamily="34" charset="0"/>
                      </a:endParaRPr>
                    </a:p>
                  </a:txBody>
                  <a:tcPr/>
                </a:tc>
                <a:tc>
                  <a:txBody>
                    <a:bodyPr/>
                    <a:lstStyle/>
                    <a:p>
                      <a:pPr algn="ctr"/>
                      <a:r>
                        <a:rPr lang="en-US" sz="2800" b="1" baseline="30000" dirty="0">
                          <a:solidFill>
                            <a:srgbClr val="C00000"/>
                          </a:solidFill>
                          <a:latin typeface="Calibri" pitchFamily="34" charset="0"/>
                        </a:rPr>
                        <a:t>24</a:t>
                      </a:r>
                      <a:r>
                        <a:rPr lang="en-US" sz="2400" b="1" dirty="0">
                          <a:solidFill>
                            <a:srgbClr val="C00000"/>
                          </a:solidFill>
                          <a:latin typeface="Calibri" pitchFamily="34" charset="0"/>
                        </a:rPr>
                        <a:t>Ne</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9.15 </a:t>
                      </a:r>
                      <a:r>
                        <a:rPr lang="en-US" sz="2400" dirty="0">
                          <a:latin typeface="Calibri" pitchFamily="34" charset="0"/>
                          <a:cs typeface="Arial"/>
                        </a:rPr>
                        <a:t>· 10</a:t>
                      </a:r>
                      <a:r>
                        <a:rPr lang="en-US" sz="2800" baseline="30000" dirty="0">
                          <a:latin typeface="Calibri" pitchFamily="34" charset="0"/>
                          <a:cs typeface="Arial"/>
                        </a:rPr>
                        <a:t>-12</a:t>
                      </a:r>
                      <a:endParaRPr lang="ru-RU" sz="2800" baseline="30000" dirty="0">
                        <a:latin typeface="Calibri" pitchFamily="34" charset="0"/>
                      </a:endParaRPr>
                    </a:p>
                  </a:txBody>
                  <a:tcPr/>
                </a:tc>
                <a:tc>
                  <a:txBody>
                    <a:bodyPr/>
                    <a:lstStyle/>
                    <a:p>
                      <a:pPr algn="ctr"/>
                      <a:r>
                        <a:rPr lang="en-US" sz="2400" dirty="0">
                          <a:latin typeface="Calibri" pitchFamily="34" charset="0"/>
                        </a:rPr>
                        <a:t>20.40</a:t>
                      </a:r>
                      <a:endParaRPr lang="ru-RU" sz="2400" dirty="0">
                        <a:latin typeface="Calibri" pitchFamily="34" charset="0"/>
                      </a:endParaRPr>
                    </a:p>
                  </a:txBody>
                  <a:tcPr/>
                </a:tc>
                <a:tc>
                  <a:txBody>
                    <a:bodyPr/>
                    <a:lstStyle/>
                    <a:p>
                      <a:pPr algn="ctr"/>
                      <a:r>
                        <a:rPr lang="en-US" sz="2400" dirty="0">
                          <a:latin typeface="Calibri" pitchFamily="34" charset="0"/>
                        </a:rPr>
                        <a:t>62.31</a:t>
                      </a:r>
                      <a:endParaRPr lang="ru-RU" sz="2400" dirty="0">
                        <a:latin typeface="Calibri" pitchFamily="34" charset="0"/>
                      </a:endParaRPr>
                    </a:p>
                  </a:txBody>
                  <a:tcPr/>
                </a:tc>
                <a:extLst>
                  <a:ext uri="{0D108BD9-81ED-4DB2-BD59-A6C34878D82A}">
                    <a16:rowId xmlns:a16="http://schemas.microsoft.com/office/drawing/2014/main" val="10004"/>
                  </a:ext>
                </a:extLst>
              </a:tr>
              <a:tr h="612797">
                <a:tc>
                  <a:txBody>
                    <a:bodyPr/>
                    <a:lstStyle/>
                    <a:p>
                      <a:pPr algn="ctr"/>
                      <a:r>
                        <a:rPr lang="en-US" sz="2800" baseline="30000" dirty="0">
                          <a:latin typeface="Calibri" pitchFamily="34" charset="0"/>
                        </a:rPr>
                        <a:t>236</a:t>
                      </a:r>
                      <a:r>
                        <a:rPr lang="en-US" sz="2400" dirty="0">
                          <a:latin typeface="Calibri" pitchFamily="34" charset="0"/>
                        </a:rPr>
                        <a:t>U</a:t>
                      </a:r>
                      <a:endParaRPr lang="ru-RU" sz="2400" dirty="0">
                        <a:latin typeface="Calibri" pitchFamily="34" charset="0"/>
                      </a:endParaRPr>
                    </a:p>
                  </a:txBody>
                  <a:tcPr/>
                </a:tc>
                <a:tc>
                  <a:txBody>
                    <a:bodyPr/>
                    <a:lstStyle/>
                    <a:p>
                      <a:pPr algn="ctr"/>
                      <a:r>
                        <a:rPr lang="en-US" sz="2800" b="1" baseline="30000" dirty="0">
                          <a:solidFill>
                            <a:srgbClr val="C00000"/>
                          </a:solidFill>
                          <a:latin typeface="Calibri" pitchFamily="34" charset="0"/>
                        </a:rPr>
                        <a:t>28</a:t>
                      </a:r>
                      <a:r>
                        <a:rPr lang="en-US" sz="2400" b="1" dirty="0">
                          <a:solidFill>
                            <a:srgbClr val="C00000"/>
                          </a:solidFill>
                          <a:latin typeface="Calibri" pitchFamily="34" charset="0"/>
                        </a:rPr>
                        <a:t>Mg</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2.7</a:t>
                      </a:r>
                      <a:r>
                        <a:rPr lang="en-US" sz="2400" dirty="0">
                          <a:latin typeface="Calibri" pitchFamily="34" charset="0"/>
                          <a:cs typeface="Arial"/>
                        </a:rPr>
                        <a:t>· 10</a:t>
                      </a:r>
                      <a:r>
                        <a:rPr lang="en-US" sz="2800" baseline="30000" dirty="0">
                          <a:latin typeface="Calibri" pitchFamily="34" charset="0"/>
                          <a:cs typeface="Arial"/>
                        </a:rPr>
                        <a:t>-14</a:t>
                      </a:r>
                      <a:endParaRPr lang="ru-RU" sz="2800" baseline="30000" dirty="0">
                        <a:latin typeface="Calibri" pitchFamily="34" charset="0"/>
                      </a:endParaRPr>
                    </a:p>
                  </a:txBody>
                  <a:tcPr/>
                </a:tc>
                <a:tc>
                  <a:txBody>
                    <a:bodyPr/>
                    <a:lstStyle/>
                    <a:p>
                      <a:pPr algn="ctr"/>
                      <a:r>
                        <a:rPr lang="en-US" sz="2400" dirty="0">
                          <a:latin typeface="Calibri" pitchFamily="34" charset="0"/>
                        </a:rPr>
                        <a:t>21.52</a:t>
                      </a:r>
                      <a:endParaRPr lang="ru-RU" sz="2400" dirty="0">
                        <a:latin typeface="Calibri" pitchFamily="34" charset="0"/>
                      </a:endParaRPr>
                    </a:p>
                  </a:txBody>
                  <a:tcPr/>
                </a:tc>
                <a:tc>
                  <a:txBody>
                    <a:bodyPr/>
                    <a:lstStyle/>
                    <a:p>
                      <a:pPr algn="ctr"/>
                      <a:r>
                        <a:rPr lang="en-US" sz="2400" dirty="0">
                          <a:latin typeface="Calibri" pitchFamily="34" charset="0"/>
                        </a:rPr>
                        <a:t>79.67</a:t>
                      </a:r>
                      <a:endParaRPr lang="ru-RU" sz="2400" dirty="0">
                        <a:latin typeface="Calibri" pitchFamily="34" charset="0"/>
                      </a:endParaRPr>
                    </a:p>
                  </a:txBody>
                  <a:tcPr/>
                </a:tc>
                <a:extLst>
                  <a:ext uri="{0D108BD9-81ED-4DB2-BD59-A6C34878D82A}">
                    <a16:rowId xmlns:a16="http://schemas.microsoft.com/office/drawing/2014/main" val="10005"/>
                  </a:ext>
                </a:extLst>
              </a:tr>
              <a:tr h="612797">
                <a:tc>
                  <a:txBody>
                    <a:bodyPr/>
                    <a:lstStyle/>
                    <a:p>
                      <a:pPr algn="ctr"/>
                      <a:r>
                        <a:rPr lang="en-US" sz="2800" baseline="30000" dirty="0">
                          <a:latin typeface="Calibri" pitchFamily="34" charset="0"/>
                        </a:rPr>
                        <a:t>242</a:t>
                      </a:r>
                      <a:r>
                        <a:rPr lang="en-US" sz="2400" dirty="0">
                          <a:latin typeface="Calibri" pitchFamily="34" charset="0"/>
                        </a:rPr>
                        <a:t>Cm</a:t>
                      </a:r>
                      <a:endParaRPr lang="ru-RU" sz="2400" dirty="0">
                        <a:latin typeface="Calibri" pitchFamily="34" charset="0"/>
                      </a:endParaRPr>
                    </a:p>
                  </a:txBody>
                  <a:tcPr/>
                </a:tc>
                <a:tc>
                  <a:txBody>
                    <a:bodyPr/>
                    <a:lstStyle/>
                    <a:p>
                      <a:pPr algn="ctr"/>
                      <a:r>
                        <a:rPr lang="en-US" sz="2800" b="1" baseline="30000" dirty="0">
                          <a:solidFill>
                            <a:srgbClr val="C00000"/>
                          </a:solidFill>
                          <a:latin typeface="Calibri" pitchFamily="34" charset="0"/>
                        </a:rPr>
                        <a:t>34</a:t>
                      </a:r>
                      <a:r>
                        <a:rPr lang="en-US" sz="2400" b="1" dirty="0">
                          <a:solidFill>
                            <a:srgbClr val="C00000"/>
                          </a:solidFill>
                          <a:latin typeface="Calibri" pitchFamily="34" charset="0"/>
                        </a:rPr>
                        <a:t>Si</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1</a:t>
                      </a:r>
                      <a:r>
                        <a:rPr lang="en-US" sz="2400" baseline="0" dirty="0">
                          <a:latin typeface="Calibri" pitchFamily="34" charset="0"/>
                        </a:rPr>
                        <a:t> </a:t>
                      </a:r>
                      <a:r>
                        <a:rPr lang="en-US" sz="2400" dirty="0">
                          <a:latin typeface="Calibri" pitchFamily="34" charset="0"/>
                          <a:cs typeface="Arial"/>
                        </a:rPr>
                        <a:t>·</a:t>
                      </a:r>
                      <a:r>
                        <a:rPr lang="en-US" sz="2400" baseline="0" dirty="0">
                          <a:latin typeface="Calibri" pitchFamily="34" charset="0"/>
                          <a:cs typeface="Arial"/>
                        </a:rPr>
                        <a:t> </a:t>
                      </a:r>
                      <a:r>
                        <a:rPr lang="en-US" sz="2400" dirty="0">
                          <a:latin typeface="Calibri" pitchFamily="34" charset="0"/>
                          <a:cs typeface="Arial"/>
                        </a:rPr>
                        <a:t>10</a:t>
                      </a:r>
                      <a:r>
                        <a:rPr lang="en-US" sz="2800" baseline="30000" dirty="0">
                          <a:latin typeface="Calibri" pitchFamily="34" charset="0"/>
                          <a:cs typeface="Arial"/>
                        </a:rPr>
                        <a:t>-16</a:t>
                      </a:r>
                      <a:endParaRPr lang="ru-RU" sz="2800" baseline="30000" dirty="0">
                        <a:latin typeface="Calibri" pitchFamily="34" charset="0"/>
                      </a:endParaRPr>
                    </a:p>
                  </a:txBody>
                  <a:tcPr/>
                </a:tc>
                <a:tc>
                  <a:txBody>
                    <a:bodyPr/>
                    <a:lstStyle/>
                    <a:p>
                      <a:pPr algn="ctr"/>
                      <a:r>
                        <a:rPr lang="en-US" sz="2400" dirty="0">
                          <a:latin typeface="Calibri" pitchFamily="34" charset="0"/>
                        </a:rPr>
                        <a:t>23.15</a:t>
                      </a:r>
                      <a:endParaRPr lang="ru-RU" sz="2400" dirty="0">
                        <a:latin typeface="Calibri" pitchFamily="34" charset="0"/>
                      </a:endParaRPr>
                    </a:p>
                  </a:txBody>
                  <a:tcPr/>
                </a:tc>
                <a:tc>
                  <a:txBody>
                    <a:bodyPr/>
                    <a:lstStyle/>
                    <a:p>
                      <a:pPr algn="ctr"/>
                      <a:r>
                        <a:rPr lang="en-US" sz="2400" dirty="0">
                          <a:latin typeface="Calibri" pitchFamily="34" charset="0"/>
                        </a:rPr>
                        <a:t>96.51</a:t>
                      </a:r>
                      <a:endParaRPr lang="ru-RU" sz="2400" dirty="0">
                        <a:latin typeface="Calibri" pitchFamily="34" charset="0"/>
                      </a:endParaRPr>
                    </a:p>
                  </a:txBody>
                  <a:tcPr/>
                </a:tc>
                <a:extLst>
                  <a:ext uri="{0D108BD9-81ED-4DB2-BD59-A6C34878D82A}">
                    <a16:rowId xmlns:a16="http://schemas.microsoft.com/office/drawing/2014/main" val="10006"/>
                  </a:ext>
                </a:extLst>
              </a:tr>
              <a:tr h="612797">
                <a:tc>
                  <a:txBody>
                    <a:bodyPr/>
                    <a:lstStyle/>
                    <a:p>
                      <a:pPr algn="ctr"/>
                      <a:r>
                        <a:rPr lang="en-US" sz="2800" b="1" baseline="30000" dirty="0">
                          <a:latin typeface="Calibri" pitchFamily="34" charset="0"/>
                        </a:rPr>
                        <a:t>294</a:t>
                      </a:r>
                      <a:r>
                        <a:rPr lang="en-US" sz="2400" b="1" dirty="0">
                          <a:latin typeface="Calibri" pitchFamily="34" charset="0"/>
                        </a:rPr>
                        <a:t>Og</a:t>
                      </a:r>
                      <a:endParaRPr lang="ru-RU" sz="2400" b="1" dirty="0">
                        <a:latin typeface="Calibri" pitchFamily="34" charset="0"/>
                      </a:endParaRPr>
                    </a:p>
                  </a:txBody>
                  <a:tcPr/>
                </a:tc>
                <a:tc>
                  <a:txBody>
                    <a:bodyPr/>
                    <a:lstStyle/>
                    <a:p>
                      <a:pPr algn="ctr"/>
                      <a:r>
                        <a:rPr lang="en-US" sz="2800" b="1" baseline="30000">
                          <a:solidFill>
                            <a:srgbClr val="C00000"/>
                          </a:solidFill>
                          <a:latin typeface="Calibri" pitchFamily="34" charset="0"/>
                        </a:rPr>
                        <a:t>86</a:t>
                      </a:r>
                      <a:r>
                        <a:rPr lang="en-US" sz="2400" b="1">
                          <a:solidFill>
                            <a:srgbClr val="C00000"/>
                          </a:solidFill>
                          <a:latin typeface="Calibri" pitchFamily="34" charset="0"/>
                        </a:rPr>
                        <a:t>Kr</a:t>
                      </a:r>
                      <a:endParaRPr lang="ru-RU" sz="2400" b="1" dirty="0">
                        <a:solidFill>
                          <a:srgbClr val="C00000"/>
                        </a:solidFill>
                        <a:latin typeface="Calibri" pitchFamily="34" charset="0"/>
                      </a:endParaRPr>
                    </a:p>
                  </a:txBody>
                  <a:tcPr/>
                </a:tc>
                <a:tc>
                  <a:txBody>
                    <a:bodyPr/>
                    <a:lstStyle/>
                    <a:p>
                      <a:pPr algn="ctr"/>
                      <a:r>
                        <a:rPr lang="en-US" sz="2400" b="1" baseline="0">
                          <a:latin typeface="Calibri" pitchFamily="34" charset="0"/>
                          <a:cs typeface="Arial"/>
                        </a:rPr>
                        <a:t>?</a:t>
                      </a:r>
                      <a:endParaRPr lang="ru-RU" sz="2800" b="1" baseline="30000" dirty="0">
                        <a:latin typeface="Calibri" pitchFamily="34" charset="0"/>
                      </a:endParaRPr>
                    </a:p>
                  </a:txBody>
                  <a:tcPr/>
                </a:tc>
                <a:tc>
                  <a:txBody>
                    <a:bodyPr/>
                    <a:lstStyle/>
                    <a:p>
                      <a:pPr algn="ctr"/>
                      <a:r>
                        <a:rPr lang="en-US" sz="2400" b="1">
                          <a:latin typeface="Calibri" pitchFamily="34" charset="0"/>
                        </a:rPr>
                        <a:t>??</a:t>
                      </a:r>
                      <a:endParaRPr lang="ru-RU" sz="2400" b="1" dirty="0">
                        <a:latin typeface="Calibri" pitchFamily="34" charset="0"/>
                      </a:endParaRPr>
                    </a:p>
                  </a:txBody>
                  <a:tcPr/>
                </a:tc>
                <a:tc>
                  <a:txBody>
                    <a:bodyPr/>
                    <a:lstStyle/>
                    <a:p>
                      <a:pPr algn="ctr"/>
                      <a:r>
                        <a:rPr lang="en-US" sz="2400" b="1" dirty="0">
                          <a:latin typeface="Calibri" pitchFamily="34" charset="0"/>
                        </a:rPr>
                        <a:t>304.3</a:t>
                      </a:r>
                      <a:endParaRPr lang="ru-RU" sz="2400" b="1" dirty="0">
                        <a:latin typeface="Calibri" pitchFamily="34" charset="0"/>
                      </a:endParaRPr>
                    </a:p>
                  </a:txBody>
                  <a:tcPr/>
                </a:tc>
                <a:extLst>
                  <a:ext uri="{0D108BD9-81ED-4DB2-BD59-A6C34878D82A}">
                    <a16:rowId xmlns:a16="http://schemas.microsoft.com/office/drawing/2014/main" val="10007"/>
                  </a:ext>
                </a:extLst>
              </a:tr>
            </a:tbl>
          </a:graphicData>
        </a:graphic>
      </p:graphicFrame>
      <p:sp>
        <p:nvSpPr>
          <p:cNvPr id="2" name="Прямоугольник 1"/>
          <p:cNvSpPr/>
          <p:nvPr/>
        </p:nvSpPr>
        <p:spPr>
          <a:xfrm>
            <a:off x="450850" y="3140968"/>
            <a:ext cx="8081590" cy="648072"/>
          </a:xfrm>
          <a:prstGeom prst="rect">
            <a:avLst/>
          </a:prstGeom>
          <a:noFill/>
          <a:ln w="38100">
            <a:solidFill>
              <a:srgbClr val="1D23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450850" y="5589240"/>
            <a:ext cx="829761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1344609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83" y="-243408"/>
            <a:ext cx="795448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938327" y="1278659"/>
            <a:ext cx="907621" cy="707886"/>
          </a:xfrm>
          <a:prstGeom prst="rect">
            <a:avLst/>
          </a:prstGeom>
          <a:solidFill>
            <a:schemeClr val="bg1"/>
          </a:solidFill>
        </p:spPr>
        <p:txBody>
          <a:bodyPr wrap="none" rtlCol="0">
            <a:spAutoFit/>
          </a:bodyPr>
          <a:lstStyle/>
          <a:p>
            <a:r>
              <a:rPr lang="en-US" sz="2000" b="1" dirty="0"/>
              <a:t>Fission</a:t>
            </a:r>
          </a:p>
          <a:p>
            <a:endParaRPr lang="ru-RU" sz="2000" b="1" dirty="0"/>
          </a:p>
        </p:txBody>
      </p:sp>
      <p:sp>
        <p:nvSpPr>
          <p:cNvPr id="10" name="TextBox 9"/>
          <p:cNvSpPr txBox="1"/>
          <p:nvPr/>
        </p:nvSpPr>
        <p:spPr>
          <a:xfrm>
            <a:off x="6192132" y="1596894"/>
            <a:ext cx="1627369" cy="400110"/>
          </a:xfrm>
          <a:prstGeom prst="rect">
            <a:avLst/>
          </a:prstGeom>
          <a:noFill/>
        </p:spPr>
        <p:txBody>
          <a:bodyPr wrap="none" rtlCol="0">
            <a:spAutoFit/>
          </a:bodyPr>
          <a:lstStyle/>
          <a:p>
            <a:r>
              <a:rPr lang="en-US" sz="2000" b="1" dirty="0">
                <a:solidFill>
                  <a:schemeClr val="bg1"/>
                </a:solidFill>
                <a:latin typeface="Comic Sans MS" panose="030F0702030302020204" pitchFamily="66" charset="0"/>
              </a:rPr>
              <a:t>T</a:t>
            </a:r>
            <a:r>
              <a:rPr lang="en-US" sz="2000" b="1" baseline="-25000" dirty="0">
                <a:solidFill>
                  <a:schemeClr val="bg1"/>
                </a:solidFill>
                <a:latin typeface="Comic Sans MS" panose="030F0702030302020204" pitchFamily="66" charset="0"/>
              </a:rPr>
              <a:t>1/2 </a:t>
            </a:r>
            <a:r>
              <a:rPr lang="en-US" sz="2000" b="1" dirty="0">
                <a:latin typeface="Comic Sans MS" panose="030F0702030302020204" pitchFamily="66" charset="0"/>
              </a:rPr>
              <a:t>&gt;</a:t>
            </a:r>
            <a:r>
              <a:rPr lang="en-US" sz="2000" b="1" dirty="0">
                <a:latin typeface="Comic Sans MS" panose="030F0702030302020204" pitchFamily="66" charset="0"/>
                <a:cs typeface="Calibri"/>
              </a:rPr>
              <a:t>10</a:t>
            </a:r>
            <a:r>
              <a:rPr lang="en-US" sz="2000" b="1" baseline="30000" dirty="0">
                <a:latin typeface="Comic Sans MS" panose="030F0702030302020204" pitchFamily="66" charset="0"/>
                <a:cs typeface="Calibri"/>
              </a:rPr>
              <a:t>20 </a:t>
            </a:r>
            <a:r>
              <a:rPr lang="en-US" sz="2000" b="1" dirty="0">
                <a:latin typeface="Comic Sans MS" panose="030F0702030302020204" pitchFamily="66" charset="0"/>
                <a:cs typeface="Calibri"/>
              </a:rPr>
              <a:t>y</a:t>
            </a:r>
            <a:endParaRPr lang="ru-RU" sz="2000" b="1" dirty="0">
              <a:latin typeface="Comic Sans MS" panose="030F0702030302020204" pitchFamily="66" charset="0"/>
            </a:endParaRPr>
          </a:p>
        </p:txBody>
      </p:sp>
      <p:sp>
        <p:nvSpPr>
          <p:cNvPr id="12" name="Прямоугольник 11"/>
          <p:cNvSpPr/>
          <p:nvPr/>
        </p:nvSpPr>
        <p:spPr>
          <a:xfrm>
            <a:off x="810783" y="5265316"/>
            <a:ext cx="7954482" cy="13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5819429" y="5080821"/>
            <a:ext cx="1128835" cy="330669"/>
          </a:xfrm>
          <a:prstGeom prst="rect">
            <a:avLst/>
          </a:prstGeom>
          <a:solidFill>
            <a:schemeClr val="bg1"/>
          </a:solidFill>
        </p:spPr>
        <p:txBody>
          <a:bodyPr wrap="none" rtlCol="0">
            <a:spAutoFit/>
          </a:bodyPr>
          <a:lstStyle/>
          <a:p>
            <a:r>
              <a:rPr lang="en-US" sz="2000" b="1" dirty="0"/>
              <a:t>emission</a:t>
            </a:r>
            <a:endParaRPr lang="ru-RU" sz="2000" b="1" dirty="0"/>
          </a:p>
        </p:txBody>
      </p:sp>
      <p:sp>
        <p:nvSpPr>
          <p:cNvPr id="14" name="TextBox 13"/>
          <p:cNvSpPr txBox="1"/>
          <p:nvPr/>
        </p:nvSpPr>
        <p:spPr>
          <a:xfrm>
            <a:off x="5295827" y="4798765"/>
            <a:ext cx="1351652" cy="430887"/>
          </a:xfrm>
          <a:prstGeom prst="rect">
            <a:avLst/>
          </a:prstGeom>
          <a:solidFill>
            <a:schemeClr val="bg1"/>
          </a:solidFill>
        </p:spPr>
        <p:txBody>
          <a:bodyPr wrap="none" rtlCol="0">
            <a:spAutoFit/>
          </a:bodyPr>
          <a:lstStyle/>
          <a:p>
            <a:r>
              <a:rPr lang="el-GR" sz="2200" b="1" dirty="0"/>
              <a:t>α</a:t>
            </a:r>
            <a:r>
              <a:rPr lang="en-US" sz="2000" b="1" dirty="0"/>
              <a:t> - particle</a:t>
            </a:r>
            <a:endParaRPr lang="ru-RU" sz="2000" b="1" dirty="0"/>
          </a:p>
        </p:txBody>
      </p:sp>
      <p:sp>
        <p:nvSpPr>
          <p:cNvPr id="11" name="TextBox 10"/>
          <p:cNvSpPr txBox="1"/>
          <p:nvPr/>
        </p:nvSpPr>
        <p:spPr>
          <a:xfrm>
            <a:off x="6875709" y="4968743"/>
            <a:ext cx="1944763" cy="400110"/>
          </a:xfrm>
          <a:prstGeom prst="rect">
            <a:avLst/>
          </a:prstGeom>
          <a:noFill/>
        </p:spPr>
        <p:txBody>
          <a:bodyPr wrap="none" rtlCol="0">
            <a:spAutoFit/>
          </a:bodyPr>
          <a:lstStyle/>
          <a:p>
            <a:r>
              <a:rPr lang="en-US" sz="2000" b="1" dirty="0">
                <a:latin typeface="Comic Sans MS" panose="030F0702030302020204" pitchFamily="66" charset="0"/>
              </a:rPr>
              <a:t>T</a:t>
            </a:r>
            <a:r>
              <a:rPr lang="en-US" sz="2000" b="1" baseline="-25000" dirty="0">
                <a:latin typeface="Comic Sans MS" panose="030F0702030302020204" pitchFamily="66" charset="0"/>
              </a:rPr>
              <a:t>1/2</a:t>
            </a:r>
            <a:r>
              <a:rPr lang="en-US" sz="2000" b="1" dirty="0">
                <a:latin typeface="Comic Sans MS" panose="030F0702030302020204" pitchFamily="66" charset="0"/>
              </a:rPr>
              <a:t>=7.5</a:t>
            </a:r>
            <a:r>
              <a:rPr lang="en-US" sz="2000" b="1" dirty="0">
                <a:latin typeface="Calibri"/>
                <a:cs typeface="Calibri"/>
              </a:rPr>
              <a:t>ˑ</a:t>
            </a:r>
            <a:r>
              <a:rPr lang="en-US" sz="2000" b="1" dirty="0">
                <a:latin typeface="Comic Sans MS" panose="030F0702030302020204" pitchFamily="66" charset="0"/>
                <a:cs typeface="Calibri"/>
              </a:rPr>
              <a:t>10</a:t>
            </a:r>
            <a:r>
              <a:rPr lang="en-US" sz="2000" b="1" baseline="30000" dirty="0">
                <a:latin typeface="Comic Sans MS" panose="030F0702030302020204" pitchFamily="66" charset="0"/>
                <a:cs typeface="Calibri"/>
              </a:rPr>
              <a:t>4 </a:t>
            </a:r>
            <a:r>
              <a:rPr lang="en-US" sz="2000" b="1" dirty="0">
                <a:latin typeface="Comic Sans MS" panose="030F0702030302020204" pitchFamily="66" charset="0"/>
                <a:cs typeface="Calibri"/>
              </a:rPr>
              <a:t>y</a:t>
            </a:r>
            <a:endParaRPr lang="ru-RU" sz="2000" b="1" dirty="0">
              <a:latin typeface="Comic Sans MS" panose="030F0702030302020204" pitchFamily="66" charset="0"/>
            </a:endParaRPr>
          </a:p>
        </p:txBody>
      </p:sp>
      <p:grpSp>
        <p:nvGrpSpPr>
          <p:cNvPr id="53" name="Группа 52"/>
          <p:cNvGrpSpPr/>
          <p:nvPr/>
        </p:nvGrpSpPr>
        <p:grpSpPr>
          <a:xfrm>
            <a:off x="2123728" y="-223838"/>
            <a:ext cx="5653093" cy="1600313"/>
            <a:chOff x="2123728" y="-223838"/>
            <a:chExt cx="5653093" cy="1600313"/>
          </a:xfrm>
        </p:grpSpPr>
        <p:sp>
          <p:nvSpPr>
            <p:cNvPr id="9" name="TextBox 8"/>
            <p:cNvSpPr txBox="1"/>
            <p:nvPr/>
          </p:nvSpPr>
          <p:spPr>
            <a:xfrm>
              <a:off x="6321807" y="976365"/>
              <a:ext cx="1455014" cy="400110"/>
            </a:xfrm>
            <a:prstGeom prst="rect">
              <a:avLst/>
            </a:prstGeom>
            <a:solidFill>
              <a:schemeClr val="bg1"/>
            </a:solidFill>
          </p:spPr>
          <p:txBody>
            <a:bodyPr wrap="none" rtlCol="0">
              <a:spAutoFit/>
            </a:bodyPr>
            <a:lstStyle/>
            <a:p>
              <a:r>
                <a:rPr lang="en-US" sz="2000" b="1" dirty="0"/>
                <a:t>Asymmetric</a:t>
              </a:r>
              <a:endParaRPr lang="ru-RU" sz="2000" b="1" dirty="0"/>
            </a:p>
          </p:txBody>
        </p:sp>
        <p:sp>
          <p:nvSpPr>
            <p:cNvPr id="6" name="TextBox 5"/>
            <p:cNvSpPr txBox="1"/>
            <p:nvPr/>
          </p:nvSpPr>
          <p:spPr>
            <a:xfrm>
              <a:off x="6516216" y="241484"/>
              <a:ext cx="995785" cy="523220"/>
            </a:xfrm>
            <a:prstGeom prst="rect">
              <a:avLst/>
            </a:prstGeom>
            <a:solidFill>
              <a:schemeClr val="bg1"/>
            </a:solidFill>
            <a:ln w="19050">
              <a:solidFill>
                <a:schemeClr val="tx1"/>
              </a:solidFill>
            </a:ln>
          </p:spPr>
          <p:txBody>
            <a:bodyPr wrap="none" rtlCol="0">
              <a:spAutoFit/>
            </a:bodyPr>
            <a:lstStyle/>
            <a:p>
              <a:r>
                <a:rPr lang="en-US" sz="2800" baseline="30000" dirty="0">
                  <a:effectLst>
                    <a:outerShdw blurRad="38100" dist="38100" dir="2700000" algn="tl">
                      <a:srgbClr val="000000">
                        <a:alpha val="43137"/>
                      </a:srgbClr>
                    </a:outerShdw>
                  </a:effectLst>
                </a:rPr>
                <a:t>230</a:t>
              </a:r>
              <a:r>
                <a:rPr lang="en-US" sz="2800" dirty="0">
                  <a:effectLst>
                    <a:outerShdw blurRad="38100" dist="38100" dir="2700000" algn="tl">
                      <a:srgbClr val="000000">
                        <a:alpha val="43137"/>
                      </a:srgbClr>
                    </a:outerShdw>
                  </a:effectLst>
                </a:rPr>
                <a:t>Th </a:t>
              </a:r>
              <a:endParaRPr lang="ru-RU" sz="2800" dirty="0">
                <a:effectLst>
                  <a:outerShdw blurRad="38100" dist="38100" dir="2700000" algn="tl">
                    <a:srgbClr val="000000">
                      <a:alpha val="43137"/>
                    </a:srgbClr>
                  </a:outerShdw>
                </a:effectLst>
              </a:endParaRPr>
            </a:p>
          </p:txBody>
        </p:sp>
        <p:sp>
          <p:nvSpPr>
            <p:cNvPr id="2" name="TextBox 1"/>
            <p:cNvSpPr txBox="1"/>
            <p:nvPr/>
          </p:nvSpPr>
          <p:spPr>
            <a:xfrm>
              <a:off x="2123728" y="692696"/>
              <a:ext cx="2048959" cy="400110"/>
            </a:xfrm>
            <a:prstGeom prst="rect">
              <a:avLst/>
            </a:prstGeom>
            <a:noFill/>
          </p:spPr>
          <p:txBody>
            <a:bodyPr wrap="none" rtlCol="0">
              <a:spAutoFit/>
            </a:bodyPr>
            <a:lstStyle/>
            <a:p>
              <a:r>
                <a:rPr lang="en-US" sz="2000" b="1" dirty="0">
                  <a:latin typeface="Comic Sans MS" panose="030F0702030302020204" pitchFamily="66" charset="0"/>
                </a:rPr>
                <a:t>T</a:t>
              </a:r>
              <a:r>
                <a:rPr lang="en-US" sz="2000" b="1" baseline="-25000" dirty="0">
                  <a:latin typeface="Comic Sans MS" panose="030F0702030302020204" pitchFamily="66" charset="0"/>
                </a:rPr>
                <a:t>1/2</a:t>
              </a:r>
              <a:r>
                <a:rPr lang="en-US" sz="2000" b="1" dirty="0">
                  <a:latin typeface="Comic Sans MS" panose="030F0702030302020204" pitchFamily="66" charset="0"/>
                </a:rPr>
                <a:t>=1.8</a:t>
              </a:r>
              <a:r>
                <a:rPr lang="en-US" sz="2000" b="1" dirty="0">
                  <a:latin typeface="Calibri"/>
                  <a:cs typeface="Calibri"/>
                </a:rPr>
                <a:t>ˑ</a:t>
              </a:r>
              <a:r>
                <a:rPr lang="en-US" sz="2000" b="1" dirty="0">
                  <a:latin typeface="Comic Sans MS" panose="030F0702030302020204" pitchFamily="66" charset="0"/>
                  <a:cs typeface="Calibri"/>
                </a:rPr>
                <a:t>10</a:t>
              </a:r>
              <a:r>
                <a:rPr lang="en-US" sz="2000" b="1" baseline="30000" dirty="0">
                  <a:latin typeface="Comic Sans MS" panose="030F0702030302020204" pitchFamily="66" charset="0"/>
                  <a:cs typeface="Calibri"/>
                </a:rPr>
                <a:t>13 </a:t>
              </a:r>
              <a:r>
                <a:rPr lang="en-US" sz="2000" b="1" dirty="0">
                  <a:latin typeface="Comic Sans MS" panose="030F0702030302020204" pitchFamily="66" charset="0"/>
                  <a:cs typeface="Calibri"/>
                </a:rPr>
                <a:t>y</a:t>
              </a:r>
              <a:endParaRPr lang="ru-RU" sz="2000" b="1" dirty="0">
                <a:latin typeface="Comic Sans MS" panose="030F0702030302020204" pitchFamily="66" charset="0"/>
              </a:endParaRPr>
            </a:p>
          </p:txBody>
        </p:sp>
        <p:sp>
          <p:nvSpPr>
            <p:cNvPr id="19" name="Прямоугольник 18"/>
            <p:cNvSpPr/>
            <p:nvPr/>
          </p:nvSpPr>
          <p:spPr>
            <a:xfrm>
              <a:off x="4172687" y="-223838"/>
              <a:ext cx="1574734" cy="613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3779912" y="476672"/>
              <a:ext cx="43204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3238311" y="157783"/>
              <a:ext cx="1384097" cy="430887"/>
            </a:xfrm>
            <a:prstGeom prst="rect">
              <a:avLst/>
            </a:prstGeom>
            <a:solidFill>
              <a:schemeClr val="bg1"/>
            </a:solidFill>
          </p:spPr>
          <p:txBody>
            <a:bodyPr wrap="none" rtlCol="0">
              <a:spAutoFit/>
            </a:bodyPr>
            <a:lstStyle/>
            <a:p>
              <a:r>
                <a:rPr lang="en-US" sz="2000" b="1" dirty="0"/>
                <a:t>Cluster </a:t>
              </a:r>
              <a:r>
                <a:rPr lang="en-US" sz="2400" b="1" baseline="30000" dirty="0"/>
                <a:t>22</a:t>
              </a:r>
              <a:r>
                <a:rPr lang="en-US" sz="2200" b="1" dirty="0"/>
                <a:t>O</a:t>
              </a:r>
              <a:endParaRPr lang="ru-RU" sz="2200" b="1" dirty="0"/>
            </a:p>
          </p:txBody>
        </p:sp>
        <p:sp>
          <p:nvSpPr>
            <p:cNvPr id="15" name="TextBox 14"/>
            <p:cNvSpPr txBox="1"/>
            <p:nvPr/>
          </p:nvSpPr>
          <p:spPr>
            <a:xfrm>
              <a:off x="3626281" y="377901"/>
              <a:ext cx="9615" cy="127486"/>
            </a:xfrm>
            <a:prstGeom prst="rect">
              <a:avLst/>
            </a:prstGeom>
            <a:solidFill>
              <a:schemeClr val="bg1"/>
            </a:solidFill>
          </p:spPr>
          <p:txBody>
            <a:bodyPr wrap="none" rtlCol="0">
              <a:spAutoFit/>
            </a:bodyPr>
            <a:lstStyle/>
            <a:p>
              <a:r>
                <a:rPr lang="en-US" sz="2000" b="1" dirty="0"/>
                <a:t>emission</a:t>
              </a:r>
              <a:endParaRPr lang="ru-RU" sz="2000" b="1" dirty="0"/>
            </a:p>
          </p:txBody>
        </p:sp>
      </p:grpSp>
      <p:cxnSp>
        <p:nvCxnSpPr>
          <p:cNvPr id="4" name="Прямая со стрелкой 3"/>
          <p:cNvCxnSpPr/>
          <p:nvPr/>
        </p:nvCxnSpPr>
        <p:spPr>
          <a:xfrm>
            <a:off x="5076056" y="4077072"/>
            <a:ext cx="0" cy="100811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55" name="Группа 54"/>
          <p:cNvGrpSpPr/>
          <p:nvPr/>
        </p:nvGrpSpPr>
        <p:grpSpPr>
          <a:xfrm>
            <a:off x="4800" y="1080644"/>
            <a:ext cx="4999248" cy="6164780"/>
            <a:chOff x="-5437112" y="692696"/>
            <a:chExt cx="4999248" cy="6164780"/>
          </a:xfrm>
        </p:grpSpPr>
        <p:grpSp>
          <p:nvGrpSpPr>
            <p:cNvPr id="50" name="Группа 49"/>
            <p:cNvGrpSpPr/>
            <p:nvPr/>
          </p:nvGrpSpPr>
          <p:grpSpPr>
            <a:xfrm>
              <a:off x="-5437112" y="692696"/>
              <a:ext cx="4927241" cy="6164780"/>
              <a:chOff x="-2166055" y="692696"/>
              <a:chExt cx="4927241" cy="6164780"/>
            </a:xfrm>
          </p:grpSpPr>
          <p:sp>
            <p:nvSpPr>
              <p:cNvPr id="21" name="Прямоугольник 20"/>
              <p:cNvSpPr/>
              <p:nvPr/>
            </p:nvSpPr>
            <p:spPr>
              <a:xfrm>
                <a:off x="-2166055" y="692696"/>
                <a:ext cx="4927241" cy="6164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23" name="Прямая соединительная линия 22"/>
              <p:cNvCxnSpPr/>
              <p:nvPr/>
            </p:nvCxnSpPr>
            <p:spPr>
              <a:xfrm>
                <a:off x="-552086" y="2406480"/>
                <a:ext cx="154766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057534" y="2096848"/>
                <a:ext cx="1043876" cy="523220"/>
              </a:xfrm>
              <a:prstGeom prst="rect">
                <a:avLst/>
              </a:prstGeom>
              <a:noFill/>
              <a:ln w="19050">
                <a:solidFill>
                  <a:schemeClr val="bg2"/>
                </a:solidFill>
              </a:ln>
            </p:spPr>
            <p:txBody>
              <a:bodyPr wrap="none" rtlCol="0">
                <a:spAutoFit/>
              </a:bodyPr>
              <a:lstStyle/>
              <a:p>
                <a:r>
                  <a:rPr lang="en-US" sz="2800" b="1" baseline="30000" dirty="0">
                    <a:solidFill>
                      <a:schemeClr val="bg1"/>
                    </a:solidFill>
                    <a:effectLst>
                      <a:outerShdw blurRad="38100" dist="38100" dir="2700000" algn="tl">
                        <a:srgbClr val="000000">
                          <a:alpha val="43137"/>
                        </a:srgbClr>
                      </a:outerShdw>
                    </a:effectLst>
                  </a:rPr>
                  <a:t>294</a:t>
                </a:r>
                <a:r>
                  <a:rPr lang="en-US" sz="2800" b="1" dirty="0">
                    <a:solidFill>
                      <a:schemeClr val="bg1"/>
                    </a:solidFill>
                    <a:effectLst>
                      <a:outerShdw blurRad="38100" dist="38100" dir="2700000" algn="tl">
                        <a:srgbClr val="000000">
                          <a:alpha val="43137"/>
                        </a:srgbClr>
                      </a:outerShdw>
                    </a:effectLst>
                  </a:rPr>
                  <a:t>Og </a:t>
                </a:r>
                <a:endParaRPr lang="ru-RU" sz="2800" b="1" dirty="0">
                  <a:solidFill>
                    <a:schemeClr val="bg1"/>
                  </a:solidFill>
                  <a:effectLst>
                    <a:outerShdw blurRad="38100" dist="38100" dir="2700000" algn="tl">
                      <a:srgbClr val="000000">
                        <a:alpha val="43137"/>
                      </a:srgbClr>
                    </a:outerShdw>
                  </a:effectLst>
                </a:endParaRPr>
              </a:p>
            </p:txBody>
          </p:sp>
          <p:cxnSp>
            <p:nvCxnSpPr>
              <p:cNvPr id="26" name="Прямая соединительная линия 25"/>
              <p:cNvCxnSpPr/>
              <p:nvPr/>
            </p:nvCxnSpPr>
            <p:spPr>
              <a:xfrm>
                <a:off x="379184" y="2980108"/>
                <a:ext cx="76396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1732990" y="6417328"/>
                <a:ext cx="154766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15616" y="2941780"/>
                <a:ext cx="940450" cy="523220"/>
              </a:xfrm>
              <a:prstGeom prst="rect">
                <a:avLst/>
              </a:prstGeom>
              <a:noFill/>
              <a:ln w="19050">
                <a:noFill/>
              </a:ln>
            </p:spPr>
            <p:txBody>
              <a:bodyPr wrap="none" rtlCol="0">
                <a:spAutoFit/>
              </a:bodyPr>
              <a:lstStyle/>
              <a:p>
                <a:r>
                  <a:rPr lang="en-US" sz="2800" b="1" baseline="30000" dirty="0">
                    <a:solidFill>
                      <a:schemeClr val="bg1"/>
                    </a:solidFill>
                    <a:effectLst>
                      <a:outerShdw blurRad="38100" dist="38100" dir="2700000" algn="tl">
                        <a:srgbClr val="000000">
                          <a:alpha val="43137"/>
                        </a:srgbClr>
                      </a:outerShdw>
                    </a:effectLst>
                  </a:rPr>
                  <a:t>290</a:t>
                </a:r>
                <a:r>
                  <a:rPr lang="en-US" sz="2800" b="1" dirty="0">
                    <a:solidFill>
                      <a:schemeClr val="bg1"/>
                    </a:solidFill>
                    <a:effectLst>
                      <a:outerShdw blurRad="38100" dist="38100" dir="2700000" algn="tl">
                        <a:srgbClr val="000000">
                          <a:alpha val="43137"/>
                        </a:srgbClr>
                      </a:outerShdw>
                    </a:effectLst>
                  </a:rPr>
                  <a:t>Lv </a:t>
                </a:r>
                <a:endParaRPr lang="ru-RU" sz="2800" b="1" dirty="0">
                  <a:solidFill>
                    <a:schemeClr val="bg1"/>
                  </a:solidFill>
                  <a:effectLst>
                    <a:outerShdw blurRad="38100" dist="38100" dir="2700000" algn="tl">
                      <a:srgbClr val="000000">
                        <a:alpha val="43137"/>
                      </a:srgbClr>
                    </a:outerShdw>
                  </a:effectLst>
                </a:endParaRPr>
              </a:p>
            </p:txBody>
          </p:sp>
          <p:cxnSp>
            <p:nvCxnSpPr>
              <p:cNvPr id="31" name="Прямая соединительная линия 30"/>
              <p:cNvCxnSpPr/>
              <p:nvPr/>
            </p:nvCxnSpPr>
            <p:spPr>
              <a:xfrm>
                <a:off x="534754" y="2384880"/>
                <a:ext cx="1" cy="592016"/>
              </a:xfrm>
              <a:prstGeom prst="line">
                <a:avLst/>
              </a:prstGeom>
              <a:ln w="57150">
                <a:solidFill>
                  <a:schemeClr val="accent6">
                    <a:lumMod val="40000"/>
                    <a:lumOff val="6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H="1">
                <a:off x="-1193438" y="2388092"/>
                <a:ext cx="1728192" cy="4029236"/>
              </a:xfrm>
              <a:prstGeom prst="line">
                <a:avLst/>
              </a:prstGeom>
              <a:ln w="57150">
                <a:solidFill>
                  <a:schemeClr val="accent6">
                    <a:lumMod val="40000"/>
                    <a:lumOff val="6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066" y="6147110"/>
                <a:ext cx="2661306" cy="523220"/>
              </a:xfrm>
              <a:prstGeom prst="rect">
                <a:avLst/>
              </a:prstGeom>
              <a:noFill/>
              <a:ln w="19050">
                <a:noFill/>
              </a:ln>
            </p:spPr>
            <p:txBody>
              <a:bodyPr wrap="none" rtlCol="0">
                <a:spAutoFit/>
              </a:bodyPr>
              <a:lstStyle/>
              <a:p>
                <a:r>
                  <a:rPr lang="en-US" sz="2800" b="1" baseline="30000" dirty="0">
                    <a:solidFill>
                      <a:schemeClr val="bg1"/>
                    </a:solidFill>
                    <a:effectLst>
                      <a:outerShdw blurRad="38100" dist="38100" dir="2700000" algn="tl">
                        <a:srgbClr val="000000">
                          <a:alpha val="43137"/>
                        </a:srgbClr>
                      </a:outerShdw>
                    </a:effectLst>
                  </a:rPr>
                  <a:t>208</a:t>
                </a:r>
                <a:r>
                  <a:rPr lang="en-US" sz="2800" b="1" dirty="0">
                    <a:solidFill>
                      <a:schemeClr val="bg1"/>
                    </a:solidFill>
                    <a:effectLst>
                      <a:outerShdw blurRad="38100" dist="38100" dir="2700000" algn="tl">
                        <a:srgbClr val="000000">
                          <a:alpha val="43137"/>
                        </a:srgbClr>
                      </a:outerShdw>
                    </a:effectLst>
                  </a:rPr>
                  <a:t>Pb </a:t>
                </a:r>
                <a:r>
                  <a:rPr lang="en-US" sz="3200" b="1" baseline="-25000" dirty="0">
                    <a:solidFill>
                      <a:schemeClr val="bg1"/>
                    </a:solidFill>
                    <a:effectLst>
                      <a:outerShdw blurRad="38100" dist="38100" dir="2700000" algn="tl">
                        <a:srgbClr val="000000">
                          <a:alpha val="43137"/>
                        </a:srgbClr>
                      </a:outerShdw>
                    </a:effectLst>
                  </a:rPr>
                  <a:t>(</a:t>
                </a:r>
                <a:r>
                  <a:rPr lang="en-US" sz="3200" b="1" baseline="-25000" dirty="0">
                    <a:solidFill>
                      <a:srgbClr val="FFFF00"/>
                    </a:solidFill>
                    <a:effectLst>
                      <a:outerShdw blurRad="38100" dist="38100" dir="2700000" algn="tl">
                        <a:srgbClr val="000000">
                          <a:alpha val="43137"/>
                        </a:srgbClr>
                      </a:outerShdw>
                    </a:effectLst>
                  </a:rPr>
                  <a:t>Z=82, N=126</a:t>
                </a:r>
                <a:r>
                  <a:rPr lang="en-US" sz="3200" b="1" baseline="-25000" dirty="0">
                    <a:solidFill>
                      <a:schemeClr val="bg1"/>
                    </a:solidFill>
                    <a:effectLst>
                      <a:outerShdw blurRad="38100" dist="38100" dir="2700000" algn="tl">
                        <a:srgbClr val="000000">
                          <a:alpha val="43137"/>
                        </a:srgbClr>
                      </a:outerShdw>
                    </a:effectLst>
                  </a:rPr>
                  <a:t>) </a:t>
                </a:r>
                <a:endParaRPr lang="ru-RU" sz="3200" b="1" baseline="-25000" dirty="0">
                  <a:solidFill>
                    <a:schemeClr val="bg1"/>
                  </a:solidFill>
                  <a:effectLst>
                    <a:outerShdw blurRad="38100" dist="38100" dir="2700000" algn="tl">
                      <a:srgbClr val="000000">
                        <a:alpha val="43137"/>
                      </a:srgbClr>
                    </a:outerShdw>
                  </a:effectLst>
                </a:endParaRPr>
              </a:p>
            </p:txBody>
          </p:sp>
          <p:grpSp>
            <p:nvGrpSpPr>
              <p:cNvPr id="39" name="Группа 38"/>
              <p:cNvGrpSpPr/>
              <p:nvPr/>
            </p:nvGrpSpPr>
            <p:grpSpPr>
              <a:xfrm>
                <a:off x="-1116632" y="4600848"/>
                <a:ext cx="1689245" cy="584775"/>
                <a:chOff x="2840506" y="4200445"/>
                <a:chExt cx="1689245" cy="584775"/>
              </a:xfrm>
            </p:grpSpPr>
            <p:sp>
              <p:nvSpPr>
                <p:cNvPr id="35" name="Прямоугольник 34"/>
                <p:cNvSpPr/>
                <p:nvPr/>
              </p:nvSpPr>
              <p:spPr>
                <a:xfrm>
                  <a:off x="2886629" y="4221088"/>
                  <a:ext cx="672404" cy="504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TextBox 37"/>
                <p:cNvSpPr txBox="1"/>
                <p:nvPr/>
              </p:nvSpPr>
              <p:spPr>
                <a:xfrm>
                  <a:off x="2840506" y="4200445"/>
                  <a:ext cx="1689245" cy="584775"/>
                </a:xfrm>
                <a:prstGeom prst="rect">
                  <a:avLst/>
                </a:prstGeom>
                <a:noFill/>
                <a:ln w="19050">
                  <a:noFill/>
                </a:ln>
              </p:spPr>
              <p:txBody>
                <a:bodyPr wrap="none" rtlCol="0">
                  <a:spAutoFit/>
                </a:bodyPr>
                <a:lstStyle/>
                <a:p>
                  <a:r>
                    <a:rPr lang="en-US" sz="2800" b="1" baseline="30000" dirty="0">
                      <a:solidFill>
                        <a:schemeClr val="bg1"/>
                      </a:solidFill>
                      <a:effectLst>
                        <a:outerShdw blurRad="38100" dist="38100" dir="2700000" algn="tl">
                          <a:srgbClr val="000000">
                            <a:alpha val="43137"/>
                          </a:srgbClr>
                        </a:outerShdw>
                      </a:effectLst>
                    </a:rPr>
                    <a:t>86</a:t>
                  </a:r>
                  <a:r>
                    <a:rPr lang="en-US" sz="2800" b="1" dirty="0">
                      <a:solidFill>
                        <a:schemeClr val="bg1"/>
                      </a:solidFill>
                      <a:effectLst>
                        <a:outerShdw blurRad="38100" dist="38100" dir="2700000" algn="tl">
                          <a:srgbClr val="000000">
                            <a:alpha val="43137"/>
                          </a:srgbClr>
                        </a:outerShdw>
                      </a:effectLst>
                    </a:rPr>
                    <a:t>Kr </a:t>
                  </a:r>
                  <a:r>
                    <a:rPr lang="en-US" sz="3200" b="1" baseline="-25000" dirty="0">
                      <a:solidFill>
                        <a:schemeClr val="bg1"/>
                      </a:solidFill>
                      <a:effectLst>
                        <a:outerShdw blurRad="38100" dist="38100" dir="2700000" algn="tl">
                          <a:srgbClr val="000000">
                            <a:alpha val="43137"/>
                          </a:srgbClr>
                        </a:outerShdw>
                      </a:effectLst>
                    </a:rPr>
                    <a:t>(</a:t>
                  </a:r>
                  <a:r>
                    <a:rPr lang="en-US" sz="3200" b="1" baseline="-25000" dirty="0">
                      <a:solidFill>
                        <a:srgbClr val="FFFF00"/>
                      </a:solidFill>
                      <a:effectLst>
                        <a:outerShdw blurRad="38100" dist="38100" dir="2700000" algn="tl">
                          <a:srgbClr val="000000">
                            <a:alpha val="43137"/>
                          </a:srgbClr>
                        </a:outerShdw>
                      </a:effectLst>
                    </a:rPr>
                    <a:t>N=50</a:t>
                  </a:r>
                  <a:r>
                    <a:rPr lang="en-US" sz="3200" b="1" baseline="-25000" dirty="0">
                      <a:solidFill>
                        <a:schemeClr val="bg1"/>
                      </a:solidFill>
                      <a:effectLst>
                        <a:outerShdw blurRad="38100" dist="38100" dir="2700000" algn="tl">
                          <a:srgbClr val="000000">
                            <a:alpha val="43137"/>
                          </a:srgbClr>
                        </a:outerShdw>
                      </a:effectLst>
                    </a:rPr>
                    <a:t>)</a:t>
                  </a:r>
                  <a:r>
                    <a:rPr lang="en-US" sz="3200" b="1" dirty="0">
                      <a:solidFill>
                        <a:schemeClr val="bg1"/>
                      </a:solidFill>
                      <a:effectLst>
                        <a:outerShdw blurRad="38100" dist="38100" dir="2700000" algn="tl">
                          <a:srgbClr val="000000">
                            <a:alpha val="43137"/>
                          </a:srgbClr>
                        </a:outerShdw>
                      </a:effectLst>
                    </a:rPr>
                    <a:t> </a:t>
                  </a:r>
                  <a:endParaRPr lang="ru-RU" sz="3200" b="1" dirty="0">
                    <a:solidFill>
                      <a:schemeClr val="bg1"/>
                    </a:solidFill>
                    <a:effectLst>
                      <a:outerShdw blurRad="38100" dist="38100" dir="2700000" algn="tl">
                        <a:srgbClr val="000000">
                          <a:alpha val="43137"/>
                        </a:srgbClr>
                      </a:outerShdw>
                    </a:effectLst>
                  </a:endParaRPr>
                </a:p>
              </p:txBody>
            </p:sp>
          </p:grpSp>
          <p:sp>
            <p:nvSpPr>
              <p:cNvPr id="47" name="TextBox 46"/>
              <p:cNvSpPr txBox="1"/>
              <p:nvPr/>
            </p:nvSpPr>
            <p:spPr>
              <a:xfrm>
                <a:off x="-1764704" y="4258249"/>
                <a:ext cx="1000402" cy="430887"/>
              </a:xfrm>
              <a:prstGeom prst="rect">
                <a:avLst/>
              </a:prstGeom>
              <a:noFill/>
              <a:ln w="19050">
                <a:noFill/>
              </a:ln>
            </p:spPr>
            <p:txBody>
              <a:bodyPr wrap="none" rtlCol="0">
                <a:spAutoFit/>
              </a:bodyPr>
              <a:lstStyle/>
              <a:p>
                <a:r>
                  <a:rPr lang="en-US" sz="2200" b="1" dirty="0">
                    <a:solidFill>
                      <a:schemeClr val="bg1"/>
                    </a:solidFill>
                    <a:effectLst>
                      <a:outerShdw blurRad="38100" dist="38100" dir="2700000" algn="tl">
                        <a:srgbClr val="000000">
                          <a:alpha val="43137"/>
                        </a:srgbClr>
                      </a:outerShdw>
                    </a:effectLst>
                  </a:rPr>
                  <a:t>Cluster</a:t>
                </a:r>
                <a:endParaRPr lang="ru-RU" sz="2200" b="1" dirty="0">
                  <a:solidFill>
                    <a:schemeClr val="bg1"/>
                  </a:solidFill>
                  <a:effectLst>
                    <a:outerShdw blurRad="38100" dist="38100" dir="2700000" algn="tl">
                      <a:srgbClr val="000000">
                        <a:alpha val="43137"/>
                      </a:srgbClr>
                    </a:outerShdw>
                  </a:effectLst>
                </a:endParaRPr>
              </a:p>
            </p:txBody>
          </p:sp>
          <p:sp>
            <p:nvSpPr>
              <p:cNvPr id="48" name="TextBox 47"/>
              <p:cNvSpPr txBox="1"/>
              <p:nvPr/>
            </p:nvSpPr>
            <p:spPr>
              <a:xfrm>
                <a:off x="706226" y="2384880"/>
                <a:ext cx="1489510" cy="461665"/>
              </a:xfrm>
              <a:prstGeom prst="rect">
                <a:avLst/>
              </a:prstGeom>
              <a:noFill/>
              <a:ln w="19050">
                <a:noFill/>
              </a:ln>
            </p:spPr>
            <p:txBody>
              <a:bodyPr wrap="none" rtlCol="0">
                <a:spAutoFit/>
              </a:bodyPr>
              <a:lstStyle/>
              <a:p>
                <a:r>
                  <a:rPr lang="el-GR" sz="2400" b="1" dirty="0">
                    <a:solidFill>
                      <a:schemeClr val="bg1"/>
                    </a:solidFill>
                    <a:effectLst>
                      <a:outerShdw blurRad="38100" dist="38100" dir="2700000" algn="tl">
                        <a:srgbClr val="000000">
                          <a:alpha val="43137"/>
                        </a:srgbClr>
                      </a:outerShdw>
                    </a:effectLst>
                  </a:rPr>
                  <a:t>α</a:t>
                </a:r>
                <a:r>
                  <a:rPr lang="en-US" sz="2200" b="1" dirty="0">
                    <a:solidFill>
                      <a:schemeClr val="bg1"/>
                    </a:solidFill>
                    <a:effectLst>
                      <a:outerShdw blurRad="38100" dist="38100" dir="2700000" algn="tl">
                        <a:srgbClr val="000000">
                          <a:alpha val="43137"/>
                        </a:srgbClr>
                      </a:outerShdw>
                    </a:effectLst>
                  </a:rPr>
                  <a:t>-emission</a:t>
                </a:r>
                <a:endParaRPr lang="ru-RU" sz="2200" b="1" dirty="0">
                  <a:solidFill>
                    <a:schemeClr val="bg1"/>
                  </a:solidFill>
                  <a:effectLst>
                    <a:outerShdw blurRad="38100" dist="38100" dir="2700000" algn="tl">
                      <a:srgbClr val="000000">
                        <a:alpha val="43137"/>
                      </a:srgbClr>
                    </a:outerShdw>
                  </a:effectLst>
                </a:endParaRPr>
              </a:p>
            </p:txBody>
          </p:sp>
        </p:grpSp>
        <p:sp>
          <p:nvSpPr>
            <p:cNvPr id="51" name="TextBox 50"/>
            <p:cNvSpPr txBox="1"/>
            <p:nvPr/>
          </p:nvSpPr>
          <p:spPr>
            <a:xfrm>
              <a:off x="-5365104" y="1052736"/>
              <a:ext cx="4927240" cy="1323439"/>
            </a:xfrm>
            <a:prstGeom prst="rect">
              <a:avLst/>
            </a:prstGeom>
            <a:noFill/>
            <a:ln w="19050">
              <a:noFill/>
            </a:ln>
          </p:spPr>
          <p:txBody>
            <a:bodyPr wrap="square" rtlCol="0">
              <a:spAutoFit/>
            </a:bodyPr>
            <a:lstStyle/>
            <a:p>
              <a:r>
                <a:rPr lang="en-GB" sz="2400" b="1" dirty="0">
                  <a:solidFill>
                    <a:schemeClr val="bg1"/>
                  </a:solidFill>
                  <a:effectLst>
                    <a:outerShdw blurRad="38100" dist="38100" dir="2700000" algn="tl">
                      <a:srgbClr val="000000">
                        <a:alpha val="43137"/>
                      </a:srgbClr>
                    </a:outerShdw>
                  </a:effectLst>
                </a:rPr>
                <a:t>Cluster radioactivity of </a:t>
              </a:r>
              <a:r>
                <a:rPr lang="en-GB" sz="2800" b="1" baseline="30000" dirty="0">
                  <a:solidFill>
                    <a:schemeClr val="bg1"/>
                  </a:solidFill>
                  <a:effectLst>
                    <a:outerShdw blurRad="38100" dist="38100" dir="2700000" algn="tl">
                      <a:srgbClr val="000000">
                        <a:alpha val="43137"/>
                      </a:srgbClr>
                    </a:outerShdw>
                  </a:effectLst>
                </a:rPr>
                <a:t>294</a:t>
              </a:r>
              <a:r>
                <a:rPr lang="en-GB" sz="2400" b="1" dirty="0">
                  <a:solidFill>
                    <a:schemeClr val="bg1"/>
                  </a:solidFill>
                  <a:effectLst>
                    <a:outerShdw blurRad="38100" dist="38100" dir="2700000" algn="tl">
                      <a:srgbClr val="000000">
                        <a:alpha val="43137"/>
                      </a:srgbClr>
                    </a:outerShdw>
                  </a:effectLst>
                </a:rPr>
                <a:t>Og</a:t>
              </a:r>
            </a:p>
            <a:p>
              <a:r>
                <a:rPr lang="en-GB" b="1" dirty="0">
                  <a:solidFill>
                    <a:schemeClr val="bg1"/>
                  </a:solidFill>
                  <a:effectLst>
                    <a:outerShdw blurRad="38100" dist="38100" dir="2700000" algn="tl">
                      <a:srgbClr val="000000">
                        <a:alpha val="43137"/>
                      </a:srgbClr>
                    </a:outerShdw>
                  </a:effectLst>
                </a:rPr>
                <a:t>                                           </a:t>
              </a:r>
              <a:r>
                <a:rPr lang="en-GB" sz="1600" b="1" dirty="0">
                  <a:solidFill>
                    <a:srgbClr val="FFFF00"/>
                  </a:solidFill>
                  <a:effectLst>
                    <a:outerShdw blurRad="38100" dist="38100" dir="2700000" algn="tl">
                      <a:srgbClr val="000000">
                        <a:alpha val="43137"/>
                      </a:srgbClr>
                    </a:outerShdw>
                  </a:effectLst>
                </a:rPr>
                <a:t>W. </a:t>
              </a:r>
              <a:r>
                <a:rPr lang="en-GB" sz="1600" b="1" dirty="0" err="1">
                  <a:solidFill>
                    <a:srgbClr val="FFFF00"/>
                  </a:solidFill>
                  <a:effectLst>
                    <a:outerShdw blurRad="38100" dist="38100" dir="2700000" algn="tl">
                      <a:srgbClr val="000000">
                        <a:alpha val="43137"/>
                      </a:srgbClr>
                    </a:outerShdw>
                  </a:effectLst>
                </a:rPr>
                <a:t>Nazarewitz</a:t>
              </a:r>
              <a:r>
                <a:rPr lang="en-GB" sz="1600" b="1" dirty="0">
                  <a:solidFill>
                    <a:srgbClr val="FFFF00"/>
                  </a:solidFill>
                  <a:effectLst>
                    <a:outerShdw blurRad="38100" dist="38100" dir="2700000" algn="tl">
                      <a:srgbClr val="000000">
                        <a:alpha val="43137"/>
                      </a:srgbClr>
                    </a:outerShdw>
                  </a:effectLst>
                </a:rPr>
                <a:t> et al. 2018</a:t>
              </a:r>
            </a:p>
            <a:p>
              <a:endParaRPr lang="en-GB" sz="1600" b="1" dirty="0">
                <a:solidFill>
                  <a:srgbClr val="FFFF00"/>
                </a:solidFill>
                <a:effectLst>
                  <a:outerShdw blurRad="38100" dist="38100" dir="2700000" algn="tl">
                    <a:srgbClr val="000000">
                      <a:alpha val="43137"/>
                    </a:srgbClr>
                  </a:outerShdw>
                </a:effectLst>
              </a:endParaRPr>
            </a:p>
            <a:p>
              <a:endParaRPr lang="ru-RU" sz="2200" b="1" dirty="0">
                <a:solidFill>
                  <a:schemeClr val="bg1"/>
                </a:solidFill>
                <a:effectLst>
                  <a:outerShdw blurRad="38100" dist="38100" dir="2700000" algn="tl">
                    <a:srgbClr val="000000">
                      <a:alpha val="43137"/>
                    </a:srgbClr>
                  </a:outerShdw>
                </a:effectLst>
              </a:endParaRPr>
            </a:p>
          </p:txBody>
        </p:sp>
      </p:grpSp>
      <p:cxnSp>
        <p:nvCxnSpPr>
          <p:cNvPr id="5" name="Прямая соединительная линия 4"/>
          <p:cNvCxnSpPr/>
          <p:nvPr/>
        </p:nvCxnSpPr>
        <p:spPr>
          <a:xfrm flipV="1">
            <a:off x="5122069" y="3350420"/>
            <a:ext cx="1438275" cy="750093"/>
          </a:xfrm>
          <a:prstGeom prst="line">
            <a:avLst/>
          </a:prstGeom>
          <a:ln w="3810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5675352" y="3380433"/>
            <a:ext cx="0" cy="336599"/>
          </a:xfrm>
          <a:prstGeom prst="line">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flipV="1">
            <a:off x="5699178" y="3788671"/>
            <a:ext cx="0" cy="336599"/>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464888" y="3007290"/>
            <a:ext cx="433132" cy="400110"/>
          </a:xfrm>
          <a:prstGeom prst="rect">
            <a:avLst/>
          </a:prstGeom>
          <a:noFill/>
        </p:spPr>
        <p:txBody>
          <a:bodyPr wrap="none" rtlCol="0">
            <a:spAutoFit/>
          </a:bodyPr>
          <a:lstStyle/>
          <a:p>
            <a:r>
              <a:rPr lang="en-US" sz="2000" b="1" dirty="0">
                <a:solidFill>
                  <a:schemeClr val="bg1"/>
                </a:solidFill>
                <a:latin typeface="Comic Sans MS" panose="030F0702030302020204" pitchFamily="66" charset="0"/>
              </a:rPr>
              <a:t>B</a:t>
            </a:r>
            <a:r>
              <a:rPr lang="en-US" sz="2000" b="1" baseline="-25000" dirty="0">
                <a:solidFill>
                  <a:schemeClr val="bg1"/>
                </a:solidFill>
                <a:latin typeface="Comic Sans MS" panose="030F0702030302020204" pitchFamily="66" charset="0"/>
              </a:rPr>
              <a:t>f</a:t>
            </a:r>
            <a:endParaRPr lang="ru-RU" sz="2000" b="1" dirty="0">
              <a:latin typeface="Comic Sans MS" panose="030F0702030302020204" pitchFamily="66" charset="0"/>
            </a:endParaRPr>
          </a:p>
        </p:txBody>
      </p:sp>
    </p:spTree>
    <p:extLst>
      <p:ext uri="{BB962C8B-B14F-4D97-AF65-F5344CB8AC3E}">
        <p14:creationId xmlns:p14="http://schemas.microsoft.com/office/powerpoint/2010/main" val="42024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Rectangle 2"/>
          <p:cNvSpPr>
            <a:spLocks noChangeArrowheads="1"/>
          </p:cNvSpPr>
          <p:nvPr/>
        </p:nvSpPr>
        <p:spPr bwMode="auto">
          <a:xfrm>
            <a:off x="0" y="0"/>
            <a:ext cx="9144000" cy="6858000"/>
          </a:xfrm>
          <a:prstGeom prst="rect">
            <a:avLst/>
          </a:prstGeom>
          <a:solidFill>
            <a:srgbClr val="DCEFF0"/>
          </a:solidFill>
          <a:ln w="9525">
            <a:noFill/>
            <a:miter lim="800000"/>
            <a:headEnd/>
            <a:tailEnd/>
          </a:ln>
        </p:spPr>
        <p:txBody>
          <a:bodyPr wrap="none" lIns="90000" tIns="46800" rIns="90000" bIns="46800" anchor="ctr"/>
          <a:lstStyle/>
          <a:p>
            <a:endParaRPr lang="ru-RU"/>
          </a:p>
        </p:txBody>
      </p:sp>
      <p:graphicFrame>
        <p:nvGraphicFramePr>
          <p:cNvPr id="8194" name="Object 3"/>
          <p:cNvGraphicFramePr>
            <a:graphicFrameLocks noGrp="1" noChangeAspect="1"/>
          </p:cNvGraphicFramePr>
          <p:nvPr>
            <p:ph sz="half" idx="1"/>
          </p:nvPr>
        </p:nvGraphicFramePr>
        <p:xfrm>
          <a:off x="0" y="981075"/>
          <a:ext cx="9144000" cy="3876675"/>
        </p:xfrm>
        <a:graphic>
          <a:graphicData uri="http://schemas.openxmlformats.org/presentationml/2006/ole">
            <mc:AlternateContent xmlns:mc="http://schemas.openxmlformats.org/markup-compatibility/2006">
              <mc:Choice xmlns:v="urn:schemas-microsoft-com:vml" Requires="v">
                <p:oleObj spid="_x0000_s23980" name="PHOTO-PAINT" r:id="rId4" imgW="3952381" imgH="1676190" progId="">
                  <p:embed/>
                </p:oleObj>
              </mc:Choice>
              <mc:Fallback>
                <p:oleObj name="PHOTO-PAINT" r:id="rId4" imgW="3952381" imgH="167619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81075"/>
                        <a:ext cx="91440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4"/>
          <p:cNvGrpSpPr>
            <a:grpSpLocks/>
          </p:cNvGrpSpPr>
          <p:nvPr/>
        </p:nvGrpSpPr>
        <p:grpSpPr bwMode="auto">
          <a:xfrm>
            <a:off x="1444625" y="1997075"/>
            <a:ext cx="4175125" cy="3673475"/>
            <a:chOff x="910" y="1258"/>
            <a:chExt cx="2630" cy="2314"/>
          </a:xfrm>
        </p:grpSpPr>
        <p:grpSp>
          <p:nvGrpSpPr>
            <p:cNvPr id="8268" name="Group 5"/>
            <p:cNvGrpSpPr>
              <a:grpSpLocks/>
            </p:cNvGrpSpPr>
            <p:nvPr/>
          </p:nvGrpSpPr>
          <p:grpSpPr bwMode="auto">
            <a:xfrm>
              <a:off x="910" y="1258"/>
              <a:ext cx="2630" cy="448"/>
              <a:chOff x="910" y="1248"/>
              <a:chExt cx="2630" cy="448"/>
            </a:xfrm>
          </p:grpSpPr>
          <p:grpSp>
            <p:nvGrpSpPr>
              <p:cNvPr id="8273" name="Group 6"/>
              <p:cNvGrpSpPr>
                <a:grpSpLocks/>
              </p:cNvGrpSpPr>
              <p:nvPr/>
            </p:nvGrpSpPr>
            <p:grpSpPr bwMode="auto">
              <a:xfrm>
                <a:off x="1390" y="1400"/>
                <a:ext cx="114" cy="106"/>
                <a:chOff x="1248" y="3216"/>
                <a:chExt cx="114" cy="106"/>
              </a:xfrm>
            </p:grpSpPr>
            <p:sp>
              <p:nvSpPr>
                <p:cNvPr id="8299" name="Oval 7"/>
                <p:cNvSpPr>
                  <a:spLocks noChangeArrowheads="1"/>
                </p:cNvSpPr>
                <p:nvPr/>
              </p:nvSpPr>
              <p:spPr bwMode="auto">
                <a:xfrm>
                  <a:off x="1266" y="3226"/>
                  <a:ext cx="96" cy="96"/>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300" name="Oval 8"/>
                <p:cNvSpPr>
                  <a:spLocks noChangeArrowheads="1"/>
                </p:cNvSpPr>
                <p:nvPr/>
              </p:nvSpPr>
              <p:spPr bwMode="auto">
                <a:xfrm>
                  <a:off x="1248" y="3216"/>
                  <a:ext cx="96" cy="96"/>
                </a:xfrm>
                <a:prstGeom prst="ellipse">
                  <a:avLst/>
                </a:prstGeom>
                <a:solidFill>
                  <a:srgbClr val="00FFFF"/>
                </a:solidFill>
                <a:ln w="9525">
                  <a:solidFill>
                    <a:schemeClr val="tx1"/>
                  </a:solidFill>
                  <a:round/>
                  <a:headEnd/>
                  <a:tailEnd/>
                </a:ln>
              </p:spPr>
              <p:txBody>
                <a:bodyPr wrap="none" anchor="ctr"/>
                <a:lstStyle/>
                <a:p>
                  <a:pPr algn="ctr"/>
                  <a:endParaRPr lang="ru-RU" sz="2000" b="1">
                    <a:solidFill>
                      <a:srgbClr val="00FFFF"/>
                    </a:solidFill>
                  </a:endParaRPr>
                </a:p>
              </p:txBody>
            </p:sp>
          </p:grpSp>
          <p:grpSp>
            <p:nvGrpSpPr>
              <p:cNvPr id="8274" name="Group 9"/>
              <p:cNvGrpSpPr>
                <a:grpSpLocks/>
              </p:cNvGrpSpPr>
              <p:nvPr/>
            </p:nvGrpSpPr>
            <p:grpSpPr bwMode="auto">
              <a:xfrm>
                <a:off x="1198" y="1400"/>
                <a:ext cx="114" cy="106"/>
                <a:chOff x="1248" y="3216"/>
                <a:chExt cx="114" cy="106"/>
              </a:xfrm>
            </p:grpSpPr>
            <p:sp>
              <p:nvSpPr>
                <p:cNvPr id="8297" name="Oval 10"/>
                <p:cNvSpPr>
                  <a:spLocks noChangeArrowheads="1"/>
                </p:cNvSpPr>
                <p:nvPr/>
              </p:nvSpPr>
              <p:spPr bwMode="auto">
                <a:xfrm>
                  <a:off x="1266" y="3226"/>
                  <a:ext cx="96" cy="96"/>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98" name="Oval 11"/>
                <p:cNvSpPr>
                  <a:spLocks noChangeArrowheads="1"/>
                </p:cNvSpPr>
                <p:nvPr/>
              </p:nvSpPr>
              <p:spPr bwMode="auto">
                <a:xfrm>
                  <a:off x="1248" y="3216"/>
                  <a:ext cx="96" cy="96"/>
                </a:xfrm>
                <a:prstGeom prst="ellipse">
                  <a:avLst/>
                </a:prstGeom>
                <a:solidFill>
                  <a:srgbClr val="00FFFF"/>
                </a:solidFill>
                <a:ln w="9525">
                  <a:solidFill>
                    <a:schemeClr val="tx1"/>
                  </a:solidFill>
                  <a:round/>
                  <a:headEnd/>
                  <a:tailEnd/>
                </a:ln>
              </p:spPr>
              <p:txBody>
                <a:bodyPr wrap="none" anchor="ctr"/>
                <a:lstStyle/>
                <a:p>
                  <a:pPr algn="ctr"/>
                  <a:endParaRPr lang="ru-RU" sz="2000" b="1">
                    <a:solidFill>
                      <a:srgbClr val="00FFFF"/>
                    </a:solidFill>
                  </a:endParaRPr>
                </a:p>
              </p:txBody>
            </p:sp>
          </p:grpSp>
          <p:grpSp>
            <p:nvGrpSpPr>
              <p:cNvPr id="8275" name="Group 12"/>
              <p:cNvGrpSpPr>
                <a:grpSpLocks/>
              </p:cNvGrpSpPr>
              <p:nvPr/>
            </p:nvGrpSpPr>
            <p:grpSpPr bwMode="auto">
              <a:xfrm>
                <a:off x="1294" y="1496"/>
                <a:ext cx="114" cy="106"/>
                <a:chOff x="1248" y="3216"/>
                <a:chExt cx="114" cy="106"/>
              </a:xfrm>
            </p:grpSpPr>
            <p:sp>
              <p:nvSpPr>
                <p:cNvPr id="8295" name="Oval 13"/>
                <p:cNvSpPr>
                  <a:spLocks noChangeArrowheads="1"/>
                </p:cNvSpPr>
                <p:nvPr/>
              </p:nvSpPr>
              <p:spPr bwMode="auto">
                <a:xfrm>
                  <a:off x="1266" y="3226"/>
                  <a:ext cx="96" cy="96"/>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96" name="Oval 14"/>
                <p:cNvSpPr>
                  <a:spLocks noChangeArrowheads="1"/>
                </p:cNvSpPr>
                <p:nvPr/>
              </p:nvSpPr>
              <p:spPr bwMode="auto">
                <a:xfrm>
                  <a:off x="1248" y="3216"/>
                  <a:ext cx="96" cy="96"/>
                </a:xfrm>
                <a:prstGeom prst="ellipse">
                  <a:avLst/>
                </a:prstGeom>
                <a:solidFill>
                  <a:srgbClr val="00FFFF"/>
                </a:solidFill>
                <a:ln w="9525">
                  <a:solidFill>
                    <a:schemeClr val="tx1"/>
                  </a:solidFill>
                  <a:round/>
                  <a:headEnd/>
                  <a:tailEnd/>
                </a:ln>
              </p:spPr>
              <p:txBody>
                <a:bodyPr wrap="none" anchor="ctr"/>
                <a:lstStyle/>
                <a:p>
                  <a:pPr algn="ctr"/>
                  <a:endParaRPr lang="ru-RU" sz="2000" b="1">
                    <a:solidFill>
                      <a:srgbClr val="00FFFF"/>
                    </a:solidFill>
                  </a:endParaRPr>
                </a:p>
              </p:txBody>
            </p:sp>
          </p:grpSp>
          <p:grpSp>
            <p:nvGrpSpPr>
              <p:cNvPr id="8276" name="Group 15"/>
              <p:cNvGrpSpPr>
                <a:grpSpLocks/>
              </p:cNvGrpSpPr>
              <p:nvPr/>
            </p:nvGrpSpPr>
            <p:grpSpPr bwMode="auto">
              <a:xfrm>
                <a:off x="1342" y="1496"/>
                <a:ext cx="381" cy="200"/>
                <a:chOff x="672" y="3360"/>
                <a:chExt cx="381" cy="200"/>
              </a:xfrm>
            </p:grpSpPr>
            <p:sp>
              <p:nvSpPr>
                <p:cNvPr id="8293" name="Text Box 16"/>
                <p:cNvSpPr txBox="1">
                  <a:spLocks noChangeArrowheads="1"/>
                </p:cNvSpPr>
                <p:nvPr/>
              </p:nvSpPr>
              <p:spPr bwMode="auto">
                <a:xfrm>
                  <a:off x="682" y="3368"/>
                  <a:ext cx="371" cy="192"/>
                </a:xfrm>
                <a:prstGeom prst="rect">
                  <a:avLst/>
                </a:prstGeom>
                <a:noFill/>
                <a:ln w="9525">
                  <a:noFill/>
                  <a:miter lim="800000"/>
                  <a:headEnd/>
                  <a:tailEnd/>
                </a:ln>
              </p:spPr>
              <p:txBody>
                <a:bodyPr wrap="none">
                  <a:spAutoFit/>
                </a:bodyPr>
                <a:lstStyle/>
                <a:p>
                  <a:r>
                    <a:rPr lang="en-US" sz="1400" b="1"/>
                    <a:t>A&amp;M</a:t>
                  </a:r>
                  <a:endParaRPr lang="ru-RU" sz="1400" b="1"/>
                </a:p>
              </p:txBody>
            </p:sp>
            <p:sp>
              <p:nvSpPr>
                <p:cNvPr id="8294" name="Text Box 17"/>
                <p:cNvSpPr txBox="1">
                  <a:spLocks noChangeArrowheads="1"/>
                </p:cNvSpPr>
                <p:nvPr/>
              </p:nvSpPr>
              <p:spPr bwMode="auto">
                <a:xfrm>
                  <a:off x="672" y="3360"/>
                  <a:ext cx="371" cy="192"/>
                </a:xfrm>
                <a:prstGeom prst="rect">
                  <a:avLst/>
                </a:prstGeom>
                <a:noFill/>
                <a:ln w="9525">
                  <a:noFill/>
                  <a:miter lim="800000"/>
                  <a:headEnd/>
                  <a:tailEnd/>
                </a:ln>
              </p:spPr>
              <p:txBody>
                <a:bodyPr wrap="none">
                  <a:spAutoFit/>
                </a:bodyPr>
                <a:lstStyle/>
                <a:p>
                  <a:r>
                    <a:rPr lang="en-US" sz="1400" b="1">
                      <a:solidFill>
                        <a:srgbClr val="00FFFF"/>
                      </a:solidFill>
                    </a:rPr>
                    <a:t>A&amp;M</a:t>
                  </a:r>
                  <a:endParaRPr lang="ru-RU" sz="1400" b="1">
                    <a:solidFill>
                      <a:srgbClr val="00FFFF"/>
                    </a:solidFill>
                  </a:endParaRPr>
                </a:p>
              </p:txBody>
            </p:sp>
          </p:grpSp>
          <p:grpSp>
            <p:nvGrpSpPr>
              <p:cNvPr id="8277" name="Group 18"/>
              <p:cNvGrpSpPr>
                <a:grpSpLocks/>
              </p:cNvGrpSpPr>
              <p:nvPr/>
            </p:nvGrpSpPr>
            <p:grpSpPr bwMode="auto">
              <a:xfrm>
                <a:off x="910" y="1256"/>
                <a:ext cx="317" cy="202"/>
                <a:chOff x="672" y="3360"/>
                <a:chExt cx="317" cy="202"/>
              </a:xfrm>
            </p:grpSpPr>
            <p:sp>
              <p:nvSpPr>
                <p:cNvPr id="8291" name="Text Box 19"/>
                <p:cNvSpPr txBox="1">
                  <a:spLocks noChangeArrowheads="1"/>
                </p:cNvSpPr>
                <p:nvPr/>
              </p:nvSpPr>
              <p:spPr bwMode="auto">
                <a:xfrm>
                  <a:off x="682" y="3368"/>
                  <a:ext cx="307" cy="194"/>
                </a:xfrm>
                <a:prstGeom prst="rect">
                  <a:avLst/>
                </a:prstGeom>
                <a:noFill/>
                <a:ln w="9525">
                  <a:noFill/>
                  <a:miter lim="800000"/>
                  <a:headEnd/>
                  <a:tailEnd/>
                </a:ln>
              </p:spPr>
              <p:txBody>
                <a:bodyPr wrap="none">
                  <a:spAutoFit/>
                </a:bodyPr>
                <a:lstStyle/>
                <a:p>
                  <a:r>
                    <a:rPr lang="en-US" sz="1400" b="1"/>
                    <a:t>ANL</a:t>
                  </a:r>
                  <a:endParaRPr lang="ru-RU" sz="1400" b="1"/>
                </a:p>
              </p:txBody>
            </p:sp>
            <p:sp>
              <p:nvSpPr>
                <p:cNvPr id="8292" name="Text Box 20"/>
                <p:cNvSpPr txBox="1">
                  <a:spLocks noChangeArrowheads="1"/>
                </p:cNvSpPr>
                <p:nvPr/>
              </p:nvSpPr>
              <p:spPr bwMode="auto">
                <a:xfrm>
                  <a:off x="672" y="3360"/>
                  <a:ext cx="307" cy="194"/>
                </a:xfrm>
                <a:prstGeom prst="rect">
                  <a:avLst/>
                </a:prstGeom>
                <a:noFill/>
                <a:ln w="9525">
                  <a:noFill/>
                  <a:miter lim="800000"/>
                  <a:headEnd/>
                  <a:tailEnd/>
                </a:ln>
              </p:spPr>
              <p:txBody>
                <a:bodyPr wrap="none">
                  <a:spAutoFit/>
                </a:bodyPr>
                <a:lstStyle/>
                <a:p>
                  <a:r>
                    <a:rPr lang="en-US" sz="1400" b="1">
                      <a:solidFill>
                        <a:srgbClr val="00FFFF"/>
                      </a:solidFill>
                    </a:rPr>
                    <a:t>ANL</a:t>
                  </a:r>
                  <a:endParaRPr lang="ru-RU" sz="1400" b="1">
                    <a:solidFill>
                      <a:srgbClr val="00FFFF"/>
                    </a:solidFill>
                  </a:endParaRPr>
                </a:p>
              </p:txBody>
            </p:sp>
          </p:grpSp>
          <p:grpSp>
            <p:nvGrpSpPr>
              <p:cNvPr id="8278" name="Group 21"/>
              <p:cNvGrpSpPr>
                <a:grpSpLocks/>
              </p:cNvGrpSpPr>
              <p:nvPr/>
            </p:nvGrpSpPr>
            <p:grpSpPr bwMode="auto">
              <a:xfrm>
                <a:off x="1438" y="1304"/>
                <a:ext cx="468" cy="202"/>
                <a:chOff x="672" y="3360"/>
                <a:chExt cx="433" cy="202"/>
              </a:xfrm>
            </p:grpSpPr>
            <p:sp>
              <p:nvSpPr>
                <p:cNvPr id="8289" name="Text Box 22"/>
                <p:cNvSpPr txBox="1">
                  <a:spLocks noChangeArrowheads="1"/>
                </p:cNvSpPr>
                <p:nvPr/>
              </p:nvSpPr>
              <p:spPr bwMode="auto">
                <a:xfrm>
                  <a:off x="682" y="3368"/>
                  <a:ext cx="351" cy="194"/>
                </a:xfrm>
                <a:prstGeom prst="rect">
                  <a:avLst/>
                </a:prstGeom>
                <a:noFill/>
                <a:ln w="9525">
                  <a:noFill/>
                  <a:miter lim="800000"/>
                  <a:headEnd/>
                  <a:tailEnd/>
                </a:ln>
              </p:spPr>
              <p:txBody>
                <a:bodyPr wrap="none">
                  <a:spAutoFit/>
                </a:bodyPr>
                <a:lstStyle/>
                <a:p>
                  <a:r>
                    <a:rPr lang="en-US" sz="1400" b="1"/>
                    <a:t>ORNL</a:t>
                  </a:r>
                  <a:endParaRPr lang="ru-RU" sz="1400" b="1"/>
                </a:p>
              </p:txBody>
            </p:sp>
            <p:sp>
              <p:nvSpPr>
                <p:cNvPr id="8290" name="Text Box 23"/>
                <p:cNvSpPr txBox="1">
                  <a:spLocks noChangeArrowheads="1"/>
                </p:cNvSpPr>
                <p:nvPr/>
              </p:nvSpPr>
              <p:spPr bwMode="auto">
                <a:xfrm>
                  <a:off x="672" y="3360"/>
                  <a:ext cx="433" cy="192"/>
                </a:xfrm>
                <a:prstGeom prst="rect">
                  <a:avLst/>
                </a:prstGeom>
                <a:noFill/>
                <a:ln w="9525">
                  <a:noFill/>
                  <a:miter lim="800000"/>
                  <a:headEnd/>
                  <a:tailEnd/>
                </a:ln>
              </p:spPr>
              <p:txBody>
                <a:bodyPr>
                  <a:spAutoFit/>
                </a:bodyPr>
                <a:lstStyle/>
                <a:p>
                  <a:r>
                    <a:rPr lang="en-US" sz="1400" b="1">
                      <a:solidFill>
                        <a:srgbClr val="00FFFF"/>
                      </a:solidFill>
                    </a:rPr>
                    <a:t>ORNL</a:t>
                  </a:r>
                  <a:endParaRPr lang="ru-RU" sz="1400" b="1">
                    <a:solidFill>
                      <a:srgbClr val="00FFFF"/>
                    </a:solidFill>
                  </a:endParaRPr>
                </a:p>
              </p:txBody>
            </p:sp>
          </p:grpSp>
          <p:grpSp>
            <p:nvGrpSpPr>
              <p:cNvPr id="8279" name="Group 24"/>
              <p:cNvGrpSpPr>
                <a:grpSpLocks/>
              </p:cNvGrpSpPr>
              <p:nvPr/>
            </p:nvGrpSpPr>
            <p:grpSpPr bwMode="auto">
              <a:xfrm>
                <a:off x="2638" y="1296"/>
                <a:ext cx="468" cy="202"/>
                <a:chOff x="672" y="3360"/>
                <a:chExt cx="433" cy="202"/>
              </a:xfrm>
            </p:grpSpPr>
            <p:sp>
              <p:nvSpPr>
                <p:cNvPr id="8287" name="Text Box 25"/>
                <p:cNvSpPr txBox="1">
                  <a:spLocks noChangeArrowheads="1"/>
                </p:cNvSpPr>
                <p:nvPr/>
              </p:nvSpPr>
              <p:spPr bwMode="auto">
                <a:xfrm>
                  <a:off x="682" y="3368"/>
                  <a:ext cx="261" cy="194"/>
                </a:xfrm>
                <a:prstGeom prst="rect">
                  <a:avLst/>
                </a:prstGeom>
                <a:noFill/>
                <a:ln w="9525">
                  <a:noFill/>
                  <a:miter lim="800000"/>
                  <a:headEnd/>
                  <a:tailEnd/>
                </a:ln>
              </p:spPr>
              <p:txBody>
                <a:bodyPr wrap="none">
                  <a:spAutoFit/>
                </a:bodyPr>
                <a:lstStyle/>
                <a:p>
                  <a:r>
                    <a:rPr lang="en-US" sz="1400" b="1"/>
                    <a:t>IPN</a:t>
                  </a:r>
                  <a:endParaRPr lang="ru-RU" sz="1400" b="1"/>
                </a:p>
              </p:txBody>
            </p:sp>
            <p:sp>
              <p:nvSpPr>
                <p:cNvPr id="8288" name="Text Box 26"/>
                <p:cNvSpPr txBox="1">
                  <a:spLocks noChangeArrowheads="1"/>
                </p:cNvSpPr>
                <p:nvPr/>
              </p:nvSpPr>
              <p:spPr bwMode="auto">
                <a:xfrm>
                  <a:off x="672" y="3360"/>
                  <a:ext cx="433" cy="192"/>
                </a:xfrm>
                <a:prstGeom prst="rect">
                  <a:avLst/>
                </a:prstGeom>
                <a:noFill/>
                <a:ln w="9525">
                  <a:noFill/>
                  <a:miter lim="800000"/>
                  <a:headEnd/>
                  <a:tailEnd/>
                </a:ln>
              </p:spPr>
              <p:txBody>
                <a:bodyPr>
                  <a:spAutoFit/>
                </a:bodyPr>
                <a:lstStyle/>
                <a:p>
                  <a:r>
                    <a:rPr lang="en-US" sz="1400" b="1">
                      <a:solidFill>
                        <a:srgbClr val="00FFFF"/>
                      </a:solidFill>
                    </a:rPr>
                    <a:t>IPN</a:t>
                  </a:r>
                  <a:endParaRPr lang="ru-RU" sz="1400" b="1">
                    <a:solidFill>
                      <a:srgbClr val="00FFFF"/>
                    </a:solidFill>
                  </a:endParaRPr>
                </a:p>
              </p:txBody>
            </p:sp>
          </p:grpSp>
          <p:sp>
            <p:nvSpPr>
              <p:cNvPr id="8280" name="Text Box 27"/>
              <p:cNvSpPr txBox="1">
                <a:spLocks noChangeArrowheads="1"/>
              </p:cNvSpPr>
              <p:nvPr/>
            </p:nvSpPr>
            <p:spPr bwMode="auto">
              <a:xfrm>
                <a:off x="3072" y="1248"/>
                <a:ext cx="468" cy="192"/>
              </a:xfrm>
              <a:prstGeom prst="rect">
                <a:avLst/>
              </a:prstGeom>
              <a:noFill/>
              <a:ln w="9525">
                <a:noFill/>
                <a:miter lim="800000"/>
                <a:headEnd/>
                <a:tailEnd/>
              </a:ln>
            </p:spPr>
            <p:txBody>
              <a:bodyPr>
                <a:spAutoFit/>
              </a:bodyPr>
              <a:lstStyle/>
              <a:p>
                <a:r>
                  <a:rPr lang="en-US" sz="1400" b="1">
                    <a:solidFill>
                      <a:srgbClr val="00FFFF"/>
                    </a:solidFill>
                  </a:rPr>
                  <a:t>INFN</a:t>
                </a:r>
                <a:endParaRPr lang="ru-RU" sz="1400" b="1">
                  <a:solidFill>
                    <a:srgbClr val="00FFFF"/>
                  </a:solidFill>
                </a:endParaRPr>
              </a:p>
            </p:txBody>
          </p:sp>
          <p:grpSp>
            <p:nvGrpSpPr>
              <p:cNvPr id="8281" name="Group 28"/>
              <p:cNvGrpSpPr>
                <a:grpSpLocks/>
              </p:cNvGrpSpPr>
              <p:nvPr/>
            </p:nvGrpSpPr>
            <p:grpSpPr bwMode="auto">
              <a:xfrm>
                <a:off x="3024" y="1296"/>
                <a:ext cx="114" cy="106"/>
                <a:chOff x="1248" y="3216"/>
                <a:chExt cx="114" cy="106"/>
              </a:xfrm>
            </p:grpSpPr>
            <p:sp>
              <p:nvSpPr>
                <p:cNvPr id="8285" name="Oval 29"/>
                <p:cNvSpPr>
                  <a:spLocks noChangeArrowheads="1"/>
                </p:cNvSpPr>
                <p:nvPr/>
              </p:nvSpPr>
              <p:spPr bwMode="auto">
                <a:xfrm>
                  <a:off x="1266" y="3226"/>
                  <a:ext cx="96" cy="96"/>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86" name="Oval 30"/>
                <p:cNvSpPr>
                  <a:spLocks noChangeArrowheads="1"/>
                </p:cNvSpPr>
                <p:nvPr/>
              </p:nvSpPr>
              <p:spPr bwMode="auto">
                <a:xfrm>
                  <a:off x="1248" y="3216"/>
                  <a:ext cx="96" cy="96"/>
                </a:xfrm>
                <a:prstGeom prst="ellipse">
                  <a:avLst/>
                </a:prstGeom>
                <a:solidFill>
                  <a:srgbClr val="00FFFF"/>
                </a:solidFill>
                <a:ln w="9525">
                  <a:solidFill>
                    <a:schemeClr val="tx1"/>
                  </a:solidFill>
                  <a:round/>
                  <a:headEnd/>
                  <a:tailEnd/>
                </a:ln>
              </p:spPr>
              <p:txBody>
                <a:bodyPr wrap="none" anchor="ctr"/>
                <a:lstStyle/>
                <a:p>
                  <a:pPr algn="ctr"/>
                  <a:endParaRPr lang="ru-RU" sz="2000" b="1">
                    <a:solidFill>
                      <a:srgbClr val="00FFFF"/>
                    </a:solidFill>
                  </a:endParaRPr>
                </a:p>
              </p:txBody>
            </p:sp>
          </p:grpSp>
          <p:grpSp>
            <p:nvGrpSpPr>
              <p:cNvPr id="8282" name="Group 31"/>
              <p:cNvGrpSpPr>
                <a:grpSpLocks/>
              </p:cNvGrpSpPr>
              <p:nvPr/>
            </p:nvGrpSpPr>
            <p:grpSpPr bwMode="auto">
              <a:xfrm>
                <a:off x="2888" y="1248"/>
                <a:ext cx="114" cy="106"/>
                <a:chOff x="1248" y="3216"/>
                <a:chExt cx="114" cy="106"/>
              </a:xfrm>
            </p:grpSpPr>
            <p:sp>
              <p:nvSpPr>
                <p:cNvPr id="8283" name="Oval 32"/>
                <p:cNvSpPr>
                  <a:spLocks noChangeArrowheads="1"/>
                </p:cNvSpPr>
                <p:nvPr/>
              </p:nvSpPr>
              <p:spPr bwMode="auto">
                <a:xfrm>
                  <a:off x="1266" y="3226"/>
                  <a:ext cx="96" cy="96"/>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84" name="Oval 33"/>
                <p:cNvSpPr>
                  <a:spLocks noChangeArrowheads="1"/>
                </p:cNvSpPr>
                <p:nvPr/>
              </p:nvSpPr>
              <p:spPr bwMode="auto">
                <a:xfrm>
                  <a:off x="1248" y="3216"/>
                  <a:ext cx="96" cy="96"/>
                </a:xfrm>
                <a:prstGeom prst="ellipse">
                  <a:avLst/>
                </a:prstGeom>
                <a:solidFill>
                  <a:srgbClr val="00FFFF"/>
                </a:solidFill>
                <a:ln w="9525">
                  <a:solidFill>
                    <a:schemeClr val="tx1"/>
                  </a:solidFill>
                  <a:round/>
                  <a:headEnd/>
                  <a:tailEnd/>
                </a:ln>
              </p:spPr>
              <p:txBody>
                <a:bodyPr wrap="none" anchor="ctr"/>
                <a:lstStyle/>
                <a:p>
                  <a:pPr algn="ctr"/>
                  <a:endParaRPr lang="ru-RU" sz="2000" b="1">
                    <a:solidFill>
                      <a:srgbClr val="00FFFF"/>
                    </a:solidFill>
                  </a:endParaRPr>
                </a:p>
              </p:txBody>
            </p:sp>
          </p:grpSp>
        </p:grpSp>
        <p:grpSp>
          <p:nvGrpSpPr>
            <p:cNvPr id="8269" name="Group 34"/>
            <p:cNvGrpSpPr>
              <a:grpSpLocks/>
            </p:cNvGrpSpPr>
            <p:nvPr/>
          </p:nvGrpSpPr>
          <p:grpSpPr bwMode="auto">
            <a:xfrm>
              <a:off x="1056" y="3408"/>
              <a:ext cx="114" cy="106"/>
              <a:chOff x="1248" y="3216"/>
              <a:chExt cx="114" cy="106"/>
            </a:xfrm>
          </p:grpSpPr>
          <p:sp>
            <p:nvSpPr>
              <p:cNvPr id="8271" name="Oval 35"/>
              <p:cNvSpPr>
                <a:spLocks noChangeArrowheads="1"/>
              </p:cNvSpPr>
              <p:nvPr/>
            </p:nvSpPr>
            <p:spPr bwMode="auto">
              <a:xfrm>
                <a:off x="1266" y="3226"/>
                <a:ext cx="96" cy="96"/>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72" name="Oval 36"/>
              <p:cNvSpPr>
                <a:spLocks noChangeArrowheads="1"/>
              </p:cNvSpPr>
              <p:nvPr/>
            </p:nvSpPr>
            <p:spPr bwMode="auto">
              <a:xfrm>
                <a:off x="1248" y="3216"/>
                <a:ext cx="96" cy="96"/>
              </a:xfrm>
              <a:prstGeom prst="ellipse">
                <a:avLst/>
              </a:prstGeom>
              <a:solidFill>
                <a:srgbClr val="00FFFF"/>
              </a:solidFill>
              <a:ln w="9525">
                <a:solidFill>
                  <a:schemeClr val="tx1"/>
                </a:solidFill>
                <a:round/>
                <a:headEnd/>
                <a:tailEnd/>
              </a:ln>
            </p:spPr>
            <p:txBody>
              <a:bodyPr wrap="none" anchor="ctr"/>
              <a:lstStyle/>
              <a:p>
                <a:pPr algn="ctr"/>
                <a:endParaRPr lang="ru-RU" sz="2000" b="1">
                  <a:solidFill>
                    <a:srgbClr val="00FFFF"/>
                  </a:solidFill>
                </a:endParaRPr>
              </a:p>
            </p:txBody>
          </p:sp>
        </p:grpSp>
        <p:sp>
          <p:nvSpPr>
            <p:cNvPr id="8270" name="Text Box 37"/>
            <p:cNvSpPr txBox="1">
              <a:spLocks noChangeArrowheads="1"/>
            </p:cNvSpPr>
            <p:nvPr/>
          </p:nvSpPr>
          <p:spPr bwMode="auto">
            <a:xfrm>
              <a:off x="1152" y="3322"/>
              <a:ext cx="1889" cy="250"/>
            </a:xfrm>
            <a:prstGeom prst="rect">
              <a:avLst/>
            </a:prstGeom>
            <a:noFill/>
            <a:ln w="9525">
              <a:noFill/>
              <a:miter lim="800000"/>
              <a:headEnd/>
              <a:tailEnd/>
            </a:ln>
          </p:spPr>
          <p:txBody>
            <a:bodyPr wrap="none">
              <a:spAutoFit/>
            </a:bodyPr>
            <a:lstStyle/>
            <a:p>
              <a:r>
                <a:rPr lang="en-US" sz="2000" b="1">
                  <a:latin typeface="Comic Sans MS" pitchFamily="66" charset="0"/>
                </a:rPr>
                <a:t>Heavy ion accelerators</a:t>
              </a:r>
              <a:endParaRPr lang="ru-RU" sz="2000" b="1">
                <a:latin typeface="Comic Sans MS" pitchFamily="66" charset="0"/>
              </a:endParaRPr>
            </a:p>
          </p:txBody>
        </p:sp>
      </p:grpSp>
      <p:grpSp>
        <p:nvGrpSpPr>
          <p:cNvPr id="14" name="Group 38"/>
          <p:cNvGrpSpPr>
            <a:grpSpLocks/>
          </p:cNvGrpSpPr>
          <p:nvPr/>
        </p:nvGrpSpPr>
        <p:grpSpPr bwMode="auto">
          <a:xfrm>
            <a:off x="1884363" y="1643063"/>
            <a:ext cx="6975475" cy="4475162"/>
            <a:chOff x="1187" y="1035"/>
            <a:chExt cx="4394" cy="2819"/>
          </a:xfrm>
        </p:grpSpPr>
        <p:grpSp>
          <p:nvGrpSpPr>
            <p:cNvPr id="8234" name="Group 39"/>
            <p:cNvGrpSpPr>
              <a:grpSpLocks/>
            </p:cNvGrpSpPr>
            <p:nvPr/>
          </p:nvGrpSpPr>
          <p:grpSpPr bwMode="auto">
            <a:xfrm>
              <a:off x="5113" y="1413"/>
              <a:ext cx="468" cy="200"/>
              <a:chOff x="2352" y="3216"/>
              <a:chExt cx="468" cy="200"/>
            </a:xfrm>
          </p:grpSpPr>
          <p:sp>
            <p:nvSpPr>
              <p:cNvPr id="8266" name="Text Box 40"/>
              <p:cNvSpPr txBox="1">
                <a:spLocks noChangeArrowheads="1"/>
              </p:cNvSpPr>
              <p:nvPr/>
            </p:nvSpPr>
            <p:spPr bwMode="auto">
              <a:xfrm>
                <a:off x="2360" y="3222"/>
                <a:ext cx="402" cy="194"/>
              </a:xfrm>
              <a:prstGeom prst="rect">
                <a:avLst/>
              </a:prstGeom>
              <a:noFill/>
              <a:ln w="9525">
                <a:noFill/>
                <a:miter lim="800000"/>
                <a:headEnd/>
                <a:tailEnd/>
              </a:ln>
            </p:spPr>
            <p:txBody>
              <a:bodyPr wrap="none">
                <a:spAutoFit/>
              </a:bodyPr>
              <a:lstStyle/>
              <a:p>
                <a:r>
                  <a:rPr lang="en-US" sz="1400" b="1"/>
                  <a:t>RIKEN</a:t>
                </a:r>
                <a:endParaRPr lang="ru-RU" sz="1400" b="1"/>
              </a:p>
            </p:txBody>
          </p:sp>
          <p:sp>
            <p:nvSpPr>
              <p:cNvPr id="8267" name="Text Box 41"/>
              <p:cNvSpPr txBox="1">
                <a:spLocks noChangeArrowheads="1"/>
              </p:cNvSpPr>
              <p:nvPr/>
            </p:nvSpPr>
            <p:spPr bwMode="auto">
              <a:xfrm>
                <a:off x="2352" y="3216"/>
                <a:ext cx="468" cy="192"/>
              </a:xfrm>
              <a:prstGeom prst="rect">
                <a:avLst/>
              </a:prstGeom>
              <a:noFill/>
              <a:ln w="9525">
                <a:noFill/>
                <a:miter lim="800000"/>
                <a:headEnd/>
                <a:tailEnd/>
              </a:ln>
            </p:spPr>
            <p:txBody>
              <a:bodyPr>
                <a:spAutoFit/>
              </a:bodyPr>
              <a:lstStyle/>
              <a:p>
                <a:r>
                  <a:rPr lang="en-US" sz="1400" b="1">
                    <a:solidFill>
                      <a:srgbClr val="FF99FF"/>
                    </a:solidFill>
                  </a:rPr>
                  <a:t>RIKEN</a:t>
                </a:r>
                <a:endParaRPr lang="ru-RU" sz="1400" b="1">
                  <a:solidFill>
                    <a:srgbClr val="FF99FF"/>
                  </a:solidFill>
                </a:endParaRPr>
              </a:p>
            </p:txBody>
          </p:sp>
        </p:grpSp>
        <p:grpSp>
          <p:nvGrpSpPr>
            <p:cNvPr id="8235" name="Group 42"/>
            <p:cNvGrpSpPr>
              <a:grpSpLocks/>
            </p:cNvGrpSpPr>
            <p:nvPr/>
          </p:nvGrpSpPr>
          <p:grpSpPr bwMode="auto">
            <a:xfrm>
              <a:off x="2387" y="1125"/>
              <a:ext cx="478" cy="200"/>
              <a:chOff x="2246" y="3688"/>
              <a:chExt cx="478" cy="200"/>
            </a:xfrm>
          </p:grpSpPr>
          <p:sp>
            <p:nvSpPr>
              <p:cNvPr id="8264" name="Text Box 43"/>
              <p:cNvSpPr txBox="1">
                <a:spLocks noChangeArrowheads="1"/>
              </p:cNvSpPr>
              <p:nvPr/>
            </p:nvSpPr>
            <p:spPr bwMode="auto">
              <a:xfrm>
                <a:off x="2256" y="3696"/>
                <a:ext cx="468" cy="192"/>
              </a:xfrm>
              <a:prstGeom prst="rect">
                <a:avLst/>
              </a:prstGeom>
              <a:noFill/>
              <a:ln w="9525">
                <a:noFill/>
                <a:miter lim="800000"/>
                <a:headEnd/>
                <a:tailEnd/>
              </a:ln>
            </p:spPr>
            <p:txBody>
              <a:bodyPr>
                <a:spAutoFit/>
              </a:bodyPr>
              <a:lstStyle/>
              <a:p>
                <a:r>
                  <a:rPr lang="en-US" sz="1400" b="1"/>
                  <a:t>GANIL</a:t>
                </a:r>
                <a:endParaRPr lang="ru-RU" sz="1400" b="1"/>
              </a:p>
            </p:txBody>
          </p:sp>
          <p:sp>
            <p:nvSpPr>
              <p:cNvPr id="8265" name="Text Box 44"/>
              <p:cNvSpPr txBox="1">
                <a:spLocks noChangeArrowheads="1"/>
              </p:cNvSpPr>
              <p:nvPr/>
            </p:nvSpPr>
            <p:spPr bwMode="auto">
              <a:xfrm>
                <a:off x="2246" y="3688"/>
                <a:ext cx="468" cy="192"/>
              </a:xfrm>
              <a:prstGeom prst="rect">
                <a:avLst/>
              </a:prstGeom>
              <a:noFill/>
              <a:ln w="9525">
                <a:noFill/>
                <a:miter lim="800000"/>
                <a:headEnd/>
                <a:tailEnd/>
              </a:ln>
            </p:spPr>
            <p:txBody>
              <a:bodyPr>
                <a:spAutoFit/>
              </a:bodyPr>
              <a:lstStyle/>
              <a:p>
                <a:r>
                  <a:rPr lang="en-US" sz="1400" b="1">
                    <a:solidFill>
                      <a:srgbClr val="FF99FF"/>
                    </a:solidFill>
                  </a:rPr>
                  <a:t>GANIL</a:t>
                </a:r>
                <a:endParaRPr lang="ru-RU" sz="1400" b="1">
                  <a:solidFill>
                    <a:srgbClr val="FF99FF"/>
                  </a:solidFill>
                </a:endParaRPr>
              </a:p>
            </p:txBody>
          </p:sp>
        </p:grpSp>
        <p:grpSp>
          <p:nvGrpSpPr>
            <p:cNvPr id="8236" name="Group 45"/>
            <p:cNvGrpSpPr>
              <a:grpSpLocks/>
            </p:cNvGrpSpPr>
            <p:nvPr/>
          </p:nvGrpSpPr>
          <p:grpSpPr bwMode="auto">
            <a:xfrm>
              <a:off x="2915" y="1035"/>
              <a:ext cx="282" cy="199"/>
              <a:chOff x="2006" y="3799"/>
              <a:chExt cx="282" cy="199"/>
            </a:xfrm>
          </p:grpSpPr>
          <p:sp>
            <p:nvSpPr>
              <p:cNvPr id="8262" name="Text Box 46"/>
              <p:cNvSpPr txBox="1">
                <a:spLocks noChangeArrowheads="1"/>
              </p:cNvSpPr>
              <p:nvPr/>
            </p:nvSpPr>
            <p:spPr bwMode="auto">
              <a:xfrm>
                <a:off x="2016" y="3804"/>
                <a:ext cx="272" cy="194"/>
              </a:xfrm>
              <a:prstGeom prst="rect">
                <a:avLst/>
              </a:prstGeom>
              <a:noFill/>
              <a:ln w="9525">
                <a:noFill/>
                <a:miter lim="800000"/>
                <a:headEnd/>
                <a:tailEnd/>
              </a:ln>
            </p:spPr>
            <p:txBody>
              <a:bodyPr wrap="none">
                <a:spAutoFit/>
              </a:bodyPr>
              <a:lstStyle/>
              <a:p>
                <a:r>
                  <a:rPr lang="en-US" sz="1400" b="1"/>
                  <a:t>GSI</a:t>
                </a:r>
                <a:endParaRPr lang="ru-RU" sz="1400" b="1"/>
              </a:p>
            </p:txBody>
          </p:sp>
          <p:sp>
            <p:nvSpPr>
              <p:cNvPr id="8263" name="Text Box 47"/>
              <p:cNvSpPr txBox="1">
                <a:spLocks noChangeArrowheads="1"/>
              </p:cNvSpPr>
              <p:nvPr/>
            </p:nvSpPr>
            <p:spPr bwMode="auto">
              <a:xfrm>
                <a:off x="2006" y="3799"/>
                <a:ext cx="272" cy="194"/>
              </a:xfrm>
              <a:prstGeom prst="rect">
                <a:avLst/>
              </a:prstGeom>
              <a:noFill/>
              <a:ln w="9525">
                <a:noFill/>
                <a:miter lim="800000"/>
                <a:headEnd/>
                <a:tailEnd/>
              </a:ln>
            </p:spPr>
            <p:txBody>
              <a:bodyPr wrap="none">
                <a:spAutoFit/>
              </a:bodyPr>
              <a:lstStyle/>
              <a:p>
                <a:r>
                  <a:rPr lang="en-US" sz="1400" b="1">
                    <a:solidFill>
                      <a:srgbClr val="FF99FF"/>
                    </a:solidFill>
                  </a:rPr>
                  <a:t>GSI</a:t>
                </a:r>
                <a:endParaRPr lang="ru-RU" sz="1400" b="1">
                  <a:solidFill>
                    <a:srgbClr val="FF99FF"/>
                  </a:solidFill>
                </a:endParaRPr>
              </a:p>
            </p:txBody>
          </p:sp>
        </p:grpSp>
        <p:grpSp>
          <p:nvGrpSpPr>
            <p:cNvPr id="8237" name="Group 48"/>
            <p:cNvGrpSpPr>
              <a:grpSpLocks/>
            </p:cNvGrpSpPr>
            <p:nvPr/>
          </p:nvGrpSpPr>
          <p:grpSpPr bwMode="auto">
            <a:xfrm>
              <a:off x="1187" y="1131"/>
              <a:ext cx="352" cy="198"/>
              <a:chOff x="769" y="3316"/>
              <a:chExt cx="352" cy="198"/>
            </a:xfrm>
          </p:grpSpPr>
          <p:sp>
            <p:nvSpPr>
              <p:cNvPr id="8260" name="Text Box 49"/>
              <p:cNvSpPr txBox="1">
                <a:spLocks noChangeArrowheads="1"/>
              </p:cNvSpPr>
              <p:nvPr/>
            </p:nvSpPr>
            <p:spPr bwMode="auto">
              <a:xfrm>
                <a:off x="778" y="3320"/>
                <a:ext cx="343" cy="194"/>
              </a:xfrm>
              <a:prstGeom prst="rect">
                <a:avLst/>
              </a:prstGeom>
              <a:noFill/>
              <a:ln w="9525">
                <a:noFill/>
                <a:miter lim="800000"/>
                <a:headEnd/>
                <a:tailEnd/>
              </a:ln>
            </p:spPr>
            <p:txBody>
              <a:bodyPr wrap="none">
                <a:spAutoFit/>
              </a:bodyPr>
              <a:lstStyle/>
              <a:p>
                <a:r>
                  <a:rPr lang="en-US" sz="1400" b="1"/>
                  <a:t>MSU</a:t>
                </a:r>
                <a:endParaRPr lang="ru-RU" sz="1400" b="1"/>
              </a:p>
            </p:txBody>
          </p:sp>
          <p:sp>
            <p:nvSpPr>
              <p:cNvPr id="8261" name="Text Box 50"/>
              <p:cNvSpPr txBox="1">
                <a:spLocks noChangeArrowheads="1"/>
              </p:cNvSpPr>
              <p:nvPr/>
            </p:nvSpPr>
            <p:spPr bwMode="auto">
              <a:xfrm>
                <a:off x="769" y="3316"/>
                <a:ext cx="343" cy="194"/>
              </a:xfrm>
              <a:prstGeom prst="rect">
                <a:avLst/>
              </a:prstGeom>
              <a:noFill/>
              <a:ln w="9525">
                <a:noFill/>
                <a:miter lim="800000"/>
                <a:headEnd/>
                <a:tailEnd/>
              </a:ln>
            </p:spPr>
            <p:txBody>
              <a:bodyPr wrap="none">
                <a:spAutoFit/>
              </a:bodyPr>
              <a:lstStyle/>
              <a:p>
                <a:r>
                  <a:rPr lang="en-US" sz="1400" b="1">
                    <a:solidFill>
                      <a:srgbClr val="FF99FF"/>
                    </a:solidFill>
                  </a:rPr>
                  <a:t>MSU</a:t>
                </a:r>
                <a:endParaRPr lang="ru-RU" sz="1400" b="1">
                  <a:solidFill>
                    <a:srgbClr val="FF99FF"/>
                  </a:solidFill>
                </a:endParaRPr>
              </a:p>
            </p:txBody>
          </p:sp>
        </p:grpSp>
        <p:grpSp>
          <p:nvGrpSpPr>
            <p:cNvPr id="8238" name="Group 51"/>
            <p:cNvGrpSpPr>
              <a:grpSpLocks/>
            </p:cNvGrpSpPr>
            <p:nvPr/>
          </p:nvGrpSpPr>
          <p:grpSpPr bwMode="auto">
            <a:xfrm>
              <a:off x="2837" y="1221"/>
              <a:ext cx="140" cy="123"/>
              <a:chOff x="3888" y="3600"/>
              <a:chExt cx="140" cy="123"/>
            </a:xfrm>
          </p:grpSpPr>
          <p:sp>
            <p:nvSpPr>
              <p:cNvPr id="8258" name="Oval 52"/>
              <p:cNvSpPr>
                <a:spLocks noChangeArrowheads="1"/>
              </p:cNvSpPr>
              <p:nvPr/>
            </p:nvSpPr>
            <p:spPr bwMode="auto">
              <a:xfrm>
                <a:off x="3910" y="3608"/>
                <a:ext cx="118" cy="115"/>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59" name="Oval 53"/>
              <p:cNvSpPr>
                <a:spLocks noChangeArrowheads="1"/>
              </p:cNvSpPr>
              <p:nvPr/>
            </p:nvSpPr>
            <p:spPr bwMode="auto">
              <a:xfrm>
                <a:off x="3888" y="3600"/>
                <a:ext cx="118" cy="115"/>
              </a:xfrm>
              <a:prstGeom prst="ellipse">
                <a:avLst/>
              </a:prstGeom>
              <a:solidFill>
                <a:srgbClr val="FF99FF"/>
              </a:solidFill>
              <a:ln w="9525">
                <a:solidFill>
                  <a:schemeClr val="tx1"/>
                </a:solidFill>
                <a:round/>
                <a:headEnd/>
                <a:tailEnd/>
              </a:ln>
            </p:spPr>
            <p:txBody>
              <a:bodyPr wrap="none" anchor="ctr"/>
              <a:lstStyle/>
              <a:p>
                <a:pPr algn="ctr"/>
                <a:endParaRPr lang="ru-RU" sz="2000" b="1">
                  <a:solidFill>
                    <a:srgbClr val="00FFFF"/>
                  </a:solidFill>
                </a:endParaRPr>
              </a:p>
            </p:txBody>
          </p:sp>
        </p:grpSp>
        <p:grpSp>
          <p:nvGrpSpPr>
            <p:cNvPr id="8239" name="Group 54"/>
            <p:cNvGrpSpPr>
              <a:grpSpLocks/>
            </p:cNvGrpSpPr>
            <p:nvPr/>
          </p:nvGrpSpPr>
          <p:grpSpPr bwMode="auto">
            <a:xfrm>
              <a:off x="2963" y="1179"/>
              <a:ext cx="140" cy="123"/>
              <a:chOff x="3888" y="3600"/>
              <a:chExt cx="140" cy="123"/>
            </a:xfrm>
          </p:grpSpPr>
          <p:sp>
            <p:nvSpPr>
              <p:cNvPr id="8256" name="Oval 55"/>
              <p:cNvSpPr>
                <a:spLocks noChangeArrowheads="1"/>
              </p:cNvSpPr>
              <p:nvPr/>
            </p:nvSpPr>
            <p:spPr bwMode="auto">
              <a:xfrm>
                <a:off x="3910" y="3608"/>
                <a:ext cx="118" cy="115"/>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57" name="Oval 56"/>
              <p:cNvSpPr>
                <a:spLocks noChangeArrowheads="1"/>
              </p:cNvSpPr>
              <p:nvPr/>
            </p:nvSpPr>
            <p:spPr bwMode="auto">
              <a:xfrm>
                <a:off x="3888" y="3600"/>
                <a:ext cx="118" cy="115"/>
              </a:xfrm>
              <a:prstGeom prst="ellipse">
                <a:avLst/>
              </a:prstGeom>
              <a:solidFill>
                <a:srgbClr val="FF99FF"/>
              </a:solidFill>
              <a:ln w="9525">
                <a:solidFill>
                  <a:schemeClr val="tx1"/>
                </a:solidFill>
                <a:round/>
                <a:headEnd/>
                <a:tailEnd/>
              </a:ln>
            </p:spPr>
            <p:txBody>
              <a:bodyPr wrap="none" anchor="ctr"/>
              <a:lstStyle/>
              <a:p>
                <a:pPr algn="ctr"/>
                <a:endParaRPr lang="ru-RU" sz="2000" b="1">
                  <a:solidFill>
                    <a:srgbClr val="00FFFF"/>
                  </a:solidFill>
                </a:endParaRPr>
              </a:p>
            </p:txBody>
          </p:sp>
        </p:grpSp>
        <p:grpSp>
          <p:nvGrpSpPr>
            <p:cNvPr id="8240" name="Group 57"/>
            <p:cNvGrpSpPr>
              <a:grpSpLocks/>
            </p:cNvGrpSpPr>
            <p:nvPr/>
          </p:nvGrpSpPr>
          <p:grpSpPr bwMode="auto">
            <a:xfrm>
              <a:off x="1283" y="1323"/>
              <a:ext cx="140" cy="123"/>
              <a:chOff x="3888" y="3600"/>
              <a:chExt cx="140" cy="123"/>
            </a:xfrm>
          </p:grpSpPr>
          <p:sp>
            <p:nvSpPr>
              <p:cNvPr id="8254" name="Oval 58"/>
              <p:cNvSpPr>
                <a:spLocks noChangeArrowheads="1"/>
              </p:cNvSpPr>
              <p:nvPr/>
            </p:nvSpPr>
            <p:spPr bwMode="auto">
              <a:xfrm>
                <a:off x="3910" y="3608"/>
                <a:ext cx="118" cy="115"/>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55" name="Oval 59"/>
              <p:cNvSpPr>
                <a:spLocks noChangeArrowheads="1"/>
              </p:cNvSpPr>
              <p:nvPr/>
            </p:nvSpPr>
            <p:spPr bwMode="auto">
              <a:xfrm>
                <a:off x="3888" y="3600"/>
                <a:ext cx="118" cy="115"/>
              </a:xfrm>
              <a:prstGeom prst="ellipse">
                <a:avLst/>
              </a:prstGeom>
              <a:solidFill>
                <a:srgbClr val="FF99FF"/>
              </a:solidFill>
              <a:ln w="9525">
                <a:solidFill>
                  <a:schemeClr val="tx1"/>
                </a:solidFill>
                <a:round/>
                <a:headEnd/>
                <a:tailEnd/>
              </a:ln>
            </p:spPr>
            <p:txBody>
              <a:bodyPr wrap="none" anchor="ctr"/>
              <a:lstStyle/>
              <a:p>
                <a:pPr algn="ctr"/>
                <a:endParaRPr lang="ru-RU" sz="2000" b="1">
                  <a:solidFill>
                    <a:srgbClr val="00FFFF"/>
                  </a:solidFill>
                </a:endParaRPr>
              </a:p>
            </p:txBody>
          </p:sp>
        </p:grpSp>
        <p:grpSp>
          <p:nvGrpSpPr>
            <p:cNvPr id="8241" name="Group 60"/>
            <p:cNvGrpSpPr>
              <a:grpSpLocks/>
            </p:cNvGrpSpPr>
            <p:nvPr/>
          </p:nvGrpSpPr>
          <p:grpSpPr bwMode="auto">
            <a:xfrm>
              <a:off x="5065" y="1355"/>
              <a:ext cx="140" cy="123"/>
              <a:chOff x="3888" y="3600"/>
              <a:chExt cx="140" cy="123"/>
            </a:xfrm>
          </p:grpSpPr>
          <p:sp>
            <p:nvSpPr>
              <p:cNvPr id="8252" name="Oval 61"/>
              <p:cNvSpPr>
                <a:spLocks noChangeArrowheads="1"/>
              </p:cNvSpPr>
              <p:nvPr/>
            </p:nvSpPr>
            <p:spPr bwMode="auto">
              <a:xfrm>
                <a:off x="3910" y="3608"/>
                <a:ext cx="118" cy="115"/>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53" name="Oval 62"/>
              <p:cNvSpPr>
                <a:spLocks noChangeArrowheads="1"/>
              </p:cNvSpPr>
              <p:nvPr/>
            </p:nvSpPr>
            <p:spPr bwMode="auto">
              <a:xfrm>
                <a:off x="3888" y="3600"/>
                <a:ext cx="118" cy="115"/>
              </a:xfrm>
              <a:prstGeom prst="ellipse">
                <a:avLst/>
              </a:prstGeom>
              <a:solidFill>
                <a:srgbClr val="FF99FF"/>
              </a:solidFill>
              <a:ln w="9525">
                <a:solidFill>
                  <a:schemeClr val="tx1"/>
                </a:solidFill>
                <a:round/>
                <a:headEnd/>
                <a:tailEnd/>
              </a:ln>
            </p:spPr>
            <p:txBody>
              <a:bodyPr wrap="none" anchor="ctr"/>
              <a:lstStyle/>
              <a:p>
                <a:pPr algn="ctr"/>
                <a:endParaRPr lang="ru-RU" sz="2000" b="1">
                  <a:solidFill>
                    <a:srgbClr val="00FFFF"/>
                  </a:solidFill>
                </a:endParaRPr>
              </a:p>
            </p:txBody>
          </p:sp>
        </p:grpSp>
        <p:grpSp>
          <p:nvGrpSpPr>
            <p:cNvPr id="8242" name="Group 63"/>
            <p:cNvGrpSpPr>
              <a:grpSpLocks/>
            </p:cNvGrpSpPr>
            <p:nvPr/>
          </p:nvGrpSpPr>
          <p:grpSpPr bwMode="auto">
            <a:xfrm>
              <a:off x="3097" y="1365"/>
              <a:ext cx="140" cy="123"/>
              <a:chOff x="3888" y="3600"/>
              <a:chExt cx="140" cy="123"/>
            </a:xfrm>
          </p:grpSpPr>
          <p:sp>
            <p:nvSpPr>
              <p:cNvPr id="8250" name="Oval 64"/>
              <p:cNvSpPr>
                <a:spLocks noChangeArrowheads="1"/>
              </p:cNvSpPr>
              <p:nvPr/>
            </p:nvSpPr>
            <p:spPr bwMode="auto">
              <a:xfrm>
                <a:off x="3910" y="3608"/>
                <a:ext cx="118" cy="115"/>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51" name="Oval 65"/>
              <p:cNvSpPr>
                <a:spLocks noChangeArrowheads="1"/>
              </p:cNvSpPr>
              <p:nvPr/>
            </p:nvSpPr>
            <p:spPr bwMode="auto">
              <a:xfrm>
                <a:off x="3888" y="3600"/>
                <a:ext cx="118" cy="115"/>
              </a:xfrm>
              <a:prstGeom prst="ellipse">
                <a:avLst/>
              </a:prstGeom>
              <a:solidFill>
                <a:srgbClr val="FF99FF"/>
              </a:solidFill>
              <a:ln w="9525">
                <a:solidFill>
                  <a:schemeClr val="tx1"/>
                </a:solidFill>
                <a:round/>
                <a:headEnd/>
                <a:tailEnd/>
              </a:ln>
            </p:spPr>
            <p:txBody>
              <a:bodyPr wrap="none" anchor="ctr"/>
              <a:lstStyle/>
              <a:p>
                <a:pPr algn="ctr"/>
                <a:endParaRPr lang="ru-RU" sz="2000" b="1">
                  <a:solidFill>
                    <a:srgbClr val="00FFFF"/>
                  </a:solidFill>
                </a:endParaRPr>
              </a:p>
            </p:txBody>
          </p:sp>
        </p:grpSp>
        <p:grpSp>
          <p:nvGrpSpPr>
            <p:cNvPr id="8243" name="Group 66"/>
            <p:cNvGrpSpPr>
              <a:grpSpLocks/>
            </p:cNvGrpSpPr>
            <p:nvPr/>
          </p:nvGrpSpPr>
          <p:grpSpPr bwMode="auto">
            <a:xfrm>
              <a:off x="2809" y="1413"/>
              <a:ext cx="359" cy="199"/>
              <a:chOff x="1765" y="3211"/>
              <a:chExt cx="359" cy="199"/>
            </a:xfrm>
          </p:grpSpPr>
          <p:sp>
            <p:nvSpPr>
              <p:cNvPr id="8248" name="Text Box 67"/>
              <p:cNvSpPr txBox="1">
                <a:spLocks noChangeArrowheads="1"/>
              </p:cNvSpPr>
              <p:nvPr/>
            </p:nvSpPr>
            <p:spPr bwMode="auto">
              <a:xfrm>
                <a:off x="1776" y="3216"/>
                <a:ext cx="348" cy="194"/>
              </a:xfrm>
              <a:prstGeom prst="rect">
                <a:avLst/>
              </a:prstGeom>
              <a:noFill/>
              <a:ln w="9525">
                <a:noFill/>
                <a:miter lim="800000"/>
                <a:headEnd/>
                <a:tailEnd/>
              </a:ln>
            </p:spPr>
            <p:txBody>
              <a:bodyPr wrap="none">
                <a:spAutoFit/>
              </a:bodyPr>
              <a:lstStyle/>
              <a:p>
                <a:r>
                  <a:rPr lang="en-US" sz="1400" b="1"/>
                  <a:t>INFN</a:t>
                </a:r>
                <a:endParaRPr lang="ru-RU" sz="1400" b="1"/>
              </a:p>
            </p:txBody>
          </p:sp>
          <p:sp>
            <p:nvSpPr>
              <p:cNvPr id="8249" name="Text Box 68"/>
              <p:cNvSpPr txBox="1">
                <a:spLocks noChangeArrowheads="1"/>
              </p:cNvSpPr>
              <p:nvPr/>
            </p:nvSpPr>
            <p:spPr bwMode="auto">
              <a:xfrm>
                <a:off x="1765" y="3211"/>
                <a:ext cx="348" cy="194"/>
              </a:xfrm>
              <a:prstGeom prst="rect">
                <a:avLst/>
              </a:prstGeom>
              <a:noFill/>
              <a:ln w="9525">
                <a:noFill/>
                <a:miter lim="800000"/>
                <a:headEnd/>
                <a:tailEnd/>
              </a:ln>
            </p:spPr>
            <p:txBody>
              <a:bodyPr wrap="none">
                <a:spAutoFit/>
              </a:bodyPr>
              <a:lstStyle/>
              <a:p>
                <a:r>
                  <a:rPr lang="en-US" sz="1400" b="1">
                    <a:solidFill>
                      <a:srgbClr val="FF99FF"/>
                    </a:solidFill>
                  </a:rPr>
                  <a:t>INFN</a:t>
                </a:r>
                <a:endParaRPr lang="ru-RU" sz="1400" b="1">
                  <a:solidFill>
                    <a:srgbClr val="FF99FF"/>
                  </a:solidFill>
                </a:endParaRPr>
              </a:p>
            </p:txBody>
          </p:sp>
        </p:grpSp>
        <p:grpSp>
          <p:nvGrpSpPr>
            <p:cNvPr id="8244" name="Group 69"/>
            <p:cNvGrpSpPr>
              <a:grpSpLocks/>
            </p:cNvGrpSpPr>
            <p:nvPr/>
          </p:nvGrpSpPr>
          <p:grpSpPr bwMode="auto">
            <a:xfrm>
              <a:off x="1619" y="3648"/>
              <a:ext cx="140" cy="123"/>
              <a:chOff x="3888" y="3600"/>
              <a:chExt cx="140" cy="123"/>
            </a:xfrm>
          </p:grpSpPr>
          <p:sp>
            <p:nvSpPr>
              <p:cNvPr id="8246" name="Oval 70"/>
              <p:cNvSpPr>
                <a:spLocks noChangeArrowheads="1"/>
              </p:cNvSpPr>
              <p:nvPr/>
            </p:nvSpPr>
            <p:spPr bwMode="auto">
              <a:xfrm>
                <a:off x="3910" y="3608"/>
                <a:ext cx="118" cy="115"/>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47" name="Oval 71"/>
              <p:cNvSpPr>
                <a:spLocks noChangeArrowheads="1"/>
              </p:cNvSpPr>
              <p:nvPr/>
            </p:nvSpPr>
            <p:spPr bwMode="auto">
              <a:xfrm>
                <a:off x="3888" y="3600"/>
                <a:ext cx="118" cy="115"/>
              </a:xfrm>
              <a:prstGeom prst="ellipse">
                <a:avLst/>
              </a:prstGeom>
              <a:solidFill>
                <a:srgbClr val="FF99FF"/>
              </a:solidFill>
              <a:ln w="9525">
                <a:solidFill>
                  <a:schemeClr val="tx1"/>
                </a:solidFill>
                <a:round/>
                <a:headEnd/>
                <a:tailEnd/>
              </a:ln>
            </p:spPr>
            <p:txBody>
              <a:bodyPr wrap="none" anchor="ctr"/>
              <a:lstStyle/>
              <a:p>
                <a:pPr algn="ctr"/>
                <a:endParaRPr lang="ru-RU" sz="2000" b="1">
                  <a:solidFill>
                    <a:srgbClr val="00FFFF"/>
                  </a:solidFill>
                </a:endParaRPr>
              </a:p>
            </p:txBody>
          </p:sp>
        </p:grpSp>
        <p:sp>
          <p:nvSpPr>
            <p:cNvPr id="8245" name="Text Box 72"/>
            <p:cNvSpPr txBox="1">
              <a:spLocks noChangeArrowheads="1"/>
            </p:cNvSpPr>
            <p:nvPr/>
          </p:nvSpPr>
          <p:spPr bwMode="auto">
            <a:xfrm>
              <a:off x="1776" y="3604"/>
              <a:ext cx="2699" cy="250"/>
            </a:xfrm>
            <a:prstGeom prst="rect">
              <a:avLst/>
            </a:prstGeom>
            <a:noFill/>
            <a:ln w="9525">
              <a:noFill/>
              <a:miter lim="800000"/>
              <a:headEnd/>
              <a:tailEnd/>
            </a:ln>
          </p:spPr>
          <p:txBody>
            <a:bodyPr wrap="none">
              <a:spAutoFit/>
            </a:bodyPr>
            <a:lstStyle/>
            <a:p>
              <a:r>
                <a:rPr lang="en-US" sz="2000" b="1">
                  <a:latin typeface="Comic Sans MS" pitchFamily="66" charset="0"/>
                </a:rPr>
                <a:t>Heavy Ion National Laboratories</a:t>
              </a:r>
              <a:r>
                <a:rPr lang="en-US" sz="2000" b="1"/>
                <a:t> </a:t>
              </a:r>
              <a:endParaRPr lang="ru-RU" sz="2000" b="1"/>
            </a:p>
          </p:txBody>
        </p:sp>
      </p:grpSp>
      <p:grpSp>
        <p:nvGrpSpPr>
          <p:cNvPr id="8202" name="Group 73"/>
          <p:cNvGrpSpPr>
            <a:grpSpLocks/>
          </p:cNvGrpSpPr>
          <p:nvPr/>
        </p:nvGrpSpPr>
        <p:grpSpPr bwMode="auto">
          <a:xfrm>
            <a:off x="827088" y="1557338"/>
            <a:ext cx="5310188" cy="3756025"/>
            <a:chOff x="528" y="960"/>
            <a:chExt cx="3345" cy="2366"/>
          </a:xfrm>
        </p:grpSpPr>
        <p:sp>
          <p:nvSpPr>
            <p:cNvPr id="8216" name="Text Box 74"/>
            <p:cNvSpPr txBox="1">
              <a:spLocks noChangeArrowheads="1"/>
            </p:cNvSpPr>
            <p:nvPr/>
          </p:nvSpPr>
          <p:spPr bwMode="auto">
            <a:xfrm>
              <a:off x="644" y="3076"/>
              <a:ext cx="747" cy="250"/>
            </a:xfrm>
            <a:prstGeom prst="rect">
              <a:avLst/>
            </a:prstGeom>
            <a:noFill/>
            <a:ln w="9525">
              <a:noFill/>
              <a:miter lim="800000"/>
              <a:headEnd/>
              <a:tailEnd/>
            </a:ln>
          </p:spPr>
          <p:txBody>
            <a:bodyPr wrap="none">
              <a:spAutoFit/>
            </a:bodyPr>
            <a:lstStyle/>
            <a:p>
              <a:r>
                <a:rPr lang="en-US" sz="2000" b="1" dirty="0">
                  <a:latin typeface="Comic Sans MS" pitchFamily="66" charset="0"/>
                </a:rPr>
                <a:t>Pioneers</a:t>
              </a:r>
              <a:endParaRPr lang="ru-RU" sz="2000" b="1" dirty="0">
                <a:latin typeface="Comic Sans MS" pitchFamily="66" charset="0"/>
              </a:endParaRPr>
            </a:p>
          </p:txBody>
        </p:sp>
        <p:grpSp>
          <p:nvGrpSpPr>
            <p:cNvPr id="8217" name="Group 75"/>
            <p:cNvGrpSpPr>
              <a:grpSpLocks/>
            </p:cNvGrpSpPr>
            <p:nvPr/>
          </p:nvGrpSpPr>
          <p:grpSpPr bwMode="auto">
            <a:xfrm>
              <a:off x="528" y="960"/>
              <a:ext cx="3345" cy="2314"/>
              <a:chOff x="508" y="960"/>
              <a:chExt cx="3345" cy="2314"/>
            </a:xfrm>
          </p:grpSpPr>
          <p:grpSp>
            <p:nvGrpSpPr>
              <p:cNvPr id="8218" name="Group 76"/>
              <p:cNvGrpSpPr>
                <a:grpSpLocks/>
              </p:cNvGrpSpPr>
              <p:nvPr/>
            </p:nvGrpSpPr>
            <p:grpSpPr bwMode="auto">
              <a:xfrm>
                <a:off x="508" y="3168"/>
                <a:ext cx="114" cy="106"/>
                <a:chOff x="894" y="1478"/>
                <a:chExt cx="114" cy="106"/>
              </a:xfrm>
            </p:grpSpPr>
            <p:sp>
              <p:nvSpPr>
                <p:cNvPr id="8232" name="Oval 77"/>
                <p:cNvSpPr>
                  <a:spLocks noChangeArrowheads="1"/>
                </p:cNvSpPr>
                <p:nvPr/>
              </p:nvSpPr>
              <p:spPr bwMode="auto">
                <a:xfrm>
                  <a:off x="912" y="1488"/>
                  <a:ext cx="96" cy="96"/>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33" name="Oval 78"/>
                <p:cNvSpPr>
                  <a:spLocks noChangeArrowheads="1"/>
                </p:cNvSpPr>
                <p:nvPr/>
              </p:nvSpPr>
              <p:spPr bwMode="auto">
                <a:xfrm>
                  <a:off x="894" y="1478"/>
                  <a:ext cx="96" cy="96"/>
                </a:xfrm>
                <a:prstGeom prst="ellipse">
                  <a:avLst/>
                </a:prstGeom>
                <a:solidFill>
                  <a:srgbClr val="E6E63E"/>
                </a:solidFill>
                <a:ln w="9525">
                  <a:solidFill>
                    <a:schemeClr val="tx1"/>
                  </a:solidFill>
                  <a:round/>
                  <a:headEnd/>
                  <a:tailEnd/>
                </a:ln>
              </p:spPr>
              <p:txBody>
                <a:bodyPr wrap="none" anchor="ctr"/>
                <a:lstStyle/>
                <a:p>
                  <a:endParaRPr lang="ru-RU" b="1"/>
                </a:p>
              </p:txBody>
            </p:sp>
          </p:grpSp>
          <p:grpSp>
            <p:nvGrpSpPr>
              <p:cNvPr id="8219" name="Group 79"/>
              <p:cNvGrpSpPr>
                <a:grpSpLocks/>
              </p:cNvGrpSpPr>
              <p:nvPr/>
            </p:nvGrpSpPr>
            <p:grpSpPr bwMode="auto">
              <a:xfrm>
                <a:off x="556" y="960"/>
                <a:ext cx="3297" cy="659"/>
                <a:chOff x="587" y="1008"/>
                <a:chExt cx="3297" cy="659"/>
              </a:xfrm>
            </p:grpSpPr>
            <p:grpSp>
              <p:nvGrpSpPr>
                <p:cNvPr id="8220" name="Group 80"/>
                <p:cNvGrpSpPr>
                  <a:grpSpLocks/>
                </p:cNvGrpSpPr>
                <p:nvPr/>
              </p:nvGrpSpPr>
              <p:grpSpPr bwMode="auto">
                <a:xfrm>
                  <a:off x="587" y="1465"/>
                  <a:ext cx="285" cy="202"/>
                  <a:chOff x="672" y="3360"/>
                  <a:chExt cx="285" cy="202"/>
                </a:xfrm>
              </p:grpSpPr>
              <p:sp>
                <p:nvSpPr>
                  <p:cNvPr id="8230" name="Text Box 81"/>
                  <p:cNvSpPr txBox="1">
                    <a:spLocks noChangeArrowheads="1"/>
                  </p:cNvSpPr>
                  <p:nvPr/>
                </p:nvSpPr>
                <p:spPr bwMode="auto">
                  <a:xfrm>
                    <a:off x="682" y="3368"/>
                    <a:ext cx="275" cy="194"/>
                  </a:xfrm>
                  <a:prstGeom prst="rect">
                    <a:avLst/>
                  </a:prstGeom>
                  <a:noFill/>
                  <a:ln w="9525">
                    <a:noFill/>
                    <a:miter lim="800000"/>
                    <a:headEnd/>
                    <a:tailEnd/>
                  </a:ln>
                </p:spPr>
                <p:txBody>
                  <a:bodyPr wrap="none">
                    <a:spAutoFit/>
                  </a:bodyPr>
                  <a:lstStyle/>
                  <a:p>
                    <a:r>
                      <a:rPr lang="en-US" sz="1400" b="1"/>
                      <a:t>LBL</a:t>
                    </a:r>
                    <a:endParaRPr lang="ru-RU" sz="1400" b="1"/>
                  </a:p>
                </p:txBody>
              </p:sp>
              <p:sp>
                <p:nvSpPr>
                  <p:cNvPr id="8231" name="Text Box 82"/>
                  <p:cNvSpPr txBox="1">
                    <a:spLocks noChangeArrowheads="1"/>
                  </p:cNvSpPr>
                  <p:nvPr/>
                </p:nvSpPr>
                <p:spPr bwMode="auto">
                  <a:xfrm>
                    <a:off x="672" y="3360"/>
                    <a:ext cx="275" cy="194"/>
                  </a:xfrm>
                  <a:prstGeom prst="rect">
                    <a:avLst/>
                  </a:prstGeom>
                  <a:noFill/>
                  <a:ln w="9525">
                    <a:noFill/>
                    <a:miter lim="800000"/>
                    <a:headEnd/>
                    <a:tailEnd/>
                  </a:ln>
                </p:spPr>
                <p:txBody>
                  <a:bodyPr wrap="none">
                    <a:spAutoFit/>
                  </a:bodyPr>
                  <a:lstStyle/>
                  <a:p>
                    <a:r>
                      <a:rPr lang="en-US" sz="1400" b="1">
                        <a:solidFill>
                          <a:srgbClr val="E6E63E"/>
                        </a:solidFill>
                      </a:rPr>
                      <a:t>LBL</a:t>
                    </a:r>
                    <a:endParaRPr lang="ru-RU" sz="1400" b="1">
                      <a:solidFill>
                        <a:srgbClr val="E6E63E"/>
                      </a:solidFill>
                    </a:endParaRPr>
                  </a:p>
                </p:txBody>
              </p:sp>
            </p:grpSp>
            <p:grpSp>
              <p:nvGrpSpPr>
                <p:cNvPr id="8221" name="Group 83"/>
                <p:cNvGrpSpPr>
                  <a:grpSpLocks/>
                </p:cNvGrpSpPr>
                <p:nvPr/>
              </p:nvGrpSpPr>
              <p:grpSpPr bwMode="auto">
                <a:xfrm>
                  <a:off x="3552" y="1008"/>
                  <a:ext cx="332" cy="202"/>
                  <a:chOff x="672" y="3360"/>
                  <a:chExt cx="332" cy="202"/>
                </a:xfrm>
              </p:grpSpPr>
              <p:sp>
                <p:nvSpPr>
                  <p:cNvPr id="8228" name="Text Box 84"/>
                  <p:cNvSpPr txBox="1">
                    <a:spLocks noChangeArrowheads="1"/>
                  </p:cNvSpPr>
                  <p:nvPr/>
                </p:nvSpPr>
                <p:spPr bwMode="auto">
                  <a:xfrm>
                    <a:off x="682" y="3368"/>
                    <a:ext cx="322" cy="194"/>
                  </a:xfrm>
                  <a:prstGeom prst="rect">
                    <a:avLst/>
                  </a:prstGeom>
                  <a:noFill/>
                  <a:ln w="9525">
                    <a:noFill/>
                    <a:miter lim="800000"/>
                    <a:headEnd/>
                    <a:tailEnd/>
                  </a:ln>
                </p:spPr>
                <p:txBody>
                  <a:bodyPr wrap="none">
                    <a:spAutoFit/>
                  </a:bodyPr>
                  <a:lstStyle/>
                  <a:p>
                    <a:r>
                      <a:rPr lang="en-US" sz="1400" b="1"/>
                      <a:t>JINR</a:t>
                    </a:r>
                    <a:endParaRPr lang="ru-RU" sz="1400" b="1"/>
                  </a:p>
                </p:txBody>
              </p:sp>
              <p:sp>
                <p:nvSpPr>
                  <p:cNvPr id="8229" name="Text Box 85"/>
                  <p:cNvSpPr txBox="1">
                    <a:spLocks noChangeArrowheads="1"/>
                  </p:cNvSpPr>
                  <p:nvPr/>
                </p:nvSpPr>
                <p:spPr bwMode="auto">
                  <a:xfrm>
                    <a:off x="672" y="3360"/>
                    <a:ext cx="322" cy="194"/>
                  </a:xfrm>
                  <a:prstGeom prst="rect">
                    <a:avLst/>
                  </a:prstGeom>
                  <a:noFill/>
                  <a:ln w="9525">
                    <a:noFill/>
                    <a:miter lim="800000"/>
                    <a:headEnd/>
                    <a:tailEnd/>
                  </a:ln>
                </p:spPr>
                <p:txBody>
                  <a:bodyPr wrap="none">
                    <a:spAutoFit/>
                  </a:bodyPr>
                  <a:lstStyle/>
                  <a:p>
                    <a:r>
                      <a:rPr lang="en-US" sz="1400" b="1" dirty="0">
                        <a:solidFill>
                          <a:srgbClr val="FFFF00"/>
                        </a:solidFill>
                      </a:rPr>
                      <a:t>JINR</a:t>
                    </a:r>
                    <a:endParaRPr lang="ru-RU" sz="1400" b="1" dirty="0">
                      <a:solidFill>
                        <a:srgbClr val="FFFF00"/>
                      </a:solidFill>
                    </a:endParaRPr>
                  </a:p>
                </p:txBody>
              </p:sp>
            </p:grpSp>
            <p:grpSp>
              <p:nvGrpSpPr>
                <p:cNvPr id="8222" name="Group 86"/>
                <p:cNvGrpSpPr>
                  <a:grpSpLocks/>
                </p:cNvGrpSpPr>
                <p:nvPr/>
              </p:nvGrpSpPr>
              <p:grpSpPr bwMode="auto">
                <a:xfrm>
                  <a:off x="3488" y="1104"/>
                  <a:ext cx="114" cy="106"/>
                  <a:chOff x="894" y="1478"/>
                  <a:chExt cx="114" cy="106"/>
                </a:xfrm>
              </p:grpSpPr>
              <p:sp>
                <p:nvSpPr>
                  <p:cNvPr id="8226" name="Oval 87"/>
                  <p:cNvSpPr>
                    <a:spLocks noChangeArrowheads="1"/>
                  </p:cNvSpPr>
                  <p:nvPr/>
                </p:nvSpPr>
                <p:spPr bwMode="auto">
                  <a:xfrm>
                    <a:off x="912" y="1488"/>
                    <a:ext cx="96" cy="96"/>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27" name="Oval 88"/>
                  <p:cNvSpPr>
                    <a:spLocks noChangeArrowheads="1"/>
                  </p:cNvSpPr>
                  <p:nvPr/>
                </p:nvSpPr>
                <p:spPr bwMode="auto">
                  <a:xfrm>
                    <a:off x="894" y="1478"/>
                    <a:ext cx="96" cy="96"/>
                  </a:xfrm>
                  <a:prstGeom prst="ellipse">
                    <a:avLst/>
                  </a:prstGeom>
                  <a:solidFill>
                    <a:srgbClr val="E6E63E"/>
                  </a:solidFill>
                  <a:ln w="9525">
                    <a:solidFill>
                      <a:schemeClr val="tx1"/>
                    </a:solidFill>
                    <a:round/>
                    <a:headEnd/>
                    <a:tailEnd/>
                  </a:ln>
                </p:spPr>
                <p:txBody>
                  <a:bodyPr wrap="none" anchor="ctr"/>
                  <a:lstStyle/>
                  <a:p>
                    <a:endParaRPr lang="ru-RU" b="1"/>
                  </a:p>
                </p:txBody>
              </p:sp>
            </p:grpSp>
            <p:grpSp>
              <p:nvGrpSpPr>
                <p:cNvPr id="8223" name="Group 89"/>
                <p:cNvGrpSpPr>
                  <a:grpSpLocks/>
                </p:cNvGrpSpPr>
                <p:nvPr/>
              </p:nvGrpSpPr>
              <p:grpSpPr bwMode="auto">
                <a:xfrm>
                  <a:off x="896" y="1510"/>
                  <a:ext cx="114" cy="106"/>
                  <a:chOff x="894" y="1478"/>
                  <a:chExt cx="114" cy="106"/>
                </a:xfrm>
              </p:grpSpPr>
              <p:sp>
                <p:nvSpPr>
                  <p:cNvPr id="8224" name="Oval 90"/>
                  <p:cNvSpPr>
                    <a:spLocks noChangeArrowheads="1"/>
                  </p:cNvSpPr>
                  <p:nvPr/>
                </p:nvSpPr>
                <p:spPr bwMode="auto">
                  <a:xfrm>
                    <a:off x="912" y="1488"/>
                    <a:ext cx="96" cy="96"/>
                  </a:xfrm>
                  <a:prstGeom prst="ellipse">
                    <a:avLst/>
                  </a:prstGeom>
                  <a:solidFill>
                    <a:schemeClr val="tx1"/>
                  </a:solidFill>
                  <a:ln w="9525">
                    <a:solidFill>
                      <a:schemeClr val="tx1"/>
                    </a:solidFill>
                    <a:round/>
                    <a:headEnd/>
                    <a:tailEnd/>
                  </a:ln>
                </p:spPr>
                <p:txBody>
                  <a:bodyPr wrap="none" anchor="ctr"/>
                  <a:lstStyle/>
                  <a:p>
                    <a:endParaRPr lang="ru-RU" b="1"/>
                  </a:p>
                </p:txBody>
              </p:sp>
              <p:sp>
                <p:nvSpPr>
                  <p:cNvPr id="8225" name="Oval 91"/>
                  <p:cNvSpPr>
                    <a:spLocks noChangeArrowheads="1"/>
                  </p:cNvSpPr>
                  <p:nvPr/>
                </p:nvSpPr>
                <p:spPr bwMode="auto">
                  <a:xfrm>
                    <a:off x="894" y="1478"/>
                    <a:ext cx="96" cy="96"/>
                  </a:xfrm>
                  <a:prstGeom prst="ellipse">
                    <a:avLst/>
                  </a:prstGeom>
                  <a:solidFill>
                    <a:srgbClr val="E6E63E"/>
                  </a:solidFill>
                  <a:ln w="9525">
                    <a:solidFill>
                      <a:schemeClr val="tx1"/>
                    </a:solidFill>
                    <a:round/>
                    <a:headEnd/>
                    <a:tailEnd/>
                  </a:ln>
                </p:spPr>
                <p:txBody>
                  <a:bodyPr wrap="none" anchor="ctr"/>
                  <a:lstStyle/>
                  <a:p>
                    <a:endParaRPr lang="ru-RU" b="1"/>
                  </a:p>
                </p:txBody>
              </p:sp>
            </p:grpSp>
          </p:grpSp>
        </p:grpSp>
      </p:grpSp>
      <p:grpSp>
        <p:nvGrpSpPr>
          <p:cNvPr id="8303" name="Group 92"/>
          <p:cNvGrpSpPr>
            <a:grpSpLocks/>
          </p:cNvGrpSpPr>
          <p:nvPr/>
        </p:nvGrpSpPr>
        <p:grpSpPr bwMode="auto">
          <a:xfrm>
            <a:off x="2286000" y="1600200"/>
            <a:ext cx="4410075" cy="4975225"/>
            <a:chOff x="1440" y="1008"/>
            <a:chExt cx="2778" cy="3134"/>
          </a:xfrm>
        </p:grpSpPr>
        <p:grpSp>
          <p:nvGrpSpPr>
            <p:cNvPr id="8205" name="Group 93"/>
            <p:cNvGrpSpPr>
              <a:grpSpLocks/>
            </p:cNvGrpSpPr>
            <p:nvPr/>
          </p:nvGrpSpPr>
          <p:grpSpPr bwMode="auto">
            <a:xfrm>
              <a:off x="1440" y="1008"/>
              <a:ext cx="1915" cy="657"/>
              <a:chOff x="1440" y="1008"/>
              <a:chExt cx="1915" cy="657"/>
            </a:xfrm>
          </p:grpSpPr>
          <p:graphicFrame>
            <p:nvGraphicFramePr>
              <p:cNvPr id="8196" name="Object 94"/>
              <p:cNvGraphicFramePr>
                <a:graphicFrameLocks noChangeAspect="1"/>
              </p:cNvGraphicFramePr>
              <p:nvPr/>
            </p:nvGraphicFramePr>
            <p:xfrm>
              <a:off x="2976" y="1152"/>
              <a:ext cx="240" cy="230"/>
            </p:xfrm>
            <a:graphic>
              <a:graphicData uri="http://schemas.openxmlformats.org/presentationml/2006/ole">
                <mc:AlternateContent xmlns:mc="http://schemas.openxmlformats.org/markup-compatibility/2006">
                  <mc:Choice xmlns:v="urn:schemas-microsoft-com:vml" Requires="v">
                    <p:oleObj spid="_x0000_s23981" name="CorelDRAW" r:id="rId6" imgW="238320" imgH="227880" progId="">
                      <p:embed/>
                    </p:oleObj>
                  </mc:Choice>
                  <mc:Fallback>
                    <p:oleObj name="CorelDRAW" r:id="rId6" imgW="238320" imgH="2278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6" y="1152"/>
                            <a:ext cx="240" cy="230"/>
                          </a:xfrm>
                          <a:prstGeom prst="rect">
                            <a:avLst/>
                          </a:prstGeom>
                          <a:solidFill>
                            <a:srgbClr val="FFFF00"/>
                          </a:solidFill>
                        </p:spPr>
                      </p:pic>
                    </p:oleObj>
                  </mc:Fallback>
                </mc:AlternateContent>
              </a:graphicData>
            </a:graphic>
          </p:graphicFrame>
          <p:graphicFrame>
            <p:nvGraphicFramePr>
              <p:cNvPr id="8197" name="Object 95"/>
              <p:cNvGraphicFramePr>
                <a:graphicFrameLocks noChangeAspect="1"/>
              </p:cNvGraphicFramePr>
              <p:nvPr/>
            </p:nvGraphicFramePr>
            <p:xfrm>
              <a:off x="2870" y="1296"/>
              <a:ext cx="240" cy="230"/>
            </p:xfrm>
            <a:graphic>
              <a:graphicData uri="http://schemas.openxmlformats.org/presentationml/2006/ole">
                <mc:AlternateContent xmlns:mc="http://schemas.openxmlformats.org/markup-compatibility/2006">
                  <mc:Choice xmlns:v="urn:schemas-microsoft-com:vml" Requires="v">
                    <p:oleObj spid="_x0000_s23982" name="CorelDRAW" r:id="rId8" imgW="238320" imgH="227880" progId="">
                      <p:embed/>
                    </p:oleObj>
                  </mc:Choice>
                  <mc:Fallback>
                    <p:oleObj name="CorelDRAW" r:id="rId8" imgW="238320" imgH="2278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0" y="1296"/>
                            <a:ext cx="240" cy="230"/>
                          </a:xfrm>
                          <a:prstGeom prst="rect">
                            <a:avLst/>
                          </a:prstGeom>
                          <a:solidFill>
                            <a:srgbClr val="FFFF00"/>
                          </a:solidFill>
                        </p:spPr>
                      </p:pic>
                    </p:oleObj>
                  </mc:Fallback>
                </mc:AlternateContent>
              </a:graphicData>
            </a:graphic>
          </p:graphicFrame>
          <p:graphicFrame>
            <p:nvGraphicFramePr>
              <p:cNvPr id="8198" name="Object 96"/>
              <p:cNvGraphicFramePr>
                <a:graphicFrameLocks noChangeAspect="1"/>
              </p:cNvGraphicFramePr>
              <p:nvPr/>
            </p:nvGraphicFramePr>
            <p:xfrm>
              <a:off x="1440" y="1344"/>
              <a:ext cx="240" cy="230"/>
            </p:xfrm>
            <a:graphic>
              <a:graphicData uri="http://schemas.openxmlformats.org/presentationml/2006/ole">
                <mc:AlternateContent xmlns:mc="http://schemas.openxmlformats.org/markup-compatibility/2006">
                  <mc:Choice xmlns:v="urn:schemas-microsoft-com:vml" Requires="v">
                    <p:oleObj spid="_x0000_s23983" name="CorelDRAW" r:id="rId9" imgW="238320" imgH="227880" progId="">
                      <p:embed/>
                    </p:oleObj>
                  </mc:Choice>
                  <mc:Fallback>
                    <p:oleObj name="CorelDRAW" r:id="rId9" imgW="238320" imgH="2278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 y="1344"/>
                            <a:ext cx="240" cy="230"/>
                          </a:xfrm>
                          <a:prstGeom prst="rect">
                            <a:avLst/>
                          </a:prstGeom>
                          <a:solidFill>
                            <a:srgbClr val="FFFF00"/>
                          </a:solidFill>
                        </p:spPr>
                      </p:pic>
                    </p:oleObj>
                  </mc:Fallback>
                </mc:AlternateContent>
              </a:graphicData>
            </a:graphic>
          </p:graphicFrame>
          <p:grpSp>
            <p:nvGrpSpPr>
              <p:cNvPr id="8207" name="Group 97"/>
              <p:cNvGrpSpPr>
                <a:grpSpLocks/>
              </p:cNvGrpSpPr>
              <p:nvPr/>
            </p:nvGrpSpPr>
            <p:grpSpPr bwMode="auto">
              <a:xfrm>
                <a:off x="1632" y="1440"/>
                <a:ext cx="340" cy="225"/>
                <a:chOff x="614" y="3110"/>
                <a:chExt cx="340" cy="225"/>
              </a:xfrm>
            </p:grpSpPr>
            <p:sp>
              <p:nvSpPr>
                <p:cNvPr id="8214" name="Text Box 98"/>
                <p:cNvSpPr txBox="1">
                  <a:spLocks noChangeArrowheads="1"/>
                </p:cNvSpPr>
                <p:nvPr/>
              </p:nvSpPr>
              <p:spPr bwMode="auto">
                <a:xfrm>
                  <a:off x="626" y="3122"/>
                  <a:ext cx="328" cy="213"/>
                </a:xfrm>
                <a:prstGeom prst="rect">
                  <a:avLst/>
                </a:prstGeom>
                <a:noFill/>
                <a:ln w="9525">
                  <a:noFill/>
                  <a:miter lim="800000"/>
                  <a:headEnd/>
                  <a:tailEnd/>
                </a:ln>
              </p:spPr>
              <p:txBody>
                <a:bodyPr wrap="none">
                  <a:spAutoFit/>
                </a:bodyPr>
                <a:lstStyle/>
                <a:p>
                  <a:r>
                    <a:rPr lang="en-US" sz="1600" b="1"/>
                    <a:t>BNL</a:t>
                  </a:r>
                  <a:endParaRPr lang="ru-RU" sz="1600" b="1"/>
                </a:p>
              </p:txBody>
            </p:sp>
            <p:sp>
              <p:nvSpPr>
                <p:cNvPr id="8215" name="Text Box 99"/>
                <p:cNvSpPr txBox="1">
                  <a:spLocks noChangeArrowheads="1"/>
                </p:cNvSpPr>
                <p:nvPr/>
              </p:nvSpPr>
              <p:spPr bwMode="auto">
                <a:xfrm>
                  <a:off x="614" y="3110"/>
                  <a:ext cx="328" cy="213"/>
                </a:xfrm>
                <a:prstGeom prst="rect">
                  <a:avLst/>
                </a:prstGeom>
                <a:noFill/>
                <a:ln w="9525">
                  <a:noFill/>
                  <a:miter lim="800000"/>
                  <a:headEnd/>
                  <a:tailEnd/>
                </a:ln>
              </p:spPr>
              <p:txBody>
                <a:bodyPr wrap="none">
                  <a:spAutoFit/>
                </a:bodyPr>
                <a:lstStyle/>
                <a:p>
                  <a:r>
                    <a:rPr lang="en-US" sz="1600" b="1">
                      <a:solidFill>
                        <a:srgbClr val="FFFF00"/>
                      </a:solidFill>
                    </a:rPr>
                    <a:t>BNL</a:t>
                  </a:r>
                  <a:endParaRPr lang="ru-RU" sz="1600" b="1">
                    <a:solidFill>
                      <a:srgbClr val="FFFF00"/>
                    </a:solidFill>
                  </a:endParaRPr>
                </a:p>
              </p:txBody>
            </p:sp>
          </p:grpSp>
          <p:grpSp>
            <p:nvGrpSpPr>
              <p:cNvPr id="8208" name="Group 100"/>
              <p:cNvGrpSpPr>
                <a:grpSpLocks/>
              </p:cNvGrpSpPr>
              <p:nvPr/>
            </p:nvGrpSpPr>
            <p:grpSpPr bwMode="auto">
              <a:xfrm>
                <a:off x="2438" y="1392"/>
                <a:ext cx="418" cy="223"/>
                <a:chOff x="422" y="3254"/>
                <a:chExt cx="418" cy="223"/>
              </a:xfrm>
            </p:grpSpPr>
            <p:sp>
              <p:nvSpPr>
                <p:cNvPr id="8212" name="Text Box 101"/>
                <p:cNvSpPr txBox="1">
                  <a:spLocks noChangeArrowheads="1"/>
                </p:cNvSpPr>
                <p:nvPr/>
              </p:nvSpPr>
              <p:spPr bwMode="auto">
                <a:xfrm>
                  <a:off x="435" y="3264"/>
                  <a:ext cx="405" cy="213"/>
                </a:xfrm>
                <a:prstGeom prst="rect">
                  <a:avLst/>
                </a:prstGeom>
                <a:noFill/>
                <a:ln w="9525">
                  <a:noFill/>
                  <a:miter lim="800000"/>
                  <a:headEnd/>
                  <a:tailEnd/>
                </a:ln>
              </p:spPr>
              <p:txBody>
                <a:bodyPr wrap="none">
                  <a:spAutoFit/>
                </a:bodyPr>
                <a:lstStyle/>
                <a:p>
                  <a:r>
                    <a:rPr lang="en-US" sz="1600" b="1"/>
                    <a:t>CERN</a:t>
                  </a:r>
                  <a:endParaRPr lang="ru-RU" sz="1600" b="1"/>
                </a:p>
              </p:txBody>
            </p:sp>
            <p:sp>
              <p:nvSpPr>
                <p:cNvPr id="8213" name="Text Box 102"/>
                <p:cNvSpPr txBox="1">
                  <a:spLocks noChangeArrowheads="1"/>
                </p:cNvSpPr>
                <p:nvPr/>
              </p:nvSpPr>
              <p:spPr bwMode="auto">
                <a:xfrm>
                  <a:off x="422" y="3254"/>
                  <a:ext cx="405" cy="213"/>
                </a:xfrm>
                <a:prstGeom prst="rect">
                  <a:avLst/>
                </a:prstGeom>
                <a:noFill/>
                <a:ln w="9525">
                  <a:noFill/>
                  <a:miter lim="800000"/>
                  <a:headEnd/>
                  <a:tailEnd/>
                </a:ln>
              </p:spPr>
              <p:txBody>
                <a:bodyPr wrap="none">
                  <a:spAutoFit/>
                </a:bodyPr>
                <a:lstStyle/>
                <a:p>
                  <a:r>
                    <a:rPr lang="en-US" sz="1600" b="1">
                      <a:solidFill>
                        <a:srgbClr val="FFFF00"/>
                      </a:solidFill>
                    </a:rPr>
                    <a:t>CERN</a:t>
                  </a:r>
                  <a:endParaRPr lang="ru-RU" sz="1600" b="1">
                    <a:solidFill>
                      <a:srgbClr val="FFFF00"/>
                    </a:solidFill>
                  </a:endParaRPr>
                </a:p>
              </p:txBody>
            </p:sp>
          </p:grpSp>
          <p:grpSp>
            <p:nvGrpSpPr>
              <p:cNvPr id="8209" name="Group 103"/>
              <p:cNvGrpSpPr>
                <a:grpSpLocks/>
              </p:cNvGrpSpPr>
              <p:nvPr/>
            </p:nvGrpSpPr>
            <p:grpSpPr bwMode="auto">
              <a:xfrm>
                <a:off x="3072" y="1008"/>
                <a:ext cx="283" cy="201"/>
                <a:chOff x="555" y="3312"/>
                <a:chExt cx="283" cy="201"/>
              </a:xfrm>
            </p:grpSpPr>
            <p:sp>
              <p:nvSpPr>
                <p:cNvPr id="8210" name="Text Box 104"/>
                <p:cNvSpPr txBox="1">
                  <a:spLocks noChangeArrowheads="1"/>
                </p:cNvSpPr>
                <p:nvPr/>
              </p:nvSpPr>
              <p:spPr bwMode="auto">
                <a:xfrm>
                  <a:off x="566" y="3319"/>
                  <a:ext cx="272" cy="194"/>
                </a:xfrm>
                <a:prstGeom prst="rect">
                  <a:avLst/>
                </a:prstGeom>
                <a:noFill/>
                <a:ln w="9525">
                  <a:noFill/>
                  <a:miter lim="800000"/>
                  <a:headEnd/>
                  <a:tailEnd/>
                </a:ln>
              </p:spPr>
              <p:txBody>
                <a:bodyPr wrap="none">
                  <a:spAutoFit/>
                </a:bodyPr>
                <a:lstStyle/>
                <a:p>
                  <a:r>
                    <a:rPr lang="en-US" sz="1400" b="1"/>
                    <a:t>GSI</a:t>
                  </a:r>
                  <a:endParaRPr lang="ru-RU" sz="1400" b="1"/>
                </a:p>
              </p:txBody>
            </p:sp>
            <p:sp>
              <p:nvSpPr>
                <p:cNvPr id="8211" name="Text Box 105"/>
                <p:cNvSpPr txBox="1">
                  <a:spLocks noChangeArrowheads="1"/>
                </p:cNvSpPr>
                <p:nvPr/>
              </p:nvSpPr>
              <p:spPr bwMode="auto">
                <a:xfrm>
                  <a:off x="555" y="3312"/>
                  <a:ext cx="272" cy="194"/>
                </a:xfrm>
                <a:prstGeom prst="rect">
                  <a:avLst/>
                </a:prstGeom>
                <a:noFill/>
                <a:ln w="9525">
                  <a:noFill/>
                  <a:miter lim="800000"/>
                  <a:headEnd/>
                  <a:tailEnd/>
                </a:ln>
              </p:spPr>
              <p:txBody>
                <a:bodyPr wrap="none">
                  <a:spAutoFit/>
                </a:bodyPr>
                <a:lstStyle/>
                <a:p>
                  <a:r>
                    <a:rPr lang="en-US" sz="1400" b="1">
                      <a:solidFill>
                        <a:srgbClr val="FFFF00"/>
                      </a:solidFill>
                    </a:rPr>
                    <a:t>GSI</a:t>
                  </a:r>
                  <a:endParaRPr lang="ru-RU" sz="1400" b="1">
                    <a:solidFill>
                      <a:srgbClr val="FFFF00"/>
                    </a:solidFill>
                  </a:endParaRPr>
                </a:p>
              </p:txBody>
            </p:sp>
          </p:grpSp>
        </p:grpSp>
        <p:graphicFrame>
          <p:nvGraphicFramePr>
            <p:cNvPr id="8195" name="Object 106"/>
            <p:cNvGraphicFramePr>
              <a:graphicFrameLocks noChangeAspect="1"/>
            </p:cNvGraphicFramePr>
            <p:nvPr/>
          </p:nvGraphicFramePr>
          <p:xfrm>
            <a:off x="2268" y="3888"/>
            <a:ext cx="240" cy="230"/>
          </p:xfrm>
          <a:graphic>
            <a:graphicData uri="http://schemas.openxmlformats.org/presentationml/2006/ole">
              <mc:AlternateContent xmlns:mc="http://schemas.openxmlformats.org/markup-compatibility/2006">
                <mc:Choice xmlns:v="urn:schemas-microsoft-com:vml" Requires="v">
                  <p:oleObj spid="_x0000_s23984" name="CorelDRAW" r:id="rId10" imgW="238320" imgH="227880" progId="">
                    <p:embed/>
                  </p:oleObj>
                </mc:Choice>
                <mc:Fallback>
                  <p:oleObj name="CorelDRAW" r:id="rId10" imgW="238320" imgH="2278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 y="3888"/>
                          <a:ext cx="240" cy="230"/>
                        </a:xfrm>
                        <a:prstGeom prst="rect">
                          <a:avLst/>
                        </a:prstGeom>
                        <a:solidFill>
                          <a:srgbClr val="FFFF00"/>
                        </a:solidFill>
                      </p:spPr>
                    </p:pic>
                  </p:oleObj>
                </mc:Fallback>
              </mc:AlternateContent>
            </a:graphicData>
          </a:graphic>
        </p:graphicFrame>
        <p:sp>
          <p:nvSpPr>
            <p:cNvPr id="8206" name="Text Box 107"/>
            <p:cNvSpPr txBox="1">
              <a:spLocks noChangeArrowheads="1"/>
            </p:cNvSpPr>
            <p:nvPr/>
          </p:nvSpPr>
          <p:spPr bwMode="auto">
            <a:xfrm>
              <a:off x="2544" y="3892"/>
              <a:ext cx="1674" cy="250"/>
            </a:xfrm>
            <a:prstGeom prst="rect">
              <a:avLst/>
            </a:prstGeom>
            <a:noFill/>
            <a:ln w="9525">
              <a:noFill/>
              <a:miter lim="800000"/>
              <a:headEnd/>
              <a:tailEnd/>
            </a:ln>
          </p:spPr>
          <p:txBody>
            <a:bodyPr wrap="none">
              <a:spAutoFit/>
            </a:bodyPr>
            <a:lstStyle/>
            <a:p>
              <a:r>
                <a:rPr lang="en-US" sz="2000" b="1">
                  <a:latin typeface="Comic Sans MS" pitchFamily="66" charset="0"/>
                </a:rPr>
                <a:t>Heavy Ion Colliders</a:t>
              </a:r>
              <a:r>
                <a:rPr lang="en-US" sz="2000" b="1"/>
                <a:t> </a:t>
              </a:r>
              <a:endParaRPr lang="ru-RU" sz="2000" b="1"/>
            </a:p>
          </p:txBody>
        </p:sp>
      </p:grpSp>
      <p:sp>
        <p:nvSpPr>
          <p:cNvPr id="8204" name="Text Box 108"/>
          <p:cNvSpPr txBox="1">
            <a:spLocks noChangeArrowheads="1"/>
          </p:cNvSpPr>
          <p:nvPr/>
        </p:nvSpPr>
        <p:spPr bwMode="auto">
          <a:xfrm>
            <a:off x="915826" y="358805"/>
            <a:ext cx="7390549" cy="400110"/>
          </a:xfrm>
          <a:prstGeom prst="rect">
            <a:avLst/>
          </a:prstGeom>
          <a:noFill/>
          <a:ln w="9525">
            <a:noFill/>
            <a:miter lim="800000"/>
            <a:headEnd/>
            <a:tailEnd/>
          </a:ln>
        </p:spPr>
        <p:txBody>
          <a:bodyPr wrap="none">
            <a:spAutoFit/>
          </a:bodyPr>
          <a:lstStyle/>
          <a:p>
            <a:r>
              <a:rPr lang="en-US" sz="2000" b="1" dirty="0">
                <a:latin typeface="Comic Sans MS" pitchFamily="66" charset="0"/>
              </a:rPr>
              <a:t>Heavy ion physics</a:t>
            </a:r>
            <a:r>
              <a:rPr lang="en-GB" sz="2000" dirty="0">
                <a:latin typeface="Comic Sans MS" panose="030F0702030302020204" pitchFamily="66" charset="0"/>
              </a:rPr>
              <a:t> </a:t>
            </a:r>
            <a:r>
              <a:rPr lang="en-US" sz="2000" b="1" dirty="0">
                <a:latin typeface="Comic Sans MS" pitchFamily="66" charset="0"/>
              </a:rPr>
              <a:t>from the beginning to now</a:t>
            </a:r>
            <a:r>
              <a:rPr lang="ru-RU" sz="2000" b="1" dirty="0">
                <a:latin typeface="Comic Sans MS" pitchFamily="66" charset="0"/>
              </a:rPr>
              <a:t>,</a:t>
            </a:r>
            <a:r>
              <a:rPr lang="en-US" sz="2000" b="1" dirty="0">
                <a:latin typeface="Comic Sans MS" pitchFamily="66" charset="0"/>
              </a:rPr>
              <a:t> </a:t>
            </a:r>
            <a:r>
              <a:rPr lang="en-GB" sz="2000" b="1" dirty="0"/>
              <a:t>65 years old…</a:t>
            </a:r>
            <a:endParaRPr lang="ru-RU" sz="2000" b="1" dirty="0">
              <a:latin typeface="Comic Sans MS" pitchFamily="66" charset="0"/>
            </a:endParaRPr>
          </a:p>
        </p:txBody>
      </p:sp>
      <p:grpSp>
        <p:nvGrpSpPr>
          <p:cNvPr id="127" name="Группа 126"/>
          <p:cNvGrpSpPr/>
          <p:nvPr/>
        </p:nvGrpSpPr>
        <p:grpSpPr>
          <a:xfrm>
            <a:off x="5305876" y="1612016"/>
            <a:ext cx="1021364" cy="512787"/>
            <a:chOff x="-2344990" y="1808786"/>
            <a:chExt cx="1021364" cy="512787"/>
          </a:xfrm>
        </p:grpSpPr>
        <p:graphicFrame>
          <p:nvGraphicFramePr>
            <p:cNvPr id="115" name="Object 95"/>
            <p:cNvGraphicFramePr>
              <a:graphicFrameLocks noChangeAspect="1"/>
            </p:cNvGraphicFramePr>
            <p:nvPr/>
          </p:nvGraphicFramePr>
          <p:xfrm>
            <a:off x="-2344990" y="1808786"/>
            <a:ext cx="381000" cy="365125"/>
          </p:xfrm>
          <a:graphic>
            <a:graphicData uri="http://schemas.openxmlformats.org/presentationml/2006/ole">
              <mc:AlternateContent xmlns:mc="http://schemas.openxmlformats.org/markup-compatibility/2006">
                <mc:Choice xmlns:v="urn:schemas-microsoft-com:vml" Requires="v">
                  <p:oleObj spid="_x0000_s23985" name="CorelDRAW" r:id="rId11" imgW="238320" imgH="227880" progId="">
                    <p:embed/>
                  </p:oleObj>
                </mc:Choice>
                <mc:Fallback>
                  <p:oleObj name="CorelDRAW" r:id="rId11" imgW="238320" imgH="2278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4990" y="1808786"/>
                          <a:ext cx="381000" cy="365125"/>
                        </a:xfrm>
                        <a:prstGeom prst="rect">
                          <a:avLst/>
                        </a:prstGeom>
                        <a:solidFill>
                          <a:srgbClr val="FFFF00"/>
                        </a:solidFill>
                      </p:spPr>
                    </p:pic>
                  </p:oleObj>
                </mc:Fallback>
              </mc:AlternateContent>
            </a:graphicData>
          </a:graphic>
        </p:graphicFrame>
        <p:grpSp>
          <p:nvGrpSpPr>
            <p:cNvPr id="118" name="Group 100"/>
            <p:cNvGrpSpPr>
              <a:grpSpLocks/>
            </p:cNvGrpSpPr>
            <p:nvPr/>
          </p:nvGrpSpPr>
          <p:grpSpPr bwMode="auto">
            <a:xfrm>
              <a:off x="-2022129" y="1977084"/>
              <a:ext cx="698503" cy="344489"/>
              <a:chOff x="527" y="3264"/>
              <a:chExt cx="440" cy="217"/>
            </a:xfrm>
          </p:grpSpPr>
          <p:sp>
            <p:nvSpPr>
              <p:cNvPr id="122" name="Text Box 101"/>
              <p:cNvSpPr txBox="1">
                <a:spLocks noChangeArrowheads="1"/>
              </p:cNvSpPr>
              <p:nvPr/>
            </p:nvSpPr>
            <p:spPr bwMode="auto">
              <a:xfrm>
                <a:off x="536" y="3264"/>
                <a:ext cx="431" cy="213"/>
              </a:xfrm>
              <a:prstGeom prst="rect">
                <a:avLst/>
              </a:prstGeom>
              <a:noFill/>
              <a:ln w="9525">
                <a:noFill/>
                <a:miter lim="800000"/>
                <a:headEnd/>
                <a:tailEnd/>
              </a:ln>
            </p:spPr>
            <p:txBody>
              <a:bodyPr wrap="none">
                <a:spAutoFit/>
              </a:bodyPr>
              <a:lstStyle/>
              <a:p>
                <a:r>
                  <a:rPr lang="en-US" sz="1600" dirty="0"/>
                  <a:t>NICA</a:t>
                </a:r>
                <a:endParaRPr lang="ru-RU" sz="1600" dirty="0"/>
              </a:p>
            </p:txBody>
          </p:sp>
          <p:sp>
            <p:nvSpPr>
              <p:cNvPr id="123" name="Text Box 102"/>
              <p:cNvSpPr txBox="1">
                <a:spLocks noChangeArrowheads="1"/>
              </p:cNvSpPr>
              <p:nvPr/>
            </p:nvSpPr>
            <p:spPr bwMode="auto">
              <a:xfrm>
                <a:off x="527" y="3268"/>
                <a:ext cx="383" cy="213"/>
              </a:xfrm>
              <a:prstGeom prst="rect">
                <a:avLst/>
              </a:prstGeom>
              <a:noFill/>
              <a:ln w="9525">
                <a:noFill/>
                <a:miter lim="800000"/>
                <a:headEnd/>
                <a:tailEnd/>
              </a:ln>
            </p:spPr>
            <p:txBody>
              <a:bodyPr wrap="none">
                <a:spAutoFit/>
              </a:bodyPr>
              <a:lstStyle/>
              <a:p>
                <a:r>
                  <a:rPr lang="en-US" sz="1600" b="1" dirty="0">
                    <a:solidFill>
                      <a:srgbClr val="FFFF00"/>
                    </a:solidFill>
                  </a:rPr>
                  <a:t>NICA</a:t>
                </a:r>
                <a:endParaRPr lang="ru-RU" sz="1600" b="1" dirty="0">
                  <a:solidFill>
                    <a:srgbClr val="FFFF00"/>
                  </a:solidFill>
                </a:endParaRPr>
              </a:p>
            </p:txBody>
          </p:sp>
        </p:grpSp>
      </p:grpSp>
    </p:spTree>
    <p:extLst>
      <p:ext uri="{BB962C8B-B14F-4D97-AF65-F5344CB8AC3E}">
        <p14:creationId xmlns:p14="http://schemas.microsoft.com/office/powerpoint/2010/main" val="248623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303"/>
                                        </p:tgtEl>
                                        <p:attrNameLst>
                                          <p:attrName>style.visibility</p:attrName>
                                        </p:attrNameLst>
                                      </p:cBhvr>
                                      <p:to>
                                        <p:strVal val="visible"/>
                                      </p:to>
                                    </p:set>
                                    <p:animEffect transition="in" filter="checkerboard(across)">
                                      <p:cBhvr>
                                        <p:cTn id="17" dur="500"/>
                                        <p:tgtEl>
                                          <p:spTgt spid="830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box(in)">
                                      <p:cBhvr>
                                        <p:cTn id="22"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ChangeArrowheads="1"/>
          </p:cNvSpPr>
          <p:nvPr/>
        </p:nvSpPr>
        <p:spPr bwMode="auto">
          <a:xfrm>
            <a:off x="0" y="0"/>
            <a:ext cx="9144000" cy="0"/>
          </a:xfrm>
          <a:prstGeom prst="rect">
            <a:avLst/>
          </a:prstGeom>
          <a:noFill/>
          <a:ln w="9525" cap="flat" cmpd="sng" algn="ctr">
            <a:noFill/>
            <a:prstDash val="solid"/>
            <a:miter lim="800000"/>
            <a:headEnd/>
            <a:tailEnd/>
          </a:ln>
          <a:effectLst>
            <a:prstShdw prst="shdw17" dist="17961" dir="2700000">
              <a:schemeClr val="bg1">
                <a:gamma/>
                <a:shade val="60000"/>
                <a:invGamma/>
              </a:schemeClr>
            </a:prstShdw>
          </a:effectLst>
        </p:spPr>
        <p:txBody>
          <a:bodyPr wrap="none" anchor="ctr">
            <a:spAutoFit/>
          </a:bodyPr>
          <a:lstStyle/>
          <a:p>
            <a:pPr eaLnBrk="0" hangingPunct="0">
              <a:defRPr/>
            </a:pPr>
            <a:br>
              <a:rPr lang="ru-RU"/>
            </a:br>
            <a:endParaRPr lang="ru-RU"/>
          </a:p>
        </p:txBody>
      </p:sp>
      <p:sp>
        <p:nvSpPr>
          <p:cNvPr id="47108" name="TextBox 16"/>
          <p:cNvSpPr txBox="1">
            <a:spLocks noChangeArrowheads="1"/>
          </p:cNvSpPr>
          <p:nvPr/>
        </p:nvSpPr>
        <p:spPr bwMode="auto">
          <a:xfrm>
            <a:off x="450850" y="334963"/>
            <a:ext cx="2719388" cy="461962"/>
          </a:xfrm>
          <a:prstGeom prst="rect">
            <a:avLst/>
          </a:prstGeom>
          <a:noFill/>
          <a:ln w="9525">
            <a:noFill/>
            <a:miter lim="800000"/>
            <a:headEnd/>
            <a:tailEnd/>
          </a:ln>
        </p:spPr>
        <p:txBody>
          <a:bodyPr>
            <a:spAutoFit/>
          </a:bodyPr>
          <a:lstStyle/>
          <a:p>
            <a:r>
              <a:rPr lang="en-US" sz="2400" b="1" dirty="0">
                <a:solidFill>
                  <a:srgbClr val="C00000"/>
                </a:solidFill>
                <a:latin typeface="Calibri" pitchFamily="34" charset="0"/>
              </a:rPr>
              <a:t>Cluster decay</a:t>
            </a:r>
          </a:p>
        </p:txBody>
      </p:sp>
      <p:graphicFrame>
        <p:nvGraphicFramePr>
          <p:cNvPr id="20" name="Таблица 19"/>
          <p:cNvGraphicFramePr>
            <a:graphicFrameLocks noGrp="1"/>
          </p:cNvGraphicFramePr>
          <p:nvPr>
            <p:extLst>
              <p:ext uri="{D42A27DB-BD31-4B8C-83A1-F6EECF244321}">
                <p14:modId xmlns:p14="http://schemas.microsoft.com/office/powerpoint/2010/main" val="287625403"/>
              </p:ext>
            </p:extLst>
          </p:nvPr>
        </p:nvGraphicFramePr>
        <p:xfrm>
          <a:off x="462984" y="980728"/>
          <a:ext cx="8206451" cy="5242670"/>
        </p:xfrm>
        <a:graphic>
          <a:graphicData uri="http://schemas.openxmlformats.org/drawingml/2006/table">
            <a:tbl>
              <a:tblPr firstRow="1" bandRow="1">
                <a:tableStyleId>{5C22544A-7EE6-4342-B048-85BDC9FD1C3A}</a:tableStyleId>
              </a:tblPr>
              <a:tblGrid>
                <a:gridCol w="1641290">
                  <a:extLst>
                    <a:ext uri="{9D8B030D-6E8A-4147-A177-3AD203B41FA5}">
                      <a16:colId xmlns:a16="http://schemas.microsoft.com/office/drawing/2014/main" val="20000"/>
                    </a:ext>
                  </a:extLst>
                </a:gridCol>
                <a:gridCol w="1641290">
                  <a:extLst>
                    <a:ext uri="{9D8B030D-6E8A-4147-A177-3AD203B41FA5}">
                      <a16:colId xmlns:a16="http://schemas.microsoft.com/office/drawing/2014/main" val="20001"/>
                    </a:ext>
                  </a:extLst>
                </a:gridCol>
                <a:gridCol w="1901163">
                  <a:extLst>
                    <a:ext uri="{9D8B030D-6E8A-4147-A177-3AD203B41FA5}">
                      <a16:colId xmlns:a16="http://schemas.microsoft.com/office/drawing/2014/main" val="20002"/>
                    </a:ext>
                  </a:extLst>
                </a:gridCol>
                <a:gridCol w="1436129">
                  <a:extLst>
                    <a:ext uri="{9D8B030D-6E8A-4147-A177-3AD203B41FA5}">
                      <a16:colId xmlns:a16="http://schemas.microsoft.com/office/drawing/2014/main" val="20003"/>
                    </a:ext>
                  </a:extLst>
                </a:gridCol>
                <a:gridCol w="1586579">
                  <a:extLst>
                    <a:ext uri="{9D8B030D-6E8A-4147-A177-3AD203B41FA5}">
                      <a16:colId xmlns:a16="http://schemas.microsoft.com/office/drawing/2014/main" val="20004"/>
                    </a:ext>
                  </a:extLst>
                </a:gridCol>
              </a:tblGrid>
              <a:tr h="953091">
                <a:tc>
                  <a:txBody>
                    <a:bodyPr/>
                    <a:lstStyle/>
                    <a:p>
                      <a:pPr algn="ctr"/>
                      <a:r>
                        <a:rPr lang="en-US" sz="2400" b="1" dirty="0">
                          <a:solidFill>
                            <a:schemeClr val="bg1"/>
                          </a:solidFill>
                          <a:latin typeface="Calibri" pitchFamily="34" charset="0"/>
                        </a:rPr>
                        <a:t>Isotope</a:t>
                      </a:r>
                      <a:endParaRPr lang="ru-RU" sz="2400" b="1" dirty="0">
                        <a:solidFill>
                          <a:schemeClr val="bg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itchFamily="34" charset="0"/>
                        </a:rPr>
                        <a:t>Emitted</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itchFamily="34" charset="0"/>
                        </a:rPr>
                        <a:t>particle</a:t>
                      </a:r>
                      <a:endParaRPr lang="ru-RU" sz="2400" b="1" dirty="0">
                        <a:solidFill>
                          <a:schemeClr val="bg1"/>
                        </a:solidFill>
                        <a:latin typeface="Calibri" pitchFamily="34" charset="0"/>
                      </a:endParaRPr>
                    </a:p>
                  </a:txBody>
                  <a:tcPr/>
                </a:tc>
                <a:tc>
                  <a:txBody>
                    <a:bodyPr/>
                    <a:lstStyle/>
                    <a:p>
                      <a:pPr algn="ctr"/>
                      <a:r>
                        <a:rPr lang="en-US" sz="2400" b="1" dirty="0">
                          <a:solidFill>
                            <a:schemeClr val="bg1"/>
                          </a:solidFill>
                          <a:latin typeface="Calibri" pitchFamily="34" charset="0"/>
                        </a:rPr>
                        <a:t>Branching</a:t>
                      </a:r>
                    </a:p>
                    <a:p>
                      <a:pPr algn="ctr"/>
                      <a:r>
                        <a:rPr lang="en-US" sz="2400" b="1" dirty="0">
                          <a:solidFill>
                            <a:schemeClr val="bg1"/>
                          </a:solidFill>
                          <a:latin typeface="Calibri" pitchFamily="34" charset="0"/>
                        </a:rPr>
                        <a:t>ratio</a:t>
                      </a:r>
                      <a:endParaRPr lang="ru-RU" sz="2400" b="1" dirty="0">
                        <a:solidFill>
                          <a:schemeClr val="bg1"/>
                        </a:solidFill>
                        <a:latin typeface="Calibri" pitchFamily="34" charset="0"/>
                      </a:endParaRPr>
                    </a:p>
                  </a:txBody>
                  <a:tcPr/>
                </a:tc>
                <a:tc>
                  <a:txBody>
                    <a:bodyPr/>
                    <a:lstStyle/>
                    <a:p>
                      <a:pPr algn="ctr"/>
                      <a:r>
                        <a:rPr lang="en-US" sz="2400" b="1" dirty="0">
                          <a:solidFill>
                            <a:schemeClr val="bg1"/>
                          </a:solidFill>
                          <a:latin typeface="Calibri" pitchFamily="34" charset="0"/>
                        </a:rPr>
                        <a:t>Log</a:t>
                      </a:r>
                      <a:r>
                        <a:rPr lang="en-US" sz="2400" b="1" baseline="0" dirty="0">
                          <a:solidFill>
                            <a:schemeClr val="bg1"/>
                          </a:solidFill>
                          <a:latin typeface="Calibri" pitchFamily="34" charset="0"/>
                        </a:rPr>
                        <a:t> T(s)</a:t>
                      </a:r>
                      <a:endParaRPr lang="ru-RU" sz="2400" b="1" dirty="0">
                        <a:solidFill>
                          <a:schemeClr val="bg1"/>
                        </a:solidFill>
                        <a:latin typeface="Calibri" pitchFamily="34" charset="0"/>
                      </a:endParaRPr>
                    </a:p>
                  </a:txBody>
                  <a:tcPr/>
                </a:tc>
                <a:tc>
                  <a:txBody>
                    <a:bodyPr/>
                    <a:lstStyle/>
                    <a:p>
                      <a:pPr algn="ctr"/>
                      <a:r>
                        <a:rPr lang="en-US" sz="2400" b="1" dirty="0">
                          <a:solidFill>
                            <a:schemeClr val="bg1"/>
                          </a:solidFill>
                          <a:latin typeface="Calibri" pitchFamily="34" charset="0"/>
                        </a:rPr>
                        <a:t>Q (</a:t>
                      </a:r>
                      <a:r>
                        <a:rPr lang="en-US" sz="2400" b="1" dirty="0" err="1">
                          <a:solidFill>
                            <a:schemeClr val="bg1"/>
                          </a:solidFill>
                          <a:latin typeface="Calibri" pitchFamily="34" charset="0"/>
                        </a:rPr>
                        <a:t>MeV</a:t>
                      </a:r>
                      <a:r>
                        <a:rPr lang="en-US" sz="2400" b="1" dirty="0">
                          <a:solidFill>
                            <a:schemeClr val="bg1"/>
                          </a:solidFill>
                          <a:latin typeface="Calibri" pitchFamily="34" charset="0"/>
                        </a:rPr>
                        <a:t>)</a:t>
                      </a:r>
                      <a:endParaRPr lang="ru-RU" sz="2400" b="1" dirty="0">
                        <a:solidFill>
                          <a:schemeClr val="bg1"/>
                        </a:solidFill>
                        <a:latin typeface="Calibri" pitchFamily="34" charset="0"/>
                      </a:endParaRPr>
                    </a:p>
                  </a:txBody>
                  <a:tcPr/>
                </a:tc>
                <a:extLst>
                  <a:ext uri="{0D108BD9-81ED-4DB2-BD59-A6C34878D82A}">
                    <a16:rowId xmlns:a16="http://schemas.microsoft.com/office/drawing/2014/main" val="10000"/>
                  </a:ext>
                </a:extLst>
              </a:tr>
              <a:tr h="612797">
                <a:tc>
                  <a:txBody>
                    <a:bodyPr/>
                    <a:lstStyle/>
                    <a:p>
                      <a:pPr algn="ctr"/>
                      <a:r>
                        <a:rPr lang="en-US" sz="2800" baseline="30000" dirty="0">
                          <a:latin typeface="Calibri" pitchFamily="34" charset="0"/>
                        </a:rPr>
                        <a:t>212</a:t>
                      </a:r>
                      <a:r>
                        <a:rPr lang="en-US" sz="2400" baseline="0" dirty="0">
                          <a:latin typeface="Calibri" pitchFamily="34" charset="0"/>
                        </a:rPr>
                        <a:t>Po</a:t>
                      </a:r>
                      <a:endParaRPr lang="ru-RU" sz="2400" dirty="0">
                        <a:latin typeface="Calibri" pitchFamily="34" charset="0"/>
                      </a:endParaRPr>
                    </a:p>
                  </a:txBody>
                  <a:tcPr/>
                </a:tc>
                <a:tc>
                  <a:txBody>
                    <a:bodyPr/>
                    <a:lstStyle/>
                    <a:p>
                      <a:pPr algn="ctr"/>
                      <a:r>
                        <a:rPr lang="en-US" sz="2800" b="1" baseline="30000" dirty="0">
                          <a:solidFill>
                            <a:srgbClr val="C00000"/>
                          </a:solidFill>
                          <a:latin typeface="Calibri" pitchFamily="34" charset="0"/>
                        </a:rPr>
                        <a:t>4</a:t>
                      </a:r>
                      <a:r>
                        <a:rPr lang="en-US" sz="2400" b="1" dirty="0">
                          <a:solidFill>
                            <a:srgbClr val="C00000"/>
                          </a:solidFill>
                          <a:latin typeface="Calibri" pitchFamily="34" charset="0"/>
                        </a:rPr>
                        <a:t>He</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1.00</a:t>
                      </a:r>
                      <a:endParaRPr lang="ru-RU" sz="2400" dirty="0">
                        <a:latin typeface="Calibri" pitchFamily="34" charset="0"/>
                      </a:endParaRPr>
                    </a:p>
                  </a:txBody>
                  <a:tcPr/>
                </a:tc>
                <a:tc>
                  <a:txBody>
                    <a:bodyPr/>
                    <a:lstStyle/>
                    <a:p>
                      <a:pPr algn="ctr"/>
                      <a:r>
                        <a:rPr lang="en-US" sz="2400" dirty="0">
                          <a:latin typeface="Calibri" pitchFamily="34" charset="0"/>
                        </a:rPr>
                        <a:t>- 6.52</a:t>
                      </a:r>
                      <a:endParaRPr lang="ru-RU" sz="2400" dirty="0">
                        <a:latin typeface="Calibri" pitchFamily="34" charset="0"/>
                      </a:endParaRPr>
                    </a:p>
                  </a:txBody>
                  <a:tcPr/>
                </a:tc>
                <a:tc>
                  <a:txBody>
                    <a:bodyPr/>
                    <a:lstStyle/>
                    <a:p>
                      <a:pPr algn="ctr"/>
                      <a:r>
                        <a:rPr lang="en-US" sz="2400" dirty="0">
                          <a:latin typeface="Calibri" pitchFamily="34" charset="0"/>
                        </a:rPr>
                        <a:t>8.95</a:t>
                      </a:r>
                      <a:endParaRPr lang="ru-RU" sz="2400" dirty="0">
                        <a:latin typeface="Calibri" pitchFamily="34" charset="0"/>
                      </a:endParaRPr>
                    </a:p>
                  </a:txBody>
                  <a:tcPr/>
                </a:tc>
                <a:extLst>
                  <a:ext uri="{0D108BD9-81ED-4DB2-BD59-A6C34878D82A}">
                    <a16:rowId xmlns:a16="http://schemas.microsoft.com/office/drawing/2014/main" val="10001"/>
                  </a:ext>
                </a:extLst>
              </a:tr>
              <a:tr h="612797">
                <a:tc>
                  <a:txBody>
                    <a:bodyPr/>
                    <a:lstStyle/>
                    <a:p>
                      <a:pPr algn="ctr"/>
                      <a:r>
                        <a:rPr lang="en-US" sz="2800" baseline="30000" dirty="0">
                          <a:latin typeface="Calibri" pitchFamily="34" charset="0"/>
                        </a:rPr>
                        <a:t>222</a:t>
                      </a:r>
                      <a:r>
                        <a:rPr lang="en-US" sz="2400" dirty="0">
                          <a:latin typeface="Calibri" pitchFamily="34" charset="0"/>
                        </a:rPr>
                        <a:t>Ra</a:t>
                      </a:r>
                      <a:endParaRPr lang="ru-RU" sz="2400" dirty="0">
                        <a:latin typeface="Calibri" pitchFamily="34" charset="0"/>
                      </a:endParaRPr>
                    </a:p>
                  </a:txBody>
                  <a:tcPr/>
                </a:tc>
                <a:tc>
                  <a:txBody>
                    <a:bodyPr/>
                    <a:lstStyle/>
                    <a:p>
                      <a:pPr algn="ctr"/>
                      <a:r>
                        <a:rPr lang="en-US" sz="2800" b="1" baseline="30000" dirty="0">
                          <a:solidFill>
                            <a:srgbClr val="C00000"/>
                          </a:solidFill>
                          <a:latin typeface="Calibri" pitchFamily="34" charset="0"/>
                        </a:rPr>
                        <a:t>14</a:t>
                      </a:r>
                      <a:r>
                        <a:rPr lang="en-US" sz="2400" b="1" dirty="0">
                          <a:solidFill>
                            <a:srgbClr val="C00000"/>
                          </a:solidFill>
                          <a:latin typeface="Calibri" pitchFamily="34" charset="0"/>
                        </a:rPr>
                        <a:t>C</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3.72 </a:t>
                      </a:r>
                      <a:r>
                        <a:rPr lang="en-US" sz="2400" dirty="0">
                          <a:latin typeface="Calibri" pitchFamily="34" charset="0"/>
                          <a:cs typeface="Arial"/>
                        </a:rPr>
                        <a:t>· 10</a:t>
                      </a:r>
                      <a:r>
                        <a:rPr lang="en-US" sz="2800" baseline="30000" dirty="0">
                          <a:latin typeface="Calibri" pitchFamily="34" charset="0"/>
                          <a:cs typeface="Arial"/>
                        </a:rPr>
                        <a:t>-10</a:t>
                      </a:r>
                      <a:endParaRPr lang="ru-RU" sz="2800" baseline="30000" dirty="0">
                        <a:latin typeface="Calibri" pitchFamily="34" charset="0"/>
                      </a:endParaRPr>
                    </a:p>
                  </a:txBody>
                  <a:tcPr/>
                </a:tc>
                <a:tc>
                  <a:txBody>
                    <a:bodyPr/>
                    <a:lstStyle/>
                    <a:p>
                      <a:pPr algn="ctr"/>
                      <a:r>
                        <a:rPr lang="en-US" sz="2400" dirty="0">
                          <a:latin typeface="Calibri" pitchFamily="34" charset="0"/>
                        </a:rPr>
                        <a:t>11.01</a:t>
                      </a:r>
                      <a:endParaRPr lang="ru-RU" sz="2400" dirty="0">
                        <a:latin typeface="Calibri" pitchFamily="34" charset="0"/>
                      </a:endParaRPr>
                    </a:p>
                  </a:txBody>
                  <a:tcPr/>
                </a:tc>
                <a:tc>
                  <a:txBody>
                    <a:bodyPr/>
                    <a:lstStyle/>
                    <a:p>
                      <a:pPr algn="ctr"/>
                      <a:r>
                        <a:rPr lang="en-US" sz="2400" dirty="0">
                          <a:latin typeface="Calibri" pitchFamily="34" charset="0"/>
                        </a:rPr>
                        <a:t>33.05</a:t>
                      </a:r>
                      <a:endParaRPr lang="ru-RU" sz="2400" dirty="0">
                        <a:latin typeface="Calibri" pitchFamily="34" charset="0"/>
                      </a:endParaRPr>
                    </a:p>
                  </a:txBody>
                  <a:tcPr/>
                </a:tc>
                <a:extLst>
                  <a:ext uri="{0D108BD9-81ED-4DB2-BD59-A6C34878D82A}">
                    <a16:rowId xmlns:a16="http://schemas.microsoft.com/office/drawing/2014/main" val="10002"/>
                  </a:ext>
                </a:extLst>
              </a:tr>
              <a:tr h="612797">
                <a:tc>
                  <a:txBody>
                    <a:bodyPr/>
                    <a:lstStyle/>
                    <a:p>
                      <a:pPr algn="ctr"/>
                      <a:r>
                        <a:rPr lang="en-US" sz="2800" baseline="30000" dirty="0">
                          <a:latin typeface="Calibri" pitchFamily="34" charset="0"/>
                        </a:rPr>
                        <a:t>228</a:t>
                      </a:r>
                      <a:r>
                        <a:rPr lang="en-US" sz="2400" baseline="0" dirty="0">
                          <a:latin typeface="Calibri" pitchFamily="34" charset="0"/>
                        </a:rPr>
                        <a:t>Th</a:t>
                      </a:r>
                      <a:endParaRPr lang="ru-RU" sz="2400" baseline="0" dirty="0">
                        <a:latin typeface="Calibri" pitchFamily="34" charset="0"/>
                      </a:endParaRPr>
                    </a:p>
                  </a:txBody>
                  <a:tcPr/>
                </a:tc>
                <a:tc>
                  <a:txBody>
                    <a:bodyPr/>
                    <a:lstStyle/>
                    <a:p>
                      <a:pPr algn="ctr"/>
                      <a:r>
                        <a:rPr lang="en-US" sz="2800" b="1" baseline="30000" dirty="0">
                          <a:solidFill>
                            <a:srgbClr val="C00000"/>
                          </a:solidFill>
                          <a:latin typeface="Calibri" pitchFamily="34" charset="0"/>
                        </a:rPr>
                        <a:t>20</a:t>
                      </a:r>
                      <a:r>
                        <a:rPr lang="en-US" sz="2400" b="1" dirty="0">
                          <a:solidFill>
                            <a:srgbClr val="C00000"/>
                          </a:solidFill>
                          <a:latin typeface="Calibri" pitchFamily="34" charset="0"/>
                        </a:rPr>
                        <a:t>O</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1.13 </a:t>
                      </a:r>
                      <a:r>
                        <a:rPr lang="en-US" sz="2400" dirty="0">
                          <a:latin typeface="Calibri" pitchFamily="34" charset="0"/>
                          <a:cs typeface="Arial"/>
                        </a:rPr>
                        <a:t>· 10</a:t>
                      </a:r>
                      <a:r>
                        <a:rPr lang="en-US" sz="2800" baseline="30000" dirty="0">
                          <a:latin typeface="Calibri" pitchFamily="34" charset="0"/>
                          <a:cs typeface="Arial"/>
                        </a:rPr>
                        <a:t>-13</a:t>
                      </a:r>
                      <a:endParaRPr lang="ru-RU" sz="2800" baseline="30000" dirty="0">
                        <a:latin typeface="Calibri" pitchFamily="34" charset="0"/>
                      </a:endParaRPr>
                    </a:p>
                  </a:txBody>
                  <a:tcPr/>
                </a:tc>
                <a:tc>
                  <a:txBody>
                    <a:bodyPr/>
                    <a:lstStyle/>
                    <a:p>
                      <a:pPr algn="ctr"/>
                      <a:r>
                        <a:rPr lang="en-US" sz="2400" dirty="0">
                          <a:latin typeface="Calibri" pitchFamily="34" charset="0"/>
                        </a:rPr>
                        <a:t>20.72</a:t>
                      </a:r>
                      <a:endParaRPr lang="ru-RU" sz="2400" dirty="0">
                        <a:latin typeface="Calibri" pitchFamily="34" charset="0"/>
                      </a:endParaRPr>
                    </a:p>
                  </a:txBody>
                  <a:tcPr/>
                </a:tc>
                <a:tc>
                  <a:txBody>
                    <a:bodyPr/>
                    <a:lstStyle/>
                    <a:p>
                      <a:pPr algn="ctr"/>
                      <a:r>
                        <a:rPr lang="en-US" sz="2400" dirty="0">
                          <a:latin typeface="Calibri" pitchFamily="34" charset="0"/>
                        </a:rPr>
                        <a:t>44.72</a:t>
                      </a:r>
                      <a:endParaRPr lang="ru-RU" sz="2400" dirty="0">
                        <a:latin typeface="Calibri" pitchFamily="34" charset="0"/>
                      </a:endParaRPr>
                    </a:p>
                  </a:txBody>
                  <a:tcPr/>
                </a:tc>
                <a:extLst>
                  <a:ext uri="{0D108BD9-81ED-4DB2-BD59-A6C34878D82A}">
                    <a16:rowId xmlns:a16="http://schemas.microsoft.com/office/drawing/2014/main" val="10003"/>
                  </a:ext>
                </a:extLst>
              </a:tr>
              <a:tr h="612797">
                <a:tc>
                  <a:txBody>
                    <a:bodyPr/>
                    <a:lstStyle/>
                    <a:p>
                      <a:pPr algn="ctr"/>
                      <a:r>
                        <a:rPr lang="en-US" sz="2800" baseline="30000" dirty="0">
                          <a:latin typeface="Calibri" pitchFamily="34" charset="0"/>
                        </a:rPr>
                        <a:t>232</a:t>
                      </a:r>
                      <a:r>
                        <a:rPr lang="en-US" sz="2400" dirty="0">
                          <a:latin typeface="Calibri" pitchFamily="34" charset="0"/>
                        </a:rPr>
                        <a:t>U</a:t>
                      </a:r>
                      <a:endParaRPr lang="ru-RU" sz="2400" dirty="0">
                        <a:latin typeface="Calibri" pitchFamily="34" charset="0"/>
                      </a:endParaRPr>
                    </a:p>
                  </a:txBody>
                  <a:tcPr/>
                </a:tc>
                <a:tc>
                  <a:txBody>
                    <a:bodyPr/>
                    <a:lstStyle/>
                    <a:p>
                      <a:pPr algn="ctr"/>
                      <a:r>
                        <a:rPr lang="en-US" sz="2800" b="1" baseline="30000" dirty="0">
                          <a:solidFill>
                            <a:srgbClr val="C00000"/>
                          </a:solidFill>
                          <a:latin typeface="Calibri" pitchFamily="34" charset="0"/>
                        </a:rPr>
                        <a:t>24</a:t>
                      </a:r>
                      <a:r>
                        <a:rPr lang="en-US" sz="2400" b="1" dirty="0">
                          <a:solidFill>
                            <a:srgbClr val="C00000"/>
                          </a:solidFill>
                          <a:latin typeface="Calibri" pitchFamily="34" charset="0"/>
                        </a:rPr>
                        <a:t>Ne</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9.15 </a:t>
                      </a:r>
                      <a:r>
                        <a:rPr lang="en-US" sz="2400" dirty="0">
                          <a:latin typeface="Calibri" pitchFamily="34" charset="0"/>
                          <a:cs typeface="Arial"/>
                        </a:rPr>
                        <a:t>· 10</a:t>
                      </a:r>
                      <a:r>
                        <a:rPr lang="en-US" sz="2800" baseline="30000" dirty="0">
                          <a:latin typeface="Calibri" pitchFamily="34" charset="0"/>
                          <a:cs typeface="Arial"/>
                        </a:rPr>
                        <a:t>-12</a:t>
                      </a:r>
                      <a:endParaRPr lang="ru-RU" sz="2800" baseline="30000" dirty="0">
                        <a:latin typeface="Calibri" pitchFamily="34" charset="0"/>
                      </a:endParaRPr>
                    </a:p>
                  </a:txBody>
                  <a:tcPr/>
                </a:tc>
                <a:tc>
                  <a:txBody>
                    <a:bodyPr/>
                    <a:lstStyle/>
                    <a:p>
                      <a:pPr algn="ctr"/>
                      <a:r>
                        <a:rPr lang="en-US" sz="2400" dirty="0">
                          <a:latin typeface="Calibri" pitchFamily="34" charset="0"/>
                        </a:rPr>
                        <a:t>20.40</a:t>
                      </a:r>
                      <a:endParaRPr lang="ru-RU" sz="2400" dirty="0">
                        <a:latin typeface="Calibri" pitchFamily="34" charset="0"/>
                      </a:endParaRPr>
                    </a:p>
                  </a:txBody>
                  <a:tcPr/>
                </a:tc>
                <a:tc>
                  <a:txBody>
                    <a:bodyPr/>
                    <a:lstStyle/>
                    <a:p>
                      <a:pPr algn="ctr"/>
                      <a:r>
                        <a:rPr lang="en-US" sz="2400" dirty="0">
                          <a:latin typeface="Calibri" pitchFamily="34" charset="0"/>
                        </a:rPr>
                        <a:t>62.31</a:t>
                      </a:r>
                      <a:endParaRPr lang="ru-RU" sz="2400" dirty="0">
                        <a:latin typeface="Calibri" pitchFamily="34" charset="0"/>
                      </a:endParaRPr>
                    </a:p>
                  </a:txBody>
                  <a:tcPr/>
                </a:tc>
                <a:extLst>
                  <a:ext uri="{0D108BD9-81ED-4DB2-BD59-A6C34878D82A}">
                    <a16:rowId xmlns:a16="http://schemas.microsoft.com/office/drawing/2014/main" val="10004"/>
                  </a:ext>
                </a:extLst>
              </a:tr>
              <a:tr h="612797">
                <a:tc>
                  <a:txBody>
                    <a:bodyPr/>
                    <a:lstStyle/>
                    <a:p>
                      <a:pPr algn="ctr"/>
                      <a:r>
                        <a:rPr lang="en-US" sz="2800" baseline="30000" dirty="0">
                          <a:latin typeface="Calibri" pitchFamily="34" charset="0"/>
                        </a:rPr>
                        <a:t>236</a:t>
                      </a:r>
                      <a:r>
                        <a:rPr lang="en-US" sz="2400" dirty="0">
                          <a:latin typeface="Calibri" pitchFamily="34" charset="0"/>
                        </a:rPr>
                        <a:t>U</a:t>
                      </a:r>
                      <a:endParaRPr lang="ru-RU" sz="2400" dirty="0">
                        <a:latin typeface="Calibri" pitchFamily="34" charset="0"/>
                      </a:endParaRPr>
                    </a:p>
                  </a:txBody>
                  <a:tcPr/>
                </a:tc>
                <a:tc>
                  <a:txBody>
                    <a:bodyPr/>
                    <a:lstStyle/>
                    <a:p>
                      <a:pPr algn="ctr"/>
                      <a:r>
                        <a:rPr lang="en-US" sz="2800" b="1" baseline="30000" dirty="0">
                          <a:solidFill>
                            <a:srgbClr val="C00000"/>
                          </a:solidFill>
                          <a:latin typeface="Calibri" pitchFamily="34" charset="0"/>
                        </a:rPr>
                        <a:t>28</a:t>
                      </a:r>
                      <a:r>
                        <a:rPr lang="en-US" sz="2400" b="1" dirty="0">
                          <a:solidFill>
                            <a:srgbClr val="C00000"/>
                          </a:solidFill>
                          <a:latin typeface="Calibri" pitchFamily="34" charset="0"/>
                        </a:rPr>
                        <a:t>Mg</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2.7</a:t>
                      </a:r>
                      <a:r>
                        <a:rPr lang="en-US" sz="2400" dirty="0">
                          <a:latin typeface="Calibri" pitchFamily="34" charset="0"/>
                          <a:cs typeface="Arial"/>
                        </a:rPr>
                        <a:t>· 10</a:t>
                      </a:r>
                      <a:r>
                        <a:rPr lang="en-US" sz="2800" baseline="30000" dirty="0">
                          <a:latin typeface="Calibri" pitchFamily="34" charset="0"/>
                          <a:cs typeface="Arial"/>
                        </a:rPr>
                        <a:t>-14</a:t>
                      </a:r>
                      <a:endParaRPr lang="ru-RU" sz="2800" baseline="30000" dirty="0">
                        <a:latin typeface="Calibri" pitchFamily="34" charset="0"/>
                      </a:endParaRPr>
                    </a:p>
                  </a:txBody>
                  <a:tcPr/>
                </a:tc>
                <a:tc>
                  <a:txBody>
                    <a:bodyPr/>
                    <a:lstStyle/>
                    <a:p>
                      <a:pPr algn="ctr"/>
                      <a:r>
                        <a:rPr lang="en-US" sz="2400" dirty="0">
                          <a:latin typeface="Calibri" pitchFamily="34" charset="0"/>
                        </a:rPr>
                        <a:t>21.52</a:t>
                      </a:r>
                      <a:endParaRPr lang="ru-RU" sz="2400" dirty="0">
                        <a:latin typeface="Calibri" pitchFamily="34" charset="0"/>
                      </a:endParaRPr>
                    </a:p>
                  </a:txBody>
                  <a:tcPr/>
                </a:tc>
                <a:tc>
                  <a:txBody>
                    <a:bodyPr/>
                    <a:lstStyle/>
                    <a:p>
                      <a:pPr algn="ctr"/>
                      <a:r>
                        <a:rPr lang="en-US" sz="2400" dirty="0">
                          <a:latin typeface="Calibri" pitchFamily="34" charset="0"/>
                        </a:rPr>
                        <a:t>79.67</a:t>
                      </a:r>
                      <a:endParaRPr lang="ru-RU" sz="2400" dirty="0">
                        <a:latin typeface="Calibri" pitchFamily="34" charset="0"/>
                      </a:endParaRPr>
                    </a:p>
                  </a:txBody>
                  <a:tcPr/>
                </a:tc>
                <a:extLst>
                  <a:ext uri="{0D108BD9-81ED-4DB2-BD59-A6C34878D82A}">
                    <a16:rowId xmlns:a16="http://schemas.microsoft.com/office/drawing/2014/main" val="10005"/>
                  </a:ext>
                </a:extLst>
              </a:tr>
              <a:tr h="612797">
                <a:tc>
                  <a:txBody>
                    <a:bodyPr/>
                    <a:lstStyle/>
                    <a:p>
                      <a:pPr algn="ctr"/>
                      <a:r>
                        <a:rPr lang="en-US" sz="2800" baseline="30000" dirty="0">
                          <a:latin typeface="Calibri" pitchFamily="34" charset="0"/>
                        </a:rPr>
                        <a:t>242</a:t>
                      </a:r>
                      <a:r>
                        <a:rPr lang="en-US" sz="2400" dirty="0">
                          <a:latin typeface="Calibri" pitchFamily="34" charset="0"/>
                        </a:rPr>
                        <a:t>Cm</a:t>
                      </a:r>
                      <a:endParaRPr lang="ru-RU" sz="2400" dirty="0">
                        <a:latin typeface="Calibri" pitchFamily="34" charset="0"/>
                      </a:endParaRPr>
                    </a:p>
                  </a:txBody>
                  <a:tcPr/>
                </a:tc>
                <a:tc>
                  <a:txBody>
                    <a:bodyPr/>
                    <a:lstStyle/>
                    <a:p>
                      <a:pPr algn="ctr"/>
                      <a:r>
                        <a:rPr lang="en-US" sz="2800" b="1" baseline="30000" dirty="0">
                          <a:solidFill>
                            <a:srgbClr val="C00000"/>
                          </a:solidFill>
                          <a:latin typeface="Calibri" pitchFamily="34" charset="0"/>
                        </a:rPr>
                        <a:t>34</a:t>
                      </a:r>
                      <a:r>
                        <a:rPr lang="en-US" sz="2400" b="1" dirty="0">
                          <a:solidFill>
                            <a:srgbClr val="C00000"/>
                          </a:solidFill>
                          <a:latin typeface="Calibri" pitchFamily="34" charset="0"/>
                        </a:rPr>
                        <a:t>Si</a:t>
                      </a:r>
                      <a:endParaRPr lang="ru-RU" sz="2400" b="1" dirty="0">
                        <a:solidFill>
                          <a:srgbClr val="C00000"/>
                        </a:solidFill>
                        <a:latin typeface="Calibri" pitchFamily="34" charset="0"/>
                      </a:endParaRPr>
                    </a:p>
                  </a:txBody>
                  <a:tcPr/>
                </a:tc>
                <a:tc>
                  <a:txBody>
                    <a:bodyPr/>
                    <a:lstStyle/>
                    <a:p>
                      <a:pPr algn="ctr"/>
                      <a:r>
                        <a:rPr lang="en-US" sz="2400" dirty="0">
                          <a:latin typeface="Calibri" pitchFamily="34" charset="0"/>
                        </a:rPr>
                        <a:t>1</a:t>
                      </a:r>
                      <a:r>
                        <a:rPr lang="en-US" sz="2400" baseline="0" dirty="0">
                          <a:latin typeface="Calibri" pitchFamily="34" charset="0"/>
                        </a:rPr>
                        <a:t> </a:t>
                      </a:r>
                      <a:r>
                        <a:rPr lang="en-US" sz="2400" dirty="0">
                          <a:latin typeface="Calibri" pitchFamily="34" charset="0"/>
                          <a:cs typeface="Arial"/>
                        </a:rPr>
                        <a:t>·</a:t>
                      </a:r>
                      <a:r>
                        <a:rPr lang="en-US" sz="2400" baseline="0" dirty="0">
                          <a:latin typeface="Calibri" pitchFamily="34" charset="0"/>
                          <a:cs typeface="Arial"/>
                        </a:rPr>
                        <a:t> </a:t>
                      </a:r>
                      <a:r>
                        <a:rPr lang="en-US" sz="2400" dirty="0">
                          <a:latin typeface="Calibri" pitchFamily="34" charset="0"/>
                          <a:cs typeface="Arial"/>
                        </a:rPr>
                        <a:t>10</a:t>
                      </a:r>
                      <a:r>
                        <a:rPr lang="en-US" sz="2800" baseline="30000" dirty="0">
                          <a:latin typeface="Calibri" pitchFamily="34" charset="0"/>
                          <a:cs typeface="Arial"/>
                        </a:rPr>
                        <a:t>-16</a:t>
                      </a:r>
                      <a:endParaRPr lang="ru-RU" sz="2800" baseline="30000" dirty="0">
                        <a:latin typeface="Calibri" pitchFamily="34" charset="0"/>
                      </a:endParaRPr>
                    </a:p>
                  </a:txBody>
                  <a:tcPr/>
                </a:tc>
                <a:tc>
                  <a:txBody>
                    <a:bodyPr/>
                    <a:lstStyle/>
                    <a:p>
                      <a:pPr algn="ctr"/>
                      <a:r>
                        <a:rPr lang="en-US" sz="2400" dirty="0">
                          <a:latin typeface="Calibri" pitchFamily="34" charset="0"/>
                        </a:rPr>
                        <a:t>23.15</a:t>
                      </a:r>
                      <a:endParaRPr lang="ru-RU" sz="2400" dirty="0">
                        <a:latin typeface="Calibri" pitchFamily="34" charset="0"/>
                      </a:endParaRPr>
                    </a:p>
                  </a:txBody>
                  <a:tcPr/>
                </a:tc>
                <a:tc>
                  <a:txBody>
                    <a:bodyPr/>
                    <a:lstStyle/>
                    <a:p>
                      <a:pPr algn="ctr"/>
                      <a:r>
                        <a:rPr lang="en-US" sz="2400" dirty="0">
                          <a:latin typeface="Calibri" pitchFamily="34" charset="0"/>
                        </a:rPr>
                        <a:t>96.51</a:t>
                      </a:r>
                      <a:endParaRPr lang="ru-RU" sz="2400" dirty="0">
                        <a:latin typeface="Calibri" pitchFamily="34" charset="0"/>
                      </a:endParaRPr>
                    </a:p>
                  </a:txBody>
                  <a:tcPr/>
                </a:tc>
                <a:extLst>
                  <a:ext uri="{0D108BD9-81ED-4DB2-BD59-A6C34878D82A}">
                    <a16:rowId xmlns:a16="http://schemas.microsoft.com/office/drawing/2014/main" val="10006"/>
                  </a:ext>
                </a:extLst>
              </a:tr>
              <a:tr h="612797">
                <a:tc>
                  <a:txBody>
                    <a:bodyPr/>
                    <a:lstStyle/>
                    <a:p>
                      <a:pPr algn="ctr"/>
                      <a:r>
                        <a:rPr lang="en-US" sz="2800" b="1" baseline="30000" dirty="0">
                          <a:latin typeface="Calibri" pitchFamily="34" charset="0"/>
                        </a:rPr>
                        <a:t>294</a:t>
                      </a:r>
                      <a:r>
                        <a:rPr lang="en-US" sz="2400" b="1" dirty="0">
                          <a:latin typeface="Calibri" pitchFamily="34" charset="0"/>
                        </a:rPr>
                        <a:t>Og</a:t>
                      </a:r>
                      <a:endParaRPr lang="ru-RU" sz="2400" b="1" dirty="0">
                        <a:latin typeface="Calibri" pitchFamily="34" charset="0"/>
                      </a:endParaRPr>
                    </a:p>
                  </a:txBody>
                  <a:tcPr/>
                </a:tc>
                <a:tc>
                  <a:txBody>
                    <a:bodyPr/>
                    <a:lstStyle/>
                    <a:p>
                      <a:pPr algn="ctr"/>
                      <a:r>
                        <a:rPr lang="en-US" sz="2800" b="1" baseline="30000">
                          <a:solidFill>
                            <a:srgbClr val="C00000"/>
                          </a:solidFill>
                          <a:latin typeface="Calibri" pitchFamily="34" charset="0"/>
                        </a:rPr>
                        <a:t>86</a:t>
                      </a:r>
                      <a:r>
                        <a:rPr lang="en-US" sz="2400" b="1">
                          <a:solidFill>
                            <a:srgbClr val="C00000"/>
                          </a:solidFill>
                          <a:latin typeface="Calibri" pitchFamily="34" charset="0"/>
                        </a:rPr>
                        <a:t>Kr</a:t>
                      </a:r>
                      <a:endParaRPr lang="ru-RU" sz="2400" b="1" dirty="0">
                        <a:solidFill>
                          <a:srgbClr val="C00000"/>
                        </a:solidFill>
                        <a:latin typeface="Calibri" pitchFamily="34" charset="0"/>
                      </a:endParaRPr>
                    </a:p>
                  </a:txBody>
                  <a:tcPr/>
                </a:tc>
                <a:tc>
                  <a:txBody>
                    <a:bodyPr/>
                    <a:lstStyle/>
                    <a:p>
                      <a:pPr algn="ctr"/>
                      <a:r>
                        <a:rPr lang="en-US" sz="2400" b="1" baseline="0">
                          <a:latin typeface="Calibri" pitchFamily="34" charset="0"/>
                          <a:cs typeface="Arial"/>
                        </a:rPr>
                        <a:t>?</a:t>
                      </a:r>
                      <a:endParaRPr lang="ru-RU" sz="2800" b="1" baseline="30000" dirty="0">
                        <a:latin typeface="Calibri" pitchFamily="34" charset="0"/>
                      </a:endParaRPr>
                    </a:p>
                  </a:txBody>
                  <a:tcPr/>
                </a:tc>
                <a:tc>
                  <a:txBody>
                    <a:bodyPr/>
                    <a:lstStyle/>
                    <a:p>
                      <a:pPr algn="ctr"/>
                      <a:r>
                        <a:rPr lang="en-US" sz="2400" b="1">
                          <a:latin typeface="Calibri" pitchFamily="34" charset="0"/>
                        </a:rPr>
                        <a:t>??</a:t>
                      </a:r>
                      <a:endParaRPr lang="ru-RU" sz="2400" b="1" dirty="0">
                        <a:latin typeface="Calibri" pitchFamily="34" charset="0"/>
                      </a:endParaRPr>
                    </a:p>
                  </a:txBody>
                  <a:tcPr/>
                </a:tc>
                <a:tc>
                  <a:txBody>
                    <a:bodyPr/>
                    <a:lstStyle/>
                    <a:p>
                      <a:pPr algn="ctr"/>
                      <a:r>
                        <a:rPr lang="en-US" sz="2400" b="1" dirty="0">
                          <a:latin typeface="Calibri" pitchFamily="34" charset="0"/>
                        </a:rPr>
                        <a:t>304.3</a:t>
                      </a:r>
                      <a:endParaRPr lang="ru-RU" sz="2400" b="1" dirty="0">
                        <a:latin typeface="Calibri" pitchFamily="34" charset="0"/>
                      </a:endParaRPr>
                    </a:p>
                  </a:txBody>
                  <a:tcPr/>
                </a:tc>
                <a:extLst>
                  <a:ext uri="{0D108BD9-81ED-4DB2-BD59-A6C34878D82A}">
                    <a16:rowId xmlns:a16="http://schemas.microsoft.com/office/drawing/2014/main" val="10007"/>
                  </a:ext>
                </a:extLst>
              </a:tr>
            </a:tbl>
          </a:graphicData>
        </a:graphic>
      </p:graphicFrame>
      <p:sp>
        <p:nvSpPr>
          <p:cNvPr id="2" name="Прямоугольник 1"/>
          <p:cNvSpPr/>
          <p:nvPr/>
        </p:nvSpPr>
        <p:spPr>
          <a:xfrm>
            <a:off x="530050" y="5589232"/>
            <a:ext cx="8081590" cy="6480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35496" y="6474822"/>
            <a:ext cx="8276625"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a:t>
            </a:r>
            <a:r>
              <a:rPr lang="en-US" sz="1600" dirty="0" err="1">
                <a:latin typeface="Comic Sans MS" panose="030F0702030302020204" pitchFamily="66" charset="0"/>
              </a:rPr>
              <a:t>Dubna</a:t>
            </a:r>
            <a:r>
              <a:rPr lang="en-US" sz="1600" dirty="0">
                <a:latin typeface="Comic Sans MS" panose="030F0702030302020204" pitchFamily="66" charset="0"/>
              </a:rPr>
              <a:t>,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3781627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99392"/>
            <a:ext cx="9252520" cy="69573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3" name="TextBox 2"/>
          <p:cNvSpPr txBox="1"/>
          <p:nvPr/>
        </p:nvSpPr>
        <p:spPr>
          <a:xfrm>
            <a:off x="2428286" y="2996952"/>
            <a:ext cx="4480714" cy="584775"/>
          </a:xfrm>
          <a:prstGeom prst="rect">
            <a:avLst/>
          </a:prstGeom>
          <a:noFill/>
        </p:spPr>
        <p:txBody>
          <a:bodyPr wrap="none" rtlCol="0">
            <a:spAutoFit/>
          </a:bodyPr>
          <a:lstStyle/>
          <a:p>
            <a:r>
              <a:rPr lang="en-GB" sz="3200" b="1" dirty="0">
                <a:latin typeface="Comic Sans MS" panose="030F0702030302020204" pitchFamily="66" charset="0"/>
              </a:rPr>
              <a:t>CHEMISTRY OF SHE</a:t>
            </a:r>
            <a:endParaRPr lang="ru-RU" sz="3200" b="1" dirty="0">
              <a:latin typeface="Comic Sans MS" panose="030F0702030302020204" pitchFamily="66" charset="0"/>
            </a:endParaRPr>
          </a:p>
        </p:txBody>
      </p:sp>
      <p:sp>
        <p:nvSpPr>
          <p:cNvPr id="5" name="TextBox 4"/>
          <p:cNvSpPr txBox="1"/>
          <p:nvPr/>
        </p:nvSpPr>
        <p:spPr>
          <a:xfrm>
            <a:off x="2406742" y="1916832"/>
            <a:ext cx="4301177" cy="1569660"/>
          </a:xfrm>
          <a:prstGeom prst="rect">
            <a:avLst/>
          </a:prstGeom>
          <a:noFill/>
        </p:spPr>
        <p:txBody>
          <a:bodyPr wrap="none" rtlCol="0">
            <a:spAutoFit/>
          </a:bodyPr>
          <a:lstStyle/>
          <a:p>
            <a:pPr algn="ctr"/>
            <a:r>
              <a:rPr lang="en-GB" sz="3200" b="1" dirty="0">
                <a:latin typeface="Comic Sans MS" panose="030F0702030302020204" pitchFamily="66" charset="0"/>
              </a:rPr>
              <a:t>HEAVIEST ATOMS </a:t>
            </a:r>
          </a:p>
          <a:p>
            <a:pPr algn="ctr"/>
            <a:r>
              <a:rPr lang="en-GB" sz="3200" b="1" dirty="0">
                <a:latin typeface="Comic Sans MS" panose="030F0702030302020204" pitchFamily="66" charset="0"/>
              </a:rPr>
              <a:t>&amp;</a:t>
            </a:r>
          </a:p>
          <a:p>
            <a:pPr algn="ctr"/>
            <a:endParaRPr lang="ru-RU" sz="3200" b="1" dirty="0">
              <a:latin typeface="Comic Sans MS" panose="030F0702030302020204" pitchFamily="66" charset="0"/>
            </a:endParaRPr>
          </a:p>
        </p:txBody>
      </p:sp>
    </p:spTree>
    <p:extLst>
      <p:ext uri="{BB962C8B-B14F-4D97-AF65-F5344CB8AC3E}">
        <p14:creationId xmlns:p14="http://schemas.microsoft.com/office/powerpoint/2010/main" val="3233042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ChangeAspect="1"/>
          </p:cNvGraphicFramePr>
          <p:nvPr>
            <p:extLst>
              <p:ext uri="{D42A27DB-BD31-4B8C-83A1-F6EECF244321}">
                <p14:modId xmlns:p14="http://schemas.microsoft.com/office/powerpoint/2010/main" val="1434135278"/>
              </p:ext>
            </p:extLst>
          </p:nvPr>
        </p:nvGraphicFramePr>
        <p:xfrm>
          <a:off x="5126470" y="1556792"/>
          <a:ext cx="2995242" cy="3258330"/>
        </p:xfrm>
        <a:graphic>
          <a:graphicData uri="http://schemas.openxmlformats.org/presentationml/2006/ole">
            <mc:AlternateContent xmlns:mc="http://schemas.openxmlformats.org/markup-compatibility/2006">
              <mc:Choice xmlns:v="urn:schemas-microsoft-com:vml" Requires="v">
                <p:oleObj spid="_x0000_s18604" name="CorelDRAW" r:id="rId4" imgW="3550320" imgH="3681360" progId="CorelDraw.Graphic.19">
                  <p:embed/>
                </p:oleObj>
              </mc:Choice>
              <mc:Fallback>
                <p:oleObj name="CorelDRAW" r:id="rId4" imgW="3550320" imgH="3681360" progId="CorelDraw.Graphic.19">
                  <p:embed/>
                  <p:pic>
                    <p:nvPicPr>
                      <p:cNvPr id="0" name=""/>
                      <p:cNvPicPr/>
                      <p:nvPr/>
                    </p:nvPicPr>
                    <p:blipFill>
                      <a:blip r:embed="rId5"/>
                      <a:stretch>
                        <a:fillRect/>
                      </a:stretch>
                    </p:blipFill>
                    <p:spPr>
                      <a:xfrm>
                        <a:off x="5126470" y="1556792"/>
                        <a:ext cx="2995242" cy="3258330"/>
                      </a:xfrm>
                      <a:prstGeom prst="rect">
                        <a:avLst/>
                      </a:prstGeom>
                    </p:spPr>
                  </p:pic>
                </p:oleObj>
              </mc:Fallback>
            </mc:AlternateContent>
          </a:graphicData>
        </a:graphic>
      </p:graphicFrame>
      <p:graphicFrame>
        <p:nvGraphicFramePr>
          <p:cNvPr id="2" name="Объект 1"/>
          <p:cNvGraphicFramePr>
            <a:graphicFrameLocks noChangeAspect="1"/>
          </p:cNvGraphicFramePr>
          <p:nvPr>
            <p:extLst>
              <p:ext uri="{D42A27DB-BD31-4B8C-83A1-F6EECF244321}">
                <p14:modId xmlns:p14="http://schemas.microsoft.com/office/powerpoint/2010/main" val="3730808786"/>
              </p:ext>
            </p:extLst>
          </p:nvPr>
        </p:nvGraphicFramePr>
        <p:xfrm>
          <a:off x="4946440" y="1743199"/>
          <a:ext cx="3625896" cy="4031977"/>
        </p:xfrm>
        <a:graphic>
          <a:graphicData uri="http://schemas.openxmlformats.org/presentationml/2006/ole">
            <mc:AlternateContent xmlns:mc="http://schemas.openxmlformats.org/markup-compatibility/2006">
              <mc:Choice xmlns:v="urn:schemas-microsoft-com:vml" Requires="v">
                <p:oleObj spid="_x0000_s18605" name="CorelDRAW" r:id="rId6" imgW="4371840" imgH="4866480" progId="CorelDraw.Graphic.19">
                  <p:embed/>
                </p:oleObj>
              </mc:Choice>
              <mc:Fallback>
                <p:oleObj name="CorelDRAW" r:id="rId6" imgW="4371840" imgH="4866480" progId="CorelDraw.Graphic.19">
                  <p:embed/>
                  <p:pic>
                    <p:nvPicPr>
                      <p:cNvPr id="0" name=""/>
                      <p:cNvPicPr/>
                      <p:nvPr/>
                    </p:nvPicPr>
                    <p:blipFill>
                      <a:blip r:embed="rId7"/>
                      <a:stretch>
                        <a:fillRect/>
                      </a:stretch>
                    </p:blipFill>
                    <p:spPr>
                      <a:xfrm>
                        <a:off x="4946440" y="1743199"/>
                        <a:ext cx="3625896" cy="4031977"/>
                      </a:xfrm>
                      <a:prstGeom prst="rect">
                        <a:avLst/>
                      </a:prstGeom>
                    </p:spPr>
                  </p:pic>
                </p:oleObj>
              </mc:Fallback>
            </mc:AlternateContent>
          </a:graphicData>
        </a:graphic>
      </p:graphicFrame>
      <p:pic>
        <p:nvPicPr>
          <p:cNvPr id="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608" y="1908846"/>
            <a:ext cx="1956301" cy="1706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Прямая соединительная линия 4"/>
          <p:cNvCxnSpPr/>
          <p:nvPr/>
        </p:nvCxnSpPr>
        <p:spPr>
          <a:xfrm>
            <a:off x="4788024" y="40243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5104758" y="4797189"/>
            <a:ext cx="2880320"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929390" y="4580083"/>
            <a:ext cx="603050" cy="400110"/>
          </a:xfrm>
          <a:prstGeom prst="rect">
            <a:avLst/>
          </a:prstGeom>
          <a:solidFill>
            <a:schemeClr val="bg1"/>
          </a:solidFill>
        </p:spPr>
        <p:txBody>
          <a:bodyPr wrap="none" rtlCol="0">
            <a:spAutoFit/>
          </a:bodyPr>
          <a:lstStyle/>
          <a:p>
            <a:r>
              <a:rPr lang="en-US" sz="2000" dirty="0">
                <a:solidFill>
                  <a:schemeClr val="tx2">
                    <a:lumMod val="50000"/>
                  </a:schemeClr>
                </a:solidFill>
                <a:latin typeface="Clarendon Blk BT" panose="02040905050505020204" pitchFamily="18" charset="0"/>
              </a:rPr>
              <a:t>NR</a:t>
            </a:r>
            <a:endParaRPr lang="ru-RU" sz="2000" dirty="0">
              <a:solidFill>
                <a:schemeClr val="tx2">
                  <a:lumMod val="50000"/>
                </a:schemeClr>
              </a:solidFill>
            </a:endParaRPr>
          </a:p>
        </p:txBody>
      </p:sp>
      <p:sp>
        <p:nvSpPr>
          <p:cNvPr id="10" name="TextBox 9"/>
          <p:cNvSpPr txBox="1"/>
          <p:nvPr/>
        </p:nvSpPr>
        <p:spPr>
          <a:xfrm>
            <a:off x="5452445" y="5603291"/>
            <a:ext cx="513282" cy="400110"/>
          </a:xfrm>
          <a:prstGeom prst="rect">
            <a:avLst/>
          </a:prstGeom>
          <a:noFill/>
        </p:spPr>
        <p:txBody>
          <a:bodyPr wrap="none" rtlCol="0">
            <a:spAutoFit/>
          </a:bodyPr>
          <a:lstStyle/>
          <a:p>
            <a:r>
              <a:rPr lang="ru-RU" sz="2000" b="1" dirty="0"/>
              <a:t>0</a:t>
            </a:r>
            <a:r>
              <a:rPr lang="en-US" sz="2000" b="1" dirty="0"/>
              <a:t>.2</a:t>
            </a:r>
            <a:endParaRPr lang="ru-RU" sz="2000" b="1" dirty="0"/>
          </a:p>
        </p:txBody>
      </p:sp>
      <p:sp>
        <p:nvSpPr>
          <p:cNvPr id="11" name="TextBox 10"/>
          <p:cNvSpPr txBox="1"/>
          <p:nvPr/>
        </p:nvSpPr>
        <p:spPr>
          <a:xfrm>
            <a:off x="6046629" y="5597477"/>
            <a:ext cx="513282" cy="400110"/>
          </a:xfrm>
          <a:prstGeom prst="rect">
            <a:avLst/>
          </a:prstGeom>
          <a:noFill/>
        </p:spPr>
        <p:txBody>
          <a:bodyPr wrap="none" rtlCol="0">
            <a:spAutoFit/>
          </a:bodyPr>
          <a:lstStyle/>
          <a:p>
            <a:r>
              <a:rPr lang="ru-RU" sz="2000" b="1" dirty="0"/>
              <a:t>0</a:t>
            </a:r>
            <a:r>
              <a:rPr lang="en-US" sz="2000" b="1" dirty="0"/>
              <a:t>.4</a:t>
            </a:r>
            <a:endParaRPr lang="ru-RU" sz="2000" b="1" dirty="0"/>
          </a:p>
        </p:txBody>
      </p:sp>
      <p:sp>
        <p:nvSpPr>
          <p:cNvPr id="12" name="TextBox 11"/>
          <p:cNvSpPr txBox="1"/>
          <p:nvPr/>
        </p:nvSpPr>
        <p:spPr>
          <a:xfrm>
            <a:off x="6648884" y="5599874"/>
            <a:ext cx="513282" cy="400110"/>
          </a:xfrm>
          <a:prstGeom prst="rect">
            <a:avLst/>
          </a:prstGeom>
          <a:noFill/>
        </p:spPr>
        <p:txBody>
          <a:bodyPr wrap="none" rtlCol="0">
            <a:spAutoFit/>
          </a:bodyPr>
          <a:lstStyle/>
          <a:p>
            <a:r>
              <a:rPr lang="ru-RU" sz="2000" b="1" dirty="0"/>
              <a:t>0</a:t>
            </a:r>
            <a:r>
              <a:rPr lang="en-US" sz="2000" b="1" dirty="0"/>
              <a:t>.6</a:t>
            </a:r>
            <a:endParaRPr lang="ru-RU" sz="2000" b="1" dirty="0"/>
          </a:p>
        </p:txBody>
      </p:sp>
      <p:sp>
        <p:nvSpPr>
          <p:cNvPr id="13" name="TextBox 12"/>
          <p:cNvSpPr txBox="1"/>
          <p:nvPr/>
        </p:nvSpPr>
        <p:spPr>
          <a:xfrm>
            <a:off x="7246377" y="5602271"/>
            <a:ext cx="513282" cy="400110"/>
          </a:xfrm>
          <a:prstGeom prst="rect">
            <a:avLst/>
          </a:prstGeom>
          <a:noFill/>
        </p:spPr>
        <p:txBody>
          <a:bodyPr wrap="none" rtlCol="0">
            <a:spAutoFit/>
          </a:bodyPr>
          <a:lstStyle/>
          <a:p>
            <a:r>
              <a:rPr lang="ru-RU" sz="2000" b="1" dirty="0"/>
              <a:t>0</a:t>
            </a:r>
            <a:r>
              <a:rPr lang="en-US" sz="2000" b="1" dirty="0"/>
              <a:t>.8</a:t>
            </a:r>
            <a:endParaRPr lang="ru-RU" sz="2000" b="1" dirty="0"/>
          </a:p>
        </p:txBody>
      </p:sp>
      <p:sp>
        <p:nvSpPr>
          <p:cNvPr id="14" name="TextBox 13"/>
          <p:cNvSpPr txBox="1"/>
          <p:nvPr/>
        </p:nvSpPr>
        <p:spPr>
          <a:xfrm>
            <a:off x="7866195" y="5604668"/>
            <a:ext cx="513282" cy="400110"/>
          </a:xfrm>
          <a:prstGeom prst="rect">
            <a:avLst/>
          </a:prstGeom>
          <a:noFill/>
        </p:spPr>
        <p:txBody>
          <a:bodyPr wrap="none" rtlCol="0">
            <a:spAutoFit/>
          </a:bodyPr>
          <a:lstStyle/>
          <a:p>
            <a:r>
              <a:rPr lang="en-US" sz="2000" b="1" dirty="0"/>
              <a:t>1.0</a:t>
            </a:r>
            <a:endParaRPr lang="ru-RU" sz="2000" b="1" dirty="0"/>
          </a:p>
        </p:txBody>
      </p:sp>
      <p:sp>
        <p:nvSpPr>
          <p:cNvPr id="15" name="TextBox 14"/>
          <p:cNvSpPr txBox="1"/>
          <p:nvPr/>
        </p:nvSpPr>
        <p:spPr>
          <a:xfrm>
            <a:off x="4853446" y="5608069"/>
            <a:ext cx="513282" cy="400110"/>
          </a:xfrm>
          <a:prstGeom prst="rect">
            <a:avLst/>
          </a:prstGeom>
          <a:noFill/>
        </p:spPr>
        <p:txBody>
          <a:bodyPr wrap="none" rtlCol="0">
            <a:spAutoFit/>
          </a:bodyPr>
          <a:lstStyle/>
          <a:p>
            <a:r>
              <a:rPr lang="ru-RU" sz="2000" b="1" dirty="0"/>
              <a:t>0</a:t>
            </a:r>
            <a:r>
              <a:rPr lang="en-US" sz="2000" b="1" dirty="0"/>
              <a:t>.0</a:t>
            </a:r>
            <a:endParaRPr lang="ru-RU" sz="2000" b="1" dirty="0"/>
          </a:p>
        </p:txBody>
      </p:sp>
      <p:sp>
        <p:nvSpPr>
          <p:cNvPr id="16" name="TextBox 15"/>
          <p:cNvSpPr txBox="1"/>
          <p:nvPr/>
        </p:nvSpPr>
        <p:spPr>
          <a:xfrm>
            <a:off x="4601304" y="4615067"/>
            <a:ext cx="513282" cy="400110"/>
          </a:xfrm>
          <a:prstGeom prst="rect">
            <a:avLst/>
          </a:prstGeom>
          <a:noFill/>
        </p:spPr>
        <p:txBody>
          <a:bodyPr wrap="none" rtlCol="0">
            <a:spAutoFit/>
          </a:bodyPr>
          <a:lstStyle/>
          <a:p>
            <a:r>
              <a:rPr lang="en-US" sz="2000" b="1" dirty="0"/>
              <a:t>1.0</a:t>
            </a:r>
            <a:endParaRPr lang="ru-RU" sz="2000" b="1" dirty="0"/>
          </a:p>
        </p:txBody>
      </p:sp>
      <p:sp>
        <p:nvSpPr>
          <p:cNvPr id="17" name="TextBox 16"/>
          <p:cNvSpPr txBox="1"/>
          <p:nvPr/>
        </p:nvSpPr>
        <p:spPr>
          <a:xfrm>
            <a:off x="4598104" y="3787995"/>
            <a:ext cx="513282" cy="400110"/>
          </a:xfrm>
          <a:prstGeom prst="rect">
            <a:avLst/>
          </a:prstGeom>
          <a:noFill/>
        </p:spPr>
        <p:txBody>
          <a:bodyPr wrap="none" rtlCol="0">
            <a:spAutoFit/>
          </a:bodyPr>
          <a:lstStyle/>
          <a:p>
            <a:r>
              <a:rPr lang="en-US" sz="2000" b="1" dirty="0"/>
              <a:t>2.0</a:t>
            </a:r>
            <a:endParaRPr lang="ru-RU" sz="2000" b="1" dirty="0"/>
          </a:p>
        </p:txBody>
      </p:sp>
      <p:sp>
        <p:nvSpPr>
          <p:cNvPr id="18" name="TextBox 17"/>
          <p:cNvSpPr txBox="1"/>
          <p:nvPr/>
        </p:nvSpPr>
        <p:spPr>
          <a:xfrm>
            <a:off x="4606021" y="2970447"/>
            <a:ext cx="513282" cy="400110"/>
          </a:xfrm>
          <a:prstGeom prst="rect">
            <a:avLst/>
          </a:prstGeom>
          <a:noFill/>
        </p:spPr>
        <p:txBody>
          <a:bodyPr wrap="none" rtlCol="0">
            <a:spAutoFit/>
          </a:bodyPr>
          <a:lstStyle/>
          <a:p>
            <a:r>
              <a:rPr lang="en-US" sz="2000" b="1" dirty="0"/>
              <a:t>3.0</a:t>
            </a:r>
            <a:endParaRPr lang="ru-RU" sz="2000" b="1" dirty="0"/>
          </a:p>
        </p:txBody>
      </p:sp>
      <p:sp>
        <p:nvSpPr>
          <p:cNvPr id="19" name="TextBox 18"/>
          <p:cNvSpPr txBox="1"/>
          <p:nvPr/>
        </p:nvSpPr>
        <p:spPr>
          <a:xfrm>
            <a:off x="4602821" y="2152899"/>
            <a:ext cx="513282" cy="400110"/>
          </a:xfrm>
          <a:prstGeom prst="rect">
            <a:avLst/>
          </a:prstGeom>
          <a:noFill/>
        </p:spPr>
        <p:txBody>
          <a:bodyPr wrap="none" rtlCol="0">
            <a:spAutoFit/>
          </a:bodyPr>
          <a:lstStyle/>
          <a:p>
            <a:r>
              <a:rPr lang="en-US" sz="2000" b="1" dirty="0"/>
              <a:t>4.0</a:t>
            </a:r>
            <a:endParaRPr lang="ru-RU" sz="2000" b="1" dirty="0"/>
          </a:p>
        </p:txBody>
      </p:sp>
      <p:sp>
        <p:nvSpPr>
          <p:cNvPr id="20" name="TextBox 19"/>
          <p:cNvSpPr txBox="1"/>
          <p:nvPr/>
        </p:nvSpPr>
        <p:spPr>
          <a:xfrm>
            <a:off x="6277607" y="3707302"/>
            <a:ext cx="979755" cy="369332"/>
          </a:xfrm>
          <a:prstGeom prst="rect">
            <a:avLst/>
          </a:prstGeom>
          <a:noFill/>
        </p:spPr>
        <p:txBody>
          <a:bodyPr wrap="none" rtlCol="0">
            <a:spAutoFit/>
          </a:bodyPr>
          <a:lstStyle/>
          <a:p>
            <a:r>
              <a:rPr lang="en-US" b="1" dirty="0">
                <a:solidFill>
                  <a:srgbClr val="C00000"/>
                </a:solidFill>
                <a:latin typeface="Clarendon BT" panose="02040704040505020204" pitchFamily="18" charset="0"/>
              </a:rPr>
              <a:t>Z=118</a:t>
            </a:r>
            <a:endParaRPr lang="ru-RU" b="1" baseline="30000" dirty="0">
              <a:solidFill>
                <a:srgbClr val="C00000"/>
              </a:solidFill>
            </a:endParaRPr>
          </a:p>
        </p:txBody>
      </p:sp>
      <p:cxnSp>
        <p:nvCxnSpPr>
          <p:cNvPr id="21" name="Прямая соединительная линия 20"/>
          <p:cNvCxnSpPr/>
          <p:nvPr/>
        </p:nvCxnSpPr>
        <p:spPr>
          <a:xfrm>
            <a:off x="7155656" y="3982912"/>
            <a:ext cx="333026" cy="14134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7203625" y="4214908"/>
            <a:ext cx="216024" cy="9233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24091" y="3941861"/>
            <a:ext cx="622286" cy="369332"/>
          </a:xfrm>
          <a:prstGeom prst="rect">
            <a:avLst/>
          </a:prstGeom>
          <a:noFill/>
        </p:spPr>
        <p:txBody>
          <a:bodyPr wrap="none" rtlCol="0">
            <a:spAutoFit/>
          </a:bodyPr>
          <a:lstStyle/>
          <a:p>
            <a:r>
              <a:rPr lang="en-US" b="1" dirty="0">
                <a:solidFill>
                  <a:srgbClr val="C00000"/>
                </a:solidFill>
                <a:latin typeface="Clarendon BT" panose="02040704040505020204" pitchFamily="18" charset="0"/>
              </a:rPr>
              <a:t>114</a:t>
            </a:r>
            <a:endParaRPr lang="ru-RU" b="1" baseline="30000" dirty="0">
              <a:solidFill>
                <a:srgbClr val="C00000"/>
              </a:solidFill>
            </a:endParaRPr>
          </a:p>
        </p:txBody>
      </p:sp>
      <p:sp>
        <p:nvSpPr>
          <p:cNvPr id="25" name="TextBox 24"/>
          <p:cNvSpPr txBox="1"/>
          <p:nvPr/>
        </p:nvSpPr>
        <p:spPr>
          <a:xfrm>
            <a:off x="6221354" y="5991671"/>
            <a:ext cx="584327" cy="461665"/>
          </a:xfrm>
          <a:prstGeom prst="rect">
            <a:avLst/>
          </a:prstGeom>
          <a:noFill/>
        </p:spPr>
        <p:txBody>
          <a:bodyPr wrap="none" rtlCol="0">
            <a:spAutoFit/>
          </a:bodyPr>
          <a:lstStyle/>
          <a:p>
            <a:r>
              <a:rPr lang="en-US" sz="2400" b="1" i="1" dirty="0"/>
              <a:t>v/c</a:t>
            </a:r>
            <a:endParaRPr lang="ru-RU" sz="2400" b="1" i="1" dirty="0"/>
          </a:p>
        </p:txBody>
      </p:sp>
      <p:sp>
        <p:nvSpPr>
          <p:cNvPr id="26" name="TextBox 25"/>
          <p:cNvSpPr txBox="1"/>
          <p:nvPr/>
        </p:nvSpPr>
        <p:spPr>
          <a:xfrm>
            <a:off x="3707904" y="2531293"/>
            <a:ext cx="922047" cy="461665"/>
          </a:xfrm>
          <a:prstGeom prst="rect">
            <a:avLst/>
          </a:prstGeom>
          <a:noFill/>
        </p:spPr>
        <p:txBody>
          <a:bodyPr wrap="none" rtlCol="0">
            <a:spAutoFit/>
          </a:bodyPr>
          <a:lstStyle/>
          <a:p>
            <a:r>
              <a:rPr lang="en-US" sz="2400" b="1" i="1" dirty="0"/>
              <a:t>m/m</a:t>
            </a:r>
            <a:r>
              <a:rPr lang="en-US" sz="2400" b="1" i="1" baseline="-25000" dirty="0"/>
              <a:t>0</a:t>
            </a:r>
            <a:endParaRPr lang="ru-RU" sz="2400" b="1" i="1" baseline="-25000" dirty="0"/>
          </a:p>
        </p:txBody>
      </p:sp>
      <p:sp>
        <p:nvSpPr>
          <p:cNvPr id="27" name="TextBox 26"/>
          <p:cNvSpPr txBox="1"/>
          <p:nvPr/>
        </p:nvSpPr>
        <p:spPr>
          <a:xfrm>
            <a:off x="224626" y="402431"/>
            <a:ext cx="6581055" cy="707886"/>
          </a:xfrm>
          <a:prstGeom prst="rect">
            <a:avLst/>
          </a:prstGeom>
          <a:noFill/>
        </p:spPr>
        <p:txBody>
          <a:bodyPr wrap="square" rtlCol="0">
            <a:spAutoFit/>
          </a:bodyPr>
          <a:lstStyle/>
          <a:p>
            <a:r>
              <a:rPr lang="en-US" sz="2000" dirty="0">
                <a:solidFill>
                  <a:schemeClr val="accent2">
                    <a:lumMod val="50000"/>
                  </a:schemeClr>
                </a:solidFill>
                <a:latin typeface="Clarendon Blk BT" panose="02040905050505020204" pitchFamily="18" charset="0"/>
              </a:rPr>
              <a:t> “Relativistic effect” in the electronic structure </a:t>
            </a:r>
          </a:p>
          <a:p>
            <a:r>
              <a:rPr lang="en-US" sz="2000" dirty="0">
                <a:solidFill>
                  <a:schemeClr val="accent2">
                    <a:lumMod val="50000"/>
                  </a:schemeClr>
                </a:solidFill>
                <a:latin typeface="Clarendon Blk BT" panose="02040905050505020204" pitchFamily="18" charset="0"/>
              </a:rPr>
              <a:t>of the heaviest elements</a:t>
            </a:r>
            <a:endParaRPr lang="ru-RU" sz="2000" dirty="0">
              <a:solidFill>
                <a:schemeClr val="accent2">
                  <a:lumMod val="50000"/>
                </a:schemeClr>
              </a:solidFill>
            </a:endParaRPr>
          </a:p>
        </p:txBody>
      </p:sp>
      <p:sp>
        <p:nvSpPr>
          <p:cNvPr id="24" name="Прямоугольник 23"/>
          <p:cNvSpPr/>
          <p:nvPr/>
        </p:nvSpPr>
        <p:spPr>
          <a:xfrm>
            <a:off x="6669434" y="4653136"/>
            <a:ext cx="118907" cy="123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9" name="Прямая соединительная линия 28"/>
          <p:cNvCxnSpPr/>
          <p:nvPr/>
        </p:nvCxnSpPr>
        <p:spPr>
          <a:xfrm>
            <a:off x="6426212" y="4554682"/>
            <a:ext cx="216024" cy="92333"/>
          </a:xfrm>
          <a:prstGeom prst="line">
            <a:avLst/>
          </a:prstGeom>
          <a:ln w="19050">
            <a:solidFill>
              <a:srgbClr val="0066CC"/>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292854" y="3970813"/>
            <a:ext cx="1261884" cy="646331"/>
          </a:xfrm>
          <a:prstGeom prst="rect">
            <a:avLst/>
          </a:prstGeom>
          <a:noFill/>
        </p:spPr>
        <p:txBody>
          <a:bodyPr wrap="none" rtlCol="0">
            <a:spAutoFit/>
          </a:bodyPr>
          <a:lstStyle/>
          <a:p>
            <a:pPr algn="r"/>
            <a:r>
              <a:rPr lang="en-US" b="1" dirty="0">
                <a:solidFill>
                  <a:srgbClr val="0070C0"/>
                </a:solidFill>
                <a:latin typeface="Clarendon BT" panose="02040704040505020204" pitchFamily="18" charset="0"/>
              </a:rPr>
              <a:t>Au</a:t>
            </a:r>
          </a:p>
          <a:p>
            <a:pPr algn="r"/>
            <a:r>
              <a:rPr lang="en-US" b="1" dirty="0">
                <a:solidFill>
                  <a:srgbClr val="0070C0"/>
                </a:solidFill>
                <a:latin typeface="Clarendon BT" panose="02040704040505020204" pitchFamily="18" charset="0"/>
              </a:rPr>
              <a:t>standard</a:t>
            </a:r>
            <a:endParaRPr lang="ru-RU" b="1" baseline="30000" dirty="0">
              <a:solidFill>
                <a:srgbClr val="0070C0"/>
              </a:solidFill>
            </a:endParaRPr>
          </a:p>
        </p:txBody>
      </p:sp>
      <p:sp>
        <p:nvSpPr>
          <p:cNvPr id="28" name="Прямоугольник 27"/>
          <p:cNvSpPr/>
          <p:nvPr/>
        </p:nvSpPr>
        <p:spPr>
          <a:xfrm>
            <a:off x="7932955" y="3081513"/>
            <a:ext cx="118532" cy="1198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2" name="Прямая соединительная линия 31"/>
          <p:cNvCxnSpPr/>
          <p:nvPr/>
        </p:nvCxnSpPr>
        <p:spPr>
          <a:xfrm>
            <a:off x="7537509" y="2922287"/>
            <a:ext cx="333026" cy="141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635335" y="2650620"/>
            <a:ext cx="965329" cy="369332"/>
          </a:xfrm>
          <a:prstGeom prst="rect">
            <a:avLst/>
          </a:prstGeom>
          <a:noFill/>
        </p:spPr>
        <p:txBody>
          <a:bodyPr wrap="none" rtlCol="0">
            <a:spAutoFit/>
          </a:bodyPr>
          <a:lstStyle/>
          <a:p>
            <a:r>
              <a:rPr lang="en-US" b="1" dirty="0">
                <a:latin typeface="Clarendon BT" panose="02040704040505020204" pitchFamily="18" charset="0"/>
              </a:rPr>
              <a:t>Z=174</a:t>
            </a:r>
            <a:endParaRPr lang="ru-RU" b="1" dirty="0"/>
          </a:p>
        </p:txBody>
      </p:sp>
      <p:sp>
        <p:nvSpPr>
          <p:cNvPr id="9" name="TextBox 8"/>
          <p:cNvSpPr txBox="1"/>
          <p:nvPr/>
        </p:nvSpPr>
        <p:spPr>
          <a:xfrm>
            <a:off x="7474994" y="3417202"/>
            <a:ext cx="394660" cy="400110"/>
          </a:xfrm>
          <a:prstGeom prst="rect">
            <a:avLst/>
          </a:prstGeom>
          <a:noFill/>
        </p:spPr>
        <p:txBody>
          <a:bodyPr wrap="none" rtlCol="0">
            <a:spAutoFit/>
          </a:bodyPr>
          <a:lstStyle/>
          <a:p>
            <a:r>
              <a:rPr lang="en-US" sz="2000" dirty="0">
                <a:solidFill>
                  <a:srgbClr val="C00000"/>
                </a:solidFill>
                <a:latin typeface="Clarendon Blk BT" panose="02040905050505020204" pitchFamily="18" charset="0"/>
              </a:rPr>
              <a:t>R</a:t>
            </a:r>
            <a:endParaRPr lang="ru-RU" sz="2000" dirty="0">
              <a:solidFill>
                <a:srgbClr val="C00000"/>
              </a:solidFill>
            </a:endParaRPr>
          </a:p>
        </p:txBody>
      </p:sp>
      <p:cxnSp>
        <p:nvCxnSpPr>
          <p:cNvPr id="36" name="Прямая соединительная линия 35"/>
          <p:cNvCxnSpPr/>
          <p:nvPr/>
        </p:nvCxnSpPr>
        <p:spPr>
          <a:xfrm>
            <a:off x="5257158" y="3143349"/>
            <a:ext cx="2880320"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5496" y="6474822"/>
            <a:ext cx="8276625"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a:t>
            </a:r>
            <a:r>
              <a:rPr lang="en-US" sz="1600" dirty="0" err="1">
                <a:latin typeface="Comic Sans MS" panose="030F0702030302020204" pitchFamily="66" charset="0"/>
              </a:rPr>
              <a:t>Dubna</a:t>
            </a:r>
            <a:r>
              <a:rPr lang="en-US" sz="1600" dirty="0">
                <a:latin typeface="Comic Sans MS" panose="030F0702030302020204" pitchFamily="66" charset="0"/>
              </a:rPr>
              <a:t>,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2692557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 name="Объект 81"/>
          <p:cNvGraphicFramePr>
            <a:graphicFrameLocks noChangeAspect="1"/>
          </p:cNvGraphicFramePr>
          <p:nvPr>
            <p:extLst>
              <p:ext uri="{D42A27DB-BD31-4B8C-83A1-F6EECF244321}">
                <p14:modId xmlns:p14="http://schemas.microsoft.com/office/powerpoint/2010/main" val="1279656449"/>
              </p:ext>
            </p:extLst>
          </p:nvPr>
        </p:nvGraphicFramePr>
        <p:xfrm>
          <a:off x="1097840" y="1433584"/>
          <a:ext cx="5488662" cy="4241462"/>
        </p:xfrm>
        <a:graphic>
          <a:graphicData uri="http://schemas.openxmlformats.org/presentationml/2006/ole">
            <mc:AlternateContent xmlns:mc="http://schemas.openxmlformats.org/markup-compatibility/2006">
              <mc:Choice xmlns:v="urn:schemas-microsoft-com:vml" Requires="v">
                <p:oleObj spid="_x0000_s12488" name="CorelDRAW" r:id="rId3" imgW="7443720" imgH="5611680" progId="CorelDraw.Graphic.19">
                  <p:embed/>
                </p:oleObj>
              </mc:Choice>
              <mc:Fallback>
                <p:oleObj name="CorelDRAW" r:id="rId3" imgW="7443720" imgH="5611680" progId="CorelDraw.Graphic.19">
                  <p:embed/>
                  <p:pic>
                    <p:nvPicPr>
                      <p:cNvPr id="0" name=""/>
                      <p:cNvPicPr/>
                      <p:nvPr/>
                    </p:nvPicPr>
                    <p:blipFill>
                      <a:blip r:embed="rId4"/>
                      <a:stretch>
                        <a:fillRect/>
                      </a:stretch>
                    </p:blipFill>
                    <p:spPr>
                      <a:xfrm>
                        <a:off x="1097840" y="1433584"/>
                        <a:ext cx="5488662" cy="4241462"/>
                      </a:xfrm>
                      <a:prstGeom prst="rect">
                        <a:avLst/>
                      </a:prstGeom>
                    </p:spPr>
                  </p:pic>
                </p:oleObj>
              </mc:Fallback>
            </mc:AlternateContent>
          </a:graphicData>
        </a:graphic>
      </p:graphicFrame>
      <p:sp>
        <p:nvSpPr>
          <p:cNvPr id="83" name="TextBox 82"/>
          <p:cNvSpPr txBox="1"/>
          <p:nvPr/>
        </p:nvSpPr>
        <p:spPr>
          <a:xfrm>
            <a:off x="3913837" y="2689965"/>
            <a:ext cx="582183" cy="322201"/>
          </a:xfrm>
          <a:prstGeom prst="rect">
            <a:avLst/>
          </a:prstGeom>
          <a:noFill/>
        </p:spPr>
        <p:txBody>
          <a:bodyPr wrap="none" rtlCol="0">
            <a:spAutoFit/>
          </a:bodyPr>
          <a:lstStyle/>
          <a:p>
            <a:r>
              <a:rPr lang="en-US" dirty="0">
                <a:latin typeface="Clarendon Blk BT" panose="02040905050505020204" pitchFamily="18" charset="0"/>
              </a:rPr>
              <a:t>n=1</a:t>
            </a:r>
            <a:endParaRPr lang="ru-RU" dirty="0"/>
          </a:p>
        </p:txBody>
      </p:sp>
      <p:sp>
        <p:nvSpPr>
          <p:cNvPr id="84" name="TextBox 83"/>
          <p:cNvSpPr txBox="1"/>
          <p:nvPr/>
        </p:nvSpPr>
        <p:spPr>
          <a:xfrm>
            <a:off x="4214518" y="1559222"/>
            <a:ext cx="582183" cy="322201"/>
          </a:xfrm>
          <a:prstGeom prst="rect">
            <a:avLst/>
          </a:prstGeom>
          <a:noFill/>
        </p:spPr>
        <p:txBody>
          <a:bodyPr wrap="none" rtlCol="0">
            <a:spAutoFit/>
          </a:bodyPr>
          <a:lstStyle/>
          <a:p>
            <a:r>
              <a:rPr lang="en-US" dirty="0">
                <a:latin typeface="Clarendon Blk BT" panose="02040905050505020204" pitchFamily="18" charset="0"/>
              </a:rPr>
              <a:t>n=2</a:t>
            </a:r>
            <a:endParaRPr lang="ru-RU" dirty="0"/>
          </a:p>
        </p:txBody>
      </p:sp>
      <p:sp>
        <p:nvSpPr>
          <p:cNvPr id="85" name="TextBox 84"/>
          <p:cNvSpPr txBox="1"/>
          <p:nvPr/>
        </p:nvSpPr>
        <p:spPr>
          <a:xfrm>
            <a:off x="4926263" y="1559222"/>
            <a:ext cx="582183" cy="322201"/>
          </a:xfrm>
          <a:prstGeom prst="rect">
            <a:avLst/>
          </a:prstGeom>
          <a:noFill/>
        </p:spPr>
        <p:txBody>
          <a:bodyPr wrap="none" rtlCol="0">
            <a:spAutoFit/>
          </a:bodyPr>
          <a:lstStyle/>
          <a:p>
            <a:r>
              <a:rPr lang="en-US" dirty="0">
                <a:latin typeface="Clarendon Blk BT" panose="02040905050505020204" pitchFamily="18" charset="0"/>
              </a:rPr>
              <a:t>n=3</a:t>
            </a:r>
            <a:endParaRPr lang="ru-RU" dirty="0"/>
          </a:p>
        </p:txBody>
      </p:sp>
      <p:sp>
        <p:nvSpPr>
          <p:cNvPr id="86" name="TextBox 85"/>
          <p:cNvSpPr txBox="1"/>
          <p:nvPr/>
        </p:nvSpPr>
        <p:spPr>
          <a:xfrm>
            <a:off x="5055825" y="2187412"/>
            <a:ext cx="582183" cy="322201"/>
          </a:xfrm>
          <a:prstGeom prst="rect">
            <a:avLst/>
          </a:prstGeom>
          <a:noFill/>
        </p:spPr>
        <p:txBody>
          <a:bodyPr wrap="none" rtlCol="0">
            <a:spAutoFit/>
          </a:bodyPr>
          <a:lstStyle/>
          <a:p>
            <a:r>
              <a:rPr lang="en-US" dirty="0">
                <a:latin typeface="Clarendon Blk BT" panose="02040905050505020204" pitchFamily="18" charset="0"/>
              </a:rPr>
              <a:t>n=4</a:t>
            </a:r>
            <a:endParaRPr lang="ru-RU" dirty="0"/>
          </a:p>
        </p:txBody>
      </p:sp>
      <p:sp>
        <p:nvSpPr>
          <p:cNvPr id="87" name="TextBox 86"/>
          <p:cNvSpPr txBox="1"/>
          <p:nvPr/>
        </p:nvSpPr>
        <p:spPr>
          <a:xfrm>
            <a:off x="5260618" y="3569431"/>
            <a:ext cx="582183" cy="322201"/>
          </a:xfrm>
          <a:prstGeom prst="rect">
            <a:avLst/>
          </a:prstGeom>
          <a:noFill/>
        </p:spPr>
        <p:txBody>
          <a:bodyPr wrap="none" rtlCol="0">
            <a:spAutoFit/>
          </a:bodyPr>
          <a:lstStyle/>
          <a:p>
            <a:r>
              <a:rPr lang="en-US" dirty="0">
                <a:latin typeface="Clarendon Blk BT" panose="02040905050505020204" pitchFamily="18" charset="0"/>
              </a:rPr>
              <a:t>n=5</a:t>
            </a:r>
            <a:endParaRPr lang="ru-RU" dirty="0"/>
          </a:p>
        </p:txBody>
      </p:sp>
      <p:sp>
        <p:nvSpPr>
          <p:cNvPr id="88" name="TextBox 87"/>
          <p:cNvSpPr txBox="1"/>
          <p:nvPr/>
        </p:nvSpPr>
        <p:spPr>
          <a:xfrm>
            <a:off x="5427185" y="4260440"/>
            <a:ext cx="582183" cy="322201"/>
          </a:xfrm>
          <a:prstGeom prst="rect">
            <a:avLst/>
          </a:prstGeom>
          <a:noFill/>
        </p:spPr>
        <p:txBody>
          <a:bodyPr wrap="none" rtlCol="0">
            <a:spAutoFit/>
          </a:bodyPr>
          <a:lstStyle/>
          <a:p>
            <a:r>
              <a:rPr lang="en-US" dirty="0">
                <a:latin typeface="Clarendon Blk BT" panose="02040905050505020204" pitchFamily="18" charset="0"/>
              </a:rPr>
              <a:t>n=6</a:t>
            </a:r>
            <a:endParaRPr lang="ru-RU" dirty="0"/>
          </a:p>
        </p:txBody>
      </p:sp>
      <p:sp>
        <p:nvSpPr>
          <p:cNvPr id="89" name="TextBox 88"/>
          <p:cNvSpPr txBox="1"/>
          <p:nvPr/>
        </p:nvSpPr>
        <p:spPr>
          <a:xfrm>
            <a:off x="5689139" y="4754886"/>
            <a:ext cx="582183" cy="322201"/>
          </a:xfrm>
          <a:prstGeom prst="rect">
            <a:avLst/>
          </a:prstGeom>
          <a:noFill/>
        </p:spPr>
        <p:txBody>
          <a:bodyPr wrap="none" rtlCol="0">
            <a:spAutoFit/>
          </a:bodyPr>
          <a:lstStyle/>
          <a:p>
            <a:r>
              <a:rPr lang="en-US" dirty="0">
                <a:latin typeface="Clarendon Blk BT" panose="02040905050505020204" pitchFamily="18" charset="0"/>
              </a:rPr>
              <a:t>n=7</a:t>
            </a:r>
            <a:endParaRPr lang="ru-RU" dirty="0"/>
          </a:p>
        </p:txBody>
      </p:sp>
      <p:sp>
        <p:nvSpPr>
          <p:cNvPr id="90" name="TextBox 89"/>
          <p:cNvSpPr txBox="1"/>
          <p:nvPr/>
        </p:nvSpPr>
        <p:spPr>
          <a:xfrm>
            <a:off x="4126961" y="3811554"/>
            <a:ext cx="1090393" cy="617552"/>
          </a:xfrm>
          <a:prstGeom prst="rect">
            <a:avLst/>
          </a:prstGeom>
          <a:noFill/>
        </p:spPr>
        <p:txBody>
          <a:bodyPr wrap="none" rtlCol="0">
            <a:spAutoFit/>
          </a:bodyPr>
          <a:lstStyle/>
          <a:p>
            <a:pPr algn="ctr"/>
            <a:r>
              <a:rPr lang="en-US" sz="2000" b="1" dirty="0"/>
              <a:t>non</a:t>
            </a:r>
          </a:p>
          <a:p>
            <a:pPr algn="ctr"/>
            <a:r>
              <a:rPr lang="en-US" sz="2000" b="1" dirty="0"/>
              <a:t>relativistic</a:t>
            </a:r>
            <a:endParaRPr lang="ru-RU" sz="2000" b="1" dirty="0"/>
          </a:p>
        </p:txBody>
      </p:sp>
      <p:sp>
        <p:nvSpPr>
          <p:cNvPr id="91" name="TextBox 90"/>
          <p:cNvSpPr txBox="1"/>
          <p:nvPr/>
        </p:nvSpPr>
        <p:spPr>
          <a:xfrm>
            <a:off x="1893665" y="1635972"/>
            <a:ext cx="910615" cy="349052"/>
          </a:xfrm>
          <a:prstGeom prst="rect">
            <a:avLst/>
          </a:prstGeom>
          <a:noFill/>
        </p:spPr>
        <p:txBody>
          <a:bodyPr wrap="none" rtlCol="0">
            <a:spAutoFit/>
          </a:bodyPr>
          <a:lstStyle/>
          <a:p>
            <a:r>
              <a:rPr lang="en-US" sz="2000" dirty="0">
                <a:latin typeface="Clarendon Blk BT" panose="02040905050505020204" pitchFamily="18" charset="0"/>
              </a:rPr>
              <a:t>Z=118</a:t>
            </a:r>
            <a:endParaRPr lang="ru-RU" sz="2000" dirty="0"/>
          </a:p>
        </p:txBody>
      </p:sp>
      <p:sp>
        <p:nvSpPr>
          <p:cNvPr id="92" name="TextBox 91"/>
          <p:cNvSpPr txBox="1"/>
          <p:nvPr/>
        </p:nvSpPr>
        <p:spPr>
          <a:xfrm>
            <a:off x="3939506" y="5768096"/>
            <a:ext cx="1590972" cy="349052"/>
          </a:xfrm>
          <a:prstGeom prst="rect">
            <a:avLst/>
          </a:prstGeom>
          <a:noFill/>
        </p:spPr>
        <p:txBody>
          <a:bodyPr wrap="none" rtlCol="0">
            <a:spAutoFit/>
          </a:bodyPr>
          <a:lstStyle/>
          <a:p>
            <a:r>
              <a:rPr lang="en-US"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Distance  (in </a:t>
            </a:r>
            <a:r>
              <a:rPr lang="en-US" sz="2000" dirty="0" err="1">
                <a:effectLst>
                  <a:outerShdw blurRad="38100" dist="38100" dir="2700000" algn="tl">
                    <a:srgbClr val="000000">
                      <a:alpha val="43137"/>
                    </a:srgbClr>
                  </a:outerShdw>
                </a:effectLst>
              </a:rPr>
              <a:t>a</a:t>
            </a:r>
            <a:r>
              <a:rPr lang="en-US" sz="2000" baseline="-25000" dirty="0" err="1">
                <a:effectLst>
                  <a:outerShdw blurRad="38100" dist="38100" dir="2700000" algn="tl">
                    <a:srgbClr val="000000">
                      <a:alpha val="43137"/>
                    </a:srgbClr>
                  </a:outerShdw>
                </a:effectLst>
              </a:rPr>
              <a:t>B</a:t>
            </a:r>
            <a:r>
              <a:rPr lang="en-US" sz="2000" dirty="0">
                <a:effectLst>
                  <a:outerShdw blurRad="38100" dist="38100" dir="2700000" algn="tl">
                    <a:srgbClr val="000000">
                      <a:alpha val="43137"/>
                    </a:srgbClr>
                  </a:outerShdw>
                </a:effectLst>
              </a:rPr>
              <a:t>)</a:t>
            </a:r>
            <a:endParaRPr lang="ru-RU" sz="2000" baseline="30000" dirty="0">
              <a:effectLst>
                <a:outerShdw blurRad="38100" dist="38100" dir="2700000" algn="tl">
                  <a:srgbClr val="000000">
                    <a:alpha val="43137"/>
                  </a:srgbClr>
                </a:outerShdw>
              </a:effectLst>
            </a:endParaRPr>
          </a:p>
        </p:txBody>
      </p:sp>
      <p:sp>
        <p:nvSpPr>
          <p:cNvPr id="93" name="TextBox 92"/>
          <p:cNvSpPr txBox="1"/>
          <p:nvPr/>
        </p:nvSpPr>
        <p:spPr>
          <a:xfrm rot="16200000">
            <a:off x="-299882" y="3074071"/>
            <a:ext cx="2252388" cy="340152"/>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 Electron density  (</a:t>
            </a:r>
            <a:r>
              <a:rPr lang="en-US" sz="2000" dirty="0" err="1">
                <a:effectLst>
                  <a:outerShdw blurRad="38100" dist="38100" dir="2700000" algn="tl">
                    <a:srgbClr val="000000">
                      <a:alpha val="43137"/>
                    </a:srgbClr>
                  </a:outerShdw>
                </a:effectLst>
              </a:rPr>
              <a:t>a.u</a:t>
            </a:r>
            <a:r>
              <a:rPr lang="en-US" sz="2000" dirty="0">
                <a:effectLst>
                  <a:outerShdw blurRad="38100" dist="38100" dir="2700000" algn="tl">
                    <a:srgbClr val="000000">
                      <a:alpha val="43137"/>
                    </a:srgbClr>
                  </a:outerShdw>
                </a:effectLst>
              </a:rPr>
              <a:t>.)</a:t>
            </a:r>
            <a:endParaRPr lang="ru-RU" sz="2000" baseline="30000" dirty="0">
              <a:effectLst>
                <a:outerShdw blurRad="38100" dist="38100" dir="2700000" algn="tl">
                  <a:srgbClr val="000000">
                    <a:alpha val="43137"/>
                  </a:srgbClr>
                </a:outerShdw>
              </a:effectLst>
            </a:endParaRPr>
          </a:p>
        </p:txBody>
      </p:sp>
      <p:graphicFrame>
        <p:nvGraphicFramePr>
          <p:cNvPr id="99" name="Объект 98"/>
          <p:cNvGraphicFramePr>
            <a:graphicFrameLocks noChangeAspect="1"/>
          </p:cNvGraphicFramePr>
          <p:nvPr>
            <p:extLst>
              <p:ext uri="{D42A27DB-BD31-4B8C-83A1-F6EECF244321}">
                <p14:modId xmlns:p14="http://schemas.microsoft.com/office/powerpoint/2010/main" val="1131731551"/>
              </p:ext>
            </p:extLst>
          </p:nvPr>
        </p:nvGraphicFramePr>
        <p:xfrm>
          <a:off x="1526360" y="1412776"/>
          <a:ext cx="4958251" cy="3884180"/>
        </p:xfrm>
        <a:graphic>
          <a:graphicData uri="http://schemas.openxmlformats.org/presentationml/2006/ole">
            <mc:AlternateContent xmlns:mc="http://schemas.openxmlformats.org/markup-compatibility/2006">
              <mc:Choice xmlns:v="urn:schemas-microsoft-com:vml" Requires="v">
                <p:oleObj spid="_x0000_s12489" name="CorelDRAW" r:id="rId5" imgW="6672240" imgH="5099400" progId="CorelDraw.Graphic.19">
                  <p:embed/>
                </p:oleObj>
              </mc:Choice>
              <mc:Fallback>
                <p:oleObj name="CorelDRAW" r:id="rId5" imgW="6672240" imgH="5099400" progId="CorelDraw.Graphic.19">
                  <p:embed/>
                  <p:pic>
                    <p:nvPicPr>
                      <p:cNvPr id="0" name=""/>
                      <p:cNvPicPr/>
                      <p:nvPr/>
                    </p:nvPicPr>
                    <p:blipFill>
                      <a:blip r:embed="rId6"/>
                      <a:stretch>
                        <a:fillRect/>
                      </a:stretch>
                    </p:blipFill>
                    <p:spPr>
                      <a:xfrm>
                        <a:off x="1526360" y="1412776"/>
                        <a:ext cx="4958251" cy="3884180"/>
                      </a:xfrm>
                      <a:prstGeom prst="rect">
                        <a:avLst/>
                      </a:prstGeom>
                    </p:spPr>
                  </p:pic>
                </p:oleObj>
              </mc:Fallback>
            </mc:AlternateContent>
          </a:graphicData>
        </a:graphic>
      </p:graphicFrame>
      <p:grpSp>
        <p:nvGrpSpPr>
          <p:cNvPr id="95" name="Группа 94"/>
          <p:cNvGrpSpPr/>
          <p:nvPr/>
        </p:nvGrpSpPr>
        <p:grpSpPr>
          <a:xfrm>
            <a:off x="1015725" y="4989143"/>
            <a:ext cx="215369" cy="221004"/>
            <a:chOff x="2170659" y="1519484"/>
            <a:chExt cx="253332" cy="253332"/>
          </a:xfrm>
        </p:grpSpPr>
        <p:cxnSp>
          <p:nvCxnSpPr>
            <p:cNvPr id="97" name="Прямая соединительная линия 96"/>
            <p:cNvCxnSpPr/>
            <p:nvPr/>
          </p:nvCxnSpPr>
          <p:spPr>
            <a:xfrm>
              <a:off x="2303748" y="1519484"/>
              <a:ext cx="0" cy="25333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8" name="Прямая соединительная линия 97"/>
            <p:cNvCxnSpPr/>
            <p:nvPr/>
          </p:nvCxnSpPr>
          <p:spPr>
            <a:xfrm rot="5400000">
              <a:off x="2297325" y="1512210"/>
              <a:ext cx="0" cy="253332"/>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96" name="TextBox 95"/>
          <p:cNvSpPr txBox="1"/>
          <p:nvPr/>
        </p:nvSpPr>
        <p:spPr>
          <a:xfrm>
            <a:off x="-36512" y="4532972"/>
            <a:ext cx="1213611" cy="362476"/>
          </a:xfrm>
          <a:prstGeom prst="rect">
            <a:avLst/>
          </a:prstGeom>
          <a:noFill/>
        </p:spPr>
        <p:txBody>
          <a:bodyPr wrap="square" rtlCol="0">
            <a:spAutoFit/>
          </a:bodyPr>
          <a:lstStyle/>
          <a:p>
            <a:r>
              <a:rPr lang="en-US" sz="2100" b="1" dirty="0">
                <a:solidFill>
                  <a:srgbClr val="0070C0"/>
                </a:solidFill>
                <a:effectLst>
                  <a:outerShdw blurRad="38100" dist="38100" dir="2700000" algn="tl">
                    <a:srgbClr val="000000">
                      <a:alpha val="43137"/>
                    </a:srgbClr>
                  </a:outerShdw>
                </a:effectLst>
              </a:rPr>
              <a:t>      nucleus </a:t>
            </a:r>
          </a:p>
        </p:txBody>
      </p:sp>
      <p:sp>
        <p:nvSpPr>
          <p:cNvPr id="2" name="TextBox 1"/>
          <p:cNvSpPr txBox="1"/>
          <p:nvPr/>
        </p:nvSpPr>
        <p:spPr>
          <a:xfrm>
            <a:off x="611560" y="404664"/>
            <a:ext cx="3873176" cy="461665"/>
          </a:xfrm>
          <a:prstGeom prst="rect">
            <a:avLst/>
          </a:prstGeom>
          <a:noFill/>
        </p:spPr>
        <p:txBody>
          <a:bodyPr wrap="none" rtlCol="0">
            <a:spAutoFit/>
          </a:bodyPr>
          <a:lstStyle/>
          <a:p>
            <a:r>
              <a:rPr lang="en-US" sz="2400" b="1" dirty="0">
                <a:latin typeface="Comic Sans MS" panose="030F0702030302020204" pitchFamily="66" charset="0"/>
                <a:cs typeface="Arial" panose="020B0604020202020204" pitchFamily="34" charset="0"/>
              </a:rPr>
              <a:t>Relativistic contraction  </a:t>
            </a:r>
            <a:endParaRPr lang="ru-RU" sz="2400" b="1" dirty="0">
              <a:latin typeface="Comic Sans MS" panose="030F0702030302020204" pitchFamily="66" charset="0"/>
              <a:cs typeface="Arial" panose="020B0604020202020204" pitchFamily="34" charset="0"/>
            </a:endParaRPr>
          </a:p>
        </p:txBody>
      </p:sp>
      <p:sp>
        <p:nvSpPr>
          <p:cNvPr id="3" name="TextBox 2"/>
          <p:cNvSpPr txBox="1"/>
          <p:nvPr/>
        </p:nvSpPr>
        <p:spPr>
          <a:xfrm>
            <a:off x="251520" y="3345764"/>
            <a:ext cx="3209789" cy="1261884"/>
          </a:xfrm>
          <a:prstGeom prst="rect">
            <a:avLst/>
          </a:prstGeom>
          <a:solidFill>
            <a:schemeClr val="bg1"/>
          </a:solidFill>
        </p:spPr>
        <p:txBody>
          <a:bodyPr wrap="none" rtlCol="0">
            <a:spAutoFit/>
          </a:bodyPr>
          <a:lstStyle/>
          <a:p>
            <a:endParaRPr lang="ru-RU" sz="2000" b="1" dirty="0"/>
          </a:p>
          <a:p>
            <a:r>
              <a:rPr lang="en-US" b="1" dirty="0"/>
              <a:t>This screens the nuclear charge </a:t>
            </a:r>
            <a:endParaRPr lang="ru-RU" b="1" dirty="0"/>
          </a:p>
          <a:p>
            <a:r>
              <a:rPr lang="en-US" b="1" dirty="0"/>
              <a:t>for the outer electrons</a:t>
            </a:r>
            <a:endParaRPr lang="ru-RU" b="1" dirty="0"/>
          </a:p>
          <a:p>
            <a:endParaRPr lang="ru-RU" sz="2000" b="1" dirty="0"/>
          </a:p>
        </p:txBody>
      </p:sp>
      <p:sp>
        <p:nvSpPr>
          <p:cNvPr id="48" name="TextBox 47"/>
          <p:cNvSpPr txBox="1"/>
          <p:nvPr/>
        </p:nvSpPr>
        <p:spPr>
          <a:xfrm>
            <a:off x="6009368" y="3349441"/>
            <a:ext cx="3062625" cy="1477328"/>
          </a:xfrm>
          <a:prstGeom prst="rect">
            <a:avLst/>
          </a:prstGeom>
          <a:solidFill>
            <a:schemeClr val="bg1"/>
          </a:solidFill>
        </p:spPr>
        <p:txBody>
          <a:bodyPr wrap="square" rtlCol="0">
            <a:spAutoFit/>
          </a:bodyPr>
          <a:lstStyle/>
          <a:p>
            <a:endParaRPr lang="en-US" dirty="0"/>
          </a:p>
          <a:p>
            <a:r>
              <a:rPr lang="ru-RU" dirty="0"/>
              <a:t>… </a:t>
            </a:r>
            <a:r>
              <a:rPr lang="en-US" b="1" dirty="0"/>
              <a:t>and Interactions </a:t>
            </a:r>
            <a:endParaRPr lang="ru-RU" b="1" dirty="0"/>
          </a:p>
          <a:p>
            <a:r>
              <a:rPr lang="en-US" b="1" dirty="0"/>
              <a:t>    from all external electrons</a:t>
            </a:r>
            <a:endParaRPr lang="ru-RU" b="1" dirty="0"/>
          </a:p>
          <a:p>
            <a:r>
              <a:rPr lang="en-US" b="1" dirty="0"/>
              <a:t>     must be taken into account</a:t>
            </a:r>
          </a:p>
          <a:p>
            <a:endParaRPr lang="ru-RU" b="1" dirty="0"/>
          </a:p>
        </p:txBody>
      </p:sp>
      <p:sp>
        <p:nvSpPr>
          <p:cNvPr id="24" name="TextBox 23"/>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54066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200" y="641350"/>
            <a:ext cx="3116263"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4149725"/>
            <a:ext cx="31781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4572000" y="2741613"/>
            <a:ext cx="4176713" cy="143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10" name="TextBox 9"/>
          <p:cNvSpPr txBox="1"/>
          <p:nvPr/>
        </p:nvSpPr>
        <p:spPr>
          <a:xfrm>
            <a:off x="5580063" y="2714625"/>
            <a:ext cx="2403475" cy="339725"/>
          </a:xfrm>
          <a:prstGeom prst="rect">
            <a:avLst/>
          </a:prstGeom>
          <a:noFill/>
        </p:spPr>
        <p:txBody>
          <a:bodyPr wrap="none">
            <a:spAutoFit/>
          </a:bodyPr>
          <a:lstStyle/>
          <a:p>
            <a:pPr>
              <a:defRPr/>
            </a:pPr>
            <a:r>
              <a:rPr lang="en-US" sz="1600" b="1" dirty="0">
                <a:latin typeface="+mn-lt"/>
              </a:rPr>
              <a:t>Distance from the nucleus</a:t>
            </a:r>
            <a:endParaRPr lang="ru-RU" sz="1600" b="1" dirty="0">
              <a:latin typeface="+mn-lt"/>
            </a:endParaRPr>
          </a:p>
        </p:txBody>
      </p:sp>
      <p:sp>
        <p:nvSpPr>
          <p:cNvPr id="12" name="TextBox 11"/>
          <p:cNvSpPr txBox="1"/>
          <p:nvPr/>
        </p:nvSpPr>
        <p:spPr>
          <a:xfrm>
            <a:off x="5651500" y="3089275"/>
            <a:ext cx="2370138" cy="831850"/>
          </a:xfrm>
          <a:prstGeom prst="rect">
            <a:avLst/>
          </a:prstGeom>
          <a:noFill/>
        </p:spPr>
        <p:txBody>
          <a:bodyPr wrap="none">
            <a:spAutoFit/>
          </a:bodyPr>
          <a:lstStyle/>
          <a:p>
            <a:pPr>
              <a:defRPr/>
            </a:pPr>
            <a:r>
              <a:rPr lang="en-US" sz="1600" b="1" dirty="0">
                <a:latin typeface="+mn-lt"/>
              </a:rPr>
              <a:t>(NR) - non-relativistic</a:t>
            </a:r>
            <a:br>
              <a:rPr lang="en-US" sz="1600" b="1" dirty="0">
                <a:latin typeface="+mn-lt"/>
              </a:rPr>
            </a:br>
            <a:r>
              <a:rPr lang="en-US" sz="1600" b="1" dirty="0">
                <a:solidFill>
                  <a:srgbClr val="C00000"/>
                </a:solidFill>
                <a:latin typeface="+mn-lt"/>
              </a:rPr>
              <a:t>(SR) - scalar-relativistic </a:t>
            </a:r>
          </a:p>
          <a:p>
            <a:pPr>
              <a:defRPr/>
            </a:pPr>
            <a:r>
              <a:rPr lang="en-US" sz="1600" b="1" dirty="0">
                <a:solidFill>
                  <a:srgbClr val="004A82"/>
                </a:solidFill>
                <a:latin typeface="+mn-lt"/>
              </a:rPr>
              <a:t>(R) - Dirac- </a:t>
            </a:r>
            <a:r>
              <a:rPr lang="en-US" sz="1600" b="1" dirty="0" err="1">
                <a:solidFill>
                  <a:srgbClr val="004A82"/>
                </a:solidFill>
                <a:latin typeface="+mn-lt"/>
              </a:rPr>
              <a:t>Hartree</a:t>
            </a:r>
            <a:r>
              <a:rPr lang="en-US" sz="1600" b="1" dirty="0">
                <a:solidFill>
                  <a:srgbClr val="004A82"/>
                </a:solidFill>
                <a:latin typeface="+mn-lt"/>
              </a:rPr>
              <a:t> - </a:t>
            </a:r>
            <a:r>
              <a:rPr lang="en-US" sz="1600" b="1" dirty="0" err="1">
                <a:solidFill>
                  <a:srgbClr val="004A82"/>
                </a:solidFill>
                <a:latin typeface="+mn-lt"/>
              </a:rPr>
              <a:t>Fock</a:t>
            </a:r>
            <a:r>
              <a:rPr lang="en-US" sz="1600" b="1" dirty="0">
                <a:solidFill>
                  <a:srgbClr val="004A82"/>
                </a:solidFill>
                <a:latin typeface="+mn-lt"/>
              </a:rPr>
              <a:t> </a:t>
            </a:r>
            <a:endParaRPr lang="ru-RU" sz="1600" b="1" dirty="0">
              <a:solidFill>
                <a:srgbClr val="004A82"/>
              </a:solidFill>
              <a:latin typeface="+mn-lt"/>
            </a:endParaRPr>
          </a:p>
        </p:txBody>
      </p:sp>
      <p:sp>
        <p:nvSpPr>
          <p:cNvPr id="13" name="TextBox 12"/>
          <p:cNvSpPr txBox="1"/>
          <p:nvPr/>
        </p:nvSpPr>
        <p:spPr>
          <a:xfrm rot="16200000">
            <a:off x="3633788" y="3328988"/>
            <a:ext cx="2833687" cy="338137"/>
          </a:xfrm>
          <a:prstGeom prst="rect">
            <a:avLst/>
          </a:prstGeom>
          <a:noFill/>
        </p:spPr>
        <p:txBody>
          <a:bodyPr wrap="none">
            <a:spAutoFit/>
          </a:bodyPr>
          <a:lstStyle/>
          <a:p>
            <a:pPr>
              <a:defRPr/>
            </a:pPr>
            <a:r>
              <a:rPr lang="fr-BE" sz="1600" b="1" dirty="0">
                <a:latin typeface="+mn-lt"/>
              </a:rPr>
              <a:t>Electron  localization  functions</a:t>
            </a:r>
            <a:endParaRPr lang="ru-RU" sz="1600" b="1" dirty="0">
              <a:latin typeface="+mn-lt"/>
            </a:endParaRPr>
          </a:p>
        </p:txBody>
      </p:sp>
      <p:sp>
        <p:nvSpPr>
          <p:cNvPr id="11" name="TextBox 10"/>
          <p:cNvSpPr txBox="1"/>
          <p:nvPr/>
        </p:nvSpPr>
        <p:spPr>
          <a:xfrm>
            <a:off x="4160838" y="117475"/>
            <a:ext cx="4587875" cy="431800"/>
          </a:xfrm>
          <a:prstGeom prst="rect">
            <a:avLst/>
          </a:prstGeom>
          <a:noFill/>
        </p:spPr>
        <p:txBody>
          <a:bodyPr wrap="none">
            <a:spAutoFit/>
          </a:bodyPr>
          <a:lstStyle/>
          <a:p>
            <a:pPr>
              <a:defRPr/>
            </a:pPr>
            <a:r>
              <a:rPr lang="en-US" sz="2200" b="1" dirty="0">
                <a:latin typeface="+mn-lt"/>
              </a:rPr>
              <a:t>Electron Localization Functions of SHE</a:t>
            </a:r>
            <a:endParaRPr lang="ru-RU" sz="2200" dirty="0">
              <a:latin typeface="+mn-lt"/>
            </a:endParaRPr>
          </a:p>
        </p:txBody>
      </p:sp>
      <p:sp>
        <p:nvSpPr>
          <p:cNvPr id="15" name="TextBox 14"/>
          <p:cNvSpPr txBox="1"/>
          <p:nvPr/>
        </p:nvSpPr>
        <p:spPr>
          <a:xfrm>
            <a:off x="152400" y="188913"/>
            <a:ext cx="4986338" cy="522287"/>
          </a:xfrm>
          <a:prstGeom prst="rect">
            <a:avLst/>
          </a:prstGeom>
          <a:noFill/>
        </p:spPr>
        <p:txBody>
          <a:bodyPr wrap="none">
            <a:spAutoFit/>
          </a:bodyPr>
          <a:lstStyle/>
          <a:p>
            <a:pPr>
              <a:defRPr/>
            </a:pPr>
            <a:r>
              <a:rPr lang="en-US" sz="1400" b="1" dirty="0">
                <a:solidFill>
                  <a:srgbClr val="0070C0"/>
                </a:solidFill>
                <a:effectLst>
                  <a:outerShdw blurRad="38100" dist="38100" dir="2700000" algn="tl">
                    <a:srgbClr val="000000">
                      <a:alpha val="43137"/>
                    </a:srgbClr>
                  </a:outerShdw>
                </a:effectLst>
                <a:latin typeface="+mn-lt"/>
              </a:rPr>
              <a:t>Phys. Rev. Lett.120, 053001 (2018) </a:t>
            </a:r>
          </a:p>
          <a:p>
            <a:pPr>
              <a:defRPr/>
            </a:pPr>
            <a:r>
              <a:rPr lang="fr-BE" sz="1400" b="1" dirty="0">
                <a:solidFill>
                  <a:srgbClr val="0070C0"/>
                </a:solidFill>
                <a:effectLst>
                  <a:outerShdw blurRad="38100" dist="38100" dir="2700000" algn="tl">
                    <a:srgbClr val="000000">
                      <a:alpha val="43137"/>
                    </a:srgbClr>
                  </a:outerShdw>
                </a:effectLst>
                <a:latin typeface="+mn-lt"/>
              </a:rPr>
              <a:t>P. Jerabek, B. Schuetrumpf, P. Schwerdtfeger, and W. Nazarewicz </a:t>
            </a:r>
            <a:endParaRPr lang="ru-RU" sz="1400" b="1" dirty="0">
              <a:solidFill>
                <a:srgbClr val="0070C0"/>
              </a:solidFill>
              <a:effectLst>
                <a:outerShdw blurRad="38100" dist="38100" dir="2700000" algn="tl">
                  <a:srgbClr val="000000">
                    <a:alpha val="43137"/>
                  </a:srgbClr>
                </a:outerShdw>
              </a:effectLst>
              <a:latin typeface="+mn-lt"/>
            </a:endParaRPr>
          </a:p>
        </p:txBody>
      </p:sp>
      <p:sp>
        <p:nvSpPr>
          <p:cNvPr id="14" name="TextBox 13"/>
          <p:cNvSpPr txBox="1"/>
          <p:nvPr/>
        </p:nvSpPr>
        <p:spPr>
          <a:xfrm>
            <a:off x="7869238" y="4860925"/>
            <a:ext cx="1095375" cy="646113"/>
          </a:xfrm>
          <a:prstGeom prst="rect">
            <a:avLst/>
          </a:prstGeom>
          <a:solidFill>
            <a:schemeClr val="bg1"/>
          </a:solidFill>
        </p:spPr>
        <p:txBody>
          <a:bodyPr wrap="none">
            <a:spAutoFit/>
          </a:bodyPr>
          <a:lstStyle/>
          <a:p>
            <a:pPr algn="r">
              <a:defRPr/>
            </a:pPr>
            <a:r>
              <a:rPr lang="en-US" dirty="0">
                <a:solidFill>
                  <a:srgbClr val="00682F"/>
                </a:solidFill>
                <a:effectLst>
                  <a:outerShdw blurRad="38100" dist="38100" dir="2700000" algn="tl">
                    <a:srgbClr val="000000">
                      <a:alpha val="43137"/>
                    </a:srgbClr>
                  </a:outerShdw>
                </a:effectLst>
                <a:latin typeface="+mn-lt"/>
              </a:rPr>
              <a:t>Fermi-gas</a:t>
            </a:r>
          </a:p>
          <a:p>
            <a:pPr algn="r">
              <a:defRPr/>
            </a:pPr>
            <a:r>
              <a:rPr lang="en-US" dirty="0">
                <a:solidFill>
                  <a:srgbClr val="00682F"/>
                </a:solidFill>
                <a:effectLst>
                  <a:outerShdw blurRad="38100" dist="38100" dir="2700000" algn="tl">
                    <a:srgbClr val="000000">
                      <a:alpha val="43137"/>
                    </a:srgbClr>
                  </a:outerShdw>
                </a:effectLst>
                <a:latin typeface="+mn-lt"/>
              </a:rPr>
              <a:t>limit </a:t>
            </a:r>
            <a:endParaRPr lang="ru-RU" dirty="0">
              <a:solidFill>
                <a:srgbClr val="00682F"/>
              </a:solidFill>
              <a:effectLst>
                <a:outerShdw blurRad="38100" dist="38100" dir="2700000" algn="tl">
                  <a:srgbClr val="000000">
                    <a:alpha val="43137"/>
                  </a:srgbClr>
                </a:outerShdw>
              </a:effectLst>
              <a:latin typeface="+mn-lt"/>
            </a:endParaRPr>
          </a:p>
        </p:txBody>
      </p:sp>
      <p:cxnSp>
        <p:nvCxnSpPr>
          <p:cNvPr id="3" name="Прямая соединительная линия 2"/>
          <p:cNvCxnSpPr/>
          <p:nvPr/>
        </p:nvCxnSpPr>
        <p:spPr>
          <a:xfrm flipV="1">
            <a:off x="5454650" y="5175250"/>
            <a:ext cx="2695575" cy="9525"/>
          </a:xfrm>
          <a:prstGeom prst="line">
            <a:avLst/>
          </a:prstGeom>
          <a:ln w="19050">
            <a:solidFill>
              <a:srgbClr val="00682F"/>
            </a:solidFill>
            <a:prstDash val="sysDash"/>
          </a:ln>
        </p:spPr>
        <p:style>
          <a:lnRef idx="1">
            <a:schemeClr val="accent1"/>
          </a:lnRef>
          <a:fillRef idx="0">
            <a:schemeClr val="accent1"/>
          </a:fillRef>
          <a:effectRef idx="0">
            <a:schemeClr val="accent1"/>
          </a:effectRef>
          <a:fontRef idx="minor">
            <a:schemeClr val="tx1"/>
          </a:fontRef>
        </p:style>
      </p:cxnSp>
      <p:grpSp>
        <p:nvGrpSpPr>
          <p:cNvPr id="8" name="Группа 7"/>
          <p:cNvGrpSpPr>
            <a:grpSpLocks/>
          </p:cNvGrpSpPr>
          <p:nvPr/>
        </p:nvGrpSpPr>
        <p:grpSpPr bwMode="auto">
          <a:xfrm>
            <a:off x="209550" y="749300"/>
            <a:ext cx="4524375" cy="5895975"/>
            <a:chOff x="209922" y="750087"/>
            <a:chExt cx="4523774" cy="5895031"/>
          </a:xfrm>
        </p:grpSpPr>
        <p:pic>
          <p:nvPicPr>
            <p:cNvPr id="3687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922" y="895119"/>
              <a:ext cx="4290070" cy="574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160685" y="1862747"/>
              <a:ext cx="504758" cy="461888"/>
            </a:xfrm>
            <a:prstGeom prst="rect">
              <a:avLst/>
            </a:prstGeom>
            <a:noFill/>
          </p:spPr>
          <p:txBody>
            <a:bodyPr wrap="none">
              <a:spAutoFit/>
            </a:bodyPr>
            <a:lstStyle/>
            <a:p>
              <a:pPr>
                <a:defRPr/>
              </a:pPr>
              <a:r>
                <a:rPr lang="en-US" sz="2400" b="1" dirty="0" err="1">
                  <a:solidFill>
                    <a:srgbClr val="181CBE"/>
                  </a:solidFill>
                  <a:latin typeface="+mn-lt"/>
                </a:rPr>
                <a:t>Xe</a:t>
              </a:r>
              <a:endParaRPr lang="ru-RU" sz="2400" b="1" dirty="0">
                <a:solidFill>
                  <a:srgbClr val="181CBE"/>
                </a:solidFill>
                <a:latin typeface="+mn-lt"/>
              </a:endParaRPr>
            </a:p>
          </p:txBody>
        </p:sp>
        <p:sp>
          <p:nvSpPr>
            <p:cNvPr id="16" name="TextBox 15"/>
            <p:cNvSpPr txBox="1"/>
            <p:nvPr/>
          </p:nvSpPr>
          <p:spPr>
            <a:xfrm>
              <a:off x="4167034" y="3467452"/>
              <a:ext cx="523805" cy="460301"/>
            </a:xfrm>
            <a:prstGeom prst="rect">
              <a:avLst/>
            </a:prstGeom>
            <a:noFill/>
          </p:spPr>
          <p:txBody>
            <a:bodyPr wrap="none">
              <a:spAutoFit/>
            </a:bodyPr>
            <a:lstStyle/>
            <a:p>
              <a:pPr>
                <a:defRPr/>
              </a:pPr>
              <a:r>
                <a:rPr lang="en-US" sz="2400" b="1" dirty="0">
                  <a:solidFill>
                    <a:srgbClr val="181CBE"/>
                  </a:solidFill>
                  <a:latin typeface="+mn-lt"/>
                </a:rPr>
                <a:t>Rn</a:t>
              </a:r>
              <a:endParaRPr lang="ru-RU" sz="2400" b="1" dirty="0">
                <a:solidFill>
                  <a:srgbClr val="181CBE"/>
                </a:solidFill>
                <a:latin typeface="+mn-lt"/>
              </a:endParaRPr>
            </a:p>
          </p:txBody>
        </p:sp>
        <p:sp>
          <p:nvSpPr>
            <p:cNvPr id="17" name="TextBox 16"/>
            <p:cNvSpPr txBox="1"/>
            <p:nvPr/>
          </p:nvSpPr>
          <p:spPr>
            <a:xfrm>
              <a:off x="4171796" y="5103903"/>
              <a:ext cx="538092" cy="460301"/>
            </a:xfrm>
            <a:prstGeom prst="rect">
              <a:avLst/>
            </a:prstGeom>
            <a:noFill/>
          </p:spPr>
          <p:txBody>
            <a:bodyPr wrap="none">
              <a:spAutoFit/>
            </a:bodyPr>
            <a:lstStyle/>
            <a:p>
              <a:pPr>
                <a:defRPr/>
              </a:pPr>
              <a:r>
                <a:rPr lang="en-US" sz="2400" b="1" dirty="0" err="1">
                  <a:solidFill>
                    <a:srgbClr val="181CBE"/>
                  </a:solidFill>
                  <a:latin typeface="+mn-lt"/>
                </a:rPr>
                <a:t>Og</a:t>
              </a:r>
              <a:endParaRPr lang="ru-RU" sz="2400" b="1" dirty="0">
                <a:solidFill>
                  <a:srgbClr val="181CBE"/>
                </a:solidFill>
                <a:latin typeface="+mn-lt"/>
              </a:endParaRPr>
            </a:p>
          </p:txBody>
        </p:sp>
        <p:sp>
          <p:nvSpPr>
            <p:cNvPr id="6" name="Прямоугольник 5"/>
            <p:cNvSpPr/>
            <p:nvPr/>
          </p:nvSpPr>
          <p:spPr>
            <a:xfrm>
              <a:off x="557539" y="750087"/>
              <a:ext cx="4176157" cy="411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 name="TextBox 17"/>
            <p:cNvSpPr txBox="1"/>
            <p:nvPr/>
          </p:nvSpPr>
          <p:spPr>
            <a:xfrm>
              <a:off x="2754347" y="759610"/>
              <a:ext cx="1282530" cy="399986"/>
            </a:xfrm>
            <a:prstGeom prst="rect">
              <a:avLst/>
            </a:prstGeom>
            <a:noFill/>
          </p:spPr>
          <p:txBody>
            <a:bodyPr wrap="none">
              <a:spAutoFit/>
            </a:bodyPr>
            <a:lstStyle/>
            <a:p>
              <a:pPr>
                <a:defRPr/>
              </a:pPr>
              <a:r>
                <a:rPr lang="en-US" sz="2000" b="1" dirty="0">
                  <a:solidFill>
                    <a:srgbClr val="181CBE"/>
                  </a:solidFill>
                  <a:latin typeface="+mn-lt"/>
                </a:rPr>
                <a:t>relativistic</a:t>
              </a:r>
              <a:endParaRPr lang="ru-RU" sz="2000" b="1" dirty="0">
                <a:solidFill>
                  <a:srgbClr val="181CBE"/>
                </a:solidFill>
                <a:latin typeface="+mn-lt"/>
              </a:endParaRPr>
            </a:p>
          </p:txBody>
        </p:sp>
        <p:sp>
          <p:nvSpPr>
            <p:cNvPr id="19" name="TextBox 18"/>
            <p:cNvSpPr txBox="1"/>
            <p:nvPr/>
          </p:nvSpPr>
          <p:spPr>
            <a:xfrm>
              <a:off x="717855" y="750087"/>
              <a:ext cx="1774589" cy="399986"/>
            </a:xfrm>
            <a:prstGeom prst="rect">
              <a:avLst/>
            </a:prstGeom>
            <a:noFill/>
          </p:spPr>
          <p:txBody>
            <a:bodyPr wrap="none">
              <a:spAutoFit/>
            </a:bodyPr>
            <a:lstStyle/>
            <a:p>
              <a:pPr>
                <a:defRPr/>
              </a:pPr>
              <a:r>
                <a:rPr lang="en-US" sz="2000" b="1" dirty="0">
                  <a:solidFill>
                    <a:srgbClr val="181CBE"/>
                  </a:solidFill>
                  <a:latin typeface="+mn-lt"/>
                </a:rPr>
                <a:t>non-relativistic</a:t>
              </a:r>
              <a:endParaRPr lang="ru-RU" sz="2000" b="1" dirty="0">
                <a:solidFill>
                  <a:srgbClr val="181CBE"/>
                </a:solidFill>
                <a:latin typeface="+mn-lt"/>
              </a:endParaRPr>
            </a:p>
          </p:txBody>
        </p:sp>
      </p:grpSp>
      <p:sp>
        <p:nvSpPr>
          <p:cNvPr id="2" name="TextBox 1"/>
          <p:cNvSpPr txBox="1"/>
          <p:nvPr/>
        </p:nvSpPr>
        <p:spPr>
          <a:xfrm>
            <a:off x="5481421" y="782634"/>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1</a:t>
            </a:r>
            <a:endParaRPr lang="ru-RU" sz="1600" b="1" dirty="0">
              <a:solidFill>
                <a:srgbClr val="0070C0"/>
              </a:solidFill>
              <a:effectLst>
                <a:outerShdw blurRad="38100" dist="38100" dir="2700000" algn="tl">
                  <a:srgbClr val="000000">
                    <a:alpha val="43137"/>
                  </a:srgbClr>
                </a:outerShdw>
              </a:effectLst>
            </a:endParaRPr>
          </a:p>
        </p:txBody>
      </p:sp>
      <p:sp>
        <p:nvSpPr>
          <p:cNvPr id="21" name="TextBox 20"/>
          <p:cNvSpPr txBox="1"/>
          <p:nvPr/>
        </p:nvSpPr>
        <p:spPr>
          <a:xfrm>
            <a:off x="6156176" y="761351"/>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2</a:t>
            </a:r>
            <a:endParaRPr lang="ru-RU" sz="1600" b="1" dirty="0">
              <a:solidFill>
                <a:srgbClr val="0070C0"/>
              </a:solidFill>
              <a:effectLst>
                <a:outerShdw blurRad="38100" dist="38100" dir="2700000" algn="tl">
                  <a:srgbClr val="000000">
                    <a:alpha val="43137"/>
                  </a:srgbClr>
                </a:outerShdw>
              </a:effectLst>
            </a:endParaRPr>
          </a:p>
        </p:txBody>
      </p:sp>
      <p:sp>
        <p:nvSpPr>
          <p:cNvPr id="22" name="TextBox 21"/>
          <p:cNvSpPr txBox="1"/>
          <p:nvPr/>
        </p:nvSpPr>
        <p:spPr>
          <a:xfrm>
            <a:off x="6623086" y="748671"/>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3</a:t>
            </a:r>
            <a:endParaRPr lang="ru-RU" sz="1600" b="1" dirty="0">
              <a:solidFill>
                <a:srgbClr val="0070C0"/>
              </a:solidFill>
              <a:effectLst>
                <a:outerShdw blurRad="38100" dist="38100" dir="2700000" algn="tl">
                  <a:srgbClr val="000000">
                    <a:alpha val="43137"/>
                  </a:srgbClr>
                </a:outerShdw>
              </a:effectLst>
            </a:endParaRPr>
          </a:p>
        </p:txBody>
      </p:sp>
      <p:sp>
        <p:nvSpPr>
          <p:cNvPr id="23" name="TextBox 22"/>
          <p:cNvSpPr txBox="1"/>
          <p:nvPr/>
        </p:nvSpPr>
        <p:spPr>
          <a:xfrm>
            <a:off x="6948264" y="755039"/>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4</a:t>
            </a:r>
            <a:endParaRPr lang="ru-RU" sz="1600" b="1" dirty="0">
              <a:solidFill>
                <a:srgbClr val="0070C0"/>
              </a:solidFill>
              <a:effectLst>
                <a:outerShdw blurRad="38100" dist="38100" dir="2700000" algn="tl">
                  <a:srgbClr val="000000">
                    <a:alpha val="43137"/>
                  </a:srgbClr>
                </a:outerShdw>
              </a:effectLst>
            </a:endParaRPr>
          </a:p>
        </p:txBody>
      </p:sp>
      <p:sp>
        <p:nvSpPr>
          <p:cNvPr id="24" name="TextBox 23"/>
          <p:cNvSpPr txBox="1"/>
          <p:nvPr/>
        </p:nvSpPr>
        <p:spPr>
          <a:xfrm>
            <a:off x="7370210" y="744534"/>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5</a:t>
            </a:r>
            <a:endParaRPr lang="ru-RU" sz="1600" b="1" dirty="0">
              <a:solidFill>
                <a:srgbClr val="0070C0"/>
              </a:solidFill>
              <a:effectLst>
                <a:outerShdw blurRad="38100" dist="38100" dir="2700000" algn="tl">
                  <a:srgbClr val="000000">
                    <a:alpha val="43137"/>
                  </a:srgbClr>
                </a:outerShdw>
              </a:effectLst>
            </a:endParaRPr>
          </a:p>
        </p:txBody>
      </p:sp>
      <p:sp>
        <p:nvSpPr>
          <p:cNvPr id="25" name="TextBox 24"/>
          <p:cNvSpPr txBox="1"/>
          <p:nvPr/>
        </p:nvSpPr>
        <p:spPr>
          <a:xfrm>
            <a:off x="5376571" y="4344660"/>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1</a:t>
            </a:r>
            <a:endParaRPr lang="ru-RU" sz="1600" b="1" dirty="0">
              <a:solidFill>
                <a:srgbClr val="0070C0"/>
              </a:solidFill>
              <a:effectLst>
                <a:outerShdw blurRad="38100" dist="38100" dir="2700000" algn="tl">
                  <a:srgbClr val="000000">
                    <a:alpha val="43137"/>
                  </a:srgbClr>
                </a:outerShdw>
              </a:effectLst>
            </a:endParaRPr>
          </a:p>
        </p:txBody>
      </p:sp>
      <p:sp>
        <p:nvSpPr>
          <p:cNvPr id="26" name="TextBox 25"/>
          <p:cNvSpPr txBox="1"/>
          <p:nvPr/>
        </p:nvSpPr>
        <p:spPr>
          <a:xfrm>
            <a:off x="5792312" y="4342425"/>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2</a:t>
            </a:r>
            <a:endParaRPr lang="ru-RU" sz="1600" b="1" dirty="0">
              <a:solidFill>
                <a:srgbClr val="0070C0"/>
              </a:solidFill>
              <a:effectLst>
                <a:outerShdw blurRad="38100" dist="38100" dir="2700000" algn="tl">
                  <a:srgbClr val="000000">
                    <a:alpha val="43137"/>
                  </a:srgbClr>
                </a:outerShdw>
              </a:effectLst>
            </a:endParaRPr>
          </a:p>
        </p:txBody>
      </p:sp>
      <p:sp>
        <p:nvSpPr>
          <p:cNvPr id="27" name="TextBox 26"/>
          <p:cNvSpPr txBox="1"/>
          <p:nvPr/>
        </p:nvSpPr>
        <p:spPr>
          <a:xfrm>
            <a:off x="6199182" y="4329745"/>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3</a:t>
            </a:r>
            <a:endParaRPr lang="ru-RU" sz="1600" b="1" dirty="0">
              <a:solidFill>
                <a:srgbClr val="0070C0"/>
              </a:solidFill>
              <a:effectLst>
                <a:outerShdw blurRad="38100" dist="38100" dir="2700000" algn="tl">
                  <a:srgbClr val="000000">
                    <a:alpha val="43137"/>
                  </a:srgbClr>
                </a:outerShdw>
              </a:effectLst>
            </a:endParaRPr>
          </a:p>
        </p:txBody>
      </p:sp>
      <p:sp>
        <p:nvSpPr>
          <p:cNvPr id="28" name="TextBox 27"/>
          <p:cNvSpPr txBox="1"/>
          <p:nvPr/>
        </p:nvSpPr>
        <p:spPr>
          <a:xfrm>
            <a:off x="6552932" y="4336113"/>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4</a:t>
            </a:r>
            <a:endParaRPr lang="ru-RU" sz="1600" b="1" dirty="0">
              <a:solidFill>
                <a:srgbClr val="0070C0"/>
              </a:solidFill>
              <a:effectLst>
                <a:outerShdw blurRad="38100" dist="38100" dir="2700000" algn="tl">
                  <a:srgbClr val="000000">
                    <a:alpha val="43137"/>
                  </a:srgbClr>
                </a:outerShdw>
              </a:effectLst>
            </a:endParaRPr>
          </a:p>
        </p:txBody>
      </p:sp>
      <p:sp>
        <p:nvSpPr>
          <p:cNvPr id="29" name="TextBox 28"/>
          <p:cNvSpPr txBox="1"/>
          <p:nvPr/>
        </p:nvSpPr>
        <p:spPr>
          <a:xfrm>
            <a:off x="6836780" y="4325608"/>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5</a:t>
            </a:r>
            <a:endParaRPr lang="ru-RU" sz="1600" b="1" dirty="0">
              <a:solidFill>
                <a:srgbClr val="0070C0"/>
              </a:solidFill>
              <a:effectLst>
                <a:outerShdw blurRad="38100" dist="38100" dir="2700000" algn="tl">
                  <a:srgbClr val="000000">
                    <a:alpha val="43137"/>
                  </a:srgbClr>
                </a:outerShdw>
              </a:effectLst>
            </a:endParaRPr>
          </a:p>
        </p:txBody>
      </p:sp>
      <p:sp>
        <p:nvSpPr>
          <p:cNvPr id="30" name="TextBox 29"/>
          <p:cNvSpPr txBox="1"/>
          <p:nvPr/>
        </p:nvSpPr>
        <p:spPr>
          <a:xfrm>
            <a:off x="7096755" y="4330677"/>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6</a:t>
            </a:r>
            <a:endParaRPr lang="ru-RU" sz="1600" b="1" dirty="0">
              <a:solidFill>
                <a:srgbClr val="0070C0"/>
              </a:solidFill>
              <a:effectLst>
                <a:outerShdw blurRad="38100" dist="38100" dir="2700000" algn="tl">
                  <a:srgbClr val="000000">
                    <a:alpha val="43137"/>
                  </a:srgbClr>
                </a:outerShdw>
              </a:effectLst>
            </a:endParaRPr>
          </a:p>
        </p:txBody>
      </p:sp>
      <p:sp>
        <p:nvSpPr>
          <p:cNvPr id="31" name="TextBox 30"/>
          <p:cNvSpPr txBox="1"/>
          <p:nvPr/>
        </p:nvSpPr>
        <p:spPr>
          <a:xfrm>
            <a:off x="7473818" y="4335954"/>
            <a:ext cx="288862" cy="338554"/>
          </a:xfrm>
          <a:prstGeom prst="rect">
            <a:avLst/>
          </a:prstGeom>
          <a:noFill/>
        </p:spPr>
        <p:txBody>
          <a:bodyPr wrap="none" rtlCol="0">
            <a:spAutoFit/>
          </a:bodyPr>
          <a:lstStyle/>
          <a:p>
            <a:r>
              <a:rPr lang="en-US" sz="1600" b="1" dirty="0">
                <a:solidFill>
                  <a:srgbClr val="0070C0"/>
                </a:solidFill>
                <a:effectLst>
                  <a:outerShdw blurRad="38100" dist="38100" dir="2700000" algn="tl">
                    <a:srgbClr val="000000">
                      <a:alpha val="43137"/>
                    </a:srgbClr>
                  </a:outerShdw>
                </a:effectLst>
              </a:rPr>
              <a:t>7</a:t>
            </a:r>
            <a:endParaRPr lang="ru-RU" sz="16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2818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3096615388"/>
              </p:ext>
            </p:extLst>
          </p:nvPr>
        </p:nvGraphicFramePr>
        <p:xfrm>
          <a:off x="1173088" y="1196975"/>
          <a:ext cx="6613525" cy="4637088"/>
        </p:xfrm>
        <a:graphic>
          <a:graphicData uri="http://schemas.openxmlformats.org/presentationml/2006/ole">
            <mc:AlternateContent xmlns:mc="http://schemas.openxmlformats.org/markup-compatibility/2006">
              <mc:Choice xmlns:v="urn:schemas-microsoft-com:vml" Requires="v">
                <p:oleObj spid="_x0000_s15464" name="CorelDRAW" r:id="rId3" imgW="6033600" imgH="4235400" progId="CorelDraw.Graphic.21">
                  <p:embed/>
                </p:oleObj>
              </mc:Choice>
              <mc:Fallback>
                <p:oleObj name="CorelDRAW" r:id="rId3" imgW="6033600" imgH="4235400" progId="CorelDraw.Graphic.21">
                  <p:embed/>
                  <p:pic>
                    <p:nvPicPr>
                      <p:cNvPr id="0" name=""/>
                      <p:cNvPicPr/>
                      <p:nvPr/>
                    </p:nvPicPr>
                    <p:blipFill>
                      <a:blip r:embed="rId4"/>
                      <a:stretch>
                        <a:fillRect/>
                      </a:stretch>
                    </p:blipFill>
                    <p:spPr>
                      <a:xfrm>
                        <a:off x="1173088" y="1196975"/>
                        <a:ext cx="6613525" cy="4637088"/>
                      </a:xfrm>
                      <a:prstGeom prst="rect">
                        <a:avLst/>
                      </a:prstGeom>
                    </p:spPr>
                  </p:pic>
                </p:oleObj>
              </mc:Fallback>
            </mc:AlternateContent>
          </a:graphicData>
        </a:graphic>
      </p:graphicFrame>
      <p:sp>
        <p:nvSpPr>
          <p:cNvPr id="3" name="TextBox 2"/>
          <p:cNvSpPr txBox="1"/>
          <p:nvPr/>
        </p:nvSpPr>
        <p:spPr>
          <a:xfrm>
            <a:off x="2030321" y="5081122"/>
            <a:ext cx="535724" cy="400110"/>
          </a:xfrm>
          <a:prstGeom prst="rect">
            <a:avLst/>
          </a:prstGeom>
          <a:noFill/>
        </p:spPr>
        <p:txBody>
          <a:bodyPr wrap="none" rtlCol="0">
            <a:spAutoFit/>
          </a:bodyPr>
          <a:lstStyle/>
          <a:p>
            <a:r>
              <a:rPr lang="en-US" sz="2000" b="1" dirty="0">
                <a:latin typeface="Comic Sans MS" panose="030F0702030302020204" pitchFamily="66" charset="0"/>
              </a:rPr>
              <a:t>Ne</a:t>
            </a:r>
            <a:endParaRPr lang="ru-RU" sz="2000" b="1" dirty="0">
              <a:latin typeface="Comic Sans MS" panose="030F0702030302020204" pitchFamily="66" charset="0"/>
            </a:endParaRPr>
          </a:p>
        </p:txBody>
      </p:sp>
      <p:sp>
        <p:nvSpPr>
          <p:cNvPr id="13" name="TextBox 12"/>
          <p:cNvSpPr txBox="1"/>
          <p:nvPr/>
        </p:nvSpPr>
        <p:spPr>
          <a:xfrm>
            <a:off x="1374819" y="5419295"/>
            <a:ext cx="476412" cy="400110"/>
          </a:xfrm>
          <a:prstGeom prst="rect">
            <a:avLst/>
          </a:prstGeom>
          <a:noFill/>
        </p:spPr>
        <p:txBody>
          <a:bodyPr wrap="none" rtlCol="0">
            <a:spAutoFit/>
          </a:bodyPr>
          <a:lstStyle/>
          <a:p>
            <a:r>
              <a:rPr lang="en-US" sz="2000" b="1" dirty="0"/>
              <a:t>He</a:t>
            </a:r>
            <a:endParaRPr lang="ru-RU" sz="2000" b="1" dirty="0"/>
          </a:p>
        </p:txBody>
      </p:sp>
      <p:sp>
        <p:nvSpPr>
          <p:cNvPr id="14" name="TextBox 13"/>
          <p:cNvSpPr txBox="1"/>
          <p:nvPr/>
        </p:nvSpPr>
        <p:spPr>
          <a:xfrm>
            <a:off x="2241997" y="4717423"/>
            <a:ext cx="495649" cy="400110"/>
          </a:xfrm>
          <a:prstGeom prst="rect">
            <a:avLst/>
          </a:prstGeom>
          <a:noFill/>
        </p:spPr>
        <p:txBody>
          <a:bodyPr wrap="none" rtlCol="0">
            <a:spAutoFit/>
          </a:bodyPr>
          <a:lstStyle/>
          <a:p>
            <a:r>
              <a:rPr lang="en-US" sz="2000" b="1" dirty="0" err="1">
                <a:latin typeface="Comic Sans MS" panose="030F0702030302020204" pitchFamily="66" charset="0"/>
              </a:rPr>
              <a:t>Ar</a:t>
            </a:r>
            <a:endParaRPr lang="ru-RU" sz="2000" b="1" dirty="0">
              <a:latin typeface="Comic Sans MS" panose="030F0702030302020204" pitchFamily="66" charset="0"/>
            </a:endParaRPr>
          </a:p>
        </p:txBody>
      </p:sp>
      <p:sp>
        <p:nvSpPr>
          <p:cNvPr id="15" name="TextBox 14"/>
          <p:cNvSpPr txBox="1"/>
          <p:nvPr/>
        </p:nvSpPr>
        <p:spPr>
          <a:xfrm>
            <a:off x="2962622" y="4512258"/>
            <a:ext cx="465192" cy="400110"/>
          </a:xfrm>
          <a:prstGeom prst="rect">
            <a:avLst/>
          </a:prstGeom>
          <a:noFill/>
        </p:spPr>
        <p:txBody>
          <a:bodyPr wrap="none" rtlCol="0">
            <a:spAutoFit/>
          </a:bodyPr>
          <a:lstStyle/>
          <a:p>
            <a:r>
              <a:rPr lang="en-US" sz="2000" b="1" dirty="0">
                <a:latin typeface="Comic Sans MS" panose="030F0702030302020204" pitchFamily="66" charset="0"/>
              </a:rPr>
              <a:t>Kr</a:t>
            </a:r>
            <a:endParaRPr lang="ru-RU" sz="2000" b="1" dirty="0">
              <a:latin typeface="Comic Sans MS" panose="030F0702030302020204" pitchFamily="66" charset="0"/>
            </a:endParaRPr>
          </a:p>
        </p:txBody>
      </p:sp>
      <p:sp>
        <p:nvSpPr>
          <p:cNvPr id="16" name="TextBox 15"/>
          <p:cNvSpPr txBox="1"/>
          <p:nvPr/>
        </p:nvSpPr>
        <p:spPr>
          <a:xfrm>
            <a:off x="3610165" y="4156272"/>
            <a:ext cx="513282" cy="400110"/>
          </a:xfrm>
          <a:prstGeom prst="rect">
            <a:avLst/>
          </a:prstGeom>
          <a:noFill/>
        </p:spPr>
        <p:txBody>
          <a:bodyPr wrap="none" rtlCol="0">
            <a:spAutoFit/>
          </a:bodyPr>
          <a:lstStyle/>
          <a:p>
            <a:r>
              <a:rPr lang="en-US" sz="2000" b="1" dirty="0" err="1">
                <a:latin typeface="Comic Sans MS" panose="030F0702030302020204" pitchFamily="66" charset="0"/>
              </a:rPr>
              <a:t>Xe</a:t>
            </a:r>
            <a:endParaRPr lang="ru-RU" sz="2000" b="1" dirty="0">
              <a:latin typeface="Comic Sans MS" panose="030F0702030302020204" pitchFamily="66" charset="0"/>
            </a:endParaRPr>
          </a:p>
        </p:txBody>
      </p:sp>
      <p:sp>
        <p:nvSpPr>
          <p:cNvPr id="17" name="TextBox 16"/>
          <p:cNvSpPr txBox="1"/>
          <p:nvPr/>
        </p:nvSpPr>
        <p:spPr>
          <a:xfrm>
            <a:off x="4834285" y="3817848"/>
            <a:ext cx="482824" cy="400110"/>
          </a:xfrm>
          <a:prstGeom prst="rect">
            <a:avLst/>
          </a:prstGeom>
          <a:noFill/>
        </p:spPr>
        <p:txBody>
          <a:bodyPr wrap="none" rtlCol="0">
            <a:spAutoFit/>
          </a:bodyPr>
          <a:lstStyle/>
          <a:p>
            <a:r>
              <a:rPr lang="en-US" sz="2000" b="1" dirty="0">
                <a:latin typeface="Comic Sans MS" panose="030F0702030302020204" pitchFamily="66" charset="0"/>
              </a:rPr>
              <a:t>Rn</a:t>
            </a:r>
            <a:endParaRPr lang="ru-RU" sz="2000" b="1" dirty="0">
              <a:latin typeface="Comic Sans MS" panose="030F0702030302020204" pitchFamily="66" charset="0"/>
            </a:endParaRPr>
          </a:p>
        </p:txBody>
      </p:sp>
      <p:sp>
        <p:nvSpPr>
          <p:cNvPr id="19" name="TextBox 18"/>
          <p:cNvSpPr txBox="1"/>
          <p:nvPr/>
        </p:nvSpPr>
        <p:spPr>
          <a:xfrm>
            <a:off x="6418461" y="2492896"/>
            <a:ext cx="978153" cy="400110"/>
          </a:xfrm>
          <a:prstGeom prst="rect">
            <a:avLst/>
          </a:prstGeom>
          <a:solidFill>
            <a:schemeClr val="bg1"/>
          </a:solidFill>
        </p:spPr>
        <p:txBody>
          <a:bodyPr wrap="none" rtlCol="0">
            <a:spAutoFit/>
          </a:bodyPr>
          <a:lstStyle/>
          <a:p>
            <a:r>
              <a:rPr lang="en-US" sz="2000" dirty="0">
                <a:solidFill>
                  <a:schemeClr val="accent2">
                    <a:lumMod val="75000"/>
                  </a:schemeClr>
                </a:solidFill>
                <a:effectLst>
                  <a:outerShdw blurRad="38100" dist="38100" dir="2700000" algn="tl">
                    <a:srgbClr val="000000">
                      <a:alpha val="43137"/>
                    </a:srgbClr>
                  </a:outerShdw>
                </a:effectLst>
              </a:rPr>
              <a:t>melting</a:t>
            </a:r>
            <a:endParaRPr lang="ru-RU" sz="2000" dirty="0">
              <a:solidFill>
                <a:schemeClr val="accent2">
                  <a:lumMod val="75000"/>
                </a:schemeClr>
              </a:solidFill>
              <a:effectLst>
                <a:outerShdw blurRad="38100" dist="38100" dir="2700000" algn="tl">
                  <a:srgbClr val="000000">
                    <a:alpha val="43137"/>
                  </a:srgbClr>
                </a:outerShdw>
              </a:effectLst>
            </a:endParaRPr>
          </a:p>
        </p:txBody>
      </p:sp>
      <p:cxnSp>
        <p:nvCxnSpPr>
          <p:cNvPr id="21" name="Прямая соединительная линия 20"/>
          <p:cNvCxnSpPr/>
          <p:nvPr/>
        </p:nvCxnSpPr>
        <p:spPr>
          <a:xfrm>
            <a:off x="6130429" y="3035363"/>
            <a:ext cx="2376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74330" y="2648331"/>
            <a:ext cx="1506182" cy="707886"/>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rPr>
              <a:t>room</a:t>
            </a:r>
            <a:r>
              <a:rPr lang="en-US" sz="2000" dirty="0">
                <a:solidFill>
                  <a:srgbClr val="FF0000"/>
                </a:solidFill>
                <a:effectLst>
                  <a:outerShdw blurRad="38100" dist="38100" dir="2700000" algn="tl">
                    <a:srgbClr val="000000">
                      <a:alpha val="43137"/>
                    </a:srgbClr>
                  </a:outerShdw>
                </a:effectLst>
              </a:rPr>
              <a:t> </a:t>
            </a:r>
          </a:p>
          <a:p>
            <a:r>
              <a:rPr lang="en-US" sz="2000" dirty="0">
                <a:solidFill>
                  <a:srgbClr val="FF0000"/>
                </a:solidFill>
                <a:effectLst>
                  <a:outerShdw blurRad="38100" dist="38100" dir="2700000" algn="tl">
                    <a:srgbClr val="000000">
                      <a:alpha val="43137"/>
                    </a:srgbClr>
                  </a:outerShdw>
                </a:effectLst>
              </a:rPr>
              <a:t>temperature</a:t>
            </a:r>
            <a:endParaRPr lang="ru-RU" sz="2000" dirty="0">
              <a:solidFill>
                <a:srgbClr val="FF0000"/>
              </a:solidFill>
              <a:effectLst>
                <a:outerShdw blurRad="38100" dist="38100" dir="2700000" algn="tl">
                  <a:srgbClr val="000000">
                    <a:alpha val="43137"/>
                  </a:srgbClr>
                </a:outerShdw>
              </a:effectLst>
            </a:endParaRPr>
          </a:p>
        </p:txBody>
      </p:sp>
      <p:sp>
        <p:nvSpPr>
          <p:cNvPr id="25" name="TextBox 24"/>
          <p:cNvSpPr txBox="1"/>
          <p:nvPr/>
        </p:nvSpPr>
        <p:spPr>
          <a:xfrm>
            <a:off x="3754165" y="5852664"/>
            <a:ext cx="1804276" cy="400110"/>
          </a:xfrm>
          <a:prstGeom prst="rect">
            <a:avLst/>
          </a:prstGeom>
          <a:solidFill>
            <a:schemeClr val="bg1"/>
          </a:solidFill>
        </p:spPr>
        <p:txBody>
          <a:bodyPr wrap="none" rtlCol="0">
            <a:spAutoFit/>
          </a:bodyPr>
          <a:lstStyle/>
          <a:p>
            <a:r>
              <a:rPr lang="en-US" sz="2000" dirty="0"/>
              <a:t>Atomic</a:t>
            </a:r>
            <a:r>
              <a:rPr lang="en-US" sz="2000" dirty="0">
                <a:effectLst>
                  <a:outerShdw blurRad="38100" dist="38100" dir="2700000" algn="tl">
                    <a:srgbClr val="000000">
                      <a:alpha val="43137"/>
                    </a:srgbClr>
                  </a:outerShdw>
                </a:effectLst>
              </a:rPr>
              <a:t> </a:t>
            </a:r>
            <a:r>
              <a:rPr lang="en-US" sz="2000" dirty="0"/>
              <a:t>number</a:t>
            </a:r>
            <a:endParaRPr lang="ru-RU" sz="2000" dirty="0"/>
          </a:p>
        </p:txBody>
      </p:sp>
      <p:sp>
        <p:nvSpPr>
          <p:cNvPr id="26" name="TextBox 25"/>
          <p:cNvSpPr txBox="1"/>
          <p:nvPr/>
        </p:nvSpPr>
        <p:spPr>
          <a:xfrm rot="16200000">
            <a:off x="-179236" y="3004359"/>
            <a:ext cx="1930208" cy="400110"/>
          </a:xfrm>
          <a:prstGeom prst="rect">
            <a:avLst/>
          </a:prstGeom>
          <a:solidFill>
            <a:schemeClr val="bg1"/>
          </a:solidFill>
        </p:spPr>
        <p:txBody>
          <a:bodyPr wrap="none" rtlCol="0">
            <a:spAutoFit/>
          </a:bodyPr>
          <a:lstStyle/>
          <a:p>
            <a:r>
              <a:rPr lang="en-US" sz="2000" dirty="0"/>
              <a:t>Temperature  (K)</a:t>
            </a:r>
            <a:endParaRPr lang="ru-RU" sz="2000" dirty="0"/>
          </a:p>
        </p:txBody>
      </p:sp>
      <p:sp>
        <p:nvSpPr>
          <p:cNvPr id="27" name="TextBox 26"/>
          <p:cNvSpPr txBox="1"/>
          <p:nvPr/>
        </p:nvSpPr>
        <p:spPr>
          <a:xfrm>
            <a:off x="4446273" y="594470"/>
            <a:ext cx="3805399" cy="523220"/>
          </a:xfrm>
          <a:prstGeom prst="rect">
            <a:avLst/>
          </a:prstGeom>
          <a:noFill/>
        </p:spPr>
        <p:txBody>
          <a:bodyPr wrap="square" rtlCol="0">
            <a:spAutoFit/>
          </a:bodyPr>
          <a:lstStyle/>
          <a:p>
            <a:pPr algn="r"/>
            <a:r>
              <a:rPr lang="en-US" sz="1400" b="1" dirty="0">
                <a:solidFill>
                  <a:schemeClr val="tx2">
                    <a:lumMod val="75000"/>
                  </a:schemeClr>
                </a:solidFill>
                <a:latin typeface="Cambria" panose="02040503050406030204" pitchFamily="18" charset="0"/>
                <a:ea typeface="Cambria" panose="02040503050406030204" pitchFamily="18" charset="0"/>
              </a:rPr>
              <a:t>P. </a:t>
            </a:r>
            <a:r>
              <a:rPr lang="en-US" sz="1400" b="1" dirty="0" err="1">
                <a:solidFill>
                  <a:schemeClr val="tx2">
                    <a:lumMod val="75000"/>
                  </a:schemeClr>
                </a:solidFill>
                <a:latin typeface="Cambria" panose="02040503050406030204" pitchFamily="18" charset="0"/>
                <a:ea typeface="Cambria" panose="02040503050406030204" pitchFamily="18" charset="0"/>
              </a:rPr>
              <a:t>Schwerdtfeger</a:t>
            </a:r>
            <a:r>
              <a:rPr lang="en-US" sz="1400" b="1" dirty="0">
                <a:solidFill>
                  <a:schemeClr val="tx2">
                    <a:lumMod val="75000"/>
                  </a:schemeClr>
                </a:solidFill>
                <a:latin typeface="Cambria" panose="02040503050406030204" pitchFamily="18" charset="0"/>
                <a:ea typeface="Cambria" panose="02040503050406030204" pitchFamily="18" charset="0"/>
              </a:rPr>
              <a:t> et al/</a:t>
            </a:r>
          </a:p>
          <a:p>
            <a:pPr algn="r"/>
            <a:r>
              <a:rPr lang="en-US" sz="1400" b="1" dirty="0" err="1">
                <a:solidFill>
                  <a:schemeClr val="tx2">
                    <a:lumMod val="75000"/>
                  </a:schemeClr>
                </a:solidFill>
                <a:latin typeface="Cambria" panose="02040503050406030204" pitchFamily="18" charset="0"/>
                <a:ea typeface="Cambria" panose="02040503050406030204" pitchFamily="18" charset="0"/>
              </a:rPr>
              <a:t>Angewandte</a:t>
            </a:r>
            <a:r>
              <a:rPr lang="en-US" sz="1400" b="1" dirty="0">
                <a:solidFill>
                  <a:schemeClr val="tx2">
                    <a:lumMod val="75000"/>
                  </a:schemeClr>
                </a:solidFill>
                <a:latin typeface="Cambria" panose="02040503050406030204" pitchFamily="18" charset="0"/>
                <a:ea typeface="Cambria" panose="02040503050406030204" pitchFamily="18" charset="0"/>
              </a:rPr>
              <a:t> </a:t>
            </a:r>
            <a:r>
              <a:rPr lang="en-US" sz="1400" b="1" dirty="0" err="1">
                <a:solidFill>
                  <a:schemeClr val="tx2">
                    <a:lumMod val="75000"/>
                  </a:schemeClr>
                </a:solidFill>
                <a:latin typeface="Cambria" panose="02040503050406030204" pitchFamily="18" charset="0"/>
                <a:ea typeface="Cambria" panose="02040503050406030204" pitchFamily="18" charset="0"/>
              </a:rPr>
              <a:t>Chemie</a:t>
            </a:r>
            <a:r>
              <a:rPr lang="en-US" sz="1400" b="1" dirty="0">
                <a:solidFill>
                  <a:schemeClr val="tx2">
                    <a:lumMod val="75000"/>
                  </a:schemeClr>
                </a:solidFill>
                <a:latin typeface="Cambria" panose="02040503050406030204" pitchFamily="18" charset="0"/>
                <a:ea typeface="Cambria" panose="02040503050406030204" pitchFamily="18" charset="0"/>
              </a:rPr>
              <a:t> 2020 (to be published)</a:t>
            </a:r>
            <a:endParaRPr lang="ru-RU" sz="1400" b="1" dirty="0">
              <a:solidFill>
                <a:schemeClr val="tx2">
                  <a:lumMod val="75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323528" y="407271"/>
            <a:ext cx="1973617" cy="461665"/>
          </a:xfrm>
          <a:prstGeom prst="rect">
            <a:avLst/>
          </a:prstGeom>
          <a:noFill/>
        </p:spPr>
        <p:txBody>
          <a:bodyPr wrap="none" rtlCol="0">
            <a:spAutoFit/>
          </a:bodyPr>
          <a:lstStyle/>
          <a:p>
            <a:r>
              <a:rPr lang="en-GB" sz="2400" b="1" dirty="0">
                <a:solidFill>
                  <a:schemeClr val="accent2">
                    <a:lumMod val="75000"/>
                  </a:schemeClr>
                </a:solidFill>
                <a:latin typeface="Comic Sans MS" panose="030F0702030302020204" pitchFamily="66" charset="0"/>
              </a:rPr>
              <a:t>Noble gases</a:t>
            </a:r>
            <a:endParaRPr lang="ru-RU" sz="2400" b="1" dirty="0">
              <a:solidFill>
                <a:schemeClr val="accent2">
                  <a:lumMod val="75000"/>
                </a:schemeClr>
              </a:solidFill>
              <a:latin typeface="Comic Sans MS" panose="030F0702030302020204" pitchFamily="66" charset="0"/>
            </a:endParaRPr>
          </a:p>
        </p:txBody>
      </p:sp>
      <p:sp>
        <p:nvSpPr>
          <p:cNvPr id="22" name="TextBox 21"/>
          <p:cNvSpPr txBox="1"/>
          <p:nvPr/>
        </p:nvSpPr>
        <p:spPr>
          <a:xfrm>
            <a:off x="6406043" y="1549655"/>
            <a:ext cx="975459" cy="400110"/>
          </a:xfrm>
          <a:prstGeom prst="rect">
            <a:avLst/>
          </a:prstGeom>
          <a:solidFill>
            <a:schemeClr val="bg1"/>
          </a:solidFill>
        </p:spPr>
        <p:txBody>
          <a:bodyPr wrap="none" rtlCol="0">
            <a:spAutoFit/>
          </a:bodyPr>
          <a:lstStyle/>
          <a:p>
            <a:r>
              <a:rPr lang="en-US" sz="2000" dirty="0">
                <a:solidFill>
                  <a:schemeClr val="accent2">
                    <a:lumMod val="75000"/>
                  </a:schemeClr>
                </a:solidFill>
                <a:effectLst>
                  <a:outerShdw blurRad="38100" dist="38100" dir="2700000" algn="tl">
                    <a:srgbClr val="000000">
                      <a:alpha val="43137"/>
                    </a:srgbClr>
                  </a:outerShdw>
                </a:effectLst>
              </a:rPr>
              <a:t>boiling</a:t>
            </a:r>
            <a:endParaRPr lang="ru-RU" sz="2000" dirty="0">
              <a:solidFill>
                <a:schemeClr val="accent2">
                  <a:lumMod val="75000"/>
                </a:schemeClr>
              </a:solidFill>
              <a:effectLst>
                <a:outerShdw blurRad="38100" dist="38100" dir="2700000" algn="tl">
                  <a:srgbClr val="000000">
                    <a:alpha val="43137"/>
                  </a:srgbClr>
                </a:outerShdw>
              </a:effectLst>
            </a:endParaRPr>
          </a:p>
        </p:txBody>
      </p:sp>
      <p:sp>
        <p:nvSpPr>
          <p:cNvPr id="24" name="TextBox 23"/>
          <p:cNvSpPr txBox="1"/>
          <p:nvPr/>
        </p:nvSpPr>
        <p:spPr>
          <a:xfrm>
            <a:off x="6086306" y="1254352"/>
            <a:ext cx="526106" cy="400110"/>
          </a:xfrm>
          <a:prstGeom prst="rect">
            <a:avLst/>
          </a:prstGeom>
          <a:solidFill>
            <a:schemeClr val="bg1"/>
          </a:solidFill>
        </p:spPr>
        <p:txBody>
          <a:bodyPr wrap="none" rtlCol="0">
            <a:spAutoFit/>
          </a:bodyPr>
          <a:lstStyle/>
          <a:p>
            <a:r>
              <a:rPr lang="en-US" sz="2000" b="1" dirty="0" err="1">
                <a:latin typeface="Comic Sans MS" panose="030F0702030302020204" pitchFamily="66" charset="0"/>
              </a:rPr>
              <a:t>Og</a:t>
            </a:r>
            <a:endParaRPr lang="ru-RU" sz="2000" b="1" dirty="0">
              <a:latin typeface="Comic Sans MS" panose="030F0702030302020204" pitchFamily="66" charset="0"/>
            </a:endParaRPr>
          </a:p>
        </p:txBody>
      </p:sp>
      <p:sp>
        <p:nvSpPr>
          <p:cNvPr id="32" name="TextBox 31"/>
          <p:cNvSpPr txBox="1"/>
          <p:nvPr/>
        </p:nvSpPr>
        <p:spPr>
          <a:xfrm>
            <a:off x="1829527" y="1518877"/>
            <a:ext cx="1765227" cy="461665"/>
          </a:xfrm>
          <a:prstGeom prst="rect">
            <a:avLst/>
          </a:prstGeom>
          <a:noFill/>
        </p:spPr>
        <p:txBody>
          <a:bodyPr wrap="none" rtlCol="0">
            <a:spAutoFit/>
          </a:bodyPr>
          <a:lstStyle/>
          <a:p>
            <a:r>
              <a:rPr lang="en-GB" sz="2400" b="1" dirty="0">
                <a:latin typeface="Comic Sans MS" panose="030F0702030302020204" pitchFamily="66" charset="0"/>
              </a:rPr>
              <a:t>relativistic</a:t>
            </a:r>
            <a:endParaRPr lang="ru-RU" sz="2400" b="1" dirty="0">
              <a:latin typeface="Comic Sans MS" panose="030F0702030302020204" pitchFamily="66" charset="0"/>
            </a:endParaRPr>
          </a:p>
        </p:txBody>
      </p:sp>
      <p:sp>
        <p:nvSpPr>
          <p:cNvPr id="6" name="Овал 5"/>
          <p:cNvSpPr/>
          <p:nvPr/>
        </p:nvSpPr>
        <p:spPr>
          <a:xfrm>
            <a:off x="6295088" y="3594034"/>
            <a:ext cx="115208" cy="115208"/>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единительная линия 7"/>
          <p:cNvCxnSpPr/>
          <p:nvPr/>
        </p:nvCxnSpPr>
        <p:spPr>
          <a:xfrm flipV="1">
            <a:off x="5148064" y="3640541"/>
            <a:ext cx="1147024" cy="137402"/>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2082428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val="2753555406"/>
              </p:ext>
            </p:extLst>
          </p:nvPr>
        </p:nvGraphicFramePr>
        <p:xfrm>
          <a:off x="3278396" y="1649424"/>
          <a:ext cx="4956677" cy="4104456"/>
        </p:xfrm>
        <a:graphic>
          <a:graphicData uri="http://schemas.openxmlformats.org/presentationml/2006/ole">
            <mc:AlternateContent xmlns:mc="http://schemas.openxmlformats.org/markup-compatibility/2006">
              <mc:Choice xmlns:v="urn:schemas-microsoft-com:vml" Requires="v">
                <p:oleObj spid="_x0000_s13416" name="CorelDRAW" r:id="rId3" imgW="3850560" imgH="3191760" progId="CorelDraw.Graphic.21">
                  <p:embed/>
                </p:oleObj>
              </mc:Choice>
              <mc:Fallback>
                <p:oleObj name="CorelDRAW" r:id="rId3" imgW="3850560" imgH="3191760" progId="CorelDraw.Graphic.21">
                  <p:embed/>
                  <p:pic>
                    <p:nvPicPr>
                      <p:cNvPr id="0" name=""/>
                      <p:cNvPicPr/>
                      <p:nvPr/>
                    </p:nvPicPr>
                    <p:blipFill>
                      <a:blip r:embed="rId4"/>
                      <a:stretch>
                        <a:fillRect/>
                      </a:stretch>
                    </p:blipFill>
                    <p:spPr>
                      <a:xfrm>
                        <a:off x="3278396" y="1649424"/>
                        <a:ext cx="4956677" cy="4104456"/>
                      </a:xfrm>
                      <a:prstGeom prst="rect">
                        <a:avLst/>
                      </a:prstGeom>
                    </p:spPr>
                  </p:pic>
                </p:oleObj>
              </mc:Fallback>
            </mc:AlternateContent>
          </a:graphicData>
        </a:graphic>
      </p:graphicFrame>
      <p:sp>
        <p:nvSpPr>
          <p:cNvPr id="6" name="TextBox 5"/>
          <p:cNvSpPr txBox="1"/>
          <p:nvPr/>
        </p:nvSpPr>
        <p:spPr>
          <a:xfrm>
            <a:off x="2771891" y="5185948"/>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-1.0</a:t>
            </a:r>
            <a:endParaRPr lang="ru-RU" sz="2000" dirty="0">
              <a:effectLst>
                <a:outerShdw blurRad="38100" dist="38100" dir="2700000" algn="tl">
                  <a:srgbClr val="000000">
                    <a:alpha val="43137"/>
                  </a:srgbClr>
                </a:outerShdw>
              </a:effectLst>
            </a:endParaRPr>
          </a:p>
        </p:txBody>
      </p:sp>
      <p:sp>
        <p:nvSpPr>
          <p:cNvPr id="8" name="TextBox 7"/>
          <p:cNvSpPr txBox="1"/>
          <p:nvPr/>
        </p:nvSpPr>
        <p:spPr>
          <a:xfrm>
            <a:off x="2783796" y="4244789"/>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-0.8</a:t>
            </a:r>
            <a:endParaRPr lang="ru-RU" sz="2000" dirty="0">
              <a:effectLst>
                <a:outerShdw blurRad="38100" dist="38100" dir="2700000" algn="tl">
                  <a:srgbClr val="000000">
                    <a:alpha val="43137"/>
                  </a:srgbClr>
                </a:outerShdw>
              </a:effectLst>
            </a:endParaRPr>
          </a:p>
        </p:txBody>
      </p:sp>
      <p:sp>
        <p:nvSpPr>
          <p:cNvPr id="9" name="TextBox 8"/>
          <p:cNvSpPr txBox="1"/>
          <p:nvPr/>
        </p:nvSpPr>
        <p:spPr>
          <a:xfrm>
            <a:off x="2761382" y="3301542"/>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-0.6</a:t>
            </a:r>
            <a:endParaRPr lang="ru-RU" sz="2000" dirty="0">
              <a:effectLst>
                <a:outerShdw blurRad="38100" dist="38100" dir="2700000" algn="tl">
                  <a:srgbClr val="000000">
                    <a:alpha val="43137"/>
                  </a:srgbClr>
                </a:outerShdw>
              </a:effectLst>
            </a:endParaRPr>
          </a:p>
        </p:txBody>
      </p:sp>
      <p:sp>
        <p:nvSpPr>
          <p:cNvPr id="10" name="TextBox 9"/>
          <p:cNvSpPr txBox="1"/>
          <p:nvPr/>
        </p:nvSpPr>
        <p:spPr>
          <a:xfrm>
            <a:off x="2770522" y="2361254"/>
            <a:ext cx="587020"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-0.4</a:t>
            </a:r>
            <a:endParaRPr lang="ru-RU" sz="2000" dirty="0">
              <a:effectLst>
                <a:outerShdw blurRad="38100" dist="38100" dir="2700000" algn="tl">
                  <a:srgbClr val="000000">
                    <a:alpha val="43137"/>
                  </a:srgbClr>
                </a:outerShdw>
              </a:effectLst>
            </a:endParaRPr>
          </a:p>
        </p:txBody>
      </p:sp>
      <p:sp>
        <p:nvSpPr>
          <p:cNvPr id="12" name="TextBox 11"/>
          <p:cNvSpPr txBox="1"/>
          <p:nvPr/>
        </p:nvSpPr>
        <p:spPr>
          <a:xfrm>
            <a:off x="3255267" y="5634879"/>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120</a:t>
            </a:r>
            <a:endParaRPr lang="ru-RU" sz="2000" dirty="0">
              <a:effectLst>
                <a:outerShdw blurRad="38100" dist="38100" dir="2700000" algn="tl">
                  <a:srgbClr val="000000">
                    <a:alpha val="43137"/>
                  </a:srgbClr>
                </a:outerShdw>
              </a:effectLst>
            </a:endParaRPr>
          </a:p>
        </p:txBody>
      </p:sp>
      <p:sp>
        <p:nvSpPr>
          <p:cNvPr id="13" name="TextBox 12"/>
          <p:cNvSpPr txBox="1"/>
          <p:nvPr/>
        </p:nvSpPr>
        <p:spPr>
          <a:xfrm>
            <a:off x="4057124" y="5632498"/>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130</a:t>
            </a:r>
            <a:endParaRPr lang="ru-RU" sz="2000" dirty="0">
              <a:effectLst>
                <a:outerShdw blurRad="38100" dist="38100" dir="2700000" algn="tl">
                  <a:srgbClr val="000000">
                    <a:alpha val="43137"/>
                  </a:srgbClr>
                </a:outerShdw>
              </a:effectLst>
            </a:endParaRPr>
          </a:p>
        </p:txBody>
      </p:sp>
      <p:sp>
        <p:nvSpPr>
          <p:cNvPr id="14" name="TextBox 13"/>
          <p:cNvSpPr txBox="1"/>
          <p:nvPr/>
        </p:nvSpPr>
        <p:spPr>
          <a:xfrm>
            <a:off x="4882213" y="5630117"/>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140</a:t>
            </a:r>
            <a:endParaRPr lang="ru-RU" sz="2000" dirty="0">
              <a:effectLst>
                <a:outerShdw blurRad="38100" dist="38100" dir="2700000" algn="tl">
                  <a:srgbClr val="000000">
                    <a:alpha val="43137"/>
                  </a:srgbClr>
                </a:outerShdw>
              </a:effectLst>
            </a:endParaRPr>
          </a:p>
        </p:txBody>
      </p:sp>
      <p:sp>
        <p:nvSpPr>
          <p:cNvPr id="15" name="TextBox 14"/>
          <p:cNvSpPr txBox="1"/>
          <p:nvPr/>
        </p:nvSpPr>
        <p:spPr>
          <a:xfrm>
            <a:off x="5711972" y="5637260"/>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150</a:t>
            </a:r>
            <a:endParaRPr lang="ru-RU" sz="2000" dirty="0">
              <a:effectLst>
                <a:outerShdw blurRad="38100" dist="38100" dir="2700000" algn="tl">
                  <a:srgbClr val="000000">
                    <a:alpha val="43137"/>
                  </a:srgbClr>
                </a:outerShdw>
              </a:effectLst>
            </a:endParaRPr>
          </a:p>
        </p:txBody>
      </p:sp>
      <p:sp>
        <p:nvSpPr>
          <p:cNvPr id="16" name="TextBox 15"/>
          <p:cNvSpPr txBox="1"/>
          <p:nvPr/>
        </p:nvSpPr>
        <p:spPr>
          <a:xfrm>
            <a:off x="6525489" y="5634879"/>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160</a:t>
            </a:r>
            <a:endParaRPr lang="ru-RU" sz="2000" dirty="0">
              <a:effectLst>
                <a:outerShdw blurRad="38100" dist="38100" dir="2700000" algn="tl">
                  <a:srgbClr val="000000">
                    <a:alpha val="43137"/>
                  </a:srgbClr>
                </a:outerShdw>
              </a:effectLst>
            </a:endParaRPr>
          </a:p>
        </p:txBody>
      </p:sp>
      <p:sp>
        <p:nvSpPr>
          <p:cNvPr id="17" name="TextBox 16"/>
          <p:cNvSpPr txBox="1"/>
          <p:nvPr/>
        </p:nvSpPr>
        <p:spPr>
          <a:xfrm>
            <a:off x="7344859" y="5639710"/>
            <a:ext cx="57419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170</a:t>
            </a:r>
            <a:endParaRPr lang="ru-RU" sz="2000" dirty="0">
              <a:effectLst>
                <a:outerShdw blurRad="38100" dist="38100" dir="2700000" algn="tl">
                  <a:srgbClr val="000000">
                    <a:alpha val="43137"/>
                  </a:srgbClr>
                </a:outerShdw>
              </a:effectLst>
            </a:endParaRPr>
          </a:p>
        </p:txBody>
      </p:sp>
      <p:sp>
        <p:nvSpPr>
          <p:cNvPr id="19" name="TextBox 18"/>
          <p:cNvSpPr txBox="1"/>
          <p:nvPr/>
        </p:nvSpPr>
        <p:spPr>
          <a:xfrm rot="16200000">
            <a:off x="675364" y="3560752"/>
            <a:ext cx="3790205"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1s-electron binding energy  (MeV) </a:t>
            </a:r>
            <a:endParaRPr lang="ru-RU" sz="2000" dirty="0">
              <a:effectLst>
                <a:outerShdw blurRad="38100" dist="38100" dir="2700000" algn="tl">
                  <a:srgbClr val="000000">
                    <a:alpha val="43137"/>
                  </a:srgbClr>
                </a:outerShdw>
              </a:effectLst>
            </a:endParaRPr>
          </a:p>
        </p:txBody>
      </p:sp>
      <p:sp>
        <p:nvSpPr>
          <p:cNvPr id="20" name="TextBox 19"/>
          <p:cNvSpPr txBox="1"/>
          <p:nvPr/>
        </p:nvSpPr>
        <p:spPr>
          <a:xfrm>
            <a:off x="5711972" y="6053226"/>
            <a:ext cx="1804276"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Atomic number</a:t>
            </a:r>
            <a:endParaRPr lang="ru-RU" sz="2000" dirty="0">
              <a:effectLst>
                <a:outerShdw blurRad="38100" dist="38100" dir="2700000" algn="tl">
                  <a:srgbClr val="000000">
                    <a:alpha val="43137"/>
                  </a:srgbClr>
                </a:outerShdw>
              </a:effectLst>
            </a:endParaRPr>
          </a:p>
        </p:txBody>
      </p:sp>
      <p:cxnSp>
        <p:nvCxnSpPr>
          <p:cNvPr id="21" name="Прямая соединительная линия 20"/>
          <p:cNvCxnSpPr/>
          <p:nvPr/>
        </p:nvCxnSpPr>
        <p:spPr>
          <a:xfrm>
            <a:off x="7942350" y="4845241"/>
            <a:ext cx="1" cy="432048"/>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31957" y="4413193"/>
            <a:ext cx="898003"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rPr>
              <a:t>173.17</a:t>
            </a:r>
            <a:endParaRPr lang="ru-RU" sz="2000" dirty="0">
              <a:effectLst>
                <a:outerShdw blurRad="38100" dist="38100" dir="2700000" algn="tl">
                  <a:srgbClr val="000000">
                    <a:alpha val="43137"/>
                  </a:srgbClr>
                </a:outerShdw>
              </a:effectLst>
            </a:endParaRPr>
          </a:p>
        </p:txBody>
      </p:sp>
      <p:sp>
        <p:nvSpPr>
          <p:cNvPr id="23" name="TextBox 22"/>
          <p:cNvSpPr txBox="1"/>
          <p:nvPr/>
        </p:nvSpPr>
        <p:spPr>
          <a:xfrm>
            <a:off x="4516670" y="1722294"/>
            <a:ext cx="4591834" cy="338554"/>
          </a:xfrm>
          <a:prstGeom prst="rect">
            <a:avLst/>
          </a:prstGeom>
          <a:noFill/>
        </p:spPr>
        <p:txBody>
          <a:bodyPr wrap="none" rtlCol="0">
            <a:spAutoFit/>
          </a:bodyPr>
          <a:lstStyle/>
          <a:p>
            <a:r>
              <a:rPr lang="en-US" sz="1600" b="1" dirty="0">
                <a:solidFill>
                  <a:schemeClr val="tx2"/>
                </a:solidFill>
              </a:rPr>
              <a:t>P. </a:t>
            </a:r>
            <a:r>
              <a:rPr lang="en-US" sz="1600" b="1" dirty="0" err="1">
                <a:solidFill>
                  <a:schemeClr val="tx2"/>
                </a:solidFill>
              </a:rPr>
              <a:t>Indelicato</a:t>
            </a:r>
            <a:r>
              <a:rPr lang="en-US" sz="1600" b="1" dirty="0">
                <a:solidFill>
                  <a:schemeClr val="tx2"/>
                </a:solidFill>
              </a:rPr>
              <a:t> et al. </a:t>
            </a:r>
            <a:r>
              <a:rPr lang="en-US" sz="1600" b="1" dirty="0" err="1">
                <a:solidFill>
                  <a:schemeClr val="tx2"/>
                </a:solidFill>
              </a:rPr>
              <a:t>Theor</a:t>
            </a:r>
            <a:r>
              <a:rPr lang="en-US" sz="1600" b="1" dirty="0">
                <a:solidFill>
                  <a:schemeClr val="tx2"/>
                </a:solidFill>
              </a:rPr>
              <a:t>. </a:t>
            </a:r>
            <a:r>
              <a:rPr lang="en-US" sz="1600" b="1" dirty="0" err="1">
                <a:solidFill>
                  <a:schemeClr val="tx2"/>
                </a:solidFill>
              </a:rPr>
              <a:t>Chim</a:t>
            </a:r>
            <a:r>
              <a:rPr lang="en-US" sz="1600" b="1" dirty="0">
                <a:solidFill>
                  <a:schemeClr val="tx2"/>
                </a:solidFill>
              </a:rPr>
              <a:t>. </a:t>
            </a:r>
            <a:r>
              <a:rPr lang="en-US" sz="1600" b="1" dirty="0" err="1">
                <a:solidFill>
                  <a:schemeClr val="tx2"/>
                </a:solidFill>
              </a:rPr>
              <a:t>Acta</a:t>
            </a:r>
            <a:r>
              <a:rPr lang="en-US" sz="1600" b="1" dirty="0">
                <a:solidFill>
                  <a:schemeClr val="tx2"/>
                </a:solidFill>
              </a:rPr>
              <a:t> </a:t>
            </a:r>
            <a:r>
              <a:rPr lang="en-US" sz="1600" b="1" u="sng" dirty="0">
                <a:solidFill>
                  <a:schemeClr val="tx2"/>
                </a:solidFill>
              </a:rPr>
              <a:t>120</a:t>
            </a:r>
            <a:r>
              <a:rPr lang="en-US" sz="1600" b="1" dirty="0">
                <a:solidFill>
                  <a:schemeClr val="tx2"/>
                </a:solidFill>
              </a:rPr>
              <a:t>, 495 (2011)</a:t>
            </a:r>
            <a:endParaRPr lang="ru-RU" sz="1600" b="1" dirty="0">
              <a:solidFill>
                <a:schemeClr val="tx2"/>
              </a:solidFill>
            </a:endParaRPr>
          </a:p>
        </p:txBody>
      </p:sp>
      <p:sp>
        <p:nvSpPr>
          <p:cNvPr id="2" name="Овал 1"/>
          <p:cNvSpPr/>
          <p:nvPr/>
        </p:nvSpPr>
        <p:spPr>
          <a:xfrm>
            <a:off x="3278396" y="1657600"/>
            <a:ext cx="144016" cy="14401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 name="Соединительная линия уступом 3"/>
          <p:cNvCxnSpPr/>
          <p:nvPr/>
        </p:nvCxnSpPr>
        <p:spPr>
          <a:xfrm rot="5400000">
            <a:off x="3287986" y="1128173"/>
            <a:ext cx="563865" cy="41066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62931" y="658784"/>
            <a:ext cx="888385" cy="430887"/>
          </a:xfrm>
          <a:prstGeom prst="rect">
            <a:avLst/>
          </a:prstGeom>
          <a:noFill/>
        </p:spPr>
        <p:txBody>
          <a:bodyPr wrap="none" rtlCol="0">
            <a:spAutoFit/>
          </a:bodyPr>
          <a:lstStyle/>
          <a:p>
            <a:r>
              <a:rPr lang="en-US" sz="2200" b="1" dirty="0">
                <a:solidFill>
                  <a:srgbClr val="0070C0"/>
                </a:solidFill>
              </a:rPr>
              <a:t>Z=118</a:t>
            </a:r>
            <a:endParaRPr lang="ru-RU" sz="2200" b="1" dirty="0">
              <a:solidFill>
                <a:srgbClr val="0070C0"/>
              </a:solidFill>
            </a:endParaRPr>
          </a:p>
        </p:txBody>
      </p:sp>
      <p:sp>
        <p:nvSpPr>
          <p:cNvPr id="27" name="TextBox 26"/>
          <p:cNvSpPr txBox="1"/>
          <p:nvPr/>
        </p:nvSpPr>
        <p:spPr>
          <a:xfrm>
            <a:off x="1698872" y="1218352"/>
            <a:ext cx="1636987" cy="707886"/>
          </a:xfrm>
          <a:prstGeom prst="rect">
            <a:avLst/>
          </a:prstGeom>
          <a:noFill/>
        </p:spPr>
        <p:txBody>
          <a:bodyPr wrap="none" rtlCol="0">
            <a:spAutoFit/>
          </a:bodyPr>
          <a:lstStyle/>
          <a:p>
            <a:r>
              <a:rPr lang="en-US" sz="2000" b="1" dirty="0">
                <a:solidFill>
                  <a:schemeClr val="accent2">
                    <a:lumMod val="75000"/>
                  </a:schemeClr>
                </a:solidFill>
                <a:latin typeface="Clarendon BT" panose="02040704040505020204" pitchFamily="18" charset="0"/>
              </a:rPr>
              <a:t>SHE </a:t>
            </a:r>
          </a:p>
          <a:p>
            <a:r>
              <a:rPr lang="en-US" sz="2000" b="1" dirty="0">
                <a:solidFill>
                  <a:schemeClr val="accent2">
                    <a:lumMod val="75000"/>
                  </a:schemeClr>
                </a:solidFill>
                <a:latin typeface="Clarendon BT" panose="02040704040505020204" pitchFamily="18" charset="0"/>
              </a:rPr>
              <a:t>Z=112-118</a:t>
            </a:r>
          </a:p>
        </p:txBody>
      </p:sp>
      <p:sp>
        <p:nvSpPr>
          <p:cNvPr id="25" name="TextBox 24"/>
          <p:cNvSpPr txBox="1"/>
          <p:nvPr/>
        </p:nvSpPr>
        <p:spPr>
          <a:xfrm>
            <a:off x="2404423" y="104735"/>
            <a:ext cx="6694781" cy="830997"/>
          </a:xfrm>
          <a:prstGeom prst="rect">
            <a:avLst/>
          </a:prstGeom>
          <a:noFill/>
        </p:spPr>
        <p:txBody>
          <a:bodyPr wrap="none" rtlCol="0">
            <a:spAutoFit/>
          </a:bodyPr>
          <a:lstStyle/>
          <a:p>
            <a:r>
              <a:rPr lang="en-US" sz="2400" dirty="0"/>
              <a:t>But the relativistic effect will manifest itself already </a:t>
            </a:r>
          </a:p>
          <a:p>
            <a:pPr algn="r"/>
            <a:r>
              <a:rPr lang="en-US" sz="2400" dirty="0"/>
              <a:t>in synthesized SHEs with Z = 112-118 </a:t>
            </a:r>
            <a:endParaRPr lang="en-US" sz="2200" dirty="0">
              <a:solidFill>
                <a:schemeClr val="tx1">
                  <a:lumMod val="95000"/>
                  <a:lumOff val="5000"/>
                </a:schemeClr>
              </a:solidFill>
            </a:endParaRPr>
          </a:p>
        </p:txBody>
      </p:sp>
      <p:grpSp>
        <p:nvGrpSpPr>
          <p:cNvPr id="11" name="Группа 10"/>
          <p:cNvGrpSpPr/>
          <p:nvPr/>
        </p:nvGrpSpPr>
        <p:grpSpPr>
          <a:xfrm>
            <a:off x="395536" y="2054246"/>
            <a:ext cx="7898043" cy="1962525"/>
            <a:chOff x="395536" y="2054246"/>
            <a:chExt cx="7898043" cy="1962525"/>
          </a:xfrm>
        </p:grpSpPr>
        <p:sp>
          <p:nvSpPr>
            <p:cNvPr id="3" name="TextBox 2"/>
            <p:cNvSpPr txBox="1"/>
            <p:nvPr/>
          </p:nvSpPr>
          <p:spPr>
            <a:xfrm>
              <a:off x="4121026" y="2570221"/>
              <a:ext cx="4172553" cy="1446550"/>
            </a:xfrm>
            <a:prstGeom prst="rect">
              <a:avLst/>
            </a:prstGeom>
            <a:solidFill>
              <a:schemeClr val="bg1"/>
            </a:solidFill>
          </p:spPr>
          <p:txBody>
            <a:bodyPr wrap="none" rtlCol="0">
              <a:spAutoFit/>
            </a:bodyPr>
            <a:lstStyle/>
            <a:p>
              <a:r>
                <a:rPr lang="en-US" sz="2200" dirty="0">
                  <a:solidFill>
                    <a:schemeClr val="tx1">
                      <a:lumMod val="95000"/>
                      <a:lumOff val="5000"/>
                    </a:schemeClr>
                  </a:solidFill>
                </a:rPr>
                <a:t>In this area the “relativistic effect”</a:t>
              </a:r>
            </a:p>
            <a:p>
              <a:r>
                <a:rPr lang="en-US" sz="2200" dirty="0">
                  <a:solidFill>
                    <a:schemeClr val="tx1">
                      <a:lumMod val="95000"/>
                      <a:lumOff val="5000"/>
                    </a:schemeClr>
                  </a:solidFill>
                </a:rPr>
                <a:t>will have a strong influence on the</a:t>
              </a:r>
            </a:p>
            <a:p>
              <a:r>
                <a:rPr lang="en-US" sz="2200" dirty="0">
                  <a:solidFill>
                    <a:schemeClr val="tx1">
                      <a:lumMod val="95000"/>
                      <a:lumOff val="5000"/>
                    </a:schemeClr>
                  </a:solidFill>
                </a:rPr>
                <a:t>electronic structure and chemistry </a:t>
              </a:r>
            </a:p>
            <a:p>
              <a:r>
                <a:rPr lang="en-US" sz="2200" dirty="0">
                  <a:solidFill>
                    <a:schemeClr val="tx1">
                      <a:lumMod val="95000"/>
                      <a:lumOff val="5000"/>
                    </a:schemeClr>
                  </a:solidFill>
                </a:rPr>
                <a:t>of the heaviest elements</a:t>
              </a:r>
            </a:p>
          </p:txBody>
        </p:sp>
        <p:pic>
          <p:nvPicPr>
            <p:cNvPr id="2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054246"/>
              <a:ext cx="1812285" cy="158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TextBox 29"/>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220867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614"/>
          <p:cNvGrpSpPr>
            <a:grpSpLocks noChangeAspect="1"/>
          </p:cNvGrpSpPr>
          <p:nvPr/>
        </p:nvGrpSpPr>
        <p:grpSpPr bwMode="auto">
          <a:xfrm>
            <a:off x="185738" y="592138"/>
            <a:ext cx="8516937" cy="6105525"/>
            <a:chOff x="117" y="373"/>
            <a:chExt cx="5365" cy="3846"/>
          </a:xfrm>
        </p:grpSpPr>
        <p:grpSp>
          <p:nvGrpSpPr>
            <p:cNvPr id="31755" name="Group 815"/>
            <p:cNvGrpSpPr>
              <a:grpSpLocks/>
            </p:cNvGrpSpPr>
            <p:nvPr/>
          </p:nvGrpSpPr>
          <p:grpSpPr bwMode="auto">
            <a:xfrm>
              <a:off x="600" y="866"/>
              <a:ext cx="4635" cy="2672"/>
              <a:chOff x="600" y="866"/>
              <a:chExt cx="4635" cy="2672"/>
            </a:xfrm>
          </p:grpSpPr>
          <p:sp>
            <p:nvSpPr>
              <p:cNvPr id="31930" name="Freeform 615"/>
              <p:cNvSpPr>
                <a:spLocks/>
              </p:cNvSpPr>
              <p:nvPr/>
            </p:nvSpPr>
            <p:spPr bwMode="auto">
              <a:xfrm>
                <a:off x="1172" y="2128"/>
                <a:ext cx="454" cy="187"/>
              </a:xfrm>
              <a:custGeom>
                <a:avLst/>
                <a:gdLst>
                  <a:gd name="T0" fmla="*/ 2147483647 w 46"/>
                  <a:gd name="T1" fmla="*/ 2147483647 h 19"/>
                  <a:gd name="T2" fmla="*/ 0 w 46"/>
                  <a:gd name="T3" fmla="*/ 2147483647 h 19"/>
                  <a:gd name="T4" fmla="*/ 2147483647 w 46"/>
                  <a:gd name="T5" fmla="*/ 0 h 19"/>
                  <a:gd name="T6" fmla="*/ 2147483647 w 46"/>
                  <a:gd name="T7" fmla="*/ 2147483647 h 19"/>
                  <a:gd name="T8" fmla="*/ 2147483647 w 46"/>
                  <a:gd name="T9" fmla="*/ 2147483647 h 19"/>
                  <a:gd name="T10" fmla="*/ 0 60000 65536"/>
                  <a:gd name="T11" fmla="*/ 0 60000 65536"/>
                  <a:gd name="T12" fmla="*/ 0 60000 65536"/>
                  <a:gd name="T13" fmla="*/ 0 60000 65536"/>
                  <a:gd name="T14" fmla="*/ 0 60000 65536"/>
                  <a:gd name="T15" fmla="*/ 0 w 46"/>
                  <a:gd name="T16" fmla="*/ 0 h 19"/>
                  <a:gd name="T17" fmla="*/ 46 w 46"/>
                  <a:gd name="T18" fmla="*/ 19 h 19"/>
                </a:gdLst>
                <a:ahLst/>
                <a:cxnLst>
                  <a:cxn ang="T10">
                    <a:pos x="T0" y="T1"/>
                  </a:cxn>
                  <a:cxn ang="T11">
                    <a:pos x="T2" y="T3"/>
                  </a:cxn>
                  <a:cxn ang="T12">
                    <a:pos x="T4" y="T5"/>
                  </a:cxn>
                  <a:cxn ang="T13">
                    <a:pos x="T6" y="T7"/>
                  </a:cxn>
                  <a:cxn ang="T14">
                    <a:pos x="T8" y="T9"/>
                  </a:cxn>
                </a:cxnLst>
                <a:rect l="T15" t="T16" r="T17" b="T18"/>
                <a:pathLst>
                  <a:path w="46" h="19">
                    <a:moveTo>
                      <a:pt x="23" y="19"/>
                    </a:moveTo>
                    <a:lnTo>
                      <a:pt x="0" y="5"/>
                    </a:lnTo>
                    <a:lnTo>
                      <a:pt x="23" y="0"/>
                    </a:lnTo>
                    <a:lnTo>
                      <a:pt x="46" y="14"/>
                    </a:lnTo>
                    <a:lnTo>
                      <a:pt x="23" y="19"/>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31" name="Freeform 616"/>
              <p:cNvSpPr>
                <a:spLocks noEditPoints="1"/>
              </p:cNvSpPr>
              <p:nvPr/>
            </p:nvSpPr>
            <p:spPr bwMode="auto">
              <a:xfrm>
                <a:off x="1113" y="1921"/>
                <a:ext cx="976" cy="1617"/>
              </a:xfrm>
              <a:custGeom>
                <a:avLst/>
                <a:gdLst>
                  <a:gd name="T0" fmla="*/ 2147483647 w 99"/>
                  <a:gd name="T1" fmla="*/ 2147483647 h 164"/>
                  <a:gd name="T2" fmla="*/ 2147483647 w 99"/>
                  <a:gd name="T3" fmla="*/ 0 h 164"/>
                  <a:gd name="T4" fmla="*/ 2147483647 w 99"/>
                  <a:gd name="T5" fmla="*/ 0 h 164"/>
                  <a:gd name="T6" fmla="*/ 2147483647 w 99"/>
                  <a:gd name="T7" fmla="*/ 0 h 164"/>
                  <a:gd name="T8" fmla="*/ 2147483647 w 99"/>
                  <a:gd name="T9" fmla="*/ 0 h 164"/>
                  <a:gd name="T10" fmla="*/ 2147483647 w 99"/>
                  <a:gd name="T11" fmla="*/ 2147483647 h 164"/>
                  <a:gd name="T12" fmla="*/ 2147483647 w 99"/>
                  <a:gd name="T13" fmla="*/ 2147483647 h 164"/>
                  <a:gd name="T14" fmla="*/ 2147483647 w 99"/>
                  <a:gd name="T15" fmla="*/ 2147483647 h 164"/>
                  <a:gd name="T16" fmla="*/ 2147483647 w 99"/>
                  <a:gd name="T17" fmla="*/ 2147483647 h 164"/>
                  <a:gd name="T18" fmla="*/ 2147483647 w 99"/>
                  <a:gd name="T19" fmla="*/ 2147483647 h 164"/>
                  <a:gd name="T20" fmla="*/ 2147483647 w 99"/>
                  <a:gd name="T21" fmla="*/ 2147483647 h 164"/>
                  <a:gd name="T22" fmla="*/ 2147483647 w 99"/>
                  <a:gd name="T23" fmla="*/ 2147483647 h 164"/>
                  <a:gd name="T24" fmla="*/ 2147483647 w 99"/>
                  <a:gd name="T25" fmla="*/ 2147483647 h 164"/>
                  <a:gd name="T26" fmla="*/ 2147483647 w 99"/>
                  <a:gd name="T27" fmla="*/ 2147483647 h 164"/>
                  <a:gd name="T28" fmla="*/ 2147483647 w 99"/>
                  <a:gd name="T29" fmla="*/ 2147483647 h 164"/>
                  <a:gd name="T30" fmla="*/ 2147483647 w 99"/>
                  <a:gd name="T31" fmla="*/ 2147483647 h 164"/>
                  <a:gd name="T32" fmla="*/ 2147483647 w 99"/>
                  <a:gd name="T33" fmla="*/ 2147483647 h 164"/>
                  <a:gd name="T34" fmla="*/ 2147483647 w 99"/>
                  <a:gd name="T35" fmla="*/ 2147483647 h 164"/>
                  <a:gd name="T36" fmla="*/ 2147483647 w 99"/>
                  <a:gd name="T37" fmla="*/ 2147483647 h 164"/>
                  <a:gd name="T38" fmla="*/ 2147483647 w 99"/>
                  <a:gd name="T39" fmla="*/ 2147483647 h 164"/>
                  <a:gd name="T40" fmla="*/ 2147483647 w 99"/>
                  <a:gd name="T41" fmla="*/ 2147483647 h 164"/>
                  <a:gd name="T42" fmla="*/ 2147483647 w 99"/>
                  <a:gd name="T43" fmla="*/ 2147483647 h 164"/>
                  <a:gd name="T44" fmla="*/ 2147483647 w 99"/>
                  <a:gd name="T45" fmla="*/ 2147483647 h 164"/>
                  <a:gd name="T46" fmla="*/ 2147483647 w 99"/>
                  <a:gd name="T47" fmla="*/ 2147483647 h 164"/>
                  <a:gd name="T48" fmla="*/ 2147483647 w 99"/>
                  <a:gd name="T49" fmla="*/ 2147483647 h 164"/>
                  <a:gd name="T50" fmla="*/ 2147483647 w 99"/>
                  <a:gd name="T51" fmla="*/ 2147483647 h 164"/>
                  <a:gd name="T52" fmla="*/ 2147483647 w 99"/>
                  <a:gd name="T53" fmla="*/ 2147483647 h 164"/>
                  <a:gd name="T54" fmla="*/ 2147483647 w 99"/>
                  <a:gd name="T55" fmla="*/ 2147483647 h 164"/>
                  <a:gd name="T56" fmla="*/ 2147483647 w 99"/>
                  <a:gd name="T57" fmla="*/ 2147483647 h 164"/>
                  <a:gd name="T58" fmla="*/ 2147483647 w 99"/>
                  <a:gd name="T59" fmla="*/ 2147483647 h 164"/>
                  <a:gd name="T60" fmla="*/ 2147483647 w 99"/>
                  <a:gd name="T61" fmla="*/ 2147483647 h 164"/>
                  <a:gd name="T62" fmla="*/ 2147483647 w 99"/>
                  <a:gd name="T63" fmla="*/ 2147483647 h 164"/>
                  <a:gd name="T64" fmla="*/ 2147483647 w 99"/>
                  <a:gd name="T65" fmla="*/ 2147483647 h 164"/>
                  <a:gd name="T66" fmla="*/ 2147483647 w 99"/>
                  <a:gd name="T67" fmla="*/ 2147483647 h 164"/>
                  <a:gd name="T68" fmla="*/ 2147483647 w 99"/>
                  <a:gd name="T69" fmla="*/ 2147483647 h 164"/>
                  <a:gd name="T70" fmla="*/ 0 w 99"/>
                  <a:gd name="T71" fmla="*/ 2147483647 h 164"/>
                  <a:gd name="T72" fmla="*/ 0 w 99"/>
                  <a:gd name="T73" fmla="*/ 2147483647 h 164"/>
                  <a:gd name="T74" fmla="*/ 0 w 99"/>
                  <a:gd name="T75" fmla="*/ 2147483647 h 164"/>
                  <a:gd name="T76" fmla="*/ 2147483647 w 99"/>
                  <a:gd name="T77" fmla="*/ 2147483647 h 164"/>
                  <a:gd name="T78" fmla="*/ 0 w 99"/>
                  <a:gd name="T79" fmla="*/ 2147483647 h 164"/>
                  <a:gd name="T80" fmla="*/ 0 w 99"/>
                  <a:gd name="T81" fmla="*/ 2147483647 h 164"/>
                  <a:gd name="T82" fmla="*/ 2147483647 w 99"/>
                  <a:gd name="T83" fmla="*/ 2147483647 h 164"/>
                  <a:gd name="T84" fmla="*/ 2147483647 w 99"/>
                  <a:gd name="T85" fmla="*/ 2147483647 h 164"/>
                  <a:gd name="T86" fmla="*/ 2147483647 w 99"/>
                  <a:gd name="T87" fmla="*/ 2147483647 h 164"/>
                  <a:gd name="T88" fmla="*/ 2147483647 w 99"/>
                  <a:gd name="T89" fmla="*/ 2147483647 h 164"/>
                  <a:gd name="T90" fmla="*/ 2147483647 w 99"/>
                  <a:gd name="T91" fmla="*/ 2147483647 h 164"/>
                  <a:gd name="T92" fmla="*/ 2147483647 w 99"/>
                  <a:gd name="T93" fmla="*/ 2147483647 h 164"/>
                  <a:gd name="T94" fmla="*/ 2147483647 w 99"/>
                  <a:gd name="T95" fmla="*/ 2147483647 h 164"/>
                  <a:gd name="T96" fmla="*/ 2147483647 w 99"/>
                  <a:gd name="T97" fmla="*/ 2147483647 h 164"/>
                  <a:gd name="T98" fmla="*/ 2147483647 w 99"/>
                  <a:gd name="T99" fmla="*/ 2147483647 h 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9"/>
                  <a:gd name="T151" fmla="*/ 0 h 164"/>
                  <a:gd name="T152" fmla="*/ 99 w 99"/>
                  <a:gd name="T153" fmla="*/ 164 h 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9" h="164">
                    <a:moveTo>
                      <a:pt x="38" y="15"/>
                    </a:moveTo>
                    <a:lnTo>
                      <a:pt x="82" y="0"/>
                    </a:lnTo>
                    <a:lnTo>
                      <a:pt x="83" y="2"/>
                    </a:lnTo>
                    <a:lnTo>
                      <a:pt x="39" y="17"/>
                    </a:lnTo>
                    <a:lnTo>
                      <a:pt x="38" y="15"/>
                    </a:lnTo>
                    <a:close/>
                    <a:moveTo>
                      <a:pt x="82" y="0"/>
                    </a:moveTo>
                    <a:lnTo>
                      <a:pt x="82" y="0"/>
                    </a:lnTo>
                    <a:lnTo>
                      <a:pt x="82" y="1"/>
                    </a:lnTo>
                    <a:lnTo>
                      <a:pt x="82" y="0"/>
                    </a:lnTo>
                    <a:close/>
                    <a:moveTo>
                      <a:pt x="82" y="0"/>
                    </a:moveTo>
                    <a:lnTo>
                      <a:pt x="87" y="0"/>
                    </a:lnTo>
                    <a:lnTo>
                      <a:pt x="87" y="2"/>
                    </a:lnTo>
                    <a:lnTo>
                      <a:pt x="82" y="2"/>
                    </a:lnTo>
                    <a:lnTo>
                      <a:pt x="82" y="0"/>
                    </a:lnTo>
                    <a:close/>
                    <a:moveTo>
                      <a:pt x="87" y="0"/>
                    </a:moveTo>
                    <a:lnTo>
                      <a:pt x="87" y="0"/>
                    </a:lnTo>
                    <a:lnTo>
                      <a:pt x="88" y="0"/>
                    </a:lnTo>
                    <a:lnTo>
                      <a:pt x="87" y="1"/>
                    </a:lnTo>
                    <a:lnTo>
                      <a:pt x="87" y="0"/>
                    </a:lnTo>
                    <a:close/>
                    <a:moveTo>
                      <a:pt x="88" y="0"/>
                    </a:moveTo>
                    <a:lnTo>
                      <a:pt x="93" y="2"/>
                    </a:lnTo>
                    <a:lnTo>
                      <a:pt x="92" y="4"/>
                    </a:lnTo>
                    <a:lnTo>
                      <a:pt x="87" y="2"/>
                    </a:lnTo>
                    <a:lnTo>
                      <a:pt x="88" y="0"/>
                    </a:lnTo>
                    <a:close/>
                    <a:moveTo>
                      <a:pt x="93" y="2"/>
                    </a:moveTo>
                    <a:lnTo>
                      <a:pt x="93" y="2"/>
                    </a:lnTo>
                    <a:lnTo>
                      <a:pt x="93" y="3"/>
                    </a:lnTo>
                    <a:lnTo>
                      <a:pt x="93" y="2"/>
                    </a:lnTo>
                    <a:close/>
                    <a:moveTo>
                      <a:pt x="93" y="2"/>
                    </a:moveTo>
                    <a:lnTo>
                      <a:pt x="97" y="4"/>
                    </a:lnTo>
                    <a:lnTo>
                      <a:pt x="96" y="6"/>
                    </a:lnTo>
                    <a:lnTo>
                      <a:pt x="92" y="3"/>
                    </a:lnTo>
                    <a:lnTo>
                      <a:pt x="93" y="2"/>
                    </a:lnTo>
                    <a:close/>
                    <a:moveTo>
                      <a:pt x="97" y="4"/>
                    </a:moveTo>
                    <a:lnTo>
                      <a:pt x="97" y="5"/>
                    </a:lnTo>
                    <a:lnTo>
                      <a:pt x="96" y="5"/>
                    </a:lnTo>
                    <a:lnTo>
                      <a:pt x="97" y="4"/>
                    </a:lnTo>
                    <a:close/>
                    <a:moveTo>
                      <a:pt x="97" y="5"/>
                    </a:moveTo>
                    <a:lnTo>
                      <a:pt x="98" y="10"/>
                    </a:lnTo>
                    <a:lnTo>
                      <a:pt x="96" y="11"/>
                    </a:lnTo>
                    <a:lnTo>
                      <a:pt x="95" y="5"/>
                    </a:lnTo>
                    <a:lnTo>
                      <a:pt x="97" y="5"/>
                    </a:lnTo>
                    <a:close/>
                    <a:moveTo>
                      <a:pt x="98" y="10"/>
                    </a:moveTo>
                    <a:lnTo>
                      <a:pt x="98" y="10"/>
                    </a:lnTo>
                    <a:lnTo>
                      <a:pt x="97" y="10"/>
                    </a:lnTo>
                    <a:lnTo>
                      <a:pt x="98" y="10"/>
                    </a:lnTo>
                    <a:close/>
                    <a:moveTo>
                      <a:pt x="98" y="10"/>
                    </a:moveTo>
                    <a:lnTo>
                      <a:pt x="99" y="17"/>
                    </a:lnTo>
                    <a:lnTo>
                      <a:pt x="97" y="17"/>
                    </a:lnTo>
                    <a:lnTo>
                      <a:pt x="96" y="10"/>
                    </a:lnTo>
                    <a:lnTo>
                      <a:pt x="98" y="10"/>
                    </a:lnTo>
                    <a:close/>
                    <a:moveTo>
                      <a:pt x="99" y="17"/>
                    </a:moveTo>
                    <a:lnTo>
                      <a:pt x="99" y="17"/>
                    </a:lnTo>
                    <a:lnTo>
                      <a:pt x="98" y="17"/>
                    </a:lnTo>
                    <a:lnTo>
                      <a:pt x="99" y="17"/>
                    </a:lnTo>
                    <a:close/>
                    <a:moveTo>
                      <a:pt x="99" y="17"/>
                    </a:moveTo>
                    <a:lnTo>
                      <a:pt x="99" y="41"/>
                    </a:lnTo>
                    <a:lnTo>
                      <a:pt x="97" y="41"/>
                    </a:lnTo>
                    <a:lnTo>
                      <a:pt x="97" y="17"/>
                    </a:lnTo>
                    <a:lnTo>
                      <a:pt x="99" y="17"/>
                    </a:lnTo>
                    <a:close/>
                    <a:moveTo>
                      <a:pt x="99" y="41"/>
                    </a:moveTo>
                    <a:lnTo>
                      <a:pt x="99" y="41"/>
                    </a:lnTo>
                    <a:lnTo>
                      <a:pt x="98" y="41"/>
                    </a:lnTo>
                    <a:lnTo>
                      <a:pt x="99" y="41"/>
                    </a:lnTo>
                    <a:close/>
                    <a:moveTo>
                      <a:pt x="99" y="41"/>
                    </a:moveTo>
                    <a:lnTo>
                      <a:pt x="99" y="51"/>
                    </a:lnTo>
                    <a:lnTo>
                      <a:pt x="97" y="51"/>
                    </a:lnTo>
                    <a:lnTo>
                      <a:pt x="97" y="41"/>
                    </a:lnTo>
                    <a:lnTo>
                      <a:pt x="99" y="41"/>
                    </a:lnTo>
                    <a:close/>
                    <a:moveTo>
                      <a:pt x="99" y="51"/>
                    </a:moveTo>
                    <a:lnTo>
                      <a:pt x="99" y="51"/>
                    </a:lnTo>
                    <a:lnTo>
                      <a:pt x="98" y="51"/>
                    </a:lnTo>
                    <a:lnTo>
                      <a:pt x="99" y="51"/>
                    </a:lnTo>
                    <a:close/>
                    <a:moveTo>
                      <a:pt x="98" y="51"/>
                    </a:moveTo>
                    <a:lnTo>
                      <a:pt x="97" y="59"/>
                    </a:lnTo>
                    <a:lnTo>
                      <a:pt x="95" y="59"/>
                    </a:lnTo>
                    <a:lnTo>
                      <a:pt x="97" y="51"/>
                    </a:lnTo>
                    <a:lnTo>
                      <a:pt x="98" y="51"/>
                    </a:lnTo>
                    <a:close/>
                    <a:moveTo>
                      <a:pt x="97" y="59"/>
                    </a:moveTo>
                    <a:lnTo>
                      <a:pt x="97" y="60"/>
                    </a:lnTo>
                    <a:lnTo>
                      <a:pt x="96" y="59"/>
                    </a:lnTo>
                    <a:lnTo>
                      <a:pt x="97" y="59"/>
                    </a:lnTo>
                    <a:close/>
                    <a:moveTo>
                      <a:pt x="97" y="60"/>
                    </a:moveTo>
                    <a:lnTo>
                      <a:pt x="93" y="64"/>
                    </a:lnTo>
                    <a:lnTo>
                      <a:pt x="92" y="63"/>
                    </a:lnTo>
                    <a:lnTo>
                      <a:pt x="95" y="58"/>
                    </a:lnTo>
                    <a:lnTo>
                      <a:pt x="97" y="60"/>
                    </a:lnTo>
                    <a:close/>
                    <a:moveTo>
                      <a:pt x="93" y="64"/>
                    </a:moveTo>
                    <a:lnTo>
                      <a:pt x="93" y="64"/>
                    </a:lnTo>
                    <a:lnTo>
                      <a:pt x="92" y="63"/>
                    </a:lnTo>
                    <a:lnTo>
                      <a:pt x="93" y="64"/>
                    </a:lnTo>
                    <a:close/>
                    <a:moveTo>
                      <a:pt x="93" y="64"/>
                    </a:moveTo>
                    <a:lnTo>
                      <a:pt x="84" y="69"/>
                    </a:lnTo>
                    <a:lnTo>
                      <a:pt x="83" y="67"/>
                    </a:lnTo>
                    <a:lnTo>
                      <a:pt x="92" y="62"/>
                    </a:lnTo>
                    <a:lnTo>
                      <a:pt x="93" y="64"/>
                    </a:lnTo>
                    <a:close/>
                    <a:moveTo>
                      <a:pt x="84" y="69"/>
                    </a:moveTo>
                    <a:lnTo>
                      <a:pt x="84" y="69"/>
                    </a:lnTo>
                    <a:lnTo>
                      <a:pt x="83" y="68"/>
                    </a:lnTo>
                    <a:lnTo>
                      <a:pt x="84" y="69"/>
                    </a:lnTo>
                    <a:close/>
                    <a:moveTo>
                      <a:pt x="84" y="69"/>
                    </a:moveTo>
                    <a:lnTo>
                      <a:pt x="10" y="109"/>
                    </a:lnTo>
                    <a:lnTo>
                      <a:pt x="9" y="107"/>
                    </a:lnTo>
                    <a:lnTo>
                      <a:pt x="83" y="67"/>
                    </a:lnTo>
                    <a:lnTo>
                      <a:pt x="84" y="69"/>
                    </a:lnTo>
                    <a:close/>
                    <a:moveTo>
                      <a:pt x="9" y="107"/>
                    </a:moveTo>
                    <a:lnTo>
                      <a:pt x="9" y="107"/>
                    </a:lnTo>
                    <a:lnTo>
                      <a:pt x="10" y="108"/>
                    </a:lnTo>
                    <a:lnTo>
                      <a:pt x="9" y="107"/>
                    </a:lnTo>
                    <a:close/>
                    <a:moveTo>
                      <a:pt x="10" y="109"/>
                    </a:moveTo>
                    <a:lnTo>
                      <a:pt x="5" y="112"/>
                    </a:lnTo>
                    <a:lnTo>
                      <a:pt x="4" y="111"/>
                    </a:lnTo>
                    <a:lnTo>
                      <a:pt x="9" y="107"/>
                    </a:lnTo>
                    <a:lnTo>
                      <a:pt x="10" y="109"/>
                    </a:lnTo>
                    <a:close/>
                    <a:moveTo>
                      <a:pt x="4" y="111"/>
                    </a:moveTo>
                    <a:lnTo>
                      <a:pt x="4" y="111"/>
                    </a:lnTo>
                    <a:lnTo>
                      <a:pt x="5" y="112"/>
                    </a:lnTo>
                    <a:lnTo>
                      <a:pt x="4" y="111"/>
                    </a:lnTo>
                    <a:close/>
                    <a:moveTo>
                      <a:pt x="5" y="112"/>
                    </a:moveTo>
                    <a:lnTo>
                      <a:pt x="3" y="116"/>
                    </a:lnTo>
                    <a:lnTo>
                      <a:pt x="1" y="115"/>
                    </a:lnTo>
                    <a:lnTo>
                      <a:pt x="4" y="111"/>
                    </a:lnTo>
                    <a:lnTo>
                      <a:pt x="5" y="112"/>
                    </a:lnTo>
                    <a:close/>
                    <a:moveTo>
                      <a:pt x="1" y="115"/>
                    </a:moveTo>
                    <a:lnTo>
                      <a:pt x="1" y="115"/>
                    </a:lnTo>
                    <a:lnTo>
                      <a:pt x="2" y="115"/>
                    </a:lnTo>
                    <a:lnTo>
                      <a:pt x="1" y="115"/>
                    </a:lnTo>
                    <a:close/>
                    <a:moveTo>
                      <a:pt x="3" y="115"/>
                    </a:moveTo>
                    <a:lnTo>
                      <a:pt x="2" y="119"/>
                    </a:lnTo>
                    <a:lnTo>
                      <a:pt x="0" y="119"/>
                    </a:lnTo>
                    <a:lnTo>
                      <a:pt x="1" y="115"/>
                    </a:lnTo>
                    <a:lnTo>
                      <a:pt x="3" y="115"/>
                    </a:lnTo>
                    <a:close/>
                    <a:moveTo>
                      <a:pt x="0" y="119"/>
                    </a:moveTo>
                    <a:lnTo>
                      <a:pt x="0" y="119"/>
                    </a:lnTo>
                    <a:lnTo>
                      <a:pt x="1" y="119"/>
                    </a:lnTo>
                    <a:lnTo>
                      <a:pt x="0" y="119"/>
                    </a:lnTo>
                    <a:close/>
                    <a:moveTo>
                      <a:pt x="2" y="119"/>
                    </a:moveTo>
                    <a:lnTo>
                      <a:pt x="3" y="127"/>
                    </a:lnTo>
                    <a:lnTo>
                      <a:pt x="1" y="127"/>
                    </a:lnTo>
                    <a:lnTo>
                      <a:pt x="0" y="119"/>
                    </a:lnTo>
                    <a:lnTo>
                      <a:pt x="2" y="119"/>
                    </a:lnTo>
                    <a:close/>
                    <a:moveTo>
                      <a:pt x="3" y="127"/>
                    </a:moveTo>
                    <a:lnTo>
                      <a:pt x="3" y="127"/>
                    </a:lnTo>
                    <a:lnTo>
                      <a:pt x="2" y="127"/>
                    </a:lnTo>
                    <a:lnTo>
                      <a:pt x="3" y="127"/>
                    </a:lnTo>
                    <a:close/>
                    <a:moveTo>
                      <a:pt x="3" y="127"/>
                    </a:moveTo>
                    <a:lnTo>
                      <a:pt x="2" y="144"/>
                    </a:lnTo>
                    <a:lnTo>
                      <a:pt x="0" y="144"/>
                    </a:lnTo>
                    <a:lnTo>
                      <a:pt x="1" y="127"/>
                    </a:lnTo>
                    <a:lnTo>
                      <a:pt x="3" y="127"/>
                    </a:lnTo>
                    <a:close/>
                    <a:moveTo>
                      <a:pt x="0" y="144"/>
                    </a:moveTo>
                    <a:lnTo>
                      <a:pt x="0" y="144"/>
                    </a:lnTo>
                    <a:lnTo>
                      <a:pt x="1" y="144"/>
                    </a:lnTo>
                    <a:lnTo>
                      <a:pt x="0" y="144"/>
                    </a:lnTo>
                    <a:close/>
                    <a:moveTo>
                      <a:pt x="2" y="144"/>
                    </a:moveTo>
                    <a:lnTo>
                      <a:pt x="2" y="156"/>
                    </a:lnTo>
                    <a:lnTo>
                      <a:pt x="0" y="156"/>
                    </a:lnTo>
                    <a:lnTo>
                      <a:pt x="0" y="144"/>
                    </a:lnTo>
                    <a:lnTo>
                      <a:pt x="2" y="144"/>
                    </a:lnTo>
                    <a:close/>
                    <a:moveTo>
                      <a:pt x="1" y="157"/>
                    </a:moveTo>
                    <a:lnTo>
                      <a:pt x="0" y="156"/>
                    </a:lnTo>
                    <a:lnTo>
                      <a:pt x="1" y="156"/>
                    </a:lnTo>
                    <a:lnTo>
                      <a:pt x="1" y="157"/>
                    </a:lnTo>
                    <a:close/>
                    <a:moveTo>
                      <a:pt x="2" y="155"/>
                    </a:moveTo>
                    <a:lnTo>
                      <a:pt x="8" y="162"/>
                    </a:lnTo>
                    <a:lnTo>
                      <a:pt x="7" y="164"/>
                    </a:lnTo>
                    <a:lnTo>
                      <a:pt x="1" y="157"/>
                    </a:lnTo>
                    <a:lnTo>
                      <a:pt x="2" y="155"/>
                    </a:lnTo>
                    <a:close/>
                    <a:moveTo>
                      <a:pt x="8" y="164"/>
                    </a:moveTo>
                    <a:lnTo>
                      <a:pt x="7" y="164"/>
                    </a:lnTo>
                    <a:lnTo>
                      <a:pt x="8" y="163"/>
                    </a:lnTo>
                    <a:lnTo>
                      <a:pt x="8" y="164"/>
                    </a:lnTo>
                    <a:close/>
                    <a:moveTo>
                      <a:pt x="8" y="162"/>
                    </a:moveTo>
                    <a:lnTo>
                      <a:pt x="14" y="162"/>
                    </a:lnTo>
                    <a:lnTo>
                      <a:pt x="14" y="164"/>
                    </a:lnTo>
                    <a:lnTo>
                      <a:pt x="8" y="164"/>
                    </a:lnTo>
                    <a:lnTo>
                      <a:pt x="8" y="162"/>
                    </a:lnTo>
                    <a:close/>
                    <a:moveTo>
                      <a:pt x="15" y="164"/>
                    </a:moveTo>
                    <a:lnTo>
                      <a:pt x="14" y="164"/>
                    </a:lnTo>
                    <a:lnTo>
                      <a:pt x="14" y="163"/>
                    </a:lnTo>
                    <a:lnTo>
                      <a:pt x="15" y="164"/>
                    </a:lnTo>
                    <a:close/>
                    <a:moveTo>
                      <a:pt x="14" y="162"/>
                    </a:moveTo>
                    <a:lnTo>
                      <a:pt x="21" y="159"/>
                    </a:lnTo>
                    <a:lnTo>
                      <a:pt x="22" y="161"/>
                    </a:lnTo>
                    <a:lnTo>
                      <a:pt x="15" y="164"/>
                    </a:lnTo>
                    <a:lnTo>
                      <a:pt x="14" y="162"/>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32" name="Freeform 617"/>
              <p:cNvSpPr>
                <a:spLocks/>
              </p:cNvSpPr>
              <p:nvPr/>
            </p:nvSpPr>
            <p:spPr bwMode="auto">
              <a:xfrm>
                <a:off x="1172" y="1842"/>
                <a:ext cx="237" cy="473"/>
              </a:xfrm>
              <a:custGeom>
                <a:avLst/>
                <a:gdLst>
                  <a:gd name="T0" fmla="*/ 0 w 24"/>
                  <a:gd name="T1" fmla="*/ 2147483647 h 48"/>
                  <a:gd name="T2" fmla="*/ 0 w 24"/>
                  <a:gd name="T3" fmla="*/ 0 h 48"/>
                  <a:gd name="T4" fmla="*/ 2147483647 w 24"/>
                  <a:gd name="T5" fmla="*/ 2147483647 h 48"/>
                  <a:gd name="T6" fmla="*/ 2147483647 w 24"/>
                  <a:gd name="T7" fmla="*/ 2147483647 h 48"/>
                  <a:gd name="T8" fmla="*/ 0 w 24"/>
                  <a:gd name="T9" fmla="*/ 2147483647 h 48"/>
                  <a:gd name="T10" fmla="*/ 0 60000 65536"/>
                  <a:gd name="T11" fmla="*/ 0 60000 65536"/>
                  <a:gd name="T12" fmla="*/ 0 60000 65536"/>
                  <a:gd name="T13" fmla="*/ 0 60000 65536"/>
                  <a:gd name="T14" fmla="*/ 0 60000 65536"/>
                  <a:gd name="T15" fmla="*/ 0 w 24"/>
                  <a:gd name="T16" fmla="*/ 0 h 48"/>
                  <a:gd name="T17" fmla="*/ 24 w 24"/>
                  <a:gd name="T18" fmla="*/ 48 h 48"/>
                </a:gdLst>
                <a:ahLst/>
                <a:cxnLst>
                  <a:cxn ang="T10">
                    <a:pos x="T0" y="T1"/>
                  </a:cxn>
                  <a:cxn ang="T11">
                    <a:pos x="T2" y="T3"/>
                  </a:cxn>
                  <a:cxn ang="T12">
                    <a:pos x="T4" y="T5"/>
                  </a:cxn>
                  <a:cxn ang="T13">
                    <a:pos x="T6" y="T7"/>
                  </a:cxn>
                  <a:cxn ang="T14">
                    <a:pos x="T8" y="T9"/>
                  </a:cxn>
                </a:cxnLst>
                <a:rect l="T15" t="T16" r="T17" b="T18"/>
                <a:pathLst>
                  <a:path w="24" h="48">
                    <a:moveTo>
                      <a:pt x="0" y="34"/>
                    </a:moveTo>
                    <a:lnTo>
                      <a:pt x="0" y="0"/>
                    </a:lnTo>
                    <a:lnTo>
                      <a:pt x="24" y="14"/>
                    </a:lnTo>
                    <a:lnTo>
                      <a:pt x="23" y="48"/>
                    </a:lnTo>
                    <a:lnTo>
                      <a:pt x="0" y="3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33" name="Freeform 618"/>
              <p:cNvSpPr>
                <a:spLocks/>
              </p:cNvSpPr>
              <p:nvPr/>
            </p:nvSpPr>
            <p:spPr bwMode="auto">
              <a:xfrm>
                <a:off x="1172" y="1803"/>
                <a:ext cx="454" cy="512"/>
              </a:xfrm>
              <a:custGeom>
                <a:avLst/>
                <a:gdLst>
                  <a:gd name="T0" fmla="*/ 0 w 46"/>
                  <a:gd name="T1" fmla="*/ 2147483647 h 52"/>
                  <a:gd name="T2" fmla="*/ 2147483647 w 46"/>
                  <a:gd name="T3" fmla="*/ 2147483647 h 52"/>
                  <a:gd name="T4" fmla="*/ 2147483647 w 46"/>
                  <a:gd name="T5" fmla="*/ 2147483647 h 52"/>
                  <a:gd name="T6" fmla="*/ 2147483647 w 46"/>
                  <a:gd name="T7" fmla="*/ 2147483647 h 52"/>
                  <a:gd name="T8" fmla="*/ 2147483647 w 46"/>
                  <a:gd name="T9" fmla="*/ 2147483647 h 52"/>
                  <a:gd name="T10" fmla="*/ 2147483647 w 46"/>
                  <a:gd name="T11" fmla="*/ 0 h 52"/>
                  <a:gd name="T12" fmla="*/ 0 w 46"/>
                  <a:gd name="T13" fmla="*/ 2147483647 h 52"/>
                  <a:gd name="T14" fmla="*/ 0 60000 65536"/>
                  <a:gd name="T15" fmla="*/ 0 60000 65536"/>
                  <a:gd name="T16" fmla="*/ 0 60000 65536"/>
                  <a:gd name="T17" fmla="*/ 0 60000 65536"/>
                  <a:gd name="T18" fmla="*/ 0 60000 65536"/>
                  <a:gd name="T19" fmla="*/ 0 60000 65536"/>
                  <a:gd name="T20" fmla="*/ 0 60000 65536"/>
                  <a:gd name="T21" fmla="*/ 0 w 46"/>
                  <a:gd name="T22" fmla="*/ 0 h 52"/>
                  <a:gd name="T23" fmla="*/ 46 w 46"/>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2">
                    <a:moveTo>
                      <a:pt x="0" y="4"/>
                    </a:moveTo>
                    <a:lnTo>
                      <a:pt x="24" y="18"/>
                    </a:lnTo>
                    <a:lnTo>
                      <a:pt x="23" y="52"/>
                    </a:lnTo>
                    <a:lnTo>
                      <a:pt x="46" y="47"/>
                    </a:lnTo>
                    <a:lnTo>
                      <a:pt x="46" y="14"/>
                    </a:lnTo>
                    <a:lnTo>
                      <a:pt x="23" y="0"/>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34" name="Line 619"/>
              <p:cNvSpPr>
                <a:spLocks noChangeShapeType="1"/>
              </p:cNvSpPr>
              <p:nvPr/>
            </p:nvSpPr>
            <p:spPr bwMode="auto">
              <a:xfrm>
                <a:off x="896" y="1684"/>
                <a:ext cx="266" cy="15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35" name="Line 620"/>
              <p:cNvSpPr>
                <a:spLocks noChangeShapeType="1"/>
              </p:cNvSpPr>
              <p:nvPr/>
            </p:nvSpPr>
            <p:spPr bwMode="auto">
              <a:xfrm>
                <a:off x="935" y="1250"/>
                <a:ext cx="444" cy="257"/>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36" name="Line 621"/>
              <p:cNvSpPr>
                <a:spLocks noChangeShapeType="1"/>
              </p:cNvSpPr>
              <p:nvPr/>
            </p:nvSpPr>
            <p:spPr bwMode="auto">
              <a:xfrm>
                <a:off x="1133" y="866"/>
                <a:ext cx="512" cy="296"/>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37" name="Line 622"/>
              <p:cNvSpPr>
                <a:spLocks noChangeShapeType="1"/>
              </p:cNvSpPr>
              <p:nvPr/>
            </p:nvSpPr>
            <p:spPr bwMode="auto">
              <a:xfrm>
                <a:off x="1369" y="1507"/>
                <a:ext cx="1" cy="365"/>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38" name="Line 623"/>
              <p:cNvSpPr>
                <a:spLocks noChangeShapeType="1"/>
              </p:cNvSpPr>
              <p:nvPr/>
            </p:nvSpPr>
            <p:spPr bwMode="auto">
              <a:xfrm>
                <a:off x="1507" y="1793"/>
                <a:ext cx="1" cy="217"/>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39" name="Line 624"/>
              <p:cNvSpPr>
                <a:spLocks noChangeShapeType="1"/>
              </p:cNvSpPr>
              <p:nvPr/>
            </p:nvSpPr>
            <p:spPr bwMode="auto">
              <a:xfrm>
                <a:off x="1645" y="1162"/>
                <a:ext cx="1" cy="582"/>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40" name="Line 625"/>
              <p:cNvSpPr>
                <a:spLocks noChangeShapeType="1"/>
              </p:cNvSpPr>
              <p:nvPr/>
            </p:nvSpPr>
            <p:spPr bwMode="auto">
              <a:xfrm flipH="1">
                <a:off x="2040" y="1783"/>
                <a:ext cx="187" cy="16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41" name="Line 626"/>
              <p:cNvSpPr>
                <a:spLocks noChangeShapeType="1"/>
              </p:cNvSpPr>
              <p:nvPr/>
            </p:nvSpPr>
            <p:spPr bwMode="auto">
              <a:xfrm>
                <a:off x="1300" y="2099"/>
                <a:ext cx="1" cy="345"/>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42" name="Line 627"/>
              <p:cNvSpPr>
                <a:spLocks noChangeShapeType="1"/>
              </p:cNvSpPr>
              <p:nvPr/>
            </p:nvSpPr>
            <p:spPr bwMode="auto">
              <a:xfrm flipV="1">
                <a:off x="1409" y="1941"/>
                <a:ext cx="217" cy="39"/>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43" name="Freeform 628"/>
              <p:cNvSpPr>
                <a:spLocks/>
              </p:cNvSpPr>
              <p:nvPr/>
            </p:nvSpPr>
            <p:spPr bwMode="auto">
              <a:xfrm>
                <a:off x="1478" y="2000"/>
                <a:ext cx="79" cy="128"/>
              </a:xfrm>
              <a:custGeom>
                <a:avLst/>
                <a:gdLst>
                  <a:gd name="T0" fmla="*/ 2147483647 w 8"/>
                  <a:gd name="T1" fmla="*/ 0 h 13"/>
                  <a:gd name="T2" fmla="*/ 2147483647 w 8"/>
                  <a:gd name="T3" fmla="*/ 2147483647 h 13"/>
                  <a:gd name="T4" fmla="*/ 2147483647 w 8"/>
                  <a:gd name="T5" fmla="*/ 2147483647 h 13"/>
                  <a:gd name="T6" fmla="*/ 2147483647 w 8"/>
                  <a:gd name="T7" fmla="*/ 2147483647 h 13"/>
                  <a:gd name="T8" fmla="*/ 2147483647 w 8"/>
                  <a:gd name="T9" fmla="*/ 0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2" y="0"/>
                    </a:moveTo>
                    <a:cubicBezTo>
                      <a:pt x="4" y="0"/>
                      <a:pt x="6" y="2"/>
                      <a:pt x="7" y="6"/>
                    </a:cubicBezTo>
                    <a:cubicBezTo>
                      <a:pt x="8" y="9"/>
                      <a:pt x="7" y="13"/>
                      <a:pt x="6" y="13"/>
                    </a:cubicBezTo>
                    <a:cubicBezTo>
                      <a:pt x="4" y="13"/>
                      <a:pt x="2" y="11"/>
                      <a:pt x="1" y="7"/>
                    </a:cubicBezTo>
                    <a:cubicBezTo>
                      <a:pt x="0" y="4"/>
                      <a:pt x="1" y="1"/>
                      <a:pt x="2" y="0"/>
                    </a:cubicBez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4" name="Freeform 629"/>
              <p:cNvSpPr>
                <a:spLocks/>
              </p:cNvSpPr>
              <p:nvPr/>
            </p:nvSpPr>
            <p:spPr bwMode="auto">
              <a:xfrm>
                <a:off x="1468" y="1990"/>
                <a:ext cx="79" cy="148"/>
              </a:xfrm>
              <a:custGeom>
                <a:avLst/>
                <a:gdLst>
                  <a:gd name="T0" fmla="*/ 2147483647 w 8"/>
                  <a:gd name="T1" fmla="*/ 2147483647 h 15"/>
                  <a:gd name="T2" fmla="*/ 2147483647 w 8"/>
                  <a:gd name="T3" fmla="*/ 2147483647 h 15"/>
                  <a:gd name="T4" fmla="*/ 2147483647 w 8"/>
                  <a:gd name="T5" fmla="*/ 2147483647 h 15"/>
                  <a:gd name="T6" fmla="*/ 2147483647 w 8"/>
                  <a:gd name="T7" fmla="*/ 2147483647 h 15"/>
                  <a:gd name="T8" fmla="*/ 2147483647 w 8"/>
                  <a:gd name="T9" fmla="*/ 2147483647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2" y="1"/>
                    </a:moveTo>
                    <a:cubicBezTo>
                      <a:pt x="4" y="0"/>
                      <a:pt x="6" y="3"/>
                      <a:pt x="7" y="7"/>
                    </a:cubicBezTo>
                    <a:cubicBezTo>
                      <a:pt x="8" y="11"/>
                      <a:pt x="7" y="14"/>
                      <a:pt x="6" y="14"/>
                    </a:cubicBezTo>
                    <a:cubicBezTo>
                      <a:pt x="4" y="15"/>
                      <a:pt x="2" y="12"/>
                      <a:pt x="1" y="9"/>
                    </a:cubicBezTo>
                    <a:cubicBezTo>
                      <a:pt x="0" y="5"/>
                      <a:pt x="1" y="1"/>
                      <a:pt x="2" y="1"/>
                    </a:cubicBez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5" name="Freeform 630"/>
              <p:cNvSpPr>
                <a:spLocks/>
              </p:cNvSpPr>
              <p:nvPr/>
            </p:nvSpPr>
            <p:spPr bwMode="auto">
              <a:xfrm>
                <a:off x="1468" y="1990"/>
                <a:ext cx="79" cy="148"/>
              </a:xfrm>
              <a:custGeom>
                <a:avLst/>
                <a:gdLst>
                  <a:gd name="T0" fmla="*/ 2147483647 w 8"/>
                  <a:gd name="T1" fmla="*/ 2147483647 h 15"/>
                  <a:gd name="T2" fmla="*/ 2147483647 w 8"/>
                  <a:gd name="T3" fmla="*/ 2147483647 h 15"/>
                  <a:gd name="T4" fmla="*/ 2147483647 w 8"/>
                  <a:gd name="T5" fmla="*/ 2147483647 h 15"/>
                  <a:gd name="T6" fmla="*/ 2147483647 w 8"/>
                  <a:gd name="T7" fmla="*/ 2147483647 h 15"/>
                  <a:gd name="T8" fmla="*/ 2147483647 w 8"/>
                  <a:gd name="T9" fmla="*/ 2147483647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2" y="1"/>
                    </a:moveTo>
                    <a:cubicBezTo>
                      <a:pt x="4" y="0"/>
                      <a:pt x="6" y="3"/>
                      <a:pt x="7" y="7"/>
                    </a:cubicBezTo>
                    <a:cubicBezTo>
                      <a:pt x="8" y="11"/>
                      <a:pt x="7" y="14"/>
                      <a:pt x="6" y="14"/>
                    </a:cubicBezTo>
                    <a:cubicBezTo>
                      <a:pt x="4" y="15"/>
                      <a:pt x="2" y="12"/>
                      <a:pt x="1" y="9"/>
                    </a:cubicBezTo>
                    <a:cubicBezTo>
                      <a:pt x="0" y="5"/>
                      <a:pt x="1" y="1"/>
                      <a:pt x="2" y="1"/>
                    </a:cubicBez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6" name="Freeform 631"/>
              <p:cNvSpPr>
                <a:spLocks/>
              </p:cNvSpPr>
              <p:nvPr/>
            </p:nvSpPr>
            <p:spPr bwMode="auto">
              <a:xfrm>
                <a:off x="1458" y="2000"/>
                <a:ext cx="69" cy="138"/>
              </a:xfrm>
              <a:custGeom>
                <a:avLst/>
                <a:gdLst>
                  <a:gd name="T0" fmla="*/ 2147483647 w 7"/>
                  <a:gd name="T1" fmla="*/ 2147483647 h 14"/>
                  <a:gd name="T2" fmla="*/ 2147483647 w 7"/>
                  <a:gd name="T3" fmla="*/ 2147483647 h 14"/>
                  <a:gd name="T4" fmla="*/ 2147483647 w 7"/>
                  <a:gd name="T5" fmla="*/ 2147483647 h 14"/>
                  <a:gd name="T6" fmla="*/ 2147483647 w 7"/>
                  <a:gd name="T7" fmla="*/ 2147483647 h 14"/>
                  <a:gd name="T8" fmla="*/ 2147483647 w 7"/>
                  <a:gd name="T9" fmla="*/ 2147483647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2" y="1"/>
                    </a:moveTo>
                    <a:cubicBezTo>
                      <a:pt x="3" y="0"/>
                      <a:pt x="5" y="3"/>
                      <a:pt x="6" y="6"/>
                    </a:cubicBezTo>
                    <a:cubicBezTo>
                      <a:pt x="7" y="10"/>
                      <a:pt x="7" y="13"/>
                      <a:pt x="5" y="13"/>
                    </a:cubicBezTo>
                    <a:cubicBezTo>
                      <a:pt x="4" y="14"/>
                      <a:pt x="2" y="11"/>
                      <a:pt x="1" y="8"/>
                    </a:cubicBezTo>
                    <a:cubicBezTo>
                      <a:pt x="0" y="4"/>
                      <a:pt x="0" y="1"/>
                      <a:pt x="2" y="1"/>
                    </a:cubicBez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7" name="Freeform 632"/>
              <p:cNvSpPr>
                <a:spLocks/>
              </p:cNvSpPr>
              <p:nvPr/>
            </p:nvSpPr>
            <p:spPr bwMode="auto">
              <a:xfrm>
                <a:off x="1231" y="1951"/>
                <a:ext cx="118" cy="217"/>
              </a:xfrm>
              <a:custGeom>
                <a:avLst/>
                <a:gdLst>
                  <a:gd name="T0" fmla="*/ 2147483647 w 12"/>
                  <a:gd name="T1" fmla="*/ 2147483647 h 22"/>
                  <a:gd name="T2" fmla="*/ 2147483647 w 12"/>
                  <a:gd name="T3" fmla="*/ 2147483647 h 22"/>
                  <a:gd name="T4" fmla="*/ 2147483647 w 12"/>
                  <a:gd name="T5" fmla="*/ 2147483647 h 22"/>
                  <a:gd name="T6" fmla="*/ 2147483647 w 12"/>
                  <a:gd name="T7" fmla="*/ 2147483647 h 22"/>
                  <a:gd name="T8" fmla="*/ 2147483647 w 12"/>
                  <a:gd name="T9" fmla="*/ 2147483647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3" y="1"/>
                    </a:moveTo>
                    <a:cubicBezTo>
                      <a:pt x="6" y="0"/>
                      <a:pt x="9" y="4"/>
                      <a:pt x="10" y="10"/>
                    </a:cubicBezTo>
                    <a:cubicBezTo>
                      <a:pt x="12" y="16"/>
                      <a:pt x="11" y="21"/>
                      <a:pt x="9" y="22"/>
                    </a:cubicBezTo>
                    <a:cubicBezTo>
                      <a:pt x="6" y="22"/>
                      <a:pt x="3" y="18"/>
                      <a:pt x="1" y="13"/>
                    </a:cubicBezTo>
                    <a:cubicBezTo>
                      <a:pt x="0" y="7"/>
                      <a:pt x="1" y="1"/>
                      <a:pt x="3" y="1"/>
                    </a:cubicBezTo>
                    <a:close/>
                  </a:path>
                </a:pathLst>
              </a:custGeom>
              <a:solidFill>
                <a:srgbClr val="716F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8" name="Freeform 633"/>
              <p:cNvSpPr>
                <a:spLocks/>
              </p:cNvSpPr>
              <p:nvPr/>
            </p:nvSpPr>
            <p:spPr bwMode="auto">
              <a:xfrm>
                <a:off x="1231" y="1951"/>
                <a:ext cx="118" cy="217"/>
              </a:xfrm>
              <a:custGeom>
                <a:avLst/>
                <a:gdLst>
                  <a:gd name="T0" fmla="*/ 2147483647 w 12"/>
                  <a:gd name="T1" fmla="*/ 2147483647 h 22"/>
                  <a:gd name="T2" fmla="*/ 2147483647 w 12"/>
                  <a:gd name="T3" fmla="*/ 2147483647 h 22"/>
                  <a:gd name="T4" fmla="*/ 2147483647 w 12"/>
                  <a:gd name="T5" fmla="*/ 2147483647 h 22"/>
                  <a:gd name="T6" fmla="*/ 2147483647 w 12"/>
                  <a:gd name="T7" fmla="*/ 2147483647 h 22"/>
                  <a:gd name="T8" fmla="*/ 2147483647 w 12"/>
                  <a:gd name="T9" fmla="*/ 2147483647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3" y="1"/>
                    </a:moveTo>
                    <a:cubicBezTo>
                      <a:pt x="6" y="0"/>
                      <a:pt x="9" y="4"/>
                      <a:pt x="10" y="10"/>
                    </a:cubicBezTo>
                    <a:cubicBezTo>
                      <a:pt x="12" y="16"/>
                      <a:pt x="11" y="21"/>
                      <a:pt x="9" y="22"/>
                    </a:cubicBezTo>
                    <a:cubicBezTo>
                      <a:pt x="6" y="22"/>
                      <a:pt x="3" y="18"/>
                      <a:pt x="1" y="13"/>
                    </a:cubicBezTo>
                    <a:cubicBezTo>
                      <a:pt x="0" y="7"/>
                      <a:pt x="1" y="1"/>
                      <a:pt x="3" y="1"/>
                    </a:cubicBez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49" name="Rectangle 635"/>
              <p:cNvSpPr>
                <a:spLocks noChangeArrowheads="1"/>
              </p:cNvSpPr>
              <p:nvPr/>
            </p:nvSpPr>
            <p:spPr bwMode="auto">
              <a:xfrm>
                <a:off x="1093" y="2158"/>
                <a:ext cx="109" cy="19"/>
              </a:xfrm>
              <a:prstGeom prst="rect">
                <a:avLst/>
              </a:prstGeom>
              <a:solidFill>
                <a:srgbClr val="EAEA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0" name="Line 649"/>
              <p:cNvSpPr>
                <a:spLocks noChangeShapeType="1"/>
              </p:cNvSpPr>
              <p:nvPr/>
            </p:nvSpPr>
            <p:spPr bwMode="auto">
              <a:xfrm flipV="1">
                <a:off x="634" y="2108"/>
                <a:ext cx="469" cy="130"/>
              </a:xfrm>
              <a:prstGeom prst="line">
                <a:avLst/>
              </a:prstGeom>
              <a:noFill/>
              <a:ln w="38100">
                <a:solidFill>
                  <a:srgbClr val="24211D"/>
                </a:solidFill>
                <a:round/>
                <a:headEnd/>
                <a:tailEnd type="arrow" w="med" len="med"/>
              </a:ln>
              <a:extLst>
                <a:ext uri="{909E8E84-426E-40DD-AFC4-6F175D3DCCD1}">
                  <a14:hiddenFill xmlns:a14="http://schemas.microsoft.com/office/drawing/2010/main">
                    <a:noFill/>
                  </a14:hiddenFill>
                </a:ext>
              </a:extLst>
            </p:spPr>
            <p:txBody>
              <a:bodyPr/>
              <a:lstStyle/>
              <a:p>
                <a:endParaRPr lang="ru-RU"/>
              </a:p>
            </p:txBody>
          </p:sp>
          <p:sp>
            <p:nvSpPr>
              <p:cNvPr id="31951" name="Rectangle 665"/>
              <p:cNvSpPr>
                <a:spLocks noChangeArrowheads="1"/>
              </p:cNvSpPr>
              <p:nvPr/>
            </p:nvSpPr>
            <p:spPr bwMode="auto">
              <a:xfrm>
                <a:off x="600" y="2089"/>
                <a:ext cx="503"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2" name="Freeform 666"/>
              <p:cNvSpPr>
                <a:spLocks/>
              </p:cNvSpPr>
              <p:nvPr/>
            </p:nvSpPr>
            <p:spPr bwMode="auto">
              <a:xfrm>
                <a:off x="4426" y="1586"/>
                <a:ext cx="198"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3" name="Freeform 667"/>
              <p:cNvSpPr>
                <a:spLocks/>
              </p:cNvSpPr>
              <p:nvPr/>
            </p:nvSpPr>
            <p:spPr bwMode="auto">
              <a:xfrm>
                <a:off x="4426" y="1586"/>
                <a:ext cx="198"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4" name="Freeform 668"/>
              <p:cNvSpPr>
                <a:spLocks/>
              </p:cNvSpPr>
              <p:nvPr/>
            </p:nvSpPr>
            <p:spPr bwMode="auto">
              <a:xfrm>
                <a:off x="5048" y="123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5" name="Freeform 669"/>
              <p:cNvSpPr>
                <a:spLocks/>
              </p:cNvSpPr>
              <p:nvPr/>
            </p:nvSpPr>
            <p:spPr bwMode="auto">
              <a:xfrm>
                <a:off x="5048" y="123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6" name="Freeform 670"/>
              <p:cNvSpPr>
                <a:spLocks/>
              </p:cNvSpPr>
              <p:nvPr/>
            </p:nvSpPr>
            <p:spPr bwMode="auto">
              <a:xfrm>
                <a:off x="4959" y="1280"/>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7" name="Freeform 671"/>
              <p:cNvSpPr>
                <a:spLocks/>
              </p:cNvSpPr>
              <p:nvPr/>
            </p:nvSpPr>
            <p:spPr bwMode="auto">
              <a:xfrm>
                <a:off x="4959" y="1280"/>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8" name="Freeform 672"/>
              <p:cNvSpPr>
                <a:spLocks/>
              </p:cNvSpPr>
              <p:nvPr/>
            </p:nvSpPr>
            <p:spPr bwMode="auto">
              <a:xfrm>
                <a:off x="4870" y="1339"/>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59" name="Freeform 673"/>
              <p:cNvSpPr>
                <a:spLocks/>
              </p:cNvSpPr>
              <p:nvPr/>
            </p:nvSpPr>
            <p:spPr bwMode="auto">
              <a:xfrm>
                <a:off x="4870" y="1339"/>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0" name="Freeform 674"/>
              <p:cNvSpPr>
                <a:spLocks/>
              </p:cNvSpPr>
              <p:nvPr/>
            </p:nvSpPr>
            <p:spPr bwMode="auto">
              <a:xfrm>
                <a:off x="4782" y="13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1" name="Freeform 675"/>
              <p:cNvSpPr>
                <a:spLocks/>
              </p:cNvSpPr>
              <p:nvPr/>
            </p:nvSpPr>
            <p:spPr bwMode="auto">
              <a:xfrm>
                <a:off x="4782" y="13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2" name="Freeform 676"/>
              <p:cNvSpPr>
                <a:spLocks/>
              </p:cNvSpPr>
              <p:nvPr/>
            </p:nvSpPr>
            <p:spPr bwMode="auto">
              <a:xfrm>
                <a:off x="4693" y="14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3" name="Freeform 677"/>
              <p:cNvSpPr>
                <a:spLocks/>
              </p:cNvSpPr>
              <p:nvPr/>
            </p:nvSpPr>
            <p:spPr bwMode="auto">
              <a:xfrm>
                <a:off x="4693" y="14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4" name="Freeform 678"/>
              <p:cNvSpPr>
                <a:spLocks/>
              </p:cNvSpPr>
              <p:nvPr/>
            </p:nvSpPr>
            <p:spPr bwMode="auto">
              <a:xfrm>
                <a:off x="4604" y="14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5" name="Freeform 679"/>
              <p:cNvSpPr>
                <a:spLocks/>
              </p:cNvSpPr>
              <p:nvPr/>
            </p:nvSpPr>
            <p:spPr bwMode="auto">
              <a:xfrm>
                <a:off x="4604" y="14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6" name="Freeform 680"/>
              <p:cNvSpPr>
                <a:spLocks/>
              </p:cNvSpPr>
              <p:nvPr/>
            </p:nvSpPr>
            <p:spPr bwMode="auto">
              <a:xfrm>
                <a:off x="4515" y="1536"/>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7" name="Freeform 681"/>
              <p:cNvSpPr>
                <a:spLocks/>
              </p:cNvSpPr>
              <p:nvPr/>
            </p:nvSpPr>
            <p:spPr bwMode="auto">
              <a:xfrm>
                <a:off x="4515" y="1536"/>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8" name="Freeform 682"/>
              <p:cNvSpPr>
                <a:spLocks/>
              </p:cNvSpPr>
              <p:nvPr/>
            </p:nvSpPr>
            <p:spPr bwMode="auto">
              <a:xfrm>
                <a:off x="3726" y="19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69" name="Freeform 683"/>
              <p:cNvSpPr>
                <a:spLocks/>
              </p:cNvSpPr>
              <p:nvPr/>
            </p:nvSpPr>
            <p:spPr bwMode="auto">
              <a:xfrm>
                <a:off x="3726" y="19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0" name="Freeform 684"/>
              <p:cNvSpPr>
                <a:spLocks/>
              </p:cNvSpPr>
              <p:nvPr/>
            </p:nvSpPr>
            <p:spPr bwMode="auto">
              <a:xfrm>
                <a:off x="4348" y="163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1" name="Freeform 685"/>
              <p:cNvSpPr>
                <a:spLocks/>
              </p:cNvSpPr>
              <p:nvPr/>
            </p:nvSpPr>
            <p:spPr bwMode="auto">
              <a:xfrm>
                <a:off x="4348" y="163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2" name="Freeform 686"/>
              <p:cNvSpPr>
                <a:spLocks/>
              </p:cNvSpPr>
              <p:nvPr/>
            </p:nvSpPr>
            <p:spPr bwMode="auto">
              <a:xfrm>
                <a:off x="4259" y="1684"/>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3" name="Freeform 687"/>
              <p:cNvSpPr>
                <a:spLocks/>
              </p:cNvSpPr>
              <p:nvPr/>
            </p:nvSpPr>
            <p:spPr bwMode="auto">
              <a:xfrm>
                <a:off x="4259" y="1684"/>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4" name="Freeform 688"/>
              <p:cNvSpPr>
                <a:spLocks/>
              </p:cNvSpPr>
              <p:nvPr/>
            </p:nvSpPr>
            <p:spPr bwMode="auto">
              <a:xfrm>
                <a:off x="4170" y="1734"/>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5" name="Freeform 689"/>
              <p:cNvSpPr>
                <a:spLocks/>
              </p:cNvSpPr>
              <p:nvPr/>
            </p:nvSpPr>
            <p:spPr bwMode="auto">
              <a:xfrm>
                <a:off x="4170" y="1734"/>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6" name="Freeform 690"/>
              <p:cNvSpPr>
                <a:spLocks/>
              </p:cNvSpPr>
              <p:nvPr/>
            </p:nvSpPr>
            <p:spPr bwMode="auto">
              <a:xfrm>
                <a:off x="4081" y="1783"/>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7" name="Freeform 691"/>
              <p:cNvSpPr>
                <a:spLocks/>
              </p:cNvSpPr>
              <p:nvPr/>
            </p:nvSpPr>
            <p:spPr bwMode="auto">
              <a:xfrm>
                <a:off x="4081" y="1783"/>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8" name="Freeform 692"/>
              <p:cNvSpPr>
                <a:spLocks/>
              </p:cNvSpPr>
              <p:nvPr/>
            </p:nvSpPr>
            <p:spPr bwMode="auto">
              <a:xfrm>
                <a:off x="3993" y="1842"/>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79" name="Freeform 693"/>
              <p:cNvSpPr>
                <a:spLocks/>
              </p:cNvSpPr>
              <p:nvPr/>
            </p:nvSpPr>
            <p:spPr bwMode="auto">
              <a:xfrm>
                <a:off x="3993" y="1842"/>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0" name="Freeform 694"/>
              <p:cNvSpPr>
                <a:spLocks/>
              </p:cNvSpPr>
              <p:nvPr/>
            </p:nvSpPr>
            <p:spPr bwMode="auto">
              <a:xfrm>
                <a:off x="3904" y="1891"/>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1" name="Freeform 695"/>
              <p:cNvSpPr>
                <a:spLocks/>
              </p:cNvSpPr>
              <p:nvPr/>
            </p:nvSpPr>
            <p:spPr bwMode="auto">
              <a:xfrm>
                <a:off x="3904" y="1891"/>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2" name="Freeform 696"/>
              <p:cNvSpPr>
                <a:spLocks/>
              </p:cNvSpPr>
              <p:nvPr/>
            </p:nvSpPr>
            <p:spPr bwMode="auto">
              <a:xfrm>
                <a:off x="3815" y="19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3" name="Freeform 697"/>
              <p:cNvSpPr>
                <a:spLocks/>
              </p:cNvSpPr>
              <p:nvPr/>
            </p:nvSpPr>
            <p:spPr bwMode="auto">
              <a:xfrm>
                <a:off x="3815" y="19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4" name="Freeform 698"/>
              <p:cNvSpPr>
                <a:spLocks/>
              </p:cNvSpPr>
              <p:nvPr/>
            </p:nvSpPr>
            <p:spPr bwMode="auto">
              <a:xfrm>
                <a:off x="3026" y="2385"/>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5" name="Freeform 699"/>
              <p:cNvSpPr>
                <a:spLocks/>
              </p:cNvSpPr>
              <p:nvPr/>
            </p:nvSpPr>
            <p:spPr bwMode="auto">
              <a:xfrm>
                <a:off x="3026" y="2385"/>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6" name="Freeform 700"/>
              <p:cNvSpPr>
                <a:spLocks/>
              </p:cNvSpPr>
              <p:nvPr/>
            </p:nvSpPr>
            <p:spPr bwMode="auto">
              <a:xfrm>
                <a:off x="3637" y="2039"/>
                <a:ext cx="198"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7" name="Freeform 701"/>
              <p:cNvSpPr>
                <a:spLocks/>
              </p:cNvSpPr>
              <p:nvPr/>
            </p:nvSpPr>
            <p:spPr bwMode="auto">
              <a:xfrm>
                <a:off x="3637" y="2039"/>
                <a:ext cx="198"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8" name="Freeform 702"/>
              <p:cNvSpPr>
                <a:spLocks/>
              </p:cNvSpPr>
              <p:nvPr/>
            </p:nvSpPr>
            <p:spPr bwMode="auto">
              <a:xfrm>
                <a:off x="3549" y="2089"/>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89" name="Freeform 703"/>
              <p:cNvSpPr>
                <a:spLocks/>
              </p:cNvSpPr>
              <p:nvPr/>
            </p:nvSpPr>
            <p:spPr bwMode="auto">
              <a:xfrm>
                <a:off x="3549" y="2089"/>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0" name="Freeform 704"/>
              <p:cNvSpPr>
                <a:spLocks/>
              </p:cNvSpPr>
              <p:nvPr/>
            </p:nvSpPr>
            <p:spPr bwMode="auto">
              <a:xfrm>
                <a:off x="3470" y="21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1" name="Freeform 705"/>
              <p:cNvSpPr>
                <a:spLocks/>
              </p:cNvSpPr>
              <p:nvPr/>
            </p:nvSpPr>
            <p:spPr bwMode="auto">
              <a:xfrm>
                <a:off x="3470" y="21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2" name="Freeform 706"/>
              <p:cNvSpPr>
                <a:spLocks/>
              </p:cNvSpPr>
              <p:nvPr/>
            </p:nvSpPr>
            <p:spPr bwMode="auto">
              <a:xfrm>
                <a:off x="3381" y="21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3" name="Freeform 707"/>
              <p:cNvSpPr>
                <a:spLocks/>
              </p:cNvSpPr>
              <p:nvPr/>
            </p:nvSpPr>
            <p:spPr bwMode="auto">
              <a:xfrm>
                <a:off x="3381" y="21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4" name="Freeform 708"/>
              <p:cNvSpPr>
                <a:spLocks/>
              </p:cNvSpPr>
              <p:nvPr/>
            </p:nvSpPr>
            <p:spPr bwMode="auto">
              <a:xfrm>
                <a:off x="3292" y="2237"/>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5" name="Freeform 709"/>
              <p:cNvSpPr>
                <a:spLocks/>
              </p:cNvSpPr>
              <p:nvPr/>
            </p:nvSpPr>
            <p:spPr bwMode="auto">
              <a:xfrm>
                <a:off x="3292" y="2237"/>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6" name="Freeform 710"/>
              <p:cNvSpPr>
                <a:spLocks/>
              </p:cNvSpPr>
              <p:nvPr/>
            </p:nvSpPr>
            <p:spPr bwMode="auto">
              <a:xfrm>
                <a:off x="3204" y="2286"/>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7" name="Freeform 711"/>
              <p:cNvSpPr>
                <a:spLocks/>
              </p:cNvSpPr>
              <p:nvPr/>
            </p:nvSpPr>
            <p:spPr bwMode="auto">
              <a:xfrm>
                <a:off x="3204" y="2286"/>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8" name="Freeform 712"/>
              <p:cNvSpPr>
                <a:spLocks/>
              </p:cNvSpPr>
              <p:nvPr/>
            </p:nvSpPr>
            <p:spPr bwMode="auto">
              <a:xfrm>
                <a:off x="3115" y="234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99" name="Freeform 713"/>
              <p:cNvSpPr>
                <a:spLocks/>
              </p:cNvSpPr>
              <p:nvPr/>
            </p:nvSpPr>
            <p:spPr bwMode="auto">
              <a:xfrm>
                <a:off x="3115" y="234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0" name="Freeform 714"/>
              <p:cNvSpPr>
                <a:spLocks/>
              </p:cNvSpPr>
              <p:nvPr/>
            </p:nvSpPr>
            <p:spPr bwMode="auto">
              <a:xfrm>
                <a:off x="2326" y="27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1" name="Freeform 715"/>
              <p:cNvSpPr>
                <a:spLocks/>
              </p:cNvSpPr>
              <p:nvPr/>
            </p:nvSpPr>
            <p:spPr bwMode="auto">
              <a:xfrm>
                <a:off x="2326" y="27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2" name="Freeform 716"/>
              <p:cNvSpPr>
                <a:spLocks/>
              </p:cNvSpPr>
              <p:nvPr/>
            </p:nvSpPr>
            <p:spPr bwMode="auto">
              <a:xfrm>
                <a:off x="2937" y="2444"/>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3" name="Freeform 717"/>
              <p:cNvSpPr>
                <a:spLocks/>
              </p:cNvSpPr>
              <p:nvPr/>
            </p:nvSpPr>
            <p:spPr bwMode="auto">
              <a:xfrm>
                <a:off x="2937" y="2444"/>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4" name="Freeform 718"/>
              <p:cNvSpPr>
                <a:spLocks/>
              </p:cNvSpPr>
              <p:nvPr/>
            </p:nvSpPr>
            <p:spPr bwMode="auto">
              <a:xfrm>
                <a:off x="2849" y="2493"/>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5" name="Freeform 719"/>
              <p:cNvSpPr>
                <a:spLocks/>
              </p:cNvSpPr>
              <p:nvPr/>
            </p:nvSpPr>
            <p:spPr bwMode="auto">
              <a:xfrm>
                <a:off x="2849" y="2493"/>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6" name="Freeform 720"/>
              <p:cNvSpPr>
                <a:spLocks/>
              </p:cNvSpPr>
              <p:nvPr/>
            </p:nvSpPr>
            <p:spPr bwMode="auto">
              <a:xfrm>
                <a:off x="2760" y="2542"/>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7" name="Freeform 721"/>
              <p:cNvSpPr>
                <a:spLocks/>
              </p:cNvSpPr>
              <p:nvPr/>
            </p:nvSpPr>
            <p:spPr bwMode="auto">
              <a:xfrm>
                <a:off x="2760" y="2542"/>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8" name="Freeform 722"/>
              <p:cNvSpPr>
                <a:spLocks/>
              </p:cNvSpPr>
              <p:nvPr/>
            </p:nvSpPr>
            <p:spPr bwMode="auto">
              <a:xfrm>
                <a:off x="2671" y="2592"/>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09" name="Freeform 723"/>
              <p:cNvSpPr>
                <a:spLocks/>
              </p:cNvSpPr>
              <p:nvPr/>
            </p:nvSpPr>
            <p:spPr bwMode="auto">
              <a:xfrm>
                <a:off x="2671" y="2592"/>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0" name="Freeform 724"/>
              <p:cNvSpPr>
                <a:spLocks/>
              </p:cNvSpPr>
              <p:nvPr/>
            </p:nvSpPr>
            <p:spPr bwMode="auto">
              <a:xfrm>
                <a:off x="2592" y="26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1" name="Freeform 725"/>
              <p:cNvSpPr>
                <a:spLocks/>
              </p:cNvSpPr>
              <p:nvPr/>
            </p:nvSpPr>
            <p:spPr bwMode="auto">
              <a:xfrm>
                <a:off x="2592" y="26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2" name="Freeform 726"/>
              <p:cNvSpPr>
                <a:spLocks/>
              </p:cNvSpPr>
              <p:nvPr/>
            </p:nvSpPr>
            <p:spPr bwMode="auto">
              <a:xfrm>
                <a:off x="2217" y="2858"/>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3" name="Freeform 727"/>
              <p:cNvSpPr>
                <a:spLocks/>
              </p:cNvSpPr>
              <p:nvPr/>
            </p:nvSpPr>
            <p:spPr bwMode="auto">
              <a:xfrm>
                <a:off x="2217" y="2858"/>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4" name="Freeform 728"/>
              <p:cNvSpPr>
                <a:spLocks/>
              </p:cNvSpPr>
              <p:nvPr/>
            </p:nvSpPr>
            <p:spPr bwMode="auto">
              <a:xfrm>
                <a:off x="2217" y="2838"/>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C1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5" name="Freeform 729"/>
              <p:cNvSpPr>
                <a:spLocks/>
              </p:cNvSpPr>
              <p:nvPr/>
            </p:nvSpPr>
            <p:spPr bwMode="auto">
              <a:xfrm>
                <a:off x="2217" y="2838"/>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6" name="Freeform 730"/>
              <p:cNvSpPr>
                <a:spLocks/>
              </p:cNvSpPr>
              <p:nvPr/>
            </p:nvSpPr>
            <p:spPr bwMode="auto">
              <a:xfrm>
                <a:off x="2503" y="26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7" name="Freeform 731"/>
              <p:cNvSpPr>
                <a:spLocks/>
              </p:cNvSpPr>
              <p:nvPr/>
            </p:nvSpPr>
            <p:spPr bwMode="auto">
              <a:xfrm>
                <a:off x="2503" y="26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8" name="Freeform 732"/>
              <p:cNvSpPr>
                <a:spLocks/>
              </p:cNvSpPr>
              <p:nvPr/>
            </p:nvSpPr>
            <p:spPr bwMode="auto">
              <a:xfrm>
                <a:off x="2129" y="290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19" name="Freeform 733"/>
              <p:cNvSpPr>
                <a:spLocks/>
              </p:cNvSpPr>
              <p:nvPr/>
            </p:nvSpPr>
            <p:spPr bwMode="auto">
              <a:xfrm>
                <a:off x="2129" y="290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0" name="Freeform 734"/>
              <p:cNvSpPr>
                <a:spLocks/>
              </p:cNvSpPr>
              <p:nvPr/>
            </p:nvSpPr>
            <p:spPr bwMode="auto">
              <a:xfrm>
                <a:off x="2129" y="28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2" y="11"/>
                    </a:lnTo>
                    <a:lnTo>
                      <a:pt x="0" y="5"/>
                    </a:lnTo>
                    <a:close/>
                  </a:path>
                </a:pathLst>
              </a:custGeom>
              <a:solidFill>
                <a:srgbClr val="C1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1" name="Freeform 735"/>
              <p:cNvSpPr>
                <a:spLocks/>
              </p:cNvSpPr>
              <p:nvPr/>
            </p:nvSpPr>
            <p:spPr bwMode="auto">
              <a:xfrm>
                <a:off x="2129" y="28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2" y="11"/>
                    </a:lnTo>
                    <a:lnTo>
                      <a:pt x="0" y="5"/>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2" name="Freeform 736"/>
              <p:cNvSpPr>
                <a:spLocks/>
              </p:cNvSpPr>
              <p:nvPr/>
            </p:nvSpPr>
            <p:spPr bwMode="auto">
              <a:xfrm>
                <a:off x="2415" y="2740"/>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3" name="Freeform 737"/>
              <p:cNvSpPr>
                <a:spLocks/>
              </p:cNvSpPr>
              <p:nvPr/>
            </p:nvSpPr>
            <p:spPr bwMode="auto">
              <a:xfrm>
                <a:off x="2415" y="2740"/>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4" name="Freeform 738"/>
              <p:cNvSpPr>
                <a:spLocks/>
              </p:cNvSpPr>
              <p:nvPr/>
            </p:nvSpPr>
            <p:spPr bwMode="auto">
              <a:xfrm>
                <a:off x="2040" y="2956"/>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6"/>
                    </a:lnTo>
                    <a:lnTo>
                      <a:pt x="12" y="11"/>
                    </a:lnTo>
                    <a:lnTo>
                      <a:pt x="0" y="4"/>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5" name="Freeform 739"/>
              <p:cNvSpPr>
                <a:spLocks/>
              </p:cNvSpPr>
              <p:nvPr/>
            </p:nvSpPr>
            <p:spPr bwMode="auto">
              <a:xfrm>
                <a:off x="2040" y="2956"/>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6"/>
                    </a:lnTo>
                    <a:lnTo>
                      <a:pt x="12" y="11"/>
                    </a:lnTo>
                    <a:lnTo>
                      <a:pt x="0" y="4"/>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6" name="Freeform 740"/>
              <p:cNvSpPr>
                <a:spLocks/>
              </p:cNvSpPr>
              <p:nvPr/>
            </p:nvSpPr>
            <p:spPr bwMode="auto">
              <a:xfrm>
                <a:off x="2050" y="2937"/>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1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7" name="Freeform 741"/>
              <p:cNvSpPr>
                <a:spLocks/>
              </p:cNvSpPr>
              <p:nvPr/>
            </p:nvSpPr>
            <p:spPr bwMode="auto">
              <a:xfrm>
                <a:off x="2050" y="2937"/>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8" name="Freeform 743"/>
              <p:cNvSpPr>
                <a:spLocks/>
              </p:cNvSpPr>
              <p:nvPr/>
            </p:nvSpPr>
            <p:spPr bwMode="auto">
              <a:xfrm>
                <a:off x="1172" y="2128"/>
                <a:ext cx="454" cy="187"/>
              </a:xfrm>
              <a:custGeom>
                <a:avLst/>
                <a:gdLst>
                  <a:gd name="T0" fmla="*/ 2147483647 w 46"/>
                  <a:gd name="T1" fmla="*/ 2147483647 h 19"/>
                  <a:gd name="T2" fmla="*/ 0 w 46"/>
                  <a:gd name="T3" fmla="*/ 2147483647 h 19"/>
                  <a:gd name="T4" fmla="*/ 2147483647 w 46"/>
                  <a:gd name="T5" fmla="*/ 0 h 19"/>
                  <a:gd name="T6" fmla="*/ 2147483647 w 46"/>
                  <a:gd name="T7" fmla="*/ 2147483647 h 19"/>
                  <a:gd name="T8" fmla="*/ 2147483647 w 46"/>
                  <a:gd name="T9" fmla="*/ 2147483647 h 19"/>
                  <a:gd name="T10" fmla="*/ 0 60000 65536"/>
                  <a:gd name="T11" fmla="*/ 0 60000 65536"/>
                  <a:gd name="T12" fmla="*/ 0 60000 65536"/>
                  <a:gd name="T13" fmla="*/ 0 60000 65536"/>
                  <a:gd name="T14" fmla="*/ 0 60000 65536"/>
                  <a:gd name="T15" fmla="*/ 0 w 46"/>
                  <a:gd name="T16" fmla="*/ 0 h 19"/>
                  <a:gd name="T17" fmla="*/ 46 w 46"/>
                  <a:gd name="T18" fmla="*/ 19 h 19"/>
                </a:gdLst>
                <a:ahLst/>
                <a:cxnLst>
                  <a:cxn ang="T10">
                    <a:pos x="T0" y="T1"/>
                  </a:cxn>
                  <a:cxn ang="T11">
                    <a:pos x="T2" y="T3"/>
                  </a:cxn>
                  <a:cxn ang="T12">
                    <a:pos x="T4" y="T5"/>
                  </a:cxn>
                  <a:cxn ang="T13">
                    <a:pos x="T6" y="T7"/>
                  </a:cxn>
                  <a:cxn ang="T14">
                    <a:pos x="T8" y="T9"/>
                  </a:cxn>
                </a:cxnLst>
                <a:rect l="T15" t="T16" r="T17" b="T18"/>
                <a:pathLst>
                  <a:path w="46" h="19">
                    <a:moveTo>
                      <a:pt x="23" y="19"/>
                    </a:moveTo>
                    <a:lnTo>
                      <a:pt x="0" y="5"/>
                    </a:lnTo>
                    <a:lnTo>
                      <a:pt x="23" y="0"/>
                    </a:lnTo>
                    <a:lnTo>
                      <a:pt x="46" y="14"/>
                    </a:lnTo>
                    <a:lnTo>
                      <a:pt x="23" y="19"/>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29" name="Freeform 744"/>
              <p:cNvSpPr>
                <a:spLocks noEditPoints="1"/>
              </p:cNvSpPr>
              <p:nvPr/>
            </p:nvSpPr>
            <p:spPr bwMode="auto">
              <a:xfrm>
                <a:off x="1113" y="1921"/>
                <a:ext cx="976" cy="1617"/>
              </a:xfrm>
              <a:custGeom>
                <a:avLst/>
                <a:gdLst>
                  <a:gd name="T0" fmla="*/ 2147483647 w 99"/>
                  <a:gd name="T1" fmla="*/ 2147483647 h 164"/>
                  <a:gd name="T2" fmla="*/ 2147483647 w 99"/>
                  <a:gd name="T3" fmla="*/ 0 h 164"/>
                  <a:gd name="T4" fmla="*/ 2147483647 w 99"/>
                  <a:gd name="T5" fmla="*/ 0 h 164"/>
                  <a:gd name="T6" fmla="*/ 2147483647 w 99"/>
                  <a:gd name="T7" fmla="*/ 0 h 164"/>
                  <a:gd name="T8" fmla="*/ 2147483647 w 99"/>
                  <a:gd name="T9" fmla="*/ 0 h 164"/>
                  <a:gd name="T10" fmla="*/ 2147483647 w 99"/>
                  <a:gd name="T11" fmla="*/ 2147483647 h 164"/>
                  <a:gd name="T12" fmla="*/ 2147483647 w 99"/>
                  <a:gd name="T13" fmla="*/ 2147483647 h 164"/>
                  <a:gd name="T14" fmla="*/ 2147483647 w 99"/>
                  <a:gd name="T15" fmla="*/ 2147483647 h 164"/>
                  <a:gd name="T16" fmla="*/ 2147483647 w 99"/>
                  <a:gd name="T17" fmla="*/ 2147483647 h 164"/>
                  <a:gd name="T18" fmla="*/ 2147483647 w 99"/>
                  <a:gd name="T19" fmla="*/ 2147483647 h 164"/>
                  <a:gd name="T20" fmla="*/ 2147483647 w 99"/>
                  <a:gd name="T21" fmla="*/ 2147483647 h 164"/>
                  <a:gd name="T22" fmla="*/ 2147483647 w 99"/>
                  <a:gd name="T23" fmla="*/ 2147483647 h 164"/>
                  <a:gd name="T24" fmla="*/ 2147483647 w 99"/>
                  <a:gd name="T25" fmla="*/ 2147483647 h 164"/>
                  <a:gd name="T26" fmla="*/ 2147483647 w 99"/>
                  <a:gd name="T27" fmla="*/ 2147483647 h 164"/>
                  <a:gd name="T28" fmla="*/ 2147483647 w 99"/>
                  <a:gd name="T29" fmla="*/ 2147483647 h 164"/>
                  <a:gd name="T30" fmla="*/ 2147483647 w 99"/>
                  <a:gd name="T31" fmla="*/ 2147483647 h 164"/>
                  <a:gd name="T32" fmla="*/ 2147483647 w 99"/>
                  <a:gd name="T33" fmla="*/ 2147483647 h 164"/>
                  <a:gd name="T34" fmla="*/ 2147483647 w 99"/>
                  <a:gd name="T35" fmla="*/ 2147483647 h 164"/>
                  <a:gd name="T36" fmla="*/ 2147483647 w 99"/>
                  <a:gd name="T37" fmla="*/ 2147483647 h 164"/>
                  <a:gd name="T38" fmla="*/ 2147483647 w 99"/>
                  <a:gd name="T39" fmla="*/ 2147483647 h 164"/>
                  <a:gd name="T40" fmla="*/ 2147483647 w 99"/>
                  <a:gd name="T41" fmla="*/ 2147483647 h 164"/>
                  <a:gd name="T42" fmla="*/ 2147483647 w 99"/>
                  <a:gd name="T43" fmla="*/ 2147483647 h 164"/>
                  <a:gd name="T44" fmla="*/ 2147483647 w 99"/>
                  <a:gd name="T45" fmla="*/ 2147483647 h 164"/>
                  <a:gd name="T46" fmla="*/ 2147483647 w 99"/>
                  <a:gd name="T47" fmla="*/ 2147483647 h 164"/>
                  <a:gd name="T48" fmla="*/ 2147483647 w 99"/>
                  <a:gd name="T49" fmla="*/ 2147483647 h 164"/>
                  <a:gd name="T50" fmla="*/ 2147483647 w 99"/>
                  <a:gd name="T51" fmla="*/ 2147483647 h 164"/>
                  <a:gd name="T52" fmla="*/ 2147483647 w 99"/>
                  <a:gd name="T53" fmla="*/ 2147483647 h 164"/>
                  <a:gd name="T54" fmla="*/ 2147483647 w 99"/>
                  <a:gd name="T55" fmla="*/ 2147483647 h 164"/>
                  <a:gd name="T56" fmla="*/ 2147483647 w 99"/>
                  <a:gd name="T57" fmla="*/ 2147483647 h 164"/>
                  <a:gd name="T58" fmla="*/ 2147483647 w 99"/>
                  <a:gd name="T59" fmla="*/ 2147483647 h 164"/>
                  <a:gd name="T60" fmla="*/ 2147483647 w 99"/>
                  <a:gd name="T61" fmla="*/ 2147483647 h 164"/>
                  <a:gd name="T62" fmla="*/ 2147483647 w 99"/>
                  <a:gd name="T63" fmla="*/ 2147483647 h 164"/>
                  <a:gd name="T64" fmla="*/ 2147483647 w 99"/>
                  <a:gd name="T65" fmla="*/ 2147483647 h 164"/>
                  <a:gd name="T66" fmla="*/ 2147483647 w 99"/>
                  <a:gd name="T67" fmla="*/ 2147483647 h 164"/>
                  <a:gd name="T68" fmla="*/ 2147483647 w 99"/>
                  <a:gd name="T69" fmla="*/ 2147483647 h 164"/>
                  <a:gd name="T70" fmla="*/ 0 w 99"/>
                  <a:gd name="T71" fmla="*/ 2147483647 h 164"/>
                  <a:gd name="T72" fmla="*/ 0 w 99"/>
                  <a:gd name="T73" fmla="*/ 2147483647 h 164"/>
                  <a:gd name="T74" fmla="*/ 0 w 99"/>
                  <a:gd name="T75" fmla="*/ 2147483647 h 164"/>
                  <a:gd name="T76" fmla="*/ 2147483647 w 99"/>
                  <a:gd name="T77" fmla="*/ 2147483647 h 164"/>
                  <a:gd name="T78" fmla="*/ 0 w 99"/>
                  <a:gd name="T79" fmla="*/ 2147483647 h 164"/>
                  <a:gd name="T80" fmla="*/ 0 w 99"/>
                  <a:gd name="T81" fmla="*/ 2147483647 h 164"/>
                  <a:gd name="T82" fmla="*/ 2147483647 w 99"/>
                  <a:gd name="T83" fmla="*/ 2147483647 h 164"/>
                  <a:gd name="T84" fmla="*/ 2147483647 w 99"/>
                  <a:gd name="T85" fmla="*/ 2147483647 h 164"/>
                  <a:gd name="T86" fmla="*/ 2147483647 w 99"/>
                  <a:gd name="T87" fmla="*/ 2147483647 h 164"/>
                  <a:gd name="T88" fmla="*/ 2147483647 w 99"/>
                  <a:gd name="T89" fmla="*/ 2147483647 h 164"/>
                  <a:gd name="T90" fmla="*/ 2147483647 w 99"/>
                  <a:gd name="T91" fmla="*/ 2147483647 h 164"/>
                  <a:gd name="T92" fmla="*/ 2147483647 w 99"/>
                  <a:gd name="T93" fmla="*/ 2147483647 h 164"/>
                  <a:gd name="T94" fmla="*/ 2147483647 w 99"/>
                  <a:gd name="T95" fmla="*/ 2147483647 h 164"/>
                  <a:gd name="T96" fmla="*/ 2147483647 w 99"/>
                  <a:gd name="T97" fmla="*/ 2147483647 h 164"/>
                  <a:gd name="T98" fmla="*/ 2147483647 w 99"/>
                  <a:gd name="T99" fmla="*/ 2147483647 h 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9"/>
                  <a:gd name="T151" fmla="*/ 0 h 164"/>
                  <a:gd name="T152" fmla="*/ 99 w 99"/>
                  <a:gd name="T153" fmla="*/ 164 h 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9" h="164">
                    <a:moveTo>
                      <a:pt x="38" y="15"/>
                    </a:moveTo>
                    <a:lnTo>
                      <a:pt x="82" y="0"/>
                    </a:lnTo>
                    <a:lnTo>
                      <a:pt x="83" y="2"/>
                    </a:lnTo>
                    <a:lnTo>
                      <a:pt x="39" y="17"/>
                    </a:lnTo>
                    <a:lnTo>
                      <a:pt x="38" y="15"/>
                    </a:lnTo>
                    <a:close/>
                    <a:moveTo>
                      <a:pt x="82" y="0"/>
                    </a:moveTo>
                    <a:lnTo>
                      <a:pt x="82" y="0"/>
                    </a:lnTo>
                    <a:lnTo>
                      <a:pt x="82" y="1"/>
                    </a:lnTo>
                    <a:lnTo>
                      <a:pt x="82" y="0"/>
                    </a:lnTo>
                    <a:close/>
                    <a:moveTo>
                      <a:pt x="82" y="0"/>
                    </a:moveTo>
                    <a:lnTo>
                      <a:pt x="87" y="0"/>
                    </a:lnTo>
                    <a:lnTo>
                      <a:pt x="87" y="2"/>
                    </a:lnTo>
                    <a:lnTo>
                      <a:pt x="82" y="2"/>
                    </a:lnTo>
                    <a:lnTo>
                      <a:pt x="82" y="0"/>
                    </a:lnTo>
                    <a:close/>
                    <a:moveTo>
                      <a:pt x="87" y="0"/>
                    </a:moveTo>
                    <a:lnTo>
                      <a:pt x="87" y="0"/>
                    </a:lnTo>
                    <a:lnTo>
                      <a:pt x="88" y="0"/>
                    </a:lnTo>
                    <a:lnTo>
                      <a:pt x="87" y="1"/>
                    </a:lnTo>
                    <a:lnTo>
                      <a:pt x="87" y="0"/>
                    </a:lnTo>
                    <a:close/>
                    <a:moveTo>
                      <a:pt x="88" y="0"/>
                    </a:moveTo>
                    <a:lnTo>
                      <a:pt x="93" y="2"/>
                    </a:lnTo>
                    <a:lnTo>
                      <a:pt x="92" y="4"/>
                    </a:lnTo>
                    <a:lnTo>
                      <a:pt x="87" y="2"/>
                    </a:lnTo>
                    <a:lnTo>
                      <a:pt x="88" y="0"/>
                    </a:lnTo>
                    <a:close/>
                    <a:moveTo>
                      <a:pt x="93" y="2"/>
                    </a:moveTo>
                    <a:lnTo>
                      <a:pt x="93" y="2"/>
                    </a:lnTo>
                    <a:lnTo>
                      <a:pt x="93" y="3"/>
                    </a:lnTo>
                    <a:lnTo>
                      <a:pt x="93" y="2"/>
                    </a:lnTo>
                    <a:close/>
                    <a:moveTo>
                      <a:pt x="93" y="2"/>
                    </a:moveTo>
                    <a:lnTo>
                      <a:pt x="97" y="4"/>
                    </a:lnTo>
                    <a:lnTo>
                      <a:pt x="96" y="6"/>
                    </a:lnTo>
                    <a:lnTo>
                      <a:pt x="92" y="3"/>
                    </a:lnTo>
                    <a:lnTo>
                      <a:pt x="93" y="2"/>
                    </a:lnTo>
                    <a:close/>
                    <a:moveTo>
                      <a:pt x="97" y="4"/>
                    </a:moveTo>
                    <a:lnTo>
                      <a:pt x="97" y="5"/>
                    </a:lnTo>
                    <a:lnTo>
                      <a:pt x="96" y="5"/>
                    </a:lnTo>
                    <a:lnTo>
                      <a:pt x="97" y="4"/>
                    </a:lnTo>
                    <a:close/>
                    <a:moveTo>
                      <a:pt x="97" y="5"/>
                    </a:moveTo>
                    <a:lnTo>
                      <a:pt x="98" y="10"/>
                    </a:lnTo>
                    <a:lnTo>
                      <a:pt x="96" y="11"/>
                    </a:lnTo>
                    <a:lnTo>
                      <a:pt x="95" y="5"/>
                    </a:lnTo>
                    <a:lnTo>
                      <a:pt x="97" y="5"/>
                    </a:lnTo>
                    <a:close/>
                    <a:moveTo>
                      <a:pt x="98" y="10"/>
                    </a:moveTo>
                    <a:lnTo>
                      <a:pt x="98" y="10"/>
                    </a:lnTo>
                    <a:lnTo>
                      <a:pt x="97" y="10"/>
                    </a:lnTo>
                    <a:lnTo>
                      <a:pt x="98" y="10"/>
                    </a:lnTo>
                    <a:close/>
                    <a:moveTo>
                      <a:pt x="98" y="10"/>
                    </a:moveTo>
                    <a:lnTo>
                      <a:pt x="99" y="17"/>
                    </a:lnTo>
                    <a:lnTo>
                      <a:pt x="97" y="17"/>
                    </a:lnTo>
                    <a:lnTo>
                      <a:pt x="96" y="10"/>
                    </a:lnTo>
                    <a:lnTo>
                      <a:pt x="98" y="10"/>
                    </a:lnTo>
                    <a:close/>
                    <a:moveTo>
                      <a:pt x="99" y="17"/>
                    </a:moveTo>
                    <a:lnTo>
                      <a:pt x="99" y="17"/>
                    </a:lnTo>
                    <a:lnTo>
                      <a:pt x="98" y="17"/>
                    </a:lnTo>
                    <a:lnTo>
                      <a:pt x="99" y="17"/>
                    </a:lnTo>
                    <a:close/>
                    <a:moveTo>
                      <a:pt x="99" y="17"/>
                    </a:moveTo>
                    <a:lnTo>
                      <a:pt x="99" y="41"/>
                    </a:lnTo>
                    <a:lnTo>
                      <a:pt x="97" y="41"/>
                    </a:lnTo>
                    <a:lnTo>
                      <a:pt x="97" y="17"/>
                    </a:lnTo>
                    <a:lnTo>
                      <a:pt x="99" y="17"/>
                    </a:lnTo>
                    <a:close/>
                    <a:moveTo>
                      <a:pt x="99" y="41"/>
                    </a:moveTo>
                    <a:lnTo>
                      <a:pt x="99" y="41"/>
                    </a:lnTo>
                    <a:lnTo>
                      <a:pt x="98" y="41"/>
                    </a:lnTo>
                    <a:lnTo>
                      <a:pt x="99" y="41"/>
                    </a:lnTo>
                    <a:close/>
                    <a:moveTo>
                      <a:pt x="99" y="41"/>
                    </a:moveTo>
                    <a:lnTo>
                      <a:pt x="99" y="51"/>
                    </a:lnTo>
                    <a:lnTo>
                      <a:pt x="97" y="51"/>
                    </a:lnTo>
                    <a:lnTo>
                      <a:pt x="97" y="41"/>
                    </a:lnTo>
                    <a:lnTo>
                      <a:pt x="99" y="41"/>
                    </a:lnTo>
                    <a:close/>
                    <a:moveTo>
                      <a:pt x="99" y="51"/>
                    </a:moveTo>
                    <a:lnTo>
                      <a:pt x="99" y="51"/>
                    </a:lnTo>
                    <a:lnTo>
                      <a:pt x="98" y="51"/>
                    </a:lnTo>
                    <a:lnTo>
                      <a:pt x="99" y="51"/>
                    </a:lnTo>
                    <a:close/>
                    <a:moveTo>
                      <a:pt x="98" y="51"/>
                    </a:moveTo>
                    <a:lnTo>
                      <a:pt x="97" y="59"/>
                    </a:lnTo>
                    <a:lnTo>
                      <a:pt x="95" y="59"/>
                    </a:lnTo>
                    <a:lnTo>
                      <a:pt x="97" y="51"/>
                    </a:lnTo>
                    <a:lnTo>
                      <a:pt x="98" y="51"/>
                    </a:lnTo>
                    <a:close/>
                    <a:moveTo>
                      <a:pt x="97" y="59"/>
                    </a:moveTo>
                    <a:lnTo>
                      <a:pt x="97" y="60"/>
                    </a:lnTo>
                    <a:lnTo>
                      <a:pt x="96" y="59"/>
                    </a:lnTo>
                    <a:lnTo>
                      <a:pt x="97" y="59"/>
                    </a:lnTo>
                    <a:close/>
                    <a:moveTo>
                      <a:pt x="97" y="60"/>
                    </a:moveTo>
                    <a:lnTo>
                      <a:pt x="93" y="64"/>
                    </a:lnTo>
                    <a:lnTo>
                      <a:pt x="92" y="63"/>
                    </a:lnTo>
                    <a:lnTo>
                      <a:pt x="95" y="58"/>
                    </a:lnTo>
                    <a:lnTo>
                      <a:pt x="97" y="60"/>
                    </a:lnTo>
                    <a:close/>
                    <a:moveTo>
                      <a:pt x="93" y="64"/>
                    </a:moveTo>
                    <a:lnTo>
                      <a:pt x="93" y="64"/>
                    </a:lnTo>
                    <a:lnTo>
                      <a:pt x="92" y="63"/>
                    </a:lnTo>
                    <a:lnTo>
                      <a:pt x="93" y="64"/>
                    </a:lnTo>
                    <a:close/>
                    <a:moveTo>
                      <a:pt x="93" y="64"/>
                    </a:moveTo>
                    <a:lnTo>
                      <a:pt x="84" y="69"/>
                    </a:lnTo>
                    <a:lnTo>
                      <a:pt x="83" y="67"/>
                    </a:lnTo>
                    <a:lnTo>
                      <a:pt x="92" y="62"/>
                    </a:lnTo>
                    <a:lnTo>
                      <a:pt x="93" y="64"/>
                    </a:lnTo>
                    <a:close/>
                    <a:moveTo>
                      <a:pt x="84" y="69"/>
                    </a:moveTo>
                    <a:lnTo>
                      <a:pt x="84" y="69"/>
                    </a:lnTo>
                    <a:lnTo>
                      <a:pt x="83" y="68"/>
                    </a:lnTo>
                    <a:lnTo>
                      <a:pt x="84" y="69"/>
                    </a:lnTo>
                    <a:close/>
                    <a:moveTo>
                      <a:pt x="84" y="69"/>
                    </a:moveTo>
                    <a:lnTo>
                      <a:pt x="10" y="109"/>
                    </a:lnTo>
                    <a:lnTo>
                      <a:pt x="9" y="107"/>
                    </a:lnTo>
                    <a:lnTo>
                      <a:pt x="83" y="67"/>
                    </a:lnTo>
                    <a:lnTo>
                      <a:pt x="84" y="69"/>
                    </a:lnTo>
                    <a:close/>
                    <a:moveTo>
                      <a:pt x="9" y="107"/>
                    </a:moveTo>
                    <a:lnTo>
                      <a:pt x="9" y="107"/>
                    </a:lnTo>
                    <a:lnTo>
                      <a:pt x="10" y="108"/>
                    </a:lnTo>
                    <a:lnTo>
                      <a:pt x="9" y="107"/>
                    </a:lnTo>
                    <a:close/>
                    <a:moveTo>
                      <a:pt x="10" y="109"/>
                    </a:moveTo>
                    <a:lnTo>
                      <a:pt x="5" y="112"/>
                    </a:lnTo>
                    <a:lnTo>
                      <a:pt x="4" y="111"/>
                    </a:lnTo>
                    <a:lnTo>
                      <a:pt x="9" y="107"/>
                    </a:lnTo>
                    <a:lnTo>
                      <a:pt x="10" y="109"/>
                    </a:lnTo>
                    <a:close/>
                    <a:moveTo>
                      <a:pt x="4" y="111"/>
                    </a:moveTo>
                    <a:lnTo>
                      <a:pt x="4" y="111"/>
                    </a:lnTo>
                    <a:lnTo>
                      <a:pt x="5" y="112"/>
                    </a:lnTo>
                    <a:lnTo>
                      <a:pt x="4" y="111"/>
                    </a:lnTo>
                    <a:close/>
                    <a:moveTo>
                      <a:pt x="5" y="112"/>
                    </a:moveTo>
                    <a:lnTo>
                      <a:pt x="3" y="116"/>
                    </a:lnTo>
                    <a:lnTo>
                      <a:pt x="1" y="115"/>
                    </a:lnTo>
                    <a:lnTo>
                      <a:pt x="4" y="111"/>
                    </a:lnTo>
                    <a:lnTo>
                      <a:pt x="5" y="112"/>
                    </a:lnTo>
                    <a:close/>
                    <a:moveTo>
                      <a:pt x="1" y="115"/>
                    </a:moveTo>
                    <a:lnTo>
                      <a:pt x="1" y="115"/>
                    </a:lnTo>
                    <a:lnTo>
                      <a:pt x="2" y="115"/>
                    </a:lnTo>
                    <a:lnTo>
                      <a:pt x="1" y="115"/>
                    </a:lnTo>
                    <a:close/>
                    <a:moveTo>
                      <a:pt x="3" y="115"/>
                    </a:moveTo>
                    <a:lnTo>
                      <a:pt x="2" y="119"/>
                    </a:lnTo>
                    <a:lnTo>
                      <a:pt x="0" y="119"/>
                    </a:lnTo>
                    <a:lnTo>
                      <a:pt x="1" y="115"/>
                    </a:lnTo>
                    <a:lnTo>
                      <a:pt x="3" y="115"/>
                    </a:lnTo>
                    <a:close/>
                    <a:moveTo>
                      <a:pt x="0" y="119"/>
                    </a:moveTo>
                    <a:lnTo>
                      <a:pt x="0" y="119"/>
                    </a:lnTo>
                    <a:lnTo>
                      <a:pt x="1" y="119"/>
                    </a:lnTo>
                    <a:lnTo>
                      <a:pt x="0" y="119"/>
                    </a:lnTo>
                    <a:close/>
                    <a:moveTo>
                      <a:pt x="2" y="119"/>
                    </a:moveTo>
                    <a:lnTo>
                      <a:pt x="3" y="127"/>
                    </a:lnTo>
                    <a:lnTo>
                      <a:pt x="1" y="127"/>
                    </a:lnTo>
                    <a:lnTo>
                      <a:pt x="0" y="119"/>
                    </a:lnTo>
                    <a:lnTo>
                      <a:pt x="2" y="119"/>
                    </a:lnTo>
                    <a:close/>
                    <a:moveTo>
                      <a:pt x="3" y="127"/>
                    </a:moveTo>
                    <a:lnTo>
                      <a:pt x="3" y="127"/>
                    </a:lnTo>
                    <a:lnTo>
                      <a:pt x="2" y="127"/>
                    </a:lnTo>
                    <a:lnTo>
                      <a:pt x="3" y="127"/>
                    </a:lnTo>
                    <a:close/>
                    <a:moveTo>
                      <a:pt x="3" y="127"/>
                    </a:moveTo>
                    <a:lnTo>
                      <a:pt x="2" y="144"/>
                    </a:lnTo>
                    <a:lnTo>
                      <a:pt x="0" y="144"/>
                    </a:lnTo>
                    <a:lnTo>
                      <a:pt x="1" y="127"/>
                    </a:lnTo>
                    <a:lnTo>
                      <a:pt x="3" y="127"/>
                    </a:lnTo>
                    <a:close/>
                    <a:moveTo>
                      <a:pt x="0" y="144"/>
                    </a:moveTo>
                    <a:lnTo>
                      <a:pt x="0" y="144"/>
                    </a:lnTo>
                    <a:lnTo>
                      <a:pt x="1" y="144"/>
                    </a:lnTo>
                    <a:lnTo>
                      <a:pt x="0" y="144"/>
                    </a:lnTo>
                    <a:close/>
                    <a:moveTo>
                      <a:pt x="2" y="144"/>
                    </a:moveTo>
                    <a:lnTo>
                      <a:pt x="2" y="156"/>
                    </a:lnTo>
                    <a:lnTo>
                      <a:pt x="0" y="156"/>
                    </a:lnTo>
                    <a:lnTo>
                      <a:pt x="0" y="144"/>
                    </a:lnTo>
                    <a:lnTo>
                      <a:pt x="2" y="144"/>
                    </a:lnTo>
                    <a:close/>
                    <a:moveTo>
                      <a:pt x="1" y="157"/>
                    </a:moveTo>
                    <a:lnTo>
                      <a:pt x="0" y="156"/>
                    </a:lnTo>
                    <a:lnTo>
                      <a:pt x="1" y="156"/>
                    </a:lnTo>
                    <a:lnTo>
                      <a:pt x="1" y="157"/>
                    </a:lnTo>
                    <a:close/>
                    <a:moveTo>
                      <a:pt x="2" y="155"/>
                    </a:moveTo>
                    <a:lnTo>
                      <a:pt x="8" y="162"/>
                    </a:lnTo>
                    <a:lnTo>
                      <a:pt x="7" y="164"/>
                    </a:lnTo>
                    <a:lnTo>
                      <a:pt x="1" y="157"/>
                    </a:lnTo>
                    <a:lnTo>
                      <a:pt x="2" y="155"/>
                    </a:lnTo>
                    <a:close/>
                    <a:moveTo>
                      <a:pt x="8" y="164"/>
                    </a:moveTo>
                    <a:lnTo>
                      <a:pt x="7" y="164"/>
                    </a:lnTo>
                    <a:lnTo>
                      <a:pt x="8" y="163"/>
                    </a:lnTo>
                    <a:lnTo>
                      <a:pt x="8" y="164"/>
                    </a:lnTo>
                    <a:close/>
                    <a:moveTo>
                      <a:pt x="8" y="162"/>
                    </a:moveTo>
                    <a:lnTo>
                      <a:pt x="14" y="162"/>
                    </a:lnTo>
                    <a:lnTo>
                      <a:pt x="14" y="164"/>
                    </a:lnTo>
                    <a:lnTo>
                      <a:pt x="8" y="164"/>
                    </a:lnTo>
                    <a:lnTo>
                      <a:pt x="8" y="162"/>
                    </a:lnTo>
                    <a:close/>
                    <a:moveTo>
                      <a:pt x="15" y="164"/>
                    </a:moveTo>
                    <a:lnTo>
                      <a:pt x="14" y="164"/>
                    </a:lnTo>
                    <a:lnTo>
                      <a:pt x="14" y="163"/>
                    </a:lnTo>
                    <a:lnTo>
                      <a:pt x="15" y="164"/>
                    </a:lnTo>
                    <a:close/>
                    <a:moveTo>
                      <a:pt x="14" y="162"/>
                    </a:moveTo>
                    <a:lnTo>
                      <a:pt x="21" y="159"/>
                    </a:lnTo>
                    <a:lnTo>
                      <a:pt x="22" y="161"/>
                    </a:lnTo>
                    <a:lnTo>
                      <a:pt x="15" y="164"/>
                    </a:lnTo>
                    <a:lnTo>
                      <a:pt x="14" y="162"/>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30" name="Freeform 746"/>
              <p:cNvSpPr>
                <a:spLocks/>
              </p:cNvSpPr>
              <p:nvPr/>
            </p:nvSpPr>
            <p:spPr bwMode="auto">
              <a:xfrm>
                <a:off x="1172" y="1803"/>
                <a:ext cx="454" cy="512"/>
              </a:xfrm>
              <a:custGeom>
                <a:avLst/>
                <a:gdLst>
                  <a:gd name="T0" fmla="*/ 0 w 46"/>
                  <a:gd name="T1" fmla="*/ 2147483647 h 52"/>
                  <a:gd name="T2" fmla="*/ 2147483647 w 46"/>
                  <a:gd name="T3" fmla="*/ 2147483647 h 52"/>
                  <a:gd name="T4" fmla="*/ 2147483647 w 46"/>
                  <a:gd name="T5" fmla="*/ 2147483647 h 52"/>
                  <a:gd name="T6" fmla="*/ 2147483647 w 46"/>
                  <a:gd name="T7" fmla="*/ 2147483647 h 52"/>
                  <a:gd name="T8" fmla="*/ 2147483647 w 46"/>
                  <a:gd name="T9" fmla="*/ 2147483647 h 52"/>
                  <a:gd name="T10" fmla="*/ 2147483647 w 46"/>
                  <a:gd name="T11" fmla="*/ 0 h 52"/>
                  <a:gd name="T12" fmla="*/ 0 w 46"/>
                  <a:gd name="T13" fmla="*/ 2147483647 h 52"/>
                  <a:gd name="T14" fmla="*/ 0 60000 65536"/>
                  <a:gd name="T15" fmla="*/ 0 60000 65536"/>
                  <a:gd name="T16" fmla="*/ 0 60000 65536"/>
                  <a:gd name="T17" fmla="*/ 0 60000 65536"/>
                  <a:gd name="T18" fmla="*/ 0 60000 65536"/>
                  <a:gd name="T19" fmla="*/ 0 60000 65536"/>
                  <a:gd name="T20" fmla="*/ 0 60000 65536"/>
                  <a:gd name="T21" fmla="*/ 0 w 46"/>
                  <a:gd name="T22" fmla="*/ 0 h 52"/>
                  <a:gd name="T23" fmla="*/ 46 w 46"/>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2">
                    <a:moveTo>
                      <a:pt x="0" y="4"/>
                    </a:moveTo>
                    <a:lnTo>
                      <a:pt x="24" y="18"/>
                    </a:lnTo>
                    <a:lnTo>
                      <a:pt x="23" y="52"/>
                    </a:lnTo>
                    <a:lnTo>
                      <a:pt x="46" y="47"/>
                    </a:lnTo>
                    <a:lnTo>
                      <a:pt x="46" y="14"/>
                    </a:lnTo>
                    <a:lnTo>
                      <a:pt x="23" y="0"/>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31" name="Line 747"/>
              <p:cNvSpPr>
                <a:spLocks noChangeShapeType="1"/>
              </p:cNvSpPr>
              <p:nvPr/>
            </p:nvSpPr>
            <p:spPr bwMode="auto">
              <a:xfrm>
                <a:off x="896" y="1684"/>
                <a:ext cx="266" cy="158"/>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2" name="Line 748"/>
              <p:cNvSpPr>
                <a:spLocks noChangeShapeType="1"/>
              </p:cNvSpPr>
              <p:nvPr/>
            </p:nvSpPr>
            <p:spPr bwMode="auto">
              <a:xfrm>
                <a:off x="935" y="1250"/>
                <a:ext cx="444" cy="257"/>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3" name="Line 749"/>
              <p:cNvSpPr>
                <a:spLocks noChangeShapeType="1"/>
              </p:cNvSpPr>
              <p:nvPr/>
            </p:nvSpPr>
            <p:spPr bwMode="auto">
              <a:xfrm>
                <a:off x="1133" y="866"/>
                <a:ext cx="512" cy="296"/>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4" name="Line 750"/>
              <p:cNvSpPr>
                <a:spLocks noChangeShapeType="1"/>
              </p:cNvSpPr>
              <p:nvPr/>
            </p:nvSpPr>
            <p:spPr bwMode="auto">
              <a:xfrm>
                <a:off x="1369" y="1507"/>
                <a:ext cx="1" cy="365"/>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5" name="Line 751"/>
              <p:cNvSpPr>
                <a:spLocks noChangeShapeType="1"/>
              </p:cNvSpPr>
              <p:nvPr/>
            </p:nvSpPr>
            <p:spPr bwMode="auto">
              <a:xfrm>
                <a:off x="1507" y="1793"/>
                <a:ext cx="1" cy="217"/>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6" name="Line 752"/>
              <p:cNvSpPr>
                <a:spLocks noChangeShapeType="1"/>
              </p:cNvSpPr>
              <p:nvPr/>
            </p:nvSpPr>
            <p:spPr bwMode="auto">
              <a:xfrm>
                <a:off x="1645" y="1162"/>
                <a:ext cx="1" cy="582"/>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7" name="Line 753"/>
              <p:cNvSpPr>
                <a:spLocks noChangeShapeType="1"/>
              </p:cNvSpPr>
              <p:nvPr/>
            </p:nvSpPr>
            <p:spPr bwMode="auto">
              <a:xfrm flipH="1">
                <a:off x="2040" y="1783"/>
                <a:ext cx="187" cy="168"/>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8" name="Line 754"/>
              <p:cNvSpPr>
                <a:spLocks noChangeShapeType="1"/>
              </p:cNvSpPr>
              <p:nvPr/>
            </p:nvSpPr>
            <p:spPr bwMode="auto">
              <a:xfrm>
                <a:off x="1300" y="2099"/>
                <a:ext cx="1" cy="345"/>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39" name="Line 755"/>
              <p:cNvSpPr>
                <a:spLocks noChangeShapeType="1"/>
              </p:cNvSpPr>
              <p:nvPr/>
            </p:nvSpPr>
            <p:spPr bwMode="auto">
              <a:xfrm flipV="1">
                <a:off x="1409" y="1941"/>
                <a:ext cx="217" cy="39"/>
              </a:xfrm>
              <a:prstGeom prst="line">
                <a:avLst/>
              </a:prstGeom>
              <a:noFill/>
              <a:ln w="0">
                <a:solidFill>
                  <a:srgbClr val="696665"/>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040" name="Freeform 756"/>
              <p:cNvSpPr>
                <a:spLocks/>
              </p:cNvSpPr>
              <p:nvPr/>
            </p:nvSpPr>
            <p:spPr bwMode="auto">
              <a:xfrm>
                <a:off x="1478" y="2000"/>
                <a:ext cx="79" cy="128"/>
              </a:xfrm>
              <a:custGeom>
                <a:avLst/>
                <a:gdLst>
                  <a:gd name="T0" fmla="*/ 2147483647 w 8"/>
                  <a:gd name="T1" fmla="*/ 0 h 13"/>
                  <a:gd name="T2" fmla="*/ 2147483647 w 8"/>
                  <a:gd name="T3" fmla="*/ 2147483647 h 13"/>
                  <a:gd name="T4" fmla="*/ 2147483647 w 8"/>
                  <a:gd name="T5" fmla="*/ 2147483647 h 13"/>
                  <a:gd name="T6" fmla="*/ 2147483647 w 8"/>
                  <a:gd name="T7" fmla="*/ 2147483647 h 13"/>
                  <a:gd name="T8" fmla="*/ 2147483647 w 8"/>
                  <a:gd name="T9" fmla="*/ 0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2" y="0"/>
                    </a:moveTo>
                    <a:cubicBezTo>
                      <a:pt x="4" y="0"/>
                      <a:pt x="6" y="2"/>
                      <a:pt x="7" y="6"/>
                    </a:cubicBezTo>
                    <a:cubicBezTo>
                      <a:pt x="8" y="9"/>
                      <a:pt x="7" y="13"/>
                      <a:pt x="6" y="13"/>
                    </a:cubicBezTo>
                    <a:cubicBezTo>
                      <a:pt x="4" y="13"/>
                      <a:pt x="2" y="11"/>
                      <a:pt x="1" y="7"/>
                    </a:cubicBezTo>
                    <a:cubicBezTo>
                      <a:pt x="0" y="4"/>
                      <a:pt x="1" y="1"/>
                      <a:pt x="2" y="0"/>
                    </a:cubicBez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1" name="Freeform 757"/>
              <p:cNvSpPr>
                <a:spLocks/>
              </p:cNvSpPr>
              <p:nvPr/>
            </p:nvSpPr>
            <p:spPr bwMode="auto">
              <a:xfrm>
                <a:off x="1468" y="1990"/>
                <a:ext cx="79" cy="148"/>
              </a:xfrm>
              <a:custGeom>
                <a:avLst/>
                <a:gdLst>
                  <a:gd name="T0" fmla="*/ 2147483647 w 8"/>
                  <a:gd name="T1" fmla="*/ 2147483647 h 15"/>
                  <a:gd name="T2" fmla="*/ 2147483647 w 8"/>
                  <a:gd name="T3" fmla="*/ 2147483647 h 15"/>
                  <a:gd name="T4" fmla="*/ 2147483647 w 8"/>
                  <a:gd name="T5" fmla="*/ 2147483647 h 15"/>
                  <a:gd name="T6" fmla="*/ 2147483647 w 8"/>
                  <a:gd name="T7" fmla="*/ 2147483647 h 15"/>
                  <a:gd name="T8" fmla="*/ 2147483647 w 8"/>
                  <a:gd name="T9" fmla="*/ 2147483647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2" y="1"/>
                    </a:moveTo>
                    <a:cubicBezTo>
                      <a:pt x="4" y="0"/>
                      <a:pt x="6" y="3"/>
                      <a:pt x="7" y="7"/>
                    </a:cubicBezTo>
                    <a:cubicBezTo>
                      <a:pt x="8" y="11"/>
                      <a:pt x="7" y="14"/>
                      <a:pt x="6" y="14"/>
                    </a:cubicBezTo>
                    <a:cubicBezTo>
                      <a:pt x="4" y="15"/>
                      <a:pt x="2" y="12"/>
                      <a:pt x="1" y="9"/>
                    </a:cubicBezTo>
                    <a:cubicBezTo>
                      <a:pt x="0" y="5"/>
                      <a:pt x="1" y="1"/>
                      <a:pt x="2" y="1"/>
                    </a:cubicBezTo>
                    <a:close/>
                  </a:path>
                </a:pathLst>
              </a:custGeom>
              <a:solidFill>
                <a:srgbClr val="CF9A7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2" name="Freeform 758"/>
              <p:cNvSpPr>
                <a:spLocks/>
              </p:cNvSpPr>
              <p:nvPr/>
            </p:nvSpPr>
            <p:spPr bwMode="auto">
              <a:xfrm>
                <a:off x="1468" y="1990"/>
                <a:ext cx="79" cy="148"/>
              </a:xfrm>
              <a:custGeom>
                <a:avLst/>
                <a:gdLst>
                  <a:gd name="T0" fmla="*/ 2147483647 w 8"/>
                  <a:gd name="T1" fmla="*/ 2147483647 h 15"/>
                  <a:gd name="T2" fmla="*/ 2147483647 w 8"/>
                  <a:gd name="T3" fmla="*/ 2147483647 h 15"/>
                  <a:gd name="T4" fmla="*/ 2147483647 w 8"/>
                  <a:gd name="T5" fmla="*/ 2147483647 h 15"/>
                  <a:gd name="T6" fmla="*/ 2147483647 w 8"/>
                  <a:gd name="T7" fmla="*/ 2147483647 h 15"/>
                  <a:gd name="T8" fmla="*/ 2147483647 w 8"/>
                  <a:gd name="T9" fmla="*/ 2147483647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2" y="1"/>
                    </a:moveTo>
                    <a:cubicBezTo>
                      <a:pt x="4" y="0"/>
                      <a:pt x="6" y="3"/>
                      <a:pt x="7" y="7"/>
                    </a:cubicBezTo>
                    <a:cubicBezTo>
                      <a:pt x="8" y="11"/>
                      <a:pt x="7" y="14"/>
                      <a:pt x="6" y="14"/>
                    </a:cubicBezTo>
                    <a:cubicBezTo>
                      <a:pt x="4" y="15"/>
                      <a:pt x="2" y="12"/>
                      <a:pt x="1" y="9"/>
                    </a:cubicBezTo>
                    <a:cubicBezTo>
                      <a:pt x="0" y="5"/>
                      <a:pt x="1" y="1"/>
                      <a:pt x="2" y="1"/>
                    </a:cubicBez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3" name="Freeform 759"/>
              <p:cNvSpPr>
                <a:spLocks/>
              </p:cNvSpPr>
              <p:nvPr/>
            </p:nvSpPr>
            <p:spPr bwMode="auto">
              <a:xfrm>
                <a:off x="1458" y="2000"/>
                <a:ext cx="69" cy="138"/>
              </a:xfrm>
              <a:custGeom>
                <a:avLst/>
                <a:gdLst>
                  <a:gd name="T0" fmla="*/ 2147483647 w 7"/>
                  <a:gd name="T1" fmla="*/ 2147483647 h 14"/>
                  <a:gd name="T2" fmla="*/ 2147483647 w 7"/>
                  <a:gd name="T3" fmla="*/ 2147483647 h 14"/>
                  <a:gd name="T4" fmla="*/ 2147483647 w 7"/>
                  <a:gd name="T5" fmla="*/ 2147483647 h 14"/>
                  <a:gd name="T6" fmla="*/ 2147483647 w 7"/>
                  <a:gd name="T7" fmla="*/ 2147483647 h 14"/>
                  <a:gd name="T8" fmla="*/ 2147483647 w 7"/>
                  <a:gd name="T9" fmla="*/ 2147483647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2" y="1"/>
                    </a:moveTo>
                    <a:cubicBezTo>
                      <a:pt x="3" y="0"/>
                      <a:pt x="5" y="3"/>
                      <a:pt x="6" y="6"/>
                    </a:cubicBezTo>
                    <a:cubicBezTo>
                      <a:pt x="7" y="10"/>
                      <a:pt x="7" y="13"/>
                      <a:pt x="5" y="13"/>
                    </a:cubicBezTo>
                    <a:cubicBezTo>
                      <a:pt x="4" y="14"/>
                      <a:pt x="2" y="11"/>
                      <a:pt x="1" y="8"/>
                    </a:cubicBezTo>
                    <a:cubicBezTo>
                      <a:pt x="0" y="4"/>
                      <a:pt x="0" y="1"/>
                      <a:pt x="2" y="1"/>
                    </a:cubicBez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4" name="Freeform 760"/>
              <p:cNvSpPr>
                <a:spLocks/>
              </p:cNvSpPr>
              <p:nvPr/>
            </p:nvSpPr>
            <p:spPr bwMode="auto">
              <a:xfrm>
                <a:off x="1231" y="1951"/>
                <a:ext cx="118" cy="217"/>
              </a:xfrm>
              <a:custGeom>
                <a:avLst/>
                <a:gdLst>
                  <a:gd name="T0" fmla="*/ 2147483647 w 12"/>
                  <a:gd name="T1" fmla="*/ 2147483647 h 22"/>
                  <a:gd name="T2" fmla="*/ 2147483647 w 12"/>
                  <a:gd name="T3" fmla="*/ 2147483647 h 22"/>
                  <a:gd name="T4" fmla="*/ 2147483647 w 12"/>
                  <a:gd name="T5" fmla="*/ 2147483647 h 22"/>
                  <a:gd name="T6" fmla="*/ 2147483647 w 12"/>
                  <a:gd name="T7" fmla="*/ 2147483647 h 22"/>
                  <a:gd name="T8" fmla="*/ 2147483647 w 12"/>
                  <a:gd name="T9" fmla="*/ 2147483647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3" y="1"/>
                    </a:moveTo>
                    <a:cubicBezTo>
                      <a:pt x="6" y="0"/>
                      <a:pt x="9" y="4"/>
                      <a:pt x="10" y="10"/>
                    </a:cubicBezTo>
                    <a:cubicBezTo>
                      <a:pt x="12" y="16"/>
                      <a:pt x="11" y="21"/>
                      <a:pt x="9" y="22"/>
                    </a:cubicBezTo>
                    <a:cubicBezTo>
                      <a:pt x="6" y="22"/>
                      <a:pt x="3" y="18"/>
                      <a:pt x="1" y="13"/>
                    </a:cubicBezTo>
                    <a:cubicBezTo>
                      <a:pt x="0" y="7"/>
                      <a:pt x="1" y="1"/>
                      <a:pt x="3" y="1"/>
                    </a:cubicBezTo>
                    <a:close/>
                  </a:path>
                </a:pathLst>
              </a:custGeom>
              <a:solidFill>
                <a:srgbClr val="8B8A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5" name="Freeform 761"/>
              <p:cNvSpPr>
                <a:spLocks/>
              </p:cNvSpPr>
              <p:nvPr/>
            </p:nvSpPr>
            <p:spPr bwMode="auto">
              <a:xfrm>
                <a:off x="1231" y="1951"/>
                <a:ext cx="118" cy="217"/>
              </a:xfrm>
              <a:custGeom>
                <a:avLst/>
                <a:gdLst>
                  <a:gd name="T0" fmla="*/ 2147483647 w 12"/>
                  <a:gd name="T1" fmla="*/ 2147483647 h 22"/>
                  <a:gd name="T2" fmla="*/ 2147483647 w 12"/>
                  <a:gd name="T3" fmla="*/ 2147483647 h 22"/>
                  <a:gd name="T4" fmla="*/ 2147483647 w 12"/>
                  <a:gd name="T5" fmla="*/ 2147483647 h 22"/>
                  <a:gd name="T6" fmla="*/ 2147483647 w 12"/>
                  <a:gd name="T7" fmla="*/ 2147483647 h 22"/>
                  <a:gd name="T8" fmla="*/ 2147483647 w 12"/>
                  <a:gd name="T9" fmla="*/ 2147483647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3" y="1"/>
                    </a:moveTo>
                    <a:cubicBezTo>
                      <a:pt x="6" y="0"/>
                      <a:pt x="9" y="4"/>
                      <a:pt x="10" y="10"/>
                    </a:cubicBezTo>
                    <a:cubicBezTo>
                      <a:pt x="12" y="16"/>
                      <a:pt x="11" y="21"/>
                      <a:pt x="9" y="22"/>
                    </a:cubicBezTo>
                    <a:cubicBezTo>
                      <a:pt x="6" y="22"/>
                      <a:pt x="3" y="18"/>
                      <a:pt x="1" y="13"/>
                    </a:cubicBezTo>
                    <a:cubicBezTo>
                      <a:pt x="0" y="7"/>
                      <a:pt x="1" y="1"/>
                      <a:pt x="3" y="1"/>
                    </a:cubicBez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6" name="Freeform 765"/>
              <p:cNvSpPr>
                <a:spLocks/>
              </p:cNvSpPr>
              <p:nvPr/>
            </p:nvSpPr>
            <p:spPr bwMode="auto">
              <a:xfrm>
                <a:off x="4426" y="1586"/>
                <a:ext cx="198"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7" name="Freeform 766"/>
              <p:cNvSpPr>
                <a:spLocks/>
              </p:cNvSpPr>
              <p:nvPr/>
            </p:nvSpPr>
            <p:spPr bwMode="auto">
              <a:xfrm>
                <a:off x="4426" y="1586"/>
                <a:ext cx="198"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8" name="Freeform 767"/>
              <p:cNvSpPr>
                <a:spLocks/>
              </p:cNvSpPr>
              <p:nvPr/>
            </p:nvSpPr>
            <p:spPr bwMode="auto">
              <a:xfrm>
                <a:off x="5048" y="123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49" name="Freeform 768"/>
              <p:cNvSpPr>
                <a:spLocks/>
              </p:cNvSpPr>
              <p:nvPr/>
            </p:nvSpPr>
            <p:spPr bwMode="auto">
              <a:xfrm>
                <a:off x="5048" y="123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0" name="Freeform 769"/>
              <p:cNvSpPr>
                <a:spLocks/>
              </p:cNvSpPr>
              <p:nvPr/>
            </p:nvSpPr>
            <p:spPr bwMode="auto">
              <a:xfrm>
                <a:off x="4959" y="1280"/>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1" name="Freeform 770"/>
              <p:cNvSpPr>
                <a:spLocks/>
              </p:cNvSpPr>
              <p:nvPr/>
            </p:nvSpPr>
            <p:spPr bwMode="auto">
              <a:xfrm>
                <a:off x="4959" y="1280"/>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2" name="Freeform 771"/>
              <p:cNvSpPr>
                <a:spLocks/>
              </p:cNvSpPr>
              <p:nvPr/>
            </p:nvSpPr>
            <p:spPr bwMode="auto">
              <a:xfrm>
                <a:off x="4870" y="1339"/>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3" name="Freeform 772"/>
              <p:cNvSpPr>
                <a:spLocks/>
              </p:cNvSpPr>
              <p:nvPr/>
            </p:nvSpPr>
            <p:spPr bwMode="auto">
              <a:xfrm>
                <a:off x="4870" y="1339"/>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4" name="Freeform 773"/>
              <p:cNvSpPr>
                <a:spLocks/>
              </p:cNvSpPr>
              <p:nvPr/>
            </p:nvSpPr>
            <p:spPr bwMode="auto">
              <a:xfrm>
                <a:off x="4782" y="13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5" name="Freeform 774"/>
              <p:cNvSpPr>
                <a:spLocks/>
              </p:cNvSpPr>
              <p:nvPr/>
            </p:nvSpPr>
            <p:spPr bwMode="auto">
              <a:xfrm>
                <a:off x="4782" y="13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6" name="Freeform 775"/>
              <p:cNvSpPr>
                <a:spLocks/>
              </p:cNvSpPr>
              <p:nvPr/>
            </p:nvSpPr>
            <p:spPr bwMode="auto">
              <a:xfrm>
                <a:off x="4693" y="14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7" name="Freeform 776"/>
              <p:cNvSpPr>
                <a:spLocks/>
              </p:cNvSpPr>
              <p:nvPr/>
            </p:nvSpPr>
            <p:spPr bwMode="auto">
              <a:xfrm>
                <a:off x="4693" y="14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8" name="Freeform 777"/>
              <p:cNvSpPr>
                <a:spLocks/>
              </p:cNvSpPr>
              <p:nvPr/>
            </p:nvSpPr>
            <p:spPr bwMode="auto">
              <a:xfrm>
                <a:off x="4604" y="14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59" name="Freeform 778"/>
              <p:cNvSpPr>
                <a:spLocks/>
              </p:cNvSpPr>
              <p:nvPr/>
            </p:nvSpPr>
            <p:spPr bwMode="auto">
              <a:xfrm>
                <a:off x="4604" y="14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0" name="Freeform 779"/>
              <p:cNvSpPr>
                <a:spLocks/>
              </p:cNvSpPr>
              <p:nvPr/>
            </p:nvSpPr>
            <p:spPr bwMode="auto">
              <a:xfrm>
                <a:off x="4515" y="1536"/>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1" name="Freeform 780"/>
              <p:cNvSpPr>
                <a:spLocks/>
              </p:cNvSpPr>
              <p:nvPr/>
            </p:nvSpPr>
            <p:spPr bwMode="auto">
              <a:xfrm>
                <a:off x="4515" y="1536"/>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7"/>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2" name="Freeform 781"/>
              <p:cNvSpPr>
                <a:spLocks/>
              </p:cNvSpPr>
              <p:nvPr/>
            </p:nvSpPr>
            <p:spPr bwMode="auto">
              <a:xfrm>
                <a:off x="3726" y="19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3" name="Freeform 782"/>
              <p:cNvSpPr>
                <a:spLocks/>
              </p:cNvSpPr>
              <p:nvPr/>
            </p:nvSpPr>
            <p:spPr bwMode="auto">
              <a:xfrm>
                <a:off x="3726" y="19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4" name="Freeform 783"/>
              <p:cNvSpPr>
                <a:spLocks/>
              </p:cNvSpPr>
              <p:nvPr/>
            </p:nvSpPr>
            <p:spPr bwMode="auto">
              <a:xfrm>
                <a:off x="4348" y="163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5" name="Freeform 784"/>
              <p:cNvSpPr>
                <a:spLocks/>
              </p:cNvSpPr>
              <p:nvPr/>
            </p:nvSpPr>
            <p:spPr bwMode="auto">
              <a:xfrm>
                <a:off x="4348" y="163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6" name="Freeform 785"/>
              <p:cNvSpPr>
                <a:spLocks/>
              </p:cNvSpPr>
              <p:nvPr/>
            </p:nvSpPr>
            <p:spPr bwMode="auto">
              <a:xfrm>
                <a:off x="4259" y="1684"/>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7" name="Freeform 786"/>
              <p:cNvSpPr>
                <a:spLocks/>
              </p:cNvSpPr>
              <p:nvPr/>
            </p:nvSpPr>
            <p:spPr bwMode="auto">
              <a:xfrm>
                <a:off x="4259" y="1684"/>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8" name="Freeform 787"/>
              <p:cNvSpPr>
                <a:spLocks/>
              </p:cNvSpPr>
              <p:nvPr/>
            </p:nvSpPr>
            <p:spPr bwMode="auto">
              <a:xfrm>
                <a:off x="4170" y="1734"/>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69" name="Freeform 788"/>
              <p:cNvSpPr>
                <a:spLocks/>
              </p:cNvSpPr>
              <p:nvPr/>
            </p:nvSpPr>
            <p:spPr bwMode="auto">
              <a:xfrm>
                <a:off x="4170" y="1734"/>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0" name="Freeform 789"/>
              <p:cNvSpPr>
                <a:spLocks/>
              </p:cNvSpPr>
              <p:nvPr/>
            </p:nvSpPr>
            <p:spPr bwMode="auto">
              <a:xfrm>
                <a:off x="4081" y="1783"/>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1" name="Freeform 790"/>
              <p:cNvSpPr>
                <a:spLocks/>
              </p:cNvSpPr>
              <p:nvPr/>
            </p:nvSpPr>
            <p:spPr bwMode="auto">
              <a:xfrm>
                <a:off x="4081" y="1783"/>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7"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2" name="Freeform 791"/>
              <p:cNvSpPr>
                <a:spLocks/>
              </p:cNvSpPr>
              <p:nvPr/>
            </p:nvSpPr>
            <p:spPr bwMode="auto">
              <a:xfrm>
                <a:off x="3993" y="1842"/>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3" name="Freeform 792"/>
              <p:cNvSpPr>
                <a:spLocks/>
              </p:cNvSpPr>
              <p:nvPr/>
            </p:nvSpPr>
            <p:spPr bwMode="auto">
              <a:xfrm>
                <a:off x="3993" y="1842"/>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4" name="Freeform 793"/>
              <p:cNvSpPr>
                <a:spLocks/>
              </p:cNvSpPr>
              <p:nvPr/>
            </p:nvSpPr>
            <p:spPr bwMode="auto">
              <a:xfrm>
                <a:off x="3904" y="1891"/>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5" name="Freeform 794"/>
              <p:cNvSpPr>
                <a:spLocks/>
              </p:cNvSpPr>
              <p:nvPr/>
            </p:nvSpPr>
            <p:spPr bwMode="auto">
              <a:xfrm>
                <a:off x="3904" y="1891"/>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6" name="Freeform 795"/>
              <p:cNvSpPr>
                <a:spLocks/>
              </p:cNvSpPr>
              <p:nvPr/>
            </p:nvSpPr>
            <p:spPr bwMode="auto">
              <a:xfrm>
                <a:off x="3815" y="19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7" name="Freeform 796"/>
              <p:cNvSpPr>
                <a:spLocks/>
              </p:cNvSpPr>
              <p:nvPr/>
            </p:nvSpPr>
            <p:spPr bwMode="auto">
              <a:xfrm>
                <a:off x="3815" y="19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8" name="Freeform 797"/>
              <p:cNvSpPr>
                <a:spLocks/>
              </p:cNvSpPr>
              <p:nvPr/>
            </p:nvSpPr>
            <p:spPr bwMode="auto">
              <a:xfrm>
                <a:off x="3026" y="2385"/>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79" name="Freeform 798"/>
              <p:cNvSpPr>
                <a:spLocks/>
              </p:cNvSpPr>
              <p:nvPr/>
            </p:nvSpPr>
            <p:spPr bwMode="auto">
              <a:xfrm>
                <a:off x="3026" y="2385"/>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0" name="Freeform 799"/>
              <p:cNvSpPr>
                <a:spLocks/>
              </p:cNvSpPr>
              <p:nvPr/>
            </p:nvSpPr>
            <p:spPr bwMode="auto">
              <a:xfrm>
                <a:off x="3637" y="2039"/>
                <a:ext cx="198"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1" name="Freeform 800"/>
              <p:cNvSpPr>
                <a:spLocks/>
              </p:cNvSpPr>
              <p:nvPr/>
            </p:nvSpPr>
            <p:spPr bwMode="auto">
              <a:xfrm>
                <a:off x="3637" y="2039"/>
                <a:ext cx="198"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7"/>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2" name="Freeform 801"/>
              <p:cNvSpPr>
                <a:spLocks/>
              </p:cNvSpPr>
              <p:nvPr/>
            </p:nvSpPr>
            <p:spPr bwMode="auto">
              <a:xfrm>
                <a:off x="3549" y="2089"/>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3" name="Freeform 802"/>
              <p:cNvSpPr>
                <a:spLocks/>
              </p:cNvSpPr>
              <p:nvPr/>
            </p:nvSpPr>
            <p:spPr bwMode="auto">
              <a:xfrm>
                <a:off x="3549" y="2089"/>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4" name="Freeform 803"/>
              <p:cNvSpPr>
                <a:spLocks/>
              </p:cNvSpPr>
              <p:nvPr/>
            </p:nvSpPr>
            <p:spPr bwMode="auto">
              <a:xfrm>
                <a:off x="3470" y="21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5" name="Freeform 804"/>
              <p:cNvSpPr>
                <a:spLocks/>
              </p:cNvSpPr>
              <p:nvPr/>
            </p:nvSpPr>
            <p:spPr bwMode="auto">
              <a:xfrm>
                <a:off x="3470" y="2138"/>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6" name="Freeform 805"/>
              <p:cNvSpPr>
                <a:spLocks/>
              </p:cNvSpPr>
              <p:nvPr/>
            </p:nvSpPr>
            <p:spPr bwMode="auto">
              <a:xfrm>
                <a:off x="3381" y="21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7" name="Freeform 806"/>
              <p:cNvSpPr>
                <a:spLocks/>
              </p:cNvSpPr>
              <p:nvPr/>
            </p:nvSpPr>
            <p:spPr bwMode="auto">
              <a:xfrm>
                <a:off x="3381" y="21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8" name="Freeform 807"/>
              <p:cNvSpPr>
                <a:spLocks/>
              </p:cNvSpPr>
              <p:nvPr/>
            </p:nvSpPr>
            <p:spPr bwMode="auto">
              <a:xfrm>
                <a:off x="3292" y="2237"/>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89" name="Freeform 808"/>
              <p:cNvSpPr>
                <a:spLocks/>
              </p:cNvSpPr>
              <p:nvPr/>
            </p:nvSpPr>
            <p:spPr bwMode="auto">
              <a:xfrm>
                <a:off x="3292" y="2237"/>
                <a:ext cx="188"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0" name="Freeform 809"/>
              <p:cNvSpPr>
                <a:spLocks/>
              </p:cNvSpPr>
              <p:nvPr/>
            </p:nvSpPr>
            <p:spPr bwMode="auto">
              <a:xfrm>
                <a:off x="3204" y="2286"/>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1" name="Freeform 810"/>
              <p:cNvSpPr>
                <a:spLocks/>
              </p:cNvSpPr>
              <p:nvPr/>
            </p:nvSpPr>
            <p:spPr bwMode="auto">
              <a:xfrm>
                <a:off x="3204" y="2286"/>
                <a:ext cx="187" cy="118"/>
              </a:xfrm>
              <a:custGeom>
                <a:avLst/>
                <a:gdLst>
                  <a:gd name="T0" fmla="*/ 0 w 19"/>
                  <a:gd name="T1" fmla="*/ 2147483647 h 12"/>
                  <a:gd name="T2" fmla="*/ 2147483647 w 19"/>
                  <a:gd name="T3" fmla="*/ 0 h 12"/>
                  <a:gd name="T4" fmla="*/ 2147483647 w 19"/>
                  <a:gd name="T5" fmla="*/ 2147483647 h 12"/>
                  <a:gd name="T6" fmla="*/ 2147483647 w 19"/>
                  <a:gd name="T7" fmla="*/ 2147483647 h 12"/>
                  <a:gd name="T8" fmla="*/ 0 w 19"/>
                  <a:gd name="T9" fmla="*/ 2147483647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0" y="5"/>
                    </a:moveTo>
                    <a:lnTo>
                      <a:pt x="8" y="0"/>
                    </a:lnTo>
                    <a:lnTo>
                      <a:pt x="19" y="7"/>
                    </a:lnTo>
                    <a:lnTo>
                      <a:pt x="11" y="12"/>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2" name="Freeform 811"/>
              <p:cNvSpPr>
                <a:spLocks/>
              </p:cNvSpPr>
              <p:nvPr/>
            </p:nvSpPr>
            <p:spPr bwMode="auto">
              <a:xfrm>
                <a:off x="3115" y="234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3" name="Freeform 812"/>
              <p:cNvSpPr>
                <a:spLocks/>
              </p:cNvSpPr>
              <p:nvPr/>
            </p:nvSpPr>
            <p:spPr bwMode="auto">
              <a:xfrm>
                <a:off x="3115" y="2345"/>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4" name="Freeform 813"/>
              <p:cNvSpPr>
                <a:spLocks/>
              </p:cNvSpPr>
              <p:nvPr/>
            </p:nvSpPr>
            <p:spPr bwMode="auto">
              <a:xfrm>
                <a:off x="2326" y="27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2095" name="Freeform 814"/>
              <p:cNvSpPr>
                <a:spLocks/>
              </p:cNvSpPr>
              <p:nvPr/>
            </p:nvSpPr>
            <p:spPr bwMode="auto">
              <a:xfrm>
                <a:off x="2326" y="2789"/>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grpSp>
        <p:sp>
          <p:nvSpPr>
            <p:cNvPr id="31756" name="Freeform 816"/>
            <p:cNvSpPr>
              <a:spLocks/>
            </p:cNvSpPr>
            <p:nvPr/>
          </p:nvSpPr>
          <p:spPr bwMode="auto">
            <a:xfrm>
              <a:off x="2937" y="2444"/>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57" name="Freeform 817"/>
            <p:cNvSpPr>
              <a:spLocks/>
            </p:cNvSpPr>
            <p:nvPr/>
          </p:nvSpPr>
          <p:spPr bwMode="auto">
            <a:xfrm>
              <a:off x="2937" y="2444"/>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58" name="Freeform 818"/>
            <p:cNvSpPr>
              <a:spLocks/>
            </p:cNvSpPr>
            <p:nvPr/>
          </p:nvSpPr>
          <p:spPr bwMode="auto">
            <a:xfrm>
              <a:off x="2849" y="2493"/>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59" name="Freeform 819"/>
            <p:cNvSpPr>
              <a:spLocks/>
            </p:cNvSpPr>
            <p:nvPr/>
          </p:nvSpPr>
          <p:spPr bwMode="auto">
            <a:xfrm>
              <a:off x="2849" y="2493"/>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2" y="11"/>
                  </a:lnTo>
                  <a:lnTo>
                    <a:pt x="0" y="4"/>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0" name="Freeform 820"/>
            <p:cNvSpPr>
              <a:spLocks/>
            </p:cNvSpPr>
            <p:nvPr/>
          </p:nvSpPr>
          <p:spPr bwMode="auto">
            <a:xfrm>
              <a:off x="2760" y="2542"/>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1" name="Freeform 821"/>
            <p:cNvSpPr>
              <a:spLocks/>
            </p:cNvSpPr>
            <p:nvPr/>
          </p:nvSpPr>
          <p:spPr bwMode="auto">
            <a:xfrm>
              <a:off x="2760" y="2542"/>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2" name="Freeform 822"/>
            <p:cNvSpPr>
              <a:spLocks/>
            </p:cNvSpPr>
            <p:nvPr/>
          </p:nvSpPr>
          <p:spPr bwMode="auto">
            <a:xfrm>
              <a:off x="2671" y="2592"/>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3" name="Freeform 823"/>
            <p:cNvSpPr>
              <a:spLocks/>
            </p:cNvSpPr>
            <p:nvPr/>
          </p:nvSpPr>
          <p:spPr bwMode="auto">
            <a:xfrm>
              <a:off x="2671" y="2592"/>
              <a:ext cx="197" cy="108"/>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5"/>
                  </a:moveTo>
                  <a:lnTo>
                    <a:pt x="8" y="0"/>
                  </a:lnTo>
                  <a:lnTo>
                    <a:pt x="20" y="7"/>
                  </a:lnTo>
                  <a:lnTo>
                    <a:pt x="12"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4" name="Freeform 824"/>
            <p:cNvSpPr>
              <a:spLocks/>
            </p:cNvSpPr>
            <p:nvPr/>
          </p:nvSpPr>
          <p:spPr bwMode="auto">
            <a:xfrm>
              <a:off x="2592" y="26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5" name="Freeform 825"/>
            <p:cNvSpPr>
              <a:spLocks/>
            </p:cNvSpPr>
            <p:nvPr/>
          </p:nvSpPr>
          <p:spPr bwMode="auto">
            <a:xfrm>
              <a:off x="2592" y="2641"/>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6" name="Freeform 826"/>
            <p:cNvSpPr>
              <a:spLocks/>
            </p:cNvSpPr>
            <p:nvPr/>
          </p:nvSpPr>
          <p:spPr bwMode="auto">
            <a:xfrm>
              <a:off x="2217" y="2858"/>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7" name="Freeform 827"/>
            <p:cNvSpPr>
              <a:spLocks/>
            </p:cNvSpPr>
            <p:nvPr/>
          </p:nvSpPr>
          <p:spPr bwMode="auto">
            <a:xfrm>
              <a:off x="2217" y="2858"/>
              <a:ext cx="188"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8" name="Freeform 828"/>
            <p:cNvSpPr>
              <a:spLocks/>
            </p:cNvSpPr>
            <p:nvPr/>
          </p:nvSpPr>
          <p:spPr bwMode="auto">
            <a:xfrm>
              <a:off x="2217" y="2838"/>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B4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69" name="Freeform 829"/>
            <p:cNvSpPr>
              <a:spLocks/>
            </p:cNvSpPr>
            <p:nvPr/>
          </p:nvSpPr>
          <p:spPr bwMode="auto">
            <a:xfrm>
              <a:off x="2217" y="2838"/>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0" name="Freeform 830"/>
            <p:cNvSpPr>
              <a:spLocks/>
            </p:cNvSpPr>
            <p:nvPr/>
          </p:nvSpPr>
          <p:spPr bwMode="auto">
            <a:xfrm>
              <a:off x="2503" y="26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1" name="Freeform 831"/>
            <p:cNvSpPr>
              <a:spLocks/>
            </p:cNvSpPr>
            <p:nvPr/>
          </p:nvSpPr>
          <p:spPr bwMode="auto">
            <a:xfrm>
              <a:off x="2503" y="2690"/>
              <a:ext cx="188"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2" name="Freeform 832"/>
            <p:cNvSpPr>
              <a:spLocks/>
            </p:cNvSpPr>
            <p:nvPr/>
          </p:nvSpPr>
          <p:spPr bwMode="auto">
            <a:xfrm>
              <a:off x="2129" y="290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3" name="Freeform 833"/>
            <p:cNvSpPr>
              <a:spLocks/>
            </p:cNvSpPr>
            <p:nvPr/>
          </p:nvSpPr>
          <p:spPr bwMode="auto">
            <a:xfrm>
              <a:off x="2129" y="290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4" name="Freeform 834"/>
            <p:cNvSpPr>
              <a:spLocks/>
            </p:cNvSpPr>
            <p:nvPr/>
          </p:nvSpPr>
          <p:spPr bwMode="auto">
            <a:xfrm>
              <a:off x="2129" y="28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2" y="11"/>
                  </a:lnTo>
                  <a:lnTo>
                    <a:pt x="0" y="5"/>
                  </a:lnTo>
                  <a:close/>
                </a:path>
              </a:pathLst>
            </a:custGeom>
            <a:solidFill>
              <a:srgbClr val="B4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5" name="Freeform 835"/>
            <p:cNvSpPr>
              <a:spLocks/>
            </p:cNvSpPr>
            <p:nvPr/>
          </p:nvSpPr>
          <p:spPr bwMode="auto">
            <a:xfrm>
              <a:off x="2129" y="2887"/>
              <a:ext cx="187" cy="109"/>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2" y="11"/>
                  </a:lnTo>
                  <a:lnTo>
                    <a:pt x="0" y="5"/>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6" name="Freeform 836"/>
            <p:cNvSpPr>
              <a:spLocks/>
            </p:cNvSpPr>
            <p:nvPr/>
          </p:nvSpPr>
          <p:spPr bwMode="auto">
            <a:xfrm>
              <a:off x="2415" y="2740"/>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CECE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7" name="Freeform 837"/>
            <p:cNvSpPr>
              <a:spLocks/>
            </p:cNvSpPr>
            <p:nvPr/>
          </p:nvSpPr>
          <p:spPr bwMode="auto">
            <a:xfrm>
              <a:off x="2415" y="2740"/>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noFill/>
            <a:ln w="0">
              <a:solidFill>
                <a:srgbClr val="69666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8" name="Freeform 838"/>
            <p:cNvSpPr>
              <a:spLocks/>
            </p:cNvSpPr>
            <p:nvPr/>
          </p:nvSpPr>
          <p:spPr bwMode="auto">
            <a:xfrm>
              <a:off x="2040" y="2956"/>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6"/>
                  </a:lnTo>
                  <a:lnTo>
                    <a:pt x="12" y="11"/>
                  </a:lnTo>
                  <a:lnTo>
                    <a:pt x="0" y="4"/>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79" name="Freeform 839"/>
            <p:cNvSpPr>
              <a:spLocks/>
            </p:cNvSpPr>
            <p:nvPr/>
          </p:nvSpPr>
          <p:spPr bwMode="auto">
            <a:xfrm>
              <a:off x="2040" y="2956"/>
              <a:ext cx="197" cy="109"/>
            </a:xfrm>
            <a:custGeom>
              <a:avLst/>
              <a:gdLst>
                <a:gd name="T0" fmla="*/ 0 w 20"/>
                <a:gd name="T1" fmla="*/ 2147483647 h 11"/>
                <a:gd name="T2" fmla="*/ 2147483647 w 20"/>
                <a:gd name="T3" fmla="*/ 0 h 11"/>
                <a:gd name="T4" fmla="*/ 2147483647 w 20"/>
                <a:gd name="T5" fmla="*/ 2147483647 h 11"/>
                <a:gd name="T6" fmla="*/ 2147483647 w 20"/>
                <a:gd name="T7" fmla="*/ 2147483647 h 11"/>
                <a:gd name="T8" fmla="*/ 0 w 20"/>
                <a:gd name="T9" fmla="*/ 2147483647 h 11"/>
                <a:gd name="T10" fmla="*/ 0 60000 65536"/>
                <a:gd name="T11" fmla="*/ 0 60000 65536"/>
                <a:gd name="T12" fmla="*/ 0 60000 65536"/>
                <a:gd name="T13" fmla="*/ 0 60000 65536"/>
                <a:gd name="T14" fmla="*/ 0 60000 65536"/>
                <a:gd name="T15" fmla="*/ 0 w 20"/>
                <a:gd name="T16" fmla="*/ 0 h 11"/>
                <a:gd name="T17" fmla="*/ 20 w 20"/>
                <a:gd name="T18" fmla="*/ 11 h 11"/>
              </a:gdLst>
              <a:ahLst/>
              <a:cxnLst>
                <a:cxn ang="T10">
                  <a:pos x="T0" y="T1"/>
                </a:cxn>
                <a:cxn ang="T11">
                  <a:pos x="T2" y="T3"/>
                </a:cxn>
                <a:cxn ang="T12">
                  <a:pos x="T4" y="T5"/>
                </a:cxn>
                <a:cxn ang="T13">
                  <a:pos x="T6" y="T7"/>
                </a:cxn>
                <a:cxn ang="T14">
                  <a:pos x="T8" y="T9"/>
                </a:cxn>
              </a:cxnLst>
              <a:rect l="T15" t="T16" r="T17" b="T18"/>
              <a:pathLst>
                <a:path w="20" h="11">
                  <a:moveTo>
                    <a:pt x="0" y="4"/>
                  </a:moveTo>
                  <a:lnTo>
                    <a:pt x="8" y="0"/>
                  </a:lnTo>
                  <a:lnTo>
                    <a:pt x="20" y="6"/>
                  </a:lnTo>
                  <a:lnTo>
                    <a:pt x="12" y="11"/>
                  </a:lnTo>
                  <a:lnTo>
                    <a:pt x="0" y="4"/>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0" name="Freeform 840"/>
            <p:cNvSpPr>
              <a:spLocks/>
            </p:cNvSpPr>
            <p:nvPr/>
          </p:nvSpPr>
          <p:spPr bwMode="auto">
            <a:xfrm>
              <a:off x="2050" y="2937"/>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solidFill>
              <a:srgbClr val="B4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1" name="Freeform 841"/>
            <p:cNvSpPr>
              <a:spLocks/>
            </p:cNvSpPr>
            <p:nvPr/>
          </p:nvSpPr>
          <p:spPr bwMode="auto">
            <a:xfrm>
              <a:off x="2050" y="2937"/>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7" y="0"/>
                  </a:lnTo>
                  <a:lnTo>
                    <a:pt x="19" y="7"/>
                  </a:lnTo>
                  <a:lnTo>
                    <a:pt x="11" y="11"/>
                  </a:lnTo>
                  <a:lnTo>
                    <a:pt x="0" y="5"/>
                  </a:lnTo>
                  <a:close/>
                </a:path>
              </a:pathLst>
            </a:custGeom>
            <a:noFill/>
            <a:ln w="0">
              <a:solidFill>
                <a:srgbClr val="CECE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2" name="Freeform 842"/>
            <p:cNvSpPr>
              <a:spLocks noEditPoints="1"/>
            </p:cNvSpPr>
            <p:nvPr/>
          </p:nvSpPr>
          <p:spPr bwMode="auto">
            <a:xfrm>
              <a:off x="975" y="2276"/>
              <a:ext cx="424" cy="365"/>
            </a:xfrm>
            <a:custGeom>
              <a:avLst/>
              <a:gdLst>
                <a:gd name="T0" fmla="*/ 2147483647 w 43"/>
                <a:gd name="T1" fmla="*/ 2147483647 h 37"/>
                <a:gd name="T2" fmla="*/ 2147483647 w 43"/>
                <a:gd name="T3" fmla="*/ 2147483647 h 37"/>
                <a:gd name="T4" fmla="*/ 0 w 43"/>
                <a:gd name="T5" fmla="*/ 2147483647 h 37"/>
                <a:gd name="T6" fmla="*/ 2147483647 w 43"/>
                <a:gd name="T7" fmla="*/ 0 h 37"/>
                <a:gd name="T8" fmla="*/ 2147483647 w 43"/>
                <a:gd name="T9" fmla="*/ 2147483647 h 37"/>
                <a:gd name="T10" fmla="*/ 2147483647 w 43"/>
                <a:gd name="T11" fmla="*/ 2147483647 h 37"/>
                <a:gd name="T12" fmla="*/ 2147483647 w 43"/>
                <a:gd name="T13" fmla="*/ 2147483647 h 37"/>
                <a:gd name="T14" fmla="*/ 2147483647 w 43"/>
                <a:gd name="T15" fmla="*/ 2147483647 h 37"/>
                <a:gd name="T16" fmla="*/ 2147483647 w 43"/>
                <a:gd name="T17" fmla="*/ 2147483647 h 37"/>
                <a:gd name="T18" fmla="*/ 2147483647 w 43"/>
                <a:gd name="T19" fmla="*/ 2147483647 h 37"/>
                <a:gd name="T20" fmla="*/ 2147483647 w 43"/>
                <a:gd name="T21" fmla="*/ 2147483647 h 37"/>
                <a:gd name="T22" fmla="*/ 2147483647 w 43"/>
                <a:gd name="T23" fmla="*/ 2147483647 h 37"/>
                <a:gd name="T24" fmla="*/ 2147483647 w 43"/>
                <a:gd name="T25" fmla="*/ 2147483647 h 37"/>
                <a:gd name="T26" fmla="*/ 2147483647 w 43"/>
                <a:gd name="T27" fmla="*/ 2147483647 h 37"/>
                <a:gd name="T28" fmla="*/ 2147483647 w 43"/>
                <a:gd name="T29" fmla="*/ 2147483647 h 37"/>
                <a:gd name="T30" fmla="*/ 2147483647 w 43"/>
                <a:gd name="T31" fmla="*/ 2147483647 h 37"/>
                <a:gd name="T32" fmla="*/ 2147483647 w 43"/>
                <a:gd name="T33" fmla="*/ 2147483647 h 37"/>
                <a:gd name="T34" fmla="*/ 2147483647 w 43"/>
                <a:gd name="T35" fmla="*/ 2147483647 h 37"/>
                <a:gd name="T36" fmla="*/ 2147483647 w 43"/>
                <a:gd name="T37" fmla="*/ 2147483647 h 37"/>
                <a:gd name="T38" fmla="*/ 2147483647 w 43"/>
                <a:gd name="T39" fmla="*/ 2147483647 h 37"/>
                <a:gd name="T40" fmla="*/ 2147483647 w 43"/>
                <a:gd name="T41" fmla="*/ 2147483647 h 37"/>
                <a:gd name="T42" fmla="*/ 2147483647 w 43"/>
                <a:gd name="T43" fmla="*/ 2147483647 h 37"/>
                <a:gd name="T44" fmla="*/ 2147483647 w 43"/>
                <a:gd name="T45" fmla="*/ 2147483647 h 37"/>
                <a:gd name="T46" fmla="*/ 2147483647 w 43"/>
                <a:gd name="T47" fmla="*/ 2147483647 h 37"/>
                <a:gd name="T48" fmla="*/ 2147483647 w 43"/>
                <a:gd name="T49" fmla="*/ 2147483647 h 37"/>
                <a:gd name="T50" fmla="*/ 2147483647 w 43"/>
                <a:gd name="T51" fmla="*/ 2147483647 h 37"/>
                <a:gd name="T52" fmla="*/ 2147483647 w 43"/>
                <a:gd name="T53" fmla="*/ 2147483647 h 37"/>
                <a:gd name="T54" fmla="*/ 2147483647 w 43"/>
                <a:gd name="T55" fmla="*/ 2147483647 h 37"/>
                <a:gd name="T56" fmla="*/ 2147483647 w 43"/>
                <a:gd name="T57" fmla="*/ 2147483647 h 37"/>
                <a:gd name="T58" fmla="*/ 2147483647 w 43"/>
                <a:gd name="T59" fmla="*/ 2147483647 h 37"/>
                <a:gd name="T60" fmla="*/ 2147483647 w 43"/>
                <a:gd name="T61" fmla="*/ 2147483647 h 37"/>
                <a:gd name="T62" fmla="*/ 2147483647 w 43"/>
                <a:gd name="T63" fmla="*/ 2147483647 h 37"/>
                <a:gd name="T64" fmla="*/ 2147483647 w 43"/>
                <a:gd name="T65" fmla="*/ 2147483647 h 37"/>
                <a:gd name="T66" fmla="*/ 2147483647 w 43"/>
                <a:gd name="T67" fmla="*/ 2147483647 h 37"/>
                <a:gd name="T68" fmla="*/ 2147483647 w 43"/>
                <a:gd name="T69" fmla="*/ 2147483647 h 37"/>
                <a:gd name="T70" fmla="*/ 2147483647 w 43"/>
                <a:gd name="T71" fmla="*/ 2147483647 h 37"/>
                <a:gd name="T72" fmla="*/ 2147483647 w 43"/>
                <a:gd name="T73" fmla="*/ 2147483647 h 37"/>
                <a:gd name="T74" fmla="*/ 2147483647 w 43"/>
                <a:gd name="T75" fmla="*/ 2147483647 h 37"/>
                <a:gd name="T76" fmla="*/ 2147483647 w 43"/>
                <a:gd name="T77" fmla="*/ 2147483647 h 37"/>
                <a:gd name="T78" fmla="*/ 2147483647 w 43"/>
                <a:gd name="T79" fmla="*/ 2147483647 h 37"/>
                <a:gd name="T80" fmla="*/ 2147483647 w 43"/>
                <a:gd name="T81" fmla="*/ 2147483647 h 37"/>
                <a:gd name="T82" fmla="*/ 2147483647 w 43"/>
                <a:gd name="T83" fmla="*/ 2147483647 h 37"/>
                <a:gd name="T84" fmla="*/ 2147483647 w 43"/>
                <a:gd name="T85" fmla="*/ 2147483647 h 37"/>
                <a:gd name="T86" fmla="*/ 2147483647 w 43"/>
                <a:gd name="T87" fmla="*/ 2147483647 h 37"/>
                <a:gd name="T88" fmla="*/ 2147483647 w 43"/>
                <a:gd name="T89" fmla="*/ 2147483647 h 37"/>
                <a:gd name="T90" fmla="*/ 2147483647 w 43"/>
                <a:gd name="T91" fmla="*/ 2147483647 h 37"/>
                <a:gd name="T92" fmla="*/ 2147483647 w 43"/>
                <a:gd name="T93" fmla="*/ 2147483647 h 37"/>
                <a:gd name="T94" fmla="*/ 2147483647 w 43"/>
                <a:gd name="T95" fmla="*/ 2147483647 h 37"/>
                <a:gd name="T96" fmla="*/ 2147483647 w 43"/>
                <a:gd name="T97" fmla="*/ 2147483647 h 37"/>
                <a:gd name="T98" fmla="*/ 2147483647 w 43"/>
                <a:gd name="T99" fmla="*/ 2147483647 h 37"/>
                <a:gd name="T100" fmla="*/ 2147483647 w 43"/>
                <a:gd name="T101" fmla="*/ 2147483647 h 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
                <a:gd name="T154" fmla="*/ 0 h 37"/>
                <a:gd name="T155" fmla="*/ 43 w 43"/>
                <a:gd name="T156" fmla="*/ 37 h 3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 h="37">
                  <a:moveTo>
                    <a:pt x="4" y="14"/>
                  </a:moveTo>
                  <a:cubicBezTo>
                    <a:pt x="4" y="14"/>
                    <a:pt x="4" y="15"/>
                    <a:pt x="4" y="15"/>
                  </a:cubicBezTo>
                  <a:cubicBezTo>
                    <a:pt x="4" y="15"/>
                    <a:pt x="3" y="15"/>
                    <a:pt x="3" y="15"/>
                  </a:cubicBezTo>
                  <a:cubicBezTo>
                    <a:pt x="3" y="14"/>
                    <a:pt x="2" y="14"/>
                    <a:pt x="2" y="14"/>
                  </a:cubicBezTo>
                  <a:cubicBezTo>
                    <a:pt x="2" y="13"/>
                    <a:pt x="1" y="13"/>
                    <a:pt x="1" y="13"/>
                  </a:cubicBezTo>
                  <a:cubicBezTo>
                    <a:pt x="1" y="12"/>
                    <a:pt x="1" y="11"/>
                    <a:pt x="1" y="10"/>
                  </a:cubicBezTo>
                  <a:cubicBezTo>
                    <a:pt x="1" y="9"/>
                    <a:pt x="1" y="8"/>
                    <a:pt x="1" y="7"/>
                  </a:cubicBezTo>
                  <a:cubicBezTo>
                    <a:pt x="1" y="6"/>
                    <a:pt x="1" y="5"/>
                    <a:pt x="1" y="4"/>
                  </a:cubicBezTo>
                  <a:cubicBezTo>
                    <a:pt x="1" y="4"/>
                    <a:pt x="0" y="4"/>
                    <a:pt x="0" y="4"/>
                  </a:cubicBezTo>
                  <a:cubicBezTo>
                    <a:pt x="0" y="3"/>
                    <a:pt x="0" y="3"/>
                    <a:pt x="0" y="2"/>
                  </a:cubicBezTo>
                  <a:cubicBezTo>
                    <a:pt x="0" y="3"/>
                    <a:pt x="1" y="3"/>
                    <a:pt x="1" y="3"/>
                  </a:cubicBezTo>
                  <a:cubicBezTo>
                    <a:pt x="1" y="2"/>
                    <a:pt x="1" y="1"/>
                    <a:pt x="1" y="0"/>
                  </a:cubicBezTo>
                  <a:cubicBezTo>
                    <a:pt x="2" y="0"/>
                    <a:pt x="2" y="0"/>
                    <a:pt x="2" y="0"/>
                  </a:cubicBezTo>
                  <a:cubicBezTo>
                    <a:pt x="2" y="1"/>
                    <a:pt x="2" y="3"/>
                    <a:pt x="2" y="4"/>
                  </a:cubicBezTo>
                  <a:cubicBezTo>
                    <a:pt x="3" y="4"/>
                    <a:pt x="3" y="4"/>
                    <a:pt x="4" y="5"/>
                  </a:cubicBezTo>
                  <a:cubicBezTo>
                    <a:pt x="4" y="5"/>
                    <a:pt x="4" y="6"/>
                    <a:pt x="4" y="6"/>
                  </a:cubicBezTo>
                  <a:cubicBezTo>
                    <a:pt x="3" y="6"/>
                    <a:pt x="3" y="6"/>
                    <a:pt x="2" y="5"/>
                  </a:cubicBezTo>
                  <a:cubicBezTo>
                    <a:pt x="2" y="6"/>
                    <a:pt x="2" y="7"/>
                    <a:pt x="2" y="8"/>
                  </a:cubicBezTo>
                  <a:cubicBezTo>
                    <a:pt x="2" y="9"/>
                    <a:pt x="2" y="10"/>
                    <a:pt x="2" y="11"/>
                  </a:cubicBezTo>
                  <a:cubicBezTo>
                    <a:pt x="2" y="12"/>
                    <a:pt x="3" y="12"/>
                    <a:pt x="3" y="12"/>
                  </a:cubicBezTo>
                  <a:cubicBezTo>
                    <a:pt x="3" y="12"/>
                    <a:pt x="3" y="13"/>
                    <a:pt x="3" y="13"/>
                  </a:cubicBezTo>
                  <a:cubicBezTo>
                    <a:pt x="3" y="13"/>
                    <a:pt x="3" y="13"/>
                    <a:pt x="3" y="13"/>
                  </a:cubicBezTo>
                  <a:cubicBezTo>
                    <a:pt x="3" y="13"/>
                    <a:pt x="4" y="13"/>
                    <a:pt x="4" y="14"/>
                  </a:cubicBezTo>
                  <a:close/>
                  <a:moveTo>
                    <a:pt x="11" y="18"/>
                  </a:moveTo>
                  <a:cubicBezTo>
                    <a:pt x="11" y="18"/>
                    <a:pt x="10" y="18"/>
                    <a:pt x="10" y="18"/>
                  </a:cubicBezTo>
                  <a:cubicBezTo>
                    <a:pt x="9" y="18"/>
                    <a:pt x="8" y="18"/>
                    <a:pt x="8" y="18"/>
                  </a:cubicBezTo>
                  <a:cubicBezTo>
                    <a:pt x="7" y="17"/>
                    <a:pt x="6" y="16"/>
                    <a:pt x="6" y="15"/>
                  </a:cubicBezTo>
                  <a:cubicBezTo>
                    <a:pt x="5" y="15"/>
                    <a:pt x="5" y="14"/>
                    <a:pt x="5" y="13"/>
                  </a:cubicBezTo>
                  <a:cubicBezTo>
                    <a:pt x="5" y="12"/>
                    <a:pt x="5" y="12"/>
                    <a:pt x="5" y="12"/>
                  </a:cubicBezTo>
                  <a:cubicBezTo>
                    <a:pt x="5" y="11"/>
                    <a:pt x="6" y="11"/>
                    <a:pt x="6" y="11"/>
                  </a:cubicBezTo>
                  <a:cubicBezTo>
                    <a:pt x="6" y="11"/>
                    <a:pt x="7" y="11"/>
                    <a:pt x="7" y="11"/>
                  </a:cubicBezTo>
                  <a:cubicBezTo>
                    <a:pt x="7" y="11"/>
                    <a:pt x="8" y="11"/>
                    <a:pt x="8" y="12"/>
                  </a:cubicBezTo>
                  <a:cubicBezTo>
                    <a:pt x="10" y="12"/>
                    <a:pt x="10" y="12"/>
                    <a:pt x="11" y="13"/>
                  </a:cubicBezTo>
                  <a:cubicBezTo>
                    <a:pt x="11" y="12"/>
                    <a:pt x="11" y="12"/>
                    <a:pt x="11" y="12"/>
                  </a:cubicBezTo>
                  <a:cubicBezTo>
                    <a:pt x="11" y="11"/>
                    <a:pt x="11" y="11"/>
                    <a:pt x="11" y="10"/>
                  </a:cubicBezTo>
                  <a:cubicBezTo>
                    <a:pt x="10" y="10"/>
                    <a:pt x="10" y="9"/>
                    <a:pt x="9" y="9"/>
                  </a:cubicBezTo>
                  <a:cubicBezTo>
                    <a:pt x="8" y="8"/>
                    <a:pt x="8" y="8"/>
                    <a:pt x="7" y="8"/>
                  </a:cubicBezTo>
                  <a:cubicBezTo>
                    <a:pt x="7" y="8"/>
                    <a:pt x="7" y="9"/>
                    <a:pt x="7" y="9"/>
                  </a:cubicBezTo>
                  <a:cubicBezTo>
                    <a:pt x="6" y="9"/>
                    <a:pt x="6" y="9"/>
                    <a:pt x="5" y="8"/>
                  </a:cubicBezTo>
                  <a:cubicBezTo>
                    <a:pt x="5" y="8"/>
                    <a:pt x="6" y="7"/>
                    <a:pt x="6" y="7"/>
                  </a:cubicBezTo>
                  <a:cubicBezTo>
                    <a:pt x="6" y="7"/>
                    <a:pt x="7" y="7"/>
                    <a:pt x="7" y="7"/>
                  </a:cubicBezTo>
                  <a:cubicBezTo>
                    <a:pt x="8" y="7"/>
                    <a:pt x="8" y="7"/>
                    <a:pt x="9" y="7"/>
                  </a:cubicBezTo>
                  <a:cubicBezTo>
                    <a:pt x="10" y="8"/>
                    <a:pt x="10" y="8"/>
                    <a:pt x="11" y="9"/>
                  </a:cubicBezTo>
                  <a:cubicBezTo>
                    <a:pt x="11" y="9"/>
                    <a:pt x="12" y="10"/>
                    <a:pt x="12" y="10"/>
                  </a:cubicBezTo>
                  <a:cubicBezTo>
                    <a:pt x="12" y="11"/>
                    <a:pt x="12" y="11"/>
                    <a:pt x="12" y="12"/>
                  </a:cubicBezTo>
                  <a:cubicBezTo>
                    <a:pt x="12" y="12"/>
                    <a:pt x="12" y="13"/>
                    <a:pt x="12" y="13"/>
                  </a:cubicBezTo>
                  <a:cubicBezTo>
                    <a:pt x="12" y="14"/>
                    <a:pt x="12" y="15"/>
                    <a:pt x="12" y="16"/>
                  </a:cubicBezTo>
                  <a:cubicBezTo>
                    <a:pt x="12" y="17"/>
                    <a:pt x="12" y="18"/>
                    <a:pt x="13" y="19"/>
                  </a:cubicBezTo>
                  <a:cubicBezTo>
                    <a:pt x="13" y="19"/>
                    <a:pt x="13" y="20"/>
                    <a:pt x="13" y="20"/>
                  </a:cubicBezTo>
                  <a:cubicBezTo>
                    <a:pt x="12" y="20"/>
                    <a:pt x="12" y="20"/>
                    <a:pt x="11" y="19"/>
                  </a:cubicBezTo>
                  <a:cubicBezTo>
                    <a:pt x="11" y="19"/>
                    <a:pt x="11" y="18"/>
                    <a:pt x="11" y="18"/>
                  </a:cubicBezTo>
                  <a:close/>
                  <a:moveTo>
                    <a:pt x="11" y="14"/>
                  </a:moveTo>
                  <a:cubicBezTo>
                    <a:pt x="10" y="14"/>
                    <a:pt x="10" y="14"/>
                    <a:pt x="9" y="13"/>
                  </a:cubicBezTo>
                  <a:cubicBezTo>
                    <a:pt x="8" y="13"/>
                    <a:pt x="8" y="13"/>
                    <a:pt x="7" y="13"/>
                  </a:cubicBezTo>
                  <a:cubicBezTo>
                    <a:pt x="7" y="13"/>
                    <a:pt x="7" y="13"/>
                    <a:pt x="7" y="13"/>
                  </a:cubicBezTo>
                  <a:cubicBezTo>
                    <a:pt x="7" y="13"/>
                    <a:pt x="6" y="13"/>
                    <a:pt x="6" y="14"/>
                  </a:cubicBezTo>
                  <a:cubicBezTo>
                    <a:pt x="6" y="14"/>
                    <a:pt x="7" y="15"/>
                    <a:pt x="7" y="15"/>
                  </a:cubicBezTo>
                  <a:cubicBezTo>
                    <a:pt x="7" y="16"/>
                    <a:pt x="8" y="16"/>
                    <a:pt x="8" y="16"/>
                  </a:cubicBezTo>
                  <a:cubicBezTo>
                    <a:pt x="9" y="17"/>
                    <a:pt x="9" y="17"/>
                    <a:pt x="10" y="17"/>
                  </a:cubicBezTo>
                  <a:cubicBezTo>
                    <a:pt x="10" y="17"/>
                    <a:pt x="11" y="17"/>
                    <a:pt x="11" y="16"/>
                  </a:cubicBezTo>
                  <a:cubicBezTo>
                    <a:pt x="11" y="16"/>
                    <a:pt x="11" y="15"/>
                    <a:pt x="11" y="15"/>
                  </a:cubicBezTo>
                  <a:cubicBezTo>
                    <a:pt x="11" y="14"/>
                    <a:pt x="11" y="14"/>
                    <a:pt x="11" y="14"/>
                  </a:cubicBezTo>
                  <a:close/>
                  <a:moveTo>
                    <a:pt x="15" y="21"/>
                  </a:moveTo>
                  <a:cubicBezTo>
                    <a:pt x="15" y="20"/>
                    <a:pt x="15" y="18"/>
                    <a:pt x="15" y="16"/>
                  </a:cubicBezTo>
                  <a:cubicBezTo>
                    <a:pt x="15" y="14"/>
                    <a:pt x="15" y="13"/>
                    <a:pt x="15" y="11"/>
                  </a:cubicBezTo>
                  <a:cubicBezTo>
                    <a:pt x="15" y="11"/>
                    <a:pt x="16" y="11"/>
                    <a:pt x="16" y="12"/>
                  </a:cubicBezTo>
                  <a:cubicBezTo>
                    <a:pt x="16" y="12"/>
                    <a:pt x="16" y="13"/>
                    <a:pt x="16" y="13"/>
                  </a:cubicBezTo>
                  <a:cubicBezTo>
                    <a:pt x="16" y="13"/>
                    <a:pt x="17" y="12"/>
                    <a:pt x="17" y="12"/>
                  </a:cubicBezTo>
                  <a:cubicBezTo>
                    <a:pt x="17" y="12"/>
                    <a:pt x="18" y="12"/>
                    <a:pt x="18" y="13"/>
                  </a:cubicBezTo>
                  <a:cubicBezTo>
                    <a:pt x="18" y="13"/>
                    <a:pt x="19" y="13"/>
                    <a:pt x="19" y="14"/>
                  </a:cubicBezTo>
                  <a:cubicBezTo>
                    <a:pt x="19" y="14"/>
                    <a:pt x="19" y="15"/>
                    <a:pt x="19" y="15"/>
                  </a:cubicBezTo>
                  <a:cubicBezTo>
                    <a:pt x="19" y="15"/>
                    <a:pt x="18" y="15"/>
                    <a:pt x="18" y="14"/>
                  </a:cubicBezTo>
                  <a:cubicBezTo>
                    <a:pt x="18" y="14"/>
                    <a:pt x="17" y="14"/>
                    <a:pt x="17" y="14"/>
                  </a:cubicBezTo>
                  <a:cubicBezTo>
                    <a:pt x="17" y="14"/>
                    <a:pt x="17" y="14"/>
                    <a:pt x="16" y="15"/>
                  </a:cubicBezTo>
                  <a:cubicBezTo>
                    <a:pt x="16" y="15"/>
                    <a:pt x="16" y="16"/>
                    <a:pt x="16" y="17"/>
                  </a:cubicBezTo>
                  <a:cubicBezTo>
                    <a:pt x="16" y="18"/>
                    <a:pt x="16" y="19"/>
                    <a:pt x="16" y="19"/>
                  </a:cubicBezTo>
                  <a:cubicBezTo>
                    <a:pt x="16" y="20"/>
                    <a:pt x="16" y="21"/>
                    <a:pt x="16" y="22"/>
                  </a:cubicBezTo>
                  <a:cubicBezTo>
                    <a:pt x="16" y="22"/>
                    <a:pt x="15" y="22"/>
                    <a:pt x="15" y="21"/>
                  </a:cubicBezTo>
                  <a:close/>
                  <a:moveTo>
                    <a:pt x="20" y="25"/>
                  </a:moveTo>
                  <a:cubicBezTo>
                    <a:pt x="21" y="26"/>
                    <a:pt x="21" y="26"/>
                    <a:pt x="22" y="26"/>
                  </a:cubicBezTo>
                  <a:cubicBezTo>
                    <a:pt x="22" y="27"/>
                    <a:pt x="22" y="27"/>
                    <a:pt x="22" y="28"/>
                  </a:cubicBezTo>
                  <a:cubicBezTo>
                    <a:pt x="22" y="28"/>
                    <a:pt x="23" y="29"/>
                    <a:pt x="24" y="29"/>
                  </a:cubicBezTo>
                  <a:cubicBezTo>
                    <a:pt x="24" y="29"/>
                    <a:pt x="25" y="30"/>
                    <a:pt x="25" y="30"/>
                  </a:cubicBezTo>
                  <a:cubicBezTo>
                    <a:pt x="25" y="29"/>
                    <a:pt x="26" y="29"/>
                    <a:pt x="26" y="29"/>
                  </a:cubicBezTo>
                  <a:cubicBezTo>
                    <a:pt x="26" y="28"/>
                    <a:pt x="26" y="28"/>
                    <a:pt x="26" y="26"/>
                  </a:cubicBezTo>
                  <a:cubicBezTo>
                    <a:pt x="25" y="27"/>
                    <a:pt x="25" y="27"/>
                    <a:pt x="24" y="26"/>
                  </a:cubicBezTo>
                  <a:cubicBezTo>
                    <a:pt x="22" y="26"/>
                    <a:pt x="21" y="25"/>
                    <a:pt x="21" y="23"/>
                  </a:cubicBezTo>
                  <a:cubicBezTo>
                    <a:pt x="20" y="22"/>
                    <a:pt x="20" y="20"/>
                    <a:pt x="20" y="19"/>
                  </a:cubicBezTo>
                  <a:cubicBezTo>
                    <a:pt x="20" y="18"/>
                    <a:pt x="20" y="17"/>
                    <a:pt x="20" y="16"/>
                  </a:cubicBezTo>
                  <a:cubicBezTo>
                    <a:pt x="21" y="16"/>
                    <a:pt x="21" y="15"/>
                    <a:pt x="22" y="15"/>
                  </a:cubicBezTo>
                  <a:cubicBezTo>
                    <a:pt x="22" y="15"/>
                    <a:pt x="23" y="15"/>
                    <a:pt x="24" y="16"/>
                  </a:cubicBezTo>
                  <a:cubicBezTo>
                    <a:pt x="25" y="16"/>
                    <a:pt x="25" y="17"/>
                    <a:pt x="26" y="19"/>
                  </a:cubicBezTo>
                  <a:cubicBezTo>
                    <a:pt x="26" y="18"/>
                    <a:pt x="26" y="18"/>
                    <a:pt x="26" y="17"/>
                  </a:cubicBezTo>
                  <a:cubicBezTo>
                    <a:pt x="27" y="18"/>
                    <a:pt x="27" y="18"/>
                    <a:pt x="28" y="18"/>
                  </a:cubicBezTo>
                  <a:cubicBezTo>
                    <a:pt x="28" y="20"/>
                    <a:pt x="28" y="21"/>
                    <a:pt x="28" y="23"/>
                  </a:cubicBezTo>
                  <a:cubicBezTo>
                    <a:pt x="28" y="24"/>
                    <a:pt x="28" y="26"/>
                    <a:pt x="28" y="27"/>
                  </a:cubicBezTo>
                  <a:cubicBezTo>
                    <a:pt x="28" y="29"/>
                    <a:pt x="27" y="30"/>
                    <a:pt x="27" y="30"/>
                  </a:cubicBezTo>
                  <a:cubicBezTo>
                    <a:pt x="27" y="31"/>
                    <a:pt x="26" y="31"/>
                    <a:pt x="26" y="31"/>
                  </a:cubicBezTo>
                  <a:cubicBezTo>
                    <a:pt x="25" y="31"/>
                    <a:pt x="24" y="31"/>
                    <a:pt x="24" y="31"/>
                  </a:cubicBezTo>
                  <a:cubicBezTo>
                    <a:pt x="22" y="30"/>
                    <a:pt x="22" y="29"/>
                    <a:pt x="21" y="28"/>
                  </a:cubicBezTo>
                  <a:cubicBezTo>
                    <a:pt x="20" y="27"/>
                    <a:pt x="20" y="26"/>
                    <a:pt x="20" y="25"/>
                  </a:cubicBezTo>
                  <a:close/>
                  <a:moveTo>
                    <a:pt x="21" y="20"/>
                  </a:moveTo>
                  <a:cubicBezTo>
                    <a:pt x="21" y="21"/>
                    <a:pt x="22" y="22"/>
                    <a:pt x="22" y="23"/>
                  </a:cubicBezTo>
                  <a:cubicBezTo>
                    <a:pt x="22" y="24"/>
                    <a:pt x="23" y="25"/>
                    <a:pt x="24" y="25"/>
                  </a:cubicBezTo>
                  <a:cubicBezTo>
                    <a:pt x="24" y="25"/>
                    <a:pt x="25" y="25"/>
                    <a:pt x="25" y="25"/>
                  </a:cubicBezTo>
                  <a:cubicBezTo>
                    <a:pt x="26" y="25"/>
                    <a:pt x="26" y="24"/>
                    <a:pt x="26" y="23"/>
                  </a:cubicBezTo>
                  <a:cubicBezTo>
                    <a:pt x="26" y="21"/>
                    <a:pt x="26" y="20"/>
                    <a:pt x="25" y="19"/>
                  </a:cubicBezTo>
                  <a:cubicBezTo>
                    <a:pt x="25" y="18"/>
                    <a:pt x="24" y="18"/>
                    <a:pt x="24" y="17"/>
                  </a:cubicBezTo>
                  <a:cubicBezTo>
                    <a:pt x="23" y="17"/>
                    <a:pt x="22" y="17"/>
                    <a:pt x="22" y="17"/>
                  </a:cubicBezTo>
                  <a:cubicBezTo>
                    <a:pt x="22" y="18"/>
                    <a:pt x="21" y="18"/>
                    <a:pt x="21" y="20"/>
                  </a:cubicBezTo>
                  <a:close/>
                  <a:moveTo>
                    <a:pt x="36" y="30"/>
                  </a:moveTo>
                  <a:cubicBezTo>
                    <a:pt x="36" y="30"/>
                    <a:pt x="37" y="31"/>
                    <a:pt x="37" y="31"/>
                  </a:cubicBezTo>
                  <a:cubicBezTo>
                    <a:pt x="37" y="32"/>
                    <a:pt x="37" y="33"/>
                    <a:pt x="36" y="33"/>
                  </a:cubicBezTo>
                  <a:cubicBezTo>
                    <a:pt x="35" y="33"/>
                    <a:pt x="34" y="33"/>
                    <a:pt x="33" y="32"/>
                  </a:cubicBezTo>
                  <a:cubicBezTo>
                    <a:pt x="32" y="32"/>
                    <a:pt x="31" y="30"/>
                    <a:pt x="30" y="29"/>
                  </a:cubicBezTo>
                  <a:cubicBezTo>
                    <a:pt x="30" y="28"/>
                    <a:pt x="29" y="26"/>
                    <a:pt x="29" y="25"/>
                  </a:cubicBezTo>
                  <a:cubicBezTo>
                    <a:pt x="29" y="23"/>
                    <a:pt x="30" y="22"/>
                    <a:pt x="30" y="21"/>
                  </a:cubicBezTo>
                  <a:cubicBezTo>
                    <a:pt x="31" y="21"/>
                    <a:pt x="32" y="21"/>
                    <a:pt x="33" y="21"/>
                  </a:cubicBezTo>
                  <a:cubicBezTo>
                    <a:pt x="35" y="22"/>
                    <a:pt x="35" y="23"/>
                    <a:pt x="36" y="24"/>
                  </a:cubicBezTo>
                  <a:cubicBezTo>
                    <a:pt x="37" y="26"/>
                    <a:pt x="37" y="27"/>
                    <a:pt x="37" y="29"/>
                  </a:cubicBezTo>
                  <a:cubicBezTo>
                    <a:pt x="37" y="29"/>
                    <a:pt x="37" y="29"/>
                    <a:pt x="37" y="30"/>
                  </a:cubicBezTo>
                  <a:cubicBezTo>
                    <a:pt x="35" y="28"/>
                    <a:pt x="33" y="27"/>
                    <a:pt x="31" y="26"/>
                  </a:cubicBezTo>
                  <a:cubicBezTo>
                    <a:pt x="31" y="27"/>
                    <a:pt x="31" y="28"/>
                    <a:pt x="32" y="29"/>
                  </a:cubicBezTo>
                  <a:cubicBezTo>
                    <a:pt x="32" y="30"/>
                    <a:pt x="33" y="30"/>
                    <a:pt x="33" y="31"/>
                  </a:cubicBezTo>
                  <a:cubicBezTo>
                    <a:pt x="34" y="31"/>
                    <a:pt x="34" y="31"/>
                    <a:pt x="35" y="31"/>
                  </a:cubicBezTo>
                  <a:cubicBezTo>
                    <a:pt x="35" y="31"/>
                    <a:pt x="36" y="31"/>
                    <a:pt x="36" y="30"/>
                  </a:cubicBezTo>
                  <a:close/>
                  <a:moveTo>
                    <a:pt x="31" y="24"/>
                  </a:moveTo>
                  <a:cubicBezTo>
                    <a:pt x="32" y="25"/>
                    <a:pt x="34" y="26"/>
                    <a:pt x="36" y="27"/>
                  </a:cubicBezTo>
                  <a:cubicBezTo>
                    <a:pt x="36" y="26"/>
                    <a:pt x="36" y="25"/>
                    <a:pt x="35" y="25"/>
                  </a:cubicBezTo>
                  <a:cubicBezTo>
                    <a:pt x="35" y="24"/>
                    <a:pt x="34" y="23"/>
                    <a:pt x="33" y="23"/>
                  </a:cubicBezTo>
                  <a:cubicBezTo>
                    <a:pt x="33" y="22"/>
                    <a:pt x="32" y="22"/>
                    <a:pt x="32" y="23"/>
                  </a:cubicBezTo>
                  <a:cubicBezTo>
                    <a:pt x="31" y="23"/>
                    <a:pt x="31" y="23"/>
                    <a:pt x="31" y="24"/>
                  </a:cubicBezTo>
                  <a:close/>
                  <a:moveTo>
                    <a:pt x="42" y="36"/>
                  </a:moveTo>
                  <a:cubicBezTo>
                    <a:pt x="43" y="36"/>
                    <a:pt x="43" y="37"/>
                    <a:pt x="43" y="37"/>
                  </a:cubicBezTo>
                  <a:cubicBezTo>
                    <a:pt x="42" y="37"/>
                    <a:pt x="42" y="37"/>
                    <a:pt x="42" y="37"/>
                  </a:cubicBezTo>
                  <a:cubicBezTo>
                    <a:pt x="41" y="37"/>
                    <a:pt x="41" y="36"/>
                    <a:pt x="40" y="36"/>
                  </a:cubicBezTo>
                  <a:cubicBezTo>
                    <a:pt x="40" y="35"/>
                    <a:pt x="40" y="35"/>
                    <a:pt x="40" y="35"/>
                  </a:cubicBezTo>
                  <a:cubicBezTo>
                    <a:pt x="40" y="34"/>
                    <a:pt x="39" y="34"/>
                    <a:pt x="39" y="32"/>
                  </a:cubicBezTo>
                  <a:cubicBezTo>
                    <a:pt x="39" y="31"/>
                    <a:pt x="39" y="30"/>
                    <a:pt x="39" y="29"/>
                  </a:cubicBezTo>
                  <a:cubicBezTo>
                    <a:pt x="39" y="28"/>
                    <a:pt x="39" y="27"/>
                    <a:pt x="39" y="26"/>
                  </a:cubicBezTo>
                  <a:cubicBezTo>
                    <a:pt x="39" y="26"/>
                    <a:pt x="39" y="26"/>
                    <a:pt x="38" y="26"/>
                  </a:cubicBezTo>
                  <a:cubicBezTo>
                    <a:pt x="38" y="25"/>
                    <a:pt x="38" y="25"/>
                    <a:pt x="38" y="24"/>
                  </a:cubicBezTo>
                  <a:cubicBezTo>
                    <a:pt x="39" y="25"/>
                    <a:pt x="39" y="25"/>
                    <a:pt x="39" y="25"/>
                  </a:cubicBezTo>
                  <a:cubicBezTo>
                    <a:pt x="39" y="24"/>
                    <a:pt x="39" y="23"/>
                    <a:pt x="39" y="22"/>
                  </a:cubicBezTo>
                  <a:cubicBezTo>
                    <a:pt x="40" y="22"/>
                    <a:pt x="40" y="22"/>
                    <a:pt x="41" y="22"/>
                  </a:cubicBezTo>
                  <a:cubicBezTo>
                    <a:pt x="41" y="24"/>
                    <a:pt x="41" y="25"/>
                    <a:pt x="41" y="26"/>
                  </a:cubicBezTo>
                  <a:cubicBezTo>
                    <a:pt x="41" y="26"/>
                    <a:pt x="42" y="27"/>
                    <a:pt x="42" y="27"/>
                  </a:cubicBezTo>
                  <a:cubicBezTo>
                    <a:pt x="42" y="27"/>
                    <a:pt x="42" y="28"/>
                    <a:pt x="42" y="28"/>
                  </a:cubicBezTo>
                  <a:cubicBezTo>
                    <a:pt x="42" y="28"/>
                    <a:pt x="41" y="28"/>
                    <a:pt x="41" y="27"/>
                  </a:cubicBezTo>
                  <a:cubicBezTo>
                    <a:pt x="41" y="28"/>
                    <a:pt x="41" y="29"/>
                    <a:pt x="41" y="30"/>
                  </a:cubicBezTo>
                  <a:cubicBezTo>
                    <a:pt x="41" y="31"/>
                    <a:pt x="41" y="32"/>
                    <a:pt x="41" y="33"/>
                  </a:cubicBezTo>
                  <a:cubicBezTo>
                    <a:pt x="41" y="34"/>
                    <a:pt x="41" y="34"/>
                    <a:pt x="41" y="34"/>
                  </a:cubicBezTo>
                  <a:cubicBezTo>
                    <a:pt x="41" y="35"/>
                    <a:pt x="41" y="35"/>
                    <a:pt x="41" y="35"/>
                  </a:cubicBezTo>
                  <a:cubicBezTo>
                    <a:pt x="41" y="35"/>
                    <a:pt x="42" y="35"/>
                    <a:pt x="42" y="35"/>
                  </a:cubicBezTo>
                  <a:cubicBezTo>
                    <a:pt x="42" y="35"/>
                    <a:pt x="42" y="36"/>
                    <a:pt x="42" y="3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3" name="Freeform 843"/>
            <p:cNvSpPr>
              <a:spLocks noEditPoints="1"/>
            </p:cNvSpPr>
            <p:nvPr/>
          </p:nvSpPr>
          <p:spPr bwMode="auto">
            <a:xfrm>
              <a:off x="2030" y="1487"/>
              <a:ext cx="710" cy="543"/>
            </a:xfrm>
            <a:custGeom>
              <a:avLst/>
              <a:gdLst>
                <a:gd name="T0" fmla="*/ 2147483647 w 72"/>
                <a:gd name="T1" fmla="*/ 2147483647 h 55"/>
                <a:gd name="T2" fmla="*/ 0 w 72"/>
                <a:gd name="T3" fmla="*/ 2147483647 h 55"/>
                <a:gd name="T4" fmla="*/ 2147483647 w 72"/>
                <a:gd name="T5" fmla="*/ 0 h 55"/>
                <a:gd name="T6" fmla="*/ 2147483647 w 72"/>
                <a:gd name="T7" fmla="*/ 2147483647 h 55"/>
                <a:gd name="T8" fmla="*/ 2147483647 w 72"/>
                <a:gd name="T9" fmla="*/ 2147483647 h 55"/>
                <a:gd name="T10" fmla="*/ 2147483647 w 72"/>
                <a:gd name="T11" fmla="*/ 2147483647 h 55"/>
                <a:gd name="T12" fmla="*/ 2147483647 w 72"/>
                <a:gd name="T13" fmla="*/ 2147483647 h 55"/>
                <a:gd name="T14" fmla="*/ 2147483647 w 72"/>
                <a:gd name="T15" fmla="*/ 2147483647 h 55"/>
                <a:gd name="T16" fmla="*/ 2147483647 w 72"/>
                <a:gd name="T17" fmla="*/ 2147483647 h 55"/>
                <a:gd name="T18" fmla="*/ 2147483647 w 72"/>
                <a:gd name="T19" fmla="*/ 2147483647 h 55"/>
                <a:gd name="T20" fmla="*/ 2147483647 w 72"/>
                <a:gd name="T21" fmla="*/ 2147483647 h 55"/>
                <a:gd name="T22" fmla="*/ 2147483647 w 72"/>
                <a:gd name="T23" fmla="*/ 2147483647 h 55"/>
                <a:gd name="T24" fmla="*/ 2147483647 w 72"/>
                <a:gd name="T25" fmla="*/ 2147483647 h 55"/>
                <a:gd name="T26" fmla="*/ 2147483647 w 72"/>
                <a:gd name="T27" fmla="*/ 2147483647 h 55"/>
                <a:gd name="T28" fmla="*/ 2147483647 w 72"/>
                <a:gd name="T29" fmla="*/ 2147483647 h 55"/>
                <a:gd name="T30" fmla="*/ 2147483647 w 72"/>
                <a:gd name="T31" fmla="*/ 2147483647 h 55"/>
                <a:gd name="T32" fmla="*/ 2147483647 w 72"/>
                <a:gd name="T33" fmla="*/ 2147483647 h 55"/>
                <a:gd name="T34" fmla="*/ 2147483647 w 72"/>
                <a:gd name="T35" fmla="*/ 2147483647 h 55"/>
                <a:gd name="T36" fmla="*/ 2147483647 w 72"/>
                <a:gd name="T37" fmla="*/ 2147483647 h 55"/>
                <a:gd name="T38" fmla="*/ 2147483647 w 72"/>
                <a:gd name="T39" fmla="*/ 2147483647 h 55"/>
                <a:gd name="T40" fmla="*/ 2147483647 w 72"/>
                <a:gd name="T41" fmla="*/ 2147483647 h 55"/>
                <a:gd name="T42" fmla="*/ 2147483647 w 72"/>
                <a:gd name="T43" fmla="*/ 2147483647 h 55"/>
                <a:gd name="T44" fmla="*/ 2147483647 w 72"/>
                <a:gd name="T45" fmla="*/ 2147483647 h 55"/>
                <a:gd name="T46" fmla="*/ 2147483647 w 72"/>
                <a:gd name="T47" fmla="*/ 2147483647 h 55"/>
                <a:gd name="T48" fmla="*/ 2147483647 w 72"/>
                <a:gd name="T49" fmla="*/ 2147483647 h 55"/>
                <a:gd name="T50" fmla="*/ 2147483647 w 72"/>
                <a:gd name="T51" fmla="*/ 2147483647 h 55"/>
                <a:gd name="T52" fmla="*/ 2147483647 w 72"/>
                <a:gd name="T53" fmla="*/ 2147483647 h 55"/>
                <a:gd name="T54" fmla="*/ 2147483647 w 72"/>
                <a:gd name="T55" fmla="*/ 2147483647 h 55"/>
                <a:gd name="T56" fmla="*/ 2147483647 w 72"/>
                <a:gd name="T57" fmla="*/ 2147483647 h 55"/>
                <a:gd name="T58" fmla="*/ 2147483647 w 72"/>
                <a:gd name="T59" fmla="*/ 2147483647 h 55"/>
                <a:gd name="T60" fmla="*/ 2147483647 w 72"/>
                <a:gd name="T61" fmla="*/ 2147483647 h 55"/>
                <a:gd name="T62" fmla="*/ 2147483647 w 72"/>
                <a:gd name="T63" fmla="*/ 2147483647 h 55"/>
                <a:gd name="T64" fmla="*/ 2147483647 w 72"/>
                <a:gd name="T65" fmla="*/ 2147483647 h 55"/>
                <a:gd name="T66" fmla="*/ 2147483647 w 72"/>
                <a:gd name="T67" fmla="*/ 2147483647 h 55"/>
                <a:gd name="T68" fmla="*/ 2147483647 w 72"/>
                <a:gd name="T69" fmla="*/ 2147483647 h 55"/>
                <a:gd name="T70" fmla="*/ 2147483647 w 72"/>
                <a:gd name="T71" fmla="*/ 2147483647 h 55"/>
                <a:gd name="T72" fmla="*/ 2147483647 w 72"/>
                <a:gd name="T73" fmla="*/ 2147483647 h 55"/>
                <a:gd name="T74" fmla="*/ 2147483647 w 72"/>
                <a:gd name="T75" fmla="*/ 2147483647 h 55"/>
                <a:gd name="T76" fmla="*/ 2147483647 w 72"/>
                <a:gd name="T77" fmla="*/ 2147483647 h 55"/>
                <a:gd name="T78" fmla="*/ 2147483647 w 72"/>
                <a:gd name="T79" fmla="*/ 2147483647 h 55"/>
                <a:gd name="T80" fmla="*/ 2147483647 w 72"/>
                <a:gd name="T81" fmla="*/ 2147483647 h 55"/>
                <a:gd name="T82" fmla="*/ 2147483647 w 72"/>
                <a:gd name="T83" fmla="*/ 2147483647 h 55"/>
                <a:gd name="T84" fmla="*/ 2147483647 w 72"/>
                <a:gd name="T85" fmla="*/ 2147483647 h 55"/>
                <a:gd name="T86" fmla="*/ 2147483647 w 72"/>
                <a:gd name="T87" fmla="*/ 2147483647 h 55"/>
                <a:gd name="T88" fmla="*/ 2147483647 w 72"/>
                <a:gd name="T89" fmla="*/ 2147483647 h 55"/>
                <a:gd name="T90" fmla="*/ 2147483647 w 72"/>
                <a:gd name="T91" fmla="*/ 2147483647 h 55"/>
                <a:gd name="T92" fmla="*/ 2147483647 w 72"/>
                <a:gd name="T93" fmla="*/ 2147483647 h 55"/>
                <a:gd name="T94" fmla="*/ 2147483647 w 72"/>
                <a:gd name="T95" fmla="*/ 2147483647 h 55"/>
                <a:gd name="T96" fmla="*/ 2147483647 w 72"/>
                <a:gd name="T97" fmla="*/ 2147483647 h 55"/>
                <a:gd name="T98" fmla="*/ 2147483647 w 72"/>
                <a:gd name="T99" fmla="*/ 2147483647 h 55"/>
                <a:gd name="T100" fmla="*/ 2147483647 w 72"/>
                <a:gd name="T101" fmla="*/ 2147483647 h 55"/>
                <a:gd name="T102" fmla="*/ 2147483647 w 72"/>
                <a:gd name="T103" fmla="*/ 2147483647 h 55"/>
                <a:gd name="T104" fmla="*/ 2147483647 w 72"/>
                <a:gd name="T105" fmla="*/ 2147483647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55"/>
                <a:gd name="T161" fmla="*/ 72 w 72"/>
                <a:gd name="T162" fmla="*/ 55 h 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55">
                  <a:moveTo>
                    <a:pt x="4" y="13"/>
                  </a:moveTo>
                  <a:cubicBezTo>
                    <a:pt x="3" y="13"/>
                    <a:pt x="3" y="13"/>
                    <a:pt x="2" y="12"/>
                  </a:cubicBezTo>
                  <a:cubicBezTo>
                    <a:pt x="2" y="11"/>
                    <a:pt x="2" y="9"/>
                    <a:pt x="2" y="7"/>
                  </a:cubicBezTo>
                  <a:cubicBezTo>
                    <a:pt x="2" y="6"/>
                    <a:pt x="2" y="4"/>
                    <a:pt x="2" y="3"/>
                  </a:cubicBezTo>
                  <a:cubicBezTo>
                    <a:pt x="2" y="3"/>
                    <a:pt x="2" y="3"/>
                    <a:pt x="1" y="3"/>
                  </a:cubicBezTo>
                  <a:cubicBezTo>
                    <a:pt x="0" y="3"/>
                    <a:pt x="0" y="3"/>
                    <a:pt x="0" y="3"/>
                  </a:cubicBezTo>
                  <a:cubicBezTo>
                    <a:pt x="0" y="2"/>
                    <a:pt x="0" y="2"/>
                    <a:pt x="0" y="1"/>
                  </a:cubicBezTo>
                  <a:cubicBezTo>
                    <a:pt x="0" y="1"/>
                    <a:pt x="1" y="1"/>
                    <a:pt x="2" y="1"/>
                  </a:cubicBezTo>
                  <a:cubicBezTo>
                    <a:pt x="2" y="1"/>
                    <a:pt x="3" y="0"/>
                    <a:pt x="3" y="0"/>
                  </a:cubicBezTo>
                  <a:cubicBezTo>
                    <a:pt x="3" y="0"/>
                    <a:pt x="4" y="0"/>
                    <a:pt x="4" y="1"/>
                  </a:cubicBezTo>
                  <a:cubicBezTo>
                    <a:pt x="4" y="3"/>
                    <a:pt x="4" y="5"/>
                    <a:pt x="4" y="7"/>
                  </a:cubicBezTo>
                  <a:cubicBezTo>
                    <a:pt x="4" y="9"/>
                    <a:pt x="4" y="11"/>
                    <a:pt x="4" y="13"/>
                  </a:cubicBezTo>
                  <a:close/>
                  <a:moveTo>
                    <a:pt x="8" y="9"/>
                  </a:moveTo>
                  <a:cubicBezTo>
                    <a:pt x="8" y="8"/>
                    <a:pt x="8" y="7"/>
                    <a:pt x="8" y="6"/>
                  </a:cubicBezTo>
                  <a:cubicBezTo>
                    <a:pt x="8" y="5"/>
                    <a:pt x="9" y="5"/>
                    <a:pt x="9" y="4"/>
                  </a:cubicBezTo>
                  <a:cubicBezTo>
                    <a:pt x="10" y="4"/>
                    <a:pt x="11" y="4"/>
                    <a:pt x="12" y="5"/>
                  </a:cubicBezTo>
                  <a:cubicBezTo>
                    <a:pt x="12" y="5"/>
                    <a:pt x="13" y="6"/>
                    <a:pt x="13" y="6"/>
                  </a:cubicBezTo>
                  <a:cubicBezTo>
                    <a:pt x="14" y="7"/>
                    <a:pt x="14" y="8"/>
                    <a:pt x="15" y="8"/>
                  </a:cubicBezTo>
                  <a:cubicBezTo>
                    <a:pt x="15" y="9"/>
                    <a:pt x="15" y="10"/>
                    <a:pt x="15" y="11"/>
                  </a:cubicBezTo>
                  <a:cubicBezTo>
                    <a:pt x="15" y="11"/>
                    <a:pt x="16" y="12"/>
                    <a:pt x="16" y="14"/>
                  </a:cubicBezTo>
                  <a:cubicBezTo>
                    <a:pt x="16" y="15"/>
                    <a:pt x="15" y="16"/>
                    <a:pt x="15" y="17"/>
                  </a:cubicBezTo>
                  <a:cubicBezTo>
                    <a:pt x="15" y="18"/>
                    <a:pt x="14" y="18"/>
                    <a:pt x="14" y="18"/>
                  </a:cubicBezTo>
                  <a:cubicBezTo>
                    <a:pt x="13" y="19"/>
                    <a:pt x="12" y="18"/>
                    <a:pt x="12" y="18"/>
                  </a:cubicBezTo>
                  <a:cubicBezTo>
                    <a:pt x="10" y="17"/>
                    <a:pt x="10" y="16"/>
                    <a:pt x="9" y="15"/>
                  </a:cubicBezTo>
                  <a:cubicBezTo>
                    <a:pt x="8" y="14"/>
                    <a:pt x="8" y="13"/>
                    <a:pt x="8" y="12"/>
                  </a:cubicBezTo>
                  <a:cubicBezTo>
                    <a:pt x="8" y="11"/>
                    <a:pt x="8" y="10"/>
                    <a:pt x="8" y="9"/>
                  </a:cubicBezTo>
                  <a:close/>
                  <a:moveTo>
                    <a:pt x="9" y="10"/>
                  </a:moveTo>
                  <a:cubicBezTo>
                    <a:pt x="9" y="11"/>
                    <a:pt x="9" y="12"/>
                    <a:pt x="9" y="13"/>
                  </a:cubicBezTo>
                  <a:cubicBezTo>
                    <a:pt x="9" y="13"/>
                    <a:pt x="10" y="14"/>
                    <a:pt x="10" y="15"/>
                  </a:cubicBezTo>
                  <a:cubicBezTo>
                    <a:pt x="10" y="16"/>
                    <a:pt x="11" y="16"/>
                    <a:pt x="12" y="17"/>
                  </a:cubicBezTo>
                  <a:cubicBezTo>
                    <a:pt x="12" y="17"/>
                    <a:pt x="13" y="17"/>
                    <a:pt x="13" y="17"/>
                  </a:cubicBezTo>
                  <a:cubicBezTo>
                    <a:pt x="14" y="16"/>
                    <a:pt x="14" y="16"/>
                    <a:pt x="14" y="15"/>
                  </a:cubicBezTo>
                  <a:cubicBezTo>
                    <a:pt x="14" y="15"/>
                    <a:pt x="14" y="14"/>
                    <a:pt x="14" y="13"/>
                  </a:cubicBezTo>
                  <a:cubicBezTo>
                    <a:pt x="14" y="12"/>
                    <a:pt x="14" y="11"/>
                    <a:pt x="14" y="10"/>
                  </a:cubicBezTo>
                  <a:cubicBezTo>
                    <a:pt x="14" y="9"/>
                    <a:pt x="14" y="9"/>
                    <a:pt x="13" y="8"/>
                  </a:cubicBezTo>
                  <a:cubicBezTo>
                    <a:pt x="13" y="7"/>
                    <a:pt x="12" y="7"/>
                    <a:pt x="12" y="6"/>
                  </a:cubicBezTo>
                  <a:cubicBezTo>
                    <a:pt x="11" y="6"/>
                    <a:pt x="10" y="6"/>
                    <a:pt x="10" y="6"/>
                  </a:cubicBezTo>
                  <a:cubicBezTo>
                    <a:pt x="10" y="6"/>
                    <a:pt x="10" y="7"/>
                    <a:pt x="9" y="8"/>
                  </a:cubicBezTo>
                  <a:cubicBezTo>
                    <a:pt x="9" y="8"/>
                    <a:pt x="9" y="9"/>
                    <a:pt x="9" y="10"/>
                  </a:cubicBezTo>
                  <a:close/>
                  <a:moveTo>
                    <a:pt x="22" y="24"/>
                  </a:moveTo>
                  <a:cubicBezTo>
                    <a:pt x="22" y="22"/>
                    <a:pt x="22" y="21"/>
                    <a:pt x="22" y="19"/>
                  </a:cubicBezTo>
                  <a:cubicBezTo>
                    <a:pt x="22" y="18"/>
                    <a:pt x="22" y="16"/>
                    <a:pt x="22" y="15"/>
                  </a:cubicBezTo>
                  <a:cubicBezTo>
                    <a:pt x="23" y="15"/>
                    <a:pt x="23" y="15"/>
                    <a:pt x="23" y="15"/>
                  </a:cubicBezTo>
                  <a:cubicBezTo>
                    <a:pt x="23" y="16"/>
                    <a:pt x="23" y="16"/>
                    <a:pt x="23" y="17"/>
                  </a:cubicBezTo>
                  <a:cubicBezTo>
                    <a:pt x="24" y="16"/>
                    <a:pt x="24" y="16"/>
                    <a:pt x="25" y="16"/>
                  </a:cubicBezTo>
                  <a:cubicBezTo>
                    <a:pt x="25" y="16"/>
                    <a:pt x="26" y="16"/>
                    <a:pt x="26" y="17"/>
                  </a:cubicBezTo>
                  <a:cubicBezTo>
                    <a:pt x="27" y="17"/>
                    <a:pt x="27" y="17"/>
                    <a:pt x="28" y="18"/>
                  </a:cubicBezTo>
                  <a:cubicBezTo>
                    <a:pt x="28" y="19"/>
                    <a:pt x="28" y="19"/>
                    <a:pt x="29" y="20"/>
                  </a:cubicBezTo>
                  <a:cubicBezTo>
                    <a:pt x="29" y="19"/>
                    <a:pt x="30" y="19"/>
                    <a:pt x="31" y="20"/>
                  </a:cubicBezTo>
                  <a:cubicBezTo>
                    <a:pt x="32" y="20"/>
                    <a:pt x="33" y="21"/>
                    <a:pt x="33" y="22"/>
                  </a:cubicBezTo>
                  <a:cubicBezTo>
                    <a:pt x="34" y="22"/>
                    <a:pt x="34" y="23"/>
                    <a:pt x="34" y="24"/>
                  </a:cubicBezTo>
                  <a:cubicBezTo>
                    <a:pt x="34" y="25"/>
                    <a:pt x="34" y="26"/>
                    <a:pt x="34" y="27"/>
                  </a:cubicBezTo>
                  <a:cubicBezTo>
                    <a:pt x="34" y="28"/>
                    <a:pt x="34" y="30"/>
                    <a:pt x="34" y="31"/>
                  </a:cubicBezTo>
                  <a:cubicBezTo>
                    <a:pt x="34" y="30"/>
                    <a:pt x="33" y="30"/>
                    <a:pt x="33" y="30"/>
                  </a:cubicBezTo>
                  <a:cubicBezTo>
                    <a:pt x="33" y="29"/>
                    <a:pt x="33" y="28"/>
                    <a:pt x="33" y="27"/>
                  </a:cubicBezTo>
                  <a:cubicBezTo>
                    <a:pt x="33" y="26"/>
                    <a:pt x="33" y="25"/>
                    <a:pt x="33" y="24"/>
                  </a:cubicBezTo>
                  <a:cubicBezTo>
                    <a:pt x="33" y="23"/>
                    <a:pt x="33" y="23"/>
                    <a:pt x="32" y="23"/>
                  </a:cubicBezTo>
                  <a:cubicBezTo>
                    <a:pt x="32" y="22"/>
                    <a:pt x="32" y="22"/>
                    <a:pt x="32" y="22"/>
                  </a:cubicBezTo>
                  <a:cubicBezTo>
                    <a:pt x="32" y="21"/>
                    <a:pt x="31" y="21"/>
                    <a:pt x="31" y="21"/>
                  </a:cubicBezTo>
                  <a:cubicBezTo>
                    <a:pt x="30" y="20"/>
                    <a:pt x="30" y="20"/>
                    <a:pt x="29" y="21"/>
                  </a:cubicBezTo>
                  <a:cubicBezTo>
                    <a:pt x="29" y="21"/>
                    <a:pt x="29" y="21"/>
                    <a:pt x="29" y="22"/>
                  </a:cubicBezTo>
                  <a:cubicBezTo>
                    <a:pt x="29" y="23"/>
                    <a:pt x="29" y="24"/>
                    <a:pt x="29" y="25"/>
                  </a:cubicBezTo>
                  <a:cubicBezTo>
                    <a:pt x="29" y="26"/>
                    <a:pt x="29" y="27"/>
                    <a:pt x="29" y="28"/>
                  </a:cubicBezTo>
                  <a:cubicBezTo>
                    <a:pt x="28" y="27"/>
                    <a:pt x="28" y="27"/>
                    <a:pt x="27" y="27"/>
                  </a:cubicBezTo>
                  <a:cubicBezTo>
                    <a:pt x="27" y="26"/>
                    <a:pt x="27" y="25"/>
                    <a:pt x="27" y="24"/>
                  </a:cubicBezTo>
                  <a:cubicBezTo>
                    <a:pt x="27" y="23"/>
                    <a:pt x="27" y="22"/>
                    <a:pt x="27" y="21"/>
                  </a:cubicBezTo>
                  <a:cubicBezTo>
                    <a:pt x="27" y="20"/>
                    <a:pt x="27" y="19"/>
                    <a:pt x="27" y="19"/>
                  </a:cubicBezTo>
                  <a:cubicBezTo>
                    <a:pt x="27" y="19"/>
                    <a:pt x="26" y="18"/>
                    <a:pt x="26" y="18"/>
                  </a:cubicBezTo>
                  <a:cubicBezTo>
                    <a:pt x="25" y="18"/>
                    <a:pt x="25" y="17"/>
                    <a:pt x="25" y="17"/>
                  </a:cubicBezTo>
                  <a:cubicBezTo>
                    <a:pt x="24" y="18"/>
                    <a:pt x="24" y="18"/>
                    <a:pt x="24" y="18"/>
                  </a:cubicBezTo>
                  <a:cubicBezTo>
                    <a:pt x="24" y="18"/>
                    <a:pt x="24" y="19"/>
                    <a:pt x="24" y="20"/>
                  </a:cubicBezTo>
                  <a:cubicBezTo>
                    <a:pt x="24" y="21"/>
                    <a:pt x="24" y="21"/>
                    <a:pt x="24" y="22"/>
                  </a:cubicBezTo>
                  <a:cubicBezTo>
                    <a:pt x="24" y="23"/>
                    <a:pt x="24" y="24"/>
                    <a:pt x="24" y="25"/>
                  </a:cubicBezTo>
                  <a:cubicBezTo>
                    <a:pt x="23" y="24"/>
                    <a:pt x="23" y="24"/>
                    <a:pt x="22" y="24"/>
                  </a:cubicBezTo>
                  <a:close/>
                  <a:moveTo>
                    <a:pt x="36" y="28"/>
                  </a:moveTo>
                  <a:cubicBezTo>
                    <a:pt x="36" y="27"/>
                    <a:pt x="36" y="27"/>
                    <a:pt x="36" y="26"/>
                  </a:cubicBezTo>
                  <a:cubicBezTo>
                    <a:pt x="37" y="27"/>
                    <a:pt x="39" y="28"/>
                    <a:pt x="40" y="29"/>
                  </a:cubicBezTo>
                  <a:cubicBezTo>
                    <a:pt x="40" y="29"/>
                    <a:pt x="40" y="30"/>
                    <a:pt x="40" y="30"/>
                  </a:cubicBezTo>
                  <a:cubicBezTo>
                    <a:pt x="39" y="29"/>
                    <a:pt x="37" y="29"/>
                    <a:pt x="36" y="28"/>
                  </a:cubicBezTo>
                  <a:close/>
                  <a:moveTo>
                    <a:pt x="42" y="35"/>
                  </a:moveTo>
                  <a:cubicBezTo>
                    <a:pt x="42" y="33"/>
                    <a:pt x="42" y="31"/>
                    <a:pt x="42" y="29"/>
                  </a:cubicBezTo>
                  <a:cubicBezTo>
                    <a:pt x="42" y="27"/>
                    <a:pt x="42" y="25"/>
                    <a:pt x="42" y="22"/>
                  </a:cubicBezTo>
                  <a:cubicBezTo>
                    <a:pt x="42" y="23"/>
                    <a:pt x="43" y="23"/>
                    <a:pt x="43" y="23"/>
                  </a:cubicBezTo>
                  <a:cubicBezTo>
                    <a:pt x="43" y="25"/>
                    <a:pt x="43" y="28"/>
                    <a:pt x="43" y="30"/>
                  </a:cubicBezTo>
                  <a:cubicBezTo>
                    <a:pt x="43" y="32"/>
                    <a:pt x="43" y="34"/>
                    <a:pt x="43" y="36"/>
                  </a:cubicBezTo>
                  <a:cubicBezTo>
                    <a:pt x="43" y="36"/>
                    <a:pt x="42" y="35"/>
                    <a:pt x="42" y="35"/>
                  </a:cubicBezTo>
                  <a:close/>
                  <a:moveTo>
                    <a:pt x="45" y="32"/>
                  </a:moveTo>
                  <a:cubicBezTo>
                    <a:pt x="45" y="31"/>
                    <a:pt x="46" y="30"/>
                    <a:pt x="47" y="29"/>
                  </a:cubicBezTo>
                  <a:cubicBezTo>
                    <a:pt x="47" y="29"/>
                    <a:pt x="48" y="29"/>
                    <a:pt x="49" y="30"/>
                  </a:cubicBezTo>
                  <a:cubicBezTo>
                    <a:pt x="51" y="31"/>
                    <a:pt x="52" y="32"/>
                    <a:pt x="52" y="33"/>
                  </a:cubicBezTo>
                  <a:cubicBezTo>
                    <a:pt x="53" y="34"/>
                    <a:pt x="54" y="36"/>
                    <a:pt x="54" y="37"/>
                  </a:cubicBezTo>
                  <a:cubicBezTo>
                    <a:pt x="54" y="38"/>
                    <a:pt x="53" y="39"/>
                    <a:pt x="53" y="40"/>
                  </a:cubicBezTo>
                  <a:cubicBezTo>
                    <a:pt x="53" y="40"/>
                    <a:pt x="52" y="40"/>
                    <a:pt x="52" y="40"/>
                  </a:cubicBezTo>
                  <a:cubicBezTo>
                    <a:pt x="51" y="40"/>
                    <a:pt x="50" y="40"/>
                    <a:pt x="49" y="40"/>
                  </a:cubicBezTo>
                  <a:cubicBezTo>
                    <a:pt x="48" y="39"/>
                    <a:pt x="47" y="38"/>
                    <a:pt x="46" y="37"/>
                  </a:cubicBezTo>
                  <a:cubicBezTo>
                    <a:pt x="46" y="35"/>
                    <a:pt x="45" y="34"/>
                    <a:pt x="45" y="32"/>
                  </a:cubicBezTo>
                  <a:close/>
                  <a:moveTo>
                    <a:pt x="47" y="33"/>
                  </a:moveTo>
                  <a:cubicBezTo>
                    <a:pt x="47" y="34"/>
                    <a:pt x="47" y="35"/>
                    <a:pt x="47" y="36"/>
                  </a:cubicBezTo>
                  <a:cubicBezTo>
                    <a:pt x="48" y="37"/>
                    <a:pt x="49" y="38"/>
                    <a:pt x="49" y="38"/>
                  </a:cubicBezTo>
                  <a:cubicBezTo>
                    <a:pt x="50" y="39"/>
                    <a:pt x="51" y="39"/>
                    <a:pt x="51" y="38"/>
                  </a:cubicBezTo>
                  <a:cubicBezTo>
                    <a:pt x="52" y="38"/>
                    <a:pt x="52" y="37"/>
                    <a:pt x="52" y="36"/>
                  </a:cubicBezTo>
                  <a:cubicBezTo>
                    <a:pt x="52" y="35"/>
                    <a:pt x="52" y="34"/>
                    <a:pt x="51" y="33"/>
                  </a:cubicBezTo>
                  <a:cubicBezTo>
                    <a:pt x="51" y="32"/>
                    <a:pt x="50" y="32"/>
                    <a:pt x="49" y="31"/>
                  </a:cubicBezTo>
                  <a:cubicBezTo>
                    <a:pt x="49" y="31"/>
                    <a:pt x="48" y="31"/>
                    <a:pt x="47" y="31"/>
                  </a:cubicBezTo>
                  <a:cubicBezTo>
                    <a:pt x="47" y="31"/>
                    <a:pt x="47" y="32"/>
                    <a:pt x="47" y="33"/>
                  </a:cubicBezTo>
                  <a:close/>
                  <a:moveTo>
                    <a:pt x="55" y="43"/>
                  </a:moveTo>
                  <a:cubicBezTo>
                    <a:pt x="55" y="41"/>
                    <a:pt x="55" y="40"/>
                    <a:pt x="55" y="38"/>
                  </a:cubicBezTo>
                  <a:cubicBezTo>
                    <a:pt x="55" y="37"/>
                    <a:pt x="55" y="35"/>
                    <a:pt x="55" y="34"/>
                  </a:cubicBezTo>
                  <a:cubicBezTo>
                    <a:pt x="56" y="34"/>
                    <a:pt x="56" y="34"/>
                    <a:pt x="57" y="34"/>
                  </a:cubicBezTo>
                  <a:cubicBezTo>
                    <a:pt x="57" y="35"/>
                    <a:pt x="57" y="35"/>
                    <a:pt x="57" y="36"/>
                  </a:cubicBezTo>
                  <a:cubicBezTo>
                    <a:pt x="57" y="35"/>
                    <a:pt x="58" y="35"/>
                    <a:pt x="59" y="36"/>
                  </a:cubicBezTo>
                  <a:cubicBezTo>
                    <a:pt x="60" y="36"/>
                    <a:pt x="61" y="36"/>
                    <a:pt x="61" y="37"/>
                  </a:cubicBezTo>
                  <a:cubicBezTo>
                    <a:pt x="61" y="37"/>
                    <a:pt x="62" y="38"/>
                    <a:pt x="62" y="38"/>
                  </a:cubicBezTo>
                  <a:cubicBezTo>
                    <a:pt x="62" y="39"/>
                    <a:pt x="62" y="39"/>
                    <a:pt x="62" y="40"/>
                  </a:cubicBezTo>
                  <a:cubicBezTo>
                    <a:pt x="63" y="40"/>
                    <a:pt x="63" y="41"/>
                    <a:pt x="63" y="41"/>
                  </a:cubicBezTo>
                  <a:cubicBezTo>
                    <a:pt x="63" y="42"/>
                    <a:pt x="63" y="43"/>
                    <a:pt x="63" y="44"/>
                  </a:cubicBezTo>
                  <a:cubicBezTo>
                    <a:pt x="63" y="45"/>
                    <a:pt x="63" y="46"/>
                    <a:pt x="63" y="47"/>
                  </a:cubicBezTo>
                  <a:cubicBezTo>
                    <a:pt x="62" y="47"/>
                    <a:pt x="62" y="46"/>
                    <a:pt x="61" y="46"/>
                  </a:cubicBezTo>
                  <a:cubicBezTo>
                    <a:pt x="61" y="45"/>
                    <a:pt x="61" y="44"/>
                    <a:pt x="61" y="43"/>
                  </a:cubicBezTo>
                  <a:cubicBezTo>
                    <a:pt x="61" y="42"/>
                    <a:pt x="61" y="41"/>
                    <a:pt x="61" y="40"/>
                  </a:cubicBezTo>
                  <a:cubicBezTo>
                    <a:pt x="61" y="40"/>
                    <a:pt x="61" y="39"/>
                    <a:pt x="61" y="39"/>
                  </a:cubicBezTo>
                  <a:cubicBezTo>
                    <a:pt x="61" y="39"/>
                    <a:pt x="61" y="38"/>
                    <a:pt x="60" y="38"/>
                  </a:cubicBezTo>
                  <a:cubicBezTo>
                    <a:pt x="60" y="37"/>
                    <a:pt x="60" y="37"/>
                    <a:pt x="59" y="37"/>
                  </a:cubicBezTo>
                  <a:cubicBezTo>
                    <a:pt x="59" y="37"/>
                    <a:pt x="58" y="36"/>
                    <a:pt x="58" y="37"/>
                  </a:cubicBezTo>
                  <a:cubicBezTo>
                    <a:pt x="57" y="37"/>
                    <a:pt x="57" y="37"/>
                    <a:pt x="57" y="39"/>
                  </a:cubicBezTo>
                  <a:cubicBezTo>
                    <a:pt x="57" y="39"/>
                    <a:pt x="57" y="40"/>
                    <a:pt x="57" y="41"/>
                  </a:cubicBezTo>
                  <a:cubicBezTo>
                    <a:pt x="57" y="42"/>
                    <a:pt x="57" y="43"/>
                    <a:pt x="57" y="44"/>
                  </a:cubicBezTo>
                  <a:cubicBezTo>
                    <a:pt x="56" y="43"/>
                    <a:pt x="56" y="43"/>
                    <a:pt x="55" y="43"/>
                  </a:cubicBezTo>
                  <a:close/>
                  <a:moveTo>
                    <a:pt x="65" y="49"/>
                  </a:moveTo>
                  <a:cubicBezTo>
                    <a:pt x="65" y="49"/>
                    <a:pt x="66" y="50"/>
                    <a:pt x="66" y="50"/>
                  </a:cubicBezTo>
                  <a:cubicBezTo>
                    <a:pt x="66" y="51"/>
                    <a:pt x="66" y="51"/>
                    <a:pt x="67" y="51"/>
                  </a:cubicBezTo>
                  <a:cubicBezTo>
                    <a:pt x="67" y="52"/>
                    <a:pt x="67" y="52"/>
                    <a:pt x="68" y="53"/>
                  </a:cubicBezTo>
                  <a:cubicBezTo>
                    <a:pt x="69" y="53"/>
                    <a:pt x="69" y="53"/>
                    <a:pt x="70" y="53"/>
                  </a:cubicBezTo>
                  <a:cubicBezTo>
                    <a:pt x="70" y="53"/>
                    <a:pt x="70" y="53"/>
                    <a:pt x="71" y="52"/>
                  </a:cubicBezTo>
                  <a:cubicBezTo>
                    <a:pt x="71" y="52"/>
                    <a:pt x="71" y="51"/>
                    <a:pt x="71" y="50"/>
                  </a:cubicBezTo>
                  <a:cubicBezTo>
                    <a:pt x="70" y="51"/>
                    <a:pt x="69" y="51"/>
                    <a:pt x="68" y="50"/>
                  </a:cubicBezTo>
                  <a:cubicBezTo>
                    <a:pt x="67" y="50"/>
                    <a:pt x="66" y="48"/>
                    <a:pt x="65" y="47"/>
                  </a:cubicBezTo>
                  <a:cubicBezTo>
                    <a:pt x="65" y="46"/>
                    <a:pt x="64" y="45"/>
                    <a:pt x="64" y="43"/>
                  </a:cubicBezTo>
                  <a:cubicBezTo>
                    <a:pt x="64" y="42"/>
                    <a:pt x="64" y="42"/>
                    <a:pt x="65" y="41"/>
                  </a:cubicBezTo>
                  <a:cubicBezTo>
                    <a:pt x="65" y="41"/>
                    <a:pt x="66" y="40"/>
                    <a:pt x="66" y="40"/>
                  </a:cubicBezTo>
                  <a:cubicBezTo>
                    <a:pt x="67" y="40"/>
                    <a:pt x="67" y="40"/>
                    <a:pt x="68" y="41"/>
                  </a:cubicBezTo>
                  <a:cubicBezTo>
                    <a:pt x="69" y="41"/>
                    <a:pt x="70" y="42"/>
                    <a:pt x="71" y="44"/>
                  </a:cubicBezTo>
                  <a:cubicBezTo>
                    <a:pt x="71" y="43"/>
                    <a:pt x="71" y="43"/>
                    <a:pt x="71" y="42"/>
                  </a:cubicBezTo>
                  <a:cubicBezTo>
                    <a:pt x="71" y="43"/>
                    <a:pt x="72" y="43"/>
                    <a:pt x="72" y="43"/>
                  </a:cubicBezTo>
                  <a:cubicBezTo>
                    <a:pt x="72" y="45"/>
                    <a:pt x="72" y="46"/>
                    <a:pt x="72" y="47"/>
                  </a:cubicBezTo>
                  <a:cubicBezTo>
                    <a:pt x="72" y="49"/>
                    <a:pt x="72" y="50"/>
                    <a:pt x="72" y="51"/>
                  </a:cubicBezTo>
                  <a:cubicBezTo>
                    <a:pt x="72" y="53"/>
                    <a:pt x="72" y="54"/>
                    <a:pt x="72" y="54"/>
                  </a:cubicBezTo>
                  <a:cubicBezTo>
                    <a:pt x="71" y="55"/>
                    <a:pt x="71" y="55"/>
                    <a:pt x="70" y="55"/>
                  </a:cubicBezTo>
                  <a:cubicBezTo>
                    <a:pt x="70" y="55"/>
                    <a:pt x="69" y="54"/>
                    <a:pt x="68" y="54"/>
                  </a:cubicBezTo>
                  <a:cubicBezTo>
                    <a:pt x="67" y="53"/>
                    <a:pt x="66" y="53"/>
                    <a:pt x="66" y="52"/>
                  </a:cubicBezTo>
                  <a:cubicBezTo>
                    <a:pt x="65" y="51"/>
                    <a:pt x="65" y="50"/>
                    <a:pt x="65" y="49"/>
                  </a:cubicBezTo>
                  <a:close/>
                  <a:moveTo>
                    <a:pt x="66" y="44"/>
                  </a:moveTo>
                  <a:cubicBezTo>
                    <a:pt x="66" y="45"/>
                    <a:pt x="66" y="46"/>
                    <a:pt x="67" y="47"/>
                  </a:cubicBezTo>
                  <a:cubicBezTo>
                    <a:pt x="67" y="48"/>
                    <a:pt x="68" y="49"/>
                    <a:pt x="68" y="49"/>
                  </a:cubicBezTo>
                  <a:cubicBezTo>
                    <a:pt x="69" y="49"/>
                    <a:pt x="70" y="49"/>
                    <a:pt x="70" y="49"/>
                  </a:cubicBezTo>
                  <a:cubicBezTo>
                    <a:pt x="71" y="49"/>
                    <a:pt x="71" y="48"/>
                    <a:pt x="71" y="47"/>
                  </a:cubicBezTo>
                  <a:cubicBezTo>
                    <a:pt x="71" y="46"/>
                    <a:pt x="71" y="45"/>
                    <a:pt x="70" y="44"/>
                  </a:cubicBezTo>
                  <a:cubicBezTo>
                    <a:pt x="70" y="43"/>
                    <a:pt x="69" y="43"/>
                    <a:pt x="68" y="42"/>
                  </a:cubicBezTo>
                  <a:cubicBezTo>
                    <a:pt x="68" y="42"/>
                    <a:pt x="67" y="42"/>
                    <a:pt x="67" y="42"/>
                  </a:cubicBezTo>
                  <a:cubicBezTo>
                    <a:pt x="66" y="42"/>
                    <a:pt x="66" y="43"/>
                    <a:pt x="66" y="4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4" name="Freeform 844"/>
            <p:cNvSpPr>
              <a:spLocks noEditPoints="1"/>
            </p:cNvSpPr>
            <p:nvPr/>
          </p:nvSpPr>
          <p:spPr bwMode="auto">
            <a:xfrm>
              <a:off x="117" y="2976"/>
              <a:ext cx="956" cy="582"/>
            </a:xfrm>
            <a:custGeom>
              <a:avLst/>
              <a:gdLst>
                <a:gd name="T0" fmla="*/ 2147483647 w 97"/>
                <a:gd name="T1" fmla="*/ 2147483647 h 59"/>
                <a:gd name="T2" fmla="*/ 0 w 97"/>
                <a:gd name="T3" fmla="*/ 2147483647 h 59"/>
                <a:gd name="T4" fmla="*/ 2147483647 w 97"/>
                <a:gd name="T5" fmla="*/ 2147483647 h 59"/>
                <a:gd name="T6" fmla="*/ 2147483647 w 97"/>
                <a:gd name="T7" fmla="*/ 2147483647 h 59"/>
                <a:gd name="T8" fmla="*/ 2147483647 w 97"/>
                <a:gd name="T9" fmla="*/ 2147483647 h 59"/>
                <a:gd name="T10" fmla="*/ 2147483647 w 97"/>
                <a:gd name="T11" fmla="*/ 2147483647 h 59"/>
                <a:gd name="T12" fmla="*/ 2147483647 w 97"/>
                <a:gd name="T13" fmla="*/ 2147483647 h 59"/>
                <a:gd name="T14" fmla="*/ 2147483647 w 97"/>
                <a:gd name="T15" fmla="*/ 2147483647 h 59"/>
                <a:gd name="T16" fmla="*/ 2147483647 w 97"/>
                <a:gd name="T17" fmla="*/ 2147483647 h 59"/>
                <a:gd name="T18" fmla="*/ 2147483647 w 97"/>
                <a:gd name="T19" fmla="*/ 2147483647 h 59"/>
                <a:gd name="T20" fmla="*/ 2147483647 w 97"/>
                <a:gd name="T21" fmla="*/ 2147483647 h 59"/>
                <a:gd name="T22" fmla="*/ 2147483647 w 97"/>
                <a:gd name="T23" fmla="*/ 2147483647 h 59"/>
                <a:gd name="T24" fmla="*/ 2147483647 w 97"/>
                <a:gd name="T25" fmla="*/ 2147483647 h 59"/>
                <a:gd name="T26" fmla="*/ 2147483647 w 97"/>
                <a:gd name="T27" fmla="*/ 2147483647 h 59"/>
                <a:gd name="T28" fmla="*/ 2147483647 w 97"/>
                <a:gd name="T29" fmla="*/ 2147483647 h 59"/>
                <a:gd name="T30" fmla="*/ 2147483647 w 97"/>
                <a:gd name="T31" fmla="*/ 2147483647 h 59"/>
                <a:gd name="T32" fmla="*/ 2147483647 w 97"/>
                <a:gd name="T33" fmla="*/ 2147483647 h 59"/>
                <a:gd name="T34" fmla="*/ 2147483647 w 97"/>
                <a:gd name="T35" fmla="*/ 2147483647 h 59"/>
                <a:gd name="T36" fmla="*/ 2147483647 w 97"/>
                <a:gd name="T37" fmla="*/ 2147483647 h 59"/>
                <a:gd name="T38" fmla="*/ 2147483647 w 97"/>
                <a:gd name="T39" fmla="*/ 2147483647 h 59"/>
                <a:gd name="T40" fmla="*/ 2147483647 w 97"/>
                <a:gd name="T41" fmla="*/ 2147483647 h 59"/>
                <a:gd name="T42" fmla="*/ 2147483647 w 97"/>
                <a:gd name="T43" fmla="*/ 2147483647 h 59"/>
                <a:gd name="T44" fmla="*/ 2147483647 w 97"/>
                <a:gd name="T45" fmla="*/ 2147483647 h 59"/>
                <a:gd name="T46" fmla="*/ 2147483647 w 97"/>
                <a:gd name="T47" fmla="*/ 2147483647 h 59"/>
                <a:gd name="T48" fmla="*/ 2147483647 w 97"/>
                <a:gd name="T49" fmla="*/ 2147483647 h 59"/>
                <a:gd name="T50" fmla="*/ 2147483647 w 97"/>
                <a:gd name="T51" fmla="*/ 2147483647 h 59"/>
                <a:gd name="T52" fmla="*/ 2147483647 w 97"/>
                <a:gd name="T53" fmla="*/ 2147483647 h 59"/>
                <a:gd name="T54" fmla="*/ 2147483647 w 97"/>
                <a:gd name="T55" fmla="*/ 2147483647 h 59"/>
                <a:gd name="T56" fmla="*/ 2147483647 w 97"/>
                <a:gd name="T57" fmla="*/ 2147483647 h 59"/>
                <a:gd name="T58" fmla="*/ 2147483647 w 97"/>
                <a:gd name="T59" fmla="*/ 2147483647 h 59"/>
                <a:gd name="T60" fmla="*/ 2147483647 w 97"/>
                <a:gd name="T61" fmla="*/ 2147483647 h 59"/>
                <a:gd name="T62" fmla="*/ 2147483647 w 97"/>
                <a:gd name="T63" fmla="*/ 2147483647 h 59"/>
                <a:gd name="T64" fmla="*/ 2147483647 w 97"/>
                <a:gd name="T65" fmla="*/ 2147483647 h 59"/>
                <a:gd name="T66" fmla="*/ 2147483647 w 97"/>
                <a:gd name="T67" fmla="*/ 2147483647 h 59"/>
                <a:gd name="T68" fmla="*/ 2147483647 w 97"/>
                <a:gd name="T69" fmla="*/ 2147483647 h 59"/>
                <a:gd name="T70" fmla="*/ 2147483647 w 97"/>
                <a:gd name="T71" fmla="*/ 2147483647 h 59"/>
                <a:gd name="T72" fmla="*/ 2147483647 w 97"/>
                <a:gd name="T73" fmla="*/ 2147483647 h 59"/>
                <a:gd name="T74" fmla="*/ 2147483647 w 97"/>
                <a:gd name="T75" fmla="*/ 2147483647 h 59"/>
                <a:gd name="T76" fmla="*/ 2147483647 w 97"/>
                <a:gd name="T77" fmla="*/ 2147483647 h 59"/>
                <a:gd name="T78" fmla="*/ 2147483647 w 97"/>
                <a:gd name="T79" fmla="*/ 2147483647 h 59"/>
                <a:gd name="T80" fmla="*/ 2147483647 w 97"/>
                <a:gd name="T81" fmla="*/ 2147483647 h 59"/>
                <a:gd name="T82" fmla="*/ 2147483647 w 97"/>
                <a:gd name="T83" fmla="*/ 2147483647 h 59"/>
                <a:gd name="T84" fmla="*/ 2147483647 w 97"/>
                <a:gd name="T85" fmla="*/ 2147483647 h 59"/>
                <a:gd name="T86" fmla="*/ 2147483647 w 97"/>
                <a:gd name="T87" fmla="*/ 2147483647 h 59"/>
                <a:gd name="T88" fmla="*/ 2147483647 w 97"/>
                <a:gd name="T89" fmla="*/ 2147483647 h 59"/>
                <a:gd name="T90" fmla="*/ 2147483647 w 97"/>
                <a:gd name="T91" fmla="*/ 2147483647 h 59"/>
                <a:gd name="T92" fmla="*/ 2147483647 w 97"/>
                <a:gd name="T93" fmla="*/ 2147483647 h 59"/>
                <a:gd name="T94" fmla="*/ 2147483647 w 97"/>
                <a:gd name="T95" fmla="*/ 2147483647 h 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7"/>
                <a:gd name="T145" fmla="*/ 0 h 59"/>
                <a:gd name="T146" fmla="*/ 97 w 97"/>
                <a:gd name="T147" fmla="*/ 59 h 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7" h="59">
                  <a:moveTo>
                    <a:pt x="7" y="13"/>
                  </a:moveTo>
                  <a:cubicBezTo>
                    <a:pt x="7" y="13"/>
                    <a:pt x="7" y="12"/>
                    <a:pt x="7" y="12"/>
                  </a:cubicBezTo>
                  <a:cubicBezTo>
                    <a:pt x="6" y="13"/>
                    <a:pt x="5" y="13"/>
                    <a:pt x="4" y="12"/>
                  </a:cubicBezTo>
                  <a:cubicBezTo>
                    <a:pt x="3" y="12"/>
                    <a:pt x="3" y="11"/>
                    <a:pt x="2" y="11"/>
                  </a:cubicBezTo>
                  <a:cubicBezTo>
                    <a:pt x="2" y="10"/>
                    <a:pt x="1" y="10"/>
                    <a:pt x="1" y="10"/>
                  </a:cubicBezTo>
                  <a:cubicBezTo>
                    <a:pt x="1" y="9"/>
                    <a:pt x="1" y="9"/>
                    <a:pt x="1" y="8"/>
                  </a:cubicBezTo>
                  <a:cubicBezTo>
                    <a:pt x="0" y="8"/>
                    <a:pt x="0" y="7"/>
                    <a:pt x="0" y="6"/>
                  </a:cubicBezTo>
                  <a:cubicBezTo>
                    <a:pt x="0" y="5"/>
                    <a:pt x="0" y="4"/>
                    <a:pt x="0" y="3"/>
                  </a:cubicBezTo>
                  <a:cubicBezTo>
                    <a:pt x="0" y="2"/>
                    <a:pt x="0" y="1"/>
                    <a:pt x="0" y="0"/>
                  </a:cubicBezTo>
                  <a:cubicBezTo>
                    <a:pt x="1" y="1"/>
                    <a:pt x="1" y="1"/>
                    <a:pt x="2" y="1"/>
                  </a:cubicBezTo>
                  <a:cubicBezTo>
                    <a:pt x="2" y="2"/>
                    <a:pt x="2" y="3"/>
                    <a:pt x="2" y="4"/>
                  </a:cubicBezTo>
                  <a:cubicBezTo>
                    <a:pt x="2" y="5"/>
                    <a:pt x="2" y="6"/>
                    <a:pt x="2" y="7"/>
                  </a:cubicBezTo>
                  <a:cubicBezTo>
                    <a:pt x="2" y="8"/>
                    <a:pt x="2" y="8"/>
                    <a:pt x="2" y="8"/>
                  </a:cubicBezTo>
                  <a:cubicBezTo>
                    <a:pt x="2" y="9"/>
                    <a:pt x="2" y="9"/>
                    <a:pt x="3" y="10"/>
                  </a:cubicBezTo>
                  <a:cubicBezTo>
                    <a:pt x="3" y="10"/>
                    <a:pt x="4" y="11"/>
                    <a:pt x="4" y="11"/>
                  </a:cubicBezTo>
                  <a:cubicBezTo>
                    <a:pt x="5" y="11"/>
                    <a:pt x="5" y="11"/>
                    <a:pt x="5" y="11"/>
                  </a:cubicBezTo>
                  <a:cubicBezTo>
                    <a:pt x="6" y="11"/>
                    <a:pt x="6" y="11"/>
                    <a:pt x="6" y="11"/>
                  </a:cubicBezTo>
                  <a:cubicBezTo>
                    <a:pt x="6" y="10"/>
                    <a:pt x="7" y="10"/>
                    <a:pt x="7" y="9"/>
                  </a:cubicBezTo>
                  <a:cubicBezTo>
                    <a:pt x="7" y="8"/>
                    <a:pt x="7" y="7"/>
                    <a:pt x="7" y="6"/>
                  </a:cubicBezTo>
                  <a:cubicBezTo>
                    <a:pt x="7" y="5"/>
                    <a:pt x="7" y="4"/>
                    <a:pt x="7" y="4"/>
                  </a:cubicBezTo>
                  <a:cubicBezTo>
                    <a:pt x="7" y="4"/>
                    <a:pt x="8" y="4"/>
                    <a:pt x="8" y="4"/>
                  </a:cubicBezTo>
                  <a:cubicBezTo>
                    <a:pt x="8" y="6"/>
                    <a:pt x="8" y="8"/>
                    <a:pt x="8" y="9"/>
                  </a:cubicBezTo>
                  <a:cubicBezTo>
                    <a:pt x="8" y="11"/>
                    <a:pt x="8" y="13"/>
                    <a:pt x="8" y="14"/>
                  </a:cubicBezTo>
                  <a:cubicBezTo>
                    <a:pt x="8" y="14"/>
                    <a:pt x="7" y="14"/>
                    <a:pt x="7" y="13"/>
                  </a:cubicBezTo>
                  <a:close/>
                  <a:moveTo>
                    <a:pt x="11" y="19"/>
                  </a:moveTo>
                  <a:cubicBezTo>
                    <a:pt x="11" y="17"/>
                    <a:pt x="11" y="15"/>
                    <a:pt x="11" y="13"/>
                  </a:cubicBezTo>
                  <a:cubicBezTo>
                    <a:pt x="11" y="10"/>
                    <a:pt x="11" y="8"/>
                    <a:pt x="11" y="6"/>
                  </a:cubicBezTo>
                  <a:cubicBezTo>
                    <a:pt x="11" y="6"/>
                    <a:pt x="12" y="6"/>
                    <a:pt x="12" y="7"/>
                  </a:cubicBezTo>
                  <a:cubicBezTo>
                    <a:pt x="12" y="7"/>
                    <a:pt x="12" y="7"/>
                    <a:pt x="12" y="8"/>
                  </a:cubicBezTo>
                  <a:cubicBezTo>
                    <a:pt x="13" y="7"/>
                    <a:pt x="13" y="7"/>
                    <a:pt x="13" y="7"/>
                  </a:cubicBezTo>
                  <a:cubicBezTo>
                    <a:pt x="14" y="7"/>
                    <a:pt x="14" y="7"/>
                    <a:pt x="15" y="8"/>
                  </a:cubicBezTo>
                  <a:cubicBezTo>
                    <a:pt x="16" y="8"/>
                    <a:pt x="17" y="9"/>
                    <a:pt x="17" y="10"/>
                  </a:cubicBezTo>
                  <a:cubicBezTo>
                    <a:pt x="18" y="10"/>
                    <a:pt x="18" y="11"/>
                    <a:pt x="19" y="12"/>
                  </a:cubicBezTo>
                  <a:cubicBezTo>
                    <a:pt x="19" y="13"/>
                    <a:pt x="19" y="14"/>
                    <a:pt x="19" y="15"/>
                  </a:cubicBezTo>
                  <a:cubicBezTo>
                    <a:pt x="19" y="16"/>
                    <a:pt x="19" y="17"/>
                    <a:pt x="19" y="17"/>
                  </a:cubicBezTo>
                  <a:cubicBezTo>
                    <a:pt x="18" y="18"/>
                    <a:pt x="18" y="18"/>
                    <a:pt x="17" y="18"/>
                  </a:cubicBezTo>
                  <a:cubicBezTo>
                    <a:pt x="16" y="18"/>
                    <a:pt x="16" y="18"/>
                    <a:pt x="15" y="18"/>
                  </a:cubicBezTo>
                  <a:cubicBezTo>
                    <a:pt x="14" y="18"/>
                    <a:pt x="14" y="17"/>
                    <a:pt x="13" y="17"/>
                  </a:cubicBezTo>
                  <a:cubicBezTo>
                    <a:pt x="13" y="16"/>
                    <a:pt x="13" y="16"/>
                    <a:pt x="12" y="15"/>
                  </a:cubicBezTo>
                  <a:cubicBezTo>
                    <a:pt x="12" y="16"/>
                    <a:pt x="12" y="17"/>
                    <a:pt x="12" y="18"/>
                  </a:cubicBezTo>
                  <a:cubicBezTo>
                    <a:pt x="12" y="19"/>
                    <a:pt x="12" y="19"/>
                    <a:pt x="12" y="20"/>
                  </a:cubicBezTo>
                  <a:cubicBezTo>
                    <a:pt x="12" y="20"/>
                    <a:pt x="11" y="20"/>
                    <a:pt x="11" y="19"/>
                  </a:cubicBezTo>
                  <a:close/>
                  <a:moveTo>
                    <a:pt x="12" y="11"/>
                  </a:moveTo>
                  <a:cubicBezTo>
                    <a:pt x="12" y="13"/>
                    <a:pt x="12" y="14"/>
                    <a:pt x="13" y="15"/>
                  </a:cubicBezTo>
                  <a:cubicBezTo>
                    <a:pt x="13" y="16"/>
                    <a:pt x="14" y="16"/>
                    <a:pt x="15" y="17"/>
                  </a:cubicBezTo>
                  <a:cubicBezTo>
                    <a:pt x="16" y="17"/>
                    <a:pt x="16" y="17"/>
                    <a:pt x="17" y="17"/>
                  </a:cubicBezTo>
                  <a:cubicBezTo>
                    <a:pt x="17" y="16"/>
                    <a:pt x="17" y="15"/>
                    <a:pt x="17" y="14"/>
                  </a:cubicBezTo>
                  <a:cubicBezTo>
                    <a:pt x="17" y="13"/>
                    <a:pt x="17" y="12"/>
                    <a:pt x="17" y="11"/>
                  </a:cubicBezTo>
                  <a:cubicBezTo>
                    <a:pt x="16" y="10"/>
                    <a:pt x="16" y="9"/>
                    <a:pt x="15" y="9"/>
                  </a:cubicBezTo>
                  <a:cubicBezTo>
                    <a:pt x="14" y="9"/>
                    <a:pt x="14" y="9"/>
                    <a:pt x="13" y="9"/>
                  </a:cubicBezTo>
                  <a:cubicBezTo>
                    <a:pt x="12" y="9"/>
                    <a:pt x="12" y="10"/>
                    <a:pt x="12" y="11"/>
                  </a:cubicBezTo>
                  <a:close/>
                  <a:moveTo>
                    <a:pt x="30" y="24"/>
                  </a:moveTo>
                  <a:cubicBezTo>
                    <a:pt x="30" y="25"/>
                    <a:pt x="30" y="25"/>
                    <a:pt x="30" y="26"/>
                  </a:cubicBezTo>
                  <a:cubicBezTo>
                    <a:pt x="30" y="25"/>
                    <a:pt x="29" y="25"/>
                    <a:pt x="29" y="25"/>
                  </a:cubicBezTo>
                  <a:cubicBezTo>
                    <a:pt x="28" y="25"/>
                    <a:pt x="28" y="24"/>
                    <a:pt x="27" y="24"/>
                  </a:cubicBezTo>
                  <a:cubicBezTo>
                    <a:pt x="27" y="24"/>
                    <a:pt x="27" y="23"/>
                    <a:pt x="27" y="23"/>
                  </a:cubicBezTo>
                  <a:cubicBezTo>
                    <a:pt x="27" y="23"/>
                    <a:pt x="27" y="22"/>
                    <a:pt x="27" y="21"/>
                  </a:cubicBezTo>
                  <a:cubicBezTo>
                    <a:pt x="27" y="20"/>
                    <a:pt x="27" y="19"/>
                    <a:pt x="27" y="18"/>
                  </a:cubicBezTo>
                  <a:cubicBezTo>
                    <a:pt x="27" y="17"/>
                    <a:pt x="27" y="16"/>
                    <a:pt x="27" y="15"/>
                  </a:cubicBezTo>
                  <a:cubicBezTo>
                    <a:pt x="26" y="15"/>
                    <a:pt x="26" y="15"/>
                    <a:pt x="25" y="15"/>
                  </a:cubicBezTo>
                  <a:cubicBezTo>
                    <a:pt x="25" y="14"/>
                    <a:pt x="25" y="14"/>
                    <a:pt x="25" y="13"/>
                  </a:cubicBezTo>
                  <a:cubicBezTo>
                    <a:pt x="26" y="14"/>
                    <a:pt x="26" y="14"/>
                    <a:pt x="27" y="14"/>
                  </a:cubicBezTo>
                  <a:cubicBezTo>
                    <a:pt x="27" y="13"/>
                    <a:pt x="27" y="12"/>
                    <a:pt x="27" y="12"/>
                  </a:cubicBezTo>
                  <a:cubicBezTo>
                    <a:pt x="27" y="11"/>
                    <a:pt x="28" y="11"/>
                    <a:pt x="28" y="11"/>
                  </a:cubicBezTo>
                  <a:cubicBezTo>
                    <a:pt x="28" y="13"/>
                    <a:pt x="28" y="14"/>
                    <a:pt x="28" y="15"/>
                  </a:cubicBezTo>
                  <a:cubicBezTo>
                    <a:pt x="29" y="15"/>
                    <a:pt x="29" y="15"/>
                    <a:pt x="30" y="16"/>
                  </a:cubicBezTo>
                  <a:cubicBezTo>
                    <a:pt x="30" y="16"/>
                    <a:pt x="30" y="17"/>
                    <a:pt x="30" y="17"/>
                  </a:cubicBezTo>
                  <a:cubicBezTo>
                    <a:pt x="29" y="17"/>
                    <a:pt x="29" y="16"/>
                    <a:pt x="28" y="16"/>
                  </a:cubicBezTo>
                  <a:cubicBezTo>
                    <a:pt x="28" y="17"/>
                    <a:pt x="28" y="18"/>
                    <a:pt x="28" y="19"/>
                  </a:cubicBezTo>
                  <a:cubicBezTo>
                    <a:pt x="28" y="20"/>
                    <a:pt x="28" y="21"/>
                    <a:pt x="28" y="22"/>
                  </a:cubicBezTo>
                  <a:cubicBezTo>
                    <a:pt x="28" y="22"/>
                    <a:pt x="28" y="23"/>
                    <a:pt x="28" y="23"/>
                  </a:cubicBezTo>
                  <a:cubicBezTo>
                    <a:pt x="28" y="23"/>
                    <a:pt x="28" y="23"/>
                    <a:pt x="29" y="23"/>
                  </a:cubicBezTo>
                  <a:cubicBezTo>
                    <a:pt x="29" y="23"/>
                    <a:pt x="29" y="24"/>
                    <a:pt x="29" y="24"/>
                  </a:cubicBezTo>
                  <a:cubicBezTo>
                    <a:pt x="29" y="24"/>
                    <a:pt x="30" y="24"/>
                    <a:pt x="30" y="24"/>
                  </a:cubicBezTo>
                  <a:close/>
                  <a:moveTo>
                    <a:pt x="31" y="21"/>
                  </a:moveTo>
                  <a:cubicBezTo>
                    <a:pt x="31" y="19"/>
                    <a:pt x="31" y="18"/>
                    <a:pt x="32" y="18"/>
                  </a:cubicBezTo>
                  <a:cubicBezTo>
                    <a:pt x="33" y="18"/>
                    <a:pt x="34" y="18"/>
                    <a:pt x="35" y="18"/>
                  </a:cubicBezTo>
                  <a:cubicBezTo>
                    <a:pt x="37" y="19"/>
                    <a:pt x="38" y="20"/>
                    <a:pt x="39" y="21"/>
                  </a:cubicBezTo>
                  <a:cubicBezTo>
                    <a:pt x="39" y="23"/>
                    <a:pt x="40" y="24"/>
                    <a:pt x="40" y="26"/>
                  </a:cubicBezTo>
                  <a:cubicBezTo>
                    <a:pt x="40" y="27"/>
                    <a:pt x="40" y="28"/>
                    <a:pt x="39" y="28"/>
                  </a:cubicBezTo>
                  <a:cubicBezTo>
                    <a:pt x="39" y="29"/>
                    <a:pt x="38" y="29"/>
                    <a:pt x="38" y="29"/>
                  </a:cubicBezTo>
                  <a:cubicBezTo>
                    <a:pt x="37" y="29"/>
                    <a:pt x="36" y="29"/>
                    <a:pt x="35" y="29"/>
                  </a:cubicBezTo>
                  <a:cubicBezTo>
                    <a:pt x="34" y="28"/>
                    <a:pt x="33" y="27"/>
                    <a:pt x="32" y="26"/>
                  </a:cubicBezTo>
                  <a:cubicBezTo>
                    <a:pt x="31" y="24"/>
                    <a:pt x="31" y="23"/>
                    <a:pt x="31" y="21"/>
                  </a:cubicBezTo>
                  <a:close/>
                  <a:moveTo>
                    <a:pt x="33" y="22"/>
                  </a:moveTo>
                  <a:cubicBezTo>
                    <a:pt x="33" y="23"/>
                    <a:pt x="33" y="24"/>
                    <a:pt x="33" y="25"/>
                  </a:cubicBezTo>
                  <a:cubicBezTo>
                    <a:pt x="34" y="26"/>
                    <a:pt x="35" y="27"/>
                    <a:pt x="35" y="27"/>
                  </a:cubicBezTo>
                  <a:cubicBezTo>
                    <a:pt x="36" y="28"/>
                    <a:pt x="37" y="28"/>
                    <a:pt x="37" y="27"/>
                  </a:cubicBezTo>
                  <a:cubicBezTo>
                    <a:pt x="38" y="27"/>
                    <a:pt x="38" y="26"/>
                    <a:pt x="38" y="25"/>
                  </a:cubicBezTo>
                  <a:cubicBezTo>
                    <a:pt x="38" y="24"/>
                    <a:pt x="38" y="23"/>
                    <a:pt x="37" y="22"/>
                  </a:cubicBezTo>
                  <a:cubicBezTo>
                    <a:pt x="37" y="21"/>
                    <a:pt x="36" y="20"/>
                    <a:pt x="35" y="20"/>
                  </a:cubicBezTo>
                  <a:cubicBezTo>
                    <a:pt x="35" y="19"/>
                    <a:pt x="34" y="19"/>
                    <a:pt x="33" y="20"/>
                  </a:cubicBezTo>
                  <a:cubicBezTo>
                    <a:pt x="33" y="20"/>
                    <a:pt x="33" y="21"/>
                    <a:pt x="33" y="22"/>
                  </a:cubicBezTo>
                  <a:close/>
                  <a:moveTo>
                    <a:pt x="52" y="33"/>
                  </a:moveTo>
                  <a:cubicBezTo>
                    <a:pt x="52" y="34"/>
                    <a:pt x="53" y="34"/>
                    <a:pt x="54" y="34"/>
                  </a:cubicBezTo>
                  <a:cubicBezTo>
                    <a:pt x="54" y="35"/>
                    <a:pt x="54" y="36"/>
                    <a:pt x="54" y="37"/>
                  </a:cubicBezTo>
                  <a:cubicBezTo>
                    <a:pt x="55" y="37"/>
                    <a:pt x="56" y="38"/>
                    <a:pt x="56" y="38"/>
                  </a:cubicBezTo>
                  <a:cubicBezTo>
                    <a:pt x="57" y="38"/>
                    <a:pt x="58" y="39"/>
                    <a:pt x="58" y="38"/>
                  </a:cubicBezTo>
                  <a:cubicBezTo>
                    <a:pt x="59" y="38"/>
                    <a:pt x="59" y="37"/>
                    <a:pt x="59" y="36"/>
                  </a:cubicBezTo>
                  <a:cubicBezTo>
                    <a:pt x="59" y="35"/>
                    <a:pt x="59" y="34"/>
                    <a:pt x="58" y="34"/>
                  </a:cubicBezTo>
                  <a:cubicBezTo>
                    <a:pt x="58" y="33"/>
                    <a:pt x="57" y="32"/>
                    <a:pt x="56" y="32"/>
                  </a:cubicBezTo>
                  <a:cubicBezTo>
                    <a:pt x="56" y="31"/>
                    <a:pt x="55" y="31"/>
                    <a:pt x="55" y="31"/>
                  </a:cubicBezTo>
                  <a:cubicBezTo>
                    <a:pt x="54" y="31"/>
                    <a:pt x="54" y="31"/>
                    <a:pt x="54" y="32"/>
                  </a:cubicBezTo>
                  <a:cubicBezTo>
                    <a:pt x="53" y="31"/>
                    <a:pt x="53" y="31"/>
                    <a:pt x="52" y="31"/>
                  </a:cubicBezTo>
                  <a:cubicBezTo>
                    <a:pt x="52" y="30"/>
                    <a:pt x="53" y="29"/>
                    <a:pt x="53" y="27"/>
                  </a:cubicBezTo>
                  <a:cubicBezTo>
                    <a:pt x="53" y="26"/>
                    <a:pt x="53" y="25"/>
                    <a:pt x="53" y="24"/>
                  </a:cubicBezTo>
                  <a:cubicBezTo>
                    <a:pt x="56" y="25"/>
                    <a:pt x="58" y="27"/>
                    <a:pt x="60" y="28"/>
                  </a:cubicBezTo>
                  <a:cubicBezTo>
                    <a:pt x="60" y="28"/>
                    <a:pt x="60" y="29"/>
                    <a:pt x="60" y="29"/>
                  </a:cubicBezTo>
                  <a:cubicBezTo>
                    <a:pt x="58" y="28"/>
                    <a:pt x="57" y="28"/>
                    <a:pt x="55" y="27"/>
                  </a:cubicBezTo>
                  <a:cubicBezTo>
                    <a:pt x="55" y="28"/>
                    <a:pt x="54" y="29"/>
                    <a:pt x="54" y="30"/>
                  </a:cubicBezTo>
                  <a:cubicBezTo>
                    <a:pt x="55" y="30"/>
                    <a:pt x="56" y="30"/>
                    <a:pt x="57" y="30"/>
                  </a:cubicBezTo>
                  <a:cubicBezTo>
                    <a:pt x="58" y="31"/>
                    <a:pt x="59" y="32"/>
                    <a:pt x="60" y="33"/>
                  </a:cubicBezTo>
                  <a:cubicBezTo>
                    <a:pt x="60" y="34"/>
                    <a:pt x="61" y="36"/>
                    <a:pt x="61" y="37"/>
                  </a:cubicBezTo>
                  <a:cubicBezTo>
                    <a:pt x="61" y="38"/>
                    <a:pt x="60" y="39"/>
                    <a:pt x="60" y="40"/>
                  </a:cubicBezTo>
                  <a:cubicBezTo>
                    <a:pt x="59" y="40"/>
                    <a:pt x="58" y="40"/>
                    <a:pt x="56" y="39"/>
                  </a:cubicBezTo>
                  <a:cubicBezTo>
                    <a:pt x="55" y="39"/>
                    <a:pt x="54" y="38"/>
                    <a:pt x="53" y="37"/>
                  </a:cubicBezTo>
                  <a:cubicBezTo>
                    <a:pt x="52" y="36"/>
                    <a:pt x="52" y="35"/>
                    <a:pt x="52" y="33"/>
                  </a:cubicBezTo>
                  <a:close/>
                  <a:moveTo>
                    <a:pt x="68" y="45"/>
                  </a:moveTo>
                  <a:cubicBezTo>
                    <a:pt x="68" y="44"/>
                    <a:pt x="68" y="42"/>
                    <a:pt x="68" y="40"/>
                  </a:cubicBezTo>
                  <a:cubicBezTo>
                    <a:pt x="68" y="39"/>
                    <a:pt x="68" y="37"/>
                    <a:pt x="68" y="36"/>
                  </a:cubicBezTo>
                  <a:cubicBezTo>
                    <a:pt x="69" y="36"/>
                    <a:pt x="69" y="36"/>
                    <a:pt x="70" y="36"/>
                  </a:cubicBezTo>
                  <a:cubicBezTo>
                    <a:pt x="70" y="37"/>
                    <a:pt x="70" y="37"/>
                    <a:pt x="70" y="38"/>
                  </a:cubicBezTo>
                  <a:cubicBezTo>
                    <a:pt x="70" y="37"/>
                    <a:pt x="70" y="37"/>
                    <a:pt x="71" y="37"/>
                  </a:cubicBezTo>
                  <a:cubicBezTo>
                    <a:pt x="71" y="37"/>
                    <a:pt x="72" y="37"/>
                    <a:pt x="73" y="38"/>
                  </a:cubicBezTo>
                  <a:cubicBezTo>
                    <a:pt x="73" y="38"/>
                    <a:pt x="74" y="38"/>
                    <a:pt x="74" y="39"/>
                  </a:cubicBezTo>
                  <a:cubicBezTo>
                    <a:pt x="75" y="40"/>
                    <a:pt x="75" y="40"/>
                    <a:pt x="75" y="41"/>
                  </a:cubicBezTo>
                  <a:cubicBezTo>
                    <a:pt x="76" y="40"/>
                    <a:pt x="77" y="40"/>
                    <a:pt x="78" y="41"/>
                  </a:cubicBezTo>
                  <a:cubicBezTo>
                    <a:pt x="79" y="41"/>
                    <a:pt x="80" y="42"/>
                    <a:pt x="81" y="43"/>
                  </a:cubicBezTo>
                  <a:cubicBezTo>
                    <a:pt x="81" y="43"/>
                    <a:pt x="81" y="44"/>
                    <a:pt x="81" y="46"/>
                  </a:cubicBezTo>
                  <a:cubicBezTo>
                    <a:pt x="81" y="47"/>
                    <a:pt x="81" y="48"/>
                    <a:pt x="81" y="49"/>
                  </a:cubicBezTo>
                  <a:cubicBezTo>
                    <a:pt x="81" y="50"/>
                    <a:pt x="81" y="51"/>
                    <a:pt x="81" y="52"/>
                  </a:cubicBezTo>
                  <a:cubicBezTo>
                    <a:pt x="81" y="52"/>
                    <a:pt x="80" y="52"/>
                    <a:pt x="80" y="52"/>
                  </a:cubicBezTo>
                  <a:cubicBezTo>
                    <a:pt x="80" y="50"/>
                    <a:pt x="80" y="49"/>
                    <a:pt x="80" y="48"/>
                  </a:cubicBezTo>
                  <a:cubicBezTo>
                    <a:pt x="80" y="47"/>
                    <a:pt x="80" y="46"/>
                    <a:pt x="80" y="45"/>
                  </a:cubicBezTo>
                  <a:cubicBezTo>
                    <a:pt x="80" y="45"/>
                    <a:pt x="80" y="44"/>
                    <a:pt x="80" y="44"/>
                  </a:cubicBezTo>
                  <a:cubicBezTo>
                    <a:pt x="79" y="43"/>
                    <a:pt x="79" y="43"/>
                    <a:pt x="79" y="43"/>
                  </a:cubicBezTo>
                  <a:cubicBezTo>
                    <a:pt x="79" y="42"/>
                    <a:pt x="78" y="42"/>
                    <a:pt x="78" y="42"/>
                  </a:cubicBezTo>
                  <a:cubicBezTo>
                    <a:pt x="77" y="42"/>
                    <a:pt x="77" y="41"/>
                    <a:pt x="76" y="42"/>
                  </a:cubicBezTo>
                  <a:cubicBezTo>
                    <a:pt x="76" y="42"/>
                    <a:pt x="76" y="43"/>
                    <a:pt x="76" y="44"/>
                  </a:cubicBezTo>
                  <a:cubicBezTo>
                    <a:pt x="76" y="45"/>
                    <a:pt x="76" y="46"/>
                    <a:pt x="76" y="46"/>
                  </a:cubicBezTo>
                  <a:cubicBezTo>
                    <a:pt x="76" y="47"/>
                    <a:pt x="76" y="48"/>
                    <a:pt x="76" y="49"/>
                  </a:cubicBezTo>
                  <a:cubicBezTo>
                    <a:pt x="75" y="49"/>
                    <a:pt x="74" y="49"/>
                    <a:pt x="74" y="48"/>
                  </a:cubicBezTo>
                  <a:cubicBezTo>
                    <a:pt x="74" y="47"/>
                    <a:pt x="74" y="46"/>
                    <a:pt x="74" y="45"/>
                  </a:cubicBezTo>
                  <a:cubicBezTo>
                    <a:pt x="74" y="44"/>
                    <a:pt x="74" y="43"/>
                    <a:pt x="74" y="42"/>
                  </a:cubicBezTo>
                  <a:cubicBezTo>
                    <a:pt x="74" y="41"/>
                    <a:pt x="74" y="41"/>
                    <a:pt x="73" y="40"/>
                  </a:cubicBezTo>
                  <a:cubicBezTo>
                    <a:pt x="73" y="40"/>
                    <a:pt x="73" y="39"/>
                    <a:pt x="72" y="39"/>
                  </a:cubicBezTo>
                  <a:cubicBezTo>
                    <a:pt x="72" y="39"/>
                    <a:pt x="71" y="39"/>
                    <a:pt x="71" y="39"/>
                  </a:cubicBezTo>
                  <a:cubicBezTo>
                    <a:pt x="70" y="39"/>
                    <a:pt x="70" y="39"/>
                    <a:pt x="70" y="39"/>
                  </a:cubicBezTo>
                  <a:cubicBezTo>
                    <a:pt x="70" y="40"/>
                    <a:pt x="70" y="40"/>
                    <a:pt x="70" y="41"/>
                  </a:cubicBezTo>
                  <a:cubicBezTo>
                    <a:pt x="70" y="42"/>
                    <a:pt x="70" y="43"/>
                    <a:pt x="70" y="44"/>
                  </a:cubicBezTo>
                  <a:cubicBezTo>
                    <a:pt x="70" y="45"/>
                    <a:pt x="70" y="45"/>
                    <a:pt x="70" y="46"/>
                  </a:cubicBezTo>
                  <a:cubicBezTo>
                    <a:pt x="69" y="46"/>
                    <a:pt x="69" y="46"/>
                    <a:pt x="68" y="45"/>
                  </a:cubicBezTo>
                  <a:close/>
                  <a:moveTo>
                    <a:pt x="83" y="53"/>
                  </a:moveTo>
                  <a:cubicBezTo>
                    <a:pt x="83" y="51"/>
                    <a:pt x="84" y="49"/>
                    <a:pt x="85" y="47"/>
                  </a:cubicBezTo>
                  <a:cubicBezTo>
                    <a:pt x="85" y="45"/>
                    <a:pt x="86" y="43"/>
                    <a:pt x="87" y="41"/>
                  </a:cubicBezTo>
                  <a:cubicBezTo>
                    <a:pt x="87" y="41"/>
                    <a:pt x="87" y="42"/>
                    <a:pt x="88" y="42"/>
                  </a:cubicBezTo>
                  <a:cubicBezTo>
                    <a:pt x="87" y="44"/>
                    <a:pt x="87" y="46"/>
                    <a:pt x="86" y="48"/>
                  </a:cubicBezTo>
                  <a:cubicBezTo>
                    <a:pt x="85" y="50"/>
                    <a:pt x="85" y="52"/>
                    <a:pt x="84" y="54"/>
                  </a:cubicBezTo>
                  <a:cubicBezTo>
                    <a:pt x="84" y="54"/>
                    <a:pt x="83" y="53"/>
                    <a:pt x="83" y="53"/>
                  </a:cubicBezTo>
                  <a:close/>
                  <a:moveTo>
                    <a:pt x="89" y="53"/>
                  </a:moveTo>
                  <a:cubicBezTo>
                    <a:pt x="89" y="53"/>
                    <a:pt x="90" y="54"/>
                    <a:pt x="90" y="54"/>
                  </a:cubicBezTo>
                  <a:cubicBezTo>
                    <a:pt x="90" y="54"/>
                    <a:pt x="91" y="55"/>
                    <a:pt x="91" y="56"/>
                  </a:cubicBezTo>
                  <a:cubicBezTo>
                    <a:pt x="91" y="56"/>
                    <a:pt x="92" y="57"/>
                    <a:pt x="93" y="57"/>
                  </a:cubicBezTo>
                  <a:cubicBezTo>
                    <a:pt x="94" y="58"/>
                    <a:pt x="94" y="58"/>
                    <a:pt x="94" y="58"/>
                  </a:cubicBezTo>
                  <a:cubicBezTo>
                    <a:pt x="95" y="57"/>
                    <a:pt x="95" y="57"/>
                    <a:pt x="95" y="57"/>
                  </a:cubicBezTo>
                  <a:cubicBezTo>
                    <a:pt x="95" y="56"/>
                    <a:pt x="95" y="56"/>
                    <a:pt x="95" y="56"/>
                  </a:cubicBezTo>
                  <a:cubicBezTo>
                    <a:pt x="94" y="55"/>
                    <a:pt x="94" y="55"/>
                    <a:pt x="93" y="54"/>
                  </a:cubicBezTo>
                  <a:cubicBezTo>
                    <a:pt x="92" y="53"/>
                    <a:pt x="91" y="52"/>
                    <a:pt x="90" y="52"/>
                  </a:cubicBezTo>
                  <a:cubicBezTo>
                    <a:pt x="90" y="52"/>
                    <a:pt x="89" y="51"/>
                    <a:pt x="89" y="50"/>
                  </a:cubicBezTo>
                  <a:cubicBezTo>
                    <a:pt x="89" y="50"/>
                    <a:pt x="89" y="49"/>
                    <a:pt x="89" y="49"/>
                  </a:cubicBezTo>
                  <a:cubicBezTo>
                    <a:pt x="89" y="48"/>
                    <a:pt x="89" y="48"/>
                    <a:pt x="89" y="48"/>
                  </a:cubicBezTo>
                  <a:cubicBezTo>
                    <a:pt x="89" y="48"/>
                    <a:pt x="90" y="47"/>
                    <a:pt x="90" y="47"/>
                  </a:cubicBezTo>
                  <a:cubicBezTo>
                    <a:pt x="90" y="47"/>
                    <a:pt x="91" y="47"/>
                    <a:pt x="91" y="47"/>
                  </a:cubicBezTo>
                  <a:cubicBezTo>
                    <a:pt x="91" y="48"/>
                    <a:pt x="92" y="48"/>
                    <a:pt x="92" y="48"/>
                  </a:cubicBezTo>
                  <a:cubicBezTo>
                    <a:pt x="93" y="48"/>
                    <a:pt x="94" y="49"/>
                    <a:pt x="95" y="49"/>
                  </a:cubicBezTo>
                  <a:cubicBezTo>
                    <a:pt x="95" y="50"/>
                    <a:pt x="96" y="50"/>
                    <a:pt x="96" y="51"/>
                  </a:cubicBezTo>
                  <a:cubicBezTo>
                    <a:pt x="96" y="52"/>
                    <a:pt x="96" y="52"/>
                    <a:pt x="96" y="53"/>
                  </a:cubicBezTo>
                  <a:cubicBezTo>
                    <a:pt x="96" y="53"/>
                    <a:pt x="95" y="52"/>
                    <a:pt x="95" y="52"/>
                  </a:cubicBezTo>
                  <a:cubicBezTo>
                    <a:pt x="95" y="52"/>
                    <a:pt x="94" y="51"/>
                    <a:pt x="94" y="51"/>
                  </a:cubicBezTo>
                  <a:cubicBezTo>
                    <a:pt x="94" y="50"/>
                    <a:pt x="93" y="50"/>
                    <a:pt x="93" y="49"/>
                  </a:cubicBezTo>
                  <a:cubicBezTo>
                    <a:pt x="92" y="49"/>
                    <a:pt x="91" y="49"/>
                    <a:pt x="91" y="49"/>
                  </a:cubicBezTo>
                  <a:cubicBezTo>
                    <a:pt x="91" y="49"/>
                    <a:pt x="90" y="49"/>
                    <a:pt x="90" y="50"/>
                  </a:cubicBezTo>
                  <a:cubicBezTo>
                    <a:pt x="90" y="50"/>
                    <a:pt x="91" y="50"/>
                    <a:pt x="91" y="50"/>
                  </a:cubicBezTo>
                  <a:cubicBezTo>
                    <a:pt x="91" y="51"/>
                    <a:pt x="91" y="51"/>
                    <a:pt x="91" y="51"/>
                  </a:cubicBezTo>
                  <a:cubicBezTo>
                    <a:pt x="91" y="51"/>
                    <a:pt x="92" y="52"/>
                    <a:pt x="93" y="52"/>
                  </a:cubicBezTo>
                  <a:cubicBezTo>
                    <a:pt x="94" y="53"/>
                    <a:pt x="95" y="54"/>
                    <a:pt x="95" y="54"/>
                  </a:cubicBezTo>
                  <a:cubicBezTo>
                    <a:pt x="96" y="55"/>
                    <a:pt x="96" y="55"/>
                    <a:pt x="96" y="56"/>
                  </a:cubicBezTo>
                  <a:cubicBezTo>
                    <a:pt x="97" y="56"/>
                    <a:pt x="97" y="57"/>
                    <a:pt x="97" y="57"/>
                  </a:cubicBezTo>
                  <a:cubicBezTo>
                    <a:pt x="97" y="58"/>
                    <a:pt x="97" y="58"/>
                    <a:pt x="96" y="59"/>
                  </a:cubicBezTo>
                  <a:cubicBezTo>
                    <a:pt x="96" y="59"/>
                    <a:pt x="96" y="59"/>
                    <a:pt x="95" y="59"/>
                  </a:cubicBezTo>
                  <a:cubicBezTo>
                    <a:pt x="94" y="59"/>
                    <a:pt x="94" y="59"/>
                    <a:pt x="93" y="59"/>
                  </a:cubicBezTo>
                  <a:cubicBezTo>
                    <a:pt x="91" y="58"/>
                    <a:pt x="91" y="57"/>
                    <a:pt x="90" y="56"/>
                  </a:cubicBezTo>
                  <a:cubicBezTo>
                    <a:pt x="89" y="55"/>
                    <a:pt x="89" y="54"/>
                    <a:pt x="89" y="5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5" name="Freeform 845"/>
            <p:cNvSpPr>
              <a:spLocks noEditPoints="1"/>
            </p:cNvSpPr>
            <p:nvPr/>
          </p:nvSpPr>
          <p:spPr bwMode="auto">
            <a:xfrm>
              <a:off x="531" y="2956"/>
              <a:ext cx="434" cy="395"/>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2147483647 w 44"/>
                <a:gd name="T9" fmla="*/ 2147483647 h 40"/>
                <a:gd name="T10" fmla="*/ 2147483647 w 44"/>
                <a:gd name="T11" fmla="*/ 2147483647 h 40"/>
                <a:gd name="T12" fmla="*/ 2147483647 w 44"/>
                <a:gd name="T13" fmla="*/ 2147483647 h 40"/>
                <a:gd name="T14" fmla="*/ 2147483647 w 44"/>
                <a:gd name="T15" fmla="*/ 2147483647 h 40"/>
                <a:gd name="T16" fmla="*/ 2147483647 w 44"/>
                <a:gd name="T17" fmla="*/ 2147483647 h 40"/>
                <a:gd name="T18" fmla="*/ 2147483647 w 44"/>
                <a:gd name="T19" fmla="*/ 2147483647 h 40"/>
                <a:gd name="T20" fmla="*/ 2147483647 w 44"/>
                <a:gd name="T21" fmla="*/ 2147483647 h 40"/>
                <a:gd name="T22" fmla="*/ 2147483647 w 44"/>
                <a:gd name="T23" fmla="*/ 2147483647 h 40"/>
                <a:gd name="T24" fmla="*/ 2147483647 w 44"/>
                <a:gd name="T25" fmla="*/ 2147483647 h 40"/>
                <a:gd name="T26" fmla="*/ 2147483647 w 44"/>
                <a:gd name="T27" fmla="*/ 2147483647 h 40"/>
                <a:gd name="T28" fmla="*/ 2147483647 w 44"/>
                <a:gd name="T29" fmla="*/ 2147483647 h 40"/>
                <a:gd name="T30" fmla="*/ 2147483647 w 44"/>
                <a:gd name="T31" fmla="*/ 2147483647 h 40"/>
                <a:gd name="T32" fmla="*/ 2147483647 w 44"/>
                <a:gd name="T33" fmla="*/ 2147483647 h 40"/>
                <a:gd name="T34" fmla="*/ 2147483647 w 44"/>
                <a:gd name="T35" fmla="*/ 2147483647 h 40"/>
                <a:gd name="T36" fmla="*/ 2147483647 w 44"/>
                <a:gd name="T37" fmla="*/ 2147483647 h 40"/>
                <a:gd name="T38" fmla="*/ 2147483647 w 44"/>
                <a:gd name="T39" fmla="*/ 2147483647 h 40"/>
                <a:gd name="T40" fmla="*/ 2147483647 w 44"/>
                <a:gd name="T41" fmla="*/ 2147483647 h 40"/>
                <a:gd name="T42" fmla="*/ 2147483647 w 44"/>
                <a:gd name="T43" fmla="*/ 2147483647 h 40"/>
                <a:gd name="T44" fmla="*/ 2147483647 w 44"/>
                <a:gd name="T45" fmla="*/ 2147483647 h 40"/>
                <a:gd name="T46" fmla="*/ 2147483647 w 44"/>
                <a:gd name="T47" fmla="*/ 2147483647 h 40"/>
                <a:gd name="T48" fmla="*/ 2147483647 w 44"/>
                <a:gd name="T49" fmla="*/ 2147483647 h 40"/>
                <a:gd name="T50" fmla="*/ 2147483647 w 44"/>
                <a:gd name="T51" fmla="*/ 2147483647 h 40"/>
                <a:gd name="T52" fmla="*/ 2147483647 w 44"/>
                <a:gd name="T53" fmla="*/ 2147483647 h 40"/>
                <a:gd name="T54" fmla="*/ 2147483647 w 44"/>
                <a:gd name="T55" fmla="*/ 2147483647 h 40"/>
                <a:gd name="T56" fmla="*/ 2147483647 w 44"/>
                <a:gd name="T57" fmla="*/ 2147483647 h 40"/>
                <a:gd name="T58" fmla="*/ 2147483647 w 44"/>
                <a:gd name="T59" fmla="*/ 2147483647 h 40"/>
                <a:gd name="T60" fmla="*/ 2147483647 w 44"/>
                <a:gd name="T61" fmla="*/ 2147483647 h 40"/>
                <a:gd name="T62" fmla="*/ 2147483647 w 44"/>
                <a:gd name="T63" fmla="*/ 2147483647 h 40"/>
                <a:gd name="T64" fmla="*/ 2147483647 w 44"/>
                <a:gd name="T65" fmla="*/ 2147483647 h 40"/>
                <a:gd name="T66" fmla="*/ 2147483647 w 44"/>
                <a:gd name="T67" fmla="*/ 2147483647 h 40"/>
                <a:gd name="T68" fmla="*/ 2147483647 w 44"/>
                <a:gd name="T69" fmla="*/ 2147483647 h 40"/>
                <a:gd name="T70" fmla="*/ 2147483647 w 44"/>
                <a:gd name="T71" fmla="*/ 2147483647 h 40"/>
                <a:gd name="T72" fmla="*/ 2147483647 w 44"/>
                <a:gd name="T73" fmla="*/ 2147483647 h 40"/>
                <a:gd name="T74" fmla="*/ 2147483647 w 44"/>
                <a:gd name="T75" fmla="*/ 2147483647 h 40"/>
                <a:gd name="T76" fmla="*/ 2147483647 w 44"/>
                <a:gd name="T77" fmla="*/ 2147483647 h 40"/>
                <a:gd name="T78" fmla="*/ 2147483647 w 44"/>
                <a:gd name="T79" fmla="*/ 2147483647 h 40"/>
                <a:gd name="T80" fmla="*/ 2147483647 w 44"/>
                <a:gd name="T81" fmla="*/ 2147483647 h 40"/>
                <a:gd name="T82" fmla="*/ 2147483647 w 44"/>
                <a:gd name="T83" fmla="*/ 2147483647 h 40"/>
                <a:gd name="T84" fmla="*/ 2147483647 w 44"/>
                <a:gd name="T85" fmla="*/ 2147483647 h 40"/>
                <a:gd name="T86" fmla="*/ 2147483647 w 44"/>
                <a:gd name="T87" fmla="*/ 2147483647 h 40"/>
                <a:gd name="T88" fmla="*/ 2147483647 w 44"/>
                <a:gd name="T89" fmla="*/ 2147483647 h 40"/>
                <a:gd name="T90" fmla="*/ 2147483647 w 44"/>
                <a:gd name="T91" fmla="*/ 2147483647 h 40"/>
                <a:gd name="T92" fmla="*/ 2147483647 w 44"/>
                <a:gd name="T93" fmla="*/ 2147483647 h 40"/>
                <a:gd name="T94" fmla="*/ 2147483647 w 44"/>
                <a:gd name="T95" fmla="*/ 2147483647 h 40"/>
                <a:gd name="T96" fmla="*/ 2147483647 w 44"/>
                <a:gd name="T97" fmla="*/ 2147483647 h 40"/>
                <a:gd name="T98" fmla="*/ 2147483647 w 44"/>
                <a:gd name="T99" fmla="*/ 2147483647 h 40"/>
                <a:gd name="T100" fmla="*/ 2147483647 w 44"/>
                <a:gd name="T101" fmla="*/ 2147483647 h 40"/>
                <a:gd name="T102" fmla="*/ 2147483647 w 44"/>
                <a:gd name="T103" fmla="*/ 2147483647 h 40"/>
                <a:gd name="T104" fmla="*/ 2147483647 w 44"/>
                <a:gd name="T105" fmla="*/ 2147483647 h 40"/>
                <a:gd name="T106" fmla="*/ 2147483647 w 44"/>
                <a:gd name="T107" fmla="*/ 2147483647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
                <a:gd name="T163" fmla="*/ 0 h 40"/>
                <a:gd name="T164" fmla="*/ 44 w 44"/>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 h="40">
                  <a:moveTo>
                    <a:pt x="0" y="15"/>
                  </a:moveTo>
                  <a:cubicBezTo>
                    <a:pt x="0" y="12"/>
                    <a:pt x="0" y="10"/>
                    <a:pt x="0" y="8"/>
                  </a:cubicBezTo>
                  <a:cubicBezTo>
                    <a:pt x="0" y="5"/>
                    <a:pt x="0" y="3"/>
                    <a:pt x="0" y="0"/>
                  </a:cubicBezTo>
                  <a:cubicBezTo>
                    <a:pt x="1" y="1"/>
                    <a:pt x="1" y="1"/>
                    <a:pt x="2" y="1"/>
                  </a:cubicBezTo>
                  <a:cubicBezTo>
                    <a:pt x="2" y="2"/>
                    <a:pt x="2" y="3"/>
                    <a:pt x="2" y="4"/>
                  </a:cubicBezTo>
                  <a:cubicBezTo>
                    <a:pt x="2" y="5"/>
                    <a:pt x="2" y="6"/>
                    <a:pt x="2" y="7"/>
                  </a:cubicBezTo>
                  <a:cubicBezTo>
                    <a:pt x="4" y="8"/>
                    <a:pt x="6" y="10"/>
                    <a:pt x="8" y="11"/>
                  </a:cubicBezTo>
                  <a:cubicBezTo>
                    <a:pt x="8" y="10"/>
                    <a:pt x="8" y="9"/>
                    <a:pt x="8" y="8"/>
                  </a:cubicBezTo>
                  <a:cubicBezTo>
                    <a:pt x="8" y="7"/>
                    <a:pt x="8" y="6"/>
                    <a:pt x="8" y="5"/>
                  </a:cubicBezTo>
                  <a:cubicBezTo>
                    <a:pt x="9" y="5"/>
                    <a:pt x="9" y="6"/>
                    <a:pt x="10" y="6"/>
                  </a:cubicBezTo>
                  <a:cubicBezTo>
                    <a:pt x="10" y="8"/>
                    <a:pt x="10" y="11"/>
                    <a:pt x="10" y="13"/>
                  </a:cubicBezTo>
                  <a:cubicBezTo>
                    <a:pt x="10" y="15"/>
                    <a:pt x="10" y="18"/>
                    <a:pt x="10" y="20"/>
                  </a:cubicBezTo>
                  <a:cubicBezTo>
                    <a:pt x="9" y="20"/>
                    <a:pt x="9" y="20"/>
                    <a:pt x="8" y="19"/>
                  </a:cubicBezTo>
                  <a:cubicBezTo>
                    <a:pt x="8" y="18"/>
                    <a:pt x="8" y="17"/>
                    <a:pt x="8" y="16"/>
                  </a:cubicBezTo>
                  <a:cubicBezTo>
                    <a:pt x="8" y="15"/>
                    <a:pt x="8" y="14"/>
                    <a:pt x="8" y="13"/>
                  </a:cubicBezTo>
                  <a:cubicBezTo>
                    <a:pt x="6" y="11"/>
                    <a:pt x="4" y="10"/>
                    <a:pt x="2" y="9"/>
                  </a:cubicBezTo>
                  <a:cubicBezTo>
                    <a:pt x="2" y="10"/>
                    <a:pt x="2" y="11"/>
                    <a:pt x="2" y="12"/>
                  </a:cubicBezTo>
                  <a:cubicBezTo>
                    <a:pt x="2" y="13"/>
                    <a:pt x="2" y="15"/>
                    <a:pt x="2" y="16"/>
                  </a:cubicBezTo>
                  <a:cubicBezTo>
                    <a:pt x="1" y="15"/>
                    <a:pt x="1" y="15"/>
                    <a:pt x="0" y="15"/>
                  </a:cubicBezTo>
                  <a:close/>
                  <a:moveTo>
                    <a:pt x="18" y="22"/>
                  </a:moveTo>
                  <a:cubicBezTo>
                    <a:pt x="19" y="22"/>
                    <a:pt x="19" y="22"/>
                    <a:pt x="20" y="23"/>
                  </a:cubicBezTo>
                  <a:cubicBezTo>
                    <a:pt x="19" y="24"/>
                    <a:pt x="19" y="24"/>
                    <a:pt x="18" y="25"/>
                  </a:cubicBezTo>
                  <a:cubicBezTo>
                    <a:pt x="18" y="25"/>
                    <a:pt x="17" y="25"/>
                    <a:pt x="16" y="24"/>
                  </a:cubicBezTo>
                  <a:cubicBezTo>
                    <a:pt x="15" y="23"/>
                    <a:pt x="14" y="22"/>
                    <a:pt x="13" y="21"/>
                  </a:cubicBezTo>
                  <a:cubicBezTo>
                    <a:pt x="12" y="19"/>
                    <a:pt x="12" y="18"/>
                    <a:pt x="12" y="16"/>
                  </a:cubicBezTo>
                  <a:cubicBezTo>
                    <a:pt x="12" y="14"/>
                    <a:pt x="12" y="13"/>
                    <a:pt x="13" y="13"/>
                  </a:cubicBezTo>
                  <a:cubicBezTo>
                    <a:pt x="14" y="12"/>
                    <a:pt x="15" y="12"/>
                    <a:pt x="16" y="13"/>
                  </a:cubicBezTo>
                  <a:cubicBezTo>
                    <a:pt x="17" y="14"/>
                    <a:pt x="18" y="15"/>
                    <a:pt x="19" y="16"/>
                  </a:cubicBezTo>
                  <a:cubicBezTo>
                    <a:pt x="19" y="17"/>
                    <a:pt x="20" y="19"/>
                    <a:pt x="20" y="21"/>
                  </a:cubicBezTo>
                  <a:cubicBezTo>
                    <a:pt x="20" y="21"/>
                    <a:pt x="20" y="21"/>
                    <a:pt x="20" y="21"/>
                  </a:cubicBezTo>
                  <a:cubicBezTo>
                    <a:pt x="18" y="20"/>
                    <a:pt x="15" y="19"/>
                    <a:pt x="13" y="17"/>
                  </a:cubicBezTo>
                  <a:cubicBezTo>
                    <a:pt x="13" y="19"/>
                    <a:pt x="14" y="20"/>
                    <a:pt x="14" y="21"/>
                  </a:cubicBezTo>
                  <a:cubicBezTo>
                    <a:pt x="15" y="21"/>
                    <a:pt x="15" y="22"/>
                    <a:pt x="16" y="23"/>
                  </a:cubicBezTo>
                  <a:cubicBezTo>
                    <a:pt x="16" y="23"/>
                    <a:pt x="17" y="23"/>
                    <a:pt x="17" y="23"/>
                  </a:cubicBezTo>
                  <a:cubicBezTo>
                    <a:pt x="18" y="23"/>
                    <a:pt x="18" y="22"/>
                    <a:pt x="18" y="22"/>
                  </a:cubicBezTo>
                  <a:close/>
                  <a:moveTo>
                    <a:pt x="13" y="16"/>
                  </a:moveTo>
                  <a:cubicBezTo>
                    <a:pt x="15" y="17"/>
                    <a:pt x="17" y="18"/>
                    <a:pt x="18" y="19"/>
                  </a:cubicBezTo>
                  <a:cubicBezTo>
                    <a:pt x="18" y="18"/>
                    <a:pt x="18" y="17"/>
                    <a:pt x="18" y="17"/>
                  </a:cubicBezTo>
                  <a:cubicBezTo>
                    <a:pt x="17" y="16"/>
                    <a:pt x="17" y="15"/>
                    <a:pt x="16" y="15"/>
                  </a:cubicBezTo>
                  <a:cubicBezTo>
                    <a:pt x="15" y="14"/>
                    <a:pt x="15" y="14"/>
                    <a:pt x="14" y="14"/>
                  </a:cubicBezTo>
                  <a:cubicBezTo>
                    <a:pt x="14" y="15"/>
                    <a:pt x="13" y="15"/>
                    <a:pt x="13" y="16"/>
                  </a:cubicBezTo>
                  <a:close/>
                  <a:moveTo>
                    <a:pt x="21" y="22"/>
                  </a:moveTo>
                  <a:cubicBezTo>
                    <a:pt x="21" y="22"/>
                    <a:pt x="21" y="21"/>
                    <a:pt x="21" y="21"/>
                  </a:cubicBezTo>
                  <a:cubicBezTo>
                    <a:pt x="23" y="21"/>
                    <a:pt x="24" y="22"/>
                    <a:pt x="26" y="23"/>
                  </a:cubicBezTo>
                  <a:cubicBezTo>
                    <a:pt x="26" y="24"/>
                    <a:pt x="26" y="24"/>
                    <a:pt x="26" y="25"/>
                  </a:cubicBezTo>
                  <a:cubicBezTo>
                    <a:pt x="24" y="24"/>
                    <a:pt x="23" y="23"/>
                    <a:pt x="21" y="22"/>
                  </a:cubicBezTo>
                  <a:close/>
                  <a:moveTo>
                    <a:pt x="27" y="18"/>
                  </a:moveTo>
                  <a:cubicBezTo>
                    <a:pt x="27" y="17"/>
                    <a:pt x="27" y="17"/>
                    <a:pt x="27" y="16"/>
                  </a:cubicBezTo>
                  <a:cubicBezTo>
                    <a:pt x="28" y="16"/>
                    <a:pt x="28" y="16"/>
                    <a:pt x="29" y="17"/>
                  </a:cubicBezTo>
                  <a:cubicBezTo>
                    <a:pt x="29" y="17"/>
                    <a:pt x="29" y="18"/>
                    <a:pt x="29" y="19"/>
                  </a:cubicBezTo>
                  <a:cubicBezTo>
                    <a:pt x="28" y="18"/>
                    <a:pt x="28" y="18"/>
                    <a:pt x="27" y="18"/>
                  </a:cubicBezTo>
                  <a:close/>
                  <a:moveTo>
                    <a:pt x="25" y="33"/>
                  </a:moveTo>
                  <a:cubicBezTo>
                    <a:pt x="25" y="33"/>
                    <a:pt x="26" y="32"/>
                    <a:pt x="26" y="32"/>
                  </a:cubicBezTo>
                  <a:cubicBezTo>
                    <a:pt x="26" y="32"/>
                    <a:pt x="26" y="32"/>
                    <a:pt x="26" y="32"/>
                  </a:cubicBezTo>
                  <a:cubicBezTo>
                    <a:pt x="27" y="33"/>
                    <a:pt x="27" y="33"/>
                    <a:pt x="27" y="32"/>
                  </a:cubicBezTo>
                  <a:cubicBezTo>
                    <a:pt x="27" y="32"/>
                    <a:pt x="27" y="32"/>
                    <a:pt x="27" y="31"/>
                  </a:cubicBezTo>
                  <a:cubicBezTo>
                    <a:pt x="27" y="29"/>
                    <a:pt x="27" y="27"/>
                    <a:pt x="27" y="25"/>
                  </a:cubicBezTo>
                  <a:cubicBezTo>
                    <a:pt x="27" y="23"/>
                    <a:pt x="27" y="22"/>
                    <a:pt x="27" y="20"/>
                  </a:cubicBezTo>
                  <a:cubicBezTo>
                    <a:pt x="28" y="20"/>
                    <a:pt x="28" y="20"/>
                    <a:pt x="29" y="21"/>
                  </a:cubicBezTo>
                  <a:cubicBezTo>
                    <a:pt x="29" y="23"/>
                    <a:pt x="29" y="24"/>
                    <a:pt x="29" y="26"/>
                  </a:cubicBezTo>
                  <a:cubicBezTo>
                    <a:pt x="29" y="28"/>
                    <a:pt x="29" y="30"/>
                    <a:pt x="29" y="32"/>
                  </a:cubicBezTo>
                  <a:cubicBezTo>
                    <a:pt x="29" y="33"/>
                    <a:pt x="29" y="34"/>
                    <a:pt x="28" y="34"/>
                  </a:cubicBezTo>
                  <a:cubicBezTo>
                    <a:pt x="28" y="35"/>
                    <a:pt x="27" y="35"/>
                    <a:pt x="26" y="34"/>
                  </a:cubicBezTo>
                  <a:cubicBezTo>
                    <a:pt x="26" y="34"/>
                    <a:pt x="26" y="34"/>
                    <a:pt x="25" y="33"/>
                  </a:cubicBezTo>
                  <a:close/>
                  <a:moveTo>
                    <a:pt x="37" y="32"/>
                  </a:moveTo>
                  <a:cubicBezTo>
                    <a:pt x="37" y="33"/>
                    <a:pt x="38" y="33"/>
                    <a:pt x="39" y="34"/>
                  </a:cubicBezTo>
                  <a:cubicBezTo>
                    <a:pt x="38" y="35"/>
                    <a:pt x="38" y="35"/>
                    <a:pt x="37" y="35"/>
                  </a:cubicBezTo>
                  <a:cubicBezTo>
                    <a:pt x="37" y="36"/>
                    <a:pt x="36" y="35"/>
                    <a:pt x="35" y="35"/>
                  </a:cubicBezTo>
                  <a:cubicBezTo>
                    <a:pt x="33" y="34"/>
                    <a:pt x="32" y="33"/>
                    <a:pt x="32" y="32"/>
                  </a:cubicBezTo>
                  <a:cubicBezTo>
                    <a:pt x="31" y="30"/>
                    <a:pt x="30" y="29"/>
                    <a:pt x="30" y="27"/>
                  </a:cubicBezTo>
                  <a:cubicBezTo>
                    <a:pt x="30" y="25"/>
                    <a:pt x="31" y="24"/>
                    <a:pt x="32" y="24"/>
                  </a:cubicBezTo>
                  <a:cubicBezTo>
                    <a:pt x="32" y="23"/>
                    <a:pt x="33" y="23"/>
                    <a:pt x="35" y="24"/>
                  </a:cubicBezTo>
                  <a:cubicBezTo>
                    <a:pt x="36" y="24"/>
                    <a:pt x="37" y="26"/>
                    <a:pt x="37" y="27"/>
                  </a:cubicBezTo>
                  <a:cubicBezTo>
                    <a:pt x="38" y="28"/>
                    <a:pt x="39" y="30"/>
                    <a:pt x="39" y="32"/>
                  </a:cubicBezTo>
                  <a:cubicBezTo>
                    <a:pt x="39" y="32"/>
                    <a:pt x="39" y="32"/>
                    <a:pt x="39" y="32"/>
                  </a:cubicBezTo>
                  <a:cubicBezTo>
                    <a:pt x="36" y="31"/>
                    <a:pt x="34" y="29"/>
                    <a:pt x="32" y="28"/>
                  </a:cubicBezTo>
                  <a:cubicBezTo>
                    <a:pt x="32" y="29"/>
                    <a:pt x="32" y="30"/>
                    <a:pt x="33" y="31"/>
                  </a:cubicBezTo>
                  <a:cubicBezTo>
                    <a:pt x="33" y="32"/>
                    <a:pt x="34" y="33"/>
                    <a:pt x="35" y="33"/>
                  </a:cubicBezTo>
                  <a:cubicBezTo>
                    <a:pt x="35" y="34"/>
                    <a:pt x="36" y="34"/>
                    <a:pt x="36" y="34"/>
                  </a:cubicBezTo>
                  <a:cubicBezTo>
                    <a:pt x="36" y="33"/>
                    <a:pt x="37" y="33"/>
                    <a:pt x="37" y="32"/>
                  </a:cubicBezTo>
                  <a:close/>
                  <a:moveTo>
                    <a:pt x="32" y="27"/>
                  </a:moveTo>
                  <a:cubicBezTo>
                    <a:pt x="34" y="28"/>
                    <a:pt x="35" y="29"/>
                    <a:pt x="37" y="30"/>
                  </a:cubicBezTo>
                  <a:cubicBezTo>
                    <a:pt x="37" y="29"/>
                    <a:pt x="37" y="28"/>
                    <a:pt x="36" y="27"/>
                  </a:cubicBezTo>
                  <a:cubicBezTo>
                    <a:pt x="36" y="26"/>
                    <a:pt x="35" y="26"/>
                    <a:pt x="35" y="25"/>
                  </a:cubicBezTo>
                  <a:cubicBezTo>
                    <a:pt x="34" y="25"/>
                    <a:pt x="33" y="25"/>
                    <a:pt x="33" y="25"/>
                  </a:cubicBezTo>
                  <a:cubicBezTo>
                    <a:pt x="32" y="25"/>
                    <a:pt x="32" y="26"/>
                    <a:pt x="32" y="27"/>
                  </a:cubicBezTo>
                  <a:close/>
                  <a:moveTo>
                    <a:pt x="44" y="38"/>
                  </a:moveTo>
                  <a:cubicBezTo>
                    <a:pt x="44" y="39"/>
                    <a:pt x="44" y="39"/>
                    <a:pt x="44" y="40"/>
                  </a:cubicBezTo>
                  <a:cubicBezTo>
                    <a:pt x="43" y="40"/>
                    <a:pt x="43" y="40"/>
                    <a:pt x="43" y="39"/>
                  </a:cubicBezTo>
                  <a:cubicBezTo>
                    <a:pt x="42" y="39"/>
                    <a:pt x="42" y="39"/>
                    <a:pt x="41" y="38"/>
                  </a:cubicBezTo>
                  <a:cubicBezTo>
                    <a:pt x="41" y="38"/>
                    <a:pt x="41" y="38"/>
                    <a:pt x="41" y="37"/>
                  </a:cubicBezTo>
                  <a:cubicBezTo>
                    <a:pt x="41" y="37"/>
                    <a:pt x="41" y="36"/>
                    <a:pt x="41" y="35"/>
                  </a:cubicBezTo>
                  <a:cubicBezTo>
                    <a:pt x="41" y="34"/>
                    <a:pt x="41" y="33"/>
                    <a:pt x="41" y="32"/>
                  </a:cubicBezTo>
                  <a:cubicBezTo>
                    <a:pt x="41" y="31"/>
                    <a:pt x="41" y="30"/>
                    <a:pt x="41" y="29"/>
                  </a:cubicBezTo>
                  <a:cubicBezTo>
                    <a:pt x="40" y="29"/>
                    <a:pt x="40" y="28"/>
                    <a:pt x="40" y="28"/>
                  </a:cubicBezTo>
                  <a:cubicBezTo>
                    <a:pt x="40" y="28"/>
                    <a:pt x="40" y="27"/>
                    <a:pt x="40" y="27"/>
                  </a:cubicBezTo>
                  <a:cubicBezTo>
                    <a:pt x="40" y="27"/>
                    <a:pt x="40" y="27"/>
                    <a:pt x="41" y="28"/>
                  </a:cubicBezTo>
                  <a:cubicBezTo>
                    <a:pt x="41" y="27"/>
                    <a:pt x="41" y="26"/>
                    <a:pt x="41" y="25"/>
                  </a:cubicBezTo>
                  <a:cubicBezTo>
                    <a:pt x="41" y="25"/>
                    <a:pt x="42" y="25"/>
                    <a:pt x="42" y="25"/>
                  </a:cubicBezTo>
                  <a:cubicBezTo>
                    <a:pt x="42" y="26"/>
                    <a:pt x="42" y="27"/>
                    <a:pt x="42" y="28"/>
                  </a:cubicBezTo>
                  <a:cubicBezTo>
                    <a:pt x="43" y="29"/>
                    <a:pt x="43" y="29"/>
                    <a:pt x="44" y="29"/>
                  </a:cubicBezTo>
                  <a:cubicBezTo>
                    <a:pt x="44" y="30"/>
                    <a:pt x="44" y="30"/>
                    <a:pt x="44" y="31"/>
                  </a:cubicBezTo>
                  <a:cubicBezTo>
                    <a:pt x="43" y="30"/>
                    <a:pt x="43" y="30"/>
                    <a:pt x="42" y="30"/>
                  </a:cubicBezTo>
                  <a:cubicBezTo>
                    <a:pt x="42" y="31"/>
                    <a:pt x="42" y="32"/>
                    <a:pt x="42" y="33"/>
                  </a:cubicBezTo>
                  <a:cubicBezTo>
                    <a:pt x="42" y="34"/>
                    <a:pt x="42" y="35"/>
                    <a:pt x="42" y="36"/>
                  </a:cubicBezTo>
                  <a:cubicBezTo>
                    <a:pt x="42" y="36"/>
                    <a:pt x="42" y="37"/>
                    <a:pt x="42" y="37"/>
                  </a:cubicBezTo>
                  <a:cubicBezTo>
                    <a:pt x="42" y="37"/>
                    <a:pt x="42" y="37"/>
                    <a:pt x="42" y="37"/>
                  </a:cubicBezTo>
                  <a:cubicBezTo>
                    <a:pt x="43" y="38"/>
                    <a:pt x="43" y="38"/>
                    <a:pt x="43" y="38"/>
                  </a:cubicBezTo>
                  <a:cubicBezTo>
                    <a:pt x="43" y="38"/>
                    <a:pt x="43" y="38"/>
                    <a:pt x="44" y="38"/>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6" name="Freeform 846"/>
            <p:cNvSpPr>
              <a:spLocks noEditPoints="1"/>
            </p:cNvSpPr>
            <p:nvPr/>
          </p:nvSpPr>
          <p:spPr bwMode="auto">
            <a:xfrm>
              <a:off x="2060" y="1369"/>
              <a:ext cx="769" cy="463"/>
            </a:xfrm>
            <a:custGeom>
              <a:avLst/>
              <a:gdLst>
                <a:gd name="T0" fmla="*/ 2147483647 w 78"/>
                <a:gd name="T1" fmla="*/ 2147483647 h 47"/>
                <a:gd name="T2" fmla="*/ 0 w 78"/>
                <a:gd name="T3" fmla="*/ 2147483647 h 47"/>
                <a:gd name="T4" fmla="*/ 2147483647 w 78"/>
                <a:gd name="T5" fmla="*/ 2147483647 h 47"/>
                <a:gd name="T6" fmla="*/ 2147483647 w 78"/>
                <a:gd name="T7" fmla="*/ 2147483647 h 47"/>
                <a:gd name="T8" fmla="*/ 2147483647 w 78"/>
                <a:gd name="T9" fmla="*/ 2147483647 h 47"/>
                <a:gd name="T10" fmla="*/ 2147483647 w 78"/>
                <a:gd name="T11" fmla="*/ 2147483647 h 47"/>
                <a:gd name="T12" fmla="*/ 2147483647 w 78"/>
                <a:gd name="T13" fmla="*/ 2147483647 h 47"/>
                <a:gd name="T14" fmla="*/ 2147483647 w 78"/>
                <a:gd name="T15" fmla="*/ 2147483647 h 47"/>
                <a:gd name="T16" fmla="*/ 2147483647 w 78"/>
                <a:gd name="T17" fmla="*/ 2147483647 h 47"/>
                <a:gd name="T18" fmla="*/ 2147483647 w 78"/>
                <a:gd name="T19" fmla="*/ 2147483647 h 47"/>
                <a:gd name="T20" fmla="*/ 2147483647 w 78"/>
                <a:gd name="T21" fmla="*/ 2147483647 h 47"/>
                <a:gd name="T22" fmla="*/ 2147483647 w 78"/>
                <a:gd name="T23" fmla="*/ 2147483647 h 47"/>
                <a:gd name="T24" fmla="*/ 2147483647 w 78"/>
                <a:gd name="T25" fmla="*/ 2147483647 h 47"/>
                <a:gd name="T26" fmla="*/ 2147483647 w 78"/>
                <a:gd name="T27" fmla="*/ 2147483647 h 47"/>
                <a:gd name="T28" fmla="*/ 2147483647 w 78"/>
                <a:gd name="T29" fmla="*/ 2147483647 h 47"/>
                <a:gd name="T30" fmla="*/ 2147483647 w 78"/>
                <a:gd name="T31" fmla="*/ 2147483647 h 47"/>
                <a:gd name="T32" fmla="*/ 2147483647 w 78"/>
                <a:gd name="T33" fmla="*/ 2147483647 h 47"/>
                <a:gd name="T34" fmla="*/ 2147483647 w 78"/>
                <a:gd name="T35" fmla="*/ 2147483647 h 47"/>
                <a:gd name="T36" fmla="*/ 2147483647 w 78"/>
                <a:gd name="T37" fmla="*/ 2147483647 h 47"/>
                <a:gd name="T38" fmla="*/ 2147483647 w 78"/>
                <a:gd name="T39" fmla="*/ 2147483647 h 47"/>
                <a:gd name="T40" fmla="*/ 2147483647 w 78"/>
                <a:gd name="T41" fmla="*/ 2147483647 h 47"/>
                <a:gd name="T42" fmla="*/ 2147483647 w 78"/>
                <a:gd name="T43" fmla="*/ 2147483647 h 47"/>
                <a:gd name="T44" fmla="*/ 2147483647 w 78"/>
                <a:gd name="T45" fmla="*/ 2147483647 h 47"/>
                <a:gd name="T46" fmla="*/ 2147483647 w 78"/>
                <a:gd name="T47" fmla="*/ 2147483647 h 47"/>
                <a:gd name="T48" fmla="*/ 2147483647 w 78"/>
                <a:gd name="T49" fmla="*/ 2147483647 h 47"/>
                <a:gd name="T50" fmla="*/ 2147483647 w 78"/>
                <a:gd name="T51" fmla="*/ 2147483647 h 47"/>
                <a:gd name="T52" fmla="*/ 2147483647 w 78"/>
                <a:gd name="T53" fmla="*/ 2147483647 h 47"/>
                <a:gd name="T54" fmla="*/ 2147483647 w 78"/>
                <a:gd name="T55" fmla="*/ 2147483647 h 47"/>
                <a:gd name="T56" fmla="*/ 2147483647 w 78"/>
                <a:gd name="T57" fmla="*/ 2147483647 h 47"/>
                <a:gd name="T58" fmla="*/ 2147483647 w 78"/>
                <a:gd name="T59" fmla="*/ 2147483647 h 47"/>
                <a:gd name="T60" fmla="*/ 2147483647 w 78"/>
                <a:gd name="T61" fmla="*/ 2147483647 h 47"/>
                <a:gd name="T62" fmla="*/ 2147483647 w 78"/>
                <a:gd name="T63" fmla="*/ 2147483647 h 47"/>
                <a:gd name="T64" fmla="*/ 2147483647 w 78"/>
                <a:gd name="T65" fmla="*/ 2147483647 h 47"/>
                <a:gd name="T66" fmla="*/ 2147483647 w 78"/>
                <a:gd name="T67" fmla="*/ 2147483647 h 47"/>
                <a:gd name="T68" fmla="*/ 2147483647 w 78"/>
                <a:gd name="T69" fmla="*/ 2147483647 h 47"/>
                <a:gd name="T70" fmla="*/ 2147483647 w 78"/>
                <a:gd name="T71" fmla="*/ 2147483647 h 47"/>
                <a:gd name="T72" fmla="*/ 2147483647 w 78"/>
                <a:gd name="T73" fmla="*/ 2147483647 h 47"/>
                <a:gd name="T74" fmla="*/ 2147483647 w 78"/>
                <a:gd name="T75" fmla="*/ 2147483647 h 47"/>
                <a:gd name="T76" fmla="*/ 2147483647 w 78"/>
                <a:gd name="T77" fmla="*/ 2147483647 h 47"/>
                <a:gd name="T78" fmla="*/ 2147483647 w 78"/>
                <a:gd name="T79" fmla="*/ 2147483647 h 47"/>
                <a:gd name="T80" fmla="*/ 2147483647 w 78"/>
                <a:gd name="T81" fmla="*/ 2147483647 h 47"/>
                <a:gd name="T82" fmla="*/ 2147483647 w 78"/>
                <a:gd name="T83" fmla="*/ 2147483647 h 47"/>
                <a:gd name="T84" fmla="*/ 2147483647 w 78"/>
                <a:gd name="T85" fmla="*/ 2147483647 h 47"/>
                <a:gd name="T86" fmla="*/ 2147483647 w 78"/>
                <a:gd name="T87" fmla="*/ 2147483647 h 47"/>
                <a:gd name="T88" fmla="*/ 2147483647 w 78"/>
                <a:gd name="T89" fmla="*/ 2147483647 h 47"/>
                <a:gd name="T90" fmla="*/ 2147483647 w 78"/>
                <a:gd name="T91" fmla="*/ 2147483647 h 47"/>
                <a:gd name="T92" fmla="*/ 2147483647 w 78"/>
                <a:gd name="T93" fmla="*/ 2147483647 h 47"/>
                <a:gd name="T94" fmla="*/ 2147483647 w 78"/>
                <a:gd name="T95" fmla="*/ 2147483647 h 47"/>
                <a:gd name="T96" fmla="*/ 2147483647 w 78"/>
                <a:gd name="T97" fmla="*/ 2147483647 h 47"/>
                <a:gd name="T98" fmla="*/ 2147483647 w 78"/>
                <a:gd name="T99" fmla="*/ 2147483647 h 47"/>
                <a:gd name="T100" fmla="*/ 2147483647 w 78"/>
                <a:gd name="T101" fmla="*/ 2147483647 h 47"/>
                <a:gd name="T102" fmla="*/ 2147483647 w 78"/>
                <a:gd name="T103" fmla="*/ 2147483647 h 47"/>
                <a:gd name="T104" fmla="*/ 2147483647 w 78"/>
                <a:gd name="T105" fmla="*/ 2147483647 h 47"/>
                <a:gd name="T106" fmla="*/ 2147483647 w 78"/>
                <a:gd name="T107" fmla="*/ 2147483647 h 47"/>
                <a:gd name="T108" fmla="*/ 2147483647 w 78"/>
                <a:gd name="T109" fmla="*/ 2147483647 h 47"/>
                <a:gd name="T110" fmla="*/ 2147483647 w 78"/>
                <a:gd name="T111" fmla="*/ 2147483647 h 47"/>
                <a:gd name="T112" fmla="*/ 2147483647 w 78"/>
                <a:gd name="T113" fmla="*/ 2147483647 h 47"/>
                <a:gd name="T114" fmla="*/ 2147483647 w 78"/>
                <a:gd name="T115" fmla="*/ 2147483647 h 47"/>
                <a:gd name="T116" fmla="*/ 2147483647 w 78"/>
                <a:gd name="T117" fmla="*/ 2147483647 h 47"/>
                <a:gd name="T118" fmla="*/ 2147483647 w 78"/>
                <a:gd name="T119" fmla="*/ 2147483647 h 47"/>
                <a:gd name="T120" fmla="*/ 2147483647 w 78"/>
                <a:gd name="T121" fmla="*/ 2147483647 h 47"/>
                <a:gd name="T122" fmla="*/ 2147483647 w 78"/>
                <a:gd name="T123" fmla="*/ 2147483647 h 47"/>
                <a:gd name="T124" fmla="*/ 2147483647 w 78"/>
                <a:gd name="T125" fmla="*/ 2147483647 h 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8"/>
                <a:gd name="T190" fmla="*/ 0 h 47"/>
                <a:gd name="T191" fmla="*/ 78 w 78"/>
                <a:gd name="T192" fmla="*/ 47 h 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8" h="47">
                  <a:moveTo>
                    <a:pt x="8" y="7"/>
                  </a:moveTo>
                  <a:cubicBezTo>
                    <a:pt x="9" y="8"/>
                    <a:pt x="9" y="8"/>
                    <a:pt x="10" y="8"/>
                  </a:cubicBezTo>
                  <a:cubicBezTo>
                    <a:pt x="10" y="9"/>
                    <a:pt x="9" y="9"/>
                    <a:pt x="8" y="9"/>
                  </a:cubicBezTo>
                  <a:cubicBezTo>
                    <a:pt x="7" y="9"/>
                    <a:pt x="6" y="9"/>
                    <a:pt x="5" y="8"/>
                  </a:cubicBezTo>
                  <a:cubicBezTo>
                    <a:pt x="4" y="8"/>
                    <a:pt x="2" y="7"/>
                    <a:pt x="2" y="6"/>
                  </a:cubicBezTo>
                  <a:cubicBezTo>
                    <a:pt x="1" y="4"/>
                    <a:pt x="0" y="3"/>
                    <a:pt x="0" y="2"/>
                  </a:cubicBezTo>
                  <a:cubicBezTo>
                    <a:pt x="0" y="1"/>
                    <a:pt x="1" y="1"/>
                    <a:pt x="1" y="0"/>
                  </a:cubicBezTo>
                  <a:cubicBezTo>
                    <a:pt x="2" y="0"/>
                    <a:pt x="2" y="0"/>
                    <a:pt x="3" y="0"/>
                  </a:cubicBezTo>
                  <a:cubicBezTo>
                    <a:pt x="4" y="0"/>
                    <a:pt x="5" y="1"/>
                    <a:pt x="6" y="1"/>
                  </a:cubicBezTo>
                  <a:cubicBezTo>
                    <a:pt x="7" y="2"/>
                    <a:pt x="8" y="3"/>
                    <a:pt x="9" y="3"/>
                  </a:cubicBezTo>
                  <a:cubicBezTo>
                    <a:pt x="9" y="4"/>
                    <a:pt x="10" y="5"/>
                    <a:pt x="10" y="6"/>
                  </a:cubicBezTo>
                  <a:cubicBezTo>
                    <a:pt x="9" y="5"/>
                    <a:pt x="9" y="5"/>
                    <a:pt x="8" y="5"/>
                  </a:cubicBezTo>
                  <a:cubicBezTo>
                    <a:pt x="8" y="4"/>
                    <a:pt x="8" y="4"/>
                    <a:pt x="7" y="3"/>
                  </a:cubicBezTo>
                  <a:cubicBezTo>
                    <a:pt x="7" y="3"/>
                    <a:pt x="6" y="3"/>
                    <a:pt x="6" y="2"/>
                  </a:cubicBezTo>
                  <a:cubicBezTo>
                    <a:pt x="5" y="2"/>
                    <a:pt x="4" y="1"/>
                    <a:pt x="3" y="2"/>
                  </a:cubicBezTo>
                  <a:cubicBezTo>
                    <a:pt x="3" y="2"/>
                    <a:pt x="2" y="2"/>
                    <a:pt x="2" y="3"/>
                  </a:cubicBezTo>
                  <a:cubicBezTo>
                    <a:pt x="2" y="4"/>
                    <a:pt x="2" y="5"/>
                    <a:pt x="3" y="6"/>
                  </a:cubicBezTo>
                  <a:cubicBezTo>
                    <a:pt x="4" y="6"/>
                    <a:pt x="4" y="7"/>
                    <a:pt x="5" y="7"/>
                  </a:cubicBezTo>
                  <a:cubicBezTo>
                    <a:pt x="6" y="8"/>
                    <a:pt x="6" y="8"/>
                    <a:pt x="7" y="8"/>
                  </a:cubicBezTo>
                  <a:cubicBezTo>
                    <a:pt x="8" y="8"/>
                    <a:pt x="8" y="8"/>
                    <a:pt x="8" y="7"/>
                  </a:cubicBezTo>
                  <a:close/>
                  <a:moveTo>
                    <a:pt x="18" y="15"/>
                  </a:moveTo>
                  <a:cubicBezTo>
                    <a:pt x="18" y="15"/>
                    <a:pt x="17" y="15"/>
                    <a:pt x="16" y="14"/>
                  </a:cubicBezTo>
                  <a:cubicBezTo>
                    <a:pt x="16" y="14"/>
                    <a:pt x="15" y="14"/>
                    <a:pt x="14" y="13"/>
                  </a:cubicBezTo>
                  <a:cubicBezTo>
                    <a:pt x="13" y="13"/>
                    <a:pt x="12" y="12"/>
                    <a:pt x="12" y="11"/>
                  </a:cubicBezTo>
                  <a:cubicBezTo>
                    <a:pt x="11" y="11"/>
                    <a:pt x="11" y="10"/>
                    <a:pt x="11" y="9"/>
                  </a:cubicBezTo>
                  <a:cubicBezTo>
                    <a:pt x="11" y="9"/>
                    <a:pt x="11" y="9"/>
                    <a:pt x="11" y="9"/>
                  </a:cubicBezTo>
                  <a:cubicBezTo>
                    <a:pt x="11" y="9"/>
                    <a:pt x="12" y="9"/>
                    <a:pt x="12" y="9"/>
                  </a:cubicBezTo>
                  <a:cubicBezTo>
                    <a:pt x="13" y="9"/>
                    <a:pt x="13" y="9"/>
                    <a:pt x="14" y="9"/>
                  </a:cubicBezTo>
                  <a:cubicBezTo>
                    <a:pt x="14" y="9"/>
                    <a:pt x="15" y="9"/>
                    <a:pt x="15" y="10"/>
                  </a:cubicBezTo>
                  <a:cubicBezTo>
                    <a:pt x="17" y="10"/>
                    <a:pt x="18" y="11"/>
                    <a:pt x="19" y="11"/>
                  </a:cubicBezTo>
                  <a:cubicBezTo>
                    <a:pt x="19" y="11"/>
                    <a:pt x="19" y="11"/>
                    <a:pt x="19" y="11"/>
                  </a:cubicBezTo>
                  <a:cubicBezTo>
                    <a:pt x="19" y="10"/>
                    <a:pt x="19" y="10"/>
                    <a:pt x="18" y="9"/>
                  </a:cubicBezTo>
                  <a:cubicBezTo>
                    <a:pt x="18" y="9"/>
                    <a:pt x="17" y="8"/>
                    <a:pt x="16" y="8"/>
                  </a:cubicBezTo>
                  <a:cubicBezTo>
                    <a:pt x="15" y="7"/>
                    <a:pt x="15" y="7"/>
                    <a:pt x="14" y="7"/>
                  </a:cubicBezTo>
                  <a:cubicBezTo>
                    <a:pt x="14" y="7"/>
                    <a:pt x="13" y="7"/>
                    <a:pt x="13" y="8"/>
                  </a:cubicBezTo>
                  <a:cubicBezTo>
                    <a:pt x="13" y="7"/>
                    <a:pt x="12" y="7"/>
                    <a:pt x="11" y="6"/>
                  </a:cubicBezTo>
                  <a:cubicBezTo>
                    <a:pt x="12" y="6"/>
                    <a:pt x="12" y="6"/>
                    <a:pt x="12" y="6"/>
                  </a:cubicBezTo>
                  <a:cubicBezTo>
                    <a:pt x="13" y="6"/>
                    <a:pt x="13" y="6"/>
                    <a:pt x="14" y="6"/>
                  </a:cubicBezTo>
                  <a:cubicBezTo>
                    <a:pt x="15" y="6"/>
                    <a:pt x="16" y="7"/>
                    <a:pt x="17" y="7"/>
                  </a:cubicBezTo>
                  <a:cubicBezTo>
                    <a:pt x="17" y="8"/>
                    <a:pt x="18" y="8"/>
                    <a:pt x="19" y="8"/>
                  </a:cubicBezTo>
                  <a:cubicBezTo>
                    <a:pt x="19" y="9"/>
                    <a:pt x="20" y="9"/>
                    <a:pt x="20" y="10"/>
                  </a:cubicBezTo>
                  <a:cubicBezTo>
                    <a:pt x="20" y="10"/>
                    <a:pt x="20" y="10"/>
                    <a:pt x="21" y="11"/>
                  </a:cubicBezTo>
                  <a:cubicBezTo>
                    <a:pt x="21" y="11"/>
                    <a:pt x="21" y="11"/>
                    <a:pt x="21" y="12"/>
                  </a:cubicBezTo>
                  <a:cubicBezTo>
                    <a:pt x="20" y="13"/>
                    <a:pt x="20" y="13"/>
                    <a:pt x="20" y="14"/>
                  </a:cubicBezTo>
                  <a:cubicBezTo>
                    <a:pt x="20" y="15"/>
                    <a:pt x="20" y="15"/>
                    <a:pt x="20" y="16"/>
                  </a:cubicBezTo>
                  <a:cubicBezTo>
                    <a:pt x="20" y="16"/>
                    <a:pt x="21" y="16"/>
                    <a:pt x="21" y="17"/>
                  </a:cubicBezTo>
                  <a:cubicBezTo>
                    <a:pt x="20" y="16"/>
                    <a:pt x="19" y="16"/>
                    <a:pt x="19" y="16"/>
                  </a:cubicBezTo>
                  <a:cubicBezTo>
                    <a:pt x="19" y="15"/>
                    <a:pt x="19" y="15"/>
                    <a:pt x="18" y="15"/>
                  </a:cubicBezTo>
                  <a:close/>
                  <a:moveTo>
                    <a:pt x="19" y="12"/>
                  </a:moveTo>
                  <a:cubicBezTo>
                    <a:pt x="18" y="12"/>
                    <a:pt x="17" y="11"/>
                    <a:pt x="15" y="11"/>
                  </a:cubicBezTo>
                  <a:cubicBezTo>
                    <a:pt x="15" y="10"/>
                    <a:pt x="14" y="10"/>
                    <a:pt x="14" y="10"/>
                  </a:cubicBezTo>
                  <a:cubicBezTo>
                    <a:pt x="14" y="10"/>
                    <a:pt x="13" y="10"/>
                    <a:pt x="13" y="10"/>
                  </a:cubicBezTo>
                  <a:cubicBezTo>
                    <a:pt x="13" y="10"/>
                    <a:pt x="13" y="10"/>
                    <a:pt x="13" y="10"/>
                  </a:cubicBezTo>
                  <a:cubicBezTo>
                    <a:pt x="13" y="11"/>
                    <a:pt x="13" y="11"/>
                    <a:pt x="13" y="12"/>
                  </a:cubicBezTo>
                  <a:cubicBezTo>
                    <a:pt x="14" y="12"/>
                    <a:pt x="14" y="12"/>
                    <a:pt x="15" y="13"/>
                  </a:cubicBezTo>
                  <a:cubicBezTo>
                    <a:pt x="16" y="13"/>
                    <a:pt x="16" y="13"/>
                    <a:pt x="17" y="14"/>
                  </a:cubicBezTo>
                  <a:cubicBezTo>
                    <a:pt x="17" y="14"/>
                    <a:pt x="18" y="14"/>
                    <a:pt x="18" y="13"/>
                  </a:cubicBezTo>
                  <a:cubicBezTo>
                    <a:pt x="18" y="13"/>
                    <a:pt x="18" y="13"/>
                    <a:pt x="19" y="12"/>
                  </a:cubicBezTo>
                  <a:cubicBezTo>
                    <a:pt x="19" y="12"/>
                    <a:pt x="19" y="12"/>
                    <a:pt x="19" y="12"/>
                  </a:cubicBezTo>
                  <a:close/>
                  <a:moveTo>
                    <a:pt x="23" y="21"/>
                  </a:moveTo>
                  <a:cubicBezTo>
                    <a:pt x="23" y="19"/>
                    <a:pt x="23" y="18"/>
                    <a:pt x="23" y="16"/>
                  </a:cubicBezTo>
                  <a:cubicBezTo>
                    <a:pt x="23" y="14"/>
                    <a:pt x="24" y="13"/>
                    <a:pt x="24" y="11"/>
                  </a:cubicBezTo>
                  <a:cubicBezTo>
                    <a:pt x="24" y="11"/>
                    <a:pt x="25" y="12"/>
                    <a:pt x="25" y="12"/>
                  </a:cubicBezTo>
                  <a:cubicBezTo>
                    <a:pt x="25" y="12"/>
                    <a:pt x="25" y="13"/>
                    <a:pt x="25" y="13"/>
                  </a:cubicBezTo>
                  <a:cubicBezTo>
                    <a:pt x="26" y="13"/>
                    <a:pt x="26" y="13"/>
                    <a:pt x="27" y="13"/>
                  </a:cubicBezTo>
                  <a:cubicBezTo>
                    <a:pt x="27" y="13"/>
                    <a:pt x="28" y="13"/>
                    <a:pt x="29" y="14"/>
                  </a:cubicBezTo>
                  <a:cubicBezTo>
                    <a:pt x="30" y="14"/>
                    <a:pt x="30" y="15"/>
                    <a:pt x="31" y="15"/>
                  </a:cubicBezTo>
                  <a:cubicBezTo>
                    <a:pt x="32" y="16"/>
                    <a:pt x="32" y="17"/>
                    <a:pt x="33" y="18"/>
                  </a:cubicBezTo>
                  <a:cubicBezTo>
                    <a:pt x="33" y="18"/>
                    <a:pt x="33" y="19"/>
                    <a:pt x="33" y="20"/>
                  </a:cubicBezTo>
                  <a:cubicBezTo>
                    <a:pt x="33" y="20"/>
                    <a:pt x="33" y="21"/>
                    <a:pt x="32" y="21"/>
                  </a:cubicBezTo>
                  <a:cubicBezTo>
                    <a:pt x="32" y="22"/>
                    <a:pt x="31" y="22"/>
                    <a:pt x="30" y="22"/>
                  </a:cubicBezTo>
                  <a:cubicBezTo>
                    <a:pt x="29" y="22"/>
                    <a:pt x="29" y="21"/>
                    <a:pt x="28" y="21"/>
                  </a:cubicBezTo>
                  <a:cubicBezTo>
                    <a:pt x="27" y="20"/>
                    <a:pt x="27" y="20"/>
                    <a:pt x="26" y="20"/>
                  </a:cubicBezTo>
                  <a:cubicBezTo>
                    <a:pt x="26" y="19"/>
                    <a:pt x="25" y="19"/>
                    <a:pt x="25" y="18"/>
                  </a:cubicBezTo>
                  <a:cubicBezTo>
                    <a:pt x="25" y="19"/>
                    <a:pt x="25" y="19"/>
                    <a:pt x="25" y="20"/>
                  </a:cubicBezTo>
                  <a:cubicBezTo>
                    <a:pt x="25" y="21"/>
                    <a:pt x="25" y="21"/>
                    <a:pt x="25" y="22"/>
                  </a:cubicBezTo>
                  <a:cubicBezTo>
                    <a:pt x="24" y="21"/>
                    <a:pt x="23" y="21"/>
                    <a:pt x="23" y="21"/>
                  </a:cubicBezTo>
                  <a:close/>
                  <a:moveTo>
                    <a:pt x="25" y="16"/>
                  </a:moveTo>
                  <a:cubicBezTo>
                    <a:pt x="25" y="16"/>
                    <a:pt x="25" y="17"/>
                    <a:pt x="26" y="18"/>
                  </a:cubicBezTo>
                  <a:cubicBezTo>
                    <a:pt x="26" y="19"/>
                    <a:pt x="27" y="19"/>
                    <a:pt x="28" y="20"/>
                  </a:cubicBezTo>
                  <a:cubicBezTo>
                    <a:pt x="29" y="20"/>
                    <a:pt x="29" y="20"/>
                    <a:pt x="30" y="20"/>
                  </a:cubicBezTo>
                  <a:cubicBezTo>
                    <a:pt x="31" y="20"/>
                    <a:pt x="31" y="20"/>
                    <a:pt x="31" y="19"/>
                  </a:cubicBezTo>
                  <a:cubicBezTo>
                    <a:pt x="31" y="18"/>
                    <a:pt x="31" y="17"/>
                    <a:pt x="30" y="16"/>
                  </a:cubicBezTo>
                  <a:cubicBezTo>
                    <a:pt x="30" y="15"/>
                    <a:pt x="29" y="15"/>
                    <a:pt x="28" y="14"/>
                  </a:cubicBezTo>
                  <a:cubicBezTo>
                    <a:pt x="28" y="14"/>
                    <a:pt x="27" y="14"/>
                    <a:pt x="26" y="14"/>
                  </a:cubicBezTo>
                  <a:cubicBezTo>
                    <a:pt x="25" y="14"/>
                    <a:pt x="25" y="15"/>
                    <a:pt x="25" y="16"/>
                  </a:cubicBezTo>
                  <a:close/>
                  <a:moveTo>
                    <a:pt x="36" y="16"/>
                  </a:moveTo>
                  <a:cubicBezTo>
                    <a:pt x="36" y="16"/>
                    <a:pt x="36" y="15"/>
                    <a:pt x="36" y="15"/>
                  </a:cubicBezTo>
                  <a:cubicBezTo>
                    <a:pt x="36" y="15"/>
                    <a:pt x="37" y="16"/>
                    <a:pt x="38" y="16"/>
                  </a:cubicBezTo>
                  <a:cubicBezTo>
                    <a:pt x="38" y="16"/>
                    <a:pt x="38" y="17"/>
                    <a:pt x="38" y="17"/>
                  </a:cubicBezTo>
                  <a:cubicBezTo>
                    <a:pt x="37" y="17"/>
                    <a:pt x="36" y="17"/>
                    <a:pt x="36" y="16"/>
                  </a:cubicBezTo>
                  <a:close/>
                  <a:moveTo>
                    <a:pt x="35" y="25"/>
                  </a:moveTo>
                  <a:cubicBezTo>
                    <a:pt x="35" y="23"/>
                    <a:pt x="35" y="22"/>
                    <a:pt x="35" y="21"/>
                  </a:cubicBezTo>
                  <a:cubicBezTo>
                    <a:pt x="35" y="20"/>
                    <a:pt x="35" y="19"/>
                    <a:pt x="36" y="18"/>
                  </a:cubicBezTo>
                  <a:cubicBezTo>
                    <a:pt x="36" y="18"/>
                    <a:pt x="37" y="18"/>
                    <a:pt x="37" y="19"/>
                  </a:cubicBezTo>
                  <a:cubicBezTo>
                    <a:pt x="37" y="20"/>
                    <a:pt x="37" y="21"/>
                    <a:pt x="37" y="22"/>
                  </a:cubicBezTo>
                  <a:cubicBezTo>
                    <a:pt x="37" y="23"/>
                    <a:pt x="37" y="24"/>
                    <a:pt x="37" y="26"/>
                  </a:cubicBezTo>
                  <a:cubicBezTo>
                    <a:pt x="36" y="25"/>
                    <a:pt x="36" y="25"/>
                    <a:pt x="35" y="25"/>
                  </a:cubicBezTo>
                  <a:close/>
                  <a:moveTo>
                    <a:pt x="40" y="27"/>
                  </a:moveTo>
                  <a:cubicBezTo>
                    <a:pt x="40" y="26"/>
                    <a:pt x="40" y="24"/>
                    <a:pt x="40" y="22"/>
                  </a:cubicBezTo>
                  <a:cubicBezTo>
                    <a:pt x="40" y="21"/>
                    <a:pt x="40" y="19"/>
                    <a:pt x="40" y="17"/>
                  </a:cubicBezTo>
                  <a:cubicBezTo>
                    <a:pt x="41" y="18"/>
                    <a:pt x="42" y="18"/>
                    <a:pt x="42" y="18"/>
                  </a:cubicBezTo>
                  <a:cubicBezTo>
                    <a:pt x="42" y="20"/>
                    <a:pt x="42" y="22"/>
                    <a:pt x="42" y="23"/>
                  </a:cubicBezTo>
                  <a:cubicBezTo>
                    <a:pt x="42" y="25"/>
                    <a:pt x="42" y="27"/>
                    <a:pt x="42" y="28"/>
                  </a:cubicBezTo>
                  <a:cubicBezTo>
                    <a:pt x="41" y="28"/>
                    <a:pt x="40" y="27"/>
                    <a:pt x="40" y="27"/>
                  </a:cubicBezTo>
                  <a:close/>
                  <a:moveTo>
                    <a:pt x="44" y="30"/>
                  </a:moveTo>
                  <a:cubicBezTo>
                    <a:pt x="45" y="28"/>
                    <a:pt x="45" y="27"/>
                    <a:pt x="45" y="25"/>
                  </a:cubicBezTo>
                  <a:cubicBezTo>
                    <a:pt x="45" y="23"/>
                    <a:pt x="45" y="22"/>
                    <a:pt x="45" y="20"/>
                  </a:cubicBezTo>
                  <a:cubicBezTo>
                    <a:pt x="46" y="20"/>
                    <a:pt x="47" y="21"/>
                    <a:pt x="47" y="21"/>
                  </a:cubicBezTo>
                  <a:cubicBezTo>
                    <a:pt x="47" y="23"/>
                    <a:pt x="47" y="24"/>
                    <a:pt x="47" y="26"/>
                  </a:cubicBezTo>
                  <a:cubicBezTo>
                    <a:pt x="47" y="28"/>
                    <a:pt x="46" y="29"/>
                    <a:pt x="46" y="31"/>
                  </a:cubicBezTo>
                  <a:cubicBezTo>
                    <a:pt x="46" y="30"/>
                    <a:pt x="45" y="30"/>
                    <a:pt x="44" y="30"/>
                  </a:cubicBezTo>
                  <a:close/>
                  <a:moveTo>
                    <a:pt x="57" y="35"/>
                  </a:moveTo>
                  <a:cubicBezTo>
                    <a:pt x="56" y="35"/>
                    <a:pt x="55" y="35"/>
                    <a:pt x="55" y="35"/>
                  </a:cubicBezTo>
                  <a:cubicBezTo>
                    <a:pt x="54" y="35"/>
                    <a:pt x="53" y="35"/>
                    <a:pt x="52" y="34"/>
                  </a:cubicBezTo>
                  <a:cubicBezTo>
                    <a:pt x="51" y="34"/>
                    <a:pt x="50" y="33"/>
                    <a:pt x="50" y="32"/>
                  </a:cubicBezTo>
                  <a:cubicBezTo>
                    <a:pt x="49" y="31"/>
                    <a:pt x="49" y="31"/>
                    <a:pt x="49" y="30"/>
                  </a:cubicBezTo>
                  <a:cubicBezTo>
                    <a:pt x="49" y="30"/>
                    <a:pt x="49" y="30"/>
                    <a:pt x="49" y="29"/>
                  </a:cubicBezTo>
                  <a:cubicBezTo>
                    <a:pt x="50" y="29"/>
                    <a:pt x="50" y="29"/>
                    <a:pt x="50" y="29"/>
                  </a:cubicBezTo>
                  <a:cubicBezTo>
                    <a:pt x="51" y="29"/>
                    <a:pt x="51" y="29"/>
                    <a:pt x="52" y="30"/>
                  </a:cubicBezTo>
                  <a:cubicBezTo>
                    <a:pt x="52" y="30"/>
                    <a:pt x="53" y="30"/>
                    <a:pt x="53" y="30"/>
                  </a:cubicBezTo>
                  <a:cubicBezTo>
                    <a:pt x="55" y="31"/>
                    <a:pt x="56" y="32"/>
                    <a:pt x="57" y="32"/>
                  </a:cubicBezTo>
                  <a:cubicBezTo>
                    <a:pt x="57" y="32"/>
                    <a:pt x="57" y="32"/>
                    <a:pt x="57" y="32"/>
                  </a:cubicBezTo>
                  <a:cubicBezTo>
                    <a:pt x="57" y="31"/>
                    <a:pt x="57" y="31"/>
                    <a:pt x="56" y="30"/>
                  </a:cubicBezTo>
                  <a:cubicBezTo>
                    <a:pt x="56" y="30"/>
                    <a:pt x="55" y="29"/>
                    <a:pt x="54" y="29"/>
                  </a:cubicBezTo>
                  <a:cubicBezTo>
                    <a:pt x="53" y="28"/>
                    <a:pt x="53" y="28"/>
                    <a:pt x="52" y="28"/>
                  </a:cubicBezTo>
                  <a:cubicBezTo>
                    <a:pt x="52" y="28"/>
                    <a:pt x="51" y="28"/>
                    <a:pt x="51" y="28"/>
                  </a:cubicBezTo>
                  <a:cubicBezTo>
                    <a:pt x="51" y="28"/>
                    <a:pt x="50" y="28"/>
                    <a:pt x="49" y="27"/>
                  </a:cubicBezTo>
                  <a:cubicBezTo>
                    <a:pt x="50" y="27"/>
                    <a:pt x="50" y="27"/>
                    <a:pt x="50" y="26"/>
                  </a:cubicBezTo>
                  <a:cubicBezTo>
                    <a:pt x="51" y="26"/>
                    <a:pt x="51" y="26"/>
                    <a:pt x="52" y="27"/>
                  </a:cubicBezTo>
                  <a:cubicBezTo>
                    <a:pt x="53" y="27"/>
                    <a:pt x="54" y="27"/>
                    <a:pt x="55" y="28"/>
                  </a:cubicBezTo>
                  <a:cubicBezTo>
                    <a:pt x="56" y="28"/>
                    <a:pt x="56" y="29"/>
                    <a:pt x="57" y="29"/>
                  </a:cubicBezTo>
                  <a:cubicBezTo>
                    <a:pt x="58" y="30"/>
                    <a:pt x="58" y="30"/>
                    <a:pt x="58" y="30"/>
                  </a:cubicBezTo>
                  <a:cubicBezTo>
                    <a:pt x="58" y="31"/>
                    <a:pt x="59" y="31"/>
                    <a:pt x="59" y="32"/>
                  </a:cubicBezTo>
                  <a:cubicBezTo>
                    <a:pt x="59" y="32"/>
                    <a:pt x="59" y="32"/>
                    <a:pt x="59" y="33"/>
                  </a:cubicBezTo>
                  <a:cubicBezTo>
                    <a:pt x="59" y="33"/>
                    <a:pt x="59" y="34"/>
                    <a:pt x="59" y="34"/>
                  </a:cubicBezTo>
                  <a:cubicBezTo>
                    <a:pt x="59" y="35"/>
                    <a:pt x="58" y="36"/>
                    <a:pt x="59" y="37"/>
                  </a:cubicBezTo>
                  <a:cubicBezTo>
                    <a:pt x="59" y="37"/>
                    <a:pt x="59" y="37"/>
                    <a:pt x="59" y="38"/>
                  </a:cubicBezTo>
                  <a:cubicBezTo>
                    <a:pt x="58" y="37"/>
                    <a:pt x="58" y="37"/>
                    <a:pt x="57" y="37"/>
                  </a:cubicBezTo>
                  <a:cubicBezTo>
                    <a:pt x="57" y="36"/>
                    <a:pt x="57" y="36"/>
                    <a:pt x="57" y="35"/>
                  </a:cubicBezTo>
                  <a:close/>
                  <a:moveTo>
                    <a:pt x="57" y="33"/>
                  </a:moveTo>
                  <a:cubicBezTo>
                    <a:pt x="56" y="33"/>
                    <a:pt x="55" y="32"/>
                    <a:pt x="54" y="31"/>
                  </a:cubicBezTo>
                  <a:cubicBezTo>
                    <a:pt x="53" y="31"/>
                    <a:pt x="52" y="31"/>
                    <a:pt x="52" y="31"/>
                  </a:cubicBezTo>
                  <a:cubicBezTo>
                    <a:pt x="52" y="31"/>
                    <a:pt x="51" y="31"/>
                    <a:pt x="51" y="31"/>
                  </a:cubicBezTo>
                  <a:cubicBezTo>
                    <a:pt x="51" y="31"/>
                    <a:pt x="51" y="31"/>
                    <a:pt x="51" y="31"/>
                  </a:cubicBezTo>
                  <a:cubicBezTo>
                    <a:pt x="51" y="32"/>
                    <a:pt x="51" y="32"/>
                    <a:pt x="51" y="32"/>
                  </a:cubicBezTo>
                  <a:cubicBezTo>
                    <a:pt x="52" y="33"/>
                    <a:pt x="52" y="33"/>
                    <a:pt x="53" y="34"/>
                  </a:cubicBezTo>
                  <a:cubicBezTo>
                    <a:pt x="54" y="34"/>
                    <a:pt x="54" y="34"/>
                    <a:pt x="55" y="34"/>
                  </a:cubicBezTo>
                  <a:cubicBezTo>
                    <a:pt x="56" y="34"/>
                    <a:pt x="56" y="34"/>
                    <a:pt x="56" y="34"/>
                  </a:cubicBezTo>
                  <a:cubicBezTo>
                    <a:pt x="57" y="34"/>
                    <a:pt x="57" y="34"/>
                    <a:pt x="57" y="33"/>
                  </a:cubicBezTo>
                  <a:cubicBezTo>
                    <a:pt x="57" y="33"/>
                    <a:pt x="57" y="33"/>
                    <a:pt x="57" y="33"/>
                  </a:cubicBezTo>
                  <a:close/>
                  <a:moveTo>
                    <a:pt x="61" y="39"/>
                  </a:moveTo>
                  <a:cubicBezTo>
                    <a:pt x="61" y="38"/>
                    <a:pt x="61" y="37"/>
                    <a:pt x="62" y="35"/>
                  </a:cubicBezTo>
                  <a:cubicBezTo>
                    <a:pt x="62" y="34"/>
                    <a:pt x="62" y="33"/>
                    <a:pt x="62" y="32"/>
                  </a:cubicBezTo>
                  <a:cubicBezTo>
                    <a:pt x="62" y="32"/>
                    <a:pt x="63" y="33"/>
                    <a:pt x="64" y="33"/>
                  </a:cubicBezTo>
                  <a:cubicBezTo>
                    <a:pt x="64" y="33"/>
                    <a:pt x="64" y="34"/>
                    <a:pt x="64" y="34"/>
                  </a:cubicBezTo>
                  <a:cubicBezTo>
                    <a:pt x="64" y="34"/>
                    <a:pt x="64" y="34"/>
                    <a:pt x="65" y="34"/>
                  </a:cubicBezTo>
                  <a:cubicBezTo>
                    <a:pt x="65" y="34"/>
                    <a:pt x="66" y="34"/>
                    <a:pt x="66" y="34"/>
                  </a:cubicBezTo>
                  <a:cubicBezTo>
                    <a:pt x="67" y="34"/>
                    <a:pt x="67" y="35"/>
                    <a:pt x="68" y="35"/>
                  </a:cubicBezTo>
                  <a:cubicBezTo>
                    <a:pt x="68" y="36"/>
                    <a:pt x="67" y="36"/>
                    <a:pt x="67" y="36"/>
                  </a:cubicBezTo>
                  <a:cubicBezTo>
                    <a:pt x="67" y="36"/>
                    <a:pt x="66" y="35"/>
                    <a:pt x="66" y="35"/>
                  </a:cubicBezTo>
                  <a:cubicBezTo>
                    <a:pt x="65" y="35"/>
                    <a:pt x="65" y="35"/>
                    <a:pt x="65" y="35"/>
                  </a:cubicBezTo>
                  <a:cubicBezTo>
                    <a:pt x="64" y="35"/>
                    <a:pt x="64" y="35"/>
                    <a:pt x="64" y="35"/>
                  </a:cubicBezTo>
                  <a:cubicBezTo>
                    <a:pt x="64" y="35"/>
                    <a:pt x="64" y="36"/>
                    <a:pt x="64" y="36"/>
                  </a:cubicBezTo>
                  <a:cubicBezTo>
                    <a:pt x="63" y="37"/>
                    <a:pt x="63" y="38"/>
                    <a:pt x="63" y="38"/>
                  </a:cubicBezTo>
                  <a:cubicBezTo>
                    <a:pt x="63" y="39"/>
                    <a:pt x="63" y="39"/>
                    <a:pt x="63" y="40"/>
                  </a:cubicBezTo>
                  <a:cubicBezTo>
                    <a:pt x="63" y="40"/>
                    <a:pt x="62" y="39"/>
                    <a:pt x="61" y="39"/>
                  </a:cubicBezTo>
                  <a:close/>
                  <a:moveTo>
                    <a:pt x="68" y="46"/>
                  </a:moveTo>
                  <a:cubicBezTo>
                    <a:pt x="68" y="45"/>
                    <a:pt x="68" y="45"/>
                    <a:pt x="68" y="44"/>
                  </a:cubicBezTo>
                  <a:cubicBezTo>
                    <a:pt x="69" y="45"/>
                    <a:pt x="69" y="45"/>
                    <a:pt x="69" y="45"/>
                  </a:cubicBezTo>
                  <a:cubicBezTo>
                    <a:pt x="70" y="45"/>
                    <a:pt x="70" y="45"/>
                    <a:pt x="70" y="45"/>
                  </a:cubicBezTo>
                  <a:cubicBezTo>
                    <a:pt x="70" y="45"/>
                    <a:pt x="71" y="45"/>
                    <a:pt x="71" y="45"/>
                  </a:cubicBezTo>
                  <a:cubicBezTo>
                    <a:pt x="71" y="45"/>
                    <a:pt x="71" y="45"/>
                    <a:pt x="72" y="45"/>
                  </a:cubicBezTo>
                  <a:cubicBezTo>
                    <a:pt x="72" y="45"/>
                    <a:pt x="72" y="45"/>
                    <a:pt x="72" y="45"/>
                  </a:cubicBezTo>
                  <a:cubicBezTo>
                    <a:pt x="71" y="43"/>
                    <a:pt x="71" y="42"/>
                    <a:pt x="70" y="40"/>
                  </a:cubicBezTo>
                  <a:cubicBezTo>
                    <a:pt x="69" y="38"/>
                    <a:pt x="69" y="37"/>
                    <a:pt x="68" y="35"/>
                  </a:cubicBezTo>
                  <a:cubicBezTo>
                    <a:pt x="69" y="36"/>
                    <a:pt x="69" y="36"/>
                    <a:pt x="70" y="36"/>
                  </a:cubicBezTo>
                  <a:cubicBezTo>
                    <a:pt x="70" y="37"/>
                    <a:pt x="71" y="38"/>
                    <a:pt x="71" y="39"/>
                  </a:cubicBezTo>
                  <a:cubicBezTo>
                    <a:pt x="71" y="40"/>
                    <a:pt x="72" y="41"/>
                    <a:pt x="72" y="42"/>
                  </a:cubicBezTo>
                  <a:cubicBezTo>
                    <a:pt x="72" y="42"/>
                    <a:pt x="73" y="43"/>
                    <a:pt x="73" y="44"/>
                  </a:cubicBezTo>
                  <a:cubicBezTo>
                    <a:pt x="73" y="43"/>
                    <a:pt x="73" y="43"/>
                    <a:pt x="74" y="43"/>
                  </a:cubicBezTo>
                  <a:cubicBezTo>
                    <a:pt x="74" y="42"/>
                    <a:pt x="75" y="42"/>
                    <a:pt x="75" y="41"/>
                  </a:cubicBezTo>
                  <a:cubicBezTo>
                    <a:pt x="76" y="41"/>
                    <a:pt x="76" y="40"/>
                    <a:pt x="77" y="40"/>
                  </a:cubicBezTo>
                  <a:cubicBezTo>
                    <a:pt x="77" y="40"/>
                    <a:pt x="78" y="41"/>
                    <a:pt x="78" y="41"/>
                  </a:cubicBezTo>
                  <a:cubicBezTo>
                    <a:pt x="78" y="42"/>
                    <a:pt x="77" y="42"/>
                    <a:pt x="76" y="43"/>
                  </a:cubicBezTo>
                  <a:cubicBezTo>
                    <a:pt x="75" y="44"/>
                    <a:pt x="74" y="45"/>
                    <a:pt x="74" y="46"/>
                  </a:cubicBezTo>
                  <a:cubicBezTo>
                    <a:pt x="73" y="46"/>
                    <a:pt x="73" y="47"/>
                    <a:pt x="72" y="47"/>
                  </a:cubicBezTo>
                  <a:cubicBezTo>
                    <a:pt x="72" y="47"/>
                    <a:pt x="72" y="47"/>
                    <a:pt x="71" y="47"/>
                  </a:cubicBezTo>
                  <a:cubicBezTo>
                    <a:pt x="71" y="47"/>
                    <a:pt x="70" y="47"/>
                    <a:pt x="69" y="46"/>
                  </a:cubicBezTo>
                  <a:cubicBezTo>
                    <a:pt x="69" y="46"/>
                    <a:pt x="69" y="46"/>
                    <a:pt x="68" y="4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7" name="Freeform 847"/>
            <p:cNvSpPr>
              <a:spLocks noEditPoints="1"/>
            </p:cNvSpPr>
            <p:nvPr/>
          </p:nvSpPr>
          <p:spPr bwMode="auto">
            <a:xfrm>
              <a:off x="117" y="1122"/>
              <a:ext cx="858" cy="562"/>
            </a:xfrm>
            <a:custGeom>
              <a:avLst/>
              <a:gdLst>
                <a:gd name="T0" fmla="*/ 2147483647 w 87"/>
                <a:gd name="T1" fmla="*/ 2147483647 h 57"/>
                <a:gd name="T2" fmla="*/ 0 w 87"/>
                <a:gd name="T3" fmla="*/ 2147483647 h 57"/>
                <a:gd name="T4" fmla="*/ 2147483647 w 87"/>
                <a:gd name="T5" fmla="*/ 2147483647 h 57"/>
                <a:gd name="T6" fmla="*/ 2147483647 w 87"/>
                <a:gd name="T7" fmla="*/ 2147483647 h 57"/>
                <a:gd name="T8" fmla="*/ 2147483647 w 87"/>
                <a:gd name="T9" fmla="*/ 2147483647 h 57"/>
                <a:gd name="T10" fmla="*/ 2147483647 w 87"/>
                <a:gd name="T11" fmla="*/ 2147483647 h 57"/>
                <a:gd name="T12" fmla="*/ 2147483647 w 87"/>
                <a:gd name="T13" fmla="*/ 2147483647 h 57"/>
                <a:gd name="T14" fmla="*/ 2147483647 w 87"/>
                <a:gd name="T15" fmla="*/ 2147483647 h 57"/>
                <a:gd name="T16" fmla="*/ 2147483647 w 87"/>
                <a:gd name="T17" fmla="*/ 2147483647 h 57"/>
                <a:gd name="T18" fmla="*/ 2147483647 w 87"/>
                <a:gd name="T19" fmla="*/ 2147483647 h 57"/>
                <a:gd name="T20" fmla="*/ 2147483647 w 87"/>
                <a:gd name="T21" fmla="*/ 2147483647 h 57"/>
                <a:gd name="T22" fmla="*/ 2147483647 w 87"/>
                <a:gd name="T23" fmla="*/ 2147483647 h 57"/>
                <a:gd name="T24" fmla="*/ 2147483647 w 87"/>
                <a:gd name="T25" fmla="*/ 2147483647 h 57"/>
                <a:gd name="T26" fmla="*/ 2147483647 w 87"/>
                <a:gd name="T27" fmla="*/ 2147483647 h 57"/>
                <a:gd name="T28" fmla="*/ 2147483647 w 87"/>
                <a:gd name="T29" fmla="*/ 2147483647 h 57"/>
                <a:gd name="T30" fmla="*/ 2147483647 w 87"/>
                <a:gd name="T31" fmla="*/ 2147483647 h 57"/>
                <a:gd name="T32" fmla="*/ 2147483647 w 87"/>
                <a:gd name="T33" fmla="*/ 2147483647 h 57"/>
                <a:gd name="T34" fmla="*/ 2147483647 w 87"/>
                <a:gd name="T35" fmla="*/ 2147483647 h 57"/>
                <a:gd name="T36" fmla="*/ 2147483647 w 87"/>
                <a:gd name="T37" fmla="*/ 2147483647 h 57"/>
                <a:gd name="T38" fmla="*/ 2147483647 w 87"/>
                <a:gd name="T39" fmla="*/ 2147483647 h 57"/>
                <a:gd name="T40" fmla="*/ 2147483647 w 87"/>
                <a:gd name="T41" fmla="*/ 2147483647 h 57"/>
                <a:gd name="T42" fmla="*/ 2147483647 w 87"/>
                <a:gd name="T43" fmla="*/ 2147483647 h 57"/>
                <a:gd name="T44" fmla="*/ 2147483647 w 87"/>
                <a:gd name="T45" fmla="*/ 2147483647 h 57"/>
                <a:gd name="T46" fmla="*/ 2147483647 w 87"/>
                <a:gd name="T47" fmla="*/ 2147483647 h 57"/>
                <a:gd name="T48" fmla="*/ 2147483647 w 87"/>
                <a:gd name="T49" fmla="*/ 2147483647 h 57"/>
                <a:gd name="T50" fmla="*/ 2147483647 w 87"/>
                <a:gd name="T51" fmla="*/ 2147483647 h 57"/>
                <a:gd name="T52" fmla="*/ 2147483647 w 87"/>
                <a:gd name="T53" fmla="*/ 2147483647 h 57"/>
                <a:gd name="T54" fmla="*/ 2147483647 w 87"/>
                <a:gd name="T55" fmla="*/ 2147483647 h 57"/>
                <a:gd name="T56" fmla="*/ 2147483647 w 87"/>
                <a:gd name="T57" fmla="*/ 2147483647 h 57"/>
                <a:gd name="T58" fmla="*/ 2147483647 w 87"/>
                <a:gd name="T59" fmla="*/ 2147483647 h 57"/>
                <a:gd name="T60" fmla="*/ 2147483647 w 87"/>
                <a:gd name="T61" fmla="*/ 2147483647 h 57"/>
                <a:gd name="T62" fmla="*/ 2147483647 w 87"/>
                <a:gd name="T63" fmla="*/ 2147483647 h 57"/>
                <a:gd name="T64" fmla="*/ 2147483647 w 87"/>
                <a:gd name="T65" fmla="*/ 2147483647 h 57"/>
                <a:gd name="T66" fmla="*/ 2147483647 w 87"/>
                <a:gd name="T67" fmla="*/ 2147483647 h 57"/>
                <a:gd name="T68" fmla="*/ 2147483647 w 87"/>
                <a:gd name="T69" fmla="*/ 2147483647 h 57"/>
                <a:gd name="T70" fmla="*/ 2147483647 w 87"/>
                <a:gd name="T71" fmla="*/ 2147483647 h 57"/>
                <a:gd name="T72" fmla="*/ 2147483647 w 87"/>
                <a:gd name="T73" fmla="*/ 2147483647 h 57"/>
                <a:gd name="T74" fmla="*/ 2147483647 w 87"/>
                <a:gd name="T75" fmla="*/ 2147483647 h 57"/>
                <a:gd name="T76" fmla="*/ 2147483647 w 87"/>
                <a:gd name="T77" fmla="*/ 2147483647 h 57"/>
                <a:gd name="T78" fmla="*/ 2147483647 w 87"/>
                <a:gd name="T79" fmla="*/ 2147483647 h 57"/>
                <a:gd name="T80" fmla="*/ 2147483647 w 87"/>
                <a:gd name="T81" fmla="*/ 2147483647 h 57"/>
                <a:gd name="T82" fmla="*/ 2147483647 w 87"/>
                <a:gd name="T83" fmla="*/ 2147483647 h 57"/>
                <a:gd name="T84" fmla="*/ 2147483647 w 87"/>
                <a:gd name="T85" fmla="*/ 2147483647 h 57"/>
                <a:gd name="T86" fmla="*/ 2147483647 w 87"/>
                <a:gd name="T87" fmla="*/ 2147483647 h 57"/>
                <a:gd name="T88" fmla="*/ 2147483647 w 87"/>
                <a:gd name="T89" fmla="*/ 2147483647 h 57"/>
                <a:gd name="T90" fmla="*/ 2147483647 w 87"/>
                <a:gd name="T91" fmla="*/ 2147483647 h 57"/>
                <a:gd name="T92" fmla="*/ 2147483647 w 87"/>
                <a:gd name="T93" fmla="*/ 2147483647 h 57"/>
                <a:gd name="T94" fmla="*/ 2147483647 w 87"/>
                <a:gd name="T95" fmla="*/ 2147483647 h 57"/>
                <a:gd name="T96" fmla="*/ 2147483647 w 87"/>
                <a:gd name="T97" fmla="*/ 2147483647 h 57"/>
                <a:gd name="T98" fmla="*/ 2147483647 w 87"/>
                <a:gd name="T99" fmla="*/ 2147483647 h 57"/>
                <a:gd name="T100" fmla="*/ 2147483647 w 87"/>
                <a:gd name="T101" fmla="*/ 2147483647 h 57"/>
                <a:gd name="T102" fmla="*/ 2147483647 w 87"/>
                <a:gd name="T103" fmla="*/ 2147483647 h 57"/>
                <a:gd name="T104" fmla="*/ 2147483647 w 87"/>
                <a:gd name="T105" fmla="*/ 2147483647 h 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
                <a:gd name="T160" fmla="*/ 0 h 57"/>
                <a:gd name="T161" fmla="*/ 87 w 87"/>
                <a:gd name="T162" fmla="*/ 57 h 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 h="57">
                  <a:moveTo>
                    <a:pt x="0" y="9"/>
                  </a:moveTo>
                  <a:cubicBezTo>
                    <a:pt x="0" y="10"/>
                    <a:pt x="1" y="10"/>
                    <a:pt x="1" y="10"/>
                  </a:cubicBezTo>
                  <a:cubicBezTo>
                    <a:pt x="1" y="11"/>
                    <a:pt x="2" y="11"/>
                    <a:pt x="2" y="12"/>
                  </a:cubicBezTo>
                  <a:cubicBezTo>
                    <a:pt x="2" y="12"/>
                    <a:pt x="3" y="13"/>
                    <a:pt x="3" y="13"/>
                  </a:cubicBezTo>
                  <a:cubicBezTo>
                    <a:pt x="4" y="13"/>
                    <a:pt x="5" y="13"/>
                    <a:pt x="5" y="13"/>
                  </a:cubicBezTo>
                  <a:cubicBezTo>
                    <a:pt x="5" y="13"/>
                    <a:pt x="6" y="13"/>
                    <a:pt x="6" y="13"/>
                  </a:cubicBezTo>
                  <a:cubicBezTo>
                    <a:pt x="6" y="12"/>
                    <a:pt x="6" y="12"/>
                    <a:pt x="6" y="10"/>
                  </a:cubicBezTo>
                  <a:cubicBezTo>
                    <a:pt x="5" y="11"/>
                    <a:pt x="4" y="11"/>
                    <a:pt x="3" y="10"/>
                  </a:cubicBezTo>
                  <a:cubicBezTo>
                    <a:pt x="2" y="10"/>
                    <a:pt x="1" y="9"/>
                    <a:pt x="1" y="7"/>
                  </a:cubicBezTo>
                  <a:cubicBezTo>
                    <a:pt x="0" y="6"/>
                    <a:pt x="0" y="5"/>
                    <a:pt x="0" y="3"/>
                  </a:cubicBezTo>
                  <a:cubicBezTo>
                    <a:pt x="0" y="2"/>
                    <a:pt x="0" y="1"/>
                    <a:pt x="0" y="1"/>
                  </a:cubicBezTo>
                  <a:cubicBezTo>
                    <a:pt x="0" y="0"/>
                    <a:pt x="1" y="0"/>
                    <a:pt x="1" y="0"/>
                  </a:cubicBezTo>
                  <a:cubicBezTo>
                    <a:pt x="2" y="0"/>
                    <a:pt x="3" y="0"/>
                    <a:pt x="3" y="0"/>
                  </a:cubicBezTo>
                  <a:cubicBezTo>
                    <a:pt x="4" y="1"/>
                    <a:pt x="5" y="2"/>
                    <a:pt x="6" y="3"/>
                  </a:cubicBezTo>
                  <a:cubicBezTo>
                    <a:pt x="6" y="3"/>
                    <a:pt x="6" y="2"/>
                    <a:pt x="6" y="2"/>
                  </a:cubicBezTo>
                  <a:cubicBezTo>
                    <a:pt x="6" y="2"/>
                    <a:pt x="7" y="2"/>
                    <a:pt x="7" y="3"/>
                  </a:cubicBezTo>
                  <a:cubicBezTo>
                    <a:pt x="7" y="4"/>
                    <a:pt x="7" y="6"/>
                    <a:pt x="7" y="7"/>
                  </a:cubicBezTo>
                  <a:cubicBezTo>
                    <a:pt x="7" y="8"/>
                    <a:pt x="7" y="10"/>
                    <a:pt x="7" y="11"/>
                  </a:cubicBezTo>
                  <a:cubicBezTo>
                    <a:pt x="7" y="13"/>
                    <a:pt x="7" y="14"/>
                    <a:pt x="7" y="14"/>
                  </a:cubicBezTo>
                  <a:cubicBezTo>
                    <a:pt x="7" y="15"/>
                    <a:pt x="6" y="15"/>
                    <a:pt x="6" y="15"/>
                  </a:cubicBezTo>
                  <a:cubicBezTo>
                    <a:pt x="5" y="15"/>
                    <a:pt x="4" y="15"/>
                    <a:pt x="3" y="14"/>
                  </a:cubicBezTo>
                  <a:cubicBezTo>
                    <a:pt x="2" y="14"/>
                    <a:pt x="1" y="13"/>
                    <a:pt x="1" y="12"/>
                  </a:cubicBezTo>
                  <a:cubicBezTo>
                    <a:pt x="0" y="11"/>
                    <a:pt x="0" y="10"/>
                    <a:pt x="0" y="9"/>
                  </a:cubicBezTo>
                  <a:close/>
                  <a:moveTo>
                    <a:pt x="1" y="4"/>
                  </a:moveTo>
                  <a:cubicBezTo>
                    <a:pt x="1" y="5"/>
                    <a:pt x="1" y="6"/>
                    <a:pt x="2" y="7"/>
                  </a:cubicBezTo>
                  <a:cubicBezTo>
                    <a:pt x="2" y="8"/>
                    <a:pt x="3" y="9"/>
                    <a:pt x="3" y="9"/>
                  </a:cubicBezTo>
                  <a:cubicBezTo>
                    <a:pt x="4" y="9"/>
                    <a:pt x="5" y="9"/>
                    <a:pt x="5" y="9"/>
                  </a:cubicBezTo>
                  <a:cubicBezTo>
                    <a:pt x="6" y="9"/>
                    <a:pt x="6" y="8"/>
                    <a:pt x="6" y="7"/>
                  </a:cubicBezTo>
                  <a:cubicBezTo>
                    <a:pt x="6" y="6"/>
                    <a:pt x="6" y="4"/>
                    <a:pt x="5" y="4"/>
                  </a:cubicBezTo>
                  <a:cubicBezTo>
                    <a:pt x="5" y="3"/>
                    <a:pt x="4" y="2"/>
                    <a:pt x="3" y="2"/>
                  </a:cubicBezTo>
                  <a:cubicBezTo>
                    <a:pt x="3" y="1"/>
                    <a:pt x="2" y="1"/>
                    <a:pt x="2" y="2"/>
                  </a:cubicBezTo>
                  <a:cubicBezTo>
                    <a:pt x="1" y="2"/>
                    <a:pt x="1" y="3"/>
                    <a:pt x="1" y="4"/>
                  </a:cubicBezTo>
                  <a:close/>
                  <a:moveTo>
                    <a:pt x="15" y="16"/>
                  </a:moveTo>
                  <a:cubicBezTo>
                    <a:pt x="15" y="16"/>
                    <a:pt x="14" y="16"/>
                    <a:pt x="14" y="16"/>
                  </a:cubicBezTo>
                  <a:cubicBezTo>
                    <a:pt x="13" y="16"/>
                    <a:pt x="13" y="16"/>
                    <a:pt x="12" y="16"/>
                  </a:cubicBezTo>
                  <a:cubicBezTo>
                    <a:pt x="11" y="15"/>
                    <a:pt x="10" y="14"/>
                    <a:pt x="10" y="13"/>
                  </a:cubicBezTo>
                  <a:cubicBezTo>
                    <a:pt x="9" y="13"/>
                    <a:pt x="9" y="12"/>
                    <a:pt x="9" y="11"/>
                  </a:cubicBezTo>
                  <a:cubicBezTo>
                    <a:pt x="9" y="10"/>
                    <a:pt x="9" y="10"/>
                    <a:pt x="9" y="10"/>
                  </a:cubicBezTo>
                  <a:cubicBezTo>
                    <a:pt x="9" y="10"/>
                    <a:pt x="10" y="9"/>
                    <a:pt x="10" y="9"/>
                  </a:cubicBezTo>
                  <a:cubicBezTo>
                    <a:pt x="10" y="9"/>
                    <a:pt x="11" y="9"/>
                    <a:pt x="11" y="9"/>
                  </a:cubicBezTo>
                  <a:cubicBezTo>
                    <a:pt x="11" y="9"/>
                    <a:pt x="12" y="10"/>
                    <a:pt x="12" y="10"/>
                  </a:cubicBezTo>
                  <a:cubicBezTo>
                    <a:pt x="14" y="10"/>
                    <a:pt x="14" y="11"/>
                    <a:pt x="15" y="11"/>
                  </a:cubicBezTo>
                  <a:cubicBezTo>
                    <a:pt x="15" y="11"/>
                    <a:pt x="15" y="10"/>
                    <a:pt x="15" y="10"/>
                  </a:cubicBezTo>
                  <a:cubicBezTo>
                    <a:pt x="15" y="10"/>
                    <a:pt x="15" y="9"/>
                    <a:pt x="15" y="9"/>
                  </a:cubicBezTo>
                  <a:cubicBezTo>
                    <a:pt x="14" y="8"/>
                    <a:pt x="14" y="8"/>
                    <a:pt x="13" y="7"/>
                  </a:cubicBezTo>
                  <a:cubicBezTo>
                    <a:pt x="12" y="7"/>
                    <a:pt x="12" y="7"/>
                    <a:pt x="11" y="7"/>
                  </a:cubicBezTo>
                  <a:cubicBezTo>
                    <a:pt x="11" y="7"/>
                    <a:pt x="11" y="7"/>
                    <a:pt x="11" y="8"/>
                  </a:cubicBezTo>
                  <a:cubicBezTo>
                    <a:pt x="10" y="7"/>
                    <a:pt x="10" y="7"/>
                    <a:pt x="9" y="7"/>
                  </a:cubicBezTo>
                  <a:cubicBezTo>
                    <a:pt x="9" y="6"/>
                    <a:pt x="10" y="6"/>
                    <a:pt x="10" y="5"/>
                  </a:cubicBezTo>
                  <a:cubicBezTo>
                    <a:pt x="10" y="5"/>
                    <a:pt x="11" y="5"/>
                    <a:pt x="11" y="5"/>
                  </a:cubicBezTo>
                  <a:cubicBezTo>
                    <a:pt x="12" y="5"/>
                    <a:pt x="12" y="5"/>
                    <a:pt x="13" y="6"/>
                  </a:cubicBezTo>
                  <a:cubicBezTo>
                    <a:pt x="14" y="6"/>
                    <a:pt x="15" y="7"/>
                    <a:pt x="15" y="7"/>
                  </a:cubicBezTo>
                  <a:cubicBezTo>
                    <a:pt x="15" y="8"/>
                    <a:pt x="16" y="8"/>
                    <a:pt x="16" y="9"/>
                  </a:cubicBezTo>
                  <a:cubicBezTo>
                    <a:pt x="16" y="9"/>
                    <a:pt x="16" y="9"/>
                    <a:pt x="16" y="10"/>
                  </a:cubicBezTo>
                  <a:cubicBezTo>
                    <a:pt x="17" y="10"/>
                    <a:pt x="17" y="11"/>
                    <a:pt x="17" y="12"/>
                  </a:cubicBezTo>
                  <a:cubicBezTo>
                    <a:pt x="17" y="12"/>
                    <a:pt x="17" y="13"/>
                    <a:pt x="17" y="14"/>
                  </a:cubicBezTo>
                  <a:cubicBezTo>
                    <a:pt x="17" y="15"/>
                    <a:pt x="17" y="16"/>
                    <a:pt x="17" y="17"/>
                  </a:cubicBezTo>
                  <a:cubicBezTo>
                    <a:pt x="17" y="17"/>
                    <a:pt x="17" y="18"/>
                    <a:pt x="17" y="18"/>
                  </a:cubicBezTo>
                  <a:cubicBezTo>
                    <a:pt x="16" y="18"/>
                    <a:pt x="16" y="18"/>
                    <a:pt x="15" y="17"/>
                  </a:cubicBezTo>
                  <a:cubicBezTo>
                    <a:pt x="15" y="17"/>
                    <a:pt x="15" y="16"/>
                    <a:pt x="15" y="16"/>
                  </a:cubicBezTo>
                  <a:close/>
                  <a:moveTo>
                    <a:pt x="15" y="12"/>
                  </a:moveTo>
                  <a:cubicBezTo>
                    <a:pt x="15" y="12"/>
                    <a:pt x="14" y="12"/>
                    <a:pt x="13" y="11"/>
                  </a:cubicBezTo>
                  <a:cubicBezTo>
                    <a:pt x="12" y="11"/>
                    <a:pt x="12" y="11"/>
                    <a:pt x="11" y="11"/>
                  </a:cubicBezTo>
                  <a:cubicBezTo>
                    <a:pt x="11" y="11"/>
                    <a:pt x="11" y="11"/>
                    <a:pt x="11" y="11"/>
                  </a:cubicBezTo>
                  <a:cubicBezTo>
                    <a:pt x="11" y="11"/>
                    <a:pt x="11" y="12"/>
                    <a:pt x="11" y="12"/>
                  </a:cubicBezTo>
                  <a:cubicBezTo>
                    <a:pt x="11" y="12"/>
                    <a:pt x="11" y="13"/>
                    <a:pt x="11" y="13"/>
                  </a:cubicBezTo>
                  <a:cubicBezTo>
                    <a:pt x="11" y="14"/>
                    <a:pt x="12" y="14"/>
                    <a:pt x="12" y="14"/>
                  </a:cubicBezTo>
                  <a:cubicBezTo>
                    <a:pt x="13" y="15"/>
                    <a:pt x="13" y="15"/>
                    <a:pt x="14" y="15"/>
                  </a:cubicBezTo>
                  <a:cubicBezTo>
                    <a:pt x="14" y="15"/>
                    <a:pt x="15" y="15"/>
                    <a:pt x="15" y="14"/>
                  </a:cubicBezTo>
                  <a:cubicBezTo>
                    <a:pt x="15" y="14"/>
                    <a:pt x="15" y="13"/>
                    <a:pt x="15" y="13"/>
                  </a:cubicBezTo>
                  <a:cubicBezTo>
                    <a:pt x="15" y="12"/>
                    <a:pt x="15" y="12"/>
                    <a:pt x="15" y="12"/>
                  </a:cubicBezTo>
                  <a:close/>
                  <a:moveTo>
                    <a:pt x="18" y="16"/>
                  </a:moveTo>
                  <a:cubicBezTo>
                    <a:pt x="19" y="16"/>
                    <a:pt x="19" y="16"/>
                    <a:pt x="20" y="17"/>
                  </a:cubicBezTo>
                  <a:cubicBezTo>
                    <a:pt x="20" y="17"/>
                    <a:pt x="20" y="18"/>
                    <a:pt x="20" y="18"/>
                  </a:cubicBezTo>
                  <a:cubicBezTo>
                    <a:pt x="21" y="19"/>
                    <a:pt x="21" y="19"/>
                    <a:pt x="22" y="20"/>
                  </a:cubicBezTo>
                  <a:cubicBezTo>
                    <a:pt x="23" y="20"/>
                    <a:pt x="23" y="20"/>
                    <a:pt x="23" y="20"/>
                  </a:cubicBezTo>
                  <a:cubicBezTo>
                    <a:pt x="24" y="20"/>
                    <a:pt x="24" y="20"/>
                    <a:pt x="24" y="19"/>
                  </a:cubicBezTo>
                  <a:cubicBezTo>
                    <a:pt x="24" y="19"/>
                    <a:pt x="24" y="19"/>
                    <a:pt x="24" y="18"/>
                  </a:cubicBezTo>
                  <a:cubicBezTo>
                    <a:pt x="23" y="18"/>
                    <a:pt x="23" y="18"/>
                    <a:pt x="22" y="17"/>
                  </a:cubicBezTo>
                  <a:cubicBezTo>
                    <a:pt x="21" y="16"/>
                    <a:pt x="20" y="15"/>
                    <a:pt x="20" y="15"/>
                  </a:cubicBezTo>
                  <a:cubicBezTo>
                    <a:pt x="19" y="14"/>
                    <a:pt x="19" y="14"/>
                    <a:pt x="19" y="13"/>
                  </a:cubicBezTo>
                  <a:cubicBezTo>
                    <a:pt x="19" y="13"/>
                    <a:pt x="18" y="12"/>
                    <a:pt x="18" y="12"/>
                  </a:cubicBezTo>
                  <a:cubicBezTo>
                    <a:pt x="18" y="11"/>
                    <a:pt x="19" y="11"/>
                    <a:pt x="19" y="11"/>
                  </a:cubicBezTo>
                  <a:cubicBezTo>
                    <a:pt x="19" y="10"/>
                    <a:pt x="19" y="10"/>
                    <a:pt x="19" y="10"/>
                  </a:cubicBezTo>
                  <a:cubicBezTo>
                    <a:pt x="20" y="10"/>
                    <a:pt x="20" y="10"/>
                    <a:pt x="20" y="10"/>
                  </a:cubicBezTo>
                  <a:cubicBezTo>
                    <a:pt x="21" y="10"/>
                    <a:pt x="21" y="10"/>
                    <a:pt x="22" y="11"/>
                  </a:cubicBezTo>
                  <a:cubicBezTo>
                    <a:pt x="22" y="11"/>
                    <a:pt x="23" y="12"/>
                    <a:pt x="24" y="12"/>
                  </a:cubicBezTo>
                  <a:cubicBezTo>
                    <a:pt x="24" y="13"/>
                    <a:pt x="24" y="13"/>
                    <a:pt x="25" y="14"/>
                  </a:cubicBezTo>
                  <a:cubicBezTo>
                    <a:pt x="25" y="14"/>
                    <a:pt x="25" y="15"/>
                    <a:pt x="25" y="16"/>
                  </a:cubicBezTo>
                  <a:cubicBezTo>
                    <a:pt x="25" y="15"/>
                    <a:pt x="24" y="15"/>
                    <a:pt x="24" y="15"/>
                  </a:cubicBezTo>
                  <a:cubicBezTo>
                    <a:pt x="24" y="14"/>
                    <a:pt x="23" y="14"/>
                    <a:pt x="23" y="13"/>
                  </a:cubicBezTo>
                  <a:cubicBezTo>
                    <a:pt x="23" y="13"/>
                    <a:pt x="22" y="13"/>
                    <a:pt x="22" y="12"/>
                  </a:cubicBezTo>
                  <a:cubicBezTo>
                    <a:pt x="21" y="12"/>
                    <a:pt x="21" y="12"/>
                    <a:pt x="20" y="12"/>
                  </a:cubicBezTo>
                  <a:cubicBezTo>
                    <a:pt x="20" y="12"/>
                    <a:pt x="20" y="12"/>
                    <a:pt x="20" y="12"/>
                  </a:cubicBezTo>
                  <a:cubicBezTo>
                    <a:pt x="20" y="13"/>
                    <a:pt x="20" y="13"/>
                    <a:pt x="20" y="13"/>
                  </a:cubicBezTo>
                  <a:cubicBezTo>
                    <a:pt x="20" y="13"/>
                    <a:pt x="20" y="14"/>
                    <a:pt x="21" y="14"/>
                  </a:cubicBezTo>
                  <a:cubicBezTo>
                    <a:pt x="21" y="14"/>
                    <a:pt x="21" y="14"/>
                    <a:pt x="22" y="15"/>
                  </a:cubicBezTo>
                  <a:cubicBezTo>
                    <a:pt x="23" y="16"/>
                    <a:pt x="24" y="17"/>
                    <a:pt x="24" y="17"/>
                  </a:cubicBezTo>
                  <a:cubicBezTo>
                    <a:pt x="25" y="18"/>
                    <a:pt x="25" y="18"/>
                    <a:pt x="25" y="19"/>
                  </a:cubicBezTo>
                  <a:cubicBezTo>
                    <a:pt x="25" y="19"/>
                    <a:pt x="26" y="20"/>
                    <a:pt x="26" y="20"/>
                  </a:cubicBezTo>
                  <a:cubicBezTo>
                    <a:pt x="26" y="21"/>
                    <a:pt x="25" y="21"/>
                    <a:pt x="25" y="22"/>
                  </a:cubicBezTo>
                  <a:cubicBezTo>
                    <a:pt x="25" y="22"/>
                    <a:pt x="24" y="22"/>
                    <a:pt x="24" y="22"/>
                  </a:cubicBezTo>
                  <a:cubicBezTo>
                    <a:pt x="23" y="22"/>
                    <a:pt x="23" y="22"/>
                    <a:pt x="22" y="21"/>
                  </a:cubicBezTo>
                  <a:cubicBezTo>
                    <a:pt x="21" y="21"/>
                    <a:pt x="20" y="20"/>
                    <a:pt x="19" y="19"/>
                  </a:cubicBezTo>
                  <a:cubicBezTo>
                    <a:pt x="19" y="18"/>
                    <a:pt x="18" y="17"/>
                    <a:pt x="18" y="16"/>
                  </a:cubicBezTo>
                  <a:close/>
                  <a:moveTo>
                    <a:pt x="38" y="26"/>
                  </a:moveTo>
                  <a:cubicBezTo>
                    <a:pt x="38" y="27"/>
                    <a:pt x="39" y="27"/>
                    <a:pt x="39" y="28"/>
                  </a:cubicBezTo>
                  <a:cubicBezTo>
                    <a:pt x="39" y="29"/>
                    <a:pt x="39" y="29"/>
                    <a:pt x="38" y="29"/>
                  </a:cubicBezTo>
                  <a:cubicBezTo>
                    <a:pt x="37" y="30"/>
                    <a:pt x="36" y="30"/>
                    <a:pt x="36" y="29"/>
                  </a:cubicBezTo>
                  <a:cubicBezTo>
                    <a:pt x="34" y="28"/>
                    <a:pt x="33" y="27"/>
                    <a:pt x="33" y="26"/>
                  </a:cubicBezTo>
                  <a:cubicBezTo>
                    <a:pt x="32" y="25"/>
                    <a:pt x="32" y="23"/>
                    <a:pt x="32" y="22"/>
                  </a:cubicBezTo>
                  <a:cubicBezTo>
                    <a:pt x="32" y="21"/>
                    <a:pt x="32" y="20"/>
                    <a:pt x="32" y="19"/>
                  </a:cubicBezTo>
                  <a:cubicBezTo>
                    <a:pt x="32" y="18"/>
                    <a:pt x="33" y="18"/>
                    <a:pt x="33" y="18"/>
                  </a:cubicBezTo>
                  <a:cubicBezTo>
                    <a:pt x="34" y="18"/>
                    <a:pt x="35" y="18"/>
                    <a:pt x="36" y="19"/>
                  </a:cubicBezTo>
                  <a:cubicBezTo>
                    <a:pt x="36" y="19"/>
                    <a:pt x="37" y="20"/>
                    <a:pt x="38" y="21"/>
                  </a:cubicBezTo>
                  <a:cubicBezTo>
                    <a:pt x="38" y="22"/>
                    <a:pt x="39" y="23"/>
                    <a:pt x="39" y="24"/>
                  </a:cubicBezTo>
                  <a:cubicBezTo>
                    <a:pt x="39" y="24"/>
                    <a:pt x="38" y="23"/>
                    <a:pt x="38" y="23"/>
                  </a:cubicBezTo>
                  <a:cubicBezTo>
                    <a:pt x="37" y="23"/>
                    <a:pt x="37" y="22"/>
                    <a:pt x="37" y="21"/>
                  </a:cubicBezTo>
                  <a:cubicBezTo>
                    <a:pt x="37" y="21"/>
                    <a:pt x="36" y="20"/>
                    <a:pt x="36" y="20"/>
                  </a:cubicBezTo>
                  <a:cubicBezTo>
                    <a:pt x="35" y="20"/>
                    <a:pt x="34" y="20"/>
                    <a:pt x="34" y="20"/>
                  </a:cubicBezTo>
                  <a:cubicBezTo>
                    <a:pt x="33" y="20"/>
                    <a:pt x="33" y="21"/>
                    <a:pt x="33" y="22"/>
                  </a:cubicBezTo>
                  <a:cubicBezTo>
                    <a:pt x="33" y="24"/>
                    <a:pt x="33" y="25"/>
                    <a:pt x="34" y="26"/>
                  </a:cubicBezTo>
                  <a:cubicBezTo>
                    <a:pt x="34" y="27"/>
                    <a:pt x="35" y="27"/>
                    <a:pt x="36" y="28"/>
                  </a:cubicBezTo>
                  <a:cubicBezTo>
                    <a:pt x="36" y="28"/>
                    <a:pt x="37" y="28"/>
                    <a:pt x="37" y="28"/>
                  </a:cubicBezTo>
                  <a:cubicBezTo>
                    <a:pt x="37" y="28"/>
                    <a:pt x="38" y="27"/>
                    <a:pt x="38" y="26"/>
                  </a:cubicBezTo>
                  <a:close/>
                  <a:moveTo>
                    <a:pt x="46" y="34"/>
                  </a:moveTo>
                  <a:cubicBezTo>
                    <a:pt x="46" y="34"/>
                    <a:pt x="45" y="34"/>
                    <a:pt x="45" y="34"/>
                  </a:cubicBezTo>
                  <a:cubicBezTo>
                    <a:pt x="44" y="34"/>
                    <a:pt x="44" y="34"/>
                    <a:pt x="43" y="33"/>
                  </a:cubicBezTo>
                  <a:cubicBezTo>
                    <a:pt x="42" y="33"/>
                    <a:pt x="41" y="32"/>
                    <a:pt x="41" y="31"/>
                  </a:cubicBezTo>
                  <a:cubicBezTo>
                    <a:pt x="40" y="30"/>
                    <a:pt x="40" y="30"/>
                    <a:pt x="40" y="29"/>
                  </a:cubicBezTo>
                  <a:cubicBezTo>
                    <a:pt x="40" y="28"/>
                    <a:pt x="40" y="28"/>
                    <a:pt x="40" y="28"/>
                  </a:cubicBezTo>
                  <a:cubicBezTo>
                    <a:pt x="40" y="27"/>
                    <a:pt x="41" y="27"/>
                    <a:pt x="41" y="27"/>
                  </a:cubicBezTo>
                  <a:cubicBezTo>
                    <a:pt x="41" y="27"/>
                    <a:pt x="42" y="27"/>
                    <a:pt x="42" y="27"/>
                  </a:cubicBezTo>
                  <a:cubicBezTo>
                    <a:pt x="42" y="27"/>
                    <a:pt x="43" y="27"/>
                    <a:pt x="43" y="28"/>
                  </a:cubicBezTo>
                  <a:cubicBezTo>
                    <a:pt x="45" y="28"/>
                    <a:pt x="46" y="29"/>
                    <a:pt x="46" y="29"/>
                  </a:cubicBezTo>
                  <a:cubicBezTo>
                    <a:pt x="46" y="28"/>
                    <a:pt x="46" y="28"/>
                    <a:pt x="46" y="28"/>
                  </a:cubicBezTo>
                  <a:cubicBezTo>
                    <a:pt x="46" y="27"/>
                    <a:pt x="46" y="27"/>
                    <a:pt x="46" y="26"/>
                  </a:cubicBezTo>
                  <a:cubicBezTo>
                    <a:pt x="45" y="26"/>
                    <a:pt x="45" y="25"/>
                    <a:pt x="44" y="25"/>
                  </a:cubicBezTo>
                  <a:cubicBezTo>
                    <a:pt x="43" y="25"/>
                    <a:pt x="43" y="24"/>
                    <a:pt x="42" y="24"/>
                  </a:cubicBezTo>
                  <a:cubicBezTo>
                    <a:pt x="42" y="25"/>
                    <a:pt x="42" y="25"/>
                    <a:pt x="42" y="25"/>
                  </a:cubicBezTo>
                  <a:cubicBezTo>
                    <a:pt x="41" y="25"/>
                    <a:pt x="41" y="25"/>
                    <a:pt x="40" y="24"/>
                  </a:cubicBezTo>
                  <a:cubicBezTo>
                    <a:pt x="40" y="24"/>
                    <a:pt x="41" y="23"/>
                    <a:pt x="41" y="23"/>
                  </a:cubicBezTo>
                  <a:cubicBezTo>
                    <a:pt x="41" y="23"/>
                    <a:pt x="42" y="23"/>
                    <a:pt x="42" y="23"/>
                  </a:cubicBezTo>
                  <a:cubicBezTo>
                    <a:pt x="43" y="23"/>
                    <a:pt x="43" y="23"/>
                    <a:pt x="44" y="24"/>
                  </a:cubicBezTo>
                  <a:cubicBezTo>
                    <a:pt x="45" y="24"/>
                    <a:pt x="46" y="25"/>
                    <a:pt x="46" y="25"/>
                  </a:cubicBezTo>
                  <a:cubicBezTo>
                    <a:pt x="47" y="25"/>
                    <a:pt x="47" y="26"/>
                    <a:pt x="47" y="26"/>
                  </a:cubicBezTo>
                  <a:cubicBezTo>
                    <a:pt x="47" y="27"/>
                    <a:pt x="47" y="27"/>
                    <a:pt x="48" y="28"/>
                  </a:cubicBezTo>
                  <a:cubicBezTo>
                    <a:pt x="48" y="28"/>
                    <a:pt x="48" y="29"/>
                    <a:pt x="48" y="29"/>
                  </a:cubicBezTo>
                  <a:cubicBezTo>
                    <a:pt x="48" y="30"/>
                    <a:pt x="48" y="31"/>
                    <a:pt x="48" y="32"/>
                  </a:cubicBezTo>
                  <a:cubicBezTo>
                    <a:pt x="48" y="33"/>
                    <a:pt x="48" y="34"/>
                    <a:pt x="48" y="35"/>
                  </a:cubicBezTo>
                  <a:cubicBezTo>
                    <a:pt x="48" y="35"/>
                    <a:pt x="48" y="36"/>
                    <a:pt x="48" y="36"/>
                  </a:cubicBezTo>
                  <a:cubicBezTo>
                    <a:pt x="48" y="36"/>
                    <a:pt x="47" y="35"/>
                    <a:pt x="47" y="35"/>
                  </a:cubicBezTo>
                  <a:cubicBezTo>
                    <a:pt x="46" y="35"/>
                    <a:pt x="46" y="34"/>
                    <a:pt x="46" y="34"/>
                  </a:cubicBezTo>
                  <a:close/>
                  <a:moveTo>
                    <a:pt x="46" y="30"/>
                  </a:moveTo>
                  <a:cubicBezTo>
                    <a:pt x="46" y="30"/>
                    <a:pt x="45" y="30"/>
                    <a:pt x="44" y="29"/>
                  </a:cubicBezTo>
                  <a:cubicBezTo>
                    <a:pt x="43" y="29"/>
                    <a:pt x="43" y="29"/>
                    <a:pt x="42" y="29"/>
                  </a:cubicBezTo>
                  <a:cubicBezTo>
                    <a:pt x="42" y="29"/>
                    <a:pt x="42" y="29"/>
                    <a:pt x="42" y="29"/>
                  </a:cubicBezTo>
                  <a:cubicBezTo>
                    <a:pt x="42" y="29"/>
                    <a:pt x="42" y="29"/>
                    <a:pt x="42" y="30"/>
                  </a:cubicBezTo>
                  <a:cubicBezTo>
                    <a:pt x="42" y="30"/>
                    <a:pt x="42" y="31"/>
                    <a:pt x="42" y="31"/>
                  </a:cubicBezTo>
                  <a:cubicBezTo>
                    <a:pt x="42" y="32"/>
                    <a:pt x="43" y="32"/>
                    <a:pt x="43" y="32"/>
                  </a:cubicBezTo>
                  <a:cubicBezTo>
                    <a:pt x="44" y="33"/>
                    <a:pt x="44" y="33"/>
                    <a:pt x="45" y="33"/>
                  </a:cubicBezTo>
                  <a:cubicBezTo>
                    <a:pt x="45" y="33"/>
                    <a:pt x="46" y="32"/>
                    <a:pt x="46" y="32"/>
                  </a:cubicBezTo>
                  <a:cubicBezTo>
                    <a:pt x="46" y="32"/>
                    <a:pt x="46" y="31"/>
                    <a:pt x="46" y="31"/>
                  </a:cubicBezTo>
                  <a:cubicBezTo>
                    <a:pt x="46" y="30"/>
                    <a:pt x="46" y="30"/>
                    <a:pt x="46" y="30"/>
                  </a:cubicBezTo>
                  <a:close/>
                  <a:moveTo>
                    <a:pt x="53" y="38"/>
                  </a:moveTo>
                  <a:cubicBezTo>
                    <a:pt x="53" y="38"/>
                    <a:pt x="53" y="39"/>
                    <a:pt x="53" y="39"/>
                  </a:cubicBezTo>
                  <a:cubicBezTo>
                    <a:pt x="53" y="39"/>
                    <a:pt x="53" y="39"/>
                    <a:pt x="52" y="39"/>
                  </a:cubicBezTo>
                  <a:cubicBezTo>
                    <a:pt x="52" y="38"/>
                    <a:pt x="51" y="38"/>
                    <a:pt x="51" y="38"/>
                  </a:cubicBezTo>
                  <a:cubicBezTo>
                    <a:pt x="51" y="37"/>
                    <a:pt x="51" y="37"/>
                    <a:pt x="50" y="36"/>
                  </a:cubicBezTo>
                  <a:cubicBezTo>
                    <a:pt x="50" y="36"/>
                    <a:pt x="50" y="35"/>
                    <a:pt x="50" y="34"/>
                  </a:cubicBezTo>
                  <a:cubicBezTo>
                    <a:pt x="50" y="33"/>
                    <a:pt x="50" y="32"/>
                    <a:pt x="50" y="32"/>
                  </a:cubicBezTo>
                  <a:cubicBezTo>
                    <a:pt x="50" y="31"/>
                    <a:pt x="50" y="30"/>
                    <a:pt x="50" y="29"/>
                  </a:cubicBezTo>
                  <a:cubicBezTo>
                    <a:pt x="50" y="28"/>
                    <a:pt x="49" y="28"/>
                    <a:pt x="49" y="28"/>
                  </a:cubicBezTo>
                  <a:cubicBezTo>
                    <a:pt x="49" y="28"/>
                    <a:pt x="49" y="27"/>
                    <a:pt x="49" y="27"/>
                  </a:cubicBezTo>
                  <a:cubicBezTo>
                    <a:pt x="49" y="27"/>
                    <a:pt x="50" y="27"/>
                    <a:pt x="50" y="27"/>
                  </a:cubicBezTo>
                  <a:cubicBezTo>
                    <a:pt x="50" y="27"/>
                    <a:pt x="50" y="26"/>
                    <a:pt x="50" y="25"/>
                  </a:cubicBezTo>
                  <a:cubicBezTo>
                    <a:pt x="51" y="25"/>
                    <a:pt x="51" y="25"/>
                    <a:pt x="52" y="25"/>
                  </a:cubicBezTo>
                  <a:cubicBezTo>
                    <a:pt x="52" y="26"/>
                    <a:pt x="52" y="27"/>
                    <a:pt x="52" y="28"/>
                  </a:cubicBezTo>
                  <a:cubicBezTo>
                    <a:pt x="52" y="28"/>
                    <a:pt x="53" y="29"/>
                    <a:pt x="53" y="29"/>
                  </a:cubicBezTo>
                  <a:cubicBezTo>
                    <a:pt x="53" y="29"/>
                    <a:pt x="53" y="30"/>
                    <a:pt x="53" y="30"/>
                  </a:cubicBezTo>
                  <a:cubicBezTo>
                    <a:pt x="53" y="30"/>
                    <a:pt x="52" y="30"/>
                    <a:pt x="52" y="30"/>
                  </a:cubicBezTo>
                  <a:cubicBezTo>
                    <a:pt x="52" y="30"/>
                    <a:pt x="52" y="31"/>
                    <a:pt x="52" y="32"/>
                  </a:cubicBezTo>
                  <a:cubicBezTo>
                    <a:pt x="52" y="33"/>
                    <a:pt x="52" y="34"/>
                    <a:pt x="52" y="35"/>
                  </a:cubicBezTo>
                  <a:cubicBezTo>
                    <a:pt x="52" y="36"/>
                    <a:pt x="52" y="36"/>
                    <a:pt x="52" y="36"/>
                  </a:cubicBezTo>
                  <a:cubicBezTo>
                    <a:pt x="52" y="36"/>
                    <a:pt x="52" y="37"/>
                    <a:pt x="52" y="37"/>
                  </a:cubicBezTo>
                  <a:cubicBezTo>
                    <a:pt x="52" y="37"/>
                    <a:pt x="52" y="37"/>
                    <a:pt x="53" y="37"/>
                  </a:cubicBezTo>
                  <a:cubicBezTo>
                    <a:pt x="53" y="37"/>
                    <a:pt x="53" y="37"/>
                    <a:pt x="53" y="38"/>
                  </a:cubicBezTo>
                  <a:close/>
                  <a:moveTo>
                    <a:pt x="61" y="40"/>
                  </a:moveTo>
                  <a:cubicBezTo>
                    <a:pt x="61" y="40"/>
                    <a:pt x="62" y="40"/>
                    <a:pt x="62" y="41"/>
                  </a:cubicBezTo>
                  <a:cubicBezTo>
                    <a:pt x="62" y="42"/>
                    <a:pt x="61" y="42"/>
                    <a:pt x="61" y="43"/>
                  </a:cubicBezTo>
                  <a:cubicBezTo>
                    <a:pt x="60" y="43"/>
                    <a:pt x="59" y="43"/>
                    <a:pt x="58" y="42"/>
                  </a:cubicBezTo>
                  <a:cubicBezTo>
                    <a:pt x="57" y="41"/>
                    <a:pt x="56" y="40"/>
                    <a:pt x="55" y="39"/>
                  </a:cubicBezTo>
                  <a:cubicBezTo>
                    <a:pt x="55" y="38"/>
                    <a:pt x="54" y="36"/>
                    <a:pt x="54" y="35"/>
                  </a:cubicBezTo>
                  <a:cubicBezTo>
                    <a:pt x="54" y="34"/>
                    <a:pt x="54" y="33"/>
                    <a:pt x="55" y="32"/>
                  </a:cubicBezTo>
                  <a:cubicBezTo>
                    <a:pt x="55" y="31"/>
                    <a:pt x="56" y="31"/>
                    <a:pt x="56" y="31"/>
                  </a:cubicBezTo>
                  <a:cubicBezTo>
                    <a:pt x="57" y="31"/>
                    <a:pt x="58" y="31"/>
                    <a:pt x="58" y="32"/>
                  </a:cubicBezTo>
                  <a:cubicBezTo>
                    <a:pt x="59" y="32"/>
                    <a:pt x="60" y="33"/>
                    <a:pt x="61" y="34"/>
                  </a:cubicBezTo>
                  <a:cubicBezTo>
                    <a:pt x="61" y="35"/>
                    <a:pt x="62" y="36"/>
                    <a:pt x="62" y="37"/>
                  </a:cubicBezTo>
                  <a:cubicBezTo>
                    <a:pt x="61" y="37"/>
                    <a:pt x="61" y="37"/>
                    <a:pt x="60" y="36"/>
                  </a:cubicBezTo>
                  <a:cubicBezTo>
                    <a:pt x="60" y="36"/>
                    <a:pt x="60" y="35"/>
                    <a:pt x="60" y="34"/>
                  </a:cubicBezTo>
                  <a:cubicBezTo>
                    <a:pt x="59" y="34"/>
                    <a:pt x="59" y="33"/>
                    <a:pt x="58" y="33"/>
                  </a:cubicBezTo>
                  <a:cubicBezTo>
                    <a:pt x="58" y="33"/>
                    <a:pt x="57" y="33"/>
                    <a:pt x="57" y="33"/>
                  </a:cubicBezTo>
                  <a:cubicBezTo>
                    <a:pt x="56" y="33"/>
                    <a:pt x="56" y="34"/>
                    <a:pt x="56" y="36"/>
                  </a:cubicBezTo>
                  <a:cubicBezTo>
                    <a:pt x="56" y="37"/>
                    <a:pt x="56" y="38"/>
                    <a:pt x="57" y="39"/>
                  </a:cubicBezTo>
                  <a:cubicBezTo>
                    <a:pt x="57" y="40"/>
                    <a:pt x="58" y="40"/>
                    <a:pt x="58" y="41"/>
                  </a:cubicBezTo>
                  <a:cubicBezTo>
                    <a:pt x="59" y="41"/>
                    <a:pt x="59" y="41"/>
                    <a:pt x="60" y="41"/>
                  </a:cubicBezTo>
                  <a:cubicBezTo>
                    <a:pt x="60" y="41"/>
                    <a:pt x="60" y="40"/>
                    <a:pt x="61" y="40"/>
                  </a:cubicBezTo>
                  <a:close/>
                  <a:moveTo>
                    <a:pt x="63" y="45"/>
                  </a:moveTo>
                  <a:cubicBezTo>
                    <a:pt x="63" y="43"/>
                    <a:pt x="63" y="40"/>
                    <a:pt x="63" y="38"/>
                  </a:cubicBezTo>
                  <a:cubicBezTo>
                    <a:pt x="63" y="36"/>
                    <a:pt x="63" y="33"/>
                    <a:pt x="63" y="31"/>
                  </a:cubicBezTo>
                  <a:cubicBezTo>
                    <a:pt x="64" y="31"/>
                    <a:pt x="64" y="32"/>
                    <a:pt x="65" y="32"/>
                  </a:cubicBezTo>
                  <a:cubicBezTo>
                    <a:pt x="65" y="33"/>
                    <a:pt x="65" y="34"/>
                    <a:pt x="65" y="34"/>
                  </a:cubicBezTo>
                  <a:cubicBezTo>
                    <a:pt x="65" y="35"/>
                    <a:pt x="65" y="36"/>
                    <a:pt x="65" y="37"/>
                  </a:cubicBezTo>
                  <a:cubicBezTo>
                    <a:pt x="66" y="36"/>
                    <a:pt x="66" y="36"/>
                    <a:pt x="68" y="37"/>
                  </a:cubicBezTo>
                  <a:cubicBezTo>
                    <a:pt x="68" y="37"/>
                    <a:pt x="69" y="38"/>
                    <a:pt x="69" y="38"/>
                  </a:cubicBezTo>
                  <a:cubicBezTo>
                    <a:pt x="70" y="39"/>
                    <a:pt x="70" y="40"/>
                    <a:pt x="70" y="40"/>
                  </a:cubicBezTo>
                  <a:cubicBezTo>
                    <a:pt x="70" y="41"/>
                    <a:pt x="71" y="42"/>
                    <a:pt x="71" y="43"/>
                  </a:cubicBezTo>
                  <a:cubicBezTo>
                    <a:pt x="71" y="44"/>
                    <a:pt x="71" y="45"/>
                    <a:pt x="71" y="46"/>
                  </a:cubicBezTo>
                  <a:cubicBezTo>
                    <a:pt x="71" y="47"/>
                    <a:pt x="71" y="48"/>
                    <a:pt x="71" y="49"/>
                  </a:cubicBezTo>
                  <a:cubicBezTo>
                    <a:pt x="70" y="49"/>
                    <a:pt x="70" y="48"/>
                    <a:pt x="69" y="48"/>
                  </a:cubicBezTo>
                  <a:cubicBezTo>
                    <a:pt x="69" y="47"/>
                    <a:pt x="69" y="46"/>
                    <a:pt x="69" y="45"/>
                  </a:cubicBezTo>
                  <a:cubicBezTo>
                    <a:pt x="69" y="44"/>
                    <a:pt x="69" y="43"/>
                    <a:pt x="69" y="42"/>
                  </a:cubicBezTo>
                  <a:cubicBezTo>
                    <a:pt x="69" y="41"/>
                    <a:pt x="69" y="40"/>
                    <a:pt x="69" y="40"/>
                  </a:cubicBezTo>
                  <a:cubicBezTo>
                    <a:pt x="68" y="39"/>
                    <a:pt x="68" y="39"/>
                    <a:pt x="67" y="38"/>
                  </a:cubicBezTo>
                  <a:cubicBezTo>
                    <a:pt x="67" y="38"/>
                    <a:pt x="66" y="38"/>
                    <a:pt x="66" y="38"/>
                  </a:cubicBezTo>
                  <a:cubicBezTo>
                    <a:pt x="66" y="38"/>
                    <a:pt x="65" y="38"/>
                    <a:pt x="65" y="39"/>
                  </a:cubicBezTo>
                  <a:cubicBezTo>
                    <a:pt x="65" y="39"/>
                    <a:pt x="65" y="39"/>
                    <a:pt x="65" y="40"/>
                  </a:cubicBezTo>
                  <a:cubicBezTo>
                    <a:pt x="65" y="41"/>
                    <a:pt x="65" y="42"/>
                    <a:pt x="65" y="43"/>
                  </a:cubicBezTo>
                  <a:cubicBezTo>
                    <a:pt x="65" y="44"/>
                    <a:pt x="65" y="45"/>
                    <a:pt x="65" y="46"/>
                  </a:cubicBezTo>
                  <a:cubicBezTo>
                    <a:pt x="64" y="45"/>
                    <a:pt x="64" y="45"/>
                    <a:pt x="63" y="45"/>
                  </a:cubicBezTo>
                  <a:close/>
                  <a:moveTo>
                    <a:pt x="79" y="51"/>
                  </a:moveTo>
                  <a:cubicBezTo>
                    <a:pt x="80" y="51"/>
                    <a:pt x="80" y="51"/>
                    <a:pt x="81" y="52"/>
                  </a:cubicBezTo>
                  <a:cubicBezTo>
                    <a:pt x="80" y="53"/>
                    <a:pt x="80" y="53"/>
                    <a:pt x="79" y="53"/>
                  </a:cubicBezTo>
                  <a:cubicBezTo>
                    <a:pt x="79" y="54"/>
                    <a:pt x="78" y="53"/>
                    <a:pt x="77" y="53"/>
                  </a:cubicBezTo>
                  <a:cubicBezTo>
                    <a:pt x="75" y="52"/>
                    <a:pt x="74" y="51"/>
                    <a:pt x="74" y="50"/>
                  </a:cubicBezTo>
                  <a:cubicBezTo>
                    <a:pt x="73" y="48"/>
                    <a:pt x="72" y="47"/>
                    <a:pt x="72" y="45"/>
                  </a:cubicBezTo>
                  <a:cubicBezTo>
                    <a:pt x="72" y="43"/>
                    <a:pt x="73" y="42"/>
                    <a:pt x="74" y="42"/>
                  </a:cubicBezTo>
                  <a:cubicBezTo>
                    <a:pt x="74" y="41"/>
                    <a:pt x="75" y="41"/>
                    <a:pt x="77" y="42"/>
                  </a:cubicBezTo>
                  <a:cubicBezTo>
                    <a:pt x="78" y="43"/>
                    <a:pt x="79" y="44"/>
                    <a:pt x="80" y="45"/>
                  </a:cubicBezTo>
                  <a:cubicBezTo>
                    <a:pt x="80" y="47"/>
                    <a:pt x="81" y="48"/>
                    <a:pt x="81" y="50"/>
                  </a:cubicBezTo>
                  <a:cubicBezTo>
                    <a:pt x="81" y="50"/>
                    <a:pt x="81" y="50"/>
                    <a:pt x="81" y="50"/>
                  </a:cubicBezTo>
                  <a:cubicBezTo>
                    <a:pt x="78" y="49"/>
                    <a:pt x="76" y="48"/>
                    <a:pt x="74" y="46"/>
                  </a:cubicBezTo>
                  <a:cubicBezTo>
                    <a:pt x="74" y="48"/>
                    <a:pt x="74" y="49"/>
                    <a:pt x="75" y="49"/>
                  </a:cubicBezTo>
                  <a:cubicBezTo>
                    <a:pt x="75" y="50"/>
                    <a:pt x="76" y="51"/>
                    <a:pt x="77" y="51"/>
                  </a:cubicBezTo>
                  <a:cubicBezTo>
                    <a:pt x="77" y="52"/>
                    <a:pt x="78" y="52"/>
                    <a:pt x="78" y="52"/>
                  </a:cubicBezTo>
                  <a:cubicBezTo>
                    <a:pt x="78" y="52"/>
                    <a:pt x="79" y="51"/>
                    <a:pt x="79" y="51"/>
                  </a:cubicBezTo>
                  <a:close/>
                  <a:moveTo>
                    <a:pt x="74" y="45"/>
                  </a:moveTo>
                  <a:cubicBezTo>
                    <a:pt x="76" y="46"/>
                    <a:pt x="77" y="47"/>
                    <a:pt x="79" y="48"/>
                  </a:cubicBezTo>
                  <a:cubicBezTo>
                    <a:pt x="79" y="47"/>
                    <a:pt x="79" y="46"/>
                    <a:pt x="78" y="46"/>
                  </a:cubicBezTo>
                  <a:cubicBezTo>
                    <a:pt x="78" y="45"/>
                    <a:pt x="77" y="44"/>
                    <a:pt x="77" y="44"/>
                  </a:cubicBezTo>
                  <a:cubicBezTo>
                    <a:pt x="76" y="43"/>
                    <a:pt x="75" y="43"/>
                    <a:pt x="75" y="43"/>
                  </a:cubicBezTo>
                  <a:cubicBezTo>
                    <a:pt x="74" y="44"/>
                    <a:pt x="74" y="44"/>
                    <a:pt x="74" y="45"/>
                  </a:cubicBezTo>
                  <a:close/>
                  <a:moveTo>
                    <a:pt x="82" y="56"/>
                  </a:moveTo>
                  <a:cubicBezTo>
                    <a:pt x="82" y="54"/>
                    <a:pt x="82" y="53"/>
                    <a:pt x="82" y="51"/>
                  </a:cubicBezTo>
                  <a:cubicBezTo>
                    <a:pt x="82" y="49"/>
                    <a:pt x="82" y="47"/>
                    <a:pt x="82" y="46"/>
                  </a:cubicBezTo>
                  <a:cubicBezTo>
                    <a:pt x="83" y="46"/>
                    <a:pt x="83" y="46"/>
                    <a:pt x="84" y="47"/>
                  </a:cubicBezTo>
                  <a:cubicBezTo>
                    <a:pt x="84" y="47"/>
                    <a:pt x="84" y="48"/>
                    <a:pt x="84" y="48"/>
                  </a:cubicBezTo>
                  <a:cubicBezTo>
                    <a:pt x="84" y="48"/>
                    <a:pt x="85" y="47"/>
                    <a:pt x="85" y="47"/>
                  </a:cubicBezTo>
                  <a:cubicBezTo>
                    <a:pt x="85" y="47"/>
                    <a:pt x="85" y="47"/>
                    <a:pt x="86" y="48"/>
                  </a:cubicBezTo>
                  <a:cubicBezTo>
                    <a:pt x="86" y="48"/>
                    <a:pt x="87" y="48"/>
                    <a:pt x="87" y="49"/>
                  </a:cubicBezTo>
                  <a:cubicBezTo>
                    <a:pt x="87" y="49"/>
                    <a:pt x="87" y="50"/>
                    <a:pt x="87" y="50"/>
                  </a:cubicBezTo>
                  <a:cubicBezTo>
                    <a:pt x="87" y="50"/>
                    <a:pt x="86" y="49"/>
                    <a:pt x="86" y="49"/>
                  </a:cubicBezTo>
                  <a:cubicBezTo>
                    <a:pt x="85" y="49"/>
                    <a:pt x="85" y="49"/>
                    <a:pt x="85" y="49"/>
                  </a:cubicBezTo>
                  <a:cubicBezTo>
                    <a:pt x="85" y="49"/>
                    <a:pt x="84" y="49"/>
                    <a:pt x="84" y="50"/>
                  </a:cubicBezTo>
                  <a:cubicBezTo>
                    <a:pt x="84" y="50"/>
                    <a:pt x="84" y="51"/>
                    <a:pt x="84" y="51"/>
                  </a:cubicBezTo>
                  <a:cubicBezTo>
                    <a:pt x="84" y="52"/>
                    <a:pt x="84" y="53"/>
                    <a:pt x="84" y="54"/>
                  </a:cubicBezTo>
                  <a:cubicBezTo>
                    <a:pt x="84" y="55"/>
                    <a:pt x="84" y="56"/>
                    <a:pt x="84" y="57"/>
                  </a:cubicBezTo>
                  <a:cubicBezTo>
                    <a:pt x="84" y="56"/>
                    <a:pt x="83" y="56"/>
                    <a:pt x="82" y="5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8" name="Freeform 848"/>
            <p:cNvSpPr>
              <a:spLocks noEditPoints="1"/>
            </p:cNvSpPr>
            <p:nvPr/>
          </p:nvSpPr>
          <p:spPr bwMode="auto">
            <a:xfrm>
              <a:off x="186" y="1339"/>
              <a:ext cx="651" cy="454"/>
            </a:xfrm>
            <a:custGeom>
              <a:avLst/>
              <a:gdLst>
                <a:gd name="T0" fmla="*/ 2147483647 w 66"/>
                <a:gd name="T1" fmla="*/ 2147483647 h 46"/>
                <a:gd name="T2" fmla="*/ 2147483647 w 66"/>
                <a:gd name="T3" fmla="*/ 2147483647 h 46"/>
                <a:gd name="T4" fmla="*/ 2147483647 w 66"/>
                <a:gd name="T5" fmla="*/ 2147483647 h 46"/>
                <a:gd name="T6" fmla="*/ 2147483647 w 66"/>
                <a:gd name="T7" fmla="*/ 2147483647 h 46"/>
                <a:gd name="T8" fmla="*/ 2147483647 w 66"/>
                <a:gd name="T9" fmla="*/ 2147483647 h 46"/>
                <a:gd name="T10" fmla="*/ 2147483647 w 66"/>
                <a:gd name="T11" fmla="*/ 2147483647 h 46"/>
                <a:gd name="T12" fmla="*/ 2147483647 w 66"/>
                <a:gd name="T13" fmla="*/ 2147483647 h 46"/>
                <a:gd name="T14" fmla="*/ 2147483647 w 66"/>
                <a:gd name="T15" fmla="*/ 2147483647 h 46"/>
                <a:gd name="T16" fmla="*/ 2147483647 w 66"/>
                <a:gd name="T17" fmla="*/ 2147483647 h 46"/>
                <a:gd name="T18" fmla="*/ 2147483647 w 66"/>
                <a:gd name="T19" fmla="*/ 2147483647 h 46"/>
                <a:gd name="T20" fmla="*/ 2147483647 w 66"/>
                <a:gd name="T21" fmla="*/ 2147483647 h 46"/>
                <a:gd name="T22" fmla="*/ 2147483647 w 66"/>
                <a:gd name="T23" fmla="*/ 2147483647 h 46"/>
                <a:gd name="T24" fmla="*/ 2147483647 w 66"/>
                <a:gd name="T25" fmla="*/ 2147483647 h 46"/>
                <a:gd name="T26" fmla="*/ 2147483647 w 66"/>
                <a:gd name="T27" fmla="*/ 2147483647 h 46"/>
                <a:gd name="T28" fmla="*/ 2147483647 w 66"/>
                <a:gd name="T29" fmla="*/ 2147483647 h 46"/>
                <a:gd name="T30" fmla="*/ 2147483647 w 66"/>
                <a:gd name="T31" fmla="*/ 2147483647 h 46"/>
                <a:gd name="T32" fmla="*/ 2147483647 w 66"/>
                <a:gd name="T33" fmla="*/ 2147483647 h 46"/>
                <a:gd name="T34" fmla="*/ 2147483647 w 66"/>
                <a:gd name="T35" fmla="*/ 2147483647 h 46"/>
                <a:gd name="T36" fmla="*/ 2147483647 w 66"/>
                <a:gd name="T37" fmla="*/ 2147483647 h 46"/>
                <a:gd name="T38" fmla="*/ 2147483647 w 66"/>
                <a:gd name="T39" fmla="*/ 2147483647 h 46"/>
                <a:gd name="T40" fmla="*/ 2147483647 w 66"/>
                <a:gd name="T41" fmla="*/ 2147483647 h 46"/>
                <a:gd name="T42" fmla="*/ 2147483647 w 66"/>
                <a:gd name="T43" fmla="*/ 2147483647 h 46"/>
                <a:gd name="T44" fmla="*/ 2147483647 w 66"/>
                <a:gd name="T45" fmla="*/ 2147483647 h 46"/>
                <a:gd name="T46" fmla="*/ 2147483647 w 66"/>
                <a:gd name="T47" fmla="*/ 2147483647 h 46"/>
                <a:gd name="T48" fmla="*/ 2147483647 w 66"/>
                <a:gd name="T49" fmla="*/ 2147483647 h 46"/>
                <a:gd name="T50" fmla="*/ 2147483647 w 66"/>
                <a:gd name="T51" fmla="*/ 2147483647 h 46"/>
                <a:gd name="T52" fmla="*/ 2147483647 w 66"/>
                <a:gd name="T53" fmla="*/ 2147483647 h 46"/>
                <a:gd name="T54" fmla="*/ 2147483647 w 66"/>
                <a:gd name="T55" fmla="*/ 2147483647 h 46"/>
                <a:gd name="T56" fmla="*/ 2147483647 w 66"/>
                <a:gd name="T57" fmla="*/ 2147483647 h 46"/>
                <a:gd name="T58" fmla="*/ 2147483647 w 66"/>
                <a:gd name="T59" fmla="*/ 2147483647 h 46"/>
                <a:gd name="T60" fmla="*/ 2147483647 w 66"/>
                <a:gd name="T61" fmla="*/ 2147483647 h 46"/>
                <a:gd name="T62" fmla="*/ 2147483647 w 66"/>
                <a:gd name="T63" fmla="*/ 2147483647 h 46"/>
                <a:gd name="T64" fmla="*/ 2147483647 w 66"/>
                <a:gd name="T65" fmla="*/ 2147483647 h 46"/>
                <a:gd name="T66" fmla="*/ 2147483647 w 66"/>
                <a:gd name="T67" fmla="*/ 2147483647 h 46"/>
                <a:gd name="T68" fmla="*/ 2147483647 w 66"/>
                <a:gd name="T69" fmla="*/ 2147483647 h 46"/>
                <a:gd name="T70" fmla="*/ 2147483647 w 66"/>
                <a:gd name="T71" fmla="*/ 2147483647 h 46"/>
                <a:gd name="T72" fmla="*/ 2147483647 w 66"/>
                <a:gd name="T73" fmla="*/ 2147483647 h 46"/>
                <a:gd name="T74" fmla="*/ 2147483647 w 66"/>
                <a:gd name="T75" fmla="*/ 2147483647 h 46"/>
                <a:gd name="T76" fmla="*/ 2147483647 w 66"/>
                <a:gd name="T77" fmla="*/ 2147483647 h 46"/>
                <a:gd name="T78" fmla="*/ 2147483647 w 66"/>
                <a:gd name="T79" fmla="*/ 2147483647 h 46"/>
                <a:gd name="T80" fmla="*/ 2147483647 w 66"/>
                <a:gd name="T81" fmla="*/ 2147483647 h 46"/>
                <a:gd name="T82" fmla="*/ 2147483647 w 66"/>
                <a:gd name="T83" fmla="*/ 2147483647 h 46"/>
                <a:gd name="T84" fmla="*/ 2147483647 w 66"/>
                <a:gd name="T85" fmla="*/ 2147483647 h 46"/>
                <a:gd name="T86" fmla="*/ 2147483647 w 66"/>
                <a:gd name="T87" fmla="*/ 2147483647 h 46"/>
                <a:gd name="T88" fmla="*/ 2147483647 w 66"/>
                <a:gd name="T89" fmla="*/ 2147483647 h 46"/>
                <a:gd name="T90" fmla="*/ 2147483647 w 66"/>
                <a:gd name="T91" fmla="*/ 2147483647 h 46"/>
                <a:gd name="T92" fmla="*/ 2147483647 w 66"/>
                <a:gd name="T93" fmla="*/ 2147483647 h 46"/>
                <a:gd name="T94" fmla="*/ 2147483647 w 66"/>
                <a:gd name="T95" fmla="*/ 2147483647 h 46"/>
                <a:gd name="T96" fmla="*/ 2147483647 w 66"/>
                <a:gd name="T97" fmla="*/ 2147483647 h 46"/>
                <a:gd name="T98" fmla="*/ 2147483647 w 66"/>
                <a:gd name="T99" fmla="*/ 2147483647 h 46"/>
                <a:gd name="T100" fmla="*/ 2147483647 w 66"/>
                <a:gd name="T101" fmla="*/ 2147483647 h 46"/>
                <a:gd name="T102" fmla="*/ 2147483647 w 66"/>
                <a:gd name="T103" fmla="*/ 2147483647 h 46"/>
                <a:gd name="T104" fmla="*/ 2147483647 w 66"/>
                <a:gd name="T105" fmla="*/ 2147483647 h 46"/>
                <a:gd name="T106" fmla="*/ 2147483647 w 66"/>
                <a:gd name="T107" fmla="*/ 2147483647 h 46"/>
                <a:gd name="T108" fmla="*/ 2147483647 w 66"/>
                <a:gd name="T109" fmla="*/ 2147483647 h 46"/>
                <a:gd name="T110" fmla="*/ 2147483647 w 66"/>
                <a:gd name="T111" fmla="*/ 2147483647 h 46"/>
                <a:gd name="T112" fmla="*/ 2147483647 w 66"/>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
                <a:gd name="T172" fmla="*/ 0 h 46"/>
                <a:gd name="T173" fmla="*/ 66 w 66"/>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 h="46">
                  <a:moveTo>
                    <a:pt x="0" y="4"/>
                  </a:moveTo>
                  <a:cubicBezTo>
                    <a:pt x="0" y="2"/>
                    <a:pt x="0" y="1"/>
                    <a:pt x="1" y="1"/>
                  </a:cubicBezTo>
                  <a:cubicBezTo>
                    <a:pt x="2" y="0"/>
                    <a:pt x="3" y="1"/>
                    <a:pt x="4" y="1"/>
                  </a:cubicBezTo>
                  <a:cubicBezTo>
                    <a:pt x="5" y="2"/>
                    <a:pt x="6" y="3"/>
                    <a:pt x="7" y="4"/>
                  </a:cubicBezTo>
                  <a:cubicBezTo>
                    <a:pt x="7" y="5"/>
                    <a:pt x="8" y="7"/>
                    <a:pt x="8" y="8"/>
                  </a:cubicBezTo>
                  <a:cubicBezTo>
                    <a:pt x="8" y="10"/>
                    <a:pt x="8" y="11"/>
                    <a:pt x="7" y="11"/>
                  </a:cubicBezTo>
                  <a:cubicBezTo>
                    <a:pt x="7" y="12"/>
                    <a:pt x="6" y="12"/>
                    <a:pt x="6" y="12"/>
                  </a:cubicBezTo>
                  <a:cubicBezTo>
                    <a:pt x="5" y="12"/>
                    <a:pt x="4" y="12"/>
                    <a:pt x="4" y="11"/>
                  </a:cubicBezTo>
                  <a:cubicBezTo>
                    <a:pt x="2" y="11"/>
                    <a:pt x="2" y="10"/>
                    <a:pt x="1" y="8"/>
                  </a:cubicBezTo>
                  <a:cubicBezTo>
                    <a:pt x="0" y="7"/>
                    <a:pt x="0" y="6"/>
                    <a:pt x="0" y="4"/>
                  </a:cubicBezTo>
                  <a:close/>
                  <a:moveTo>
                    <a:pt x="1" y="5"/>
                  </a:moveTo>
                  <a:cubicBezTo>
                    <a:pt x="1" y="6"/>
                    <a:pt x="1" y="7"/>
                    <a:pt x="2" y="8"/>
                  </a:cubicBezTo>
                  <a:cubicBezTo>
                    <a:pt x="2" y="9"/>
                    <a:pt x="3" y="10"/>
                    <a:pt x="4" y="10"/>
                  </a:cubicBezTo>
                  <a:cubicBezTo>
                    <a:pt x="4" y="10"/>
                    <a:pt x="5" y="10"/>
                    <a:pt x="6" y="10"/>
                  </a:cubicBezTo>
                  <a:cubicBezTo>
                    <a:pt x="6" y="10"/>
                    <a:pt x="6" y="9"/>
                    <a:pt x="6" y="8"/>
                  </a:cubicBezTo>
                  <a:cubicBezTo>
                    <a:pt x="6" y="6"/>
                    <a:pt x="6" y="5"/>
                    <a:pt x="6" y="5"/>
                  </a:cubicBezTo>
                  <a:cubicBezTo>
                    <a:pt x="5" y="4"/>
                    <a:pt x="4" y="3"/>
                    <a:pt x="4" y="3"/>
                  </a:cubicBezTo>
                  <a:cubicBezTo>
                    <a:pt x="3" y="2"/>
                    <a:pt x="2" y="2"/>
                    <a:pt x="2" y="2"/>
                  </a:cubicBezTo>
                  <a:cubicBezTo>
                    <a:pt x="1" y="3"/>
                    <a:pt x="1" y="4"/>
                    <a:pt x="1" y="5"/>
                  </a:cubicBezTo>
                  <a:close/>
                  <a:moveTo>
                    <a:pt x="10" y="15"/>
                  </a:moveTo>
                  <a:cubicBezTo>
                    <a:pt x="10" y="13"/>
                    <a:pt x="10" y="12"/>
                    <a:pt x="10" y="10"/>
                  </a:cubicBezTo>
                  <a:cubicBezTo>
                    <a:pt x="10" y="9"/>
                    <a:pt x="10" y="8"/>
                    <a:pt x="10" y="6"/>
                  </a:cubicBezTo>
                  <a:cubicBezTo>
                    <a:pt x="9" y="6"/>
                    <a:pt x="9" y="6"/>
                    <a:pt x="9" y="5"/>
                  </a:cubicBezTo>
                  <a:cubicBezTo>
                    <a:pt x="9" y="5"/>
                    <a:pt x="9" y="5"/>
                    <a:pt x="9" y="4"/>
                  </a:cubicBezTo>
                  <a:cubicBezTo>
                    <a:pt x="9" y="4"/>
                    <a:pt x="9" y="5"/>
                    <a:pt x="10" y="5"/>
                  </a:cubicBezTo>
                  <a:cubicBezTo>
                    <a:pt x="10" y="5"/>
                    <a:pt x="10" y="4"/>
                    <a:pt x="10" y="4"/>
                  </a:cubicBezTo>
                  <a:cubicBezTo>
                    <a:pt x="10" y="3"/>
                    <a:pt x="10" y="3"/>
                    <a:pt x="10" y="3"/>
                  </a:cubicBezTo>
                  <a:cubicBezTo>
                    <a:pt x="10" y="2"/>
                    <a:pt x="10" y="2"/>
                    <a:pt x="11" y="2"/>
                  </a:cubicBezTo>
                  <a:cubicBezTo>
                    <a:pt x="11" y="2"/>
                    <a:pt x="12" y="2"/>
                    <a:pt x="12" y="2"/>
                  </a:cubicBezTo>
                  <a:cubicBezTo>
                    <a:pt x="13" y="3"/>
                    <a:pt x="13" y="3"/>
                    <a:pt x="14" y="3"/>
                  </a:cubicBezTo>
                  <a:cubicBezTo>
                    <a:pt x="14" y="4"/>
                    <a:pt x="13" y="4"/>
                    <a:pt x="13" y="5"/>
                  </a:cubicBezTo>
                  <a:cubicBezTo>
                    <a:pt x="13" y="4"/>
                    <a:pt x="13" y="4"/>
                    <a:pt x="13" y="4"/>
                  </a:cubicBezTo>
                  <a:cubicBezTo>
                    <a:pt x="12" y="4"/>
                    <a:pt x="12" y="4"/>
                    <a:pt x="12" y="4"/>
                  </a:cubicBezTo>
                  <a:cubicBezTo>
                    <a:pt x="11" y="4"/>
                    <a:pt x="11" y="4"/>
                    <a:pt x="11" y="5"/>
                  </a:cubicBezTo>
                  <a:cubicBezTo>
                    <a:pt x="11" y="5"/>
                    <a:pt x="11" y="5"/>
                    <a:pt x="11" y="6"/>
                  </a:cubicBezTo>
                  <a:cubicBezTo>
                    <a:pt x="12" y="6"/>
                    <a:pt x="12" y="6"/>
                    <a:pt x="13" y="7"/>
                  </a:cubicBezTo>
                  <a:cubicBezTo>
                    <a:pt x="13" y="7"/>
                    <a:pt x="13" y="8"/>
                    <a:pt x="13" y="8"/>
                  </a:cubicBezTo>
                  <a:cubicBezTo>
                    <a:pt x="12" y="8"/>
                    <a:pt x="12" y="7"/>
                    <a:pt x="11" y="7"/>
                  </a:cubicBezTo>
                  <a:cubicBezTo>
                    <a:pt x="11" y="8"/>
                    <a:pt x="11" y="10"/>
                    <a:pt x="11" y="11"/>
                  </a:cubicBezTo>
                  <a:cubicBezTo>
                    <a:pt x="11" y="13"/>
                    <a:pt x="11" y="14"/>
                    <a:pt x="11" y="16"/>
                  </a:cubicBezTo>
                  <a:cubicBezTo>
                    <a:pt x="11" y="15"/>
                    <a:pt x="10" y="15"/>
                    <a:pt x="10" y="15"/>
                  </a:cubicBezTo>
                  <a:close/>
                  <a:moveTo>
                    <a:pt x="19" y="20"/>
                  </a:moveTo>
                  <a:cubicBezTo>
                    <a:pt x="19" y="18"/>
                    <a:pt x="19" y="17"/>
                    <a:pt x="19" y="15"/>
                  </a:cubicBezTo>
                  <a:cubicBezTo>
                    <a:pt x="19" y="13"/>
                    <a:pt x="19" y="12"/>
                    <a:pt x="19" y="10"/>
                  </a:cubicBezTo>
                  <a:cubicBezTo>
                    <a:pt x="19" y="10"/>
                    <a:pt x="20" y="11"/>
                    <a:pt x="20" y="11"/>
                  </a:cubicBezTo>
                  <a:cubicBezTo>
                    <a:pt x="20" y="11"/>
                    <a:pt x="20" y="12"/>
                    <a:pt x="20" y="12"/>
                  </a:cubicBezTo>
                  <a:cubicBezTo>
                    <a:pt x="21" y="12"/>
                    <a:pt x="21" y="12"/>
                    <a:pt x="21" y="11"/>
                  </a:cubicBezTo>
                  <a:cubicBezTo>
                    <a:pt x="21" y="11"/>
                    <a:pt x="22" y="11"/>
                    <a:pt x="22" y="12"/>
                  </a:cubicBezTo>
                  <a:cubicBezTo>
                    <a:pt x="23" y="12"/>
                    <a:pt x="23" y="12"/>
                    <a:pt x="24" y="13"/>
                  </a:cubicBezTo>
                  <a:cubicBezTo>
                    <a:pt x="23" y="14"/>
                    <a:pt x="23" y="14"/>
                    <a:pt x="23" y="14"/>
                  </a:cubicBezTo>
                  <a:cubicBezTo>
                    <a:pt x="23" y="14"/>
                    <a:pt x="22" y="14"/>
                    <a:pt x="22" y="13"/>
                  </a:cubicBezTo>
                  <a:cubicBezTo>
                    <a:pt x="22" y="13"/>
                    <a:pt x="21" y="13"/>
                    <a:pt x="21" y="13"/>
                  </a:cubicBezTo>
                  <a:cubicBezTo>
                    <a:pt x="21" y="13"/>
                    <a:pt x="21" y="13"/>
                    <a:pt x="21" y="14"/>
                  </a:cubicBezTo>
                  <a:cubicBezTo>
                    <a:pt x="20" y="14"/>
                    <a:pt x="20" y="15"/>
                    <a:pt x="20" y="16"/>
                  </a:cubicBezTo>
                  <a:cubicBezTo>
                    <a:pt x="20" y="16"/>
                    <a:pt x="20" y="17"/>
                    <a:pt x="20" y="18"/>
                  </a:cubicBezTo>
                  <a:cubicBezTo>
                    <a:pt x="20" y="19"/>
                    <a:pt x="20" y="20"/>
                    <a:pt x="20" y="21"/>
                  </a:cubicBezTo>
                  <a:cubicBezTo>
                    <a:pt x="20" y="20"/>
                    <a:pt x="19" y="20"/>
                    <a:pt x="19" y="20"/>
                  </a:cubicBezTo>
                  <a:close/>
                  <a:moveTo>
                    <a:pt x="30" y="23"/>
                  </a:moveTo>
                  <a:cubicBezTo>
                    <a:pt x="31" y="24"/>
                    <a:pt x="31" y="24"/>
                    <a:pt x="32" y="24"/>
                  </a:cubicBezTo>
                  <a:cubicBezTo>
                    <a:pt x="32" y="25"/>
                    <a:pt x="31" y="26"/>
                    <a:pt x="31" y="26"/>
                  </a:cubicBezTo>
                  <a:cubicBezTo>
                    <a:pt x="30" y="26"/>
                    <a:pt x="29" y="26"/>
                    <a:pt x="28" y="25"/>
                  </a:cubicBezTo>
                  <a:cubicBezTo>
                    <a:pt x="27" y="25"/>
                    <a:pt x="26" y="24"/>
                    <a:pt x="25" y="22"/>
                  </a:cubicBezTo>
                  <a:cubicBezTo>
                    <a:pt x="24" y="21"/>
                    <a:pt x="24" y="20"/>
                    <a:pt x="24" y="18"/>
                  </a:cubicBezTo>
                  <a:cubicBezTo>
                    <a:pt x="24" y="16"/>
                    <a:pt x="24" y="15"/>
                    <a:pt x="25" y="15"/>
                  </a:cubicBezTo>
                  <a:cubicBezTo>
                    <a:pt x="26" y="14"/>
                    <a:pt x="27" y="14"/>
                    <a:pt x="28" y="15"/>
                  </a:cubicBezTo>
                  <a:cubicBezTo>
                    <a:pt x="29" y="16"/>
                    <a:pt x="30" y="17"/>
                    <a:pt x="31" y="18"/>
                  </a:cubicBezTo>
                  <a:cubicBezTo>
                    <a:pt x="32" y="19"/>
                    <a:pt x="32" y="21"/>
                    <a:pt x="32" y="23"/>
                  </a:cubicBezTo>
                  <a:cubicBezTo>
                    <a:pt x="32" y="23"/>
                    <a:pt x="32" y="23"/>
                    <a:pt x="32" y="23"/>
                  </a:cubicBezTo>
                  <a:cubicBezTo>
                    <a:pt x="30" y="22"/>
                    <a:pt x="28" y="20"/>
                    <a:pt x="25" y="19"/>
                  </a:cubicBezTo>
                  <a:cubicBezTo>
                    <a:pt x="26" y="20"/>
                    <a:pt x="26" y="21"/>
                    <a:pt x="26" y="22"/>
                  </a:cubicBezTo>
                  <a:cubicBezTo>
                    <a:pt x="27" y="23"/>
                    <a:pt x="27" y="24"/>
                    <a:pt x="28" y="24"/>
                  </a:cubicBezTo>
                  <a:cubicBezTo>
                    <a:pt x="29" y="24"/>
                    <a:pt x="29" y="24"/>
                    <a:pt x="30" y="24"/>
                  </a:cubicBezTo>
                  <a:cubicBezTo>
                    <a:pt x="30" y="24"/>
                    <a:pt x="30" y="24"/>
                    <a:pt x="30" y="23"/>
                  </a:cubicBezTo>
                  <a:close/>
                  <a:moveTo>
                    <a:pt x="26" y="18"/>
                  </a:moveTo>
                  <a:cubicBezTo>
                    <a:pt x="27" y="19"/>
                    <a:pt x="29" y="20"/>
                    <a:pt x="30" y="21"/>
                  </a:cubicBezTo>
                  <a:cubicBezTo>
                    <a:pt x="30" y="20"/>
                    <a:pt x="30" y="19"/>
                    <a:pt x="30" y="19"/>
                  </a:cubicBezTo>
                  <a:cubicBezTo>
                    <a:pt x="29" y="18"/>
                    <a:pt x="29" y="17"/>
                    <a:pt x="28" y="17"/>
                  </a:cubicBezTo>
                  <a:cubicBezTo>
                    <a:pt x="27" y="16"/>
                    <a:pt x="27" y="16"/>
                    <a:pt x="26" y="16"/>
                  </a:cubicBezTo>
                  <a:cubicBezTo>
                    <a:pt x="26" y="17"/>
                    <a:pt x="26" y="17"/>
                    <a:pt x="26" y="18"/>
                  </a:cubicBezTo>
                  <a:close/>
                  <a:moveTo>
                    <a:pt x="40" y="28"/>
                  </a:moveTo>
                  <a:cubicBezTo>
                    <a:pt x="40" y="29"/>
                    <a:pt x="41" y="29"/>
                    <a:pt x="41" y="29"/>
                  </a:cubicBezTo>
                  <a:cubicBezTo>
                    <a:pt x="41" y="30"/>
                    <a:pt x="41" y="31"/>
                    <a:pt x="40" y="31"/>
                  </a:cubicBezTo>
                  <a:cubicBezTo>
                    <a:pt x="39" y="31"/>
                    <a:pt x="38" y="31"/>
                    <a:pt x="37" y="31"/>
                  </a:cubicBezTo>
                  <a:cubicBezTo>
                    <a:pt x="36" y="30"/>
                    <a:pt x="35" y="29"/>
                    <a:pt x="35" y="28"/>
                  </a:cubicBezTo>
                  <a:cubicBezTo>
                    <a:pt x="34" y="26"/>
                    <a:pt x="33" y="25"/>
                    <a:pt x="33" y="23"/>
                  </a:cubicBezTo>
                  <a:cubicBezTo>
                    <a:pt x="33" y="22"/>
                    <a:pt x="34" y="21"/>
                    <a:pt x="34" y="21"/>
                  </a:cubicBezTo>
                  <a:cubicBezTo>
                    <a:pt x="34" y="20"/>
                    <a:pt x="35" y="20"/>
                    <a:pt x="35" y="20"/>
                  </a:cubicBezTo>
                  <a:cubicBezTo>
                    <a:pt x="36" y="20"/>
                    <a:pt x="37" y="20"/>
                    <a:pt x="37" y="21"/>
                  </a:cubicBezTo>
                  <a:cubicBezTo>
                    <a:pt x="38" y="21"/>
                    <a:pt x="39" y="22"/>
                    <a:pt x="40" y="23"/>
                  </a:cubicBezTo>
                  <a:cubicBezTo>
                    <a:pt x="40" y="24"/>
                    <a:pt x="41" y="25"/>
                    <a:pt x="41" y="26"/>
                  </a:cubicBezTo>
                  <a:cubicBezTo>
                    <a:pt x="40" y="25"/>
                    <a:pt x="40" y="25"/>
                    <a:pt x="40" y="25"/>
                  </a:cubicBezTo>
                  <a:cubicBezTo>
                    <a:pt x="39" y="24"/>
                    <a:pt x="39" y="24"/>
                    <a:pt x="39" y="23"/>
                  </a:cubicBezTo>
                  <a:cubicBezTo>
                    <a:pt x="38" y="23"/>
                    <a:pt x="38" y="22"/>
                    <a:pt x="37" y="22"/>
                  </a:cubicBezTo>
                  <a:cubicBezTo>
                    <a:pt x="37" y="21"/>
                    <a:pt x="36" y="21"/>
                    <a:pt x="36" y="22"/>
                  </a:cubicBezTo>
                  <a:cubicBezTo>
                    <a:pt x="35" y="22"/>
                    <a:pt x="35" y="23"/>
                    <a:pt x="35" y="24"/>
                  </a:cubicBezTo>
                  <a:cubicBezTo>
                    <a:pt x="35" y="26"/>
                    <a:pt x="35" y="27"/>
                    <a:pt x="36" y="27"/>
                  </a:cubicBezTo>
                  <a:cubicBezTo>
                    <a:pt x="36" y="28"/>
                    <a:pt x="37" y="29"/>
                    <a:pt x="37" y="29"/>
                  </a:cubicBezTo>
                  <a:cubicBezTo>
                    <a:pt x="38" y="30"/>
                    <a:pt x="38" y="30"/>
                    <a:pt x="39" y="30"/>
                  </a:cubicBezTo>
                  <a:cubicBezTo>
                    <a:pt x="39" y="29"/>
                    <a:pt x="40" y="29"/>
                    <a:pt x="40" y="28"/>
                  </a:cubicBezTo>
                  <a:close/>
                  <a:moveTo>
                    <a:pt x="42" y="28"/>
                  </a:moveTo>
                  <a:cubicBezTo>
                    <a:pt x="42" y="26"/>
                    <a:pt x="42" y="25"/>
                    <a:pt x="43" y="25"/>
                  </a:cubicBezTo>
                  <a:cubicBezTo>
                    <a:pt x="44" y="25"/>
                    <a:pt x="45" y="25"/>
                    <a:pt x="46" y="25"/>
                  </a:cubicBezTo>
                  <a:cubicBezTo>
                    <a:pt x="47" y="26"/>
                    <a:pt x="48" y="27"/>
                    <a:pt x="49" y="28"/>
                  </a:cubicBezTo>
                  <a:cubicBezTo>
                    <a:pt x="50" y="30"/>
                    <a:pt x="50" y="31"/>
                    <a:pt x="50" y="33"/>
                  </a:cubicBezTo>
                  <a:cubicBezTo>
                    <a:pt x="50" y="34"/>
                    <a:pt x="50" y="35"/>
                    <a:pt x="50" y="35"/>
                  </a:cubicBezTo>
                  <a:cubicBezTo>
                    <a:pt x="49" y="36"/>
                    <a:pt x="49" y="36"/>
                    <a:pt x="48" y="36"/>
                  </a:cubicBezTo>
                  <a:cubicBezTo>
                    <a:pt x="47" y="36"/>
                    <a:pt x="47" y="36"/>
                    <a:pt x="46" y="36"/>
                  </a:cubicBezTo>
                  <a:cubicBezTo>
                    <a:pt x="45" y="35"/>
                    <a:pt x="44" y="34"/>
                    <a:pt x="43" y="33"/>
                  </a:cubicBezTo>
                  <a:cubicBezTo>
                    <a:pt x="42" y="31"/>
                    <a:pt x="42" y="30"/>
                    <a:pt x="42" y="28"/>
                  </a:cubicBezTo>
                  <a:close/>
                  <a:moveTo>
                    <a:pt x="43" y="29"/>
                  </a:moveTo>
                  <a:cubicBezTo>
                    <a:pt x="43" y="30"/>
                    <a:pt x="44" y="31"/>
                    <a:pt x="44" y="32"/>
                  </a:cubicBezTo>
                  <a:cubicBezTo>
                    <a:pt x="45" y="33"/>
                    <a:pt x="45" y="34"/>
                    <a:pt x="46" y="34"/>
                  </a:cubicBezTo>
                  <a:cubicBezTo>
                    <a:pt x="47" y="35"/>
                    <a:pt x="47" y="35"/>
                    <a:pt x="48" y="34"/>
                  </a:cubicBezTo>
                  <a:cubicBezTo>
                    <a:pt x="48" y="34"/>
                    <a:pt x="49" y="33"/>
                    <a:pt x="49" y="32"/>
                  </a:cubicBezTo>
                  <a:cubicBezTo>
                    <a:pt x="49" y="31"/>
                    <a:pt x="48" y="30"/>
                    <a:pt x="48" y="29"/>
                  </a:cubicBezTo>
                  <a:cubicBezTo>
                    <a:pt x="47" y="28"/>
                    <a:pt x="47" y="27"/>
                    <a:pt x="46" y="27"/>
                  </a:cubicBezTo>
                  <a:cubicBezTo>
                    <a:pt x="45" y="26"/>
                    <a:pt x="45" y="26"/>
                    <a:pt x="44" y="27"/>
                  </a:cubicBezTo>
                  <a:cubicBezTo>
                    <a:pt x="44" y="27"/>
                    <a:pt x="43" y="28"/>
                    <a:pt x="43" y="29"/>
                  </a:cubicBezTo>
                  <a:close/>
                  <a:moveTo>
                    <a:pt x="52" y="27"/>
                  </a:moveTo>
                  <a:cubicBezTo>
                    <a:pt x="52" y="27"/>
                    <a:pt x="52" y="26"/>
                    <a:pt x="52" y="25"/>
                  </a:cubicBezTo>
                  <a:cubicBezTo>
                    <a:pt x="52" y="26"/>
                    <a:pt x="53" y="26"/>
                    <a:pt x="53" y="26"/>
                  </a:cubicBezTo>
                  <a:cubicBezTo>
                    <a:pt x="53" y="27"/>
                    <a:pt x="53" y="27"/>
                    <a:pt x="53" y="28"/>
                  </a:cubicBezTo>
                  <a:cubicBezTo>
                    <a:pt x="53" y="28"/>
                    <a:pt x="52" y="27"/>
                    <a:pt x="52" y="27"/>
                  </a:cubicBezTo>
                  <a:close/>
                  <a:moveTo>
                    <a:pt x="52" y="39"/>
                  </a:moveTo>
                  <a:cubicBezTo>
                    <a:pt x="52" y="37"/>
                    <a:pt x="52" y="36"/>
                    <a:pt x="52" y="34"/>
                  </a:cubicBezTo>
                  <a:cubicBezTo>
                    <a:pt x="52" y="32"/>
                    <a:pt x="52" y="31"/>
                    <a:pt x="52" y="29"/>
                  </a:cubicBezTo>
                  <a:cubicBezTo>
                    <a:pt x="52" y="29"/>
                    <a:pt x="53" y="30"/>
                    <a:pt x="53" y="30"/>
                  </a:cubicBezTo>
                  <a:cubicBezTo>
                    <a:pt x="53" y="32"/>
                    <a:pt x="53" y="33"/>
                    <a:pt x="53" y="35"/>
                  </a:cubicBezTo>
                  <a:cubicBezTo>
                    <a:pt x="53" y="36"/>
                    <a:pt x="53" y="38"/>
                    <a:pt x="53" y="40"/>
                  </a:cubicBezTo>
                  <a:cubicBezTo>
                    <a:pt x="53" y="39"/>
                    <a:pt x="52" y="39"/>
                    <a:pt x="52" y="39"/>
                  </a:cubicBezTo>
                  <a:close/>
                  <a:moveTo>
                    <a:pt x="56" y="41"/>
                  </a:moveTo>
                  <a:cubicBezTo>
                    <a:pt x="56" y="39"/>
                    <a:pt x="56" y="37"/>
                    <a:pt x="56" y="34"/>
                  </a:cubicBezTo>
                  <a:cubicBezTo>
                    <a:pt x="56" y="32"/>
                    <a:pt x="56" y="30"/>
                    <a:pt x="56" y="27"/>
                  </a:cubicBezTo>
                  <a:cubicBezTo>
                    <a:pt x="56" y="28"/>
                    <a:pt x="57" y="28"/>
                    <a:pt x="57" y="28"/>
                  </a:cubicBezTo>
                  <a:cubicBezTo>
                    <a:pt x="57" y="31"/>
                    <a:pt x="57" y="33"/>
                    <a:pt x="57" y="35"/>
                  </a:cubicBezTo>
                  <a:cubicBezTo>
                    <a:pt x="57" y="37"/>
                    <a:pt x="57" y="40"/>
                    <a:pt x="57" y="42"/>
                  </a:cubicBezTo>
                  <a:cubicBezTo>
                    <a:pt x="57" y="42"/>
                    <a:pt x="56" y="41"/>
                    <a:pt x="56" y="41"/>
                  </a:cubicBezTo>
                  <a:close/>
                  <a:moveTo>
                    <a:pt x="59" y="40"/>
                  </a:moveTo>
                  <a:cubicBezTo>
                    <a:pt x="59" y="40"/>
                    <a:pt x="60" y="40"/>
                    <a:pt x="60" y="41"/>
                  </a:cubicBezTo>
                  <a:cubicBezTo>
                    <a:pt x="60" y="41"/>
                    <a:pt x="61" y="42"/>
                    <a:pt x="61" y="42"/>
                  </a:cubicBezTo>
                  <a:cubicBezTo>
                    <a:pt x="61" y="43"/>
                    <a:pt x="62" y="44"/>
                    <a:pt x="63" y="44"/>
                  </a:cubicBezTo>
                  <a:cubicBezTo>
                    <a:pt x="63" y="44"/>
                    <a:pt x="64" y="44"/>
                    <a:pt x="64" y="44"/>
                  </a:cubicBezTo>
                  <a:cubicBezTo>
                    <a:pt x="65" y="44"/>
                    <a:pt x="65" y="44"/>
                    <a:pt x="65" y="44"/>
                  </a:cubicBezTo>
                  <a:cubicBezTo>
                    <a:pt x="65" y="43"/>
                    <a:pt x="65" y="43"/>
                    <a:pt x="64" y="42"/>
                  </a:cubicBezTo>
                  <a:cubicBezTo>
                    <a:pt x="64" y="42"/>
                    <a:pt x="64" y="42"/>
                    <a:pt x="63" y="41"/>
                  </a:cubicBezTo>
                  <a:cubicBezTo>
                    <a:pt x="62" y="40"/>
                    <a:pt x="61" y="39"/>
                    <a:pt x="60" y="39"/>
                  </a:cubicBezTo>
                  <a:cubicBezTo>
                    <a:pt x="60" y="38"/>
                    <a:pt x="60" y="38"/>
                    <a:pt x="59" y="37"/>
                  </a:cubicBezTo>
                  <a:cubicBezTo>
                    <a:pt x="59" y="37"/>
                    <a:pt x="59" y="36"/>
                    <a:pt x="59" y="36"/>
                  </a:cubicBezTo>
                  <a:cubicBezTo>
                    <a:pt x="59" y="35"/>
                    <a:pt x="59" y="35"/>
                    <a:pt x="59" y="35"/>
                  </a:cubicBezTo>
                  <a:cubicBezTo>
                    <a:pt x="60" y="34"/>
                    <a:pt x="60" y="34"/>
                    <a:pt x="60" y="34"/>
                  </a:cubicBezTo>
                  <a:cubicBezTo>
                    <a:pt x="60" y="34"/>
                    <a:pt x="61" y="34"/>
                    <a:pt x="61" y="34"/>
                  </a:cubicBezTo>
                  <a:cubicBezTo>
                    <a:pt x="62" y="34"/>
                    <a:pt x="62" y="35"/>
                    <a:pt x="62" y="35"/>
                  </a:cubicBezTo>
                  <a:cubicBezTo>
                    <a:pt x="63" y="35"/>
                    <a:pt x="64" y="36"/>
                    <a:pt x="64" y="36"/>
                  </a:cubicBezTo>
                  <a:cubicBezTo>
                    <a:pt x="65" y="37"/>
                    <a:pt x="65" y="37"/>
                    <a:pt x="65" y="38"/>
                  </a:cubicBezTo>
                  <a:cubicBezTo>
                    <a:pt x="66" y="38"/>
                    <a:pt x="66" y="39"/>
                    <a:pt x="66" y="40"/>
                  </a:cubicBezTo>
                  <a:cubicBezTo>
                    <a:pt x="65" y="39"/>
                    <a:pt x="65" y="39"/>
                    <a:pt x="64" y="39"/>
                  </a:cubicBezTo>
                  <a:cubicBezTo>
                    <a:pt x="64" y="38"/>
                    <a:pt x="64" y="38"/>
                    <a:pt x="64" y="37"/>
                  </a:cubicBezTo>
                  <a:cubicBezTo>
                    <a:pt x="64" y="37"/>
                    <a:pt x="63" y="37"/>
                    <a:pt x="63" y="36"/>
                  </a:cubicBezTo>
                  <a:cubicBezTo>
                    <a:pt x="62" y="36"/>
                    <a:pt x="61" y="36"/>
                    <a:pt x="61" y="36"/>
                  </a:cubicBezTo>
                  <a:cubicBezTo>
                    <a:pt x="61" y="36"/>
                    <a:pt x="61" y="36"/>
                    <a:pt x="61" y="36"/>
                  </a:cubicBezTo>
                  <a:cubicBezTo>
                    <a:pt x="61" y="37"/>
                    <a:pt x="61" y="37"/>
                    <a:pt x="61" y="37"/>
                  </a:cubicBezTo>
                  <a:cubicBezTo>
                    <a:pt x="61" y="37"/>
                    <a:pt x="61" y="38"/>
                    <a:pt x="61" y="38"/>
                  </a:cubicBezTo>
                  <a:cubicBezTo>
                    <a:pt x="62" y="38"/>
                    <a:pt x="62" y="38"/>
                    <a:pt x="63" y="39"/>
                  </a:cubicBezTo>
                  <a:cubicBezTo>
                    <a:pt x="64" y="40"/>
                    <a:pt x="65" y="41"/>
                    <a:pt x="65" y="41"/>
                  </a:cubicBezTo>
                  <a:cubicBezTo>
                    <a:pt x="65" y="42"/>
                    <a:pt x="66" y="42"/>
                    <a:pt x="66" y="43"/>
                  </a:cubicBezTo>
                  <a:cubicBezTo>
                    <a:pt x="66" y="43"/>
                    <a:pt x="66" y="44"/>
                    <a:pt x="66" y="44"/>
                  </a:cubicBezTo>
                  <a:cubicBezTo>
                    <a:pt x="66" y="45"/>
                    <a:pt x="66" y="45"/>
                    <a:pt x="66" y="46"/>
                  </a:cubicBezTo>
                  <a:cubicBezTo>
                    <a:pt x="66" y="46"/>
                    <a:pt x="65" y="46"/>
                    <a:pt x="65" y="46"/>
                  </a:cubicBezTo>
                  <a:cubicBezTo>
                    <a:pt x="64" y="46"/>
                    <a:pt x="63" y="46"/>
                    <a:pt x="63" y="45"/>
                  </a:cubicBezTo>
                  <a:cubicBezTo>
                    <a:pt x="62" y="45"/>
                    <a:pt x="61" y="44"/>
                    <a:pt x="60" y="43"/>
                  </a:cubicBezTo>
                  <a:cubicBezTo>
                    <a:pt x="59" y="42"/>
                    <a:pt x="59" y="41"/>
                    <a:pt x="59" y="40"/>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89" name="Freeform 849"/>
            <p:cNvSpPr>
              <a:spLocks noEditPoints="1"/>
            </p:cNvSpPr>
            <p:nvPr/>
          </p:nvSpPr>
          <p:spPr bwMode="auto">
            <a:xfrm>
              <a:off x="3016" y="1181"/>
              <a:ext cx="671" cy="484"/>
            </a:xfrm>
            <a:custGeom>
              <a:avLst/>
              <a:gdLst>
                <a:gd name="T0" fmla="*/ 2147483647 w 68"/>
                <a:gd name="T1" fmla="*/ 2147483647 h 49"/>
                <a:gd name="T2" fmla="*/ 2147483647 w 68"/>
                <a:gd name="T3" fmla="*/ 2147483647 h 49"/>
                <a:gd name="T4" fmla="*/ 2147483647 w 68"/>
                <a:gd name="T5" fmla="*/ 0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2147483647 h 49"/>
                <a:gd name="T26" fmla="*/ 2147483647 w 68"/>
                <a:gd name="T27" fmla="*/ 2147483647 h 49"/>
                <a:gd name="T28" fmla="*/ 2147483647 w 68"/>
                <a:gd name="T29" fmla="*/ 2147483647 h 49"/>
                <a:gd name="T30" fmla="*/ 2147483647 w 68"/>
                <a:gd name="T31" fmla="*/ 2147483647 h 49"/>
                <a:gd name="T32" fmla="*/ 2147483647 w 68"/>
                <a:gd name="T33" fmla="*/ 2147483647 h 49"/>
                <a:gd name="T34" fmla="*/ 2147483647 w 68"/>
                <a:gd name="T35" fmla="*/ 2147483647 h 49"/>
                <a:gd name="T36" fmla="*/ 2147483647 w 68"/>
                <a:gd name="T37" fmla="*/ 2147483647 h 49"/>
                <a:gd name="T38" fmla="*/ 2147483647 w 68"/>
                <a:gd name="T39" fmla="*/ 2147483647 h 49"/>
                <a:gd name="T40" fmla="*/ 2147483647 w 68"/>
                <a:gd name="T41" fmla="*/ 2147483647 h 49"/>
                <a:gd name="T42" fmla="*/ 2147483647 w 68"/>
                <a:gd name="T43" fmla="*/ 2147483647 h 49"/>
                <a:gd name="T44" fmla="*/ 2147483647 w 68"/>
                <a:gd name="T45" fmla="*/ 2147483647 h 49"/>
                <a:gd name="T46" fmla="*/ 2147483647 w 68"/>
                <a:gd name="T47" fmla="*/ 2147483647 h 49"/>
                <a:gd name="T48" fmla="*/ 2147483647 w 68"/>
                <a:gd name="T49" fmla="*/ 2147483647 h 49"/>
                <a:gd name="T50" fmla="*/ 2147483647 w 68"/>
                <a:gd name="T51" fmla="*/ 2147483647 h 49"/>
                <a:gd name="T52" fmla="*/ 2147483647 w 68"/>
                <a:gd name="T53" fmla="*/ 2147483647 h 49"/>
                <a:gd name="T54" fmla="*/ 2147483647 w 68"/>
                <a:gd name="T55" fmla="*/ 2147483647 h 49"/>
                <a:gd name="T56" fmla="*/ 2147483647 w 68"/>
                <a:gd name="T57" fmla="*/ 2147483647 h 49"/>
                <a:gd name="T58" fmla="*/ 2147483647 w 68"/>
                <a:gd name="T59" fmla="*/ 2147483647 h 49"/>
                <a:gd name="T60" fmla="*/ 2147483647 w 68"/>
                <a:gd name="T61" fmla="*/ 2147483647 h 49"/>
                <a:gd name="T62" fmla="*/ 2147483647 w 68"/>
                <a:gd name="T63" fmla="*/ 2147483647 h 49"/>
                <a:gd name="T64" fmla="*/ 2147483647 w 68"/>
                <a:gd name="T65" fmla="*/ 2147483647 h 49"/>
                <a:gd name="T66" fmla="*/ 2147483647 w 68"/>
                <a:gd name="T67" fmla="*/ 2147483647 h 49"/>
                <a:gd name="T68" fmla="*/ 2147483647 w 68"/>
                <a:gd name="T69" fmla="*/ 2147483647 h 49"/>
                <a:gd name="T70" fmla="*/ 2147483647 w 68"/>
                <a:gd name="T71" fmla="*/ 2147483647 h 49"/>
                <a:gd name="T72" fmla="*/ 2147483647 w 68"/>
                <a:gd name="T73" fmla="*/ 2147483647 h 49"/>
                <a:gd name="T74" fmla="*/ 2147483647 w 68"/>
                <a:gd name="T75" fmla="*/ 2147483647 h 49"/>
                <a:gd name="T76" fmla="*/ 2147483647 w 68"/>
                <a:gd name="T77" fmla="*/ 2147483647 h 49"/>
                <a:gd name="T78" fmla="*/ 2147483647 w 68"/>
                <a:gd name="T79" fmla="*/ 2147483647 h 49"/>
                <a:gd name="T80" fmla="*/ 2147483647 w 68"/>
                <a:gd name="T81" fmla="*/ 2147483647 h 49"/>
                <a:gd name="T82" fmla="*/ 2147483647 w 68"/>
                <a:gd name="T83" fmla="*/ 2147483647 h 49"/>
                <a:gd name="T84" fmla="*/ 2147483647 w 68"/>
                <a:gd name="T85" fmla="*/ 2147483647 h 49"/>
                <a:gd name="T86" fmla="*/ 2147483647 w 68"/>
                <a:gd name="T87" fmla="*/ 2147483647 h 49"/>
                <a:gd name="T88" fmla="*/ 2147483647 w 68"/>
                <a:gd name="T89" fmla="*/ 2147483647 h 49"/>
                <a:gd name="T90" fmla="*/ 2147483647 w 68"/>
                <a:gd name="T91" fmla="*/ 2147483647 h 49"/>
                <a:gd name="T92" fmla="*/ 2147483647 w 68"/>
                <a:gd name="T93" fmla="*/ 2147483647 h 49"/>
                <a:gd name="T94" fmla="*/ 2147483647 w 68"/>
                <a:gd name="T95" fmla="*/ 2147483647 h 49"/>
                <a:gd name="T96" fmla="*/ 2147483647 w 68"/>
                <a:gd name="T97" fmla="*/ 2147483647 h 49"/>
                <a:gd name="T98" fmla="*/ 2147483647 w 68"/>
                <a:gd name="T99" fmla="*/ 2147483647 h 49"/>
                <a:gd name="T100" fmla="*/ 2147483647 w 68"/>
                <a:gd name="T101" fmla="*/ 2147483647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8"/>
                <a:gd name="T154" fmla="*/ 0 h 49"/>
                <a:gd name="T155" fmla="*/ 68 w 68"/>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8" h="49">
                  <a:moveTo>
                    <a:pt x="6" y="14"/>
                  </a:moveTo>
                  <a:cubicBezTo>
                    <a:pt x="6" y="14"/>
                    <a:pt x="6" y="13"/>
                    <a:pt x="6" y="13"/>
                  </a:cubicBezTo>
                  <a:cubicBezTo>
                    <a:pt x="5" y="14"/>
                    <a:pt x="5" y="14"/>
                    <a:pt x="4" y="13"/>
                  </a:cubicBezTo>
                  <a:cubicBezTo>
                    <a:pt x="3" y="13"/>
                    <a:pt x="2" y="12"/>
                    <a:pt x="2" y="11"/>
                  </a:cubicBezTo>
                  <a:cubicBezTo>
                    <a:pt x="1" y="10"/>
                    <a:pt x="1" y="10"/>
                    <a:pt x="0" y="9"/>
                  </a:cubicBezTo>
                  <a:cubicBezTo>
                    <a:pt x="0" y="8"/>
                    <a:pt x="0" y="7"/>
                    <a:pt x="0" y="5"/>
                  </a:cubicBezTo>
                  <a:cubicBezTo>
                    <a:pt x="0" y="4"/>
                    <a:pt x="0" y="4"/>
                    <a:pt x="0" y="3"/>
                  </a:cubicBezTo>
                  <a:cubicBezTo>
                    <a:pt x="1" y="2"/>
                    <a:pt x="1" y="2"/>
                    <a:pt x="2" y="2"/>
                  </a:cubicBezTo>
                  <a:cubicBezTo>
                    <a:pt x="2" y="2"/>
                    <a:pt x="3" y="2"/>
                    <a:pt x="4" y="2"/>
                  </a:cubicBezTo>
                  <a:cubicBezTo>
                    <a:pt x="4" y="2"/>
                    <a:pt x="5" y="3"/>
                    <a:pt x="5" y="3"/>
                  </a:cubicBezTo>
                  <a:cubicBezTo>
                    <a:pt x="5" y="4"/>
                    <a:pt x="6" y="4"/>
                    <a:pt x="6" y="5"/>
                  </a:cubicBezTo>
                  <a:cubicBezTo>
                    <a:pt x="6" y="3"/>
                    <a:pt x="6" y="2"/>
                    <a:pt x="6" y="0"/>
                  </a:cubicBezTo>
                  <a:cubicBezTo>
                    <a:pt x="6" y="0"/>
                    <a:pt x="7" y="0"/>
                    <a:pt x="7" y="1"/>
                  </a:cubicBezTo>
                  <a:cubicBezTo>
                    <a:pt x="7" y="3"/>
                    <a:pt x="7" y="5"/>
                    <a:pt x="7" y="8"/>
                  </a:cubicBezTo>
                  <a:cubicBezTo>
                    <a:pt x="7" y="10"/>
                    <a:pt x="7" y="13"/>
                    <a:pt x="7" y="15"/>
                  </a:cubicBezTo>
                  <a:cubicBezTo>
                    <a:pt x="7" y="15"/>
                    <a:pt x="6" y="14"/>
                    <a:pt x="6" y="14"/>
                  </a:cubicBezTo>
                  <a:close/>
                  <a:moveTo>
                    <a:pt x="1" y="6"/>
                  </a:moveTo>
                  <a:cubicBezTo>
                    <a:pt x="1" y="8"/>
                    <a:pt x="2" y="9"/>
                    <a:pt x="2" y="10"/>
                  </a:cubicBezTo>
                  <a:cubicBezTo>
                    <a:pt x="3" y="11"/>
                    <a:pt x="3" y="11"/>
                    <a:pt x="4" y="12"/>
                  </a:cubicBezTo>
                  <a:cubicBezTo>
                    <a:pt x="4" y="12"/>
                    <a:pt x="5" y="12"/>
                    <a:pt x="5" y="12"/>
                  </a:cubicBezTo>
                  <a:cubicBezTo>
                    <a:pt x="6" y="11"/>
                    <a:pt x="6" y="10"/>
                    <a:pt x="6" y="9"/>
                  </a:cubicBezTo>
                  <a:cubicBezTo>
                    <a:pt x="6" y="8"/>
                    <a:pt x="6" y="7"/>
                    <a:pt x="5" y="6"/>
                  </a:cubicBezTo>
                  <a:cubicBezTo>
                    <a:pt x="5" y="5"/>
                    <a:pt x="4" y="4"/>
                    <a:pt x="4" y="4"/>
                  </a:cubicBezTo>
                  <a:cubicBezTo>
                    <a:pt x="3" y="3"/>
                    <a:pt x="2" y="3"/>
                    <a:pt x="2" y="4"/>
                  </a:cubicBezTo>
                  <a:cubicBezTo>
                    <a:pt x="2" y="4"/>
                    <a:pt x="1" y="5"/>
                    <a:pt x="1" y="6"/>
                  </a:cubicBezTo>
                  <a:close/>
                  <a:moveTo>
                    <a:pt x="16" y="16"/>
                  </a:moveTo>
                  <a:cubicBezTo>
                    <a:pt x="16" y="17"/>
                    <a:pt x="17" y="17"/>
                    <a:pt x="17" y="17"/>
                  </a:cubicBezTo>
                  <a:cubicBezTo>
                    <a:pt x="17" y="18"/>
                    <a:pt x="16" y="19"/>
                    <a:pt x="16" y="19"/>
                  </a:cubicBezTo>
                  <a:cubicBezTo>
                    <a:pt x="15" y="19"/>
                    <a:pt x="14" y="19"/>
                    <a:pt x="13" y="19"/>
                  </a:cubicBezTo>
                  <a:cubicBezTo>
                    <a:pt x="12" y="18"/>
                    <a:pt x="11" y="17"/>
                    <a:pt x="10" y="15"/>
                  </a:cubicBezTo>
                  <a:cubicBezTo>
                    <a:pt x="10" y="14"/>
                    <a:pt x="9" y="13"/>
                    <a:pt x="9" y="11"/>
                  </a:cubicBezTo>
                  <a:cubicBezTo>
                    <a:pt x="9" y="9"/>
                    <a:pt x="10" y="8"/>
                    <a:pt x="10" y="7"/>
                  </a:cubicBezTo>
                  <a:cubicBezTo>
                    <a:pt x="11" y="7"/>
                    <a:pt x="12" y="7"/>
                    <a:pt x="13" y="8"/>
                  </a:cubicBezTo>
                  <a:cubicBezTo>
                    <a:pt x="14" y="8"/>
                    <a:pt x="15" y="9"/>
                    <a:pt x="16" y="11"/>
                  </a:cubicBezTo>
                  <a:cubicBezTo>
                    <a:pt x="17" y="12"/>
                    <a:pt x="17" y="14"/>
                    <a:pt x="17" y="15"/>
                  </a:cubicBezTo>
                  <a:cubicBezTo>
                    <a:pt x="17" y="16"/>
                    <a:pt x="17" y="16"/>
                    <a:pt x="17" y="16"/>
                  </a:cubicBezTo>
                  <a:cubicBezTo>
                    <a:pt x="15" y="15"/>
                    <a:pt x="13" y="13"/>
                    <a:pt x="11" y="12"/>
                  </a:cubicBezTo>
                  <a:cubicBezTo>
                    <a:pt x="11" y="13"/>
                    <a:pt x="11" y="14"/>
                    <a:pt x="12" y="15"/>
                  </a:cubicBezTo>
                  <a:cubicBezTo>
                    <a:pt x="12" y="16"/>
                    <a:pt x="13" y="17"/>
                    <a:pt x="13" y="17"/>
                  </a:cubicBezTo>
                  <a:cubicBezTo>
                    <a:pt x="14" y="17"/>
                    <a:pt x="14" y="18"/>
                    <a:pt x="15" y="17"/>
                  </a:cubicBezTo>
                  <a:cubicBezTo>
                    <a:pt x="15" y="17"/>
                    <a:pt x="15" y="17"/>
                    <a:pt x="16" y="16"/>
                  </a:cubicBezTo>
                  <a:close/>
                  <a:moveTo>
                    <a:pt x="11" y="11"/>
                  </a:moveTo>
                  <a:cubicBezTo>
                    <a:pt x="12" y="12"/>
                    <a:pt x="14" y="13"/>
                    <a:pt x="16" y="14"/>
                  </a:cubicBezTo>
                  <a:cubicBezTo>
                    <a:pt x="16" y="13"/>
                    <a:pt x="15" y="12"/>
                    <a:pt x="15" y="11"/>
                  </a:cubicBezTo>
                  <a:cubicBezTo>
                    <a:pt x="15" y="10"/>
                    <a:pt x="14" y="10"/>
                    <a:pt x="13" y="9"/>
                  </a:cubicBezTo>
                  <a:cubicBezTo>
                    <a:pt x="13" y="9"/>
                    <a:pt x="12" y="9"/>
                    <a:pt x="12" y="9"/>
                  </a:cubicBezTo>
                  <a:cubicBezTo>
                    <a:pt x="11" y="9"/>
                    <a:pt x="11" y="10"/>
                    <a:pt x="11" y="11"/>
                  </a:cubicBezTo>
                  <a:close/>
                  <a:moveTo>
                    <a:pt x="22" y="22"/>
                  </a:moveTo>
                  <a:cubicBezTo>
                    <a:pt x="22" y="22"/>
                    <a:pt x="22" y="23"/>
                    <a:pt x="22" y="24"/>
                  </a:cubicBezTo>
                  <a:cubicBezTo>
                    <a:pt x="22" y="23"/>
                    <a:pt x="22" y="23"/>
                    <a:pt x="21" y="23"/>
                  </a:cubicBezTo>
                  <a:cubicBezTo>
                    <a:pt x="21" y="23"/>
                    <a:pt x="20" y="22"/>
                    <a:pt x="20" y="22"/>
                  </a:cubicBezTo>
                  <a:cubicBezTo>
                    <a:pt x="20" y="22"/>
                    <a:pt x="20" y="21"/>
                    <a:pt x="19" y="21"/>
                  </a:cubicBezTo>
                  <a:cubicBezTo>
                    <a:pt x="19" y="21"/>
                    <a:pt x="19" y="20"/>
                    <a:pt x="19" y="19"/>
                  </a:cubicBezTo>
                  <a:cubicBezTo>
                    <a:pt x="19" y="18"/>
                    <a:pt x="19" y="17"/>
                    <a:pt x="19" y="16"/>
                  </a:cubicBezTo>
                  <a:cubicBezTo>
                    <a:pt x="19" y="15"/>
                    <a:pt x="19" y="14"/>
                    <a:pt x="19" y="13"/>
                  </a:cubicBezTo>
                  <a:cubicBezTo>
                    <a:pt x="19" y="13"/>
                    <a:pt x="19" y="12"/>
                    <a:pt x="18" y="12"/>
                  </a:cubicBezTo>
                  <a:cubicBezTo>
                    <a:pt x="18" y="12"/>
                    <a:pt x="18" y="11"/>
                    <a:pt x="18" y="11"/>
                  </a:cubicBezTo>
                  <a:cubicBezTo>
                    <a:pt x="19" y="11"/>
                    <a:pt x="19" y="11"/>
                    <a:pt x="19" y="11"/>
                  </a:cubicBezTo>
                  <a:cubicBezTo>
                    <a:pt x="19" y="11"/>
                    <a:pt x="19" y="10"/>
                    <a:pt x="19" y="9"/>
                  </a:cubicBezTo>
                  <a:cubicBezTo>
                    <a:pt x="20" y="9"/>
                    <a:pt x="20" y="9"/>
                    <a:pt x="21" y="9"/>
                  </a:cubicBezTo>
                  <a:cubicBezTo>
                    <a:pt x="21" y="10"/>
                    <a:pt x="21" y="11"/>
                    <a:pt x="21" y="12"/>
                  </a:cubicBezTo>
                  <a:cubicBezTo>
                    <a:pt x="21" y="13"/>
                    <a:pt x="22" y="13"/>
                    <a:pt x="22" y="13"/>
                  </a:cubicBezTo>
                  <a:cubicBezTo>
                    <a:pt x="22" y="14"/>
                    <a:pt x="22" y="14"/>
                    <a:pt x="22" y="14"/>
                  </a:cubicBezTo>
                  <a:cubicBezTo>
                    <a:pt x="22" y="14"/>
                    <a:pt x="21" y="14"/>
                    <a:pt x="21" y="14"/>
                  </a:cubicBezTo>
                  <a:cubicBezTo>
                    <a:pt x="21" y="15"/>
                    <a:pt x="21" y="16"/>
                    <a:pt x="21" y="17"/>
                  </a:cubicBezTo>
                  <a:cubicBezTo>
                    <a:pt x="21" y="18"/>
                    <a:pt x="21" y="19"/>
                    <a:pt x="21" y="20"/>
                  </a:cubicBezTo>
                  <a:cubicBezTo>
                    <a:pt x="21" y="20"/>
                    <a:pt x="21" y="21"/>
                    <a:pt x="21" y="21"/>
                  </a:cubicBezTo>
                  <a:cubicBezTo>
                    <a:pt x="21" y="21"/>
                    <a:pt x="21" y="21"/>
                    <a:pt x="21" y="21"/>
                  </a:cubicBezTo>
                  <a:cubicBezTo>
                    <a:pt x="21" y="21"/>
                    <a:pt x="21" y="22"/>
                    <a:pt x="22" y="22"/>
                  </a:cubicBezTo>
                  <a:cubicBezTo>
                    <a:pt x="22" y="22"/>
                    <a:pt x="22" y="22"/>
                    <a:pt x="22" y="22"/>
                  </a:cubicBezTo>
                  <a:close/>
                  <a:moveTo>
                    <a:pt x="30" y="24"/>
                  </a:moveTo>
                  <a:cubicBezTo>
                    <a:pt x="30" y="25"/>
                    <a:pt x="31" y="25"/>
                    <a:pt x="31" y="26"/>
                  </a:cubicBezTo>
                  <a:cubicBezTo>
                    <a:pt x="31" y="26"/>
                    <a:pt x="31" y="27"/>
                    <a:pt x="30" y="27"/>
                  </a:cubicBezTo>
                  <a:cubicBezTo>
                    <a:pt x="29" y="27"/>
                    <a:pt x="28" y="27"/>
                    <a:pt x="27" y="27"/>
                  </a:cubicBezTo>
                  <a:cubicBezTo>
                    <a:pt x="26" y="26"/>
                    <a:pt x="25" y="25"/>
                    <a:pt x="24" y="24"/>
                  </a:cubicBezTo>
                  <a:cubicBezTo>
                    <a:pt x="24" y="22"/>
                    <a:pt x="23" y="21"/>
                    <a:pt x="23" y="19"/>
                  </a:cubicBezTo>
                  <a:cubicBezTo>
                    <a:pt x="23" y="17"/>
                    <a:pt x="24" y="16"/>
                    <a:pt x="24" y="16"/>
                  </a:cubicBezTo>
                  <a:cubicBezTo>
                    <a:pt x="25" y="15"/>
                    <a:pt x="26" y="15"/>
                    <a:pt x="27" y="16"/>
                  </a:cubicBezTo>
                  <a:cubicBezTo>
                    <a:pt x="28" y="16"/>
                    <a:pt x="29" y="17"/>
                    <a:pt x="30" y="19"/>
                  </a:cubicBezTo>
                  <a:cubicBezTo>
                    <a:pt x="31" y="20"/>
                    <a:pt x="31" y="22"/>
                    <a:pt x="31" y="23"/>
                  </a:cubicBezTo>
                  <a:cubicBezTo>
                    <a:pt x="31" y="24"/>
                    <a:pt x="31" y="24"/>
                    <a:pt x="31" y="24"/>
                  </a:cubicBezTo>
                  <a:cubicBezTo>
                    <a:pt x="29" y="23"/>
                    <a:pt x="27" y="21"/>
                    <a:pt x="25" y="20"/>
                  </a:cubicBezTo>
                  <a:cubicBezTo>
                    <a:pt x="25" y="21"/>
                    <a:pt x="25" y="22"/>
                    <a:pt x="26" y="23"/>
                  </a:cubicBezTo>
                  <a:cubicBezTo>
                    <a:pt x="26" y="24"/>
                    <a:pt x="27" y="25"/>
                    <a:pt x="27" y="25"/>
                  </a:cubicBezTo>
                  <a:cubicBezTo>
                    <a:pt x="28" y="26"/>
                    <a:pt x="28" y="26"/>
                    <a:pt x="29" y="26"/>
                  </a:cubicBezTo>
                  <a:cubicBezTo>
                    <a:pt x="29" y="25"/>
                    <a:pt x="29" y="25"/>
                    <a:pt x="30" y="24"/>
                  </a:cubicBezTo>
                  <a:close/>
                  <a:moveTo>
                    <a:pt x="25" y="19"/>
                  </a:moveTo>
                  <a:cubicBezTo>
                    <a:pt x="26" y="20"/>
                    <a:pt x="28" y="21"/>
                    <a:pt x="30" y="22"/>
                  </a:cubicBezTo>
                  <a:cubicBezTo>
                    <a:pt x="30" y="21"/>
                    <a:pt x="29" y="20"/>
                    <a:pt x="29" y="19"/>
                  </a:cubicBezTo>
                  <a:cubicBezTo>
                    <a:pt x="29" y="18"/>
                    <a:pt x="28" y="18"/>
                    <a:pt x="27" y="17"/>
                  </a:cubicBezTo>
                  <a:cubicBezTo>
                    <a:pt x="27" y="17"/>
                    <a:pt x="26" y="17"/>
                    <a:pt x="26" y="17"/>
                  </a:cubicBezTo>
                  <a:cubicBezTo>
                    <a:pt x="25" y="17"/>
                    <a:pt x="25" y="18"/>
                    <a:pt x="25" y="19"/>
                  </a:cubicBezTo>
                  <a:close/>
                  <a:moveTo>
                    <a:pt x="39" y="29"/>
                  </a:moveTo>
                  <a:cubicBezTo>
                    <a:pt x="39" y="30"/>
                    <a:pt x="40" y="30"/>
                    <a:pt x="40" y="30"/>
                  </a:cubicBezTo>
                  <a:cubicBezTo>
                    <a:pt x="40" y="31"/>
                    <a:pt x="40" y="32"/>
                    <a:pt x="39" y="32"/>
                  </a:cubicBezTo>
                  <a:cubicBezTo>
                    <a:pt x="38" y="33"/>
                    <a:pt x="38" y="33"/>
                    <a:pt x="37" y="32"/>
                  </a:cubicBezTo>
                  <a:cubicBezTo>
                    <a:pt x="35" y="31"/>
                    <a:pt x="35" y="30"/>
                    <a:pt x="34" y="29"/>
                  </a:cubicBezTo>
                  <a:cubicBezTo>
                    <a:pt x="33" y="28"/>
                    <a:pt x="33" y="26"/>
                    <a:pt x="33" y="24"/>
                  </a:cubicBezTo>
                  <a:cubicBezTo>
                    <a:pt x="33" y="23"/>
                    <a:pt x="33" y="22"/>
                    <a:pt x="33" y="22"/>
                  </a:cubicBezTo>
                  <a:cubicBezTo>
                    <a:pt x="33" y="21"/>
                    <a:pt x="34" y="21"/>
                    <a:pt x="35" y="21"/>
                  </a:cubicBezTo>
                  <a:cubicBezTo>
                    <a:pt x="35" y="21"/>
                    <a:pt x="36" y="21"/>
                    <a:pt x="37" y="21"/>
                  </a:cubicBezTo>
                  <a:cubicBezTo>
                    <a:pt x="38" y="22"/>
                    <a:pt x="38" y="22"/>
                    <a:pt x="39" y="23"/>
                  </a:cubicBezTo>
                  <a:cubicBezTo>
                    <a:pt x="40" y="24"/>
                    <a:pt x="40" y="25"/>
                    <a:pt x="40" y="26"/>
                  </a:cubicBezTo>
                  <a:cubicBezTo>
                    <a:pt x="40" y="26"/>
                    <a:pt x="39" y="26"/>
                    <a:pt x="39" y="26"/>
                  </a:cubicBezTo>
                  <a:cubicBezTo>
                    <a:pt x="39" y="25"/>
                    <a:pt x="38" y="24"/>
                    <a:pt x="38" y="24"/>
                  </a:cubicBezTo>
                  <a:cubicBezTo>
                    <a:pt x="38" y="23"/>
                    <a:pt x="37" y="23"/>
                    <a:pt x="37" y="23"/>
                  </a:cubicBezTo>
                  <a:cubicBezTo>
                    <a:pt x="36" y="22"/>
                    <a:pt x="35" y="22"/>
                    <a:pt x="35" y="23"/>
                  </a:cubicBezTo>
                  <a:cubicBezTo>
                    <a:pt x="34" y="23"/>
                    <a:pt x="34" y="24"/>
                    <a:pt x="34" y="25"/>
                  </a:cubicBezTo>
                  <a:cubicBezTo>
                    <a:pt x="34" y="27"/>
                    <a:pt x="34" y="28"/>
                    <a:pt x="35" y="29"/>
                  </a:cubicBezTo>
                  <a:cubicBezTo>
                    <a:pt x="35" y="29"/>
                    <a:pt x="36" y="30"/>
                    <a:pt x="37" y="31"/>
                  </a:cubicBezTo>
                  <a:cubicBezTo>
                    <a:pt x="37" y="31"/>
                    <a:pt x="38" y="31"/>
                    <a:pt x="38" y="31"/>
                  </a:cubicBezTo>
                  <a:cubicBezTo>
                    <a:pt x="39" y="31"/>
                    <a:pt x="39" y="30"/>
                    <a:pt x="39" y="29"/>
                  </a:cubicBezTo>
                  <a:close/>
                  <a:moveTo>
                    <a:pt x="45" y="35"/>
                  </a:moveTo>
                  <a:cubicBezTo>
                    <a:pt x="45" y="35"/>
                    <a:pt x="45" y="36"/>
                    <a:pt x="45" y="37"/>
                  </a:cubicBezTo>
                  <a:cubicBezTo>
                    <a:pt x="45" y="36"/>
                    <a:pt x="44" y="36"/>
                    <a:pt x="44" y="36"/>
                  </a:cubicBezTo>
                  <a:cubicBezTo>
                    <a:pt x="43" y="36"/>
                    <a:pt x="43" y="35"/>
                    <a:pt x="43" y="35"/>
                  </a:cubicBezTo>
                  <a:cubicBezTo>
                    <a:pt x="42" y="35"/>
                    <a:pt x="42" y="34"/>
                    <a:pt x="42" y="34"/>
                  </a:cubicBezTo>
                  <a:cubicBezTo>
                    <a:pt x="42" y="34"/>
                    <a:pt x="42" y="33"/>
                    <a:pt x="42" y="32"/>
                  </a:cubicBezTo>
                  <a:cubicBezTo>
                    <a:pt x="42" y="31"/>
                    <a:pt x="42" y="30"/>
                    <a:pt x="42" y="29"/>
                  </a:cubicBezTo>
                  <a:cubicBezTo>
                    <a:pt x="42" y="28"/>
                    <a:pt x="42" y="27"/>
                    <a:pt x="42" y="26"/>
                  </a:cubicBezTo>
                  <a:cubicBezTo>
                    <a:pt x="41" y="26"/>
                    <a:pt x="41" y="25"/>
                    <a:pt x="41" y="25"/>
                  </a:cubicBezTo>
                  <a:cubicBezTo>
                    <a:pt x="41" y="25"/>
                    <a:pt x="41" y="24"/>
                    <a:pt x="41" y="24"/>
                  </a:cubicBezTo>
                  <a:cubicBezTo>
                    <a:pt x="41" y="24"/>
                    <a:pt x="41" y="24"/>
                    <a:pt x="42" y="24"/>
                  </a:cubicBezTo>
                  <a:cubicBezTo>
                    <a:pt x="42" y="23"/>
                    <a:pt x="42" y="23"/>
                    <a:pt x="42" y="22"/>
                  </a:cubicBezTo>
                  <a:cubicBezTo>
                    <a:pt x="42" y="22"/>
                    <a:pt x="43" y="22"/>
                    <a:pt x="43" y="22"/>
                  </a:cubicBezTo>
                  <a:cubicBezTo>
                    <a:pt x="43" y="23"/>
                    <a:pt x="43" y="24"/>
                    <a:pt x="43" y="25"/>
                  </a:cubicBezTo>
                  <a:cubicBezTo>
                    <a:pt x="44" y="25"/>
                    <a:pt x="44" y="26"/>
                    <a:pt x="45" y="26"/>
                  </a:cubicBezTo>
                  <a:cubicBezTo>
                    <a:pt x="45" y="27"/>
                    <a:pt x="45" y="27"/>
                    <a:pt x="45" y="27"/>
                  </a:cubicBezTo>
                  <a:cubicBezTo>
                    <a:pt x="44" y="27"/>
                    <a:pt x="44" y="27"/>
                    <a:pt x="43" y="27"/>
                  </a:cubicBezTo>
                  <a:cubicBezTo>
                    <a:pt x="43" y="28"/>
                    <a:pt x="43" y="29"/>
                    <a:pt x="43" y="30"/>
                  </a:cubicBezTo>
                  <a:cubicBezTo>
                    <a:pt x="43" y="31"/>
                    <a:pt x="43" y="32"/>
                    <a:pt x="43" y="33"/>
                  </a:cubicBezTo>
                  <a:cubicBezTo>
                    <a:pt x="43" y="33"/>
                    <a:pt x="43" y="34"/>
                    <a:pt x="43" y="34"/>
                  </a:cubicBezTo>
                  <a:cubicBezTo>
                    <a:pt x="43" y="34"/>
                    <a:pt x="44" y="34"/>
                    <a:pt x="44" y="34"/>
                  </a:cubicBezTo>
                  <a:cubicBezTo>
                    <a:pt x="44" y="34"/>
                    <a:pt x="44" y="34"/>
                    <a:pt x="44" y="35"/>
                  </a:cubicBezTo>
                  <a:cubicBezTo>
                    <a:pt x="44" y="35"/>
                    <a:pt x="45" y="35"/>
                    <a:pt x="45" y="35"/>
                  </a:cubicBezTo>
                  <a:close/>
                  <a:moveTo>
                    <a:pt x="46" y="32"/>
                  </a:moveTo>
                  <a:cubicBezTo>
                    <a:pt x="46" y="30"/>
                    <a:pt x="46" y="29"/>
                    <a:pt x="47" y="28"/>
                  </a:cubicBezTo>
                  <a:cubicBezTo>
                    <a:pt x="48" y="28"/>
                    <a:pt x="49" y="28"/>
                    <a:pt x="50" y="29"/>
                  </a:cubicBezTo>
                  <a:cubicBezTo>
                    <a:pt x="51" y="29"/>
                    <a:pt x="52" y="30"/>
                    <a:pt x="53" y="32"/>
                  </a:cubicBezTo>
                  <a:cubicBezTo>
                    <a:pt x="54" y="33"/>
                    <a:pt x="54" y="35"/>
                    <a:pt x="54" y="36"/>
                  </a:cubicBezTo>
                  <a:cubicBezTo>
                    <a:pt x="54" y="38"/>
                    <a:pt x="54" y="39"/>
                    <a:pt x="54" y="39"/>
                  </a:cubicBezTo>
                  <a:cubicBezTo>
                    <a:pt x="53" y="40"/>
                    <a:pt x="53" y="40"/>
                    <a:pt x="52" y="40"/>
                  </a:cubicBezTo>
                  <a:cubicBezTo>
                    <a:pt x="51" y="40"/>
                    <a:pt x="51" y="40"/>
                    <a:pt x="50" y="40"/>
                  </a:cubicBezTo>
                  <a:cubicBezTo>
                    <a:pt x="49" y="39"/>
                    <a:pt x="48" y="38"/>
                    <a:pt x="47" y="37"/>
                  </a:cubicBezTo>
                  <a:cubicBezTo>
                    <a:pt x="46" y="35"/>
                    <a:pt x="46" y="34"/>
                    <a:pt x="46" y="32"/>
                  </a:cubicBezTo>
                  <a:close/>
                  <a:moveTo>
                    <a:pt x="47" y="33"/>
                  </a:moveTo>
                  <a:cubicBezTo>
                    <a:pt x="47" y="34"/>
                    <a:pt x="48" y="35"/>
                    <a:pt x="48" y="36"/>
                  </a:cubicBezTo>
                  <a:cubicBezTo>
                    <a:pt x="49" y="37"/>
                    <a:pt x="49" y="38"/>
                    <a:pt x="50" y="38"/>
                  </a:cubicBezTo>
                  <a:cubicBezTo>
                    <a:pt x="51" y="39"/>
                    <a:pt x="51" y="39"/>
                    <a:pt x="52" y="38"/>
                  </a:cubicBezTo>
                  <a:cubicBezTo>
                    <a:pt x="52" y="38"/>
                    <a:pt x="52" y="37"/>
                    <a:pt x="52" y="36"/>
                  </a:cubicBezTo>
                  <a:cubicBezTo>
                    <a:pt x="52" y="34"/>
                    <a:pt x="52" y="33"/>
                    <a:pt x="52" y="32"/>
                  </a:cubicBezTo>
                  <a:cubicBezTo>
                    <a:pt x="51" y="31"/>
                    <a:pt x="51" y="31"/>
                    <a:pt x="50" y="30"/>
                  </a:cubicBezTo>
                  <a:cubicBezTo>
                    <a:pt x="49" y="30"/>
                    <a:pt x="49" y="30"/>
                    <a:pt x="48" y="30"/>
                  </a:cubicBezTo>
                  <a:cubicBezTo>
                    <a:pt x="48" y="30"/>
                    <a:pt x="47" y="31"/>
                    <a:pt x="47" y="33"/>
                  </a:cubicBezTo>
                  <a:close/>
                  <a:moveTo>
                    <a:pt x="56" y="43"/>
                  </a:moveTo>
                  <a:cubicBezTo>
                    <a:pt x="56" y="41"/>
                    <a:pt x="56" y="39"/>
                    <a:pt x="56" y="38"/>
                  </a:cubicBezTo>
                  <a:cubicBezTo>
                    <a:pt x="56" y="36"/>
                    <a:pt x="56" y="34"/>
                    <a:pt x="56" y="32"/>
                  </a:cubicBezTo>
                  <a:cubicBezTo>
                    <a:pt x="56" y="33"/>
                    <a:pt x="57" y="33"/>
                    <a:pt x="57" y="33"/>
                  </a:cubicBezTo>
                  <a:cubicBezTo>
                    <a:pt x="57" y="34"/>
                    <a:pt x="57" y="34"/>
                    <a:pt x="57" y="35"/>
                  </a:cubicBezTo>
                  <a:cubicBezTo>
                    <a:pt x="57" y="34"/>
                    <a:pt x="58" y="34"/>
                    <a:pt x="58" y="34"/>
                  </a:cubicBezTo>
                  <a:cubicBezTo>
                    <a:pt x="58" y="34"/>
                    <a:pt x="59" y="34"/>
                    <a:pt x="59" y="34"/>
                  </a:cubicBezTo>
                  <a:cubicBezTo>
                    <a:pt x="60" y="34"/>
                    <a:pt x="60" y="35"/>
                    <a:pt x="61" y="35"/>
                  </a:cubicBezTo>
                  <a:cubicBezTo>
                    <a:pt x="60" y="36"/>
                    <a:pt x="60" y="36"/>
                    <a:pt x="60" y="37"/>
                  </a:cubicBezTo>
                  <a:cubicBezTo>
                    <a:pt x="60" y="36"/>
                    <a:pt x="59" y="36"/>
                    <a:pt x="59" y="36"/>
                  </a:cubicBezTo>
                  <a:cubicBezTo>
                    <a:pt x="59" y="36"/>
                    <a:pt x="58" y="36"/>
                    <a:pt x="58" y="36"/>
                  </a:cubicBezTo>
                  <a:cubicBezTo>
                    <a:pt x="58" y="36"/>
                    <a:pt x="58" y="36"/>
                    <a:pt x="58" y="36"/>
                  </a:cubicBezTo>
                  <a:cubicBezTo>
                    <a:pt x="57" y="37"/>
                    <a:pt x="57" y="37"/>
                    <a:pt x="57" y="38"/>
                  </a:cubicBezTo>
                  <a:cubicBezTo>
                    <a:pt x="57" y="39"/>
                    <a:pt x="57" y="40"/>
                    <a:pt x="57" y="41"/>
                  </a:cubicBezTo>
                  <a:cubicBezTo>
                    <a:pt x="57" y="42"/>
                    <a:pt x="57" y="43"/>
                    <a:pt x="57" y="44"/>
                  </a:cubicBezTo>
                  <a:cubicBezTo>
                    <a:pt x="57" y="43"/>
                    <a:pt x="56" y="43"/>
                    <a:pt x="56" y="43"/>
                  </a:cubicBezTo>
                  <a:close/>
                  <a:moveTo>
                    <a:pt x="61" y="43"/>
                  </a:moveTo>
                  <a:cubicBezTo>
                    <a:pt x="61" y="43"/>
                    <a:pt x="62" y="43"/>
                    <a:pt x="62" y="43"/>
                  </a:cubicBezTo>
                  <a:cubicBezTo>
                    <a:pt x="62" y="44"/>
                    <a:pt x="63" y="45"/>
                    <a:pt x="63" y="45"/>
                  </a:cubicBezTo>
                  <a:cubicBezTo>
                    <a:pt x="63" y="46"/>
                    <a:pt x="64" y="46"/>
                    <a:pt x="65" y="47"/>
                  </a:cubicBezTo>
                  <a:cubicBezTo>
                    <a:pt x="65" y="47"/>
                    <a:pt x="66" y="47"/>
                    <a:pt x="66" y="47"/>
                  </a:cubicBezTo>
                  <a:cubicBezTo>
                    <a:pt x="67" y="47"/>
                    <a:pt x="67" y="47"/>
                    <a:pt x="67" y="46"/>
                  </a:cubicBezTo>
                  <a:cubicBezTo>
                    <a:pt x="67" y="46"/>
                    <a:pt x="67" y="45"/>
                    <a:pt x="66" y="45"/>
                  </a:cubicBezTo>
                  <a:cubicBezTo>
                    <a:pt x="66" y="45"/>
                    <a:pt x="66" y="44"/>
                    <a:pt x="65" y="44"/>
                  </a:cubicBezTo>
                  <a:cubicBezTo>
                    <a:pt x="64" y="43"/>
                    <a:pt x="63" y="42"/>
                    <a:pt x="62" y="41"/>
                  </a:cubicBezTo>
                  <a:cubicBezTo>
                    <a:pt x="62" y="41"/>
                    <a:pt x="62" y="40"/>
                    <a:pt x="61" y="40"/>
                  </a:cubicBezTo>
                  <a:cubicBezTo>
                    <a:pt x="61" y="39"/>
                    <a:pt x="61" y="39"/>
                    <a:pt x="61" y="38"/>
                  </a:cubicBezTo>
                  <a:cubicBezTo>
                    <a:pt x="61" y="38"/>
                    <a:pt x="61" y="37"/>
                    <a:pt x="61" y="37"/>
                  </a:cubicBezTo>
                  <a:cubicBezTo>
                    <a:pt x="62" y="37"/>
                    <a:pt x="62" y="37"/>
                    <a:pt x="62" y="36"/>
                  </a:cubicBezTo>
                  <a:cubicBezTo>
                    <a:pt x="62" y="36"/>
                    <a:pt x="63" y="36"/>
                    <a:pt x="63" y="36"/>
                  </a:cubicBezTo>
                  <a:cubicBezTo>
                    <a:pt x="64" y="37"/>
                    <a:pt x="64" y="37"/>
                    <a:pt x="64" y="37"/>
                  </a:cubicBezTo>
                  <a:cubicBezTo>
                    <a:pt x="65" y="37"/>
                    <a:pt x="66" y="38"/>
                    <a:pt x="66" y="38"/>
                  </a:cubicBezTo>
                  <a:cubicBezTo>
                    <a:pt x="67" y="39"/>
                    <a:pt x="67" y="40"/>
                    <a:pt x="67" y="40"/>
                  </a:cubicBezTo>
                  <a:cubicBezTo>
                    <a:pt x="68" y="41"/>
                    <a:pt x="68" y="41"/>
                    <a:pt x="68" y="42"/>
                  </a:cubicBezTo>
                  <a:cubicBezTo>
                    <a:pt x="67" y="42"/>
                    <a:pt x="67" y="42"/>
                    <a:pt x="66" y="41"/>
                  </a:cubicBezTo>
                  <a:cubicBezTo>
                    <a:pt x="66" y="41"/>
                    <a:pt x="66" y="40"/>
                    <a:pt x="66" y="40"/>
                  </a:cubicBezTo>
                  <a:cubicBezTo>
                    <a:pt x="66" y="39"/>
                    <a:pt x="65" y="39"/>
                    <a:pt x="65" y="39"/>
                  </a:cubicBezTo>
                  <a:cubicBezTo>
                    <a:pt x="64" y="38"/>
                    <a:pt x="63" y="38"/>
                    <a:pt x="63" y="38"/>
                  </a:cubicBezTo>
                  <a:cubicBezTo>
                    <a:pt x="63" y="38"/>
                    <a:pt x="63" y="38"/>
                    <a:pt x="63" y="39"/>
                  </a:cubicBezTo>
                  <a:cubicBezTo>
                    <a:pt x="63" y="39"/>
                    <a:pt x="63" y="39"/>
                    <a:pt x="63" y="40"/>
                  </a:cubicBezTo>
                  <a:cubicBezTo>
                    <a:pt x="63" y="40"/>
                    <a:pt x="63" y="40"/>
                    <a:pt x="63" y="40"/>
                  </a:cubicBezTo>
                  <a:cubicBezTo>
                    <a:pt x="64" y="40"/>
                    <a:pt x="64" y="41"/>
                    <a:pt x="65" y="42"/>
                  </a:cubicBezTo>
                  <a:cubicBezTo>
                    <a:pt x="66" y="42"/>
                    <a:pt x="66" y="43"/>
                    <a:pt x="67" y="44"/>
                  </a:cubicBezTo>
                  <a:cubicBezTo>
                    <a:pt x="67" y="44"/>
                    <a:pt x="68" y="45"/>
                    <a:pt x="68" y="45"/>
                  </a:cubicBezTo>
                  <a:cubicBezTo>
                    <a:pt x="68" y="46"/>
                    <a:pt x="68" y="46"/>
                    <a:pt x="68" y="47"/>
                  </a:cubicBezTo>
                  <a:cubicBezTo>
                    <a:pt x="68" y="47"/>
                    <a:pt x="68" y="48"/>
                    <a:pt x="68" y="48"/>
                  </a:cubicBezTo>
                  <a:cubicBezTo>
                    <a:pt x="68" y="49"/>
                    <a:pt x="67" y="49"/>
                    <a:pt x="67" y="49"/>
                  </a:cubicBezTo>
                  <a:cubicBezTo>
                    <a:pt x="66" y="49"/>
                    <a:pt x="65" y="49"/>
                    <a:pt x="65" y="48"/>
                  </a:cubicBezTo>
                  <a:cubicBezTo>
                    <a:pt x="64" y="47"/>
                    <a:pt x="63" y="47"/>
                    <a:pt x="62" y="46"/>
                  </a:cubicBezTo>
                  <a:cubicBezTo>
                    <a:pt x="61" y="45"/>
                    <a:pt x="61" y="44"/>
                    <a:pt x="61" y="4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0" name="Freeform 850"/>
            <p:cNvSpPr>
              <a:spLocks noEditPoints="1"/>
            </p:cNvSpPr>
            <p:nvPr/>
          </p:nvSpPr>
          <p:spPr bwMode="auto">
            <a:xfrm>
              <a:off x="501" y="846"/>
              <a:ext cx="641" cy="434"/>
            </a:xfrm>
            <a:custGeom>
              <a:avLst/>
              <a:gdLst>
                <a:gd name="T0" fmla="*/ 2147483647 w 65"/>
                <a:gd name="T1" fmla="*/ 2147483647 h 44"/>
                <a:gd name="T2" fmla="*/ 0 w 65"/>
                <a:gd name="T3" fmla="*/ 2147483647 h 44"/>
                <a:gd name="T4" fmla="*/ 2147483647 w 65"/>
                <a:gd name="T5" fmla="*/ 2147483647 h 44"/>
                <a:gd name="T6" fmla="*/ 2147483647 w 65"/>
                <a:gd name="T7" fmla="*/ 2147483647 h 44"/>
                <a:gd name="T8" fmla="*/ 2147483647 w 65"/>
                <a:gd name="T9" fmla="*/ 2147483647 h 44"/>
                <a:gd name="T10" fmla="*/ 2147483647 w 65"/>
                <a:gd name="T11" fmla="*/ 2147483647 h 44"/>
                <a:gd name="T12" fmla="*/ 2147483647 w 65"/>
                <a:gd name="T13" fmla="*/ 2147483647 h 44"/>
                <a:gd name="T14" fmla="*/ 2147483647 w 65"/>
                <a:gd name="T15" fmla="*/ 2147483647 h 44"/>
                <a:gd name="T16" fmla="*/ 2147483647 w 65"/>
                <a:gd name="T17" fmla="*/ 2147483647 h 44"/>
                <a:gd name="T18" fmla="*/ 2147483647 w 65"/>
                <a:gd name="T19" fmla="*/ 2147483647 h 44"/>
                <a:gd name="T20" fmla="*/ 2147483647 w 65"/>
                <a:gd name="T21" fmla="*/ 2147483647 h 44"/>
                <a:gd name="T22" fmla="*/ 2147483647 w 65"/>
                <a:gd name="T23" fmla="*/ 2147483647 h 44"/>
                <a:gd name="T24" fmla="*/ 2147483647 w 65"/>
                <a:gd name="T25" fmla="*/ 2147483647 h 44"/>
                <a:gd name="T26" fmla="*/ 2147483647 w 65"/>
                <a:gd name="T27" fmla="*/ 2147483647 h 44"/>
                <a:gd name="T28" fmla="*/ 2147483647 w 65"/>
                <a:gd name="T29" fmla="*/ 2147483647 h 44"/>
                <a:gd name="T30" fmla="*/ 2147483647 w 65"/>
                <a:gd name="T31" fmla="*/ 2147483647 h 44"/>
                <a:gd name="T32" fmla="*/ 2147483647 w 65"/>
                <a:gd name="T33" fmla="*/ 2147483647 h 44"/>
                <a:gd name="T34" fmla="*/ 2147483647 w 65"/>
                <a:gd name="T35" fmla="*/ 2147483647 h 44"/>
                <a:gd name="T36" fmla="*/ 2147483647 w 65"/>
                <a:gd name="T37" fmla="*/ 2147483647 h 44"/>
                <a:gd name="T38" fmla="*/ 2147483647 w 65"/>
                <a:gd name="T39" fmla="*/ 2147483647 h 44"/>
                <a:gd name="T40" fmla="*/ 2147483647 w 65"/>
                <a:gd name="T41" fmla="*/ 2147483647 h 44"/>
                <a:gd name="T42" fmla="*/ 2147483647 w 65"/>
                <a:gd name="T43" fmla="*/ 2147483647 h 44"/>
                <a:gd name="T44" fmla="*/ 2147483647 w 65"/>
                <a:gd name="T45" fmla="*/ 2147483647 h 44"/>
                <a:gd name="T46" fmla="*/ 2147483647 w 65"/>
                <a:gd name="T47" fmla="*/ 2147483647 h 44"/>
                <a:gd name="T48" fmla="*/ 2147483647 w 65"/>
                <a:gd name="T49" fmla="*/ 2147483647 h 44"/>
                <a:gd name="T50" fmla="*/ 2147483647 w 65"/>
                <a:gd name="T51" fmla="*/ 2147483647 h 44"/>
                <a:gd name="T52" fmla="*/ 2147483647 w 65"/>
                <a:gd name="T53" fmla="*/ 2147483647 h 44"/>
                <a:gd name="T54" fmla="*/ 2147483647 w 65"/>
                <a:gd name="T55" fmla="*/ 2147483647 h 44"/>
                <a:gd name="T56" fmla="*/ 2147483647 w 65"/>
                <a:gd name="T57" fmla="*/ 2147483647 h 44"/>
                <a:gd name="T58" fmla="*/ 2147483647 w 65"/>
                <a:gd name="T59" fmla="*/ 2147483647 h 44"/>
                <a:gd name="T60" fmla="*/ 2147483647 w 65"/>
                <a:gd name="T61" fmla="*/ 2147483647 h 44"/>
                <a:gd name="T62" fmla="*/ 2147483647 w 65"/>
                <a:gd name="T63" fmla="*/ 2147483647 h 44"/>
                <a:gd name="T64" fmla="*/ 2147483647 w 65"/>
                <a:gd name="T65" fmla="*/ 2147483647 h 44"/>
                <a:gd name="T66" fmla="*/ 2147483647 w 65"/>
                <a:gd name="T67" fmla="*/ 2147483647 h 44"/>
                <a:gd name="T68" fmla="*/ 2147483647 w 65"/>
                <a:gd name="T69" fmla="*/ 2147483647 h 44"/>
                <a:gd name="T70" fmla="*/ 2147483647 w 65"/>
                <a:gd name="T71" fmla="*/ 2147483647 h 44"/>
                <a:gd name="T72" fmla="*/ 2147483647 w 65"/>
                <a:gd name="T73" fmla="*/ 2147483647 h 44"/>
                <a:gd name="T74" fmla="*/ 2147483647 w 65"/>
                <a:gd name="T75" fmla="*/ 2147483647 h 44"/>
                <a:gd name="T76" fmla="*/ 2147483647 w 65"/>
                <a:gd name="T77" fmla="*/ 2147483647 h 44"/>
                <a:gd name="T78" fmla="*/ 2147483647 w 65"/>
                <a:gd name="T79" fmla="*/ 2147483647 h 44"/>
                <a:gd name="T80" fmla="*/ 2147483647 w 65"/>
                <a:gd name="T81" fmla="*/ 2147483647 h 44"/>
                <a:gd name="T82" fmla="*/ 2147483647 w 65"/>
                <a:gd name="T83" fmla="*/ 2147483647 h 44"/>
                <a:gd name="T84" fmla="*/ 2147483647 w 65"/>
                <a:gd name="T85" fmla="*/ 2147483647 h 44"/>
                <a:gd name="T86" fmla="*/ 2147483647 w 65"/>
                <a:gd name="T87" fmla="*/ 2147483647 h 44"/>
                <a:gd name="T88" fmla="*/ 2147483647 w 65"/>
                <a:gd name="T89" fmla="*/ 2147483647 h 44"/>
                <a:gd name="T90" fmla="*/ 2147483647 w 65"/>
                <a:gd name="T91" fmla="*/ 2147483647 h 44"/>
                <a:gd name="T92" fmla="*/ 2147483647 w 65"/>
                <a:gd name="T93" fmla="*/ 2147483647 h 44"/>
                <a:gd name="T94" fmla="*/ 2147483647 w 65"/>
                <a:gd name="T95" fmla="*/ 2147483647 h 44"/>
                <a:gd name="T96" fmla="*/ 2147483647 w 65"/>
                <a:gd name="T97" fmla="*/ 2147483647 h 44"/>
                <a:gd name="T98" fmla="*/ 2147483647 w 65"/>
                <a:gd name="T99" fmla="*/ 2147483647 h 44"/>
                <a:gd name="T100" fmla="*/ 2147483647 w 65"/>
                <a:gd name="T101" fmla="*/ 2147483647 h 44"/>
                <a:gd name="T102" fmla="*/ 2147483647 w 65"/>
                <a:gd name="T103" fmla="*/ 2147483647 h 44"/>
                <a:gd name="T104" fmla="*/ 2147483647 w 65"/>
                <a:gd name="T105" fmla="*/ 2147483647 h 44"/>
                <a:gd name="T106" fmla="*/ 2147483647 w 65"/>
                <a:gd name="T107" fmla="*/ 2147483647 h 44"/>
                <a:gd name="T108" fmla="*/ 2147483647 w 65"/>
                <a:gd name="T109" fmla="*/ 2147483647 h 44"/>
                <a:gd name="T110" fmla="*/ 2147483647 w 65"/>
                <a:gd name="T111" fmla="*/ 2147483647 h 44"/>
                <a:gd name="T112" fmla="*/ 2147483647 w 65"/>
                <a:gd name="T113" fmla="*/ 2147483647 h 44"/>
                <a:gd name="T114" fmla="*/ 2147483647 w 65"/>
                <a:gd name="T115" fmla="*/ 2147483647 h 44"/>
                <a:gd name="T116" fmla="*/ 2147483647 w 65"/>
                <a:gd name="T117" fmla="*/ 2147483647 h 44"/>
                <a:gd name="T118" fmla="*/ 2147483647 w 65"/>
                <a:gd name="T119" fmla="*/ 2147483647 h 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
                <a:gd name="T181" fmla="*/ 0 h 44"/>
                <a:gd name="T182" fmla="*/ 65 w 65"/>
                <a:gd name="T183" fmla="*/ 44 h 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 h="44">
                  <a:moveTo>
                    <a:pt x="6" y="8"/>
                  </a:moveTo>
                  <a:cubicBezTo>
                    <a:pt x="6" y="8"/>
                    <a:pt x="7" y="9"/>
                    <a:pt x="7" y="9"/>
                  </a:cubicBezTo>
                  <a:cubicBezTo>
                    <a:pt x="7" y="10"/>
                    <a:pt x="7" y="10"/>
                    <a:pt x="6" y="11"/>
                  </a:cubicBezTo>
                  <a:cubicBezTo>
                    <a:pt x="5" y="11"/>
                    <a:pt x="4" y="11"/>
                    <a:pt x="4" y="10"/>
                  </a:cubicBezTo>
                  <a:cubicBezTo>
                    <a:pt x="2" y="10"/>
                    <a:pt x="1" y="9"/>
                    <a:pt x="1" y="7"/>
                  </a:cubicBezTo>
                  <a:cubicBezTo>
                    <a:pt x="0" y="6"/>
                    <a:pt x="0" y="5"/>
                    <a:pt x="0" y="3"/>
                  </a:cubicBezTo>
                  <a:cubicBezTo>
                    <a:pt x="0" y="2"/>
                    <a:pt x="0" y="1"/>
                    <a:pt x="0" y="1"/>
                  </a:cubicBezTo>
                  <a:cubicBezTo>
                    <a:pt x="0" y="0"/>
                    <a:pt x="1" y="0"/>
                    <a:pt x="1" y="0"/>
                  </a:cubicBezTo>
                  <a:cubicBezTo>
                    <a:pt x="2" y="0"/>
                    <a:pt x="3" y="0"/>
                    <a:pt x="4" y="1"/>
                  </a:cubicBezTo>
                  <a:cubicBezTo>
                    <a:pt x="4" y="1"/>
                    <a:pt x="5" y="2"/>
                    <a:pt x="6" y="3"/>
                  </a:cubicBezTo>
                  <a:cubicBezTo>
                    <a:pt x="6" y="3"/>
                    <a:pt x="7" y="4"/>
                    <a:pt x="7" y="5"/>
                  </a:cubicBezTo>
                  <a:cubicBezTo>
                    <a:pt x="7" y="5"/>
                    <a:pt x="6" y="5"/>
                    <a:pt x="6" y="5"/>
                  </a:cubicBezTo>
                  <a:cubicBezTo>
                    <a:pt x="5" y="4"/>
                    <a:pt x="5" y="4"/>
                    <a:pt x="5" y="3"/>
                  </a:cubicBezTo>
                  <a:cubicBezTo>
                    <a:pt x="5" y="3"/>
                    <a:pt x="4" y="2"/>
                    <a:pt x="4" y="2"/>
                  </a:cubicBezTo>
                  <a:cubicBezTo>
                    <a:pt x="3" y="1"/>
                    <a:pt x="2" y="1"/>
                    <a:pt x="2" y="2"/>
                  </a:cubicBezTo>
                  <a:cubicBezTo>
                    <a:pt x="1" y="2"/>
                    <a:pt x="1" y="3"/>
                    <a:pt x="1" y="4"/>
                  </a:cubicBezTo>
                  <a:cubicBezTo>
                    <a:pt x="1" y="5"/>
                    <a:pt x="1" y="6"/>
                    <a:pt x="2" y="7"/>
                  </a:cubicBezTo>
                  <a:cubicBezTo>
                    <a:pt x="2" y="8"/>
                    <a:pt x="3" y="9"/>
                    <a:pt x="4" y="9"/>
                  </a:cubicBezTo>
                  <a:cubicBezTo>
                    <a:pt x="4" y="9"/>
                    <a:pt x="5" y="9"/>
                    <a:pt x="5" y="9"/>
                  </a:cubicBezTo>
                  <a:cubicBezTo>
                    <a:pt x="5" y="9"/>
                    <a:pt x="6" y="9"/>
                    <a:pt x="6" y="8"/>
                  </a:cubicBezTo>
                  <a:close/>
                  <a:moveTo>
                    <a:pt x="8" y="13"/>
                  </a:moveTo>
                  <a:cubicBezTo>
                    <a:pt x="8" y="11"/>
                    <a:pt x="8" y="9"/>
                    <a:pt x="8" y="6"/>
                  </a:cubicBezTo>
                  <a:cubicBezTo>
                    <a:pt x="8" y="4"/>
                    <a:pt x="8" y="2"/>
                    <a:pt x="8" y="0"/>
                  </a:cubicBezTo>
                  <a:cubicBezTo>
                    <a:pt x="9" y="0"/>
                    <a:pt x="9" y="1"/>
                    <a:pt x="10" y="1"/>
                  </a:cubicBezTo>
                  <a:cubicBezTo>
                    <a:pt x="10" y="2"/>
                    <a:pt x="10" y="2"/>
                    <a:pt x="10" y="3"/>
                  </a:cubicBezTo>
                  <a:cubicBezTo>
                    <a:pt x="10" y="4"/>
                    <a:pt x="10" y="5"/>
                    <a:pt x="10" y="5"/>
                  </a:cubicBezTo>
                  <a:cubicBezTo>
                    <a:pt x="11" y="5"/>
                    <a:pt x="11" y="5"/>
                    <a:pt x="13" y="6"/>
                  </a:cubicBezTo>
                  <a:cubicBezTo>
                    <a:pt x="13" y="6"/>
                    <a:pt x="14" y="6"/>
                    <a:pt x="14" y="7"/>
                  </a:cubicBezTo>
                  <a:cubicBezTo>
                    <a:pt x="15" y="8"/>
                    <a:pt x="15" y="8"/>
                    <a:pt x="15" y="9"/>
                  </a:cubicBezTo>
                  <a:cubicBezTo>
                    <a:pt x="15" y="9"/>
                    <a:pt x="16" y="10"/>
                    <a:pt x="16" y="11"/>
                  </a:cubicBezTo>
                  <a:cubicBezTo>
                    <a:pt x="16" y="12"/>
                    <a:pt x="16" y="13"/>
                    <a:pt x="16" y="14"/>
                  </a:cubicBezTo>
                  <a:cubicBezTo>
                    <a:pt x="16" y="15"/>
                    <a:pt x="16" y="16"/>
                    <a:pt x="16" y="17"/>
                  </a:cubicBezTo>
                  <a:cubicBezTo>
                    <a:pt x="15" y="17"/>
                    <a:pt x="15" y="16"/>
                    <a:pt x="14" y="16"/>
                  </a:cubicBezTo>
                  <a:cubicBezTo>
                    <a:pt x="14" y="15"/>
                    <a:pt x="14" y="14"/>
                    <a:pt x="14" y="13"/>
                  </a:cubicBezTo>
                  <a:cubicBezTo>
                    <a:pt x="14" y="12"/>
                    <a:pt x="14" y="11"/>
                    <a:pt x="14" y="10"/>
                  </a:cubicBezTo>
                  <a:cubicBezTo>
                    <a:pt x="14" y="9"/>
                    <a:pt x="14" y="9"/>
                    <a:pt x="14" y="8"/>
                  </a:cubicBezTo>
                  <a:cubicBezTo>
                    <a:pt x="13" y="8"/>
                    <a:pt x="13" y="7"/>
                    <a:pt x="12" y="7"/>
                  </a:cubicBezTo>
                  <a:cubicBezTo>
                    <a:pt x="12" y="7"/>
                    <a:pt x="11" y="6"/>
                    <a:pt x="11" y="6"/>
                  </a:cubicBezTo>
                  <a:cubicBezTo>
                    <a:pt x="11" y="7"/>
                    <a:pt x="10" y="7"/>
                    <a:pt x="10" y="7"/>
                  </a:cubicBezTo>
                  <a:cubicBezTo>
                    <a:pt x="10" y="7"/>
                    <a:pt x="10" y="8"/>
                    <a:pt x="10" y="9"/>
                  </a:cubicBezTo>
                  <a:cubicBezTo>
                    <a:pt x="10" y="9"/>
                    <a:pt x="10" y="10"/>
                    <a:pt x="10" y="11"/>
                  </a:cubicBezTo>
                  <a:cubicBezTo>
                    <a:pt x="10" y="12"/>
                    <a:pt x="10" y="13"/>
                    <a:pt x="10" y="14"/>
                  </a:cubicBezTo>
                  <a:cubicBezTo>
                    <a:pt x="9" y="13"/>
                    <a:pt x="9" y="13"/>
                    <a:pt x="8" y="13"/>
                  </a:cubicBezTo>
                  <a:close/>
                  <a:moveTo>
                    <a:pt x="23" y="20"/>
                  </a:moveTo>
                  <a:cubicBezTo>
                    <a:pt x="23" y="21"/>
                    <a:pt x="22" y="21"/>
                    <a:pt x="22" y="20"/>
                  </a:cubicBezTo>
                  <a:cubicBezTo>
                    <a:pt x="21" y="20"/>
                    <a:pt x="21" y="20"/>
                    <a:pt x="20" y="20"/>
                  </a:cubicBezTo>
                  <a:cubicBezTo>
                    <a:pt x="19" y="19"/>
                    <a:pt x="19" y="19"/>
                    <a:pt x="18" y="18"/>
                  </a:cubicBezTo>
                  <a:cubicBezTo>
                    <a:pt x="18" y="17"/>
                    <a:pt x="17" y="16"/>
                    <a:pt x="17" y="15"/>
                  </a:cubicBezTo>
                  <a:cubicBezTo>
                    <a:pt x="17" y="15"/>
                    <a:pt x="17" y="15"/>
                    <a:pt x="18" y="14"/>
                  </a:cubicBezTo>
                  <a:cubicBezTo>
                    <a:pt x="18" y="14"/>
                    <a:pt x="18" y="14"/>
                    <a:pt x="18" y="14"/>
                  </a:cubicBezTo>
                  <a:cubicBezTo>
                    <a:pt x="19" y="14"/>
                    <a:pt x="19" y="14"/>
                    <a:pt x="19" y="14"/>
                  </a:cubicBezTo>
                  <a:cubicBezTo>
                    <a:pt x="20" y="14"/>
                    <a:pt x="20" y="14"/>
                    <a:pt x="21" y="15"/>
                  </a:cubicBezTo>
                  <a:cubicBezTo>
                    <a:pt x="22" y="15"/>
                    <a:pt x="23" y="15"/>
                    <a:pt x="23" y="15"/>
                  </a:cubicBezTo>
                  <a:cubicBezTo>
                    <a:pt x="23" y="15"/>
                    <a:pt x="23" y="15"/>
                    <a:pt x="23" y="15"/>
                  </a:cubicBezTo>
                  <a:cubicBezTo>
                    <a:pt x="23" y="14"/>
                    <a:pt x="23" y="14"/>
                    <a:pt x="23" y="13"/>
                  </a:cubicBezTo>
                  <a:cubicBezTo>
                    <a:pt x="23" y="13"/>
                    <a:pt x="22" y="12"/>
                    <a:pt x="21" y="12"/>
                  </a:cubicBezTo>
                  <a:cubicBezTo>
                    <a:pt x="21" y="12"/>
                    <a:pt x="20" y="11"/>
                    <a:pt x="20" y="11"/>
                  </a:cubicBezTo>
                  <a:cubicBezTo>
                    <a:pt x="19" y="12"/>
                    <a:pt x="19" y="12"/>
                    <a:pt x="19" y="12"/>
                  </a:cubicBezTo>
                  <a:cubicBezTo>
                    <a:pt x="18" y="12"/>
                    <a:pt x="18" y="12"/>
                    <a:pt x="18" y="11"/>
                  </a:cubicBezTo>
                  <a:cubicBezTo>
                    <a:pt x="18" y="11"/>
                    <a:pt x="18" y="10"/>
                    <a:pt x="18" y="10"/>
                  </a:cubicBezTo>
                  <a:cubicBezTo>
                    <a:pt x="18" y="10"/>
                    <a:pt x="19" y="10"/>
                    <a:pt x="19" y="10"/>
                  </a:cubicBezTo>
                  <a:cubicBezTo>
                    <a:pt x="20" y="10"/>
                    <a:pt x="21" y="10"/>
                    <a:pt x="21" y="11"/>
                  </a:cubicBezTo>
                  <a:cubicBezTo>
                    <a:pt x="22" y="11"/>
                    <a:pt x="23" y="12"/>
                    <a:pt x="23" y="12"/>
                  </a:cubicBezTo>
                  <a:cubicBezTo>
                    <a:pt x="24" y="13"/>
                    <a:pt x="24" y="13"/>
                    <a:pt x="24" y="13"/>
                  </a:cubicBezTo>
                  <a:cubicBezTo>
                    <a:pt x="25" y="14"/>
                    <a:pt x="25" y="14"/>
                    <a:pt x="25" y="15"/>
                  </a:cubicBezTo>
                  <a:cubicBezTo>
                    <a:pt x="25" y="15"/>
                    <a:pt x="25" y="16"/>
                    <a:pt x="25" y="16"/>
                  </a:cubicBezTo>
                  <a:cubicBezTo>
                    <a:pt x="25" y="17"/>
                    <a:pt x="25" y="18"/>
                    <a:pt x="25" y="18"/>
                  </a:cubicBezTo>
                  <a:cubicBezTo>
                    <a:pt x="25" y="20"/>
                    <a:pt x="25" y="21"/>
                    <a:pt x="25" y="21"/>
                  </a:cubicBezTo>
                  <a:cubicBezTo>
                    <a:pt x="25" y="22"/>
                    <a:pt x="25" y="22"/>
                    <a:pt x="25" y="23"/>
                  </a:cubicBezTo>
                  <a:cubicBezTo>
                    <a:pt x="25" y="22"/>
                    <a:pt x="24" y="22"/>
                    <a:pt x="24" y="22"/>
                  </a:cubicBezTo>
                  <a:cubicBezTo>
                    <a:pt x="24" y="21"/>
                    <a:pt x="24" y="21"/>
                    <a:pt x="23" y="20"/>
                  </a:cubicBezTo>
                  <a:close/>
                  <a:moveTo>
                    <a:pt x="23" y="17"/>
                  </a:moveTo>
                  <a:cubicBezTo>
                    <a:pt x="23" y="17"/>
                    <a:pt x="22" y="16"/>
                    <a:pt x="21" y="16"/>
                  </a:cubicBezTo>
                  <a:cubicBezTo>
                    <a:pt x="20" y="16"/>
                    <a:pt x="20" y="16"/>
                    <a:pt x="20" y="16"/>
                  </a:cubicBezTo>
                  <a:cubicBezTo>
                    <a:pt x="19" y="15"/>
                    <a:pt x="19" y="16"/>
                    <a:pt x="19" y="16"/>
                  </a:cubicBezTo>
                  <a:cubicBezTo>
                    <a:pt x="19" y="16"/>
                    <a:pt x="19" y="16"/>
                    <a:pt x="19" y="16"/>
                  </a:cubicBezTo>
                  <a:cubicBezTo>
                    <a:pt x="19" y="17"/>
                    <a:pt x="19" y="17"/>
                    <a:pt x="19" y="18"/>
                  </a:cubicBezTo>
                  <a:cubicBezTo>
                    <a:pt x="20" y="18"/>
                    <a:pt x="20" y="18"/>
                    <a:pt x="21" y="19"/>
                  </a:cubicBezTo>
                  <a:cubicBezTo>
                    <a:pt x="21" y="19"/>
                    <a:pt x="22" y="19"/>
                    <a:pt x="22" y="19"/>
                  </a:cubicBezTo>
                  <a:cubicBezTo>
                    <a:pt x="23" y="19"/>
                    <a:pt x="23" y="19"/>
                    <a:pt x="23" y="19"/>
                  </a:cubicBezTo>
                  <a:cubicBezTo>
                    <a:pt x="23" y="18"/>
                    <a:pt x="23" y="18"/>
                    <a:pt x="23" y="17"/>
                  </a:cubicBezTo>
                  <a:cubicBezTo>
                    <a:pt x="23" y="17"/>
                    <a:pt x="23" y="17"/>
                    <a:pt x="23" y="17"/>
                  </a:cubicBezTo>
                  <a:close/>
                  <a:moveTo>
                    <a:pt x="27" y="24"/>
                  </a:moveTo>
                  <a:cubicBezTo>
                    <a:pt x="27" y="22"/>
                    <a:pt x="27" y="20"/>
                    <a:pt x="27" y="19"/>
                  </a:cubicBezTo>
                  <a:cubicBezTo>
                    <a:pt x="27" y="17"/>
                    <a:pt x="27" y="16"/>
                    <a:pt x="27" y="14"/>
                  </a:cubicBezTo>
                  <a:cubicBezTo>
                    <a:pt x="28" y="15"/>
                    <a:pt x="28" y="15"/>
                    <a:pt x="29" y="15"/>
                  </a:cubicBezTo>
                  <a:cubicBezTo>
                    <a:pt x="29" y="15"/>
                    <a:pt x="29" y="16"/>
                    <a:pt x="29" y="16"/>
                  </a:cubicBezTo>
                  <a:cubicBezTo>
                    <a:pt x="29" y="16"/>
                    <a:pt x="29" y="16"/>
                    <a:pt x="30" y="16"/>
                  </a:cubicBezTo>
                  <a:cubicBezTo>
                    <a:pt x="30" y="16"/>
                    <a:pt x="31" y="16"/>
                    <a:pt x="31" y="16"/>
                  </a:cubicBezTo>
                  <a:cubicBezTo>
                    <a:pt x="32" y="17"/>
                    <a:pt x="32" y="17"/>
                    <a:pt x="33" y="18"/>
                  </a:cubicBezTo>
                  <a:cubicBezTo>
                    <a:pt x="33" y="18"/>
                    <a:pt x="33" y="19"/>
                    <a:pt x="34" y="19"/>
                  </a:cubicBezTo>
                  <a:cubicBezTo>
                    <a:pt x="34" y="19"/>
                    <a:pt x="35" y="19"/>
                    <a:pt x="36" y="19"/>
                  </a:cubicBezTo>
                  <a:cubicBezTo>
                    <a:pt x="37" y="20"/>
                    <a:pt x="38" y="20"/>
                    <a:pt x="38" y="21"/>
                  </a:cubicBezTo>
                  <a:cubicBezTo>
                    <a:pt x="39" y="22"/>
                    <a:pt x="39" y="23"/>
                    <a:pt x="39" y="24"/>
                  </a:cubicBezTo>
                  <a:cubicBezTo>
                    <a:pt x="39" y="25"/>
                    <a:pt x="39" y="26"/>
                    <a:pt x="39" y="27"/>
                  </a:cubicBezTo>
                  <a:cubicBezTo>
                    <a:pt x="39" y="28"/>
                    <a:pt x="39" y="29"/>
                    <a:pt x="39" y="30"/>
                  </a:cubicBezTo>
                  <a:cubicBezTo>
                    <a:pt x="39" y="30"/>
                    <a:pt x="38" y="30"/>
                    <a:pt x="38" y="30"/>
                  </a:cubicBezTo>
                  <a:cubicBezTo>
                    <a:pt x="38" y="29"/>
                    <a:pt x="38" y="28"/>
                    <a:pt x="38" y="27"/>
                  </a:cubicBezTo>
                  <a:cubicBezTo>
                    <a:pt x="38" y="26"/>
                    <a:pt x="38" y="25"/>
                    <a:pt x="38" y="24"/>
                  </a:cubicBezTo>
                  <a:cubicBezTo>
                    <a:pt x="38" y="23"/>
                    <a:pt x="38" y="23"/>
                    <a:pt x="37" y="22"/>
                  </a:cubicBezTo>
                  <a:cubicBezTo>
                    <a:pt x="37" y="22"/>
                    <a:pt x="37" y="22"/>
                    <a:pt x="37" y="21"/>
                  </a:cubicBezTo>
                  <a:cubicBezTo>
                    <a:pt x="37" y="21"/>
                    <a:pt x="36" y="21"/>
                    <a:pt x="36" y="21"/>
                  </a:cubicBezTo>
                  <a:cubicBezTo>
                    <a:pt x="35" y="20"/>
                    <a:pt x="35" y="20"/>
                    <a:pt x="35" y="20"/>
                  </a:cubicBezTo>
                  <a:cubicBezTo>
                    <a:pt x="34" y="20"/>
                    <a:pt x="34" y="21"/>
                    <a:pt x="34" y="22"/>
                  </a:cubicBezTo>
                  <a:cubicBezTo>
                    <a:pt x="34" y="23"/>
                    <a:pt x="34" y="24"/>
                    <a:pt x="34" y="25"/>
                  </a:cubicBezTo>
                  <a:cubicBezTo>
                    <a:pt x="34" y="26"/>
                    <a:pt x="34" y="27"/>
                    <a:pt x="34" y="27"/>
                  </a:cubicBezTo>
                  <a:cubicBezTo>
                    <a:pt x="33" y="27"/>
                    <a:pt x="33" y="27"/>
                    <a:pt x="32" y="27"/>
                  </a:cubicBezTo>
                  <a:cubicBezTo>
                    <a:pt x="32" y="26"/>
                    <a:pt x="32" y="25"/>
                    <a:pt x="32" y="24"/>
                  </a:cubicBezTo>
                  <a:cubicBezTo>
                    <a:pt x="32" y="23"/>
                    <a:pt x="32" y="22"/>
                    <a:pt x="32" y="21"/>
                  </a:cubicBezTo>
                  <a:cubicBezTo>
                    <a:pt x="32" y="20"/>
                    <a:pt x="32" y="19"/>
                    <a:pt x="32" y="19"/>
                  </a:cubicBezTo>
                  <a:cubicBezTo>
                    <a:pt x="32" y="18"/>
                    <a:pt x="31" y="18"/>
                    <a:pt x="31" y="18"/>
                  </a:cubicBezTo>
                  <a:cubicBezTo>
                    <a:pt x="30" y="17"/>
                    <a:pt x="30" y="17"/>
                    <a:pt x="30" y="17"/>
                  </a:cubicBezTo>
                  <a:cubicBezTo>
                    <a:pt x="29" y="17"/>
                    <a:pt x="29" y="17"/>
                    <a:pt x="29" y="18"/>
                  </a:cubicBezTo>
                  <a:cubicBezTo>
                    <a:pt x="29" y="18"/>
                    <a:pt x="29" y="19"/>
                    <a:pt x="29" y="20"/>
                  </a:cubicBezTo>
                  <a:cubicBezTo>
                    <a:pt x="29" y="20"/>
                    <a:pt x="29" y="21"/>
                    <a:pt x="29" y="22"/>
                  </a:cubicBezTo>
                  <a:cubicBezTo>
                    <a:pt x="29" y="23"/>
                    <a:pt x="29" y="24"/>
                    <a:pt x="29" y="24"/>
                  </a:cubicBezTo>
                  <a:cubicBezTo>
                    <a:pt x="28" y="24"/>
                    <a:pt x="28" y="24"/>
                    <a:pt x="27" y="24"/>
                  </a:cubicBezTo>
                  <a:close/>
                  <a:moveTo>
                    <a:pt x="43" y="33"/>
                  </a:moveTo>
                  <a:cubicBezTo>
                    <a:pt x="42" y="32"/>
                    <a:pt x="42" y="32"/>
                    <a:pt x="41" y="32"/>
                  </a:cubicBezTo>
                  <a:cubicBezTo>
                    <a:pt x="41" y="30"/>
                    <a:pt x="41" y="27"/>
                    <a:pt x="41" y="25"/>
                  </a:cubicBezTo>
                  <a:cubicBezTo>
                    <a:pt x="41" y="23"/>
                    <a:pt x="41" y="21"/>
                    <a:pt x="41" y="19"/>
                  </a:cubicBezTo>
                  <a:cubicBezTo>
                    <a:pt x="42" y="19"/>
                    <a:pt x="42" y="19"/>
                    <a:pt x="43" y="20"/>
                  </a:cubicBezTo>
                  <a:cubicBezTo>
                    <a:pt x="43" y="20"/>
                    <a:pt x="43" y="21"/>
                    <a:pt x="43" y="22"/>
                  </a:cubicBezTo>
                  <a:cubicBezTo>
                    <a:pt x="43" y="23"/>
                    <a:pt x="43" y="24"/>
                    <a:pt x="43" y="24"/>
                  </a:cubicBezTo>
                  <a:cubicBezTo>
                    <a:pt x="43" y="24"/>
                    <a:pt x="44" y="24"/>
                    <a:pt x="45" y="24"/>
                  </a:cubicBezTo>
                  <a:cubicBezTo>
                    <a:pt x="46" y="25"/>
                    <a:pt x="46" y="25"/>
                    <a:pt x="47" y="26"/>
                  </a:cubicBezTo>
                  <a:cubicBezTo>
                    <a:pt x="47" y="26"/>
                    <a:pt x="48" y="27"/>
                    <a:pt x="48" y="27"/>
                  </a:cubicBezTo>
                  <a:cubicBezTo>
                    <a:pt x="48" y="28"/>
                    <a:pt x="49" y="29"/>
                    <a:pt x="49" y="29"/>
                  </a:cubicBezTo>
                  <a:cubicBezTo>
                    <a:pt x="49" y="30"/>
                    <a:pt x="49" y="31"/>
                    <a:pt x="49" y="31"/>
                  </a:cubicBezTo>
                  <a:cubicBezTo>
                    <a:pt x="49" y="33"/>
                    <a:pt x="49" y="34"/>
                    <a:pt x="48" y="34"/>
                  </a:cubicBezTo>
                  <a:cubicBezTo>
                    <a:pt x="47" y="35"/>
                    <a:pt x="46" y="35"/>
                    <a:pt x="45" y="34"/>
                  </a:cubicBezTo>
                  <a:cubicBezTo>
                    <a:pt x="44" y="34"/>
                    <a:pt x="43" y="33"/>
                    <a:pt x="43" y="31"/>
                  </a:cubicBezTo>
                  <a:cubicBezTo>
                    <a:pt x="43" y="32"/>
                    <a:pt x="43" y="32"/>
                    <a:pt x="43" y="33"/>
                  </a:cubicBezTo>
                  <a:close/>
                  <a:moveTo>
                    <a:pt x="43" y="28"/>
                  </a:moveTo>
                  <a:cubicBezTo>
                    <a:pt x="43" y="29"/>
                    <a:pt x="43" y="30"/>
                    <a:pt x="43" y="30"/>
                  </a:cubicBezTo>
                  <a:cubicBezTo>
                    <a:pt x="44" y="32"/>
                    <a:pt x="44" y="32"/>
                    <a:pt x="45" y="33"/>
                  </a:cubicBezTo>
                  <a:cubicBezTo>
                    <a:pt x="46" y="33"/>
                    <a:pt x="46" y="33"/>
                    <a:pt x="47" y="33"/>
                  </a:cubicBezTo>
                  <a:cubicBezTo>
                    <a:pt x="47" y="33"/>
                    <a:pt x="47" y="32"/>
                    <a:pt x="47" y="31"/>
                  </a:cubicBezTo>
                  <a:cubicBezTo>
                    <a:pt x="47" y="29"/>
                    <a:pt x="47" y="28"/>
                    <a:pt x="47" y="27"/>
                  </a:cubicBezTo>
                  <a:cubicBezTo>
                    <a:pt x="46" y="27"/>
                    <a:pt x="46" y="26"/>
                    <a:pt x="45" y="26"/>
                  </a:cubicBezTo>
                  <a:cubicBezTo>
                    <a:pt x="44" y="25"/>
                    <a:pt x="44" y="25"/>
                    <a:pt x="43" y="26"/>
                  </a:cubicBezTo>
                  <a:cubicBezTo>
                    <a:pt x="43" y="26"/>
                    <a:pt x="43" y="27"/>
                    <a:pt x="43" y="28"/>
                  </a:cubicBezTo>
                  <a:close/>
                  <a:moveTo>
                    <a:pt x="57" y="38"/>
                  </a:moveTo>
                  <a:cubicBezTo>
                    <a:pt x="57" y="38"/>
                    <a:pt x="58" y="38"/>
                    <a:pt x="58" y="39"/>
                  </a:cubicBezTo>
                  <a:cubicBezTo>
                    <a:pt x="58" y="40"/>
                    <a:pt x="58" y="40"/>
                    <a:pt x="57" y="40"/>
                  </a:cubicBezTo>
                  <a:cubicBezTo>
                    <a:pt x="56" y="40"/>
                    <a:pt x="56" y="40"/>
                    <a:pt x="55" y="40"/>
                  </a:cubicBezTo>
                  <a:cubicBezTo>
                    <a:pt x="53" y="39"/>
                    <a:pt x="52" y="38"/>
                    <a:pt x="51" y="37"/>
                  </a:cubicBezTo>
                  <a:cubicBezTo>
                    <a:pt x="51" y="35"/>
                    <a:pt x="50" y="34"/>
                    <a:pt x="50" y="32"/>
                  </a:cubicBezTo>
                  <a:cubicBezTo>
                    <a:pt x="50" y="31"/>
                    <a:pt x="51" y="30"/>
                    <a:pt x="51" y="29"/>
                  </a:cubicBezTo>
                  <a:cubicBezTo>
                    <a:pt x="52" y="29"/>
                    <a:pt x="53" y="29"/>
                    <a:pt x="54" y="30"/>
                  </a:cubicBezTo>
                  <a:cubicBezTo>
                    <a:pt x="56" y="30"/>
                    <a:pt x="57" y="31"/>
                    <a:pt x="57" y="33"/>
                  </a:cubicBezTo>
                  <a:cubicBezTo>
                    <a:pt x="58" y="34"/>
                    <a:pt x="59" y="35"/>
                    <a:pt x="59" y="37"/>
                  </a:cubicBezTo>
                  <a:cubicBezTo>
                    <a:pt x="59" y="37"/>
                    <a:pt x="59" y="37"/>
                    <a:pt x="59" y="37"/>
                  </a:cubicBezTo>
                  <a:cubicBezTo>
                    <a:pt x="56" y="36"/>
                    <a:pt x="54" y="35"/>
                    <a:pt x="52" y="34"/>
                  </a:cubicBezTo>
                  <a:cubicBezTo>
                    <a:pt x="52" y="35"/>
                    <a:pt x="52" y="36"/>
                    <a:pt x="53" y="36"/>
                  </a:cubicBezTo>
                  <a:cubicBezTo>
                    <a:pt x="53" y="37"/>
                    <a:pt x="54" y="38"/>
                    <a:pt x="55" y="38"/>
                  </a:cubicBezTo>
                  <a:cubicBezTo>
                    <a:pt x="55" y="39"/>
                    <a:pt x="56" y="39"/>
                    <a:pt x="56" y="39"/>
                  </a:cubicBezTo>
                  <a:cubicBezTo>
                    <a:pt x="56" y="39"/>
                    <a:pt x="57" y="38"/>
                    <a:pt x="57" y="38"/>
                  </a:cubicBezTo>
                  <a:close/>
                  <a:moveTo>
                    <a:pt x="52" y="32"/>
                  </a:moveTo>
                  <a:cubicBezTo>
                    <a:pt x="54" y="33"/>
                    <a:pt x="55" y="34"/>
                    <a:pt x="57" y="35"/>
                  </a:cubicBezTo>
                  <a:cubicBezTo>
                    <a:pt x="57" y="34"/>
                    <a:pt x="57" y="34"/>
                    <a:pt x="56" y="33"/>
                  </a:cubicBezTo>
                  <a:cubicBezTo>
                    <a:pt x="56" y="32"/>
                    <a:pt x="55" y="31"/>
                    <a:pt x="55" y="31"/>
                  </a:cubicBezTo>
                  <a:cubicBezTo>
                    <a:pt x="54" y="31"/>
                    <a:pt x="53" y="31"/>
                    <a:pt x="53" y="31"/>
                  </a:cubicBezTo>
                  <a:cubicBezTo>
                    <a:pt x="52" y="31"/>
                    <a:pt x="52" y="31"/>
                    <a:pt x="52" y="32"/>
                  </a:cubicBezTo>
                  <a:close/>
                  <a:moveTo>
                    <a:pt x="60" y="43"/>
                  </a:moveTo>
                  <a:cubicBezTo>
                    <a:pt x="60" y="41"/>
                    <a:pt x="60" y="40"/>
                    <a:pt x="60" y="38"/>
                  </a:cubicBezTo>
                  <a:cubicBezTo>
                    <a:pt x="60" y="36"/>
                    <a:pt x="60" y="35"/>
                    <a:pt x="60" y="33"/>
                  </a:cubicBezTo>
                  <a:cubicBezTo>
                    <a:pt x="61" y="34"/>
                    <a:pt x="61" y="34"/>
                    <a:pt x="62" y="34"/>
                  </a:cubicBezTo>
                  <a:cubicBezTo>
                    <a:pt x="62" y="35"/>
                    <a:pt x="62" y="35"/>
                    <a:pt x="62" y="36"/>
                  </a:cubicBezTo>
                  <a:cubicBezTo>
                    <a:pt x="62" y="35"/>
                    <a:pt x="62" y="35"/>
                    <a:pt x="63" y="35"/>
                  </a:cubicBezTo>
                  <a:cubicBezTo>
                    <a:pt x="63" y="35"/>
                    <a:pt x="63" y="35"/>
                    <a:pt x="64" y="35"/>
                  </a:cubicBezTo>
                  <a:cubicBezTo>
                    <a:pt x="64" y="35"/>
                    <a:pt x="65" y="36"/>
                    <a:pt x="65" y="36"/>
                  </a:cubicBezTo>
                  <a:cubicBezTo>
                    <a:pt x="65" y="37"/>
                    <a:pt x="65" y="37"/>
                    <a:pt x="65" y="38"/>
                  </a:cubicBezTo>
                  <a:cubicBezTo>
                    <a:pt x="64" y="37"/>
                    <a:pt x="64" y="37"/>
                    <a:pt x="64" y="37"/>
                  </a:cubicBezTo>
                  <a:cubicBezTo>
                    <a:pt x="63" y="36"/>
                    <a:pt x="63" y="36"/>
                    <a:pt x="63" y="36"/>
                  </a:cubicBezTo>
                  <a:cubicBezTo>
                    <a:pt x="62" y="36"/>
                    <a:pt x="62" y="37"/>
                    <a:pt x="62" y="37"/>
                  </a:cubicBezTo>
                  <a:cubicBezTo>
                    <a:pt x="62" y="37"/>
                    <a:pt x="62" y="38"/>
                    <a:pt x="62" y="39"/>
                  </a:cubicBezTo>
                  <a:cubicBezTo>
                    <a:pt x="62" y="39"/>
                    <a:pt x="62" y="40"/>
                    <a:pt x="62" y="41"/>
                  </a:cubicBezTo>
                  <a:cubicBezTo>
                    <a:pt x="62" y="42"/>
                    <a:pt x="62" y="43"/>
                    <a:pt x="62" y="44"/>
                  </a:cubicBezTo>
                  <a:cubicBezTo>
                    <a:pt x="61" y="43"/>
                    <a:pt x="61" y="43"/>
                    <a:pt x="60" y="4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1" name="Freeform 851"/>
            <p:cNvSpPr>
              <a:spLocks noEditPoints="1"/>
            </p:cNvSpPr>
            <p:nvPr/>
          </p:nvSpPr>
          <p:spPr bwMode="auto">
            <a:xfrm>
              <a:off x="422" y="965"/>
              <a:ext cx="691" cy="463"/>
            </a:xfrm>
            <a:custGeom>
              <a:avLst/>
              <a:gdLst>
                <a:gd name="T0" fmla="*/ 0 w 70"/>
                <a:gd name="T1" fmla="*/ 0 h 47"/>
                <a:gd name="T2" fmla="*/ 2147483647 w 70"/>
                <a:gd name="T3" fmla="*/ 2147483647 h 47"/>
                <a:gd name="T4" fmla="*/ 2147483647 w 70"/>
                <a:gd name="T5" fmla="*/ 2147483647 h 47"/>
                <a:gd name="T6" fmla="*/ 2147483647 w 70"/>
                <a:gd name="T7" fmla="*/ 2147483647 h 47"/>
                <a:gd name="T8" fmla="*/ 2147483647 w 70"/>
                <a:gd name="T9" fmla="*/ 2147483647 h 47"/>
                <a:gd name="T10" fmla="*/ 2147483647 w 70"/>
                <a:gd name="T11" fmla="*/ 2147483647 h 47"/>
                <a:gd name="T12" fmla="*/ 2147483647 w 70"/>
                <a:gd name="T13" fmla="*/ 2147483647 h 47"/>
                <a:gd name="T14" fmla="*/ 2147483647 w 70"/>
                <a:gd name="T15" fmla="*/ 2147483647 h 47"/>
                <a:gd name="T16" fmla="*/ 2147483647 w 70"/>
                <a:gd name="T17" fmla="*/ 2147483647 h 47"/>
                <a:gd name="T18" fmla="*/ 2147483647 w 70"/>
                <a:gd name="T19" fmla="*/ 2147483647 h 47"/>
                <a:gd name="T20" fmla="*/ 2147483647 w 70"/>
                <a:gd name="T21" fmla="*/ 2147483647 h 47"/>
                <a:gd name="T22" fmla="*/ 2147483647 w 70"/>
                <a:gd name="T23" fmla="*/ 2147483647 h 47"/>
                <a:gd name="T24" fmla="*/ 2147483647 w 70"/>
                <a:gd name="T25" fmla="*/ 2147483647 h 47"/>
                <a:gd name="T26" fmla="*/ 2147483647 w 70"/>
                <a:gd name="T27" fmla="*/ 2147483647 h 47"/>
                <a:gd name="T28" fmla="*/ 2147483647 w 70"/>
                <a:gd name="T29" fmla="*/ 2147483647 h 47"/>
                <a:gd name="T30" fmla="*/ 2147483647 w 70"/>
                <a:gd name="T31" fmla="*/ 2147483647 h 47"/>
                <a:gd name="T32" fmla="*/ 2147483647 w 70"/>
                <a:gd name="T33" fmla="*/ 2147483647 h 47"/>
                <a:gd name="T34" fmla="*/ 2147483647 w 70"/>
                <a:gd name="T35" fmla="*/ 2147483647 h 47"/>
                <a:gd name="T36" fmla="*/ 2147483647 w 70"/>
                <a:gd name="T37" fmla="*/ 2147483647 h 47"/>
                <a:gd name="T38" fmla="*/ 2147483647 w 70"/>
                <a:gd name="T39" fmla="*/ 2147483647 h 47"/>
                <a:gd name="T40" fmla="*/ 2147483647 w 70"/>
                <a:gd name="T41" fmla="*/ 2147483647 h 47"/>
                <a:gd name="T42" fmla="*/ 2147483647 w 70"/>
                <a:gd name="T43" fmla="*/ 2147483647 h 47"/>
                <a:gd name="T44" fmla="*/ 2147483647 w 70"/>
                <a:gd name="T45" fmla="*/ 2147483647 h 47"/>
                <a:gd name="T46" fmla="*/ 2147483647 w 70"/>
                <a:gd name="T47" fmla="*/ 2147483647 h 47"/>
                <a:gd name="T48" fmla="*/ 2147483647 w 70"/>
                <a:gd name="T49" fmla="*/ 2147483647 h 47"/>
                <a:gd name="T50" fmla="*/ 2147483647 w 70"/>
                <a:gd name="T51" fmla="*/ 2147483647 h 47"/>
                <a:gd name="T52" fmla="*/ 2147483647 w 70"/>
                <a:gd name="T53" fmla="*/ 2147483647 h 47"/>
                <a:gd name="T54" fmla="*/ 2147483647 w 70"/>
                <a:gd name="T55" fmla="*/ 2147483647 h 47"/>
                <a:gd name="T56" fmla="*/ 2147483647 w 70"/>
                <a:gd name="T57" fmla="*/ 2147483647 h 47"/>
                <a:gd name="T58" fmla="*/ 2147483647 w 70"/>
                <a:gd name="T59" fmla="*/ 2147483647 h 47"/>
                <a:gd name="T60" fmla="*/ 2147483647 w 70"/>
                <a:gd name="T61" fmla="*/ 2147483647 h 47"/>
                <a:gd name="T62" fmla="*/ 2147483647 w 70"/>
                <a:gd name="T63" fmla="*/ 2147483647 h 47"/>
                <a:gd name="T64" fmla="*/ 2147483647 w 70"/>
                <a:gd name="T65" fmla="*/ 2147483647 h 47"/>
                <a:gd name="T66" fmla="*/ 2147483647 w 70"/>
                <a:gd name="T67" fmla="*/ 2147483647 h 47"/>
                <a:gd name="T68" fmla="*/ 2147483647 w 70"/>
                <a:gd name="T69" fmla="*/ 2147483647 h 47"/>
                <a:gd name="T70" fmla="*/ 2147483647 w 70"/>
                <a:gd name="T71" fmla="*/ 2147483647 h 47"/>
                <a:gd name="T72" fmla="*/ 2147483647 w 70"/>
                <a:gd name="T73" fmla="*/ 2147483647 h 47"/>
                <a:gd name="T74" fmla="*/ 2147483647 w 70"/>
                <a:gd name="T75" fmla="*/ 2147483647 h 47"/>
                <a:gd name="T76" fmla="*/ 2147483647 w 70"/>
                <a:gd name="T77" fmla="*/ 2147483647 h 47"/>
                <a:gd name="T78" fmla="*/ 2147483647 w 70"/>
                <a:gd name="T79" fmla="*/ 2147483647 h 47"/>
                <a:gd name="T80" fmla="*/ 2147483647 w 70"/>
                <a:gd name="T81" fmla="*/ 2147483647 h 47"/>
                <a:gd name="T82" fmla="*/ 2147483647 w 70"/>
                <a:gd name="T83" fmla="*/ 2147483647 h 47"/>
                <a:gd name="T84" fmla="*/ 2147483647 w 70"/>
                <a:gd name="T85" fmla="*/ 2147483647 h 47"/>
                <a:gd name="T86" fmla="*/ 2147483647 w 70"/>
                <a:gd name="T87" fmla="*/ 2147483647 h 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
                <a:gd name="T133" fmla="*/ 0 h 47"/>
                <a:gd name="T134" fmla="*/ 70 w 70"/>
                <a:gd name="T135" fmla="*/ 47 h 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 h="47">
                  <a:moveTo>
                    <a:pt x="0" y="12"/>
                  </a:moveTo>
                  <a:cubicBezTo>
                    <a:pt x="0" y="10"/>
                    <a:pt x="0" y="8"/>
                    <a:pt x="0" y="6"/>
                  </a:cubicBezTo>
                  <a:cubicBezTo>
                    <a:pt x="0" y="4"/>
                    <a:pt x="0" y="2"/>
                    <a:pt x="0" y="0"/>
                  </a:cubicBezTo>
                  <a:cubicBezTo>
                    <a:pt x="1" y="0"/>
                    <a:pt x="1" y="0"/>
                    <a:pt x="2" y="1"/>
                  </a:cubicBezTo>
                  <a:cubicBezTo>
                    <a:pt x="2" y="1"/>
                    <a:pt x="2" y="2"/>
                    <a:pt x="2" y="3"/>
                  </a:cubicBezTo>
                  <a:cubicBezTo>
                    <a:pt x="2" y="4"/>
                    <a:pt x="2" y="5"/>
                    <a:pt x="2" y="5"/>
                  </a:cubicBezTo>
                  <a:cubicBezTo>
                    <a:pt x="4" y="7"/>
                    <a:pt x="7" y="8"/>
                    <a:pt x="9" y="9"/>
                  </a:cubicBezTo>
                  <a:cubicBezTo>
                    <a:pt x="9" y="8"/>
                    <a:pt x="9" y="7"/>
                    <a:pt x="9" y="7"/>
                  </a:cubicBezTo>
                  <a:cubicBezTo>
                    <a:pt x="9" y="6"/>
                    <a:pt x="9" y="5"/>
                    <a:pt x="9" y="4"/>
                  </a:cubicBezTo>
                  <a:cubicBezTo>
                    <a:pt x="9" y="4"/>
                    <a:pt x="10" y="5"/>
                    <a:pt x="11" y="5"/>
                  </a:cubicBezTo>
                  <a:cubicBezTo>
                    <a:pt x="11" y="7"/>
                    <a:pt x="11" y="9"/>
                    <a:pt x="11" y="11"/>
                  </a:cubicBezTo>
                  <a:cubicBezTo>
                    <a:pt x="11" y="13"/>
                    <a:pt x="11" y="15"/>
                    <a:pt x="11" y="17"/>
                  </a:cubicBezTo>
                  <a:cubicBezTo>
                    <a:pt x="10" y="17"/>
                    <a:pt x="9" y="16"/>
                    <a:pt x="9" y="16"/>
                  </a:cubicBezTo>
                  <a:cubicBezTo>
                    <a:pt x="9" y="15"/>
                    <a:pt x="9" y="14"/>
                    <a:pt x="9" y="13"/>
                  </a:cubicBezTo>
                  <a:cubicBezTo>
                    <a:pt x="9" y="12"/>
                    <a:pt x="9" y="11"/>
                    <a:pt x="9" y="10"/>
                  </a:cubicBezTo>
                  <a:cubicBezTo>
                    <a:pt x="7" y="9"/>
                    <a:pt x="4" y="8"/>
                    <a:pt x="2" y="7"/>
                  </a:cubicBezTo>
                  <a:cubicBezTo>
                    <a:pt x="2" y="8"/>
                    <a:pt x="2" y="9"/>
                    <a:pt x="2" y="10"/>
                  </a:cubicBezTo>
                  <a:cubicBezTo>
                    <a:pt x="2" y="11"/>
                    <a:pt x="2" y="12"/>
                    <a:pt x="2" y="13"/>
                  </a:cubicBezTo>
                  <a:cubicBezTo>
                    <a:pt x="1" y="12"/>
                    <a:pt x="1" y="12"/>
                    <a:pt x="0" y="12"/>
                  </a:cubicBezTo>
                  <a:close/>
                  <a:moveTo>
                    <a:pt x="20" y="19"/>
                  </a:moveTo>
                  <a:cubicBezTo>
                    <a:pt x="20" y="19"/>
                    <a:pt x="21" y="20"/>
                    <a:pt x="21" y="20"/>
                  </a:cubicBezTo>
                  <a:cubicBezTo>
                    <a:pt x="21" y="21"/>
                    <a:pt x="21" y="21"/>
                    <a:pt x="20" y="21"/>
                  </a:cubicBezTo>
                  <a:cubicBezTo>
                    <a:pt x="19" y="22"/>
                    <a:pt x="18" y="21"/>
                    <a:pt x="17" y="21"/>
                  </a:cubicBezTo>
                  <a:cubicBezTo>
                    <a:pt x="16" y="20"/>
                    <a:pt x="15" y="19"/>
                    <a:pt x="14" y="18"/>
                  </a:cubicBezTo>
                  <a:cubicBezTo>
                    <a:pt x="13" y="17"/>
                    <a:pt x="13" y="15"/>
                    <a:pt x="13" y="14"/>
                  </a:cubicBezTo>
                  <a:cubicBezTo>
                    <a:pt x="13" y="12"/>
                    <a:pt x="13" y="12"/>
                    <a:pt x="14" y="11"/>
                  </a:cubicBezTo>
                  <a:cubicBezTo>
                    <a:pt x="15" y="11"/>
                    <a:pt x="16" y="11"/>
                    <a:pt x="17" y="12"/>
                  </a:cubicBezTo>
                  <a:cubicBezTo>
                    <a:pt x="18" y="12"/>
                    <a:pt x="19" y="13"/>
                    <a:pt x="20" y="14"/>
                  </a:cubicBezTo>
                  <a:cubicBezTo>
                    <a:pt x="21" y="16"/>
                    <a:pt x="21" y="17"/>
                    <a:pt x="21" y="18"/>
                  </a:cubicBezTo>
                  <a:cubicBezTo>
                    <a:pt x="21" y="19"/>
                    <a:pt x="21" y="19"/>
                    <a:pt x="21" y="19"/>
                  </a:cubicBezTo>
                  <a:cubicBezTo>
                    <a:pt x="19" y="18"/>
                    <a:pt x="17" y="16"/>
                    <a:pt x="14" y="15"/>
                  </a:cubicBezTo>
                  <a:cubicBezTo>
                    <a:pt x="14" y="16"/>
                    <a:pt x="15" y="17"/>
                    <a:pt x="15" y="18"/>
                  </a:cubicBezTo>
                  <a:cubicBezTo>
                    <a:pt x="16" y="19"/>
                    <a:pt x="16" y="19"/>
                    <a:pt x="17" y="20"/>
                  </a:cubicBezTo>
                  <a:cubicBezTo>
                    <a:pt x="18" y="20"/>
                    <a:pt x="18" y="20"/>
                    <a:pt x="19" y="20"/>
                  </a:cubicBezTo>
                  <a:cubicBezTo>
                    <a:pt x="19" y="20"/>
                    <a:pt x="19" y="20"/>
                    <a:pt x="20" y="19"/>
                  </a:cubicBezTo>
                  <a:close/>
                  <a:moveTo>
                    <a:pt x="14" y="14"/>
                  </a:moveTo>
                  <a:cubicBezTo>
                    <a:pt x="16" y="15"/>
                    <a:pt x="18" y="16"/>
                    <a:pt x="20" y="17"/>
                  </a:cubicBezTo>
                  <a:cubicBezTo>
                    <a:pt x="20" y="16"/>
                    <a:pt x="19" y="15"/>
                    <a:pt x="19" y="15"/>
                  </a:cubicBezTo>
                  <a:cubicBezTo>
                    <a:pt x="19" y="14"/>
                    <a:pt x="18" y="13"/>
                    <a:pt x="17" y="13"/>
                  </a:cubicBezTo>
                  <a:cubicBezTo>
                    <a:pt x="16" y="12"/>
                    <a:pt x="16" y="12"/>
                    <a:pt x="15" y="13"/>
                  </a:cubicBezTo>
                  <a:cubicBezTo>
                    <a:pt x="15" y="13"/>
                    <a:pt x="14" y="13"/>
                    <a:pt x="14" y="14"/>
                  </a:cubicBezTo>
                  <a:close/>
                  <a:moveTo>
                    <a:pt x="34" y="30"/>
                  </a:moveTo>
                  <a:cubicBezTo>
                    <a:pt x="34" y="29"/>
                    <a:pt x="33" y="29"/>
                    <a:pt x="33" y="29"/>
                  </a:cubicBezTo>
                  <a:cubicBezTo>
                    <a:pt x="33" y="27"/>
                    <a:pt x="33" y="26"/>
                    <a:pt x="33" y="24"/>
                  </a:cubicBezTo>
                  <a:cubicBezTo>
                    <a:pt x="33" y="22"/>
                    <a:pt x="33" y="21"/>
                    <a:pt x="33" y="19"/>
                  </a:cubicBezTo>
                  <a:cubicBezTo>
                    <a:pt x="32" y="19"/>
                    <a:pt x="32" y="19"/>
                    <a:pt x="31" y="19"/>
                  </a:cubicBezTo>
                  <a:cubicBezTo>
                    <a:pt x="30" y="19"/>
                    <a:pt x="30" y="19"/>
                    <a:pt x="29" y="19"/>
                  </a:cubicBezTo>
                  <a:cubicBezTo>
                    <a:pt x="29" y="19"/>
                    <a:pt x="29" y="18"/>
                    <a:pt x="29" y="18"/>
                  </a:cubicBezTo>
                  <a:cubicBezTo>
                    <a:pt x="30" y="18"/>
                    <a:pt x="31" y="18"/>
                    <a:pt x="32" y="18"/>
                  </a:cubicBezTo>
                  <a:cubicBezTo>
                    <a:pt x="32" y="18"/>
                    <a:pt x="33" y="17"/>
                    <a:pt x="33" y="17"/>
                  </a:cubicBezTo>
                  <a:cubicBezTo>
                    <a:pt x="33" y="17"/>
                    <a:pt x="34" y="17"/>
                    <a:pt x="34" y="17"/>
                  </a:cubicBezTo>
                  <a:cubicBezTo>
                    <a:pt x="34" y="19"/>
                    <a:pt x="34" y="21"/>
                    <a:pt x="34" y="23"/>
                  </a:cubicBezTo>
                  <a:cubicBezTo>
                    <a:pt x="34" y="26"/>
                    <a:pt x="34" y="28"/>
                    <a:pt x="34" y="30"/>
                  </a:cubicBezTo>
                  <a:close/>
                  <a:moveTo>
                    <a:pt x="45" y="36"/>
                  </a:moveTo>
                  <a:cubicBezTo>
                    <a:pt x="45" y="35"/>
                    <a:pt x="44" y="35"/>
                    <a:pt x="44" y="35"/>
                  </a:cubicBezTo>
                  <a:cubicBezTo>
                    <a:pt x="44" y="33"/>
                    <a:pt x="44" y="31"/>
                    <a:pt x="44" y="29"/>
                  </a:cubicBezTo>
                  <a:cubicBezTo>
                    <a:pt x="44" y="27"/>
                    <a:pt x="44" y="25"/>
                    <a:pt x="44" y="23"/>
                  </a:cubicBezTo>
                  <a:cubicBezTo>
                    <a:pt x="44" y="23"/>
                    <a:pt x="45" y="23"/>
                    <a:pt x="46" y="23"/>
                  </a:cubicBezTo>
                  <a:cubicBezTo>
                    <a:pt x="46" y="24"/>
                    <a:pt x="46" y="25"/>
                    <a:pt x="46" y="26"/>
                  </a:cubicBezTo>
                  <a:cubicBezTo>
                    <a:pt x="46" y="26"/>
                    <a:pt x="46" y="27"/>
                    <a:pt x="46" y="28"/>
                  </a:cubicBezTo>
                  <a:cubicBezTo>
                    <a:pt x="46" y="27"/>
                    <a:pt x="47" y="27"/>
                    <a:pt x="48" y="28"/>
                  </a:cubicBezTo>
                  <a:cubicBezTo>
                    <a:pt x="49" y="28"/>
                    <a:pt x="49" y="29"/>
                    <a:pt x="50" y="29"/>
                  </a:cubicBezTo>
                  <a:cubicBezTo>
                    <a:pt x="50" y="30"/>
                    <a:pt x="51" y="30"/>
                    <a:pt x="51" y="31"/>
                  </a:cubicBezTo>
                  <a:cubicBezTo>
                    <a:pt x="51" y="31"/>
                    <a:pt x="52" y="32"/>
                    <a:pt x="52" y="33"/>
                  </a:cubicBezTo>
                  <a:cubicBezTo>
                    <a:pt x="52" y="33"/>
                    <a:pt x="52" y="34"/>
                    <a:pt x="52" y="35"/>
                  </a:cubicBezTo>
                  <a:cubicBezTo>
                    <a:pt x="52" y="36"/>
                    <a:pt x="52" y="37"/>
                    <a:pt x="51" y="37"/>
                  </a:cubicBezTo>
                  <a:cubicBezTo>
                    <a:pt x="50" y="38"/>
                    <a:pt x="49" y="38"/>
                    <a:pt x="48" y="37"/>
                  </a:cubicBezTo>
                  <a:cubicBezTo>
                    <a:pt x="47" y="37"/>
                    <a:pt x="46" y="36"/>
                    <a:pt x="45" y="34"/>
                  </a:cubicBezTo>
                  <a:cubicBezTo>
                    <a:pt x="45" y="35"/>
                    <a:pt x="45" y="35"/>
                    <a:pt x="45" y="36"/>
                  </a:cubicBezTo>
                  <a:close/>
                  <a:moveTo>
                    <a:pt x="45" y="31"/>
                  </a:moveTo>
                  <a:cubicBezTo>
                    <a:pt x="45" y="32"/>
                    <a:pt x="46" y="33"/>
                    <a:pt x="46" y="34"/>
                  </a:cubicBezTo>
                  <a:cubicBezTo>
                    <a:pt x="46" y="35"/>
                    <a:pt x="47" y="35"/>
                    <a:pt x="48" y="36"/>
                  </a:cubicBezTo>
                  <a:cubicBezTo>
                    <a:pt x="49" y="36"/>
                    <a:pt x="49" y="36"/>
                    <a:pt x="50" y="36"/>
                  </a:cubicBezTo>
                  <a:cubicBezTo>
                    <a:pt x="50" y="36"/>
                    <a:pt x="51" y="35"/>
                    <a:pt x="51" y="34"/>
                  </a:cubicBezTo>
                  <a:cubicBezTo>
                    <a:pt x="51" y="33"/>
                    <a:pt x="50" y="32"/>
                    <a:pt x="50" y="31"/>
                  </a:cubicBezTo>
                  <a:cubicBezTo>
                    <a:pt x="49" y="30"/>
                    <a:pt x="49" y="30"/>
                    <a:pt x="48" y="29"/>
                  </a:cubicBezTo>
                  <a:cubicBezTo>
                    <a:pt x="47" y="29"/>
                    <a:pt x="47" y="29"/>
                    <a:pt x="46" y="29"/>
                  </a:cubicBezTo>
                  <a:cubicBezTo>
                    <a:pt x="46" y="29"/>
                    <a:pt x="45" y="30"/>
                    <a:pt x="45" y="31"/>
                  </a:cubicBezTo>
                  <a:close/>
                  <a:moveTo>
                    <a:pt x="61" y="42"/>
                  </a:moveTo>
                  <a:cubicBezTo>
                    <a:pt x="60" y="43"/>
                    <a:pt x="59" y="43"/>
                    <a:pt x="59" y="43"/>
                  </a:cubicBezTo>
                  <a:cubicBezTo>
                    <a:pt x="58" y="42"/>
                    <a:pt x="58" y="42"/>
                    <a:pt x="57" y="42"/>
                  </a:cubicBezTo>
                  <a:cubicBezTo>
                    <a:pt x="56" y="41"/>
                    <a:pt x="55" y="41"/>
                    <a:pt x="55" y="40"/>
                  </a:cubicBezTo>
                  <a:cubicBezTo>
                    <a:pt x="54" y="39"/>
                    <a:pt x="54" y="38"/>
                    <a:pt x="54" y="38"/>
                  </a:cubicBezTo>
                  <a:cubicBezTo>
                    <a:pt x="54" y="37"/>
                    <a:pt x="54" y="37"/>
                    <a:pt x="54" y="37"/>
                  </a:cubicBezTo>
                  <a:cubicBezTo>
                    <a:pt x="54" y="36"/>
                    <a:pt x="55" y="36"/>
                    <a:pt x="55" y="36"/>
                  </a:cubicBezTo>
                  <a:cubicBezTo>
                    <a:pt x="55" y="36"/>
                    <a:pt x="56" y="36"/>
                    <a:pt x="56" y="36"/>
                  </a:cubicBezTo>
                  <a:cubicBezTo>
                    <a:pt x="56" y="36"/>
                    <a:pt x="57" y="37"/>
                    <a:pt x="58" y="37"/>
                  </a:cubicBezTo>
                  <a:cubicBezTo>
                    <a:pt x="59" y="37"/>
                    <a:pt x="60" y="38"/>
                    <a:pt x="60" y="38"/>
                  </a:cubicBezTo>
                  <a:cubicBezTo>
                    <a:pt x="60" y="38"/>
                    <a:pt x="60" y="38"/>
                    <a:pt x="60" y="38"/>
                  </a:cubicBezTo>
                  <a:cubicBezTo>
                    <a:pt x="60" y="37"/>
                    <a:pt x="60" y="36"/>
                    <a:pt x="60" y="36"/>
                  </a:cubicBezTo>
                  <a:cubicBezTo>
                    <a:pt x="60" y="35"/>
                    <a:pt x="59" y="35"/>
                    <a:pt x="58" y="34"/>
                  </a:cubicBezTo>
                  <a:cubicBezTo>
                    <a:pt x="57" y="34"/>
                    <a:pt x="57" y="34"/>
                    <a:pt x="56" y="34"/>
                  </a:cubicBezTo>
                  <a:cubicBezTo>
                    <a:pt x="56" y="34"/>
                    <a:pt x="56" y="34"/>
                    <a:pt x="56" y="35"/>
                  </a:cubicBezTo>
                  <a:cubicBezTo>
                    <a:pt x="55" y="34"/>
                    <a:pt x="55" y="34"/>
                    <a:pt x="54" y="34"/>
                  </a:cubicBezTo>
                  <a:cubicBezTo>
                    <a:pt x="54" y="33"/>
                    <a:pt x="54" y="33"/>
                    <a:pt x="55" y="33"/>
                  </a:cubicBezTo>
                  <a:cubicBezTo>
                    <a:pt x="55" y="32"/>
                    <a:pt x="56" y="32"/>
                    <a:pt x="56" y="33"/>
                  </a:cubicBezTo>
                  <a:cubicBezTo>
                    <a:pt x="57" y="33"/>
                    <a:pt x="58" y="33"/>
                    <a:pt x="58" y="33"/>
                  </a:cubicBezTo>
                  <a:cubicBezTo>
                    <a:pt x="59" y="34"/>
                    <a:pt x="60" y="34"/>
                    <a:pt x="60" y="35"/>
                  </a:cubicBezTo>
                  <a:cubicBezTo>
                    <a:pt x="61" y="35"/>
                    <a:pt x="61" y="36"/>
                    <a:pt x="61" y="36"/>
                  </a:cubicBezTo>
                  <a:cubicBezTo>
                    <a:pt x="62" y="36"/>
                    <a:pt x="62" y="37"/>
                    <a:pt x="62" y="37"/>
                  </a:cubicBezTo>
                  <a:cubicBezTo>
                    <a:pt x="62" y="38"/>
                    <a:pt x="62" y="38"/>
                    <a:pt x="62" y="39"/>
                  </a:cubicBezTo>
                  <a:cubicBezTo>
                    <a:pt x="62" y="39"/>
                    <a:pt x="62" y="40"/>
                    <a:pt x="62" y="41"/>
                  </a:cubicBezTo>
                  <a:cubicBezTo>
                    <a:pt x="62" y="42"/>
                    <a:pt x="62" y="43"/>
                    <a:pt x="62" y="43"/>
                  </a:cubicBezTo>
                  <a:cubicBezTo>
                    <a:pt x="62" y="44"/>
                    <a:pt x="62" y="44"/>
                    <a:pt x="63" y="45"/>
                  </a:cubicBezTo>
                  <a:cubicBezTo>
                    <a:pt x="62" y="44"/>
                    <a:pt x="61" y="44"/>
                    <a:pt x="61" y="44"/>
                  </a:cubicBezTo>
                  <a:cubicBezTo>
                    <a:pt x="61" y="43"/>
                    <a:pt x="61" y="43"/>
                    <a:pt x="61" y="42"/>
                  </a:cubicBezTo>
                  <a:close/>
                  <a:moveTo>
                    <a:pt x="60" y="39"/>
                  </a:moveTo>
                  <a:cubicBezTo>
                    <a:pt x="60" y="39"/>
                    <a:pt x="59" y="39"/>
                    <a:pt x="58" y="38"/>
                  </a:cubicBezTo>
                  <a:cubicBezTo>
                    <a:pt x="57" y="38"/>
                    <a:pt x="57" y="38"/>
                    <a:pt x="56" y="38"/>
                  </a:cubicBezTo>
                  <a:cubicBezTo>
                    <a:pt x="56" y="38"/>
                    <a:pt x="56" y="38"/>
                    <a:pt x="56" y="38"/>
                  </a:cubicBezTo>
                  <a:cubicBezTo>
                    <a:pt x="56" y="38"/>
                    <a:pt x="55" y="38"/>
                    <a:pt x="55" y="38"/>
                  </a:cubicBezTo>
                  <a:cubicBezTo>
                    <a:pt x="55" y="39"/>
                    <a:pt x="56" y="39"/>
                    <a:pt x="56" y="40"/>
                  </a:cubicBezTo>
                  <a:cubicBezTo>
                    <a:pt x="56" y="40"/>
                    <a:pt x="57" y="41"/>
                    <a:pt x="57" y="41"/>
                  </a:cubicBezTo>
                  <a:cubicBezTo>
                    <a:pt x="58" y="41"/>
                    <a:pt x="59" y="41"/>
                    <a:pt x="59" y="41"/>
                  </a:cubicBezTo>
                  <a:cubicBezTo>
                    <a:pt x="60" y="41"/>
                    <a:pt x="60" y="41"/>
                    <a:pt x="60" y="41"/>
                  </a:cubicBezTo>
                  <a:cubicBezTo>
                    <a:pt x="60" y="41"/>
                    <a:pt x="60" y="40"/>
                    <a:pt x="60" y="40"/>
                  </a:cubicBezTo>
                  <a:cubicBezTo>
                    <a:pt x="60" y="39"/>
                    <a:pt x="60" y="39"/>
                    <a:pt x="60" y="39"/>
                  </a:cubicBezTo>
                  <a:close/>
                  <a:moveTo>
                    <a:pt x="65" y="46"/>
                  </a:moveTo>
                  <a:cubicBezTo>
                    <a:pt x="65" y="44"/>
                    <a:pt x="65" y="43"/>
                    <a:pt x="65" y="41"/>
                  </a:cubicBezTo>
                  <a:cubicBezTo>
                    <a:pt x="65" y="40"/>
                    <a:pt x="65" y="38"/>
                    <a:pt x="65" y="37"/>
                  </a:cubicBezTo>
                  <a:cubicBezTo>
                    <a:pt x="65" y="37"/>
                    <a:pt x="66" y="37"/>
                    <a:pt x="66" y="38"/>
                  </a:cubicBezTo>
                  <a:cubicBezTo>
                    <a:pt x="66" y="38"/>
                    <a:pt x="66" y="39"/>
                    <a:pt x="66" y="39"/>
                  </a:cubicBezTo>
                  <a:cubicBezTo>
                    <a:pt x="66" y="39"/>
                    <a:pt x="67" y="38"/>
                    <a:pt x="67" y="38"/>
                  </a:cubicBezTo>
                  <a:cubicBezTo>
                    <a:pt x="67" y="38"/>
                    <a:pt x="68" y="38"/>
                    <a:pt x="68" y="39"/>
                  </a:cubicBezTo>
                  <a:cubicBezTo>
                    <a:pt x="69" y="39"/>
                    <a:pt x="69" y="39"/>
                    <a:pt x="70" y="40"/>
                  </a:cubicBezTo>
                  <a:cubicBezTo>
                    <a:pt x="70" y="40"/>
                    <a:pt x="70" y="41"/>
                    <a:pt x="69" y="41"/>
                  </a:cubicBezTo>
                  <a:cubicBezTo>
                    <a:pt x="69" y="41"/>
                    <a:pt x="69" y="40"/>
                    <a:pt x="68" y="40"/>
                  </a:cubicBezTo>
                  <a:cubicBezTo>
                    <a:pt x="68" y="40"/>
                    <a:pt x="67" y="40"/>
                    <a:pt x="67" y="40"/>
                  </a:cubicBezTo>
                  <a:cubicBezTo>
                    <a:pt x="67" y="40"/>
                    <a:pt x="67" y="40"/>
                    <a:pt x="67" y="40"/>
                  </a:cubicBezTo>
                  <a:cubicBezTo>
                    <a:pt x="66" y="41"/>
                    <a:pt x="66" y="41"/>
                    <a:pt x="66" y="42"/>
                  </a:cubicBezTo>
                  <a:cubicBezTo>
                    <a:pt x="66" y="43"/>
                    <a:pt x="66" y="44"/>
                    <a:pt x="66" y="44"/>
                  </a:cubicBezTo>
                  <a:cubicBezTo>
                    <a:pt x="66" y="45"/>
                    <a:pt x="66" y="46"/>
                    <a:pt x="66" y="47"/>
                  </a:cubicBezTo>
                  <a:cubicBezTo>
                    <a:pt x="66" y="46"/>
                    <a:pt x="65" y="46"/>
                    <a:pt x="65" y="4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2" name="Freeform 852"/>
            <p:cNvSpPr>
              <a:spLocks noEditPoints="1"/>
            </p:cNvSpPr>
            <p:nvPr/>
          </p:nvSpPr>
          <p:spPr bwMode="auto">
            <a:xfrm>
              <a:off x="353" y="2118"/>
              <a:ext cx="395" cy="365"/>
            </a:xfrm>
            <a:custGeom>
              <a:avLst/>
              <a:gdLst>
                <a:gd name="T0" fmla="*/ 0 w 40"/>
                <a:gd name="T1" fmla="*/ 2147483647 h 37"/>
                <a:gd name="T2" fmla="*/ 0 w 40"/>
                <a:gd name="T3" fmla="*/ 0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2147483647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2147483647 h 37"/>
                <a:gd name="T28" fmla="*/ 2147483647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2147483647 w 40"/>
                <a:gd name="T39" fmla="*/ 2147483647 h 37"/>
                <a:gd name="T40" fmla="*/ 2147483647 w 40"/>
                <a:gd name="T41" fmla="*/ 2147483647 h 37"/>
                <a:gd name="T42" fmla="*/ 2147483647 w 40"/>
                <a:gd name="T43" fmla="*/ 2147483647 h 37"/>
                <a:gd name="T44" fmla="*/ 2147483647 w 40"/>
                <a:gd name="T45" fmla="*/ 2147483647 h 37"/>
                <a:gd name="T46" fmla="*/ 2147483647 w 40"/>
                <a:gd name="T47" fmla="*/ 2147483647 h 37"/>
                <a:gd name="T48" fmla="*/ 2147483647 w 40"/>
                <a:gd name="T49" fmla="*/ 2147483647 h 37"/>
                <a:gd name="T50" fmla="*/ 2147483647 w 40"/>
                <a:gd name="T51" fmla="*/ 2147483647 h 37"/>
                <a:gd name="T52" fmla="*/ 2147483647 w 40"/>
                <a:gd name="T53" fmla="*/ 2147483647 h 37"/>
                <a:gd name="T54" fmla="*/ 2147483647 w 40"/>
                <a:gd name="T55" fmla="*/ 2147483647 h 37"/>
                <a:gd name="T56" fmla="*/ 2147483647 w 40"/>
                <a:gd name="T57" fmla="*/ 2147483647 h 37"/>
                <a:gd name="T58" fmla="*/ 2147483647 w 40"/>
                <a:gd name="T59" fmla="*/ 2147483647 h 37"/>
                <a:gd name="T60" fmla="*/ 2147483647 w 40"/>
                <a:gd name="T61" fmla="*/ 2147483647 h 37"/>
                <a:gd name="T62" fmla="*/ 2147483647 w 40"/>
                <a:gd name="T63" fmla="*/ 2147483647 h 37"/>
                <a:gd name="T64" fmla="*/ 2147483647 w 40"/>
                <a:gd name="T65" fmla="*/ 2147483647 h 37"/>
                <a:gd name="T66" fmla="*/ 2147483647 w 40"/>
                <a:gd name="T67" fmla="*/ 2147483647 h 37"/>
                <a:gd name="T68" fmla="*/ 2147483647 w 40"/>
                <a:gd name="T69" fmla="*/ 2147483647 h 37"/>
                <a:gd name="T70" fmla="*/ 2147483647 w 40"/>
                <a:gd name="T71" fmla="*/ 2147483647 h 37"/>
                <a:gd name="T72" fmla="*/ 2147483647 w 40"/>
                <a:gd name="T73" fmla="*/ 2147483647 h 37"/>
                <a:gd name="T74" fmla="*/ 2147483647 w 40"/>
                <a:gd name="T75" fmla="*/ 2147483647 h 37"/>
                <a:gd name="T76" fmla="*/ 2147483647 w 40"/>
                <a:gd name="T77" fmla="*/ 2147483647 h 37"/>
                <a:gd name="T78" fmla="*/ 2147483647 w 40"/>
                <a:gd name="T79" fmla="*/ 2147483647 h 37"/>
                <a:gd name="T80" fmla="*/ 2147483647 w 40"/>
                <a:gd name="T81" fmla="*/ 2147483647 h 37"/>
                <a:gd name="T82" fmla="*/ 2147483647 w 40"/>
                <a:gd name="T83" fmla="*/ 2147483647 h 37"/>
                <a:gd name="T84" fmla="*/ 2147483647 w 40"/>
                <a:gd name="T85" fmla="*/ 2147483647 h 37"/>
                <a:gd name="T86" fmla="*/ 2147483647 w 40"/>
                <a:gd name="T87" fmla="*/ 2147483647 h 37"/>
                <a:gd name="T88" fmla="*/ 2147483647 w 40"/>
                <a:gd name="T89" fmla="*/ 2147483647 h 37"/>
                <a:gd name="T90" fmla="*/ 2147483647 w 40"/>
                <a:gd name="T91" fmla="*/ 2147483647 h 37"/>
                <a:gd name="T92" fmla="*/ 2147483647 w 40"/>
                <a:gd name="T93" fmla="*/ 2147483647 h 37"/>
                <a:gd name="T94" fmla="*/ 2147483647 w 40"/>
                <a:gd name="T95" fmla="*/ 2147483647 h 37"/>
                <a:gd name="T96" fmla="*/ 2147483647 w 40"/>
                <a:gd name="T97" fmla="*/ 2147483647 h 37"/>
                <a:gd name="T98" fmla="*/ 2147483647 w 40"/>
                <a:gd name="T99" fmla="*/ 2147483647 h 37"/>
                <a:gd name="T100" fmla="*/ 2147483647 w 40"/>
                <a:gd name="T101" fmla="*/ 2147483647 h 37"/>
                <a:gd name="T102" fmla="*/ 2147483647 w 40"/>
                <a:gd name="T103" fmla="*/ 2147483647 h 37"/>
                <a:gd name="T104" fmla="*/ 2147483647 w 40"/>
                <a:gd name="T105" fmla="*/ 2147483647 h 37"/>
                <a:gd name="T106" fmla="*/ 2147483647 w 40"/>
                <a:gd name="T107" fmla="*/ 2147483647 h 37"/>
                <a:gd name="T108" fmla="*/ 2147483647 w 40"/>
                <a:gd name="T109" fmla="*/ 2147483647 h 37"/>
                <a:gd name="T110" fmla="*/ 2147483647 w 40"/>
                <a:gd name="T111" fmla="*/ 2147483647 h 37"/>
                <a:gd name="T112" fmla="*/ 2147483647 w 40"/>
                <a:gd name="T113" fmla="*/ 2147483647 h 37"/>
                <a:gd name="T114" fmla="*/ 2147483647 w 40"/>
                <a:gd name="T115" fmla="*/ 2147483647 h 37"/>
                <a:gd name="T116" fmla="*/ 2147483647 w 40"/>
                <a:gd name="T117" fmla="*/ 2147483647 h 37"/>
                <a:gd name="T118" fmla="*/ 2147483647 w 40"/>
                <a:gd name="T119" fmla="*/ 2147483647 h 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37"/>
                <a:gd name="T182" fmla="*/ 40 w 40"/>
                <a:gd name="T183" fmla="*/ 37 h 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37">
                  <a:moveTo>
                    <a:pt x="1" y="15"/>
                  </a:moveTo>
                  <a:cubicBezTo>
                    <a:pt x="1" y="15"/>
                    <a:pt x="1" y="14"/>
                    <a:pt x="0" y="14"/>
                  </a:cubicBezTo>
                  <a:cubicBezTo>
                    <a:pt x="0" y="12"/>
                    <a:pt x="0" y="9"/>
                    <a:pt x="0" y="7"/>
                  </a:cubicBezTo>
                  <a:cubicBezTo>
                    <a:pt x="0" y="5"/>
                    <a:pt x="0" y="2"/>
                    <a:pt x="0" y="0"/>
                  </a:cubicBezTo>
                  <a:cubicBezTo>
                    <a:pt x="1" y="0"/>
                    <a:pt x="1" y="0"/>
                    <a:pt x="2" y="1"/>
                  </a:cubicBezTo>
                  <a:cubicBezTo>
                    <a:pt x="2" y="2"/>
                    <a:pt x="2" y="2"/>
                    <a:pt x="2" y="3"/>
                  </a:cubicBezTo>
                  <a:cubicBezTo>
                    <a:pt x="2" y="4"/>
                    <a:pt x="2" y="5"/>
                    <a:pt x="2" y="6"/>
                  </a:cubicBezTo>
                  <a:cubicBezTo>
                    <a:pt x="2" y="5"/>
                    <a:pt x="3" y="5"/>
                    <a:pt x="4" y="6"/>
                  </a:cubicBezTo>
                  <a:cubicBezTo>
                    <a:pt x="4" y="6"/>
                    <a:pt x="5" y="6"/>
                    <a:pt x="5" y="7"/>
                  </a:cubicBezTo>
                  <a:cubicBezTo>
                    <a:pt x="6" y="8"/>
                    <a:pt x="6" y="8"/>
                    <a:pt x="7" y="9"/>
                  </a:cubicBezTo>
                  <a:cubicBezTo>
                    <a:pt x="7" y="9"/>
                    <a:pt x="7" y="10"/>
                    <a:pt x="7" y="11"/>
                  </a:cubicBezTo>
                  <a:cubicBezTo>
                    <a:pt x="8" y="12"/>
                    <a:pt x="8" y="12"/>
                    <a:pt x="8" y="13"/>
                  </a:cubicBezTo>
                  <a:cubicBezTo>
                    <a:pt x="8" y="15"/>
                    <a:pt x="7" y="16"/>
                    <a:pt x="7" y="17"/>
                  </a:cubicBezTo>
                  <a:cubicBezTo>
                    <a:pt x="6" y="17"/>
                    <a:pt x="5" y="17"/>
                    <a:pt x="4" y="17"/>
                  </a:cubicBezTo>
                  <a:cubicBezTo>
                    <a:pt x="3" y="16"/>
                    <a:pt x="2" y="15"/>
                    <a:pt x="1" y="14"/>
                  </a:cubicBezTo>
                  <a:cubicBezTo>
                    <a:pt x="1" y="14"/>
                    <a:pt x="1" y="14"/>
                    <a:pt x="1" y="15"/>
                  </a:cubicBezTo>
                  <a:close/>
                  <a:moveTo>
                    <a:pt x="1" y="10"/>
                  </a:moveTo>
                  <a:cubicBezTo>
                    <a:pt x="1" y="11"/>
                    <a:pt x="2" y="12"/>
                    <a:pt x="2" y="13"/>
                  </a:cubicBezTo>
                  <a:cubicBezTo>
                    <a:pt x="2" y="14"/>
                    <a:pt x="3" y="15"/>
                    <a:pt x="4" y="15"/>
                  </a:cubicBezTo>
                  <a:cubicBezTo>
                    <a:pt x="4" y="15"/>
                    <a:pt x="5" y="15"/>
                    <a:pt x="5" y="15"/>
                  </a:cubicBezTo>
                  <a:cubicBezTo>
                    <a:pt x="6" y="15"/>
                    <a:pt x="6" y="14"/>
                    <a:pt x="6" y="12"/>
                  </a:cubicBezTo>
                  <a:cubicBezTo>
                    <a:pt x="6" y="11"/>
                    <a:pt x="6" y="10"/>
                    <a:pt x="5" y="9"/>
                  </a:cubicBezTo>
                  <a:cubicBezTo>
                    <a:pt x="5" y="8"/>
                    <a:pt x="4" y="7"/>
                    <a:pt x="4" y="7"/>
                  </a:cubicBezTo>
                  <a:cubicBezTo>
                    <a:pt x="3" y="7"/>
                    <a:pt x="3" y="7"/>
                    <a:pt x="2" y="7"/>
                  </a:cubicBezTo>
                  <a:cubicBezTo>
                    <a:pt x="2" y="8"/>
                    <a:pt x="1" y="8"/>
                    <a:pt x="1" y="10"/>
                  </a:cubicBezTo>
                  <a:close/>
                  <a:moveTo>
                    <a:pt x="15" y="20"/>
                  </a:moveTo>
                  <a:cubicBezTo>
                    <a:pt x="16" y="20"/>
                    <a:pt x="16" y="20"/>
                    <a:pt x="17" y="21"/>
                  </a:cubicBezTo>
                  <a:cubicBezTo>
                    <a:pt x="17" y="22"/>
                    <a:pt x="16" y="22"/>
                    <a:pt x="16" y="22"/>
                  </a:cubicBezTo>
                  <a:cubicBezTo>
                    <a:pt x="15" y="23"/>
                    <a:pt x="14" y="22"/>
                    <a:pt x="13" y="22"/>
                  </a:cubicBezTo>
                  <a:cubicBezTo>
                    <a:pt x="12" y="21"/>
                    <a:pt x="11" y="20"/>
                    <a:pt x="10" y="19"/>
                  </a:cubicBezTo>
                  <a:cubicBezTo>
                    <a:pt x="9" y="17"/>
                    <a:pt x="9" y="16"/>
                    <a:pt x="9" y="14"/>
                  </a:cubicBezTo>
                  <a:cubicBezTo>
                    <a:pt x="9" y="12"/>
                    <a:pt x="9" y="11"/>
                    <a:pt x="10" y="11"/>
                  </a:cubicBezTo>
                  <a:cubicBezTo>
                    <a:pt x="11" y="10"/>
                    <a:pt x="12" y="10"/>
                    <a:pt x="13" y="11"/>
                  </a:cubicBezTo>
                  <a:cubicBezTo>
                    <a:pt x="14" y="12"/>
                    <a:pt x="15" y="13"/>
                    <a:pt x="16" y="14"/>
                  </a:cubicBezTo>
                  <a:cubicBezTo>
                    <a:pt x="17" y="15"/>
                    <a:pt x="17" y="17"/>
                    <a:pt x="17" y="19"/>
                  </a:cubicBezTo>
                  <a:cubicBezTo>
                    <a:pt x="17" y="19"/>
                    <a:pt x="17" y="19"/>
                    <a:pt x="17" y="19"/>
                  </a:cubicBezTo>
                  <a:cubicBezTo>
                    <a:pt x="15" y="18"/>
                    <a:pt x="13" y="17"/>
                    <a:pt x="10" y="15"/>
                  </a:cubicBezTo>
                  <a:cubicBezTo>
                    <a:pt x="10" y="17"/>
                    <a:pt x="11" y="18"/>
                    <a:pt x="11" y="18"/>
                  </a:cubicBezTo>
                  <a:cubicBezTo>
                    <a:pt x="12" y="19"/>
                    <a:pt x="12" y="20"/>
                    <a:pt x="13" y="20"/>
                  </a:cubicBezTo>
                  <a:cubicBezTo>
                    <a:pt x="14" y="21"/>
                    <a:pt x="14" y="21"/>
                    <a:pt x="14" y="21"/>
                  </a:cubicBezTo>
                  <a:cubicBezTo>
                    <a:pt x="15" y="21"/>
                    <a:pt x="15" y="20"/>
                    <a:pt x="15" y="20"/>
                  </a:cubicBezTo>
                  <a:close/>
                  <a:moveTo>
                    <a:pt x="11" y="14"/>
                  </a:moveTo>
                  <a:cubicBezTo>
                    <a:pt x="12" y="15"/>
                    <a:pt x="14" y="16"/>
                    <a:pt x="15" y="17"/>
                  </a:cubicBezTo>
                  <a:cubicBezTo>
                    <a:pt x="15" y="16"/>
                    <a:pt x="15" y="15"/>
                    <a:pt x="15" y="14"/>
                  </a:cubicBezTo>
                  <a:cubicBezTo>
                    <a:pt x="14" y="14"/>
                    <a:pt x="14" y="13"/>
                    <a:pt x="13" y="12"/>
                  </a:cubicBezTo>
                  <a:cubicBezTo>
                    <a:pt x="12" y="12"/>
                    <a:pt x="12" y="12"/>
                    <a:pt x="11" y="12"/>
                  </a:cubicBezTo>
                  <a:cubicBezTo>
                    <a:pt x="11" y="13"/>
                    <a:pt x="11" y="13"/>
                    <a:pt x="11" y="14"/>
                  </a:cubicBezTo>
                  <a:close/>
                  <a:moveTo>
                    <a:pt x="24" y="27"/>
                  </a:moveTo>
                  <a:cubicBezTo>
                    <a:pt x="24" y="27"/>
                    <a:pt x="23" y="27"/>
                    <a:pt x="23" y="27"/>
                  </a:cubicBezTo>
                  <a:cubicBezTo>
                    <a:pt x="22" y="27"/>
                    <a:pt x="22" y="27"/>
                    <a:pt x="21" y="27"/>
                  </a:cubicBezTo>
                  <a:cubicBezTo>
                    <a:pt x="20" y="26"/>
                    <a:pt x="20" y="25"/>
                    <a:pt x="19" y="24"/>
                  </a:cubicBezTo>
                  <a:cubicBezTo>
                    <a:pt x="19" y="24"/>
                    <a:pt x="18" y="23"/>
                    <a:pt x="18" y="22"/>
                  </a:cubicBezTo>
                  <a:cubicBezTo>
                    <a:pt x="18" y="21"/>
                    <a:pt x="18" y="21"/>
                    <a:pt x="19" y="21"/>
                  </a:cubicBezTo>
                  <a:cubicBezTo>
                    <a:pt x="19" y="20"/>
                    <a:pt x="19" y="20"/>
                    <a:pt x="19" y="20"/>
                  </a:cubicBezTo>
                  <a:cubicBezTo>
                    <a:pt x="20" y="20"/>
                    <a:pt x="20" y="20"/>
                    <a:pt x="20" y="20"/>
                  </a:cubicBezTo>
                  <a:cubicBezTo>
                    <a:pt x="21" y="20"/>
                    <a:pt x="21" y="20"/>
                    <a:pt x="22" y="21"/>
                  </a:cubicBezTo>
                  <a:cubicBezTo>
                    <a:pt x="23" y="21"/>
                    <a:pt x="24" y="21"/>
                    <a:pt x="24" y="21"/>
                  </a:cubicBezTo>
                  <a:cubicBezTo>
                    <a:pt x="24" y="21"/>
                    <a:pt x="24" y="21"/>
                    <a:pt x="24" y="21"/>
                  </a:cubicBezTo>
                  <a:cubicBezTo>
                    <a:pt x="24" y="20"/>
                    <a:pt x="24" y="20"/>
                    <a:pt x="24" y="19"/>
                  </a:cubicBezTo>
                  <a:cubicBezTo>
                    <a:pt x="24" y="19"/>
                    <a:pt x="23" y="18"/>
                    <a:pt x="22" y="18"/>
                  </a:cubicBezTo>
                  <a:cubicBezTo>
                    <a:pt x="22" y="17"/>
                    <a:pt x="21" y="17"/>
                    <a:pt x="21" y="17"/>
                  </a:cubicBezTo>
                  <a:cubicBezTo>
                    <a:pt x="20" y="17"/>
                    <a:pt x="20" y="18"/>
                    <a:pt x="20" y="18"/>
                  </a:cubicBezTo>
                  <a:cubicBezTo>
                    <a:pt x="19" y="18"/>
                    <a:pt x="19" y="18"/>
                    <a:pt x="19" y="17"/>
                  </a:cubicBezTo>
                  <a:cubicBezTo>
                    <a:pt x="19" y="17"/>
                    <a:pt x="19" y="16"/>
                    <a:pt x="19" y="16"/>
                  </a:cubicBezTo>
                  <a:cubicBezTo>
                    <a:pt x="19" y="16"/>
                    <a:pt x="20" y="16"/>
                    <a:pt x="20" y="16"/>
                  </a:cubicBezTo>
                  <a:cubicBezTo>
                    <a:pt x="21" y="16"/>
                    <a:pt x="22" y="16"/>
                    <a:pt x="22" y="16"/>
                  </a:cubicBezTo>
                  <a:cubicBezTo>
                    <a:pt x="23" y="17"/>
                    <a:pt x="24" y="17"/>
                    <a:pt x="24" y="18"/>
                  </a:cubicBezTo>
                  <a:cubicBezTo>
                    <a:pt x="25" y="18"/>
                    <a:pt x="25" y="19"/>
                    <a:pt x="25" y="19"/>
                  </a:cubicBezTo>
                  <a:cubicBezTo>
                    <a:pt x="26" y="20"/>
                    <a:pt x="26" y="20"/>
                    <a:pt x="26" y="21"/>
                  </a:cubicBezTo>
                  <a:cubicBezTo>
                    <a:pt x="26" y="21"/>
                    <a:pt x="26" y="21"/>
                    <a:pt x="26" y="22"/>
                  </a:cubicBezTo>
                  <a:cubicBezTo>
                    <a:pt x="26" y="23"/>
                    <a:pt x="26" y="24"/>
                    <a:pt x="26" y="25"/>
                  </a:cubicBezTo>
                  <a:cubicBezTo>
                    <a:pt x="26" y="26"/>
                    <a:pt x="26" y="27"/>
                    <a:pt x="26" y="28"/>
                  </a:cubicBezTo>
                  <a:cubicBezTo>
                    <a:pt x="26" y="28"/>
                    <a:pt x="26" y="29"/>
                    <a:pt x="26" y="29"/>
                  </a:cubicBezTo>
                  <a:cubicBezTo>
                    <a:pt x="26" y="29"/>
                    <a:pt x="25" y="29"/>
                    <a:pt x="25" y="28"/>
                  </a:cubicBezTo>
                  <a:cubicBezTo>
                    <a:pt x="25" y="28"/>
                    <a:pt x="25" y="27"/>
                    <a:pt x="24" y="27"/>
                  </a:cubicBezTo>
                  <a:close/>
                  <a:moveTo>
                    <a:pt x="24" y="23"/>
                  </a:moveTo>
                  <a:cubicBezTo>
                    <a:pt x="24" y="23"/>
                    <a:pt x="23" y="23"/>
                    <a:pt x="22" y="22"/>
                  </a:cubicBezTo>
                  <a:cubicBezTo>
                    <a:pt x="21" y="22"/>
                    <a:pt x="21" y="22"/>
                    <a:pt x="21" y="22"/>
                  </a:cubicBezTo>
                  <a:cubicBezTo>
                    <a:pt x="20" y="22"/>
                    <a:pt x="20" y="22"/>
                    <a:pt x="20" y="22"/>
                  </a:cubicBezTo>
                  <a:cubicBezTo>
                    <a:pt x="20" y="22"/>
                    <a:pt x="20" y="22"/>
                    <a:pt x="20" y="23"/>
                  </a:cubicBezTo>
                  <a:cubicBezTo>
                    <a:pt x="20" y="23"/>
                    <a:pt x="20" y="24"/>
                    <a:pt x="20" y="24"/>
                  </a:cubicBezTo>
                  <a:cubicBezTo>
                    <a:pt x="21" y="25"/>
                    <a:pt x="21" y="25"/>
                    <a:pt x="22" y="25"/>
                  </a:cubicBezTo>
                  <a:cubicBezTo>
                    <a:pt x="22" y="26"/>
                    <a:pt x="23" y="26"/>
                    <a:pt x="23" y="26"/>
                  </a:cubicBezTo>
                  <a:cubicBezTo>
                    <a:pt x="24" y="26"/>
                    <a:pt x="24" y="26"/>
                    <a:pt x="24" y="25"/>
                  </a:cubicBezTo>
                  <a:cubicBezTo>
                    <a:pt x="24" y="25"/>
                    <a:pt x="24" y="24"/>
                    <a:pt x="24" y="24"/>
                  </a:cubicBezTo>
                  <a:cubicBezTo>
                    <a:pt x="24" y="23"/>
                    <a:pt x="24" y="23"/>
                    <a:pt x="24" y="23"/>
                  </a:cubicBezTo>
                  <a:close/>
                  <a:moveTo>
                    <a:pt x="28" y="30"/>
                  </a:moveTo>
                  <a:cubicBezTo>
                    <a:pt x="28" y="29"/>
                    <a:pt x="28" y="27"/>
                    <a:pt x="28" y="25"/>
                  </a:cubicBezTo>
                  <a:cubicBezTo>
                    <a:pt x="28" y="23"/>
                    <a:pt x="28" y="22"/>
                    <a:pt x="28" y="20"/>
                  </a:cubicBezTo>
                  <a:cubicBezTo>
                    <a:pt x="29" y="20"/>
                    <a:pt x="29" y="20"/>
                    <a:pt x="29" y="21"/>
                  </a:cubicBezTo>
                  <a:cubicBezTo>
                    <a:pt x="29" y="21"/>
                    <a:pt x="29" y="22"/>
                    <a:pt x="29" y="22"/>
                  </a:cubicBezTo>
                  <a:cubicBezTo>
                    <a:pt x="30" y="22"/>
                    <a:pt x="30" y="22"/>
                    <a:pt x="31" y="21"/>
                  </a:cubicBezTo>
                  <a:cubicBezTo>
                    <a:pt x="31" y="21"/>
                    <a:pt x="32" y="22"/>
                    <a:pt x="32" y="22"/>
                  </a:cubicBezTo>
                  <a:cubicBezTo>
                    <a:pt x="33" y="22"/>
                    <a:pt x="33" y="23"/>
                    <a:pt x="34" y="23"/>
                  </a:cubicBezTo>
                  <a:cubicBezTo>
                    <a:pt x="34" y="24"/>
                    <a:pt x="34" y="24"/>
                    <a:pt x="35" y="25"/>
                  </a:cubicBezTo>
                  <a:cubicBezTo>
                    <a:pt x="35" y="24"/>
                    <a:pt x="36" y="24"/>
                    <a:pt x="37" y="25"/>
                  </a:cubicBezTo>
                  <a:cubicBezTo>
                    <a:pt x="38" y="25"/>
                    <a:pt x="39" y="26"/>
                    <a:pt x="39" y="27"/>
                  </a:cubicBezTo>
                  <a:cubicBezTo>
                    <a:pt x="40" y="28"/>
                    <a:pt x="40" y="29"/>
                    <a:pt x="40" y="30"/>
                  </a:cubicBezTo>
                  <a:cubicBezTo>
                    <a:pt x="40" y="31"/>
                    <a:pt x="40" y="32"/>
                    <a:pt x="40" y="34"/>
                  </a:cubicBezTo>
                  <a:cubicBezTo>
                    <a:pt x="40" y="35"/>
                    <a:pt x="40" y="36"/>
                    <a:pt x="40" y="37"/>
                  </a:cubicBezTo>
                  <a:cubicBezTo>
                    <a:pt x="40" y="37"/>
                    <a:pt x="39" y="37"/>
                    <a:pt x="39" y="36"/>
                  </a:cubicBezTo>
                  <a:cubicBezTo>
                    <a:pt x="39" y="35"/>
                    <a:pt x="39" y="34"/>
                    <a:pt x="39" y="33"/>
                  </a:cubicBezTo>
                  <a:cubicBezTo>
                    <a:pt x="39" y="32"/>
                    <a:pt x="39" y="31"/>
                    <a:pt x="39" y="30"/>
                  </a:cubicBezTo>
                  <a:cubicBezTo>
                    <a:pt x="39" y="29"/>
                    <a:pt x="39" y="28"/>
                    <a:pt x="38" y="28"/>
                  </a:cubicBezTo>
                  <a:cubicBezTo>
                    <a:pt x="38" y="28"/>
                    <a:pt x="38" y="27"/>
                    <a:pt x="38" y="27"/>
                  </a:cubicBezTo>
                  <a:cubicBezTo>
                    <a:pt x="38" y="27"/>
                    <a:pt x="37" y="26"/>
                    <a:pt x="37" y="26"/>
                  </a:cubicBezTo>
                  <a:cubicBezTo>
                    <a:pt x="36" y="26"/>
                    <a:pt x="36" y="26"/>
                    <a:pt x="35" y="26"/>
                  </a:cubicBezTo>
                  <a:cubicBezTo>
                    <a:pt x="35" y="26"/>
                    <a:pt x="35" y="27"/>
                    <a:pt x="35" y="28"/>
                  </a:cubicBezTo>
                  <a:cubicBezTo>
                    <a:pt x="35" y="29"/>
                    <a:pt x="35" y="30"/>
                    <a:pt x="35" y="31"/>
                  </a:cubicBezTo>
                  <a:cubicBezTo>
                    <a:pt x="35" y="32"/>
                    <a:pt x="35" y="33"/>
                    <a:pt x="35" y="34"/>
                  </a:cubicBezTo>
                  <a:cubicBezTo>
                    <a:pt x="34" y="34"/>
                    <a:pt x="34" y="34"/>
                    <a:pt x="33" y="33"/>
                  </a:cubicBezTo>
                  <a:cubicBezTo>
                    <a:pt x="33" y="32"/>
                    <a:pt x="33" y="31"/>
                    <a:pt x="33" y="30"/>
                  </a:cubicBezTo>
                  <a:cubicBezTo>
                    <a:pt x="33" y="29"/>
                    <a:pt x="33" y="28"/>
                    <a:pt x="33" y="27"/>
                  </a:cubicBezTo>
                  <a:cubicBezTo>
                    <a:pt x="33" y="26"/>
                    <a:pt x="33" y="25"/>
                    <a:pt x="33" y="25"/>
                  </a:cubicBezTo>
                  <a:cubicBezTo>
                    <a:pt x="33" y="24"/>
                    <a:pt x="32" y="24"/>
                    <a:pt x="32" y="23"/>
                  </a:cubicBezTo>
                  <a:cubicBezTo>
                    <a:pt x="31" y="23"/>
                    <a:pt x="31" y="23"/>
                    <a:pt x="31" y="23"/>
                  </a:cubicBezTo>
                  <a:cubicBezTo>
                    <a:pt x="30" y="23"/>
                    <a:pt x="30" y="23"/>
                    <a:pt x="30" y="24"/>
                  </a:cubicBezTo>
                  <a:cubicBezTo>
                    <a:pt x="30" y="24"/>
                    <a:pt x="30" y="25"/>
                    <a:pt x="30" y="26"/>
                  </a:cubicBezTo>
                  <a:cubicBezTo>
                    <a:pt x="30" y="27"/>
                    <a:pt x="30" y="28"/>
                    <a:pt x="30" y="28"/>
                  </a:cubicBezTo>
                  <a:cubicBezTo>
                    <a:pt x="30" y="29"/>
                    <a:pt x="30" y="30"/>
                    <a:pt x="30" y="31"/>
                  </a:cubicBezTo>
                  <a:cubicBezTo>
                    <a:pt x="29" y="31"/>
                    <a:pt x="29" y="31"/>
                    <a:pt x="28" y="30"/>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3" name="Freeform 853"/>
            <p:cNvSpPr>
              <a:spLocks noEditPoints="1"/>
            </p:cNvSpPr>
            <p:nvPr/>
          </p:nvSpPr>
          <p:spPr bwMode="auto">
            <a:xfrm>
              <a:off x="3204" y="373"/>
              <a:ext cx="927" cy="661"/>
            </a:xfrm>
            <a:custGeom>
              <a:avLst/>
              <a:gdLst>
                <a:gd name="T0" fmla="*/ 0 w 94"/>
                <a:gd name="T1" fmla="*/ 2147483647 h 67"/>
                <a:gd name="T2" fmla="*/ 2147483647 w 94"/>
                <a:gd name="T3" fmla="*/ 2147483647 h 67"/>
                <a:gd name="T4" fmla="*/ 2147483647 w 94"/>
                <a:gd name="T5" fmla="*/ 2147483647 h 67"/>
                <a:gd name="T6" fmla="*/ 2147483647 w 94"/>
                <a:gd name="T7" fmla="*/ 2147483647 h 67"/>
                <a:gd name="T8" fmla="*/ 2147483647 w 94"/>
                <a:gd name="T9" fmla="*/ 2147483647 h 67"/>
                <a:gd name="T10" fmla="*/ 2147483647 w 94"/>
                <a:gd name="T11" fmla="*/ 2147483647 h 67"/>
                <a:gd name="T12" fmla="*/ 2147483647 w 94"/>
                <a:gd name="T13" fmla="*/ 2147483647 h 67"/>
                <a:gd name="T14" fmla="*/ 2147483647 w 94"/>
                <a:gd name="T15" fmla="*/ 2147483647 h 67"/>
                <a:gd name="T16" fmla="*/ 2147483647 w 94"/>
                <a:gd name="T17" fmla="*/ 2147483647 h 67"/>
                <a:gd name="T18" fmla="*/ 2147483647 w 94"/>
                <a:gd name="T19" fmla="*/ 2147483647 h 67"/>
                <a:gd name="T20" fmla="*/ 2147483647 w 94"/>
                <a:gd name="T21" fmla="*/ 2147483647 h 67"/>
                <a:gd name="T22" fmla="*/ 2147483647 w 94"/>
                <a:gd name="T23" fmla="*/ 2147483647 h 67"/>
                <a:gd name="T24" fmla="*/ 2147483647 w 94"/>
                <a:gd name="T25" fmla="*/ 2147483647 h 67"/>
                <a:gd name="T26" fmla="*/ 2147483647 w 94"/>
                <a:gd name="T27" fmla="*/ 2147483647 h 67"/>
                <a:gd name="T28" fmla="*/ 2147483647 w 94"/>
                <a:gd name="T29" fmla="*/ 2147483647 h 67"/>
                <a:gd name="T30" fmla="*/ 2147483647 w 94"/>
                <a:gd name="T31" fmla="*/ 2147483647 h 67"/>
                <a:gd name="T32" fmla="*/ 2147483647 w 94"/>
                <a:gd name="T33" fmla="*/ 2147483647 h 67"/>
                <a:gd name="T34" fmla="*/ 2147483647 w 94"/>
                <a:gd name="T35" fmla="*/ 2147483647 h 67"/>
                <a:gd name="T36" fmla="*/ 2147483647 w 94"/>
                <a:gd name="T37" fmla="*/ 2147483647 h 67"/>
                <a:gd name="T38" fmla="*/ 2147483647 w 94"/>
                <a:gd name="T39" fmla="*/ 2147483647 h 67"/>
                <a:gd name="T40" fmla="*/ 2147483647 w 94"/>
                <a:gd name="T41" fmla="*/ 2147483647 h 67"/>
                <a:gd name="T42" fmla="*/ 2147483647 w 94"/>
                <a:gd name="T43" fmla="*/ 2147483647 h 67"/>
                <a:gd name="T44" fmla="*/ 2147483647 w 94"/>
                <a:gd name="T45" fmla="*/ 2147483647 h 67"/>
                <a:gd name="T46" fmla="*/ 2147483647 w 94"/>
                <a:gd name="T47" fmla="*/ 2147483647 h 67"/>
                <a:gd name="T48" fmla="*/ 2147483647 w 94"/>
                <a:gd name="T49" fmla="*/ 2147483647 h 67"/>
                <a:gd name="T50" fmla="*/ 2147483647 w 94"/>
                <a:gd name="T51" fmla="*/ 2147483647 h 67"/>
                <a:gd name="T52" fmla="*/ 2147483647 w 94"/>
                <a:gd name="T53" fmla="*/ 2147483647 h 67"/>
                <a:gd name="T54" fmla="*/ 2147483647 w 94"/>
                <a:gd name="T55" fmla="*/ 2147483647 h 67"/>
                <a:gd name="T56" fmla="*/ 2147483647 w 94"/>
                <a:gd name="T57" fmla="*/ 2147483647 h 67"/>
                <a:gd name="T58" fmla="*/ 2147483647 w 94"/>
                <a:gd name="T59" fmla="*/ 2147483647 h 67"/>
                <a:gd name="T60" fmla="*/ 2147483647 w 94"/>
                <a:gd name="T61" fmla="*/ 2147483647 h 67"/>
                <a:gd name="T62" fmla="*/ 2147483647 w 94"/>
                <a:gd name="T63" fmla="*/ 2147483647 h 67"/>
                <a:gd name="T64" fmla="*/ 2147483647 w 94"/>
                <a:gd name="T65" fmla="*/ 2147483647 h 67"/>
                <a:gd name="T66" fmla="*/ 2147483647 w 94"/>
                <a:gd name="T67" fmla="*/ 2147483647 h 67"/>
                <a:gd name="T68" fmla="*/ 2147483647 w 94"/>
                <a:gd name="T69" fmla="*/ 2147483647 h 67"/>
                <a:gd name="T70" fmla="*/ 2147483647 w 94"/>
                <a:gd name="T71" fmla="*/ 2147483647 h 67"/>
                <a:gd name="T72" fmla="*/ 2147483647 w 94"/>
                <a:gd name="T73" fmla="*/ 2147483647 h 67"/>
                <a:gd name="T74" fmla="*/ 2147483647 w 94"/>
                <a:gd name="T75" fmla="*/ 2147483647 h 67"/>
                <a:gd name="T76" fmla="*/ 2147483647 w 94"/>
                <a:gd name="T77" fmla="*/ 2147483647 h 67"/>
                <a:gd name="T78" fmla="*/ 2147483647 w 94"/>
                <a:gd name="T79" fmla="*/ 2147483647 h 67"/>
                <a:gd name="T80" fmla="*/ 2147483647 w 94"/>
                <a:gd name="T81" fmla="*/ 2147483647 h 67"/>
                <a:gd name="T82" fmla="*/ 2147483647 w 94"/>
                <a:gd name="T83" fmla="*/ 2147483647 h 67"/>
                <a:gd name="T84" fmla="*/ 2147483647 w 94"/>
                <a:gd name="T85" fmla="*/ 2147483647 h 67"/>
                <a:gd name="T86" fmla="*/ 2147483647 w 94"/>
                <a:gd name="T87" fmla="*/ 2147483647 h 67"/>
                <a:gd name="T88" fmla="*/ 2147483647 w 94"/>
                <a:gd name="T89" fmla="*/ 2147483647 h 67"/>
                <a:gd name="T90" fmla="*/ 2147483647 w 94"/>
                <a:gd name="T91" fmla="*/ 2147483647 h 67"/>
                <a:gd name="T92" fmla="*/ 2147483647 w 94"/>
                <a:gd name="T93" fmla="*/ 2147483647 h 67"/>
                <a:gd name="T94" fmla="*/ 2147483647 w 94"/>
                <a:gd name="T95" fmla="*/ 2147483647 h 67"/>
                <a:gd name="T96" fmla="*/ 2147483647 w 94"/>
                <a:gd name="T97" fmla="*/ 2147483647 h 67"/>
                <a:gd name="T98" fmla="*/ 2147483647 w 94"/>
                <a:gd name="T99" fmla="*/ 2147483647 h 67"/>
                <a:gd name="T100" fmla="*/ 2147483647 w 94"/>
                <a:gd name="T101" fmla="*/ 2147483647 h 67"/>
                <a:gd name="T102" fmla="*/ 2147483647 w 94"/>
                <a:gd name="T103" fmla="*/ 2147483647 h 67"/>
                <a:gd name="T104" fmla="*/ 2147483647 w 94"/>
                <a:gd name="T105" fmla="*/ 2147483647 h 67"/>
                <a:gd name="T106" fmla="*/ 2147483647 w 94"/>
                <a:gd name="T107" fmla="*/ 2147483647 h 67"/>
                <a:gd name="T108" fmla="*/ 2147483647 w 94"/>
                <a:gd name="T109" fmla="*/ 2147483647 h 67"/>
                <a:gd name="T110" fmla="*/ 2147483647 w 94"/>
                <a:gd name="T111" fmla="*/ 2147483647 h 67"/>
                <a:gd name="T112" fmla="*/ 2147483647 w 94"/>
                <a:gd name="T113" fmla="*/ 2147483647 h 67"/>
                <a:gd name="T114" fmla="*/ 2147483647 w 94"/>
                <a:gd name="T115" fmla="*/ 2147483647 h 67"/>
                <a:gd name="T116" fmla="*/ 2147483647 w 94"/>
                <a:gd name="T117" fmla="*/ 2147483647 h 67"/>
                <a:gd name="T118" fmla="*/ 2147483647 w 94"/>
                <a:gd name="T119" fmla="*/ 2147483647 h 67"/>
                <a:gd name="T120" fmla="*/ 2147483647 w 94"/>
                <a:gd name="T121" fmla="*/ 2147483647 h 67"/>
                <a:gd name="T122" fmla="*/ 2147483647 w 94"/>
                <a:gd name="T123" fmla="*/ 2147483647 h 67"/>
                <a:gd name="T124" fmla="*/ 2147483647 w 94"/>
                <a:gd name="T125" fmla="*/ 2147483647 h 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
                <a:gd name="T190" fmla="*/ 0 h 67"/>
                <a:gd name="T191" fmla="*/ 94 w 94"/>
                <a:gd name="T192" fmla="*/ 67 h 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 h="67">
                  <a:moveTo>
                    <a:pt x="4" y="17"/>
                  </a:moveTo>
                  <a:cubicBezTo>
                    <a:pt x="4" y="15"/>
                    <a:pt x="4" y="12"/>
                    <a:pt x="4" y="10"/>
                  </a:cubicBezTo>
                  <a:cubicBezTo>
                    <a:pt x="4" y="8"/>
                    <a:pt x="4" y="6"/>
                    <a:pt x="4" y="4"/>
                  </a:cubicBezTo>
                  <a:cubicBezTo>
                    <a:pt x="3" y="3"/>
                    <a:pt x="1" y="3"/>
                    <a:pt x="0" y="2"/>
                  </a:cubicBezTo>
                  <a:cubicBezTo>
                    <a:pt x="0" y="1"/>
                    <a:pt x="0" y="1"/>
                    <a:pt x="0" y="0"/>
                  </a:cubicBezTo>
                  <a:cubicBezTo>
                    <a:pt x="3" y="2"/>
                    <a:pt x="6" y="4"/>
                    <a:pt x="10" y="6"/>
                  </a:cubicBezTo>
                  <a:cubicBezTo>
                    <a:pt x="10" y="6"/>
                    <a:pt x="10" y="7"/>
                    <a:pt x="10" y="7"/>
                  </a:cubicBezTo>
                  <a:cubicBezTo>
                    <a:pt x="8" y="6"/>
                    <a:pt x="7" y="6"/>
                    <a:pt x="6" y="5"/>
                  </a:cubicBezTo>
                  <a:cubicBezTo>
                    <a:pt x="6" y="7"/>
                    <a:pt x="6" y="9"/>
                    <a:pt x="6" y="11"/>
                  </a:cubicBezTo>
                  <a:cubicBezTo>
                    <a:pt x="6" y="13"/>
                    <a:pt x="6" y="15"/>
                    <a:pt x="6" y="18"/>
                  </a:cubicBezTo>
                  <a:cubicBezTo>
                    <a:pt x="5" y="17"/>
                    <a:pt x="5" y="17"/>
                    <a:pt x="4" y="17"/>
                  </a:cubicBezTo>
                  <a:close/>
                  <a:moveTo>
                    <a:pt x="15" y="20"/>
                  </a:moveTo>
                  <a:cubicBezTo>
                    <a:pt x="16" y="20"/>
                    <a:pt x="16" y="20"/>
                    <a:pt x="17" y="21"/>
                  </a:cubicBezTo>
                  <a:cubicBezTo>
                    <a:pt x="16" y="22"/>
                    <a:pt x="16" y="22"/>
                    <a:pt x="15" y="22"/>
                  </a:cubicBezTo>
                  <a:cubicBezTo>
                    <a:pt x="15" y="23"/>
                    <a:pt x="14" y="23"/>
                    <a:pt x="13" y="22"/>
                  </a:cubicBezTo>
                  <a:cubicBezTo>
                    <a:pt x="12" y="21"/>
                    <a:pt x="11" y="20"/>
                    <a:pt x="10" y="19"/>
                  </a:cubicBezTo>
                  <a:cubicBezTo>
                    <a:pt x="9" y="17"/>
                    <a:pt x="9" y="16"/>
                    <a:pt x="9" y="14"/>
                  </a:cubicBezTo>
                  <a:cubicBezTo>
                    <a:pt x="9" y="12"/>
                    <a:pt x="9" y="11"/>
                    <a:pt x="10" y="11"/>
                  </a:cubicBezTo>
                  <a:cubicBezTo>
                    <a:pt x="11" y="10"/>
                    <a:pt x="12" y="10"/>
                    <a:pt x="13" y="11"/>
                  </a:cubicBezTo>
                  <a:cubicBezTo>
                    <a:pt x="14" y="12"/>
                    <a:pt x="15" y="13"/>
                    <a:pt x="16" y="14"/>
                  </a:cubicBezTo>
                  <a:cubicBezTo>
                    <a:pt x="16" y="15"/>
                    <a:pt x="17" y="17"/>
                    <a:pt x="17" y="19"/>
                  </a:cubicBezTo>
                  <a:cubicBezTo>
                    <a:pt x="17" y="19"/>
                    <a:pt x="17" y="19"/>
                    <a:pt x="17" y="19"/>
                  </a:cubicBezTo>
                  <a:cubicBezTo>
                    <a:pt x="15" y="18"/>
                    <a:pt x="12" y="17"/>
                    <a:pt x="10" y="15"/>
                  </a:cubicBezTo>
                  <a:cubicBezTo>
                    <a:pt x="10" y="17"/>
                    <a:pt x="11" y="18"/>
                    <a:pt x="11" y="19"/>
                  </a:cubicBezTo>
                  <a:cubicBezTo>
                    <a:pt x="12" y="19"/>
                    <a:pt x="12" y="20"/>
                    <a:pt x="13" y="20"/>
                  </a:cubicBezTo>
                  <a:cubicBezTo>
                    <a:pt x="13" y="21"/>
                    <a:pt x="14" y="21"/>
                    <a:pt x="14" y="21"/>
                  </a:cubicBezTo>
                  <a:cubicBezTo>
                    <a:pt x="15" y="21"/>
                    <a:pt x="15" y="20"/>
                    <a:pt x="15" y="20"/>
                  </a:cubicBezTo>
                  <a:close/>
                  <a:moveTo>
                    <a:pt x="10" y="14"/>
                  </a:moveTo>
                  <a:cubicBezTo>
                    <a:pt x="12" y="15"/>
                    <a:pt x="14" y="16"/>
                    <a:pt x="15" y="17"/>
                  </a:cubicBezTo>
                  <a:cubicBezTo>
                    <a:pt x="15" y="16"/>
                    <a:pt x="15" y="15"/>
                    <a:pt x="15" y="15"/>
                  </a:cubicBezTo>
                  <a:cubicBezTo>
                    <a:pt x="14" y="14"/>
                    <a:pt x="14" y="13"/>
                    <a:pt x="13" y="12"/>
                  </a:cubicBezTo>
                  <a:cubicBezTo>
                    <a:pt x="12" y="12"/>
                    <a:pt x="12" y="12"/>
                    <a:pt x="11" y="12"/>
                  </a:cubicBezTo>
                  <a:cubicBezTo>
                    <a:pt x="11" y="13"/>
                    <a:pt x="10" y="13"/>
                    <a:pt x="10" y="14"/>
                  </a:cubicBezTo>
                  <a:close/>
                  <a:moveTo>
                    <a:pt x="19" y="25"/>
                  </a:moveTo>
                  <a:cubicBezTo>
                    <a:pt x="19" y="23"/>
                    <a:pt x="19" y="22"/>
                    <a:pt x="19" y="20"/>
                  </a:cubicBezTo>
                  <a:cubicBezTo>
                    <a:pt x="19" y="18"/>
                    <a:pt x="19" y="16"/>
                    <a:pt x="19" y="15"/>
                  </a:cubicBezTo>
                  <a:cubicBezTo>
                    <a:pt x="19" y="15"/>
                    <a:pt x="19" y="15"/>
                    <a:pt x="20" y="15"/>
                  </a:cubicBezTo>
                  <a:cubicBezTo>
                    <a:pt x="20" y="16"/>
                    <a:pt x="20" y="16"/>
                    <a:pt x="20" y="17"/>
                  </a:cubicBezTo>
                  <a:cubicBezTo>
                    <a:pt x="20" y="16"/>
                    <a:pt x="21" y="16"/>
                    <a:pt x="21" y="16"/>
                  </a:cubicBezTo>
                  <a:cubicBezTo>
                    <a:pt x="21" y="16"/>
                    <a:pt x="22" y="16"/>
                    <a:pt x="23" y="17"/>
                  </a:cubicBezTo>
                  <a:cubicBezTo>
                    <a:pt x="23" y="17"/>
                    <a:pt x="24" y="17"/>
                    <a:pt x="24" y="18"/>
                  </a:cubicBezTo>
                  <a:cubicBezTo>
                    <a:pt x="25" y="19"/>
                    <a:pt x="25" y="19"/>
                    <a:pt x="25" y="20"/>
                  </a:cubicBezTo>
                  <a:cubicBezTo>
                    <a:pt x="26" y="19"/>
                    <a:pt x="27" y="19"/>
                    <a:pt x="28" y="20"/>
                  </a:cubicBezTo>
                  <a:cubicBezTo>
                    <a:pt x="29" y="20"/>
                    <a:pt x="29" y="21"/>
                    <a:pt x="30" y="22"/>
                  </a:cubicBezTo>
                  <a:cubicBezTo>
                    <a:pt x="30" y="22"/>
                    <a:pt x="30" y="23"/>
                    <a:pt x="30" y="25"/>
                  </a:cubicBezTo>
                  <a:cubicBezTo>
                    <a:pt x="30" y="26"/>
                    <a:pt x="30" y="27"/>
                    <a:pt x="30" y="28"/>
                  </a:cubicBezTo>
                  <a:cubicBezTo>
                    <a:pt x="30" y="29"/>
                    <a:pt x="30" y="31"/>
                    <a:pt x="30" y="32"/>
                  </a:cubicBezTo>
                  <a:cubicBezTo>
                    <a:pt x="30" y="31"/>
                    <a:pt x="29" y="31"/>
                    <a:pt x="29" y="31"/>
                  </a:cubicBezTo>
                  <a:cubicBezTo>
                    <a:pt x="29" y="30"/>
                    <a:pt x="29" y="29"/>
                    <a:pt x="29" y="28"/>
                  </a:cubicBezTo>
                  <a:cubicBezTo>
                    <a:pt x="29" y="27"/>
                    <a:pt x="29" y="25"/>
                    <a:pt x="29" y="24"/>
                  </a:cubicBezTo>
                  <a:cubicBezTo>
                    <a:pt x="29" y="24"/>
                    <a:pt x="29" y="23"/>
                    <a:pt x="29" y="23"/>
                  </a:cubicBezTo>
                  <a:cubicBezTo>
                    <a:pt x="29" y="22"/>
                    <a:pt x="29" y="22"/>
                    <a:pt x="28" y="22"/>
                  </a:cubicBezTo>
                  <a:cubicBezTo>
                    <a:pt x="28" y="21"/>
                    <a:pt x="28" y="21"/>
                    <a:pt x="27" y="21"/>
                  </a:cubicBezTo>
                  <a:cubicBezTo>
                    <a:pt x="27" y="21"/>
                    <a:pt x="26" y="21"/>
                    <a:pt x="26" y="21"/>
                  </a:cubicBezTo>
                  <a:cubicBezTo>
                    <a:pt x="25" y="21"/>
                    <a:pt x="25" y="22"/>
                    <a:pt x="25" y="23"/>
                  </a:cubicBezTo>
                  <a:cubicBezTo>
                    <a:pt x="25" y="24"/>
                    <a:pt x="25" y="25"/>
                    <a:pt x="25" y="26"/>
                  </a:cubicBezTo>
                  <a:cubicBezTo>
                    <a:pt x="25" y="27"/>
                    <a:pt x="25" y="28"/>
                    <a:pt x="25" y="29"/>
                  </a:cubicBezTo>
                  <a:cubicBezTo>
                    <a:pt x="25" y="29"/>
                    <a:pt x="24" y="28"/>
                    <a:pt x="24" y="28"/>
                  </a:cubicBezTo>
                  <a:cubicBezTo>
                    <a:pt x="24" y="27"/>
                    <a:pt x="24" y="26"/>
                    <a:pt x="24" y="25"/>
                  </a:cubicBezTo>
                  <a:cubicBezTo>
                    <a:pt x="24" y="23"/>
                    <a:pt x="24" y="22"/>
                    <a:pt x="24" y="21"/>
                  </a:cubicBezTo>
                  <a:cubicBezTo>
                    <a:pt x="24" y="20"/>
                    <a:pt x="24" y="20"/>
                    <a:pt x="23" y="19"/>
                  </a:cubicBezTo>
                  <a:cubicBezTo>
                    <a:pt x="23" y="19"/>
                    <a:pt x="23" y="18"/>
                    <a:pt x="22" y="18"/>
                  </a:cubicBezTo>
                  <a:cubicBezTo>
                    <a:pt x="22" y="18"/>
                    <a:pt x="21" y="18"/>
                    <a:pt x="21" y="18"/>
                  </a:cubicBezTo>
                  <a:cubicBezTo>
                    <a:pt x="21" y="18"/>
                    <a:pt x="20" y="18"/>
                    <a:pt x="20" y="18"/>
                  </a:cubicBezTo>
                  <a:cubicBezTo>
                    <a:pt x="20" y="19"/>
                    <a:pt x="20" y="19"/>
                    <a:pt x="20" y="20"/>
                  </a:cubicBezTo>
                  <a:cubicBezTo>
                    <a:pt x="20" y="22"/>
                    <a:pt x="20" y="24"/>
                    <a:pt x="20" y="26"/>
                  </a:cubicBezTo>
                  <a:cubicBezTo>
                    <a:pt x="20" y="26"/>
                    <a:pt x="19" y="25"/>
                    <a:pt x="19" y="25"/>
                  </a:cubicBezTo>
                  <a:close/>
                  <a:moveTo>
                    <a:pt x="33" y="37"/>
                  </a:moveTo>
                  <a:cubicBezTo>
                    <a:pt x="33" y="35"/>
                    <a:pt x="33" y="32"/>
                    <a:pt x="33" y="30"/>
                  </a:cubicBezTo>
                  <a:cubicBezTo>
                    <a:pt x="33" y="27"/>
                    <a:pt x="33" y="25"/>
                    <a:pt x="33" y="23"/>
                  </a:cubicBezTo>
                  <a:cubicBezTo>
                    <a:pt x="33" y="23"/>
                    <a:pt x="34" y="23"/>
                    <a:pt x="34" y="23"/>
                  </a:cubicBezTo>
                  <a:cubicBezTo>
                    <a:pt x="34" y="24"/>
                    <a:pt x="34" y="24"/>
                    <a:pt x="34" y="25"/>
                  </a:cubicBezTo>
                  <a:cubicBezTo>
                    <a:pt x="34" y="24"/>
                    <a:pt x="35" y="24"/>
                    <a:pt x="35" y="24"/>
                  </a:cubicBezTo>
                  <a:cubicBezTo>
                    <a:pt x="35" y="24"/>
                    <a:pt x="36" y="24"/>
                    <a:pt x="37" y="25"/>
                  </a:cubicBezTo>
                  <a:cubicBezTo>
                    <a:pt x="37" y="25"/>
                    <a:pt x="38" y="26"/>
                    <a:pt x="38" y="26"/>
                  </a:cubicBezTo>
                  <a:cubicBezTo>
                    <a:pt x="39" y="27"/>
                    <a:pt x="40" y="28"/>
                    <a:pt x="40" y="29"/>
                  </a:cubicBezTo>
                  <a:cubicBezTo>
                    <a:pt x="40" y="30"/>
                    <a:pt x="40" y="31"/>
                    <a:pt x="40" y="32"/>
                  </a:cubicBezTo>
                  <a:cubicBezTo>
                    <a:pt x="40" y="33"/>
                    <a:pt x="40" y="34"/>
                    <a:pt x="40" y="35"/>
                  </a:cubicBezTo>
                  <a:cubicBezTo>
                    <a:pt x="39" y="35"/>
                    <a:pt x="39" y="36"/>
                    <a:pt x="38" y="36"/>
                  </a:cubicBezTo>
                  <a:cubicBezTo>
                    <a:pt x="38" y="36"/>
                    <a:pt x="37" y="36"/>
                    <a:pt x="36" y="35"/>
                  </a:cubicBezTo>
                  <a:cubicBezTo>
                    <a:pt x="36" y="35"/>
                    <a:pt x="35" y="35"/>
                    <a:pt x="35" y="34"/>
                  </a:cubicBezTo>
                  <a:cubicBezTo>
                    <a:pt x="35" y="34"/>
                    <a:pt x="34" y="33"/>
                    <a:pt x="34" y="33"/>
                  </a:cubicBezTo>
                  <a:cubicBezTo>
                    <a:pt x="34" y="35"/>
                    <a:pt x="34" y="36"/>
                    <a:pt x="34" y="38"/>
                  </a:cubicBezTo>
                  <a:cubicBezTo>
                    <a:pt x="34" y="38"/>
                    <a:pt x="33" y="37"/>
                    <a:pt x="33" y="37"/>
                  </a:cubicBezTo>
                  <a:close/>
                  <a:moveTo>
                    <a:pt x="34" y="29"/>
                  </a:moveTo>
                  <a:cubicBezTo>
                    <a:pt x="34" y="30"/>
                    <a:pt x="34" y="31"/>
                    <a:pt x="35" y="32"/>
                  </a:cubicBezTo>
                  <a:cubicBezTo>
                    <a:pt x="35" y="33"/>
                    <a:pt x="36" y="34"/>
                    <a:pt x="36" y="34"/>
                  </a:cubicBezTo>
                  <a:cubicBezTo>
                    <a:pt x="37" y="34"/>
                    <a:pt x="38" y="34"/>
                    <a:pt x="38" y="34"/>
                  </a:cubicBezTo>
                  <a:cubicBezTo>
                    <a:pt x="38" y="34"/>
                    <a:pt x="39" y="33"/>
                    <a:pt x="39" y="31"/>
                  </a:cubicBezTo>
                  <a:cubicBezTo>
                    <a:pt x="39" y="30"/>
                    <a:pt x="38" y="29"/>
                    <a:pt x="38" y="28"/>
                  </a:cubicBezTo>
                  <a:cubicBezTo>
                    <a:pt x="38" y="27"/>
                    <a:pt x="37" y="26"/>
                    <a:pt x="36" y="26"/>
                  </a:cubicBezTo>
                  <a:cubicBezTo>
                    <a:pt x="36" y="26"/>
                    <a:pt x="35" y="26"/>
                    <a:pt x="35" y="26"/>
                  </a:cubicBezTo>
                  <a:cubicBezTo>
                    <a:pt x="34" y="26"/>
                    <a:pt x="34" y="27"/>
                    <a:pt x="34" y="29"/>
                  </a:cubicBezTo>
                  <a:close/>
                  <a:moveTo>
                    <a:pt x="48" y="39"/>
                  </a:moveTo>
                  <a:cubicBezTo>
                    <a:pt x="49" y="39"/>
                    <a:pt x="49" y="39"/>
                    <a:pt x="50" y="40"/>
                  </a:cubicBezTo>
                  <a:cubicBezTo>
                    <a:pt x="49" y="41"/>
                    <a:pt x="49" y="41"/>
                    <a:pt x="48" y="41"/>
                  </a:cubicBezTo>
                  <a:cubicBezTo>
                    <a:pt x="48" y="42"/>
                    <a:pt x="47" y="41"/>
                    <a:pt x="46" y="41"/>
                  </a:cubicBezTo>
                  <a:cubicBezTo>
                    <a:pt x="44" y="40"/>
                    <a:pt x="43" y="39"/>
                    <a:pt x="43" y="38"/>
                  </a:cubicBezTo>
                  <a:cubicBezTo>
                    <a:pt x="42" y="36"/>
                    <a:pt x="42" y="35"/>
                    <a:pt x="42" y="33"/>
                  </a:cubicBezTo>
                  <a:cubicBezTo>
                    <a:pt x="42" y="31"/>
                    <a:pt x="42" y="30"/>
                    <a:pt x="43" y="30"/>
                  </a:cubicBezTo>
                  <a:cubicBezTo>
                    <a:pt x="43" y="29"/>
                    <a:pt x="44" y="29"/>
                    <a:pt x="46" y="30"/>
                  </a:cubicBezTo>
                  <a:cubicBezTo>
                    <a:pt x="47" y="31"/>
                    <a:pt x="48" y="32"/>
                    <a:pt x="49" y="33"/>
                  </a:cubicBezTo>
                  <a:cubicBezTo>
                    <a:pt x="49" y="34"/>
                    <a:pt x="50" y="36"/>
                    <a:pt x="50" y="38"/>
                  </a:cubicBezTo>
                  <a:cubicBezTo>
                    <a:pt x="50" y="38"/>
                    <a:pt x="50" y="38"/>
                    <a:pt x="50" y="38"/>
                  </a:cubicBezTo>
                  <a:cubicBezTo>
                    <a:pt x="47" y="37"/>
                    <a:pt x="45" y="36"/>
                    <a:pt x="43" y="34"/>
                  </a:cubicBezTo>
                  <a:cubicBezTo>
                    <a:pt x="43" y="35"/>
                    <a:pt x="43" y="37"/>
                    <a:pt x="44" y="37"/>
                  </a:cubicBezTo>
                  <a:cubicBezTo>
                    <a:pt x="44" y="38"/>
                    <a:pt x="45" y="39"/>
                    <a:pt x="46" y="39"/>
                  </a:cubicBezTo>
                  <a:cubicBezTo>
                    <a:pt x="46" y="40"/>
                    <a:pt x="47" y="40"/>
                    <a:pt x="47" y="40"/>
                  </a:cubicBezTo>
                  <a:cubicBezTo>
                    <a:pt x="48" y="40"/>
                    <a:pt x="48" y="39"/>
                    <a:pt x="48" y="39"/>
                  </a:cubicBezTo>
                  <a:close/>
                  <a:moveTo>
                    <a:pt x="43" y="33"/>
                  </a:moveTo>
                  <a:cubicBezTo>
                    <a:pt x="45" y="34"/>
                    <a:pt x="46" y="35"/>
                    <a:pt x="48" y="36"/>
                  </a:cubicBezTo>
                  <a:cubicBezTo>
                    <a:pt x="48" y="35"/>
                    <a:pt x="48" y="34"/>
                    <a:pt x="47" y="33"/>
                  </a:cubicBezTo>
                  <a:cubicBezTo>
                    <a:pt x="47" y="32"/>
                    <a:pt x="46" y="32"/>
                    <a:pt x="46" y="31"/>
                  </a:cubicBezTo>
                  <a:cubicBezTo>
                    <a:pt x="45" y="31"/>
                    <a:pt x="44" y="31"/>
                    <a:pt x="44" y="31"/>
                  </a:cubicBezTo>
                  <a:cubicBezTo>
                    <a:pt x="43" y="31"/>
                    <a:pt x="43" y="32"/>
                    <a:pt x="43" y="33"/>
                  </a:cubicBezTo>
                  <a:close/>
                  <a:moveTo>
                    <a:pt x="51" y="44"/>
                  </a:moveTo>
                  <a:cubicBezTo>
                    <a:pt x="51" y="42"/>
                    <a:pt x="51" y="40"/>
                    <a:pt x="51" y="39"/>
                  </a:cubicBezTo>
                  <a:cubicBezTo>
                    <a:pt x="51" y="37"/>
                    <a:pt x="51" y="35"/>
                    <a:pt x="51" y="33"/>
                  </a:cubicBezTo>
                  <a:cubicBezTo>
                    <a:pt x="52" y="34"/>
                    <a:pt x="52" y="34"/>
                    <a:pt x="53" y="34"/>
                  </a:cubicBezTo>
                  <a:cubicBezTo>
                    <a:pt x="53" y="35"/>
                    <a:pt x="53" y="35"/>
                    <a:pt x="53" y="36"/>
                  </a:cubicBezTo>
                  <a:cubicBezTo>
                    <a:pt x="53" y="35"/>
                    <a:pt x="53" y="35"/>
                    <a:pt x="54" y="35"/>
                  </a:cubicBezTo>
                  <a:cubicBezTo>
                    <a:pt x="54" y="35"/>
                    <a:pt x="54" y="35"/>
                    <a:pt x="55" y="35"/>
                  </a:cubicBezTo>
                  <a:cubicBezTo>
                    <a:pt x="55" y="35"/>
                    <a:pt x="56" y="36"/>
                    <a:pt x="56" y="37"/>
                  </a:cubicBezTo>
                  <a:cubicBezTo>
                    <a:pt x="56" y="37"/>
                    <a:pt x="56" y="37"/>
                    <a:pt x="56" y="38"/>
                  </a:cubicBezTo>
                  <a:cubicBezTo>
                    <a:pt x="55" y="37"/>
                    <a:pt x="55" y="37"/>
                    <a:pt x="55" y="37"/>
                  </a:cubicBezTo>
                  <a:cubicBezTo>
                    <a:pt x="54" y="37"/>
                    <a:pt x="54" y="37"/>
                    <a:pt x="54" y="37"/>
                  </a:cubicBezTo>
                  <a:cubicBezTo>
                    <a:pt x="53" y="37"/>
                    <a:pt x="53" y="37"/>
                    <a:pt x="53" y="37"/>
                  </a:cubicBezTo>
                  <a:cubicBezTo>
                    <a:pt x="53" y="38"/>
                    <a:pt x="53" y="39"/>
                    <a:pt x="53" y="39"/>
                  </a:cubicBezTo>
                  <a:cubicBezTo>
                    <a:pt x="53" y="41"/>
                    <a:pt x="53" y="43"/>
                    <a:pt x="53" y="45"/>
                  </a:cubicBezTo>
                  <a:cubicBezTo>
                    <a:pt x="52" y="44"/>
                    <a:pt x="52" y="44"/>
                    <a:pt x="51" y="44"/>
                  </a:cubicBezTo>
                  <a:close/>
                  <a:moveTo>
                    <a:pt x="63" y="49"/>
                  </a:moveTo>
                  <a:cubicBezTo>
                    <a:pt x="62" y="49"/>
                    <a:pt x="62" y="50"/>
                    <a:pt x="61" y="49"/>
                  </a:cubicBezTo>
                  <a:cubicBezTo>
                    <a:pt x="61" y="49"/>
                    <a:pt x="60" y="49"/>
                    <a:pt x="60" y="49"/>
                  </a:cubicBezTo>
                  <a:cubicBezTo>
                    <a:pt x="59" y="48"/>
                    <a:pt x="58" y="48"/>
                    <a:pt x="57" y="47"/>
                  </a:cubicBezTo>
                  <a:cubicBezTo>
                    <a:pt x="57" y="46"/>
                    <a:pt x="57" y="45"/>
                    <a:pt x="57" y="44"/>
                  </a:cubicBezTo>
                  <a:cubicBezTo>
                    <a:pt x="57" y="44"/>
                    <a:pt x="57" y="43"/>
                    <a:pt x="57" y="43"/>
                  </a:cubicBezTo>
                  <a:cubicBezTo>
                    <a:pt x="57" y="43"/>
                    <a:pt x="57" y="42"/>
                    <a:pt x="58" y="42"/>
                  </a:cubicBezTo>
                  <a:cubicBezTo>
                    <a:pt x="58" y="42"/>
                    <a:pt x="58" y="42"/>
                    <a:pt x="59" y="42"/>
                  </a:cubicBezTo>
                  <a:cubicBezTo>
                    <a:pt x="59" y="42"/>
                    <a:pt x="60" y="43"/>
                    <a:pt x="60" y="43"/>
                  </a:cubicBezTo>
                  <a:cubicBezTo>
                    <a:pt x="61" y="43"/>
                    <a:pt x="62" y="44"/>
                    <a:pt x="63" y="44"/>
                  </a:cubicBezTo>
                  <a:cubicBezTo>
                    <a:pt x="63" y="44"/>
                    <a:pt x="63" y="43"/>
                    <a:pt x="63" y="43"/>
                  </a:cubicBezTo>
                  <a:cubicBezTo>
                    <a:pt x="63" y="43"/>
                    <a:pt x="63" y="42"/>
                    <a:pt x="62" y="42"/>
                  </a:cubicBezTo>
                  <a:cubicBezTo>
                    <a:pt x="62" y="41"/>
                    <a:pt x="61" y="40"/>
                    <a:pt x="61" y="40"/>
                  </a:cubicBezTo>
                  <a:cubicBezTo>
                    <a:pt x="60" y="40"/>
                    <a:pt x="59" y="39"/>
                    <a:pt x="59" y="40"/>
                  </a:cubicBezTo>
                  <a:cubicBezTo>
                    <a:pt x="59" y="40"/>
                    <a:pt x="59" y="40"/>
                    <a:pt x="58" y="41"/>
                  </a:cubicBezTo>
                  <a:cubicBezTo>
                    <a:pt x="58" y="40"/>
                    <a:pt x="57" y="40"/>
                    <a:pt x="57" y="40"/>
                  </a:cubicBezTo>
                  <a:cubicBezTo>
                    <a:pt x="57" y="39"/>
                    <a:pt x="57" y="38"/>
                    <a:pt x="58" y="38"/>
                  </a:cubicBezTo>
                  <a:cubicBezTo>
                    <a:pt x="58" y="38"/>
                    <a:pt x="58" y="38"/>
                    <a:pt x="59" y="38"/>
                  </a:cubicBezTo>
                  <a:cubicBezTo>
                    <a:pt x="59" y="38"/>
                    <a:pt x="60" y="38"/>
                    <a:pt x="61" y="39"/>
                  </a:cubicBezTo>
                  <a:cubicBezTo>
                    <a:pt x="62" y="39"/>
                    <a:pt x="62" y="40"/>
                    <a:pt x="63" y="40"/>
                  </a:cubicBezTo>
                  <a:cubicBezTo>
                    <a:pt x="63" y="40"/>
                    <a:pt x="64" y="41"/>
                    <a:pt x="64" y="41"/>
                  </a:cubicBezTo>
                  <a:cubicBezTo>
                    <a:pt x="64" y="42"/>
                    <a:pt x="64" y="42"/>
                    <a:pt x="64" y="43"/>
                  </a:cubicBezTo>
                  <a:cubicBezTo>
                    <a:pt x="64" y="43"/>
                    <a:pt x="64" y="44"/>
                    <a:pt x="64" y="45"/>
                  </a:cubicBezTo>
                  <a:cubicBezTo>
                    <a:pt x="64" y="45"/>
                    <a:pt x="64" y="46"/>
                    <a:pt x="64" y="47"/>
                  </a:cubicBezTo>
                  <a:cubicBezTo>
                    <a:pt x="64" y="49"/>
                    <a:pt x="64" y="50"/>
                    <a:pt x="64" y="50"/>
                  </a:cubicBezTo>
                  <a:cubicBezTo>
                    <a:pt x="64" y="51"/>
                    <a:pt x="65" y="51"/>
                    <a:pt x="65" y="52"/>
                  </a:cubicBezTo>
                  <a:cubicBezTo>
                    <a:pt x="64" y="51"/>
                    <a:pt x="64" y="51"/>
                    <a:pt x="63" y="51"/>
                  </a:cubicBezTo>
                  <a:cubicBezTo>
                    <a:pt x="63" y="50"/>
                    <a:pt x="63" y="50"/>
                    <a:pt x="63" y="49"/>
                  </a:cubicBezTo>
                  <a:close/>
                  <a:moveTo>
                    <a:pt x="63" y="45"/>
                  </a:moveTo>
                  <a:cubicBezTo>
                    <a:pt x="62" y="45"/>
                    <a:pt x="61" y="45"/>
                    <a:pt x="60" y="44"/>
                  </a:cubicBezTo>
                  <a:cubicBezTo>
                    <a:pt x="60" y="44"/>
                    <a:pt x="59" y="44"/>
                    <a:pt x="59" y="44"/>
                  </a:cubicBezTo>
                  <a:cubicBezTo>
                    <a:pt x="59" y="44"/>
                    <a:pt x="59" y="44"/>
                    <a:pt x="58" y="44"/>
                  </a:cubicBezTo>
                  <a:cubicBezTo>
                    <a:pt x="58" y="44"/>
                    <a:pt x="58" y="45"/>
                    <a:pt x="58" y="45"/>
                  </a:cubicBezTo>
                  <a:cubicBezTo>
                    <a:pt x="58" y="45"/>
                    <a:pt x="58" y="46"/>
                    <a:pt x="59" y="46"/>
                  </a:cubicBezTo>
                  <a:cubicBezTo>
                    <a:pt x="59" y="47"/>
                    <a:pt x="59" y="47"/>
                    <a:pt x="60" y="48"/>
                  </a:cubicBezTo>
                  <a:cubicBezTo>
                    <a:pt x="61" y="48"/>
                    <a:pt x="61" y="48"/>
                    <a:pt x="62" y="48"/>
                  </a:cubicBezTo>
                  <a:cubicBezTo>
                    <a:pt x="62" y="48"/>
                    <a:pt x="62" y="48"/>
                    <a:pt x="63" y="47"/>
                  </a:cubicBezTo>
                  <a:cubicBezTo>
                    <a:pt x="63" y="47"/>
                    <a:pt x="63" y="47"/>
                    <a:pt x="63" y="46"/>
                  </a:cubicBezTo>
                  <a:cubicBezTo>
                    <a:pt x="63" y="46"/>
                    <a:pt x="63" y="45"/>
                    <a:pt x="63" y="45"/>
                  </a:cubicBezTo>
                  <a:close/>
                  <a:moveTo>
                    <a:pt x="70" y="53"/>
                  </a:moveTo>
                  <a:cubicBezTo>
                    <a:pt x="70" y="54"/>
                    <a:pt x="70" y="54"/>
                    <a:pt x="70" y="55"/>
                  </a:cubicBezTo>
                  <a:cubicBezTo>
                    <a:pt x="70" y="55"/>
                    <a:pt x="69" y="54"/>
                    <a:pt x="69" y="54"/>
                  </a:cubicBezTo>
                  <a:cubicBezTo>
                    <a:pt x="68" y="54"/>
                    <a:pt x="68" y="53"/>
                    <a:pt x="68" y="53"/>
                  </a:cubicBezTo>
                  <a:cubicBezTo>
                    <a:pt x="67" y="53"/>
                    <a:pt x="67" y="52"/>
                    <a:pt x="67" y="52"/>
                  </a:cubicBezTo>
                  <a:cubicBezTo>
                    <a:pt x="67" y="52"/>
                    <a:pt x="67" y="51"/>
                    <a:pt x="67" y="50"/>
                  </a:cubicBezTo>
                  <a:cubicBezTo>
                    <a:pt x="67" y="49"/>
                    <a:pt x="67" y="48"/>
                    <a:pt x="67" y="47"/>
                  </a:cubicBezTo>
                  <a:cubicBezTo>
                    <a:pt x="67" y="46"/>
                    <a:pt x="67" y="45"/>
                    <a:pt x="67" y="44"/>
                  </a:cubicBezTo>
                  <a:cubicBezTo>
                    <a:pt x="67" y="43"/>
                    <a:pt x="66" y="43"/>
                    <a:pt x="66" y="43"/>
                  </a:cubicBezTo>
                  <a:cubicBezTo>
                    <a:pt x="66" y="43"/>
                    <a:pt x="66" y="42"/>
                    <a:pt x="66" y="42"/>
                  </a:cubicBezTo>
                  <a:cubicBezTo>
                    <a:pt x="66" y="42"/>
                    <a:pt x="67" y="42"/>
                    <a:pt x="67" y="42"/>
                  </a:cubicBezTo>
                  <a:cubicBezTo>
                    <a:pt x="67" y="41"/>
                    <a:pt x="67" y="41"/>
                    <a:pt x="67" y="40"/>
                  </a:cubicBezTo>
                  <a:cubicBezTo>
                    <a:pt x="67" y="40"/>
                    <a:pt x="68" y="40"/>
                    <a:pt x="68" y="40"/>
                  </a:cubicBezTo>
                  <a:cubicBezTo>
                    <a:pt x="68" y="41"/>
                    <a:pt x="68" y="42"/>
                    <a:pt x="68" y="43"/>
                  </a:cubicBezTo>
                  <a:cubicBezTo>
                    <a:pt x="69" y="43"/>
                    <a:pt x="69" y="44"/>
                    <a:pt x="70" y="44"/>
                  </a:cubicBezTo>
                  <a:cubicBezTo>
                    <a:pt x="70" y="45"/>
                    <a:pt x="70" y="45"/>
                    <a:pt x="70" y="45"/>
                  </a:cubicBezTo>
                  <a:cubicBezTo>
                    <a:pt x="69" y="45"/>
                    <a:pt x="69" y="45"/>
                    <a:pt x="68" y="45"/>
                  </a:cubicBezTo>
                  <a:cubicBezTo>
                    <a:pt x="68" y="46"/>
                    <a:pt x="68" y="47"/>
                    <a:pt x="68" y="48"/>
                  </a:cubicBezTo>
                  <a:cubicBezTo>
                    <a:pt x="68" y="49"/>
                    <a:pt x="68" y="50"/>
                    <a:pt x="68" y="51"/>
                  </a:cubicBezTo>
                  <a:cubicBezTo>
                    <a:pt x="68" y="51"/>
                    <a:pt x="68" y="52"/>
                    <a:pt x="69" y="52"/>
                  </a:cubicBezTo>
                  <a:cubicBezTo>
                    <a:pt x="69" y="52"/>
                    <a:pt x="69" y="52"/>
                    <a:pt x="69" y="52"/>
                  </a:cubicBezTo>
                  <a:cubicBezTo>
                    <a:pt x="69" y="52"/>
                    <a:pt x="69" y="53"/>
                    <a:pt x="69" y="53"/>
                  </a:cubicBezTo>
                  <a:cubicBezTo>
                    <a:pt x="69" y="53"/>
                    <a:pt x="70" y="53"/>
                    <a:pt x="70" y="53"/>
                  </a:cubicBezTo>
                  <a:close/>
                  <a:moveTo>
                    <a:pt x="77" y="59"/>
                  </a:moveTo>
                  <a:cubicBezTo>
                    <a:pt x="77" y="58"/>
                    <a:pt x="77" y="58"/>
                    <a:pt x="77" y="57"/>
                  </a:cubicBezTo>
                  <a:cubicBezTo>
                    <a:pt x="77" y="58"/>
                    <a:pt x="76" y="58"/>
                    <a:pt x="74" y="57"/>
                  </a:cubicBezTo>
                  <a:cubicBezTo>
                    <a:pt x="74" y="57"/>
                    <a:pt x="73" y="57"/>
                    <a:pt x="73" y="56"/>
                  </a:cubicBezTo>
                  <a:cubicBezTo>
                    <a:pt x="73" y="56"/>
                    <a:pt x="72" y="55"/>
                    <a:pt x="72" y="55"/>
                  </a:cubicBezTo>
                  <a:cubicBezTo>
                    <a:pt x="72" y="54"/>
                    <a:pt x="72" y="54"/>
                    <a:pt x="71" y="53"/>
                  </a:cubicBezTo>
                  <a:cubicBezTo>
                    <a:pt x="71" y="53"/>
                    <a:pt x="71" y="52"/>
                    <a:pt x="71" y="51"/>
                  </a:cubicBezTo>
                  <a:cubicBezTo>
                    <a:pt x="71" y="50"/>
                    <a:pt x="71" y="49"/>
                    <a:pt x="71" y="48"/>
                  </a:cubicBezTo>
                  <a:cubicBezTo>
                    <a:pt x="71" y="47"/>
                    <a:pt x="71" y="46"/>
                    <a:pt x="71" y="45"/>
                  </a:cubicBezTo>
                  <a:cubicBezTo>
                    <a:pt x="72" y="45"/>
                    <a:pt x="72" y="45"/>
                    <a:pt x="73" y="46"/>
                  </a:cubicBezTo>
                  <a:cubicBezTo>
                    <a:pt x="73" y="47"/>
                    <a:pt x="73" y="48"/>
                    <a:pt x="73" y="49"/>
                  </a:cubicBezTo>
                  <a:cubicBezTo>
                    <a:pt x="73" y="50"/>
                    <a:pt x="73" y="51"/>
                    <a:pt x="73" y="52"/>
                  </a:cubicBezTo>
                  <a:cubicBezTo>
                    <a:pt x="73" y="53"/>
                    <a:pt x="73" y="53"/>
                    <a:pt x="73" y="54"/>
                  </a:cubicBezTo>
                  <a:cubicBezTo>
                    <a:pt x="73" y="54"/>
                    <a:pt x="73" y="55"/>
                    <a:pt x="74" y="55"/>
                  </a:cubicBezTo>
                  <a:cubicBezTo>
                    <a:pt x="74" y="55"/>
                    <a:pt x="74" y="56"/>
                    <a:pt x="75" y="56"/>
                  </a:cubicBezTo>
                  <a:cubicBezTo>
                    <a:pt x="75" y="56"/>
                    <a:pt x="76" y="56"/>
                    <a:pt x="76" y="56"/>
                  </a:cubicBezTo>
                  <a:cubicBezTo>
                    <a:pt x="76" y="56"/>
                    <a:pt x="77" y="56"/>
                    <a:pt x="77" y="56"/>
                  </a:cubicBezTo>
                  <a:cubicBezTo>
                    <a:pt x="77" y="55"/>
                    <a:pt x="77" y="55"/>
                    <a:pt x="77" y="54"/>
                  </a:cubicBezTo>
                  <a:cubicBezTo>
                    <a:pt x="77" y="53"/>
                    <a:pt x="77" y="52"/>
                    <a:pt x="77" y="51"/>
                  </a:cubicBezTo>
                  <a:cubicBezTo>
                    <a:pt x="77" y="50"/>
                    <a:pt x="77" y="49"/>
                    <a:pt x="77" y="48"/>
                  </a:cubicBezTo>
                  <a:cubicBezTo>
                    <a:pt x="78" y="48"/>
                    <a:pt x="78" y="49"/>
                    <a:pt x="79" y="49"/>
                  </a:cubicBezTo>
                  <a:cubicBezTo>
                    <a:pt x="79" y="51"/>
                    <a:pt x="79" y="53"/>
                    <a:pt x="79" y="54"/>
                  </a:cubicBezTo>
                  <a:cubicBezTo>
                    <a:pt x="79" y="56"/>
                    <a:pt x="79" y="58"/>
                    <a:pt x="79" y="60"/>
                  </a:cubicBezTo>
                  <a:cubicBezTo>
                    <a:pt x="78" y="59"/>
                    <a:pt x="78" y="59"/>
                    <a:pt x="77" y="59"/>
                  </a:cubicBezTo>
                  <a:close/>
                  <a:moveTo>
                    <a:pt x="81" y="61"/>
                  </a:moveTo>
                  <a:cubicBezTo>
                    <a:pt x="81" y="59"/>
                    <a:pt x="81" y="57"/>
                    <a:pt x="81" y="56"/>
                  </a:cubicBezTo>
                  <a:cubicBezTo>
                    <a:pt x="81" y="54"/>
                    <a:pt x="81" y="52"/>
                    <a:pt x="81" y="50"/>
                  </a:cubicBezTo>
                  <a:cubicBezTo>
                    <a:pt x="81" y="51"/>
                    <a:pt x="82" y="51"/>
                    <a:pt x="82" y="51"/>
                  </a:cubicBezTo>
                  <a:cubicBezTo>
                    <a:pt x="82" y="52"/>
                    <a:pt x="82" y="52"/>
                    <a:pt x="82" y="53"/>
                  </a:cubicBezTo>
                  <a:cubicBezTo>
                    <a:pt x="83" y="52"/>
                    <a:pt x="83" y="52"/>
                    <a:pt x="83" y="52"/>
                  </a:cubicBezTo>
                  <a:cubicBezTo>
                    <a:pt x="84" y="52"/>
                    <a:pt x="84" y="52"/>
                    <a:pt x="84" y="52"/>
                  </a:cubicBezTo>
                  <a:cubicBezTo>
                    <a:pt x="85" y="52"/>
                    <a:pt x="85" y="53"/>
                    <a:pt x="86" y="53"/>
                  </a:cubicBezTo>
                  <a:cubicBezTo>
                    <a:pt x="86" y="54"/>
                    <a:pt x="85" y="54"/>
                    <a:pt x="85" y="55"/>
                  </a:cubicBezTo>
                  <a:cubicBezTo>
                    <a:pt x="85" y="54"/>
                    <a:pt x="85" y="54"/>
                    <a:pt x="84" y="54"/>
                  </a:cubicBezTo>
                  <a:cubicBezTo>
                    <a:pt x="84" y="54"/>
                    <a:pt x="84" y="54"/>
                    <a:pt x="83" y="54"/>
                  </a:cubicBezTo>
                  <a:cubicBezTo>
                    <a:pt x="83" y="54"/>
                    <a:pt x="83" y="54"/>
                    <a:pt x="83" y="54"/>
                  </a:cubicBezTo>
                  <a:cubicBezTo>
                    <a:pt x="83" y="55"/>
                    <a:pt x="82" y="56"/>
                    <a:pt x="82" y="56"/>
                  </a:cubicBezTo>
                  <a:cubicBezTo>
                    <a:pt x="82" y="58"/>
                    <a:pt x="82" y="60"/>
                    <a:pt x="82" y="62"/>
                  </a:cubicBezTo>
                  <a:cubicBezTo>
                    <a:pt x="82" y="61"/>
                    <a:pt x="81" y="61"/>
                    <a:pt x="81" y="61"/>
                  </a:cubicBezTo>
                  <a:close/>
                  <a:moveTo>
                    <a:pt x="93" y="64"/>
                  </a:moveTo>
                  <a:cubicBezTo>
                    <a:pt x="93" y="65"/>
                    <a:pt x="94" y="65"/>
                    <a:pt x="94" y="65"/>
                  </a:cubicBezTo>
                  <a:cubicBezTo>
                    <a:pt x="94" y="66"/>
                    <a:pt x="94" y="67"/>
                    <a:pt x="93" y="67"/>
                  </a:cubicBezTo>
                  <a:cubicBezTo>
                    <a:pt x="92" y="67"/>
                    <a:pt x="92" y="67"/>
                    <a:pt x="90" y="67"/>
                  </a:cubicBezTo>
                  <a:cubicBezTo>
                    <a:pt x="89" y="66"/>
                    <a:pt x="88" y="65"/>
                    <a:pt x="87" y="63"/>
                  </a:cubicBezTo>
                  <a:cubicBezTo>
                    <a:pt x="87" y="62"/>
                    <a:pt x="86" y="60"/>
                    <a:pt x="86" y="59"/>
                  </a:cubicBezTo>
                  <a:cubicBezTo>
                    <a:pt x="86" y="57"/>
                    <a:pt x="87" y="56"/>
                    <a:pt x="87" y="55"/>
                  </a:cubicBezTo>
                  <a:cubicBezTo>
                    <a:pt x="88" y="55"/>
                    <a:pt x="89" y="55"/>
                    <a:pt x="90" y="56"/>
                  </a:cubicBezTo>
                  <a:cubicBezTo>
                    <a:pt x="92" y="56"/>
                    <a:pt x="93" y="57"/>
                    <a:pt x="93" y="59"/>
                  </a:cubicBezTo>
                  <a:cubicBezTo>
                    <a:pt x="94" y="60"/>
                    <a:pt x="94" y="62"/>
                    <a:pt x="94" y="63"/>
                  </a:cubicBezTo>
                  <a:cubicBezTo>
                    <a:pt x="94" y="63"/>
                    <a:pt x="94" y="64"/>
                    <a:pt x="94" y="64"/>
                  </a:cubicBezTo>
                  <a:cubicBezTo>
                    <a:pt x="92" y="63"/>
                    <a:pt x="90" y="61"/>
                    <a:pt x="88" y="60"/>
                  </a:cubicBezTo>
                  <a:cubicBezTo>
                    <a:pt x="88" y="61"/>
                    <a:pt x="88" y="62"/>
                    <a:pt x="89" y="63"/>
                  </a:cubicBezTo>
                  <a:cubicBezTo>
                    <a:pt x="89" y="64"/>
                    <a:pt x="90" y="65"/>
                    <a:pt x="90" y="65"/>
                  </a:cubicBezTo>
                  <a:cubicBezTo>
                    <a:pt x="91" y="65"/>
                    <a:pt x="92" y="66"/>
                    <a:pt x="92" y="65"/>
                  </a:cubicBezTo>
                  <a:cubicBezTo>
                    <a:pt x="92" y="65"/>
                    <a:pt x="93" y="65"/>
                    <a:pt x="93" y="64"/>
                  </a:cubicBezTo>
                  <a:close/>
                  <a:moveTo>
                    <a:pt x="88" y="59"/>
                  </a:moveTo>
                  <a:cubicBezTo>
                    <a:pt x="90" y="60"/>
                    <a:pt x="91" y="60"/>
                    <a:pt x="93" y="61"/>
                  </a:cubicBezTo>
                  <a:cubicBezTo>
                    <a:pt x="93" y="61"/>
                    <a:pt x="93" y="60"/>
                    <a:pt x="92" y="59"/>
                  </a:cubicBezTo>
                  <a:cubicBezTo>
                    <a:pt x="92" y="58"/>
                    <a:pt x="91" y="57"/>
                    <a:pt x="90" y="57"/>
                  </a:cubicBezTo>
                  <a:cubicBezTo>
                    <a:pt x="90" y="57"/>
                    <a:pt x="89" y="57"/>
                    <a:pt x="89" y="57"/>
                  </a:cubicBezTo>
                  <a:cubicBezTo>
                    <a:pt x="88" y="57"/>
                    <a:pt x="88" y="58"/>
                    <a:pt x="88" y="59"/>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4" name="Freeform 854"/>
            <p:cNvSpPr>
              <a:spLocks noEditPoints="1"/>
            </p:cNvSpPr>
            <p:nvPr/>
          </p:nvSpPr>
          <p:spPr bwMode="auto">
            <a:xfrm>
              <a:off x="4259" y="1004"/>
              <a:ext cx="98" cy="158"/>
            </a:xfrm>
            <a:custGeom>
              <a:avLst/>
              <a:gdLst>
                <a:gd name="T0" fmla="*/ 2147483647 w 10"/>
                <a:gd name="T1" fmla="*/ 2147483647 h 16"/>
                <a:gd name="T2" fmla="*/ 2147483647 w 10"/>
                <a:gd name="T3" fmla="*/ 2147483647 h 16"/>
                <a:gd name="T4" fmla="*/ 2147483647 w 10"/>
                <a:gd name="T5" fmla="*/ 2147483647 h 16"/>
                <a:gd name="T6" fmla="*/ 2147483647 w 10"/>
                <a:gd name="T7" fmla="*/ 2147483647 h 16"/>
                <a:gd name="T8" fmla="*/ 2147483647 w 10"/>
                <a:gd name="T9" fmla="*/ 2147483647 h 16"/>
                <a:gd name="T10" fmla="*/ 0 w 10"/>
                <a:gd name="T11" fmla="*/ 2147483647 h 16"/>
                <a:gd name="T12" fmla="*/ 0 w 10"/>
                <a:gd name="T13" fmla="*/ 2147483647 h 16"/>
                <a:gd name="T14" fmla="*/ 0 w 10"/>
                <a:gd name="T15" fmla="*/ 2147483647 h 16"/>
                <a:gd name="T16" fmla="*/ 2147483647 w 10"/>
                <a:gd name="T17" fmla="*/ 0 h 16"/>
                <a:gd name="T18" fmla="*/ 2147483647 w 10"/>
                <a:gd name="T19" fmla="*/ 2147483647 h 16"/>
                <a:gd name="T20" fmla="*/ 2147483647 w 10"/>
                <a:gd name="T21" fmla="*/ 2147483647 h 16"/>
                <a:gd name="T22" fmla="*/ 2147483647 w 10"/>
                <a:gd name="T23" fmla="*/ 2147483647 h 16"/>
                <a:gd name="T24" fmla="*/ 2147483647 w 10"/>
                <a:gd name="T25" fmla="*/ 2147483647 h 16"/>
                <a:gd name="T26" fmla="*/ 2147483647 w 10"/>
                <a:gd name="T27" fmla="*/ 2147483647 h 16"/>
                <a:gd name="T28" fmla="*/ 2147483647 w 10"/>
                <a:gd name="T29" fmla="*/ 2147483647 h 16"/>
                <a:gd name="T30" fmla="*/ 2147483647 w 10"/>
                <a:gd name="T31" fmla="*/ 2147483647 h 16"/>
                <a:gd name="T32" fmla="*/ 2147483647 w 10"/>
                <a:gd name="T33" fmla="*/ 2147483647 h 16"/>
                <a:gd name="T34" fmla="*/ 2147483647 w 10"/>
                <a:gd name="T35" fmla="*/ 2147483647 h 16"/>
                <a:gd name="T36" fmla="*/ 2147483647 w 10"/>
                <a:gd name="T37" fmla="*/ 2147483647 h 16"/>
                <a:gd name="T38" fmla="*/ 2147483647 w 10"/>
                <a:gd name="T39" fmla="*/ 2147483647 h 16"/>
                <a:gd name="T40" fmla="*/ 2147483647 w 10"/>
                <a:gd name="T41" fmla="*/ 2147483647 h 16"/>
                <a:gd name="T42" fmla="*/ 2147483647 w 10"/>
                <a:gd name="T43" fmla="*/ 2147483647 h 16"/>
                <a:gd name="T44" fmla="*/ 2147483647 w 10"/>
                <a:gd name="T45" fmla="*/ 2147483647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
                <a:gd name="T70" fmla="*/ 0 h 16"/>
                <a:gd name="T71" fmla="*/ 10 w 10"/>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 h="16">
                  <a:moveTo>
                    <a:pt x="9" y="12"/>
                  </a:moveTo>
                  <a:cubicBezTo>
                    <a:pt x="9" y="13"/>
                    <a:pt x="10" y="13"/>
                    <a:pt x="10" y="13"/>
                  </a:cubicBezTo>
                  <a:cubicBezTo>
                    <a:pt x="10" y="15"/>
                    <a:pt x="9" y="16"/>
                    <a:pt x="8" y="16"/>
                  </a:cubicBezTo>
                  <a:cubicBezTo>
                    <a:pt x="8" y="16"/>
                    <a:pt x="6" y="16"/>
                    <a:pt x="5" y="15"/>
                  </a:cubicBezTo>
                  <a:cubicBezTo>
                    <a:pt x="4" y="15"/>
                    <a:pt x="3" y="14"/>
                    <a:pt x="2" y="13"/>
                  </a:cubicBezTo>
                  <a:cubicBezTo>
                    <a:pt x="1" y="12"/>
                    <a:pt x="1" y="10"/>
                    <a:pt x="0" y="9"/>
                  </a:cubicBezTo>
                  <a:cubicBezTo>
                    <a:pt x="0" y="8"/>
                    <a:pt x="0" y="6"/>
                    <a:pt x="0" y="5"/>
                  </a:cubicBezTo>
                  <a:cubicBezTo>
                    <a:pt x="0" y="3"/>
                    <a:pt x="0" y="2"/>
                    <a:pt x="0" y="1"/>
                  </a:cubicBezTo>
                  <a:cubicBezTo>
                    <a:pt x="1" y="1"/>
                    <a:pt x="2" y="0"/>
                    <a:pt x="2" y="0"/>
                  </a:cubicBezTo>
                  <a:cubicBezTo>
                    <a:pt x="3" y="0"/>
                    <a:pt x="4" y="0"/>
                    <a:pt x="5" y="1"/>
                  </a:cubicBezTo>
                  <a:cubicBezTo>
                    <a:pt x="6" y="2"/>
                    <a:pt x="7" y="2"/>
                    <a:pt x="8" y="4"/>
                  </a:cubicBezTo>
                  <a:cubicBezTo>
                    <a:pt x="9" y="5"/>
                    <a:pt x="10" y="6"/>
                    <a:pt x="10" y="8"/>
                  </a:cubicBezTo>
                  <a:cubicBezTo>
                    <a:pt x="9" y="7"/>
                    <a:pt x="9" y="7"/>
                    <a:pt x="8" y="7"/>
                  </a:cubicBezTo>
                  <a:cubicBezTo>
                    <a:pt x="8" y="6"/>
                    <a:pt x="8" y="5"/>
                    <a:pt x="7" y="4"/>
                  </a:cubicBezTo>
                  <a:cubicBezTo>
                    <a:pt x="7" y="4"/>
                    <a:pt x="6" y="3"/>
                    <a:pt x="5" y="2"/>
                  </a:cubicBezTo>
                  <a:cubicBezTo>
                    <a:pt x="4" y="2"/>
                    <a:pt x="4" y="2"/>
                    <a:pt x="3" y="2"/>
                  </a:cubicBezTo>
                  <a:cubicBezTo>
                    <a:pt x="2" y="2"/>
                    <a:pt x="2" y="3"/>
                    <a:pt x="2" y="3"/>
                  </a:cubicBezTo>
                  <a:cubicBezTo>
                    <a:pt x="2" y="4"/>
                    <a:pt x="1" y="5"/>
                    <a:pt x="1" y="6"/>
                  </a:cubicBezTo>
                  <a:cubicBezTo>
                    <a:pt x="1" y="7"/>
                    <a:pt x="2" y="8"/>
                    <a:pt x="2" y="9"/>
                  </a:cubicBezTo>
                  <a:cubicBezTo>
                    <a:pt x="2" y="10"/>
                    <a:pt x="3" y="11"/>
                    <a:pt x="3" y="12"/>
                  </a:cubicBezTo>
                  <a:cubicBezTo>
                    <a:pt x="4" y="13"/>
                    <a:pt x="4" y="13"/>
                    <a:pt x="5" y="14"/>
                  </a:cubicBezTo>
                  <a:cubicBezTo>
                    <a:pt x="6" y="14"/>
                    <a:pt x="7" y="14"/>
                    <a:pt x="7" y="14"/>
                  </a:cubicBezTo>
                  <a:cubicBezTo>
                    <a:pt x="8" y="14"/>
                    <a:pt x="8" y="13"/>
                    <a:pt x="9" y="1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5" name="Freeform 855"/>
            <p:cNvSpPr>
              <a:spLocks noEditPoints="1"/>
            </p:cNvSpPr>
            <p:nvPr/>
          </p:nvSpPr>
          <p:spPr bwMode="auto">
            <a:xfrm>
              <a:off x="4190" y="965"/>
              <a:ext cx="49" cy="88"/>
            </a:xfrm>
            <a:custGeom>
              <a:avLst/>
              <a:gdLst>
                <a:gd name="T0" fmla="*/ 2147483647 w 5"/>
                <a:gd name="T1" fmla="*/ 2147483647 h 9"/>
                <a:gd name="T2" fmla="*/ 2147483647 w 5"/>
                <a:gd name="T3" fmla="*/ 2147483647 h 9"/>
                <a:gd name="T4" fmla="*/ 2147483647 w 5"/>
                <a:gd name="T5" fmla="*/ 2147483647 h 9"/>
                <a:gd name="T6" fmla="*/ 2147483647 w 5"/>
                <a:gd name="T7" fmla="*/ 2147483647 h 9"/>
                <a:gd name="T8" fmla="*/ 2147483647 w 5"/>
                <a:gd name="T9" fmla="*/ 2147483647 h 9"/>
                <a:gd name="T10" fmla="*/ 2147483647 w 5"/>
                <a:gd name="T11" fmla="*/ 2147483647 h 9"/>
                <a:gd name="T12" fmla="*/ 2147483647 w 5"/>
                <a:gd name="T13" fmla="*/ 2147483647 h 9"/>
                <a:gd name="T14" fmla="*/ 0 w 5"/>
                <a:gd name="T15" fmla="*/ 2147483647 h 9"/>
                <a:gd name="T16" fmla="*/ 0 w 5"/>
                <a:gd name="T17" fmla="*/ 2147483647 h 9"/>
                <a:gd name="T18" fmla="*/ 0 w 5"/>
                <a:gd name="T19" fmla="*/ 2147483647 h 9"/>
                <a:gd name="T20" fmla="*/ 2147483647 w 5"/>
                <a:gd name="T21" fmla="*/ 0 h 9"/>
                <a:gd name="T22" fmla="*/ 2147483647 w 5"/>
                <a:gd name="T23" fmla="*/ 0 h 9"/>
                <a:gd name="T24" fmla="*/ 2147483647 w 5"/>
                <a:gd name="T25" fmla="*/ 2147483647 h 9"/>
                <a:gd name="T26" fmla="*/ 2147483647 w 5"/>
                <a:gd name="T27" fmla="*/ 2147483647 h 9"/>
                <a:gd name="T28" fmla="*/ 2147483647 w 5"/>
                <a:gd name="T29" fmla="*/ 2147483647 h 9"/>
                <a:gd name="T30" fmla="*/ 2147483647 w 5"/>
                <a:gd name="T31" fmla="*/ 2147483647 h 9"/>
                <a:gd name="T32" fmla="*/ 2147483647 w 5"/>
                <a:gd name="T33" fmla="*/ 2147483647 h 9"/>
                <a:gd name="T34" fmla="*/ 2147483647 w 5"/>
                <a:gd name="T35" fmla="*/ 2147483647 h 9"/>
                <a:gd name="T36" fmla="*/ 2147483647 w 5"/>
                <a:gd name="T37" fmla="*/ 0 h 9"/>
                <a:gd name="T38" fmla="*/ 2147483647 w 5"/>
                <a:gd name="T39" fmla="*/ 0 h 9"/>
                <a:gd name="T40" fmla="*/ 2147483647 w 5"/>
                <a:gd name="T41" fmla="*/ 2147483647 h 9"/>
                <a:gd name="T42" fmla="*/ 2147483647 w 5"/>
                <a:gd name="T43" fmla="*/ 2147483647 h 9"/>
                <a:gd name="T44" fmla="*/ 2147483647 w 5"/>
                <a:gd name="T45" fmla="*/ 2147483647 h 9"/>
                <a:gd name="T46" fmla="*/ 2147483647 w 5"/>
                <a:gd name="T47" fmla="*/ 2147483647 h 9"/>
                <a:gd name="T48" fmla="*/ 2147483647 w 5"/>
                <a:gd name="T49" fmla="*/ 2147483647 h 9"/>
                <a:gd name="T50" fmla="*/ 2147483647 w 5"/>
                <a:gd name="T51" fmla="*/ 2147483647 h 9"/>
                <a:gd name="T52" fmla="*/ 2147483647 w 5"/>
                <a:gd name="T53" fmla="*/ 2147483647 h 9"/>
                <a:gd name="T54" fmla="*/ 2147483647 w 5"/>
                <a:gd name="T55" fmla="*/ 2147483647 h 9"/>
                <a:gd name="T56" fmla="*/ 2147483647 w 5"/>
                <a:gd name="T57" fmla="*/ 2147483647 h 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
                <a:gd name="T88" fmla="*/ 0 h 9"/>
                <a:gd name="T89" fmla="*/ 5 w 5"/>
                <a:gd name="T90" fmla="*/ 9 h 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 h="9">
                  <a:moveTo>
                    <a:pt x="5" y="5"/>
                  </a:moveTo>
                  <a:cubicBezTo>
                    <a:pt x="5" y="6"/>
                    <a:pt x="4" y="7"/>
                    <a:pt x="4" y="7"/>
                  </a:cubicBezTo>
                  <a:cubicBezTo>
                    <a:pt x="4" y="8"/>
                    <a:pt x="4" y="8"/>
                    <a:pt x="4" y="8"/>
                  </a:cubicBezTo>
                  <a:cubicBezTo>
                    <a:pt x="4" y="8"/>
                    <a:pt x="3" y="8"/>
                    <a:pt x="3" y="8"/>
                  </a:cubicBezTo>
                  <a:cubicBezTo>
                    <a:pt x="3" y="9"/>
                    <a:pt x="3" y="8"/>
                    <a:pt x="2" y="8"/>
                  </a:cubicBezTo>
                  <a:cubicBezTo>
                    <a:pt x="2" y="8"/>
                    <a:pt x="2" y="8"/>
                    <a:pt x="1" y="7"/>
                  </a:cubicBezTo>
                  <a:cubicBezTo>
                    <a:pt x="1" y="7"/>
                    <a:pt x="1" y="7"/>
                    <a:pt x="1" y="6"/>
                  </a:cubicBezTo>
                  <a:cubicBezTo>
                    <a:pt x="1" y="6"/>
                    <a:pt x="0" y="5"/>
                    <a:pt x="0" y="5"/>
                  </a:cubicBezTo>
                  <a:cubicBezTo>
                    <a:pt x="0" y="4"/>
                    <a:pt x="0" y="4"/>
                    <a:pt x="0" y="3"/>
                  </a:cubicBezTo>
                  <a:cubicBezTo>
                    <a:pt x="0" y="2"/>
                    <a:pt x="0" y="1"/>
                    <a:pt x="0" y="1"/>
                  </a:cubicBezTo>
                  <a:cubicBezTo>
                    <a:pt x="1" y="0"/>
                    <a:pt x="1" y="0"/>
                    <a:pt x="1" y="0"/>
                  </a:cubicBezTo>
                  <a:cubicBezTo>
                    <a:pt x="2" y="0"/>
                    <a:pt x="2" y="0"/>
                    <a:pt x="2" y="0"/>
                  </a:cubicBezTo>
                  <a:cubicBezTo>
                    <a:pt x="3" y="0"/>
                    <a:pt x="3" y="0"/>
                    <a:pt x="3" y="1"/>
                  </a:cubicBezTo>
                  <a:cubicBezTo>
                    <a:pt x="4" y="2"/>
                    <a:pt x="4" y="2"/>
                    <a:pt x="4" y="3"/>
                  </a:cubicBezTo>
                  <a:cubicBezTo>
                    <a:pt x="4" y="4"/>
                    <a:pt x="5" y="4"/>
                    <a:pt x="5" y="5"/>
                  </a:cubicBezTo>
                  <a:close/>
                  <a:moveTo>
                    <a:pt x="3" y="4"/>
                  </a:moveTo>
                  <a:cubicBezTo>
                    <a:pt x="3" y="3"/>
                    <a:pt x="3" y="2"/>
                    <a:pt x="3" y="2"/>
                  </a:cubicBezTo>
                  <a:cubicBezTo>
                    <a:pt x="3" y="1"/>
                    <a:pt x="3" y="1"/>
                    <a:pt x="3" y="1"/>
                  </a:cubicBezTo>
                  <a:cubicBezTo>
                    <a:pt x="3" y="1"/>
                    <a:pt x="3" y="0"/>
                    <a:pt x="2" y="0"/>
                  </a:cubicBezTo>
                  <a:cubicBezTo>
                    <a:pt x="2" y="0"/>
                    <a:pt x="2" y="0"/>
                    <a:pt x="2" y="0"/>
                  </a:cubicBezTo>
                  <a:cubicBezTo>
                    <a:pt x="2" y="0"/>
                    <a:pt x="2" y="0"/>
                    <a:pt x="2" y="1"/>
                  </a:cubicBezTo>
                  <a:cubicBezTo>
                    <a:pt x="2" y="1"/>
                    <a:pt x="2" y="1"/>
                    <a:pt x="2" y="2"/>
                  </a:cubicBezTo>
                  <a:cubicBezTo>
                    <a:pt x="2" y="3"/>
                    <a:pt x="2" y="3"/>
                    <a:pt x="2" y="4"/>
                  </a:cubicBezTo>
                  <a:cubicBezTo>
                    <a:pt x="2" y="6"/>
                    <a:pt x="2" y="6"/>
                    <a:pt x="2" y="7"/>
                  </a:cubicBezTo>
                  <a:cubicBezTo>
                    <a:pt x="2" y="7"/>
                    <a:pt x="2" y="7"/>
                    <a:pt x="2" y="8"/>
                  </a:cubicBezTo>
                  <a:cubicBezTo>
                    <a:pt x="2" y="8"/>
                    <a:pt x="2" y="8"/>
                    <a:pt x="2" y="8"/>
                  </a:cubicBezTo>
                  <a:cubicBezTo>
                    <a:pt x="3" y="8"/>
                    <a:pt x="3" y="8"/>
                    <a:pt x="3" y="8"/>
                  </a:cubicBezTo>
                  <a:cubicBezTo>
                    <a:pt x="3" y="8"/>
                    <a:pt x="3" y="7"/>
                    <a:pt x="3" y="7"/>
                  </a:cubicBezTo>
                  <a:cubicBezTo>
                    <a:pt x="3" y="6"/>
                    <a:pt x="3" y="5"/>
                    <a:pt x="3" y="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6" name="Freeform 856"/>
            <p:cNvSpPr>
              <a:spLocks noEditPoints="1"/>
            </p:cNvSpPr>
            <p:nvPr/>
          </p:nvSpPr>
          <p:spPr bwMode="auto">
            <a:xfrm>
              <a:off x="353" y="383"/>
              <a:ext cx="829" cy="532"/>
            </a:xfrm>
            <a:custGeom>
              <a:avLst/>
              <a:gdLst>
                <a:gd name="T0" fmla="*/ 2147483647 w 84"/>
                <a:gd name="T1" fmla="*/ 2147483647 h 54"/>
                <a:gd name="T2" fmla="*/ 0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2147483647 h 54"/>
                <a:gd name="T12" fmla="*/ 2147483647 w 84"/>
                <a:gd name="T13" fmla="*/ 2147483647 h 54"/>
                <a:gd name="T14" fmla="*/ 2147483647 w 84"/>
                <a:gd name="T15" fmla="*/ 2147483647 h 54"/>
                <a:gd name="T16" fmla="*/ 2147483647 w 84"/>
                <a:gd name="T17" fmla="*/ 2147483647 h 54"/>
                <a:gd name="T18" fmla="*/ 2147483647 w 84"/>
                <a:gd name="T19" fmla="*/ 2147483647 h 54"/>
                <a:gd name="T20" fmla="*/ 2147483647 w 84"/>
                <a:gd name="T21" fmla="*/ 2147483647 h 54"/>
                <a:gd name="T22" fmla="*/ 2147483647 w 84"/>
                <a:gd name="T23" fmla="*/ 2147483647 h 54"/>
                <a:gd name="T24" fmla="*/ 2147483647 w 84"/>
                <a:gd name="T25" fmla="*/ 2147483647 h 54"/>
                <a:gd name="T26" fmla="*/ 2147483647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2147483647 w 84"/>
                <a:gd name="T41" fmla="*/ 2147483647 h 54"/>
                <a:gd name="T42" fmla="*/ 2147483647 w 84"/>
                <a:gd name="T43" fmla="*/ 2147483647 h 54"/>
                <a:gd name="T44" fmla="*/ 2147483647 w 84"/>
                <a:gd name="T45" fmla="*/ 2147483647 h 54"/>
                <a:gd name="T46" fmla="*/ 2147483647 w 84"/>
                <a:gd name="T47" fmla="*/ 2147483647 h 54"/>
                <a:gd name="T48" fmla="*/ 2147483647 w 84"/>
                <a:gd name="T49" fmla="*/ 2147483647 h 54"/>
                <a:gd name="T50" fmla="*/ 2147483647 w 84"/>
                <a:gd name="T51" fmla="*/ 2147483647 h 54"/>
                <a:gd name="T52" fmla="*/ 2147483647 w 84"/>
                <a:gd name="T53" fmla="*/ 2147483647 h 54"/>
                <a:gd name="T54" fmla="*/ 2147483647 w 84"/>
                <a:gd name="T55" fmla="*/ 2147483647 h 54"/>
                <a:gd name="T56" fmla="*/ 2147483647 w 84"/>
                <a:gd name="T57" fmla="*/ 2147483647 h 54"/>
                <a:gd name="T58" fmla="*/ 2147483647 w 84"/>
                <a:gd name="T59" fmla="*/ 2147483647 h 54"/>
                <a:gd name="T60" fmla="*/ 2147483647 w 84"/>
                <a:gd name="T61" fmla="*/ 2147483647 h 54"/>
                <a:gd name="T62" fmla="*/ 2147483647 w 84"/>
                <a:gd name="T63" fmla="*/ 2147483647 h 54"/>
                <a:gd name="T64" fmla="*/ 2147483647 w 84"/>
                <a:gd name="T65" fmla="*/ 2147483647 h 54"/>
                <a:gd name="T66" fmla="*/ 2147483647 w 84"/>
                <a:gd name="T67" fmla="*/ 2147483647 h 54"/>
                <a:gd name="T68" fmla="*/ 2147483647 w 84"/>
                <a:gd name="T69" fmla="*/ 2147483647 h 54"/>
                <a:gd name="T70" fmla="*/ 2147483647 w 84"/>
                <a:gd name="T71" fmla="*/ 2147483647 h 54"/>
                <a:gd name="T72" fmla="*/ 2147483647 w 84"/>
                <a:gd name="T73" fmla="*/ 2147483647 h 54"/>
                <a:gd name="T74" fmla="*/ 2147483647 w 84"/>
                <a:gd name="T75" fmla="*/ 2147483647 h 54"/>
                <a:gd name="T76" fmla="*/ 2147483647 w 84"/>
                <a:gd name="T77" fmla="*/ 2147483647 h 54"/>
                <a:gd name="T78" fmla="*/ 2147483647 w 84"/>
                <a:gd name="T79" fmla="*/ 2147483647 h 54"/>
                <a:gd name="T80" fmla="*/ 2147483647 w 84"/>
                <a:gd name="T81" fmla="*/ 2147483647 h 54"/>
                <a:gd name="T82" fmla="*/ 2147483647 w 84"/>
                <a:gd name="T83" fmla="*/ 2147483647 h 54"/>
                <a:gd name="T84" fmla="*/ 2147483647 w 84"/>
                <a:gd name="T85" fmla="*/ 2147483647 h 54"/>
                <a:gd name="T86" fmla="*/ 2147483647 w 84"/>
                <a:gd name="T87" fmla="*/ 2147483647 h 54"/>
                <a:gd name="T88" fmla="*/ 2147483647 w 84"/>
                <a:gd name="T89" fmla="*/ 2147483647 h 54"/>
                <a:gd name="T90" fmla="*/ 2147483647 w 84"/>
                <a:gd name="T91" fmla="*/ 2147483647 h 54"/>
                <a:gd name="T92" fmla="*/ 2147483647 w 84"/>
                <a:gd name="T93" fmla="*/ 2147483647 h 54"/>
                <a:gd name="T94" fmla="*/ 2147483647 w 84"/>
                <a:gd name="T95" fmla="*/ 2147483647 h 54"/>
                <a:gd name="T96" fmla="*/ 2147483647 w 84"/>
                <a:gd name="T97" fmla="*/ 2147483647 h 54"/>
                <a:gd name="T98" fmla="*/ 2147483647 w 84"/>
                <a:gd name="T99" fmla="*/ 2147483647 h 54"/>
                <a:gd name="T100" fmla="*/ 2147483647 w 84"/>
                <a:gd name="T101" fmla="*/ 2147483647 h 54"/>
                <a:gd name="T102" fmla="*/ 2147483647 w 84"/>
                <a:gd name="T103" fmla="*/ 2147483647 h 54"/>
                <a:gd name="T104" fmla="*/ 2147483647 w 84"/>
                <a:gd name="T105" fmla="*/ 2147483647 h 54"/>
                <a:gd name="T106" fmla="*/ 2147483647 w 84"/>
                <a:gd name="T107" fmla="*/ 2147483647 h 54"/>
                <a:gd name="T108" fmla="*/ 2147483647 w 84"/>
                <a:gd name="T109" fmla="*/ 2147483647 h 54"/>
                <a:gd name="T110" fmla="*/ 2147483647 w 84"/>
                <a:gd name="T111" fmla="*/ 2147483647 h 54"/>
                <a:gd name="T112" fmla="*/ 2147483647 w 84"/>
                <a:gd name="T113" fmla="*/ 2147483647 h 54"/>
                <a:gd name="T114" fmla="*/ 2147483647 w 84"/>
                <a:gd name="T115" fmla="*/ 2147483647 h 54"/>
                <a:gd name="T116" fmla="*/ 2147483647 w 84"/>
                <a:gd name="T117" fmla="*/ 2147483647 h 54"/>
                <a:gd name="T118" fmla="*/ 2147483647 w 84"/>
                <a:gd name="T119" fmla="*/ 2147483647 h 54"/>
                <a:gd name="T120" fmla="*/ 2147483647 w 84"/>
                <a:gd name="T121" fmla="*/ 2147483647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4"/>
                <a:gd name="T184" fmla="*/ 0 h 54"/>
                <a:gd name="T185" fmla="*/ 84 w 84"/>
                <a:gd name="T186" fmla="*/ 54 h 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4" h="54">
                  <a:moveTo>
                    <a:pt x="6" y="15"/>
                  </a:moveTo>
                  <a:cubicBezTo>
                    <a:pt x="6" y="14"/>
                    <a:pt x="6" y="13"/>
                    <a:pt x="6" y="13"/>
                  </a:cubicBezTo>
                  <a:cubicBezTo>
                    <a:pt x="6" y="12"/>
                    <a:pt x="6" y="11"/>
                    <a:pt x="6" y="10"/>
                  </a:cubicBezTo>
                  <a:cubicBezTo>
                    <a:pt x="6" y="11"/>
                    <a:pt x="5" y="11"/>
                    <a:pt x="5" y="11"/>
                  </a:cubicBezTo>
                  <a:cubicBezTo>
                    <a:pt x="4" y="11"/>
                    <a:pt x="4" y="11"/>
                    <a:pt x="3" y="10"/>
                  </a:cubicBezTo>
                  <a:cubicBezTo>
                    <a:pt x="2" y="10"/>
                    <a:pt x="2" y="9"/>
                    <a:pt x="1" y="7"/>
                  </a:cubicBezTo>
                  <a:cubicBezTo>
                    <a:pt x="0" y="6"/>
                    <a:pt x="0" y="5"/>
                    <a:pt x="0" y="3"/>
                  </a:cubicBezTo>
                  <a:cubicBezTo>
                    <a:pt x="0" y="2"/>
                    <a:pt x="0" y="2"/>
                    <a:pt x="0" y="1"/>
                  </a:cubicBezTo>
                  <a:cubicBezTo>
                    <a:pt x="0" y="0"/>
                    <a:pt x="1" y="0"/>
                    <a:pt x="1" y="0"/>
                  </a:cubicBezTo>
                  <a:cubicBezTo>
                    <a:pt x="2" y="0"/>
                    <a:pt x="3" y="0"/>
                    <a:pt x="3" y="1"/>
                  </a:cubicBezTo>
                  <a:cubicBezTo>
                    <a:pt x="4" y="1"/>
                    <a:pt x="5" y="2"/>
                    <a:pt x="6" y="4"/>
                  </a:cubicBezTo>
                  <a:cubicBezTo>
                    <a:pt x="6" y="3"/>
                    <a:pt x="6" y="3"/>
                    <a:pt x="6" y="2"/>
                  </a:cubicBezTo>
                  <a:cubicBezTo>
                    <a:pt x="6" y="3"/>
                    <a:pt x="7" y="3"/>
                    <a:pt x="7" y="3"/>
                  </a:cubicBezTo>
                  <a:cubicBezTo>
                    <a:pt x="7" y="5"/>
                    <a:pt x="7" y="7"/>
                    <a:pt x="7" y="9"/>
                  </a:cubicBezTo>
                  <a:cubicBezTo>
                    <a:pt x="7" y="12"/>
                    <a:pt x="7" y="14"/>
                    <a:pt x="7" y="16"/>
                  </a:cubicBezTo>
                  <a:cubicBezTo>
                    <a:pt x="7" y="15"/>
                    <a:pt x="6" y="15"/>
                    <a:pt x="6" y="15"/>
                  </a:cubicBezTo>
                  <a:close/>
                  <a:moveTo>
                    <a:pt x="1" y="4"/>
                  </a:moveTo>
                  <a:cubicBezTo>
                    <a:pt x="1" y="5"/>
                    <a:pt x="1" y="6"/>
                    <a:pt x="2" y="7"/>
                  </a:cubicBezTo>
                  <a:cubicBezTo>
                    <a:pt x="2" y="8"/>
                    <a:pt x="3" y="9"/>
                    <a:pt x="4" y="9"/>
                  </a:cubicBezTo>
                  <a:cubicBezTo>
                    <a:pt x="4" y="9"/>
                    <a:pt x="5" y="9"/>
                    <a:pt x="5" y="9"/>
                  </a:cubicBezTo>
                  <a:cubicBezTo>
                    <a:pt x="6" y="9"/>
                    <a:pt x="6" y="8"/>
                    <a:pt x="6" y="7"/>
                  </a:cubicBezTo>
                  <a:cubicBezTo>
                    <a:pt x="6" y="6"/>
                    <a:pt x="6" y="5"/>
                    <a:pt x="5" y="4"/>
                  </a:cubicBezTo>
                  <a:cubicBezTo>
                    <a:pt x="5" y="3"/>
                    <a:pt x="4" y="2"/>
                    <a:pt x="3" y="2"/>
                  </a:cubicBezTo>
                  <a:cubicBezTo>
                    <a:pt x="3" y="2"/>
                    <a:pt x="2" y="2"/>
                    <a:pt x="2" y="2"/>
                  </a:cubicBezTo>
                  <a:cubicBezTo>
                    <a:pt x="1" y="2"/>
                    <a:pt x="1" y="3"/>
                    <a:pt x="1" y="4"/>
                  </a:cubicBezTo>
                  <a:close/>
                  <a:moveTo>
                    <a:pt x="15" y="17"/>
                  </a:moveTo>
                  <a:cubicBezTo>
                    <a:pt x="15" y="16"/>
                    <a:pt x="15" y="16"/>
                    <a:pt x="15" y="16"/>
                  </a:cubicBezTo>
                  <a:cubicBezTo>
                    <a:pt x="15" y="16"/>
                    <a:pt x="14" y="16"/>
                    <a:pt x="12" y="15"/>
                  </a:cubicBezTo>
                  <a:cubicBezTo>
                    <a:pt x="12" y="15"/>
                    <a:pt x="11" y="15"/>
                    <a:pt x="11" y="14"/>
                  </a:cubicBezTo>
                  <a:cubicBezTo>
                    <a:pt x="11" y="14"/>
                    <a:pt x="10" y="13"/>
                    <a:pt x="10" y="13"/>
                  </a:cubicBezTo>
                  <a:cubicBezTo>
                    <a:pt x="10" y="13"/>
                    <a:pt x="10" y="12"/>
                    <a:pt x="10" y="12"/>
                  </a:cubicBezTo>
                  <a:cubicBezTo>
                    <a:pt x="10" y="11"/>
                    <a:pt x="9" y="11"/>
                    <a:pt x="9" y="10"/>
                  </a:cubicBezTo>
                  <a:cubicBezTo>
                    <a:pt x="9" y="9"/>
                    <a:pt x="9" y="8"/>
                    <a:pt x="9" y="7"/>
                  </a:cubicBezTo>
                  <a:cubicBezTo>
                    <a:pt x="9" y="6"/>
                    <a:pt x="9" y="5"/>
                    <a:pt x="9" y="4"/>
                  </a:cubicBezTo>
                  <a:cubicBezTo>
                    <a:pt x="10" y="5"/>
                    <a:pt x="10" y="5"/>
                    <a:pt x="11" y="5"/>
                  </a:cubicBezTo>
                  <a:cubicBezTo>
                    <a:pt x="11" y="6"/>
                    <a:pt x="11" y="7"/>
                    <a:pt x="11" y="8"/>
                  </a:cubicBezTo>
                  <a:cubicBezTo>
                    <a:pt x="11" y="9"/>
                    <a:pt x="11" y="9"/>
                    <a:pt x="11" y="10"/>
                  </a:cubicBezTo>
                  <a:cubicBezTo>
                    <a:pt x="11" y="11"/>
                    <a:pt x="11" y="12"/>
                    <a:pt x="11" y="12"/>
                  </a:cubicBezTo>
                  <a:cubicBezTo>
                    <a:pt x="11" y="12"/>
                    <a:pt x="11" y="13"/>
                    <a:pt x="12" y="13"/>
                  </a:cubicBezTo>
                  <a:cubicBezTo>
                    <a:pt x="12" y="14"/>
                    <a:pt x="12" y="14"/>
                    <a:pt x="13" y="14"/>
                  </a:cubicBezTo>
                  <a:cubicBezTo>
                    <a:pt x="13" y="15"/>
                    <a:pt x="14" y="15"/>
                    <a:pt x="14" y="15"/>
                  </a:cubicBezTo>
                  <a:cubicBezTo>
                    <a:pt x="14" y="15"/>
                    <a:pt x="15" y="14"/>
                    <a:pt x="15" y="14"/>
                  </a:cubicBezTo>
                  <a:cubicBezTo>
                    <a:pt x="15" y="14"/>
                    <a:pt x="15" y="13"/>
                    <a:pt x="15" y="13"/>
                  </a:cubicBezTo>
                  <a:cubicBezTo>
                    <a:pt x="15" y="12"/>
                    <a:pt x="15" y="11"/>
                    <a:pt x="15" y="10"/>
                  </a:cubicBezTo>
                  <a:cubicBezTo>
                    <a:pt x="15" y="9"/>
                    <a:pt x="15" y="8"/>
                    <a:pt x="15" y="8"/>
                  </a:cubicBezTo>
                  <a:cubicBezTo>
                    <a:pt x="16" y="8"/>
                    <a:pt x="16" y="8"/>
                    <a:pt x="17" y="8"/>
                  </a:cubicBezTo>
                  <a:cubicBezTo>
                    <a:pt x="17" y="10"/>
                    <a:pt x="17" y="11"/>
                    <a:pt x="17" y="13"/>
                  </a:cubicBezTo>
                  <a:cubicBezTo>
                    <a:pt x="17" y="15"/>
                    <a:pt x="17" y="16"/>
                    <a:pt x="17" y="18"/>
                  </a:cubicBezTo>
                  <a:cubicBezTo>
                    <a:pt x="16" y="17"/>
                    <a:pt x="16" y="17"/>
                    <a:pt x="15" y="17"/>
                  </a:cubicBezTo>
                  <a:close/>
                  <a:moveTo>
                    <a:pt x="25" y="21"/>
                  </a:moveTo>
                  <a:cubicBezTo>
                    <a:pt x="24" y="21"/>
                    <a:pt x="24" y="21"/>
                    <a:pt x="23" y="21"/>
                  </a:cubicBezTo>
                  <a:cubicBezTo>
                    <a:pt x="22" y="21"/>
                    <a:pt x="22" y="21"/>
                    <a:pt x="21" y="21"/>
                  </a:cubicBezTo>
                  <a:cubicBezTo>
                    <a:pt x="20" y="20"/>
                    <a:pt x="20" y="19"/>
                    <a:pt x="19" y="19"/>
                  </a:cubicBezTo>
                  <a:cubicBezTo>
                    <a:pt x="19" y="18"/>
                    <a:pt x="18" y="17"/>
                    <a:pt x="18" y="16"/>
                  </a:cubicBezTo>
                  <a:cubicBezTo>
                    <a:pt x="18" y="16"/>
                    <a:pt x="18" y="15"/>
                    <a:pt x="19" y="15"/>
                  </a:cubicBezTo>
                  <a:cubicBezTo>
                    <a:pt x="19" y="15"/>
                    <a:pt x="19" y="15"/>
                    <a:pt x="19" y="15"/>
                  </a:cubicBezTo>
                  <a:cubicBezTo>
                    <a:pt x="20" y="15"/>
                    <a:pt x="20" y="15"/>
                    <a:pt x="21" y="15"/>
                  </a:cubicBezTo>
                  <a:cubicBezTo>
                    <a:pt x="21" y="15"/>
                    <a:pt x="21" y="15"/>
                    <a:pt x="22" y="15"/>
                  </a:cubicBezTo>
                  <a:cubicBezTo>
                    <a:pt x="23" y="16"/>
                    <a:pt x="24" y="16"/>
                    <a:pt x="24" y="16"/>
                  </a:cubicBezTo>
                  <a:cubicBezTo>
                    <a:pt x="24" y="16"/>
                    <a:pt x="24" y="16"/>
                    <a:pt x="24" y="16"/>
                  </a:cubicBezTo>
                  <a:cubicBezTo>
                    <a:pt x="24" y="15"/>
                    <a:pt x="24" y="15"/>
                    <a:pt x="24" y="14"/>
                  </a:cubicBezTo>
                  <a:cubicBezTo>
                    <a:pt x="24" y="14"/>
                    <a:pt x="23" y="13"/>
                    <a:pt x="22" y="13"/>
                  </a:cubicBezTo>
                  <a:cubicBezTo>
                    <a:pt x="22" y="12"/>
                    <a:pt x="21" y="12"/>
                    <a:pt x="21" y="12"/>
                  </a:cubicBezTo>
                  <a:cubicBezTo>
                    <a:pt x="20" y="12"/>
                    <a:pt x="20" y="13"/>
                    <a:pt x="20" y="13"/>
                  </a:cubicBezTo>
                  <a:cubicBezTo>
                    <a:pt x="20" y="13"/>
                    <a:pt x="19" y="13"/>
                    <a:pt x="19" y="12"/>
                  </a:cubicBezTo>
                  <a:cubicBezTo>
                    <a:pt x="19" y="12"/>
                    <a:pt x="19" y="11"/>
                    <a:pt x="19" y="11"/>
                  </a:cubicBezTo>
                  <a:cubicBezTo>
                    <a:pt x="20" y="11"/>
                    <a:pt x="20" y="11"/>
                    <a:pt x="21" y="11"/>
                  </a:cubicBezTo>
                  <a:cubicBezTo>
                    <a:pt x="21" y="11"/>
                    <a:pt x="22" y="11"/>
                    <a:pt x="23" y="12"/>
                  </a:cubicBezTo>
                  <a:cubicBezTo>
                    <a:pt x="23" y="12"/>
                    <a:pt x="24" y="13"/>
                    <a:pt x="24" y="13"/>
                  </a:cubicBezTo>
                  <a:cubicBezTo>
                    <a:pt x="25" y="13"/>
                    <a:pt x="25" y="14"/>
                    <a:pt x="25" y="14"/>
                  </a:cubicBezTo>
                  <a:cubicBezTo>
                    <a:pt x="26" y="15"/>
                    <a:pt x="26" y="15"/>
                    <a:pt x="26" y="16"/>
                  </a:cubicBezTo>
                  <a:cubicBezTo>
                    <a:pt x="26" y="16"/>
                    <a:pt x="26" y="16"/>
                    <a:pt x="26" y="17"/>
                  </a:cubicBezTo>
                  <a:cubicBezTo>
                    <a:pt x="26" y="18"/>
                    <a:pt x="26" y="18"/>
                    <a:pt x="26" y="19"/>
                  </a:cubicBezTo>
                  <a:cubicBezTo>
                    <a:pt x="26" y="21"/>
                    <a:pt x="26" y="22"/>
                    <a:pt x="26" y="22"/>
                  </a:cubicBezTo>
                  <a:cubicBezTo>
                    <a:pt x="26" y="22"/>
                    <a:pt x="26" y="23"/>
                    <a:pt x="26" y="23"/>
                  </a:cubicBezTo>
                  <a:cubicBezTo>
                    <a:pt x="26" y="23"/>
                    <a:pt x="25" y="23"/>
                    <a:pt x="25" y="22"/>
                  </a:cubicBezTo>
                  <a:cubicBezTo>
                    <a:pt x="25" y="22"/>
                    <a:pt x="25" y="22"/>
                    <a:pt x="25" y="21"/>
                  </a:cubicBezTo>
                  <a:close/>
                  <a:moveTo>
                    <a:pt x="24" y="18"/>
                  </a:moveTo>
                  <a:cubicBezTo>
                    <a:pt x="24" y="17"/>
                    <a:pt x="23" y="17"/>
                    <a:pt x="22" y="17"/>
                  </a:cubicBezTo>
                  <a:cubicBezTo>
                    <a:pt x="21" y="16"/>
                    <a:pt x="21" y="16"/>
                    <a:pt x="21" y="16"/>
                  </a:cubicBezTo>
                  <a:cubicBezTo>
                    <a:pt x="20" y="16"/>
                    <a:pt x="20" y="16"/>
                    <a:pt x="20" y="16"/>
                  </a:cubicBezTo>
                  <a:cubicBezTo>
                    <a:pt x="20" y="17"/>
                    <a:pt x="20" y="17"/>
                    <a:pt x="20" y="17"/>
                  </a:cubicBezTo>
                  <a:cubicBezTo>
                    <a:pt x="20" y="18"/>
                    <a:pt x="20" y="18"/>
                    <a:pt x="20" y="18"/>
                  </a:cubicBezTo>
                  <a:cubicBezTo>
                    <a:pt x="21" y="19"/>
                    <a:pt x="21" y="19"/>
                    <a:pt x="22" y="20"/>
                  </a:cubicBezTo>
                  <a:cubicBezTo>
                    <a:pt x="22" y="20"/>
                    <a:pt x="23" y="20"/>
                    <a:pt x="23" y="20"/>
                  </a:cubicBezTo>
                  <a:cubicBezTo>
                    <a:pt x="24" y="20"/>
                    <a:pt x="24" y="20"/>
                    <a:pt x="24" y="20"/>
                  </a:cubicBezTo>
                  <a:cubicBezTo>
                    <a:pt x="24" y="19"/>
                    <a:pt x="24" y="19"/>
                    <a:pt x="24" y="18"/>
                  </a:cubicBezTo>
                  <a:cubicBezTo>
                    <a:pt x="24" y="18"/>
                    <a:pt x="24" y="18"/>
                    <a:pt x="24" y="18"/>
                  </a:cubicBezTo>
                  <a:close/>
                  <a:moveTo>
                    <a:pt x="28" y="24"/>
                  </a:moveTo>
                  <a:cubicBezTo>
                    <a:pt x="28" y="23"/>
                    <a:pt x="28" y="21"/>
                    <a:pt x="28" y="20"/>
                  </a:cubicBezTo>
                  <a:cubicBezTo>
                    <a:pt x="28" y="18"/>
                    <a:pt x="28" y="17"/>
                    <a:pt x="28" y="15"/>
                  </a:cubicBezTo>
                  <a:cubicBezTo>
                    <a:pt x="29" y="15"/>
                    <a:pt x="29" y="16"/>
                    <a:pt x="30" y="16"/>
                  </a:cubicBezTo>
                  <a:cubicBezTo>
                    <a:pt x="30" y="16"/>
                    <a:pt x="30" y="17"/>
                    <a:pt x="30" y="17"/>
                  </a:cubicBezTo>
                  <a:cubicBezTo>
                    <a:pt x="30" y="17"/>
                    <a:pt x="30" y="17"/>
                    <a:pt x="31" y="17"/>
                  </a:cubicBezTo>
                  <a:cubicBezTo>
                    <a:pt x="31" y="17"/>
                    <a:pt x="31" y="17"/>
                    <a:pt x="32" y="17"/>
                  </a:cubicBezTo>
                  <a:cubicBezTo>
                    <a:pt x="32" y="17"/>
                    <a:pt x="33" y="18"/>
                    <a:pt x="33" y="18"/>
                  </a:cubicBezTo>
                  <a:cubicBezTo>
                    <a:pt x="33" y="19"/>
                    <a:pt x="33" y="19"/>
                    <a:pt x="33" y="19"/>
                  </a:cubicBezTo>
                  <a:cubicBezTo>
                    <a:pt x="32" y="19"/>
                    <a:pt x="32" y="19"/>
                    <a:pt x="31" y="18"/>
                  </a:cubicBezTo>
                  <a:cubicBezTo>
                    <a:pt x="31" y="18"/>
                    <a:pt x="31" y="18"/>
                    <a:pt x="31" y="18"/>
                  </a:cubicBezTo>
                  <a:cubicBezTo>
                    <a:pt x="30" y="18"/>
                    <a:pt x="30" y="18"/>
                    <a:pt x="30" y="19"/>
                  </a:cubicBezTo>
                  <a:cubicBezTo>
                    <a:pt x="30" y="19"/>
                    <a:pt x="30" y="20"/>
                    <a:pt x="30" y="20"/>
                  </a:cubicBezTo>
                  <a:cubicBezTo>
                    <a:pt x="30" y="21"/>
                    <a:pt x="30" y="22"/>
                    <a:pt x="30" y="23"/>
                  </a:cubicBezTo>
                  <a:cubicBezTo>
                    <a:pt x="30" y="24"/>
                    <a:pt x="30" y="24"/>
                    <a:pt x="30" y="25"/>
                  </a:cubicBezTo>
                  <a:cubicBezTo>
                    <a:pt x="29" y="25"/>
                    <a:pt x="29" y="25"/>
                    <a:pt x="28" y="24"/>
                  </a:cubicBezTo>
                  <a:close/>
                  <a:moveTo>
                    <a:pt x="37" y="28"/>
                  </a:moveTo>
                  <a:cubicBezTo>
                    <a:pt x="37" y="29"/>
                    <a:pt x="37" y="29"/>
                    <a:pt x="37" y="30"/>
                  </a:cubicBezTo>
                  <a:cubicBezTo>
                    <a:pt x="37" y="29"/>
                    <a:pt x="37" y="29"/>
                    <a:pt x="36" y="29"/>
                  </a:cubicBezTo>
                  <a:cubicBezTo>
                    <a:pt x="36" y="29"/>
                    <a:pt x="35" y="28"/>
                    <a:pt x="35" y="28"/>
                  </a:cubicBezTo>
                  <a:cubicBezTo>
                    <a:pt x="35" y="28"/>
                    <a:pt x="35" y="27"/>
                    <a:pt x="34" y="27"/>
                  </a:cubicBezTo>
                  <a:cubicBezTo>
                    <a:pt x="34" y="27"/>
                    <a:pt x="34" y="26"/>
                    <a:pt x="34" y="25"/>
                  </a:cubicBezTo>
                  <a:cubicBezTo>
                    <a:pt x="34" y="24"/>
                    <a:pt x="34" y="23"/>
                    <a:pt x="34" y="22"/>
                  </a:cubicBezTo>
                  <a:cubicBezTo>
                    <a:pt x="34" y="22"/>
                    <a:pt x="34" y="21"/>
                    <a:pt x="34" y="20"/>
                  </a:cubicBezTo>
                  <a:cubicBezTo>
                    <a:pt x="34" y="20"/>
                    <a:pt x="33" y="19"/>
                    <a:pt x="33" y="19"/>
                  </a:cubicBezTo>
                  <a:cubicBezTo>
                    <a:pt x="33" y="19"/>
                    <a:pt x="33" y="18"/>
                    <a:pt x="33" y="18"/>
                  </a:cubicBezTo>
                  <a:cubicBezTo>
                    <a:pt x="33" y="18"/>
                    <a:pt x="34" y="18"/>
                    <a:pt x="34" y="19"/>
                  </a:cubicBezTo>
                  <a:cubicBezTo>
                    <a:pt x="34" y="18"/>
                    <a:pt x="34" y="17"/>
                    <a:pt x="34" y="16"/>
                  </a:cubicBezTo>
                  <a:cubicBezTo>
                    <a:pt x="35" y="16"/>
                    <a:pt x="35" y="16"/>
                    <a:pt x="36" y="16"/>
                  </a:cubicBezTo>
                  <a:cubicBezTo>
                    <a:pt x="36" y="17"/>
                    <a:pt x="36" y="18"/>
                    <a:pt x="36" y="19"/>
                  </a:cubicBezTo>
                  <a:cubicBezTo>
                    <a:pt x="36" y="20"/>
                    <a:pt x="37" y="20"/>
                    <a:pt x="37" y="20"/>
                  </a:cubicBezTo>
                  <a:cubicBezTo>
                    <a:pt x="37" y="21"/>
                    <a:pt x="37" y="21"/>
                    <a:pt x="37" y="21"/>
                  </a:cubicBezTo>
                  <a:cubicBezTo>
                    <a:pt x="37" y="21"/>
                    <a:pt x="36" y="21"/>
                    <a:pt x="36" y="21"/>
                  </a:cubicBezTo>
                  <a:cubicBezTo>
                    <a:pt x="36" y="22"/>
                    <a:pt x="36" y="22"/>
                    <a:pt x="36" y="23"/>
                  </a:cubicBezTo>
                  <a:cubicBezTo>
                    <a:pt x="36" y="24"/>
                    <a:pt x="36" y="25"/>
                    <a:pt x="36" y="26"/>
                  </a:cubicBezTo>
                  <a:cubicBezTo>
                    <a:pt x="36" y="26"/>
                    <a:pt x="36" y="27"/>
                    <a:pt x="36" y="27"/>
                  </a:cubicBezTo>
                  <a:cubicBezTo>
                    <a:pt x="36" y="27"/>
                    <a:pt x="36" y="27"/>
                    <a:pt x="36" y="27"/>
                  </a:cubicBezTo>
                  <a:cubicBezTo>
                    <a:pt x="36" y="28"/>
                    <a:pt x="36" y="28"/>
                    <a:pt x="37" y="28"/>
                  </a:cubicBezTo>
                  <a:cubicBezTo>
                    <a:pt x="37" y="28"/>
                    <a:pt x="37" y="28"/>
                    <a:pt x="37" y="28"/>
                  </a:cubicBezTo>
                  <a:close/>
                  <a:moveTo>
                    <a:pt x="38" y="30"/>
                  </a:moveTo>
                  <a:cubicBezTo>
                    <a:pt x="38" y="29"/>
                    <a:pt x="38" y="29"/>
                    <a:pt x="38" y="29"/>
                  </a:cubicBezTo>
                  <a:cubicBezTo>
                    <a:pt x="39" y="28"/>
                    <a:pt x="40" y="27"/>
                    <a:pt x="41" y="27"/>
                  </a:cubicBezTo>
                  <a:cubicBezTo>
                    <a:pt x="42" y="26"/>
                    <a:pt x="43" y="26"/>
                    <a:pt x="43" y="25"/>
                  </a:cubicBezTo>
                  <a:cubicBezTo>
                    <a:pt x="43" y="25"/>
                    <a:pt x="42" y="24"/>
                    <a:pt x="42" y="24"/>
                  </a:cubicBezTo>
                  <a:cubicBezTo>
                    <a:pt x="41" y="23"/>
                    <a:pt x="39" y="23"/>
                    <a:pt x="38" y="22"/>
                  </a:cubicBezTo>
                  <a:cubicBezTo>
                    <a:pt x="38" y="22"/>
                    <a:pt x="38" y="21"/>
                    <a:pt x="38" y="21"/>
                  </a:cubicBezTo>
                  <a:cubicBezTo>
                    <a:pt x="41" y="22"/>
                    <a:pt x="43" y="24"/>
                    <a:pt x="45" y="25"/>
                  </a:cubicBezTo>
                  <a:cubicBezTo>
                    <a:pt x="45" y="25"/>
                    <a:pt x="45" y="26"/>
                    <a:pt x="45" y="26"/>
                  </a:cubicBezTo>
                  <a:cubicBezTo>
                    <a:pt x="45" y="27"/>
                    <a:pt x="44" y="27"/>
                    <a:pt x="43" y="28"/>
                  </a:cubicBezTo>
                  <a:cubicBezTo>
                    <a:pt x="42" y="28"/>
                    <a:pt x="41" y="29"/>
                    <a:pt x="41" y="29"/>
                  </a:cubicBezTo>
                  <a:cubicBezTo>
                    <a:pt x="40" y="29"/>
                    <a:pt x="40" y="29"/>
                    <a:pt x="40" y="30"/>
                  </a:cubicBezTo>
                  <a:cubicBezTo>
                    <a:pt x="40" y="30"/>
                    <a:pt x="41" y="30"/>
                    <a:pt x="42" y="31"/>
                  </a:cubicBezTo>
                  <a:cubicBezTo>
                    <a:pt x="43" y="31"/>
                    <a:pt x="44" y="32"/>
                    <a:pt x="46" y="33"/>
                  </a:cubicBezTo>
                  <a:cubicBezTo>
                    <a:pt x="46" y="33"/>
                    <a:pt x="46" y="34"/>
                    <a:pt x="46" y="34"/>
                  </a:cubicBezTo>
                  <a:cubicBezTo>
                    <a:pt x="43" y="33"/>
                    <a:pt x="40" y="31"/>
                    <a:pt x="38" y="30"/>
                  </a:cubicBezTo>
                  <a:close/>
                  <a:moveTo>
                    <a:pt x="52" y="38"/>
                  </a:moveTo>
                  <a:cubicBezTo>
                    <a:pt x="52" y="37"/>
                    <a:pt x="52" y="36"/>
                    <a:pt x="52" y="34"/>
                  </a:cubicBezTo>
                  <a:cubicBezTo>
                    <a:pt x="52" y="33"/>
                    <a:pt x="52" y="31"/>
                    <a:pt x="52" y="30"/>
                  </a:cubicBezTo>
                  <a:cubicBezTo>
                    <a:pt x="52" y="30"/>
                    <a:pt x="51" y="30"/>
                    <a:pt x="51" y="29"/>
                  </a:cubicBezTo>
                  <a:cubicBezTo>
                    <a:pt x="51" y="29"/>
                    <a:pt x="51" y="29"/>
                    <a:pt x="51" y="28"/>
                  </a:cubicBezTo>
                  <a:cubicBezTo>
                    <a:pt x="51" y="28"/>
                    <a:pt x="52" y="29"/>
                    <a:pt x="52" y="29"/>
                  </a:cubicBezTo>
                  <a:cubicBezTo>
                    <a:pt x="52" y="29"/>
                    <a:pt x="52" y="28"/>
                    <a:pt x="52" y="28"/>
                  </a:cubicBezTo>
                  <a:cubicBezTo>
                    <a:pt x="52" y="27"/>
                    <a:pt x="52" y="27"/>
                    <a:pt x="52" y="27"/>
                  </a:cubicBezTo>
                  <a:cubicBezTo>
                    <a:pt x="53" y="26"/>
                    <a:pt x="53" y="26"/>
                    <a:pt x="53" y="26"/>
                  </a:cubicBezTo>
                  <a:cubicBezTo>
                    <a:pt x="54" y="26"/>
                    <a:pt x="54" y="26"/>
                    <a:pt x="55" y="27"/>
                  </a:cubicBezTo>
                  <a:cubicBezTo>
                    <a:pt x="55" y="27"/>
                    <a:pt x="56" y="27"/>
                    <a:pt x="56" y="28"/>
                  </a:cubicBezTo>
                  <a:cubicBezTo>
                    <a:pt x="56" y="28"/>
                    <a:pt x="56" y="28"/>
                    <a:pt x="56" y="29"/>
                  </a:cubicBezTo>
                  <a:cubicBezTo>
                    <a:pt x="56" y="29"/>
                    <a:pt x="55" y="28"/>
                    <a:pt x="55" y="28"/>
                  </a:cubicBezTo>
                  <a:cubicBezTo>
                    <a:pt x="55" y="28"/>
                    <a:pt x="54" y="28"/>
                    <a:pt x="54" y="28"/>
                  </a:cubicBezTo>
                  <a:cubicBezTo>
                    <a:pt x="54" y="28"/>
                    <a:pt x="54" y="28"/>
                    <a:pt x="54" y="29"/>
                  </a:cubicBezTo>
                  <a:cubicBezTo>
                    <a:pt x="54" y="29"/>
                    <a:pt x="54" y="29"/>
                    <a:pt x="54" y="30"/>
                  </a:cubicBezTo>
                  <a:cubicBezTo>
                    <a:pt x="54" y="30"/>
                    <a:pt x="55" y="30"/>
                    <a:pt x="56" y="31"/>
                  </a:cubicBezTo>
                  <a:cubicBezTo>
                    <a:pt x="56" y="31"/>
                    <a:pt x="56" y="32"/>
                    <a:pt x="56" y="32"/>
                  </a:cubicBezTo>
                  <a:cubicBezTo>
                    <a:pt x="55" y="32"/>
                    <a:pt x="54" y="31"/>
                    <a:pt x="54" y="31"/>
                  </a:cubicBezTo>
                  <a:cubicBezTo>
                    <a:pt x="54" y="32"/>
                    <a:pt x="54" y="34"/>
                    <a:pt x="54" y="35"/>
                  </a:cubicBezTo>
                  <a:cubicBezTo>
                    <a:pt x="54" y="36"/>
                    <a:pt x="54" y="38"/>
                    <a:pt x="54" y="39"/>
                  </a:cubicBezTo>
                  <a:cubicBezTo>
                    <a:pt x="53" y="39"/>
                    <a:pt x="53" y="38"/>
                    <a:pt x="52" y="38"/>
                  </a:cubicBezTo>
                  <a:close/>
                  <a:moveTo>
                    <a:pt x="57" y="30"/>
                  </a:moveTo>
                  <a:cubicBezTo>
                    <a:pt x="57" y="29"/>
                    <a:pt x="57" y="29"/>
                    <a:pt x="57" y="28"/>
                  </a:cubicBezTo>
                  <a:cubicBezTo>
                    <a:pt x="57" y="28"/>
                    <a:pt x="58" y="28"/>
                    <a:pt x="58" y="29"/>
                  </a:cubicBezTo>
                  <a:cubicBezTo>
                    <a:pt x="58" y="29"/>
                    <a:pt x="58" y="30"/>
                    <a:pt x="58" y="31"/>
                  </a:cubicBezTo>
                  <a:cubicBezTo>
                    <a:pt x="58" y="30"/>
                    <a:pt x="57" y="30"/>
                    <a:pt x="57" y="30"/>
                  </a:cubicBezTo>
                  <a:close/>
                  <a:moveTo>
                    <a:pt x="57" y="41"/>
                  </a:moveTo>
                  <a:cubicBezTo>
                    <a:pt x="57" y="39"/>
                    <a:pt x="57" y="38"/>
                    <a:pt x="57" y="36"/>
                  </a:cubicBezTo>
                  <a:cubicBezTo>
                    <a:pt x="57" y="35"/>
                    <a:pt x="57" y="33"/>
                    <a:pt x="57" y="31"/>
                  </a:cubicBezTo>
                  <a:cubicBezTo>
                    <a:pt x="57" y="32"/>
                    <a:pt x="58" y="32"/>
                    <a:pt x="58" y="32"/>
                  </a:cubicBezTo>
                  <a:cubicBezTo>
                    <a:pt x="58" y="34"/>
                    <a:pt x="58" y="35"/>
                    <a:pt x="58" y="37"/>
                  </a:cubicBezTo>
                  <a:cubicBezTo>
                    <a:pt x="58" y="39"/>
                    <a:pt x="58" y="40"/>
                    <a:pt x="58" y="42"/>
                  </a:cubicBezTo>
                  <a:cubicBezTo>
                    <a:pt x="58" y="41"/>
                    <a:pt x="57" y="41"/>
                    <a:pt x="57" y="41"/>
                  </a:cubicBezTo>
                  <a:close/>
                  <a:moveTo>
                    <a:pt x="60" y="43"/>
                  </a:moveTo>
                  <a:cubicBezTo>
                    <a:pt x="60" y="41"/>
                    <a:pt x="60" y="39"/>
                    <a:pt x="60" y="36"/>
                  </a:cubicBezTo>
                  <a:cubicBezTo>
                    <a:pt x="60" y="34"/>
                    <a:pt x="60" y="32"/>
                    <a:pt x="60" y="30"/>
                  </a:cubicBezTo>
                  <a:cubicBezTo>
                    <a:pt x="61" y="30"/>
                    <a:pt x="61" y="31"/>
                    <a:pt x="62" y="31"/>
                  </a:cubicBezTo>
                  <a:cubicBezTo>
                    <a:pt x="62" y="33"/>
                    <a:pt x="62" y="35"/>
                    <a:pt x="62" y="37"/>
                  </a:cubicBezTo>
                  <a:cubicBezTo>
                    <a:pt x="62" y="40"/>
                    <a:pt x="62" y="42"/>
                    <a:pt x="62" y="44"/>
                  </a:cubicBezTo>
                  <a:cubicBezTo>
                    <a:pt x="61" y="43"/>
                    <a:pt x="61" y="43"/>
                    <a:pt x="60" y="43"/>
                  </a:cubicBezTo>
                  <a:close/>
                  <a:moveTo>
                    <a:pt x="68" y="46"/>
                  </a:moveTo>
                  <a:cubicBezTo>
                    <a:pt x="68" y="46"/>
                    <a:pt x="68" y="47"/>
                    <a:pt x="68" y="47"/>
                  </a:cubicBezTo>
                  <a:cubicBezTo>
                    <a:pt x="67" y="47"/>
                    <a:pt x="67" y="47"/>
                    <a:pt x="67" y="47"/>
                  </a:cubicBezTo>
                  <a:cubicBezTo>
                    <a:pt x="66" y="46"/>
                    <a:pt x="66" y="46"/>
                    <a:pt x="65" y="46"/>
                  </a:cubicBezTo>
                  <a:cubicBezTo>
                    <a:pt x="65" y="45"/>
                    <a:pt x="65" y="45"/>
                    <a:pt x="65" y="45"/>
                  </a:cubicBezTo>
                  <a:cubicBezTo>
                    <a:pt x="65" y="44"/>
                    <a:pt x="65" y="44"/>
                    <a:pt x="65" y="43"/>
                  </a:cubicBezTo>
                  <a:cubicBezTo>
                    <a:pt x="65" y="42"/>
                    <a:pt x="65" y="41"/>
                    <a:pt x="65" y="40"/>
                  </a:cubicBezTo>
                  <a:cubicBezTo>
                    <a:pt x="65" y="39"/>
                    <a:pt x="65" y="38"/>
                    <a:pt x="65" y="37"/>
                  </a:cubicBezTo>
                  <a:cubicBezTo>
                    <a:pt x="64" y="37"/>
                    <a:pt x="64" y="37"/>
                    <a:pt x="64" y="37"/>
                  </a:cubicBezTo>
                  <a:cubicBezTo>
                    <a:pt x="64" y="36"/>
                    <a:pt x="64" y="36"/>
                    <a:pt x="64" y="35"/>
                  </a:cubicBezTo>
                  <a:cubicBezTo>
                    <a:pt x="64" y="36"/>
                    <a:pt x="64" y="36"/>
                    <a:pt x="65" y="36"/>
                  </a:cubicBezTo>
                  <a:cubicBezTo>
                    <a:pt x="65" y="35"/>
                    <a:pt x="65" y="34"/>
                    <a:pt x="65" y="34"/>
                  </a:cubicBezTo>
                  <a:cubicBezTo>
                    <a:pt x="65" y="34"/>
                    <a:pt x="66" y="34"/>
                    <a:pt x="66" y="34"/>
                  </a:cubicBezTo>
                  <a:cubicBezTo>
                    <a:pt x="66" y="35"/>
                    <a:pt x="66" y="36"/>
                    <a:pt x="66" y="37"/>
                  </a:cubicBezTo>
                  <a:cubicBezTo>
                    <a:pt x="67" y="37"/>
                    <a:pt x="67" y="37"/>
                    <a:pt x="68" y="38"/>
                  </a:cubicBezTo>
                  <a:cubicBezTo>
                    <a:pt x="68" y="38"/>
                    <a:pt x="68" y="39"/>
                    <a:pt x="68" y="39"/>
                  </a:cubicBezTo>
                  <a:cubicBezTo>
                    <a:pt x="67" y="39"/>
                    <a:pt x="67" y="38"/>
                    <a:pt x="66" y="38"/>
                  </a:cubicBezTo>
                  <a:cubicBezTo>
                    <a:pt x="66" y="39"/>
                    <a:pt x="66" y="40"/>
                    <a:pt x="66" y="41"/>
                  </a:cubicBezTo>
                  <a:cubicBezTo>
                    <a:pt x="66" y="42"/>
                    <a:pt x="66" y="43"/>
                    <a:pt x="66" y="44"/>
                  </a:cubicBezTo>
                  <a:cubicBezTo>
                    <a:pt x="66" y="44"/>
                    <a:pt x="66" y="44"/>
                    <a:pt x="66" y="44"/>
                  </a:cubicBezTo>
                  <a:cubicBezTo>
                    <a:pt x="66" y="45"/>
                    <a:pt x="66" y="45"/>
                    <a:pt x="66" y="45"/>
                  </a:cubicBezTo>
                  <a:cubicBezTo>
                    <a:pt x="67" y="45"/>
                    <a:pt x="67" y="45"/>
                    <a:pt x="67" y="45"/>
                  </a:cubicBezTo>
                  <a:cubicBezTo>
                    <a:pt x="67" y="45"/>
                    <a:pt x="67" y="46"/>
                    <a:pt x="68" y="46"/>
                  </a:cubicBezTo>
                  <a:close/>
                  <a:moveTo>
                    <a:pt x="75" y="48"/>
                  </a:moveTo>
                  <a:cubicBezTo>
                    <a:pt x="76" y="49"/>
                    <a:pt x="76" y="49"/>
                    <a:pt x="77" y="50"/>
                  </a:cubicBezTo>
                  <a:cubicBezTo>
                    <a:pt x="77" y="50"/>
                    <a:pt x="76" y="51"/>
                    <a:pt x="75" y="51"/>
                  </a:cubicBezTo>
                  <a:cubicBezTo>
                    <a:pt x="75" y="51"/>
                    <a:pt x="74" y="51"/>
                    <a:pt x="73" y="50"/>
                  </a:cubicBezTo>
                  <a:cubicBezTo>
                    <a:pt x="72" y="50"/>
                    <a:pt x="71" y="49"/>
                    <a:pt x="70" y="47"/>
                  </a:cubicBezTo>
                  <a:cubicBezTo>
                    <a:pt x="69" y="46"/>
                    <a:pt x="69" y="45"/>
                    <a:pt x="69" y="43"/>
                  </a:cubicBezTo>
                  <a:cubicBezTo>
                    <a:pt x="69" y="41"/>
                    <a:pt x="69" y="40"/>
                    <a:pt x="70" y="40"/>
                  </a:cubicBezTo>
                  <a:cubicBezTo>
                    <a:pt x="71" y="40"/>
                    <a:pt x="72" y="40"/>
                    <a:pt x="73" y="40"/>
                  </a:cubicBezTo>
                  <a:cubicBezTo>
                    <a:pt x="74" y="41"/>
                    <a:pt x="75" y="42"/>
                    <a:pt x="76" y="43"/>
                  </a:cubicBezTo>
                  <a:cubicBezTo>
                    <a:pt x="77" y="45"/>
                    <a:pt x="77" y="46"/>
                    <a:pt x="77" y="48"/>
                  </a:cubicBezTo>
                  <a:cubicBezTo>
                    <a:pt x="77" y="48"/>
                    <a:pt x="77" y="48"/>
                    <a:pt x="77" y="48"/>
                  </a:cubicBezTo>
                  <a:cubicBezTo>
                    <a:pt x="75" y="47"/>
                    <a:pt x="72" y="46"/>
                    <a:pt x="70" y="44"/>
                  </a:cubicBezTo>
                  <a:cubicBezTo>
                    <a:pt x="70" y="45"/>
                    <a:pt x="71" y="46"/>
                    <a:pt x="71" y="47"/>
                  </a:cubicBezTo>
                  <a:cubicBezTo>
                    <a:pt x="72" y="48"/>
                    <a:pt x="72" y="49"/>
                    <a:pt x="73" y="49"/>
                  </a:cubicBezTo>
                  <a:cubicBezTo>
                    <a:pt x="73" y="49"/>
                    <a:pt x="74" y="49"/>
                    <a:pt x="74" y="49"/>
                  </a:cubicBezTo>
                  <a:cubicBezTo>
                    <a:pt x="75" y="49"/>
                    <a:pt x="75" y="49"/>
                    <a:pt x="75" y="48"/>
                  </a:cubicBezTo>
                  <a:close/>
                  <a:moveTo>
                    <a:pt x="70" y="43"/>
                  </a:moveTo>
                  <a:cubicBezTo>
                    <a:pt x="72" y="44"/>
                    <a:pt x="74" y="45"/>
                    <a:pt x="75" y="46"/>
                  </a:cubicBezTo>
                  <a:cubicBezTo>
                    <a:pt x="75" y="45"/>
                    <a:pt x="75" y="44"/>
                    <a:pt x="75" y="44"/>
                  </a:cubicBezTo>
                  <a:cubicBezTo>
                    <a:pt x="74" y="43"/>
                    <a:pt x="74" y="42"/>
                    <a:pt x="73" y="42"/>
                  </a:cubicBezTo>
                  <a:cubicBezTo>
                    <a:pt x="72" y="41"/>
                    <a:pt x="72" y="41"/>
                    <a:pt x="71" y="42"/>
                  </a:cubicBezTo>
                  <a:cubicBezTo>
                    <a:pt x="71" y="42"/>
                    <a:pt x="70" y="42"/>
                    <a:pt x="70" y="43"/>
                  </a:cubicBezTo>
                  <a:close/>
                  <a:moveTo>
                    <a:pt x="79" y="53"/>
                  </a:moveTo>
                  <a:cubicBezTo>
                    <a:pt x="79" y="52"/>
                    <a:pt x="79" y="50"/>
                    <a:pt x="79" y="49"/>
                  </a:cubicBezTo>
                  <a:cubicBezTo>
                    <a:pt x="79" y="47"/>
                    <a:pt x="79" y="46"/>
                    <a:pt x="79" y="44"/>
                  </a:cubicBezTo>
                  <a:cubicBezTo>
                    <a:pt x="79" y="44"/>
                    <a:pt x="80" y="45"/>
                    <a:pt x="80" y="45"/>
                  </a:cubicBezTo>
                  <a:cubicBezTo>
                    <a:pt x="80" y="45"/>
                    <a:pt x="80" y="46"/>
                    <a:pt x="80" y="46"/>
                  </a:cubicBezTo>
                  <a:cubicBezTo>
                    <a:pt x="80" y="46"/>
                    <a:pt x="81" y="46"/>
                    <a:pt x="81" y="46"/>
                  </a:cubicBezTo>
                  <a:cubicBezTo>
                    <a:pt x="81" y="46"/>
                    <a:pt x="82" y="46"/>
                    <a:pt x="82" y="46"/>
                  </a:cubicBezTo>
                  <a:cubicBezTo>
                    <a:pt x="83" y="46"/>
                    <a:pt x="83" y="47"/>
                    <a:pt x="84" y="47"/>
                  </a:cubicBezTo>
                  <a:cubicBezTo>
                    <a:pt x="83" y="48"/>
                    <a:pt x="83" y="48"/>
                    <a:pt x="83" y="48"/>
                  </a:cubicBezTo>
                  <a:cubicBezTo>
                    <a:pt x="83" y="48"/>
                    <a:pt x="82" y="48"/>
                    <a:pt x="82" y="47"/>
                  </a:cubicBezTo>
                  <a:cubicBezTo>
                    <a:pt x="82" y="47"/>
                    <a:pt x="81" y="47"/>
                    <a:pt x="81" y="47"/>
                  </a:cubicBezTo>
                  <a:cubicBezTo>
                    <a:pt x="81" y="47"/>
                    <a:pt x="81" y="47"/>
                    <a:pt x="81" y="48"/>
                  </a:cubicBezTo>
                  <a:cubicBezTo>
                    <a:pt x="80" y="48"/>
                    <a:pt x="80" y="49"/>
                    <a:pt x="80" y="49"/>
                  </a:cubicBezTo>
                  <a:cubicBezTo>
                    <a:pt x="80" y="50"/>
                    <a:pt x="80" y="51"/>
                    <a:pt x="80" y="52"/>
                  </a:cubicBezTo>
                  <a:cubicBezTo>
                    <a:pt x="80" y="53"/>
                    <a:pt x="80" y="54"/>
                    <a:pt x="80" y="54"/>
                  </a:cubicBezTo>
                  <a:cubicBezTo>
                    <a:pt x="80" y="54"/>
                    <a:pt x="79" y="54"/>
                    <a:pt x="79" y="5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7" name="Freeform 857"/>
            <p:cNvSpPr>
              <a:spLocks noEditPoints="1"/>
            </p:cNvSpPr>
            <p:nvPr/>
          </p:nvSpPr>
          <p:spPr bwMode="auto">
            <a:xfrm>
              <a:off x="1882" y="3440"/>
              <a:ext cx="542" cy="424"/>
            </a:xfrm>
            <a:custGeom>
              <a:avLst/>
              <a:gdLst>
                <a:gd name="T0" fmla="*/ 0 w 55"/>
                <a:gd name="T1" fmla="*/ 0 h 43"/>
                <a:gd name="T2" fmla="*/ 2147483647 w 55"/>
                <a:gd name="T3" fmla="*/ 2147483647 h 43"/>
                <a:gd name="T4" fmla="*/ 2147483647 w 55"/>
                <a:gd name="T5" fmla="*/ 2147483647 h 43"/>
                <a:gd name="T6" fmla="*/ 2147483647 w 55"/>
                <a:gd name="T7" fmla="*/ 2147483647 h 43"/>
                <a:gd name="T8" fmla="*/ 2147483647 w 55"/>
                <a:gd name="T9" fmla="*/ 2147483647 h 43"/>
                <a:gd name="T10" fmla="*/ 2147483647 w 55"/>
                <a:gd name="T11" fmla="*/ 2147483647 h 43"/>
                <a:gd name="T12" fmla="*/ 2147483647 w 55"/>
                <a:gd name="T13" fmla="*/ 2147483647 h 43"/>
                <a:gd name="T14" fmla="*/ 2147483647 w 55"/>
                <a:gd name="T15" fmla="*/ 2147483647 h 43"/>
                <a:gd name="T16" fmla="*/ 2147483647 w 55"/>
                <a:gd name="T17" fmla="*/ 2147483647 h 43"/>
                <a:gd name="T18" fmla="*/ 2147483647 w 55"/>
                <a:gd name="T19" fmla="*/ 2147483647 h 43"/>
                <a:gd name="T20" fmla="*/ 2147483647 w 55"/>
                <a:gd name="T21" fmla="*/ 2147483647 h 43"/>
                <a:gd name="T22" fmla="*/ 2147483647 w 55"/>
                <a:gd name="T23" fmla="*/ 2147483647 h 43"/>
                <a:gd name="T24" fmla="*/ 2147483647 w 55"/>
                <a:gd name="T25" fmla="*/ 2147483647 h 43"/>
                <a:gd name="T26" fmla="*/ 2147483647 w 55"/>
                <a:gd name="T27" fmla="*/ 2147483647 h 43"/>
                <a:gd name="T28" fmla="*/ 2147483647 w 55"/>
                <a:gd name="T29" fmla="*/ 2147483647 h 43"/>
                <a:gd name="T30" fmla="*/ 2147483647 w 55"/>
                <a:gd name="T31" fmla="*/ 2147483647 h 43"/>
                <a:gd name="T32" fmla="*/ 2147483647 w 55"/>
                <a:gd name="T33" fmla="*/ 2147483647 h 43"/>
                <a:gd name="T34" fmla="*/ 2147483647 w 55"/>
                <a:gd name="T35" fmla="*/ 2147483647 h 43"/>
                <a:gd name="T36" fmla="*/ 2147483647 w 55"/>
                <a:gd name="T37" fmla="*/ 2147483647 h 43"/>
                <a:gd name="T38" fmla="*/ 2147483647 w 55"/>
                <a:gd name="T39" fmla="*/ 2147483647 h 43"/>
                <a:gd name="T40" fmla="*/ 2147483647 w 55"/>
                <a:gd name="T41" fmla="*/ 2147483647 h 43"/>
                <a:gd name="T42" fmla="*/ 2147483647 w 55"/>
                <a:gd name="T43" fmla="*/ 2147483647 h 43"/>
                <a:gd name="T44" fmla="*/ 2147483647 w 55"/>
                <a:gd name="T45" fmla="*/ 2147483647 h 43"/>
                <a:gd name="T46" fmla="*/ 2147483647 w 55"/>
                <a:gd name="T47" fmla="*/ 2147483647 h 43"/>
                <a:gd name="T48" fmla="*/ 2147483647 w 55"/>
                <a:gd name="T49" fmla="*/ 2147483647 h 43"/>
                <a:gd name="T50" fmla="*/ 2147483647 w 55"/>
                <a:gd name="T51" fmla="*/ 2147483647 h 43"/>
                <a:gd name="T52" fmla="*/ 2147483647 w 55"/>
                <a:gd name="T53" fmla="*/ 2147483647 h 43"/>
                <a:gd name="T54" fmla="*/ 2147483647 w 55"/>
                <a:gd name="T55" fmla="*/ 2147483647 h 43"/>
                <a:gd name="T56" fmla="*/ 2147483647 w 55"/>
                <a:gd name="T57" fmla="*/ 2147483647 h 43"/>
                <a:gd name="T58" fmla="*/ 2147483647 w 55"/>
                <a:gd name="T59" fmla="*/ 2147483647 h 43"/>
                <a:gd name="T60" fmla="*/ 2147483647 w 55"/>
                <a:gd name="T61" fmla="*/ 2147483647 h 43"/>
                <a:gd name="T62" fmla="*/ 2147483647 w 55"/>
                <a:gd name="T63" fmla="*/ 2147483647 h 43"/>
                <a:gd name="T64" fmla="*/ 2147483647 w 55"/>
                <a:gd name="T65" fmla="*/ 2147483647 h 43"/>
                <a:gd name="T66" fmla="*/ 2147483647 w 55"/>
                <a:gd name="T67" fmla="*/ 2147483647 h 43"/>
                <a:gd name="T68" fmla="*/ 2147483647 w 55"/>
                <a:gd name="T69" fmla="*/ 2147483647 h 43"/>
                <a:gd name="T70" fmla="*/ 2147483647 w 55"/>
                <a:gd name="T71" fmla="*/ 2147483647 h 43"/>
                <a:gd name="T72" fmla="*/ 2147483647 w 55"/>
                <a:gd name="T73" fmla="*/ 2147483647 h 43"/>
                <a:gd name="T74" fmla="*/ 2147483647 w 55"/>
                <a:gd name="T75" fmla="*/ 2147483647 h 43"/>
                <a:gd name="T76" fmla="*/ 2147483647 w 55"/>
                <a:gd name="T77" fmla="*/ 2147483647 h 43"/>
                <a:gd name="T78" fmla="*/ 2147483647 w 55"/>
                <a:gd name="T79" fmla="*/ 2147483647 h 43"/>
                <a:gd name="T80" fmla="*/ 2147483647 w 55"/>
                <a:gd name="T81" fmla="*/ 2147483647 h 43"/>
                <a:gd name="T82" fmla="*/ 2147483647 w 55"/>
                <a:gd name="T83" fmla="*/ 2147483647 h 43"/>
                <a:gd name="T84" fmla="*/ 2147483647 w 55"/>
                <a:gd name="T85" fmla="*/ 2147483647 h 43"/>
                <a:gd name="T86" fmla="*/ 2147483647 w 55"/>
                <a:gd name="T87" fmla="*/ 2147483647 h 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
                <a:gd name="T133" fmla="*/ 0 h 43"/>
                <a:gd name="T134" fmla="*/ 55 w 55"/>
                <a:gd name="T135" fmla="*/ 43 h 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 h="43">
                  <a:moveTo>
                    <a:pt x="0" y="13"/>
                  </a:moveTo>
                  <a:cubicBezTo>
                    <a:pt x="0" y="11"/>
                    <a:pt x="0" y="8"/>
                    <a:pt x="0" y="6"/>
                  </a:cubicBezTo>
                  <a:cubicBezTo>
                    <a:pt x="0" y="4"/>
                    <a:pt x="0" y="2"/>
                    <a:pt x="0" y="0"/>
                  </a:cubicBezTo>
                  <a:cubicBezTo>
                    <a:pt x="2" y="2"/>
                    <a:pt x="5" y="3"/>
                    <a:pt x="8" y="5"/>
                  </a:cubicBezTo>
                  <a:cubicBezTo>
                    <a:pt x="8" y="5"/>
                    <a:pt x="8" y="6"/>
                    <a:pt x="8" y="6"/>
                  </a:cubicBezTo>
                  <a:cubicBezTo>
                    <a:pt x="5" y="5"/>
                    <a:pt x="3" y="4"/>
                    <a:pt x="1" y="2"/>
                  </a:cubicBezTo>
                  <a:cubicBezTo>
                    <a:pt x="1" y="4"/>
                    <a:pt x="1" y="5"/>
                    <a:pt x="1" y="6"/>
                  </a:cubicBezTo>
                  <a:cubicBezTo>
                    <a:pt x="3" y="7"/>
                    <a:pt x="5" y="8"/>
                    <a:pt x="7" y="10"/>
                  </a:cubicBezTo>
                  <a:cubicBezTo>
                    <a:pt x="7" y="10"/>
                    <a:pt x="7" y="11"/>
                    <a:pt x="7" y="11"/>
                  </a:cubicBezTo>
                  <a:cubicBezTo>
                    <a:pt x="5" y="10"/>
                    <a:pt x="3" y="9"/>
                    <a:pt x="1" y="8"/>
                  </a:cubicBezTo>
                  <a:cubicBezTo>
                    <a:pt x="1" y="9"/>
                    <a:pt x="1" y="10"/>
                    <a:pt x="1" y="11"/>
                  </a:cubicBezTo>
                  <a:cubicBezTo>
                    <a:pt x="1" y="12"/>
                    <a:pt x="1" y="13"/>
                    <a:pt x="1" y="14"/>
                  </a:cubicBezTo>
                  <a:cubicBezTo>
                    <a:pt x="1" y="13"/>
                    <a:pt x="0" y="13"/>
                    <a:pt x="0" y="13"/>
                  </a:cubicBezTo>
                  <a:close/>
                  <a:moveTo>
                    <a:pt x="9" y="7"/>
                  </a:moveTo>
                  <a:cubicBezTo>
                    <a:pt x="9" y="7"/>
                    <a:pt x="9" y="6"/>
                    <a:pt x="9" y="6"/>
                  </a:cubicBezTo>
                  <a:cubicBezTo>
                    <a:pt x="10" y="6"/>
                    <a:pt x="10" y="6"/>
                    <a:pt x="11" y="7"/>
                  </a:cubicBezTo>
                  <a:cubicBezTo>
                    <a:pt x="11" y="7"/>
                    <a:pt x="11" y="8"/>
                    <a:pt x="11" y="8"/>
                  </a:cubicBezTo>
                  <a:cubicBezTo>
                    <a:pt x="10" y="8"/>
                    <a:pt x="10" y="8"/>
                    <a:pt x="9" y="7"/>
                  </a:cubicBezTo>
                  <a:close/>
                  <a:moveTo>
                    <a:pt x="9" y="18"/>
                  </a:moveTo>
                  <a:cubicBezTo>
                    <a:pt x="9" y="17"/>
                    <a:pt x="9" y="15"/>
                    <a:pt x="9" y="14"/>
                  </a:cubicBezTo>
                  <a:cubicBezTo>
                    <a:pt x="9" y="12"/>
                    <a:pt x="9" y="11"/>
                    <a:pt x="9" y="9"/>
                  </a:cubicBezTo>
                  <a:cubicBezTo>
                    <a:pt x="10" y="9"/>
                    <a:pt x="10" y="10"/>
                    <a:pt x="11" y="10"/>
                  </a:cubicBezTo>
                  <a:cubicBezTo>
                    <a:pt x="11" y="12"/>
                    <a:pt x="11" y="13"/>
                    <a:pt x="11" y="15"/>
                  </a:cubicBezTo>
                  <a:cubicBezTo>
                    <a:pt x="11" y="16"/>
                    <a:pt x="11" y="18"/>
                    <a:pt x="11" y="19"/>
                  </a:cubicBezTo>
                  <a:cubicBezTo>
                    <a:pt x="10" y="19"/>
                    <a:pt x="10" y="19"/>
                    <a:pt x="9" y="18"/>
                  </a:cubicBezTo>
                  <a:close/>
                  <a:moveTo>
                    <a:pt x="13" y="20"/>
                  </a:moveTo>
                  <a:cubicBezTo>
                    <a:pt x="13" y="18"/>
                    <a:pt x="13" y="16"/>
                    <a:pt x="13" y="14"/>
                  </a:cubicBezTo>
                  <a:cubicBezTo>
                    <a:pt x="13" y="12"/>
                    <a:pt x="13" y="10"/>
                    <a:pt x="13" y="8"/>
                  </a:cubicBezTo>
                  <a:cubicBezTo>
                    <a:pt x="14" y="8"/>
                    <a:pt x="14" y="8"/>
                    <a:pt x="15" y="9"/>
                  </a:cubicBezTo>
                  <a:cubicBezTo>
                    <a:pt x="15" y="11"/>
                    <a:pt x="15" y="13"/>
                    <a:pt x="15" y="15"/>
                  </a:cubicBezTo>
                  <a:cubicBezTo>
                    <a:pt x="15" y="17"/>
                    <a:pt x="15" y="19"/>
                    <a:pt x="15" y="21"/>
                  </a:cubicBezTo>
                  <a:cubicBezTo>
                    <a:pt x="14" y="21"/>
                    <a:pt x="14" y="21"/>
                    <a:pt x="13" y="20"/>
                  </a:cubicBezTo>
                  <a:close/>
                  <a:moveTo>
                    <a:pt x="20" y="23"/>
                  </a:moveTo>
                  <a:cubicBezTo>
                    <a:pt x="20" y="24"/>
                    <a:pt x="20" y="24"/>
                    <a:pt x="20" y="25"/>
                  </a:cubicBezTo>
                  <a:cubicBezTo>
                    <a:pt x="20" y="24"/>
                    <a:pt x="20" y="24"/>
                    <a:pt x="19" y="24"/>
                  </a:cubicBezTo>
                  <a:cubicBezTo>
                    <a:pt x="19" y="24"/>
                    <a:pt x="18" y="23"/>
                    <a:pt x="18" y="23"/>
                  </a:cubicBezTo>
                  <a:cubicBezTo>
                    <a:pt x="18" y="23"/>
                    <a:pt x="18" y="22"/>
                    <a:pt x="17" y="22"/>
                  </a:cubicBezTo>
                  <a:cubicBezTo>
                    <a:pt x="17" y="22"/>
                    <a:pt x="17" y="21"/>
                    <a:pt x="17" y="20"/>
                  </a:cubicBezTo>
                  <a:cubicBezTo>
                    <a:pt x="17" y="19"/>
                    <a:pt x="17" y="18"/>
                    <a:pt x="17" y="17"/>
                  </a:cubicBezTo>
                  <a:cubicBezTo>
                    <a:pt x="17" y="17"/>
                    <a:pt x="17" y="16"/>
                    <a:pt x="17" y="15"/>
                  </a:cubicBezTo>
                  <a:cubicBezTo>
                    <a:pt x="17" y="15"/>
                    <a:pt x="17" y="14"/>
                    <a:pt x="16" y="14"/>
                  </a:cubicBezTo>
                  <a:cubicBezTo>
                    <a:pt x="16" y="14"/>
                    <a:pt x="16" y="13"/>
                    <a:pt x="16" y="13"/>
                  </a:cubicBezTo>
                  <a:cubicBezTo>
                    <a:pt x="17" y="13"/>
                    <a:pt x="17" y="13"/>
                    <a:pt x="17" y="14"/>
                  </a:cubicBezTo>
                  <a:cubicBezTo>
                    <a:pt x="17" y="13"/>
                    <a:pt x="17" y="12"/>
                    <a:pt x="17" y="11"/>
                  </a:cubicBezTo>
                  <a:cubicBezTo>
                    <a:pt x="18" y="11"/>
                    <a:pt x="18" y="11"/>
                    <a:pt x="19" y="11"/>
                  </a:cubicBezTo>
                  <a:cubicBezTo>
                    <a:pt x="19" y="12"/>
                    <a:pt x="19" y="13"/>
                    <a:pt x="19" y="14"/>
                  </a:cubicBezTo>
                  <a:cubicBezTo>
                    <a:pt x="19" y="15"/>
                    <a:pt x="20" y="15"/>
                    <a:pt x="20" y="15"/>
                  </a:cubicBezTo>
                  <a:cubicBezTo>
                    <a:pt x="20" y="16"/>
                    <a:pt x="20" y="16"/>
                    <a:pt x="20" y="17"/>
                  </a:cubicBezTo>
                  <a:cubicBezTo>
                    <a:pt x="20" y="16"/>
                    <a:pt x="19" y="16"/>
                    <a:pt x="19" y="16"/>
                  </a:cubicBezTo>
                  <a:cubicBezTo>
                    <a:pt x="19" y="17"/>
                    <a:pt x="19" y="17"/>
                    <a:pt x="19" y="18"/>
                  </a:cubicBezTo>
                  <a:cubicBezTo>
                    <a:pt x="19" y="19"/>
                    <a:pt x="19" y="20"/>
                    <a:pt x="19" y="21"/>
                  </a:cubicBezTo>
                  <a:cubicBezTo>
                    <a:pt x="19" y="22"/>
                    <a:pt x="19" y="22"/>
                    <a:pt x="19" y="22"/>
                  </a:cubicBezTo>
                  <a:cubicBezTo>
                    <a:pt x="19" y="22"/>
                    <a:pt x="19" y="22"/>
                    <a:pt x="19" y="22"/>
                  </a:cubicBezTo>
                  <a:cubicBezTo>
                    <a:pt x="19" y="23"/>
                    <a:pt x="19" y="23"/>
                    <a:pt x="20" y="23"/>
                  </a:cubicBezTo>
                  <a:cubicBezTo>
                    <a:pt x="20" y="23"/>
                    <a:pt x="20" y="23"/>
                    <a:pt x="20" y="23"/>
                  </a:cubicBezTo>
                  <a:close/>
                  <a:moveTo>
                    <a:pt x="28" y="26"/>
                  </a:moveTo>
                  <a:cubicBezTo>
                    <a:pt x="28" y="26"/>
                    <a:pt x="29" y="27"/>
                    <a:pt x="29" y="27"/>
                  </a:cubicBezTo>
                  <a:cubicBezTo>
                    <a:pt x="29" y="28"/>
                    <a:pt x="29" y="28"/>
                    <a:pt x="28" y="28"/>
                  </a:cubicBezTo>
                  <a:cubicBezTo>
                    <a:pt x="27" y="29"/>
                    <a:pt x="26" y="28"/>
                    <a:pt x="25" y="28"/>
                  </a:cubicBezTo>
                  <a:cubicBezTo>
                    <a:pt x="24" y="27"/>
                    <a:pt x="23" y="26"/>
                    <a:pt x="22" y="25"/>
                  </a:cubicBezTo>
                  <a:cubicBezTo>
                    <a:pt x="22" y="23"/>
                    <a:pt x="21" y="22"/>
                    <a:pt x="21" y="21"/>
                  </a:cubicBezTo>
                  <a:cubicBezTo>
                    <a:pt x="21" y="19"/>
                    <a:pt x="22" y="18"/>
                    <a:pt x="22" y="18"/>
                  </a:cubicBezTo>
                  <a:cubicBezTo>
                    <a:pt x="23" y="17"/>
                    <a:pt x="24" y="17"/>
                    <a:pt x="25" y="18"/>
                  </a:cubicBezTo>
                  <a:cubicBezTo>
                    <a:pt x="26" y="19"/>
                    <a:pt x="27" y="20"/>
                    <a:pt x="28" y="21"/>
                  </a:cubicBezTo>
                  <a:cubicBezTo>
                    <a:pt x="29" y="22"/>
                    <a:pt x="29" y="24"/>
                    <a:pt x="29" y="25"/>
                  </a:cubicBezTo>
                  <a:cubicBezTo>
                    <a:pt x="29" y="25"/>
                    <a:pt x="29" y="25"/>
                    <a:pt x="29" y="26"/>
                  </a:cubicBezTo>
                  <a:cubicBezTo>
                    <a:pt x="27" y="24"/>
                    <a:pt x="25" y="23"/>
                    <a:pt x="23" y="22"/>
                  </a:cubicBezTo>
                  <a:cubicBezTo>
                    <a:pt x="23" y="23"/>
                    <a:pt x="23" y="24"/>
                    <a:pt x="24" y="25"/>
                  </a:cubicBezTo>
                  <a:cubicBezTo>
                    <a:pt x="24" y="25"/>
                    <a:pt x="25" y="26"/>
                    <a:pt x="25" y="26"/>
                  </a:cubicBezTo>
                  <a:cubicBezTo>
                    <a:pt x="26" y="27"/>
                    <a:pt x="26" y="27"/>
                    <a:pt x="27" y="27"/>
                  </a:cubicBezTo>
                  <a:cubicBezTo>
                    <a:pt x="27" y="27"/>
                    <a:pt x="27" y="26"/>
                    <a:pt x="28" y="26"/>
                  </a:cubicBezTo>
                  <a:close/>
                  <a:moveTo>
                    <a:pt x="23" y="21"/>
                  </a:moveTo>
                  <a:cubicBezTo>
                    <a:pt x="24" y="21"/>
                    <a:pt x="26" y="22"/>
                    <a:pt x="28" y="23"/>
                  </a:cubicBezTo>
                  <a:cubicBezTo>
                    <a:pt x="28" y="23"/>
                    <a:pt x="27" y="22"/>
                    <a:pt x="27" y="21"/>
                  </a:cubicBezTo>
                  <a:cubicBezTo>
                    <a:pt x="27" y="20"/>
                    <a:pt x="26" y="20"/>
                    <a:pt x="25" y="19"/>
                  </a:cubicBezTo>
                  <a:cubicBezTo>
                    <a:pt x="25" y="19"/>
                    <a:pt x="24" y="19"/>
                    <a:pt x="24" y="19"/>
                  </a:cubicBezTo>
                  <a:cubicBezTo>
                    <a:pt x="23" y="19"/>
                    <a:pt x="23" y="20"/>
                    <a:pt x="23" y="21"/>
                  </a:cubicBezTo>
                  <a:close/>
                  <a:moveTo>
                    <a:pt x="31" y="31"/>
                  </a:moveTo>
                  <a:cubicBezTo>
                    <a:pt x="31" y="29"/>
                    <a:pt x="31" y="28"/>
                    <a:pt x="31" y="26"/>
                  </a:cubicBezTo>
                  <a:cubicBezTo>
                    <a:pt x="31" y="25"/>
                    <a:pt x="31" y="23"/>
                    <a:pt x="31" y="22"/>
                  </a:cubicBezTo>
                  <a:cubicBezTo>
                    <a:pt x="31" y="22"/>
                    <a:pt x="32" y="22"/>
                    <a:pt x="32" y="22"/>
                  </a:cubicBezTo>
                  <a:cubicBezTo>
                    <a:pt x="32" y="23"/>
                    <a:pt x="32" y="23"/>
                    <a:pt x="32" y="24"/>
                  </a:cubicBezTo>
                  <a:cubicBezTo>
                    <a:pt x="33" y="23"/>
                    <a:pt x="33" y="23"/>
                    <a:pt x="33" y="23"/>
                  </a:cubicBezTo>
                  <a:cubicBezTo>
                    <a:pt x="34" y="23"/>
                    <a:pt x="34" y="23"/>
                    <a:pt x="34" y="23"/>
                  </a:cubicBezTo>
                  <a:cubicBezTo>
                    <a:pt x="35" y="23"/>
                    <a:pt x="35" y="24"/>
                    <a:pt x="36" y="25"/>
                  </a:cubicBezTo>
                  <a:cubicBezTo>
                    <a:pt x="36" y="25"/>
                    <a:pt x="35" y="25"/>
                    <a:pt x="35" y="26"/>
                  </a:cubicBezTo>
                  <a:cubicBezTo>
                    <a:pt x="35" y="25"/>
                    <a:pt x="35" y="25"/>
                    <a:pt x="34" y="25"/>
                  </a:cubicBezTo>
                  <a:cubicBezTo>
                    <a:pt x="34" y="25"/>
                    <a:pt x="34" y="25"/>
                    <a:pt x="33" y="25"/>
                  </a:cubicBezTo>
                  <a:cubicBezTo>
                    <a:pt x="33" y="25"/>
                    <a:pt x="33" y="25"/>
                    <a:pt x="33" y="25"/>
                  </a:cubicBezTo>
                  <a:cubicBezTo>
                    <a:pt x="33" y="26"/>
                    <a:pt x="33" y="26"/>
                    <a:pt x="33" y="27"/>
                  </a:cubicBezTo>
                  <a:cubicBezTo>
                    <a:pt x="33" y="28"/>
                    <a:pt x="33" y="28"/>
                    <a:pt x="33" y="29"/>
                  </a:cubicBezTo>
                  <a:cubicBezTo>
                    <a:pt x="33" y="30"/>
                    <a:pt x="33" y="31"/>
                    <a:pt x="33" y="32"/>
                  </a:cubicBezTo>
                  <a:cubicBezTo>
                    <a:pt x="32" y="31"/>
                    <a:pt x="32" y="31"/>
                    <a:pt x="31" y="31"/>
                  </a:cubicBezTo>
                  <a:close/>
                  <a:moveTo>
                    <a:pt x="41" y="32"/>
                  </a:moveTo>
                  <a:cubicBezTo>
                    <a:pt x="41" y="30"/>
                    <a:pt x="41" y="29"/>
                    <a:pt x="42" y="29"/>
                  </a:cubicBezTo>
                  <a:cubicBezTo>
                    <a:pt x="43" y="29"/>
                    <a:pt x="44" y="29"/>
                    <a:pt x="45" y="29"/>
                  </a:cubicBezTo>
                  <a:cubicBezTo>
                    <a:pt x="46" y="30"/>
                    <a:pt x="47" y="31"/>
                    <a:pt x="48" y="32"/>
                  </a:cubicBezTo>
                  <a:cubicBezTo>
                    <a:pt x="49" y="34"/>
                    <a:pt x="49" y="35"/>
                    <a:pt x="49" y="36"/>
                  </a:cubicBezTo>
                  <a:cubicBezTo>
                    <a:pt x="49" y="38"/>
                    <a:pt x="49" y="39"/>
                    <a:pt x="49" y="39"/>
                  </a:cubicBezTo>
                  <a:cubicBezTo>
                    <a:pt x="48" y="39"/>
                    <a:pt x="48" y="40"/>
                    <a:pt x="47" y="40"/>
                  </a:cubicBezTo>
                  <a:cubicBezTo>
                    <a:pt x="47" y="40"/>
                    <a:pt x="46" y="40"/>
                    <a:pt x="45" y="39"/>
                  </a:cubicBezTo>
                  <a:cubicBezTo>
                    <a:pt x="44" y="38"/>
                    <a:pt x="43" y="37"/>
                    <a:pt x="42" y="36"/>
                  </a:cubicBezTo>
                  <a:cubicBezTo>
                    <a:pt x="41" y="35"/>
                    <a:pt x="41" y="33"/>
                    <a:pt x="41" y="32"/>
                  </a:cubicBezTo>
                  <a:close/>
                  <a:moveTo>
                    <a:pt x="42" y="33"/>
                  </a:moveTo>
                  <a:cubicBezTo>
                    <a:pt x="42" y="34"/>
                    <a:pt x="43" y="35"/>
                    <a:pt x="43" y="36"/>
                  </a:cubicBezTo>
                  <a:cubicBezTo>
                    <a:pt x="44" y="37"/>
                    <a:pt x="44" y="37"/>
                    <a:pt x="45" y="38"/>
                  </a:cubicBezTo>
                  <a:cubicBezTo>
                    <a:pt x="46" y="38"/>
                    <a:pt x="46" y="38"/>
                    <a:pt x="47" y="38"/>
                  </a:cubicBezTo>
                  <a:cubicBezTo>
                    <a:pt x="47" y="38"/>
                    <a:pt x="48" y="37"/>
                    <a:pt x="48" y="36"/>
                  </a:cubicBezTo>
                  <a:cubicBezTo>
                    <a:pt x="48" y="35"/>
                    <a:pt x="47" y="33"/>
                    <a:pt x="47" y="33"/>
                  </a:cubicBezTo>
                  <a:cubicBezTo>
                    <a:pt x="46" y="32"/>
                    <a:pt x="46" y="31"/>
                    <a:pt x="45" y="31"/>
                  </a:cubicBezTo>
                  <a:cubicBezTo>
                    <a:pt x="44" y="30"/>
                    <a:pt x="44" y="30"/>
                    <a:pt x="43" y="30"/>
                  </a:cubicBezTo>
                  <a:cubicBezTo>
                    <a:pt x="43" y="31"/>
                    <a:pt x="42" y="32"/>
                    <a:pt x="42" y="33"/>
                  </a:cubicBezTo>
                  <a:close/>
                  <a:moveTo>
                    <a:pt x="51" y="42"/>
                  </a:moveTo>
                  <a:cubicBezTo>
                    <a:pt x="51" y="41"/>
                    <a:pt x="51" y="40"/>
                    <a:pt x="51" y="38"/>
                  </a:cubicBezTo>
                  <a:cubicBezTo>
                    <a:pt x="51" y="37"/>
                    <a:pt x="51" y="36"/>
                    <a:pt x="51" y="34"/>
                  </a:cubicBezTo>
                  <a:cubicBezTo>
                    <a:pt x="51" y="34"/>
                    <a:pt x="50" y="34"/>
                    <a:pt x="50" y="34"/>
                  </a:cubicBezTo>
                  <a:cubicBezTo>
                    <a:pt x="50" y="33"/>
                    <a:pt x="50" y="33"/>
                    <a:pt x="50" y="32"/>
                  </a:cubicBezTo>
                  <a:cubicBezTo>
                    <a:pt x="50" y="33"/>
                    <a:pt x="51" y="33"/>
                    <a:pt x="51" y="33"/>
                  </a:cubicBezTo>
                  <a:cubicBezTo>
                    <a:pt x="51" y="33"/>
                    <a:pt x="51" y="33"/>
                    <a:pt x="51" y="32"/>
                  </a:cubicBezTo>
                  <a:cubicBezTo>
                    <a:pt x="51" y="32"/>
                    <a:pt x="51" y="31"/>
                    <a:pt x="52" y="31"/>
                  </a:cubicBezTo>
                  <a:cubicBezTo>
                    <a:pt x="52" y="31"/>
                    <a:pt x="52" y="30"/>
                    <a:pt x="52" y="30"/>
                  </a:cubicBezTo>
                  <a:cubicBezTo>
                    <a:pt x="53" y="30"/>
                    <a:pt x="53" y="30"/>
                    <a:pt x="54" y="31"/>
                  </a:cubicBezTo>
                  <a:cubicBezTo>
                    <a:pt x="54" y="31"/>
                    <a:pt x="55" y="31"/>
                    <a:pt x="55" y="32"/>
                  </a:cubicBezTo>
                  <a:cubicBezTo>
                    <a:pt x="55" y="32"/>
                    <a:pt x="55" y="33"/>
                    <a:pt x="55" y="33"/>
                  </a:cubicBezTo>
                  <a:cubicBezTo>
                    <a:pt x="55" y="33"/>
                    <a:pt x="54" y="33"/>
                    <a:pt x="54" y="32"/>
                  </a:cubicBezTo>
                  <a:cubicBezTo>
                    <a:pt x="54" y="32"/>
                    <a:pt x="53" y="32"/>
                    <a:pt x="53" y="32"/>
                  </a:cubicBezTo>
                  <a:cubicBezTo>
                    <a:pt x="53" y="32"/>
                    <a:pt x="53" y="33"/>
                    <a:pt x="53" y="33"/>
                  </a:cubicBezTo>
                  <a:cubicBezTo>
                    <a:pt x="53" y="33"/>
                    <a:pt x="53" y="34"/>
                    <a:pt x="53" y="34"/>
                  </a:cubicBezTo>
                  <a:cubicBezTo>
                    <a:pt x="53" y="34"/>
                    <a:pt x="54" y="35"/>
                    <a:pt x="55" y="35"/>
                  </a:cubicBezTo>
                  <a:cubicBezTo>
                    <a:pt x="55" y="35"/>
                    <a:pt x="55" y="36"/>
                    <a:pt x="55" y="36"/>
                  </a:cubicBezTo>
                  <a:cubicBezTo>
                    <a:pt x="54" y="36"/>
                    <a:pt x="53" y="36"/>
                    <a:pt x="53" y="35"/>
                  </a:cubicBezTo>
                  <a:cubicBezTo>
                    <a:pt x="53" y="37"/>
                    <a:pt x="53" y="38"/>
                    <a:pt x="53" y="39"/>
                  </a:cubicBezTo>
                  <a:cubicBezTo>
                    <a:pt x="53" y="41"/>
                    <a:pt x="53" y="42"/>
                    <a:pt x="53" y="43"/>
                  </a:cubicBezTo>
                  <a:cubicBezTo>
                    <a:pt x="52" y="43"/>
                    <a:pt x="52" y="43"/>
                    <a:pt x="51" y="4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8" name="Freeform 858"/>
            <p:cNvSpPr>
              <a:spLocks noEditPoints="1"/>
            </p:cNvSpPr>
            <p:nvPr/>
          </p:nvSpPr>
          <p:spPr bwMode="auto">
            <a:xfrm>
              <a:off x="2158" y="3992"/>
              <a:ext cx="59" cy="98"/>
            </a:xfrm>
            <a:custGeom>
              <a:avLst/>
              <a:gdLst>
                <a:gd name="T0" fmla="*/ 0 w 6"/>
                <a:gd name="T1" fmla="*/ 2147483647 h 10"/>
                <a:gd name="T2" fmla="*/ 2147483647 w 6"/>
                <a:gd name="T3" fmla="*/ 0 h 10"/>
                <a:gd name="T4" fmla="*/ 2147483647 w 6"/>
                <a:gd name="T5" fmla="*/ 2147483647 h 10"/>
                <a:gd name="T6" fmla="*/ 2147483647 w 6"/>
                <a:gd name="T7" fmla="*/ 2147483647 h 10"/>
                <a:gd name="T8" fmla="*/ 2147483647 w 6"/>
                <a:gd name="T9" fmla="*/ 2147483647 h 10"/>
                <a:gd name="T10" fmla="*/ 2147483647 w 6"/>
                <a:gd name="T11" fmla="*/ 2147483647 h 10"/>
                <a:gd name="T12" fmla="*/ 2147483647 w 6"/>
                <a:gd name="T13" fmla="*/ 2147483647 h 10"/>
                <a:gd name="T14" fmla="*/ 2147483647 w 6"/>
                <a:gd name="T15" fmla="*/ 2147483647 h 10"/>
                <a:gd name="T16" fmla="*/ 2147483647 w 6"/>
                <a:gd name="T17" fmla="*/ 2147483647 h 10"/>
                <a:gd name="T18" fmla="*/ 0 w 6"/>
                <a:gd name="T19" fmla="*/ 2147483647 h 10"/>
                <a:gd name="T20" fmla="*/ 2147483647 w 6"/>
                <a:gd name="T21" fmla="*/ 2147483647 h 10"/>
                <a:gd name="T22" fmla="*/ 2147483647 w 6"/>
                <a:gd name="T23" fmla="*/ 2147483647 h 10"/>
                <a:gd name="T24" fmla="*/ 2147483647 w 6"/>
                <a:gd name="T25" fmla="*/ 2147483647 h 10"/>
                <a:gd name="T26" fmla="*/ 2147483647 w 6"/>
                <a:gd name="T27" fmla="*/ 2147483647 h 10"/>
                <a:gd name="T28" fmla="*/ 2147483647 w 6"/>
                <a:gd name="T29" fmla="*/ 2147483647 h 10"/>
                <a:gd name="T30" fmla="*/ 2147483647 w 6"/>
                <a:gd name="T31" fmla="*/ 2147483647 h 10"/>
                <a:gd name="T32" fmla="*/ 2147483647 w 6"/>
                <a:gd name="T33" fmla="*/ 2147483647 h 10"/>
                <a:gd name="T34" fmla="*/ 2147483647 w 6"/>
                <a:gd name="T35" fmla="*/ 2147483647 h 10"/>
                <a:gd name="T36" fmla="*/ 2147483647 w 6"/>
                <a:gd name="T37" fmla="*/ 2147483647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10"/>
                <a:gd name="T59" fmla="*/ 6 w 6"/>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10">
                  <a:moveTo>
                    <a:pt x="0" y="3"/>
                  </a:moveTo>
                  <a:cubicBezTo>
                    <a:pt x="0" y="2"/>
                    <a:pt x="0" y="1"/>
                    <a:pt x="1" y="0"/>
                  </a:cubicBezTo>
                  <a:cubicBezTo>
                    <a:pt x="1" y="0"/>
                    <a:pt x="2" y="0"/>
                    <a:pt x="3" y="1"/>
                  </a:cubicBezTo>
                  <a:cubicBezTo>
                    <a:pt x="4" y="1"/>
                    <a:pt x="5" y="2"/>
                    <a:pt x="5" y="3"/>
                  </a:cubicBezTo>
                  <a:cubicBezTo>
                    <a:pt x="6" y="4"/>
                    <a:pt x="6" y="6"/>
                    <a:pt x="6" y="7"/>
                  </a:cubicBezTo>
                  <a:cubicBezTo>
                    <a:pt x="6" y="8"/>
                    <a:pt x="6" y="9"/>
                    <a:pt x="6" y="9"/>
                  </a:cubicBezTo>
                  <a:cubicBezTo>
                    <a:pt x="6" y="10"/>
                    <a:pt x="5" y="10"/>
                    <a:pt x="5" y="10"/>
                  </a:cubicBezTo>
                  <a:cubicBezTo>
                    <a:pt x="4" y="10"/>
                    <a:pt x="4" y="10"/>
                    <a:pt x="3" y="9"/>
                  </a:cubicBezTo>
                  <a:cubicBezTo>
                    <a:pt x="2" y="9"/>
                    <a:pt x="1" y="8"/>
                    <a:pt x="1" y="7"/>
                  </a:cubicBezTo>
                  <a:cubicBezTo>
                    <a:pt x="0" y="6"/>
                    <a:pt x="0" y="5"/>
                    <a:pt x="0" y="3"/>
                  </a:cubicBezTo>
                  <a:close/>
                  <a:moveTo>
                    <a:pt x="1" y="4"/>
                  </a:moveTo>
                  <a:cubicBezTo>
                    <a:pt x="1" y="5"/>
                    <a:pt x="1" y="6"/>
                    <a:pt x="2" y="7"/>
                  </a:cubicBezTo>
                  <a:cubicBezTo>
                    <a:pt x="2" y="7"/>
                    <a:pt x="2" y="8"/>
                    <a:pt x="3" y="8"/>
                  </a:cubicBezTo>
                  <a:cubicBezTo>
                    <a:pt x="4" y="9"/>
                    <a:pt x="4" y="9"/>
                    <a:pt x="4" y="8"/>
                  </a:cubicBezTo>
                  <a:cubicBezTo>
                    <a:pt x="5" y="8"/>
                    <a:pt x="5" y="7"/>
                    <a:pt x="5" y="6"/>
                  </a:cubicBezTo>
                  <a:cubicBezTo>
                    <a:pt x="5" y="5"/>
                    <a:pt x="5" y="4"/>
                    <a:pt x="4" y="4"/>
                  </a:cubicBezTo>
                  <a:cubicBezTo>
                    <a:pt x="4" y="3"/>
                    <a:pt x="4" y="2"/>
                    <a:pt x="3" y="2"/>
                  </a:cubicBezTo>
                  <a:cubicBezTo>
                    <a:pt x="2" y="2"/>
                    <a:pt x="2" y="2"/>
                    <a:pt x="2" y="2"/>
                  </a:cubicBezTo>
                  <a:cubicBezTo>
                    <a:pt x="1" y="2"/>
                    <a:pt x="1" y="3"/>
                    <a:pt x="1" y="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799" name="Freeform 859"/>
            <p:cNvSpPr>
              <a:spLocks noEditPoints="1"/>
            </p:cNvSpPr>
            <p:nvPr/>
          </p:nvSpPr>
          <p:spPr bwMode="auto">
            <a:xfrm>
              <a:off x="1852" y="3854"/>
              <a:ext cx="484" cy="365"/>
            </a:xfrm>
            <a:custGeom>
              <a:avLst/>
              <a:gdLst>
                <a:gd name="T0" fmla="*/ 2147483647 w 49"/>
                <a:gd name="T1" fmla="*/ 2147483647 h 37"/>
                <a:gd name="T2" fmla="*/ 2147483647 w 49"/>
                <a:gd name="T3" fmla="*/ 0 h 37"/>
                <a:gd name="T4" fmla="*/ 2147483647 w 49"/>
                <a:gd name="T5" fmla="*/ 2147483647 h 37"/>
                <a:gd name="T6" fmla="*/ 2147483647 w 49"/>
                <a:gd name="T7" fmla="*/ 2147483647 h 37"/>
                <a:gd name="T8" fmla="*/ 2147483647 w 49"/>
                <a:gd name="T9" fmla="*/ 2147483647 h 37"/>
                <a:gd name="T10" fmla="*/ 2147483647 w 49"/>
                <a:gd name="T11" fmla="*/ 2147483647 h 37"/>
                <a:gd name="T12" fmla="*/ 2147483647 w 49"/>
                <a:gd name="T13" fmla="*/ 2147483647 h 37"/>
                <a:gd name="T14" fmla="*/ 2147483647 w 49"/>
                <a:gd name="T15" fmla="*/ 2147483647 h 37"/>
                <a:gd name="T16" fmla="*/ 2147483647 w 49"/>
                <a:gd name="T17" fmla="*/ 2147483647 h 37"/>
                <a:gd name="T18" fmla="*/ 2147483647 w 49"/>
                <a:gd name="T19" fmla="*/ 2147483647 h 37"/>
                <a:gd name="T20" fmla="*/ 2147483647 w 49"/>
                <a:gd name="T21" fmla="*/ 2147483647 h 37"/>
                <a:gd name="T22" fmla="*/ 2147483647 w 49"/>
                <a:gd name="T23" fmla="*/ 2147483647 h 37"/>
                <a:gd name="T24" fmla="*/ 2147483647 w 49"/>
                <a:gd name="T25" fmla="*/ 2147483647 h 37"/>
                <a:gd name="T26" fmla="*/ 2147483647 w 49"/>
                <a:gd name="T27" fmla="*/ 2147483647 h 37"/>
                <a:gd name="T28" fmla="*/ 2147483647 w 49"/>
                <a:gd name="T29" fmla="*/ 2147483647 h 37"/>
                <a:gd name="T30" fmla="*/ 2147483647 w 49"/>
                <a:gd name="T31" fmla="*/ 2147483647 h 37"/>
                <a:gd name="T32" fmla="*/ 2147483647 w 49"/>
                <a:gd name="T33" fmla="*/ 2147483647 h 37"/>
                <a:gd name="T34" fmla="*/ 2147483647 w 49"/>
                <a:gd name="T35" fmla="*/ 2147483647 h 37"/>
                <a:gd name="T36" fmla="*/ 2147483647 w 49"/>
                <a:gd name="T37" fmla="*/ 2147483647 h 37"/>
                <a:gd name="T38" fmla="*/ 2147483647 w 49"/>
                <a:gd name="T39" fmla="*/ 2147483647 h 37"/>
                <a:gd name="T40" fmla="*/ 2147483647 w 49"/>
                <a:gd name="T41" fmla="*/ 2147483647 h 37"/>
                <a:gd name="T42" fmla="*/ 2147483647 w 49"/>
                <a:gd name="T43" fmla="*/ 2147483647 h 37"/>
                <a:gd name="T44" fmla="*/ 2147483647 w 49"/>
                <a:gd name="T45" fmla="*/ 2147483647 h 37"/>
                <a:gd name="T46" fmla="*/ 2147483647 w 49"/>
                <a:gd name="T47" fmla="*/ 2147483647 h 37"/>
                <a:gd name="T48" fmla="*/ 2147483647 w 49"/>
                <a:gd name="T49" fmla="*/ 2147483647 h 37"/>
                <a:gd name="T50" fmla="*/ 2147483647 w 49"/>
                <a:gd name="T51" fmla="*/ 2147483647 h 37"/>
                <a:gd name="T52" fmla="*/ 2147483647 w 49"/>
                <a:gd name="T53" fmla="*/ 2147483647 h 37"/>
                <a:gd name="T54" fmla="*/ 2147483647 w 49"/>
                <a:gd name="T55" fmla="*/ 2147483647 h 37"/>
                <a:gd name="T56" fmla="*/ 2147483647 w 49"/>
                <a:gd name="T57" fmla="*/ 2147483647 h 37"/>
                <a:gd name="T58" fmla="*/ 2147483647 w 49"/>
                <a:gd name="T59" fmla="*/ 2147483647 h 37"/>
                <a:gd name="T60" fmla="*/ 2147483647 w 49"/>
                <a:gd name="T61" fmla="*/ 2147483647 h 37"/>
                <a:gd name="T62" fmla="*/ 2147483647 w 49"/>
                <a:gd name="T63" fmla="*/ 2147483647 h 37"/>
                <a:gd name="T64" fmla="*/ 2147483647 w 49"/>
                <a:gd name="T65" fmla="*/ 2147483647 h 37"/>
                <a:gd name="T66" fmla="*/ 2147483647 w 49"/>
                <a:gd name="T67" fmla="*/ 2147483647 h 37"/>
                <a:gd name="T68" fmla="*/ 2147483647 w 49"/>
                <a:gd name="T69" fmla="*/ 2147483647 h 37"/>
                <a:gd name="T70" fmla="*/ 2147483647 w 49"/>
                <a:gd name="T71" fmla="*/ 2147483647 h 37"/>
                <a:gd name="T72" fmla="*/ 2147483647 w 49"/>
                <a:gd name="T73" fmla="*/ 2147483647 h 37"/>
                <a:gd name="T74" fmla="*/ 2147483647 w 49"/>
                <a:gd name="T75" fmla="*/ 2147483647 h 37"/>
                <a:gd name="T76" fmla="*/ 2147483647 w 49"/>
                <a:gd name="T77" fmla="*/ 2147483647 h 37"/>
                <a:gd name="T78" fmla="*/ 2147483647 w 49"/>
                <a:gd name="T79" fmla="*/ 2147483647 h 37"/>
                <a:gd name="T80" fmla="*/ 2147483647 w 49"/>
                <a:gd name="T81" fmla="*/ 2147483647 h 37"/>
                <a:gd name="T82" fmla="*/ 2147483647 w 49"/>
                <a:gd name="T83" fmla="*/ 2147483647 h 37"/>
                <a:gd name="T84" fmla="*/ 2147483647 w 49"/>
                <a:gd name="T85" fmla="*/ 2147483647 h 37"/>
                <a:gd name="T86" fmla="*/ 2147483647 w 49"/>
                <a:gd name="T87" fmla="*/ 2147483647 h 37"/>
                <a:gd name="T88" fmla="*/ 2147483647 w 49"/>
                <a:gd name="T89" fmla="*/ 2147483647 h 37"/>
                <a:gd name="T90" fmla="*/ 2147483647 w 49"/>
                <a:gd name="T91" fmla="*/ 2147483647 h 37"/>
                <a:gd name="T92" fmla="*/ 2147483647 w 49"/>
                <a:gd name="T93" fmla="*/ 2147483647 h 37"/>
                <a:gd name="T94" fmla="*/ 2147483647 w 49"/>
                <a:gd name="T95" fmla="*/ 2147483647 h 37"/>
                <a:gd name="T96" fmla="*/ 2147483647 w 49"/>
                <a:gd name="T97" fmla="*/ 2147483647 h 37"/>
                <a:gd name="T98" fmla="*/ 2147483647 w 49"/>
                <a:gd name="T99" fmla="*/ 2147483647 h 37"/>
                <a:gd name="T100" fmla="*/ 2147483647 w 49"/>
                <a:gd name="T101" fmla="*/ 2147483647 h 37"/>
                <a:gd name="T102" fmla="*/ 2147483647 w 49"/>
                <a:gd name="T103" fmla="*/ 2147483647 h 37"/>
                <a:gd name="T104" fmla="*/ 2147483647 w 49"/>
                <a:gd name="T105" fmla="*/ 2147483647 h 37"/>
                <a:gd name="T106" fmla="*/ 2147483647 w 49"/>
                <a:gd name="T107" fmla="*/ 2147483647 h 37"/>
                <a:gd name="T108" fmla="*/ 2147483647 w 49"/>
                <a:gd name="T109" fmla="*/ 2147483647 h 37"/>
                <a:gd name="T110" fmla="*/ 2147483647 w 49"/>
                <a:gd name="T111" fmla="*/ 2147483647 h 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
                <a:gd name="T169" fmla="*/ 0 h 37"/>
                <a:gd name="T170" fmla="*/ 49 w 49"/>
                <a:gd name="T171" fmla="*/ 37 h 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 h="37">
                  <a:moveTo>
                    <a:pt x="3" y="5"/>
                  </a:moveTo>
                  <a:cubicBezTo>
                    <a:pt x="2" y="5"/>
                    <a:pt x="2" y="4"/>
                    <a:pt x="1" y="3"/>
                  </a:cubicBezTo>
                  <a:cubicBezTo>
                    <a:pt x="1" y="3"/>
                    <a:pt x="1" y="2"/>
                    <a:pt x="1" y="2"/>
                  </a:cubicBezTo>
                  <a:cubicBezTo>
                    <a:pt x="1" y="1"/>
                    <a:pt x="1" y="0"/>
                    <a:pt x="2" y="0"/>
                  </a:cubicBezTo>
                  <a:cubicBezTo>
                    <a:pt x="2" y="0"/>
                    <a:pt x="3" y="0"/>
                    <a:pt x="4" y="0"/>
                  </a:cubicBezTo>
                  <a:cubicBezTo>
                    <a:pt x="5" y="1"/>
                    <a:pt x="6" y="2"/>
                    <a:pt x="7" y="3"/>
                  </a:cubicBezTo>
                  <a:cubicBezTo>
                    <a:pt x="7" y="4"/>
                    <a:pt x="8" y="5"/>
                    <a:pt x="8" y="6"/>
                  </a:cubicBezTo>
                  <a:cubicBezTo>
                    <a:pt x="8" y="6"/>
                    <a:pt x="8" y="7"/>
                    <a:pt x="7" y="7"/>
                  </a:cubicBezTo>
                  <a:cubicBezTo>
                    <a:pt x="7" y="7"/>
                    <a:pt x="7" y="7"/>
                    <a:pt x="6" y="7"/>
                  </a:cubicBezTo>
                  <a:cubicBezTo>
                    <a:pt x="7" y="8"/>
                    <a:pt x="7" y="9"/>
                    <a:pt x="8" y="9"/>
                  </a:cubicBezTo>
                  <a:cubicBezTo>
                    <a:pt x="8" y="10"/>
                    <a:pt x="8" y="11"/>
                    <a:pt x="8" y="12"/>
                  </a:cubicBezTo>
                  <a:cubicBezTo>
                    <a:pt x="8" y="13"/>
                    <a:pt x="8" y="13"/>
                    <a:pt x="7" y="14"/>
                  </a:cubicBezTo>
                  <a:cubicBezTo>
                    <a:pt x="6" y="14"/>
                    <a:pt x="6" y="14"/>
                    <a:pt x="4" y="13"/>
                  </a:cubicBezTo>
                  <a:cubicBezTo>
                    <a:pt x="3" y="13"/>
                    <a:pt x="2" y="12"/>
                    <a:pt x="1" y="10"/>
                  </a:cubicBezTo>
                  <a:cubicBezTo>
                    <a:pt x="1" y="9"/>
                    <a:pt x="0" y="8"/>
                    <a:pt x="0" y="7"/>
                  </a:cubicBezTo>
                  <a:cubicBezTo>
                    <a:pt x="0" y="6"/>
                    <a:pt x="1" y="6"/>
                    <a:pt x="1" y="5"/>
                  </a:cubicBezTo>
                  <a:cubicBezTo>
                    <a:pt x="1" y="5"/>
                    <a:pt x="2" y="5"/>
                    <a:pt x="3" y="5"/>
                  </a:cubicBezTo>
                  <a:close/>
                  <a:moveTo>
                    <a:pt x="2" y="2"/>
                  </a:moveTo>
                  <a:cubicBezTo>
                    <a:pt x="2" y="3"/>
                    <a:pt x="3" y="4"/>
                    <a:pt x="3" y="4"/>
                  </a:cubicBezTo>
                  <a:cubicBezTo>
                    <a:pt x="3" y="5"/>
                    <a:pt x="4" y="5"/>
                    <a:pt x="4" y="6"/>
                  </a:cubicBezTo>
                  <a:cubicBezTo>
                    <a:pt x="5" y="6"/>
                    <a:pt x="5" y="6"/>
                    <a:pt x="6" y="6"/>
                  </a:cubicBezTo>
                  <a:cubicBezTo>
                    <a:pt x="6" y="6"/>
                    <a:pt x="6" y="5"/>
                    <a:pt x="6" y="5"/>
                  </a:cubicBezTo>
                  <a:cubicBezTo>
                    <a:pt x="6" y="4"/>
                    <a:pt x="6" y="4"/>
                    <a:pt x="6" y="3"/>
                  </a:cubicBezTo>
                  <a:cubicBezTo>
                    <a:pt x="5" y="2"/>
                    <a:pt x="5" y="2"/>
                    <a:pt x="4" y="2"/>
                  </a:cubicBezTo>
                  <a:cubicBezTo>
                    <a:pt x="4" y="1"/>
                    <a:pt x="3" y="1"/>
                    <a:pt x="3" y="1"/>
                  </a:cubicBezTo>
                  <a:cubicBezTo>
                    <a:pt x="3" y="2"/>
                    <a:pt x="2" y="2"/>
                    <a:pt x="2" y="2"/>
                  </a:cubicBezTo>
                  <a:close/>
                  <a:moveTo>
                    <a:pt x="2" y="8"/>
                  </a:moveTo>
                  <a:cubicBezTo>
                    <a:pt x="2" y="8"/>
                    <a:pt x="2" y="9"/>
                    <a:pt x="2" y="9"/>
                  </a:cubicBezTo>
                  <a:cubicBezTo>
                    <a:pt x="2" y="10"/>
                    <a:pt x="3" y="10"/>
                    <a:pt x="3" y="11"/>
                  </a:cubicBezTo>
                  <a:cubicBezTo>
                    <a:pt x="3" y="11"/>
                    <a:pt x="4" y="12"/>
                    <a:pt x="4" y="12"/>
                  </a:cubicBezTo>
                  <a:cubicBezTo>
                    <a:pt x="5" y="12"/>
                    <a:pt x="6" y="12"/>
                    <a:pt x="6" y="12"/>
                  </a:cubicBezTo>
                  <a:cubicBezTo>
                    <a:pt x="7" y="12"/>
                    <a:pt x="7" y="12"/>
                    <a:pt x="7" y="11"/>
                  </a:cubicBezTo>
                  <a:cubicBezTo>
                    <a:pt x="7" y="10"/>
                    <a:pt x="7" y="9"/>
                    <a:pt x="6" y="9"/>
                  </a:cubicBezTo>
                  <a:cubicBezTo>
                    <a:pt x="6" y="8"/>
                    <a:pt x="5" y="7"/>
                    <a:pt x="4" y="7"/>
                  </a:cubicBezTo>
                  <a:cubicBezTo>
                    <a:pt x="4" y="6"/>
                    <a:pt x="3" y="6"/>
                    <a:pt x="3" y="7"/>
                  </a:cubicBezTo>
                  <a:cubicBezTo>
                    <a:pt x="2" y="7"/>
                    <a:pt x="2" y="7"/>
                    <a:pt x="2" y="8"/>
                  </a:cubicBezTo>
                  <a:close/>
                  <a:moveTo>
                    <a:pt x="10" y="10"/>
                  </a:moveTo>
                  <a:cubicBezTo>
                    <a:pt x="10" y="8"/>
                    <a:pt x="10" y="7"/>
                    <a:pt x="10" y="6"/>
                  </a:cubicBezTo>
                  <a:cubicBezTo>
                    <a:pt x="10" y="6"/>
                    <a:pt x="11" y="5"/>
                    <a:pt x="11" y="5"/>
                  </a:cubicBezTo>
                  <a:cubicBezTo>
                    <a:pt x="12" y="5"/>
                    <a:pt x="13" y="5"/>
                    <a:pt x="14" y="6"/>
                  </a:cubicBezTo>
                  <a:cubicBezTo>
                    <a:pt x="14" y="6"/>
                    <a:pt x="15" y="6"/>
                    <a:pt x="15" y="7"/>
                  </a:cubicBezTo>
                  <a:cubicBezTo>
                    <a:pt x="16" y="8"/>
                    <a:pt x="16" y="8"/>
                    <a:pt x="17" y="9"/>
                  </a:cubicBezTo>
                  <a:cubicBezTo>
                    <a:pt x="17" y="10"/>
                    <a:pt x="17" y="10"/>
                    <a:pt x="17" y="11"/>
                  </a:cubicBezTo>
                  <a:cubicBezTo>
                    <a:pt x="17" y="12"/>
                    <a:pt x="18" y="13"/>
                    <a:pt x="18" y="14"/>
                  </a:cubicBezTo>
                  <a:cubicBezTo>
                    <a:pt x="18" y="16"/>
                    <a:pt x="17" y="17"/>
                    <a:pt x="17" y="18"/>
                  </a:cubicBezTo>
                  <a:cubicBezTo>
                    <a:pt x="17" y="18"/>
                    <a:pt x="16" y="19"/>
                    <a:pt x="16" y="19"/>
                  </a:cubicBezTo>
                  <a:cubicBezTo>
                    <a:pt x="15" y="19"/>
                    <a:pt x="15" y="19"/>
                    <a:pt x="14" y="19"/>
                  </a:cubicBezTo>
                  <a:cubicBezTo>
                    <a:pt x="12" y="18"/>
                    <a:pt x="12" y="17"/>
                    <a:pt x="11" y="16"/>
                  </a:cubicBezTo>
                  <a:cubicBezTo>
                    <a:pt x="11" y="15"/>
                    <a:pt x="10" y="14"/>
                    <a:pt x="10" y="13"/>
                  </a:cubicBezTo>
                  <a:cubicBezTo>
                    <a:pt x="10" y="12"/>
                    <a:pt x="10" y="11"/>
                    <a:pt x="10" y="10"/>
                  </a:cubicBezTo>
                  <a:close/>
                  <a:moveTo>
                    <a:pt x="11" y="11"/>
                  </a:moveTo>
                  <a:cubicBezTo>
                    <a:pt x="11" y="12"/>
                    <a:pt x="11" y="13"/>
                    <a:pt x="11" y="13"/>
                  </a:cubicBezTo>
                  <a:cubicBezTo>
                    <a:pt x="12" y="14"/>
                    <a:pt x="12" y="15"/>
                    <a:pt x="12" y="15"/>
                  </a:cubicBezTo>
                  <a:cubicBezTo>
                    <a:pt x="12" y="16"/>
                    <a:pt x="13" y="17"/>
                    <a:pt x="14" y="17"/>
                  </a:cubicBezTo>
                  <a:cubicBezTo>
                    <a:pt x="14" y="18"/>
                    <a:pt x="15" y="18"/>
                    <a:pt x="15" y="17"/>
                  </a:cubicBezTo>
                  <a:cubicBezTo>
                    <a:pt x="16" y="17"/>
                    <a:pt x="16" y="17"/>
                    <a:pt x="16" y="16"/>
                  </a:cubicBezTo>
                  <a:cubicBezTo>
                    <a:pt x="16" y="15"/>
                    <a:pt x="16" y="15"/>
                    <a:pt x="16" y="13"/>
                  </a:cubicBezTo>
                  <a:cubicBezTo>
                    <a:pt x="16" y="12"/>
                    <a:pt x="16" y="12"/>
                    <a:pt x="16" y="11"/>
                  </a:cubicBezTo>
                  <a:cubicBezTo>
                    <a:pt x="16" y="10"/>
                    <a:pt x="16" y="9"/>
                    <a:pt x="15" y="9"/>
                  </a:cubicBezTo>
                  <a:cubicBezTo>
                    <a:pt x="15" y="8"/>
                    <a:pt x="14" y="7"/>
                    <a:pt x="14" y="7"/>
                  </a:cubicBezTo>
                  <a:cubicBezTo>
                    <a:pt x="13" y="7"/>
                    <a:pt x="12" y="7"/>
                    <a:pt x="12" y="7"/>
                  </a:cubicBezTo>
                  <a:cubicBezTo>
                    <a:pt x="12" y="7"/>
                    <a:pt x="12" y="8"/>
                    <a:pt x="11" y="8"/>
                  </a:cubicBezTo>
                  <a:cubicBezTo>
                    <a:pt x="11" y="9"/>
                    <a:pt x="11" y="10"/>
                    <a:pt x="11" y="11"/>
                  </a:cubicBezTo>
                  <a:close/>
                  <a:moveTo>
                    <a:pt x="19" y="15"/>
                  </a:moveTo>
                  <a:cubicBezTo>
                    <a:pt x="19" y="14"/>
                    <a:pt x="19" y="13"/>
                    <a:pt x="20" y="12"/>
                  </a:cubicBezTo>
                  <a:cubicBezTo>
                    <a:pt x="20" y="11"/>
                    <a:pt x="20" y="11"/>
                    <a:pt x="21" y="10"/>
                  </a:cubicBezTo>
                  <a:cubicBezTo>
                    <a:pt x="21" y="10"/>
                    <a:pt x="22" y="10"/>
                    <a:pt x="23" y="11"/>
                  </a:cubicBezTo>
                  <a:cubicBezTo>
                    <a:pt x="24" y="11"/>
                    <a:pt x="24" y="12"/>
                    <a:pt x="25" y="12"/>
                  </a:cubicBezTo>
                  <a:cubicBezTo>
                    <a:pt x="25" y="13"/>
                    <a:pt x="26" y="14"/>
                    <a:pt x="26" y="14"/>
                  </a:cubicBezTo>
                  <a:cubicBezTo>
                    <a:pt x="26" y="15"/>
                    <a:pt x="27" y="16"/>
                    <a:pt x="27" y="17"/>
                  </a:cubicBezTo>
                  <a:cubicBezTo>
                    <a:pt x="27" y="17"/>
                    <a:pt x="27" y="18"/>
                    <a:pt x="27" y="20"/>
                  </a:cubicBezTo>
                  <a:cubicBezTo>
                    <a:pt x="27" y="21"/>
                    <a:pt x="27" y="22"/>
                    <a:pt x="27" y="23"/>
                  </a:cubicBezTo>
                  <a:cubicBezTo>
                    <a:pt x="26" y="24"/>
                    <a:pt x="26" y="24"/>
                    <a:pt x="25" y="24"/>
                  </a:cubicBezTo>
                  <a:cubicBezTo>
                    <a:pt x="25" y="25"/>
                    <a:pt x="24" y="24"/>
                    <a:pt x="23" y="24"/>
                  </a:cubicBezTo>
                  <a:cubicBezTo>
                    <a:pt x="22" y="23"/>
                    <a:pt x="21" y="22"/>
                    <a:pt x="20" y="21"/>
                  </a:cubicBezTo>
                  <a:cubicBezTo>
                    <a:pt x="20" y="20"/>
                    <a:pt x="20" y="19"/>
                    <a:pt x="19" y="18"/>
                  </a:cubicBezTo>
                  <a:cubicBezTo>
                    <a:pt x="19" y="17"/>
                    <a:pt x="19" y="16"/>
                    <a:pt x="19" y="15"/>
                  </a:cubicBezTo>
                  <a:close/>
                  <a:moveTo>
                    <a:pt x="21" y="16"/>
                  </a:moveTo>
                  <a:cubicBezTo>
                    <a:pt x="21" y="17"/>
                    <a:pt x="21" y="18"/>
                    <a:pt x="21" y="19"/>
                  </a:cubicBezTo>
                  <a:cubicBezTo>
                    <a:pt x="21" y="20"/>
                    <a:pt x="21" y="20"/>
                    <a:pt x="21" y="21"/>
                  </a:cubicBezTo>
                  <a:cubicBezTo>
                    <a:pt x="22" y="22"/>
                    <a:pt x="22" y="22"/>
                    <a:pt x="23" y="23"/>
                  </a:cubicBezTo>
                  <a:cubicBezTo>
                    <a:pt x="24" y="23"/>
                    <a:pt x="24" y="23"/>
                    <a:pt x="25" y="23"/>
                  </a:cubicBezTo>
                  <a:cubicBezTo>
                    <a:pt x="25" y="22"/>
                    <a:pt x="25" y="22"/>
                    <a:pt x="25" y="21"/>
                  </a:cubicBezTo>
                  <a:cubicBezTo>
                    <a:pt x="25" y="21"/>
                    <a:pt x="25" y="20"/>
                    <a:pt x="25" y="19"/>
                  </a:cubicBezTo>
                  <a:cubicBezTo>
                    <a:pt x="25" y="18"/>
                    <a:pt x="25" y="17"/>
                    <a:pt x="25" y="16"/>
                  </a:cubicBezTo>
                  <a:cubicBezTo>
                    <a:pt x="25" y="15"/>
                    <a:pt x="25" y="15"/>
                    <a:pt x="25" y="14"/>
                  </a:cubicBezTo>
                  <a:cubicBezTo>
                    <a:pt x="24" y="13"/>
                    <a:pt x="24" y="13"/>
                    <a:pt x="23" y="12"/>
                  </a:cubicBezTo>
                  <a:cubicBezTo>
                    <a:pt x="22" y="12"/>
                    <a:pt x="22" y="12"/>
                    <a:pt x="21" y="12"/>
                  </a:cubicBezTo>
                  <a:cubicBezTo>
                    <a:pt x="21" y="12"/>
                    <a:pt x="21" y="13"/>
                    <a:pt x="21" y="14"/>
                  </a:cubicBezTo>
                  <a:cubicBezTo>
                    <a:pt x="21" y="14"/>
                    <a:pt x="21" y="15"/>
                    <a:pt x="21" y="16"/>
                  </a:cubicBezTo>
                  <a:close/>
                  <a:moveTo>
                    <a:pt x="47" y="33"/>
                  </a:moveTo>
                  <a:cubicBezTo>
                    <a:pt x="48" y="34"/>
                    <a:pt x="48" y="34"/>
                    <a:pt x="49" y="35"/>
                  </a:cubicBezTo>
                  <a:cubicBezTo>
                    <a:pt x="49" y="36"/>
                    <a:pt x="48" y="36"/>
                    <a:pt x="47" y="37"/>
                  </a:cubicBezTo>
                  <a:cubicBezTo>
                    <a:pt x="46" y="37"/>
                    <a:pt x="45" y="37"/>
                    <a:pt x="44" y="36"/>
                  </a:cubicBezTo>
                  <a:cubicBezTo>
                    <a:pt x="42" y="35"/>
                    <a:pt x="41" y="34"/>
                    <a:pt x="41" y="33"/>
                  </a:cubicBezTo>
                  <a:cubicBezTo>
                    <a:pt x="40" y="32"/>
                    <a:pt x="39" y="31"/>
                    <a:pt x="39" y="30"/>
                  </a:cubicBezTo>
                  <a:cubicBezTo>
                    <a:pt x="38" y="28"/>
                    <a:pt x="38" y="27"/>
                    <a:pt x="38" y="26"/>
                  </a:cubicBezTo>
                  <a:cubicBezTo>
                    <a:pt x="38" y="25"/>
                    <a:pt x="38" y="24"/>
                    <a:pt x="39" y="23"/>
                  </a:cubicBezTo>
                  <a:cubicBezTo>
                    <a:pt x="39" y="22"/>
                    <a:pt x="40" y="22"/>
                    <a:pt x="41" y="22"/>
                  </a:cubicBezTo>
                  <a:cubicBezTo>
                    <a:pt x="42" y="22"/>
                    <a:pt x="43" y="22"/>
                    <a:pt x="44" y="23"/>
                  </a:cubicBezTo>
                  <a:cubicBezTo>
                    <a:pt x="45" y="23"/>
                    <a:pt x="46" y="24"/>
                    <a:pt x="47" y="25"/>
                  </a:cubicBezTo>
                  <a:cubicBezTo>
                    <a:pt x="48" y="27"/>
                    <a:pt x="48" y="28"/>
                    <a:pt x="49" y="29"/>
                  </a:cubicBezTo>
                  <a:cubicBezTo>
                    <a:pt x="48" y="29"/>
                    <a:pt x="48" y="29"/>
                    <a:pt x="47" y="29"/>
                  </a:cubicBezTo>
                  <a:cubicBezTo>
                    <a:pt x="47" y="28"/>
                    <a:pt x="46" y="27"/>
                    <a:pt x="46" y="26"/>
                  </a:cubicBezTo>
                  <a:cubicBezTo>
                    <a:pt x="45" y="25"/>
                    <a:pt x="45" y="25"/>
                    <a:pt x="44" y="24"/>
                  </a:cubicBezTo>
                  <a:cubicBezTo>
                    <a:pt x="43" y="24"/>
                    <a:pt x="42" y="23"/>
                    <a:pt x="41" y="24"/>
                  </a:cubicBezTo>
                  <a:cubicBezTo>
                    <a:pt x="41" y="24"/>
                    <a:pt x="40" y="24"/>
                    <a:pt x="40" y="25"/>
                  </a:cubicBezTo>
                  <a:cubicBezTo>
                    <a:pt x="40" y="25"/>
                    <a:pt x="40" y="26"/>
                    <a:pt x="40" y="27"/>
                  </a:cubicBezTo>
                  <a:cubicBezTo>
                    <a:pt x="40" y="28"/>
                    <a:pt x="40" y="29"/>
                    <a:pt x="40" y="30"/>
                  </a:cubicBezTo>
                  <a:cubicBezTo>
                    <a:pt x="40" y="31"/>
                    <a:pt x="41" y="32"/>
                    <a:pt x="42" y="33"/>
                  </a:cubicBezTo>
                  <a:cubicBezTo>
                    <a:pt x="42" y="33"/>
                    <a:pt x="43" y="34"/>
                    <a:pt x="44" y="34"/>
                  </a:cubicBezTo>
                  <a:cubicBezTo>
                    <a:pt x="45" y="35"/>
                    <a:pt x="45" y="35"/>
                    <a:pt x="46" y="35"/>
                  </a:cubicBezTo>
                  <a:cubicBezTo>
                    <a:pt x="47" y="35"/>
                    <a:pt x="47" y="34"/>
                    <a:pt x="47" y="3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0" name="Freeform 860"/>
            <p:cNvSpPr>
              <a:spLocks noEditPoints="1"/>
            </p:cNvSpPr>
            <p:nvPr/>
          </p:nvSpPr>
          <p:spPr bwMode="auto">
            <a:xfrm>
              <a:off x="1872" y="3647"/>
              <a:ext cx="621" cy="434"/>
            </a:xfrm>
            <a:custGeom>
              <a:avLst/>
              <a:gdLst>
                <a:gd name="T0" fmla="*/ 2147483647 w 63"/>
                <a:gd name="T1" fmla="*/ 2147483647 h 44"/>
                <a:gd name="T2" fmla="*/ 0 w 63"/>
                <a:gd name="T3" fmla="*/ 2147483647 h 44"/>
                <a:gd name="T4" fmla="*/ 2147483647 w 63"/>
                <a:gd name="T5" fmla="*/ 2147483647 h 44"/>
                <a:gd name="T6" fmla="*/ 2147483647 w 63"/>
                <a:gd name="T7" fmla="*/ 2147483647 h 44"/>
                <a:gd name="T8" fmla="*/ 2147483647 w 63"/>
                <a:gd name="T9" fmla="*/ 2147483647 h 44"/>
                <a:gd name="T10" fmla="*/ 2147483647 w 63"/>
                <a:gd name="T11" fmla="*/ 2147483647 h 44"/>
                <a:gd name="T12" fmla="*/ 2147483647 w 63"/>
                <a:gd name="T13" fmla="*/ 2147483647 h 44"/>
                <a:gd name="T14" fmla="*/ 2147483647 w 63"/>
                <a:gd name="T15" fmla="*/ 2147483647 h 44"/>
                <a:gd name="T16" fmla="*/ 2147483647 w 63"/>
                <a:gd name="T17" fmla="*/ 2147483647 h 44"/>
                <a:gd name="T18" fmla="*/ 2147483647 w 63"/>
                <a:gd name="T19" fmla="*/ 2147483647 h 44"/>
                <a:gd name="T20" fmla="*/ 2147483647 w 63"/>
                <a:gd name="T21" fmla="*/ 2147483647 h 44"/>
                <a:gd name="T22" fmla="*/ 2147483647 w 63"/>
                <a:gd name="T23" fmla="*/ 2147483647 h 44"/>
                <a:gd name="T24" fmla="*/ 2147483647 w 63"/>
                <a:gd name="T25" fmla="*/ 2147483647 h 44"/>
                <a:gd name="T26" fmla="*/ 2147483647 w 63"/>
                <a:gd name="T27" fmla="*/ 2147483647 h 44"/>
                <a:gd name="T28" fmla="*/ 2147483647 w 63"/>
                <a:gd name="T29" fmla="*/ 2147483647 h 44"/>
                <a:gd name="T30" fmla="*/ 2147483647 w 63"/>
                <a:gd name="T31" fmla="*/ 2147483647 h 44"/>
                <a:gd name="T32" fmla="*/ 2147483647 w 63"/>
                <a:gd name="T33" fmla="*/ 2147483647 h 44"/>
                <a:gd name="T34" fmla="*/ 2147483647 w 63"/>
                <a:gd name="T35" fmla="*/ 2147483647 h 44"/>
                <a:gd name="T36" fmla="*/ 2147483647 w 63"/>
                <a:gd name="T37" fmla="*/ 2147483647 h 44"/>
                <a:gd name="T38" fmla="*/ 2147483647 w 63"/>
                <a:gd name="T39" fmla="*/ 2147483647 h 44"/>
                <a:gd name="T40" fmla="*/ 2147483647 w 63"/>
                <a:gd name="T41" fmla="*/ 2147483647 h 44"/>
                <a:gd name="T42" fmla="*/ 2147483647 w 63"/>
                <a:gd name="T43" fmla="*/ 2147483647 h 44"/>
                <a:gd name="T44" fmla="*/ 2147483647 w 63"/>
                <a:gd name="T45" fmla="*/ 2147483647 h 44"/>
                <a:gd name="T46" fmla="*/ 2147483647 w 63"/>
                <a:gd name="T47" fmla="*/ 2147483647 h 44"/>
                <a:gd name="T48" fmla="*/ 2147483647 w 63"/>
                <a:gd name="T49" fmla="*/ 2147483647 h 44"/>
                <a:gd name="T50" fmla="*/ 2147483647 w 63"/>
                <a:gd name="T51" fmla="*/ 2147483647 h 44"/>
                <a:gd name="T52" fmla="*/ 2147483647 w 63"/>
                <a:gd name="T53" fmla="*/ 2147483647 h 44"/>
                <a:gd name="T54" fmla="*/ 2147483647 w 63"/>
                <a:gd name="T55" fmla="*/ 2147483647 h 44"/>
                <a:gd name="T56" fmla="*/ 2147483647 w 63"/>
                <a:gd name="T57" fmla="*/ 2147483647 h 44"/>
                <a:gd name="T58" fmla="*/ 2147483647 w 63"/>
                <a:gd name="T59" fmla="*/ 2147483647 h 44"/>
                <a:gd name="T60" fmla="*/ 2147483647 w 63"/>
                <a:gd name="T61" fmla="*/ 2147483647 h 44"/>
                <a:gd name="T62" fmla="*/ 2147483647 w 63"/>
                <a:gd name="T63" fmla="*/ 2147483647 h 44"/>
                <a:gd name="T64" fmla="*/ 2147483647 w 63"/>
                <a:gd name="T65" fmla="*/ 2147483647 h 44"/>
                <a:gd name="T66" fmla="*/ 2147483647 w 63"/>
                <a:gd name="T67" fmla="*/ 2147483647 h 44"/>
                <a:gd name="T68" fmla="*/ 2147483647 w 63"/>
                <a:gd name="T69" fmla="*/ 2147483647 h 44"/>
                <a:gd name="T70" fmla="*/ 2147483647 w 63"/>
                <a:gd name="T71" fmla="*/ 2147483647 h 44"/>
                <a:gd name="T72" fmla="*/ 2147483647 w 63"/>
                <a:gd name="T73" fmla="*/ 2147483647 h 44"/>
                <a:gd name="T74" fmla="*/ 2147483647 w 63"/>
                <a:gd name="T75" fmla="*/ 2147483647 h 44"/>
                <a:gd name="T76" fmla="*/ 2147483647 w 63"/>
                <a:gd name="T77" fmla="*/ 2147483647 h 44"/>
                <a:gd name="T78" fmla="*/ 2147483647 w 63"/>
                <a:gd name="T79" fmla="*/ 2147483647 h 44"/>
                <a:gd name="T80" fmla="*/ 2147483647 w 63"/>
                <a:gd name="T81" fmla="*/ 2147483647 h 44"/>
                <a:gd name="T82" fmla="*/ 2147483647 w 63"/>
                <a:gd name="T83" fmla="*/ 2147483647 h 44"/>
                <a:gd name="T84" fmla="*/ 2147483647 w 63"/>
                <a:gd name="T85" fmla="*/ 2147483647 h 44"/>
                <a:gd name="T86" fmla="*/ 2147483647 w 63"/>
                <a:gd name="T87" fmla="*/ 2147483647 h 44"/>
                <a:gd name="T88" fmla="*/ 2147483647 w 63"/>
                <a:gd name="T89" fmla="*/ 2147483647 h 44"/>
                <a:gd name="T90" fmla="*/ 2147483647 w 63"/>
                <a:gd name="T91" fmla="*/ 2147483647 h 44"/>
                <a:gd name="T92" fmla="*/ 2147483647 w 63"/>
                <a:gd name="T93" fmla="*/ 2147483647 h 44"/>
                <a:gd name="T94" fmla="*/ 2147483647 w 63"/>
                <a:gd name="T95" fmla="*/ 2147483647 h 44"/>
                <a:gd name="T96" fmla="*/ 2147483647 w 63"/>
                <a:gd name="T97" fmla="*/ 2147483647 h 44"/>
                <a:gd name="T98" fmla="*/ 2147483647 w 63"/>
                <a:gd name="T99" fmla="*/ 2147483647 h 44"/>
                <a:gd name="T100" fmla="*/ 2147483647 w 63"/>
                <a:gd name="T101" fmla="*/ 2147483647 h 44"/>
                <a:gd name="T102" fmla="*/ 2147483647 w 63"/>
                <a:gd name="T103" fmla="*/ 2147483647 h 44"/>
                <a:gd name="T104" fmla="*/ 2147483647 w 63"/>
                <a:gd name="T105" fmla="*/ 2147483647 h 44"/>
                <a:gd name="T106" fmla="*/ 2147483647 w 63"/>
                <a:gd name="T107" fmla="*/ 2147483647 h 44"/>
                <a:gd name="T108" fmla="*/ 2147483647 w 63"/>
                <a:gd name="T109" fmla="*/ 2147483647 h 44"/>
                <a:gd name="T110" fmla="*/ 2147483647 w 63"/>
                <a:gd name="T111" fmla="*/ 2147483647 h 44"/>
                <a:gd name="T112" fmla="*/ 2147483647 w 63"/>
                <a:gd name="T113" fmla="*/ 2147483647 h 44"/>
                <a:gd name="T114" fmla="*/ 2147483647 w 63"/>
                <a:gd name="T115" fmla="*/ 2147483647 h 44"/>
                <a:gd name="T116" fmla="*/ 2147483647 w 63"/>
                <a:gd name="T117" fmla="*/ 2147483647 h 44"/>
                <a:gd name="T118" fmla="*/ 2147483647 w 63"/>
                <a:gd name="T119" fmla="*/ 2147483647 h 44"/>
                <a:gd name="T120" fmla="*/ 2147483647 w 63"/>
                <a:gd name="T121" fmla="*/ 2147483647 h 44"/>
                <a:gd name="T122" fmla="*/ 2147483647 w 63"/>
                <a:gd name="T123" fmla="*/ 2147483647 h 44"/>
                <a:gd name="T124" fmla="*/ 2147483647 w 63"/>
                <a:gd name="T125" fmla="*/ 2147483647 h 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
                <a:gd name="T190" fmla="*/ 0 h 44"/>
                <a:gd name="T191" fmla="*/ 63 w 63"/>
                <a:gd name="T192" fmla="*/ 44 h 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 h="44">
                  <a:moveTo>
                    <a:pt x="6" y="11"/>
                  </a:moveTo>
                  <a:cubicBezTo>
                    <a:pt x="5" y="11"/>
                    <a:pt x="5" y="11"/>
                    <a:pt x="4" y="11"/>
                  </a:cubicBezTo>
                  <a:cubicBezTo>
                    <a:pt x="4" y="11"/>
                    <a:pt x="3" y="11"/>
                    <a:pt x="3" y="10"/>
                  </a:cubicBezTo>
                  <a:cubicBezTo>
                    <a:pt x="2" y="10"/>
                    <a:pt x="1" y="9"/>
                    <a:pt x="1" y="8"/>
                  </a:cubicBezTo>
                  <a:cubicBezTo>
                    <a:pt x="0" y="8"/>
                    <a:pt x="0" y="7"/>
                    <a:pt x="0" y="6"/>
                  </a:cubicBezTo>
                  <a:cubicBezTo>
                    <a:pt x="0" y="6"/>
                    <a:pt x="0" y="5"/>
                    <a:pt x="0" y="5"/>
                  </a:cubicBezTo>
                  <a:cubicBezTo>
                    <a:pt x="0" y="5"/>
                    <a:pt x="1" y="5"/>
                    <a:pt x="1" y="4"/>
                  </a:cubicBezTo>
                  <a:cubicBezTo>
                    <a:pt x="1" y="4"/>
                    <a:pt x="1" y="4"/>
                    <a:pt x="2" y="5"/>
                  </a:cubicBezTo>
                  <a:cubicBezTo>
                    <a:pt x="2" y="5"/>
                    <a:pt x="3" y="5"/>
                    <a:pt x="3" y="5"/>
                  </a:cubicBezTo>
                  <a:cubicBezTo>
                    <a:pt x="4" y="6"/>
                    <a:pt x="5" y="6"/>
                    <a:pt x="6" y="6"/>
                  </a:cubicBezTo>
                  <a:cubicBezTo>
                    <a:pt x="6" y="6"/>
                    <a:pt x="6" y="6"/>
                    <a:pt x="6" y="6"/>
                  </a:cubicBezTo>
                  <a:cubicBezTo>
                    <a:pt x="6" y="5"/>
                    <a:pt x="6" y="4"/>
                    <a:pt x="5" y="4"/>
                  </a:cubicBezTo>
                  <a:cubicBezTo>
                    <a:pt x="5" y="3"/>
                    <a:pt x="4" y="3"/>
                    <a:pt x="4" y="3"/>
                  </a:cubicBezTo>
                  <a:cubicBezTo>
                    <a:pt x="3" y="2"/>
                    <a:pt x="3" y="2"/>
                    <a:pt x="2" y="2"/>
                  </a:cubicBezTo>
                  <a:cubicBezTo>
                    <a:pt x="2" y="2"/>
                    <a:pt x="2" y="2"/>
                    <a:pt x="1" y="3"/>
                  </a:cubicBezTo>
                  <a:cubicBezTo>
                    <a:pt x="1" y="3"/>
                    <a:pt x="0" y="2"/>
                    <a:pt x="0" y="2"/>
                  </a:cubicBezTo>
                  <a:cubicBezTo>
                    <a:pt x="0" y="1"/>
                    <a:pt x="0" y="1"/>
                    <a:pt x="1" y="1"/>
                  </a:cubicBezTo>
                  <a:cubicBezTo>
                    <a:pt x="1" y="1"/>
                    <a:pt x="1" y="0"/>
                    <a:pt x="2" y="1"/>
                  </a:cubicBezTo>
                  <a:cubicBezTo>
                    <a:pt x="3" y="1"/>
                    <a:pt x="3" y="1"/>
                    <a:pt x="4" y="1"/>
                  </a:cubicBezTo>
                  <a:cubicBezTo>
                    <a:pt x="5" y="2"/>
                    <a:pt x="5" y="2"/>
                    <a:pt x="6" y="3"/>
                  </a:cubicBezTo>
                  <a:cubicBezTo>
                    <a:pt x="6" y="3"/>
                    <a:pt x="7" y="4"/>
                    <a:pt x="7" y="4"/>
                  </a:cubicBezTo>
                  <a:cubicBezTo>
                    <a:pt x="7" y="4"/>
                    <a:pt x="7" y="5"/>
                    <a:pt x="7" y="5"/>
                  </a:cubicBezTo>
                  <a:cubicBezTo>
                    <a:pt x="7" y="6"/>
                    <a:pt x="7" y="6"/>
                    <a:pt x="7" y="7"/>
                  </a:cubicBezTo>
                  <a:cubicBezTo>
                    <a:pt x="7" y="7"/>
                    <a:pt x="7" y="8"/>
                    <a:pt x="7" y="9"/>
                  </a:cubicBezTo>
                  <a:cubicBezTo>
                    <a:pt x="7" y="10"/>
                    <a:pt x="7" y="11"/>
                    <a:pt x="7" y="12"/>
                  </a:cubicBezTo>
                  <a:cubicBezTo>
                    <a:pt x="7" y="12"/>
                    <a:pt x="8" y="13"/>
                    <a:pt x="8" y="13"/>
                  </a:cubicBezTo>
                  <a:cubicBezTo>
                    <a:pt x="7" y="13"/>
                    <a:pt x="7" y="12"/>
                    <a:pt x="6" y="12"/>
                  </a:cubicBezTo>
                  <a:cubicBezTo>
                    <a:pt x="6" y="12"/>
                    <a:pt x="6" y="11"/>
                    <a:pt x="6" y="11"/>
                  </a:cubicBezTo>
                  <a:close/>
                  <a:moveTo>
                    <a:pt x="6" y="7"/>
                  </a:moveTo>
                  <a:cubicBezTo>
                    <a:pt x="5" y="7"/>
                    <a:pt x="4" y="7"/>
                    <a:pt x="3" y="6"/>
                  </a:cubicBezTo>
                  <a:cubicBezTo>
                    <a:pt x="3" y="6"/>
                    <a:pt x="2" y="6"/>
                    <a:pt x="2" y="6"/>
                  </a:cubicBezTo>
                  <a:cubicBezTo>
                    <a:pt x="2" y="6"/>
                    <a:pt x="2" y="6"/>
                    <a:pt x="2" y="6"/>
                  </a:cubicBezTo>
                  <a:cubicBezTo>
                    <a:pt x="1" y="6"/>
                    <a:pt x="1" y="7"/>
                    <a:pt x="1" y="7"/>
                  </a:cubicBezTo>
                  <a:cubicBezTo>
                    <a:pt x="1" y="7"/>
                    <a:pt x="1" y="8"/>
                    <a:pt x="2" y="8"/>
                  </a:cubicBezTo>
                  <a:cubicBezTo>
                    <a:pt x="2" y="9"/>
                    <a:pt x="3" y="9"/>
                    <a:pt x="3" y="9"/>
                  </a:cubicBezTo>
                  <a:cubicBezTo>
                    <a:pt x="4" y="10"/>
                    <a:pt x="4" y="10"/>
                    <a:pt x="5" y="10"/>
                  </a:cubicBezTo>
                  <a:cubicBezTo>
                    <a:pt x="5" y="10"/>
                    <a:pt x="5" y="10"/>
                    <a:pt x="6" y="9"/>
                  </a:cubicBezTo>
                  <a:cubicBezTo>
                    <a:pt x="6" y="9"/>
                    <a:pt x="6" y="9"/>
                    <a:pt x="6" y="8"/>
                  </a:cubicBezTo>
                  <a:cubicBezTo>
                    <a:pt x="6" y="8"/>
                    <a:pt x="6" y="7"/>
                    <a:pt x="6" y="7"/>
                  </a:cubicBezTo>
                  <a:close/>
                  <a:moveTo>
                    <a:pt x="16" y="15"/>
                  </a:moveTo>
                  <a:cubicBezTo>
                    <a:pt x="16" y="15"/>
                    <a:pt x="17" y="15"/>
                    <a:pt x="17" y="16"/>
                  </a:cubicBezTo>
                  <a:cubicBezTo>
                    <a:pt x="17" y="16"/>
                    <a:pt x="16" y="17"/>
                    <a:pt x="16" y="17"/>
                  </a:cubicBezTo>
                  <a:cubicBezTo>
                    <a:pt x="15" y="17"/>
                    <a:pt x="14" y="17"/>
                    <a:pt x="13" y="16"/>
                  </a:cubicBezTo>
                  <a:cubicBezTo>
                    <a:pt x="12" y="16"/>
                    <a:pt x="11" y="15"/>
                    <a:pt x="10" y="13"/>
                  </a:cubicBezTo>
                  <a:cubicBezTo>
                    <a:pt x="9" y="12"/>
                    <a:pt x="9" y="11"/>
                    <a:pt x="9" y="9"/>
                  </a:cubicBezTo>
                  <a:cubicBezTo>
                    <a:pt x="9" y="8"/>
                    <a:pt x="9" y="7"/>
                    <a:pt x="10" y="6"/>
                  </a:cubicBezTo>
                  <a:cubicBezTo>
                    <a:pt x="11" y="6"/>
                    <a:pt x="12" y="6"/>
                    <a:pt x="13" y="7"/>
                  </a:cubicBezTo>
                  <a:cubicBezTo>
                    <a:pt x="14" y="7"/>
                    <a:pt x="15" y="8"/>
                    <a:pt x="16" y="10"/>
                  </a:cubicBezTo>
                  <a:cubicBezTo>
                    <a:pt x="17" y="11"/>
                    <a:pt x="17" y="12"/>
                    <a:pt x="17" y="14"/>
                  </a:cubicBezTo>
                  <a:cubicBezTo>
                    <a:pt x="17" y="14"/>
                    <a:pt x="17" y="14"/>
                    <a:pt x="17" y="14"/>
                  </a:cubicBezTo>
                  <a:cubicBezTo>
                    <a:pt x="15" y="13"/>
                    <a:pt x="13" y="12"/>
                    <a:pt x="11" y="10"/>
                  </a:cubicBezTo>
                  <a:cubicBezTo>
                    <a:pt x="11" y="12"/>
                    <a:pt x="11" y="12"/>
                    <a:pt x="11" y="13"/>
                  </a:cubicBezTo>
                  <a:cubicBezTo>
                    <a:pt x="12" y="14"/>
                    <a:pt x="13" y="15"/>
                    <a:pt x="13" y="15"/>
                  </a:cubicBezTo>
                  <a:cubicBezTo>
                    <a:pt x="14" y="15"/>
                    <a:pt x="14" y="16"/>
                    <a:pt x="15" y="15"/>
                  </a:cubicBezTo>
                  <a:cubicBezTo>
                    <a:pt x="15" y="15"/>
                    <a:pt x="15" y="15"/>
                    <a:pt x="16" y="15"/>
                  </a:cubicBezTo>
                  <a:close/>
                  <a:moveTo>
                    <a:pt x="11" y="9"/>
                  </a:moveTo>
                  <a:cubicBezTo>
                    <a:pt x="12" y="10"/>
                    <a:pt x="14" y="11"/>
                    <a:pt x="16" y="12"/>
                  </a:cubicBezTo>
                  <a:cubicBezTo>
                    <a:pt x="15" y="11"/>
                    <a:pt x="15" y="10"/>
                    <a:pt x="15" y="10"/>
                  </a:cubicBezTo>
                  <a:cubicBezTo>
                    <a:pt x="15" y="9"/>
                    <a:pt x="14" y="8"/>
                    <a:pt x="13" y="8"/>
                  </a:cubicBezTo>
                  <a:cubicBezTo>
                    <a:pt x="12" y="8"/>
                    <a:pt x="12" y="7"/>
                    <a:pt x="11" y="8"/>
                  </a:cubicBezTo>
                  <a:cubicBezTo>
                    <a:pt x="11" y="8"/>
                    <a:pt x="11" y="8"/>
                    <a:pt x="11" y="9"/>
                  </a:cubicBezTo>
                  <a:close/>
                  <a:moveTo>
                    <a:pt x="19" y="19"/>
                  </a:moveTo>
                  <a:cubicBezTo>
                    <a:pt x="19" y="18"/>
                    <a:pt x="19" y="16"/>
                    <a:pt x="19" y="15"/>
                  </a:cubicBezTo>
                  <a:cubicBezTo>
                    <a:pt x="19" y="13"/>
                    <a:pt x="19" y="12"/>
                    <a:pt x="19" y="10"/>
                  </a:cubicBezTo>
                  <a:cubicBezTo>
                    <a:pt x="19" y="10"/>
                    <a:pt x="20" y="11"/>
                    <a:pt x="20" y="11"/>
                  </a:cubicBezTo>
                  <a:cubicBezTo>
                    <a:pt x="20" y="11"/>
                    <a:pt x="20" y="12"/>
                    <a:pt x="20" y="12"/>
                  </a:cubicBezTo>
                  <a:cubicBezTo>
                    <a:pt x="21" y="12"/>
                    <a:pt x="21" y="12"/>
                    <a:pt x="21" y="12"/>
                  </a:cubicBezTo>
                  <a:cubicBezTo>
                    <a:pt x="21" y="12"/>
                    <a:pt x="22" y="12"/>
                    <a:pt x="22" y="12"/>
                  </a:cubicBezTo>
                  <a:cubicBezTo>
                    <a:pt x="23" y="12"/>
                    <a:pt x="23" y="13"/>
                    <a:pt x="24" y="13"/>
                  </a:cubicBezTo>
                  <a:cubicBezTo>
                    <a:pt x="23" y="14"/>
                    <a:pt x="23" y="14"/>
                    <a:pt x="23" y="14"/>
                  </a:cubicBezTo>
                  <a:cubicBezTo>
                    <a:pt x="23" y="14"/>
                    <a:pt x="22" y="14"/>
                    <a:pt x="22" y="13"/>
                  </a:cubicBezTo>
                  <a:cubicBezTo>
                    <a:pt x="22" y="13"/>
                    <a:pt x="21" y="13"/>
                    <a:pt x="21" y="13"/>
                  </a:cubicBezTo>
                  <a:cubicBezTo>
                    <a:pt x="21" y="13"/>
                    <a:pt x="21" y="13"/>
                    <a:pt x="21" y="14"/>
                  </a:cubicBezTo>
                  <a:cubicBezTo>
                    <a:pt x="20" y="14"/>
                    <a:pt x="20" y="15"/>
                    <a:pt x="20" y="15"/>
                  </a:cubicBezTo>
                  <a:cubicBezTo>
                    <a:pt x="20" y="16"/>
                    <a:pt x="20" y="17"/>
                    <a:pt x="20" y="18"/>
                  </a:cubicBezTo>
                  <a:cubicBezTo>
                    <a:pt x="20" y="19"/>
                    <a:pt x="20" y="20"/>
                    <a:pt x="20" y="20"/>
                  </a:cubicBezTo>
                  <a:cubicBezTo>
                    <a:pt x="20" y="20"/>
                    <a:pt x="19" y="20"/>
                    <a:pt x="19" y="19"/>
                  </a:cubicBezTo>
                  <a:close/>
                  <a:moveTo>
                    <a:pt x="24" y="18"/>
                  </a:moveTo>
                  <a:cubicBezTo>
                    <a:pt x="24" y="16"/>
                    <a:pt x="24" y="15"/>
                    <a:pt x="25" y="15"/>
                  </a:cubicBezTo>
                  <a:cubicBezTo>
                    <a:pt x="26" y="14"/>
                    <a:pt x="27" y="15"/>
                    <a:pt x="28" y="15"/>
                  </a:cubicBezTo>
                  <a:cubicBezTo>
                    <a:pt x="29" y="16"/>
                    <a:pt x="30" y="17"/>
                    <a:pt x="31" y="18"/>
                  </a:cubicBezTo>
                  <a:cubicBezTo>
                    <a:pt x="32" y="19"/>
                    <a:pt x="32" y="21"/>
                    <a:pt x="32" y="22"/>
                  </a:cubicBezTo>
                  <a:cubicBezTo>
                    <a:pt x="32" y="24"/>
                    <a:pt x="32" y="24"/>
                    <a:pt x="32" y="25"/>
                  </a:cubicBezTo>
                  <a:cubicBezTo>
                    <a:pt x="31" y="25"/>
                    <a:pt x="31" y="26"/>
                    <a:pt x="30" y="26"/>
                  </a:cubicBezTo>
                  <a:cubicBezTo>
                    <a:pt x="30" y="26"/>
                    <a:pt x="29" y="25"/>
                    <a:pt x="28" y="25"/>
                  </a:cubicBezTo>
                  <a:cubicBezTo>
                    <a:pt x="27" y="24"/>
                    <a:pt x="26" y="23"/>
                    <a:pt x="25" y="22"/>
                  </a:cubicBezTo>
                  <a:cubicBezTo>
                    <a:pt x="24" y="21"/>
                    <a:pt x="24" y="19"/>
                    <a:pt x="24" y="18"/>
                  </a:cubicBezTo>
                  <a:close/>
                  <a:moveTo>
                    <a:pt x="26" y="19"/>
                  </a:moveTo>
                  <a:cubicBezTo>
                    <a:pt x="26" y="20"/>
                    <a:pt x="26" y="21"/>
                    <a:pt x="26" y="22"/>
                  </a:cubicBezTo>
                  <a:cubicBezTo>
                    <a:pt x="27" y="23"/>
                    <a:pt x="27" y="23"/>
                    <a:pt x="28" y="24"/>
                  </a:cubicBezTo>
                  <a:cubicBezTo>
                    <a:pt x="29" y="24"/>
                    <a:pt x="29" y="24"/>
                    <a:pt x="30" y="24"/>
                  </a:cubicBezTo>
                  <a:cubicBezTo>
                    <a:pt x="30" y="24"/>
                    <a:pt x="31" y="23"/>
                    <a:pt x="31" y="22"/>
                  </a:cubicBezTo>
                  <a:cubicBezTo>
                    <a:pt x="31" y="20"/>
                    <a:pt x="30" y="19"/>
                    <a:pt x="30" y="18"/>
                  </a:cubicBezTo>
                  <a:cubicBezTo>
                    <a:pt x="29" y="18"/>
                    <a:pt x="29" y="17"/>
                    <a:pt x="28" y="17"/>
                  </a:cubicBezTo>
                  <a:cubicBezTo>
                    <a:pt x="27" y="16"/>
                    <a:pt x="27" y="16"/>
                    <a:pt x="26" y="16"/>
                  </a:cubicBezTo>
                  <a:cubicBezTo>
                    <a:pt x="26" y="17"/>
                    <a:pt x="26" y="17"/>
                    <a:pt x="26" y="19"/>
                  </a:cubicBezTo>
                  <a:close/>
                  <a:moveTo>
                    <a:pt x="33" y="25"/>
                  </a:moveTo>
                  <a:cubicBezTo>
                    <a:pt x="34" y="25"/>
                    <a:pt x="34" y="25"/>
                    <a:pt x="35" y="26"/>
                  </a:cubicBezTo>
                  <a:cubicBezTo>
                    <a:pt x="35" y="26"/>
                    <a:pt x="35" y="27"/>
                    <a:pt x="36" y="27"/>
                  </a:cubicBezTo>
                  <a:cubicBezTo>
                    <a:pt x="36" y="28"/>
                    <a:pt x="36" y="28"/>
                    <a:pt x="37" y="29"/>
                  </a:cubicBezTo>
                  <a:cubicBezTo>
                    <a:pt x="38" y="29"/>
                    <a:pt x="38" y="29"/>
                    <a:pt x="39" y="29"/>
                  </a:cubicBezTo>
                  <a:cubicBezTo>
                    <a:pt x="39" y="29"/>
                    <a:pt x="39" y="29"/>
                    <a:pt x="39" y="29"/>
                  </a:cubicBezTo>
                  <a:cubicBezTo>
                    <a:pt x="39" y="28"/>
                    <a:pt x="39" y="28"/>
                    <a:pt x="39" y="27"/>
                  </a:cubicBezTo>
                  <a:cubicBezTo>
                    <a:pt x="39" y="27"/>
                    <a:pt x="38" y="27"/>
                    <a:pt x="37" y="26"/>
                  </a:cubicBezTo>
                  <a:cubicBezTo>
                    <a:pt x="36" y="25"/>
                    <a:pt x="35" y="24"/>
                    <a:pt x="35" y="24"/>
                  </a:cubicBezTo>
                  <a:cubicBezTo>
                    <a:pt x="35" y="24"/>
                    <a:pt x="34" y="23"/>
                    <a:pt x="34" y="23"/>
                  </a:cubicBezTo>
                  <a:cubicBezTo>
                    <a:pt x="34" y="22"/>
                    <a:pt x="34" y="22"/>
                    <a:pt x="34" y="21"/>
                  </a:cubicBezTo>
                  <a:cubicBezTo>
                    <a:pt x="34" y="21"/>
                    <a:pt x="34" y="20"/>
                    <a:pt x="34" y="20"/>
                  </a:cubicBezTo>
                  <a:cubicBezTo>
                    <a:pt x="34" y="20"/>
                    <a:pt x="34" y="20"/>
                    <a:pt x="35" y="20"/>
                  </a:cubicBezTo>
                  <a:cubicBezTo>
                    <a:pt x="35" y="20"/>
                    <a:pt x="35" y="20"/>
                    <a:pt x="36" y="20"/>
                  </a:cubicBezTo>
                  <a:cubicBezTo>
                    <a:pt x="36" y="20"/>
                    <a:pt x="36" y="20"/>
                    <a:pt x="37" y="20"/>
                  </a:cubicBezTo>
                  <a:cubicBezTo>
                    <a:pt x="38" y="21"/>
                    <a:pt x="38" y="21"/>
                    <a:pt x="39" y="22"/>
                  </a:cubicBezTo>
                  <a:cubicBezTo>
                    <a:pt x="39" y="22"/>
                    <a:pt x="40" y="23"/>
                    <a:pt x="40" y="23"/>
                  </a:cubicBezTo>
                  <a:cubicBezTo>
                    <a:pt x="40" y="24"/>
                    <a:pt x="40" y="24"/>
                    <a:pt x="40" y="25"/>
                  </a:cubicBezTo>
                  <a:cubicBezTo>
                    <a:pt x="40" y="25"/>
                    <a:pt x="39" y="24"/>
                    <a:pt x="39" y="24"/>
                  </a:cubicBezTo>
                  <a:cubicBezTo>
                    <a:pt x="39" y="24"/>
                    <a:pt x="39" y="23"/>
                    <a:pt x="38" y="23"/>
                  </a:cubicBezTo>
                  <a:cubicBezTo>
                    <a:pt x="38" y="22"/>
                    <a:pt x="38" y="22"/>
                    <a:pt x="37" y="22"/>
                  </a:cubicBezTo>
                  <a:cubicBezTo>
                    <a:pt x="36" y="21"/>
                    <a:pt x="36" y="21"/>
                    <a:pt x="36" y="21"/>
                  </a:cubicBezTo>
                  <a:cubicBezTo>
                    <a:pt x="35" y="21"/>
                    <a:pt x="35" y="21"/>
                    <a:pt x="35" y="22"/>
                  </a:cubicBezTo>
                  <a:cubicBezTo>
                    <a:pt x="35" y="22"/>
                    <a:pt x="35" y="22"/>
                    <a:pt x="35" y="22"/>
                  </a:cubicBezTo>
                  <a:cubicBezTo>
                    <a:pt x="35" y="23"/>
                    <a:pt x="36" y="23"/>
                    <a:pt x="36" y="23"/>
                  </a:cubicBezTo>
                  <a:cubicBezTo>
                    <a:pt x="36" y="23"/>
                    <a:pt x="36" y="24"/>
                    <a:pt x="37" y="24"/>
                  </a:cubicBezTo>
                  <a:cubicBezTo>
                    <a:pt x="38" y="25"/>
                    <a:pt x="39" y="26"/>
                    <a:pt x="39" y="26"/>
                  </a:cubicBezTo>
                  <a:cubicBezTo>
                    <a:pt x="40" y="27"/>
                    <a:pt x="40" y="27"/>
                    <a:pt x="40" y="28"/>
                  </a:cubicBezTo>
                  <a:cubicBezTo>
                    <a:pt x="41" y="28"/>
                    <a:pt x="41" y="29"/>
                    <a:pt x="41" y="29"/>
                  </a:cubicBezTo>
                  <a:cubicBezTo>
                    <a:pt x="41" y="30"/>
                    <a:pt x="41" y="30"/>
                    <a:pt x="40" y="31"/>
                  </a:cubicBezTo>
                  <a:cubicBezTo>
                    <a:pt x="40" y="31"/>
                    <a:pt x="40" y="31"/>
                    <a:pt x="39" y="31"/>
                  </a:cubicBezTo>
                  <a:cubicBezTo>
                    <a:pt x="38" y="31"/>
                    <a:pt x="38" y="31"/>
                    <a:pt x="37" y="30"/>
                  </a:cubicBezTo>
                  <a:cubicBezTo>
                    <a:pt x="36" y="30"/>
                    <a:pt x="35" y="29"/>
                    <a:pt x="35" y="28"/>
                  </a:cubicBezTo>
                  <a:cubicBezTo>
                    <a:pt x="34" y="27"/>
                    <a:pt x="34" y="26"/>
                    <a:pt x="33" y="25"/>
                  </a:cubicBezTo>
                  <a:close/>
                  <a:moveTo>
                    <a:pt x="42" y="28"/>
                  </a:moveTo>
                  <a:cubicBezTo>
                    <a:pt x="42" y="26"/>
                    <a:pt x="42" y="25"/>
                    <a:pt x="43" y="25"/>
                  </a:cubicBezTo>
                  <a:cubicBezTo>
                    <a:pt x="44" y="25"/>
                    <a:pt x="45" y="25"/>
                    <a:pt x="46" y="26"/>
                  </a:cubicBezTo>
                  <a:cubicBezTo>
                    <a:pt x="47" y="26"/>
                    <a:pt x="48" y="27"/>
                    <a:pt x="49" y="28"/>
                  </a:cubicBezTo>
                  <a:cubicBezTo>
                    <a:pt x="50" y="30"/>
                    <a:pt x="50" y="31"/>
                    <a:pt x="50" y="33"/>
                  </a:cubicBezTo>
                  <a:cubicBezTo>
                    <a:pt x="50" y="34"/>
                    <a:pt x="50" y="35"/>
                    <a:pt x="50" y="35"/>
                  </a:cubicBezTo>
                  <a:cubicBezTo>
                    <a:pt x="49" y="36"/>
                    <a:pt x="49" y="36"/>
                    <a:pt x="48" y="36"/>
                  </a:cubicBezTo>
                  <a:cubicBezTo>
                    <a:pt x="48" y="36"/>
                    <a:pt x="47" y="36"/>
                    <a:pt x="46" y="35"/>
                  </a:cubicBezTo>
                  <a:cubicBezTo>
                    <a:pt x="45" y="35"/>
                    <a:pt x="44" y="34"/>
                    <a:pt x="43" y="32"/>
                  </a:cubicBezTo>
                  <a:cubicBezTo>
                    <a:pt x="42" y="31"/>
                    <a:pt x="42" y="30"/>
                    <a:pt x="42" y="28"/>
                  </a:cubicBezTo>
                  <a:close/>
                  <a:moveTo>
                    <a:pt x="43" y="29"/>
                  </a:moveTo>
                  <a:cubicBezTo>
                    <a:pt x="43" y="30"/>
                    <a:pt x="44" y="31"/>
                    <a:pt x="44" y="32"/>
                  </a:cubicBezTo>
                  <a:cubicBezTo>
                    <a:pt x="45" y="33"/>
                    <a:pt x="45" y="34"/>
                    <a:pt x="46" y="34"/>
                  </a:cubicBezTo>
                  <a:cubicBezTo>
                    <a:pt x="47" y="34"/>
                    <a:pt x="47" y="35"/>
                    <a:pt x="48" y="34"/>
                  </a:cubicBezTo>
                  <a:cubicBezTo>
                    <a:pt x="48" y="34"/>
                    <a:pt x="49" y="33"/>
                    <a:pt x="49" y="32"/>
                  </a:cubicBezTo>
                  <a:cubicBezTo>
                    <a:pt x="49" y="31"/>
                    <a:pt x="48" y="30"/>
                    <a:pt x="48" y="29"/>
                  </a:cubicBezTo>
                  <a:cubicBezTo>
                    <a:pt x="47" y="28"/>
                    <a:pt x="47" y="27"/>
                    <a:pt x="46" y="27"/>
                  </a:cubicBezTo>
                  <a:cubicBezTo>
                    <a:pt x="45" y="26"/>
                    <a:pt x="45" y="26"/>
                    <a:pt x="44" y="27"/>
                  </a:cubicBezTo>
                  <a:cubicBezTo>
                    <a:pt x="44" y="27"/>
                    <a:pt x="43" y="28"/>
                    <a:pt x="43" y="29"/>
                  </a:cubicBezTo>
                  <a:close/>
                  <a:moveTo>
                    <a:pt x="52" y="39"/>
                  </a:moveTo>
                  <a:cubicBezTo>
                    <a:pt x="52" y="36"/>
                    <a:pt x="52" y="34"/>
                    <a:pt x="52" y="32"/>
                  </a:cubicBezTo>
                  <a:cubicBezTo>
                    <a:pt x="52" y="30"/>
                    <a:pt x="52" y="28"/>
                    <a:pt x="52" y="26"/>
                  </a:cubicBezTo>
                  <a:cubicBezTo>
                    <a:pt x="52" y="26"/>
                    <a:pt x="53" y="26"/>
                    <a:pt x="53" y="26"/>
                  </a:cubicBezTo>
                  <a:cubicBezTo>
                    <a:pt x="53" y="29"/>
                    <a:pt x="53" y="31"/>
                    <a:pt x="53" y="33"/>
                  </a:cubicBezTo>
                  <a:cubicBezTo>
                    <a:pt x="53" y="35"/>
                    <a:pt x="53" y="37"/>
                    <a:pt x="53" y="39"/>
                  </a:cubicBezTo>
                  <a:cubicBezTo>
                    <a:pt x="53" y="39"/>
                    <a:pt x="52" y="39"/>
                    <a:pt x="52" y="39"/>
                  </a:cubicBezTo>
                  <a:close/>
                  <a:moveTo>
                    <a:pt x="55" y="38"/>
                  </a:moveTo>
                  <a:cubicBezTo>
                    <a:pt x="56" y="38"/>
                    <a:pt x="56" y="38"/>
                    <a:pt x="57" y="38"/>
                  </a:cubicBezTo>
                  <a:cubicBezTo>
                    <a:pt x="57" y="39"/>
                    <a:pt x="57" y="39"/>
                    <a:pt x="57" y="40"/>
                  </a:cubicBezTo>
                  <a:cubicBezTo>
                    <a:pt x="58" y="41"/>
                    <a:pt x="58" y="41"/>
                    <a:pt x="59" y="41"/>
                  </a:cubicBezTo>
                  <a:cubicBezTo>
                    <a:pt x="60" y="42"/>
                    <a:pt x="60" y="42"/>
                    <a:pt x="61" y="42"/>
                  </a:cubicBezTo>
                  <a:cubicBezTo>
                    <a:pt x="61" y="42"/>
                    <a:pt x="61" y="42"/>
                    <a:pt x="61" y="41"/>
                  </a:cubicBezTo>
                  <a:cubicBezTo>
                    <a:pt x="61" y="41"/>
                    <a:pt x="61" y="40"/>
                    <a:pt x="61" y="40"/>
                  </a:cubicBezTo>
                  <a:cubicBezTo>
                    <a:pt x="60" y="40"/>
                    <a:pt x="60" y="39"/>
                    <a:pt x="59" y="39"/>
                  </a:cubicBezTo>
                  <a:cubicBezTo>
                    <a:pt x="58" y="38"/>
                    <a:pt x="57" y="37"/>
                    <a:pt x="57" y="37"/>
                  </a:cubicBezTo>
                  <a:cubicBezTo>
                    <a:pt x="56" y="36"/>
                    <a:pt x="56" y="36"/>
                    <a:pt x="56" y="35"/>
                  </a:cubicBezTo>
                  <a:cubicBezTo>
                    <a:pt x="56" y="35"/>
                    <a:pt x="55" y="34"/>
                    <a:pt x="55" y="34"/>
                  </a:cubicBezTo>
                  <a:cubicBezTo>
                    <a:pt x="55" y="33"/>
                    <a:pt x="56" y="33"/>
                    <a:pt x="56" y="33"/>
                  </a:cubicBezTo>
                  <a:cubicBezTo>
                    <a:pt x="56" y="32"/>
                    <a:pt x="56" y="32"/>
                    <a:pt x="56" y="32"/>
                  </a:cubicBezTo>
                  <a:cubicBezTo>
                    <a:pt x="57" y="32"/>
                    <a:pt x="57" y="32"/>
                    <a:pt x="57" y="32"/>
                  </a:cubicBezTo>
                  <a:cubicBezTo>
                    <a:pt x="58" y="32"/>
                    <a:pt x="58" y="33"/>
                    <a:pt x="59" y="33"/>
                  </a:cubicBezTo>
                  <a:cubicBezTo>
                    <a:pt x="59" y="33"/>
                    <a:pt x="60" y="34"/>
                    <a:pt x="61" y="34"/>
                  </a:cubicBezTo>
                  <a:cubicBezTo>
                    <a:pt x="61" y="35"/>
                    <a:pt x="62" y="35"/>
                    <a:pt x="62" y="36"/>
                  </a:cubicBezTo>
                  <a:cubicBezTo>
                    <a:pt x="62" y="36"/>
                    <a:pt x="62" y="37"/>
                    <a:pt x="62" y="37"/>
                  </a:cubicBezTo>
                  <a:cubicBezTo>
                    <a:pt x="62" y="37"/>
                    <a:pt x="61" y="37"/>
                    <a:pt x="61" y="37"/>
                  </a:cubicBezTo>
                  <a:cubicBezTo>
                    <a:pt x="61" y="36"/>
                    <a:pt x="61" y="36"/>
                    <a:pt x="60" y="35"/>
                  </a:cubicBezTo>
                  <a:cubicBezTo>
                    <a:pt x="60" y="35"/>
                    <a:pt x="59" y="34"/>
                    <a:pt x="59" y="34"/>
                  </a:cubicBezTo>
                  <a:cubicBezTo>
                    <a:pt x="58" y="34"/>
                    <a:pt x="58" y="34"/>
                    <a:pt x="57" y="34"/>
                  </a:cubicBezTo>
                  <a:cubicBezTo>
                    <a:pt x="57" y="34"/>
                    <a:pt x="57" y="34"/>
                    <a:pt x="57" y="34"/>
                  </a:cubicBezTo>
                  <a:cubicBezTo>
                    <a:pt x="57" y="34"/>
                    <a:pt x="57" y="35"/>
                    <a:pt x="57" y="35"/>
                  </a:cubicBezTo>
                  <a:cubicBezTo>
                    <a:pt x="57" y="35"/>
                    <a:pt x="57" y="35"/>
                    <a:pt x="58" y="36"/>
                  </a:cubicBezTo>
                  <a:cubicBezTo>
                    <a:pt x="58" y="36"/>
                    <a:pt x="58" y="36"/>
                    <a:pt x="59" y="37"/>
                  </a:cubicBezTo>
                  <a:cubicBezTo>
                    <a:pt x="60" y="38"/>
                    <a:pt x="61" y="38"/>
                    <a:pt x="61" y="39"/>
                  </a:cubicBezTo>
                  <a:cubicBezTo>
                    <a:pt x="62" y="39"/>
                    <a:pt x="62" y="40"/>
                    <a:pt x="62" y="40"/>
                  </a:cubicBezTo>
                  <a:cubicBezTo>
                    <a:pt x="63" y="41"/>
                    <a:pt x="63" y="41"/>
                    <a:pt x="63" y="42"/>
                  </a:cubicBezTo>
                  <a:cubicBezTo>
                    <a:pt x="63" y="42"/>
                    <a:pt x="62" y="43"/>
                    <a:pt x="62" y="43"/>
                  </a:cubicBezTo>
                  <a:cubicBezTo>
                    <a:pt x="62" y="43"/>
                    <a:pt x="61" y="44"/>
                    <a:pt x="61" y="43"/>
                  </a:cubicBezTo>
                  <a:cubicBezTo>
                    <a:pt x="60" y="43"/>
                    <a:pt x="60" y="43"/>
                    <a:pt x="59" y="43"/>
                  </a:cubicBezTo>
                  <a:cubicBezTo>
                    <a:pt x="58" y="42"/>
                    <a:pt x="57" y="41"/>
                    <a:pt x="56" y="40"/>
                  </a:cubicBezTo>
                  <a:cubicBezTo>
                    <a:pt x="56" y="40"/>
                    <a:pt x="55" y="39"/>
                    <a:pt x="55" y="38"/>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1" name="Freeform 861"/>
            <p:cNvSpPr>
              <a:spLocks noEditPoints="1"/>
            </p:cNvSpPr>
            <p:nvPr/>
          </p:nvSpPr>
          <p:spPr bwMode="auto">
            <a:xfrm>
              <a:off x="3894" y="1359"/>
              <a:ext cx="315" cy="256"/>
            </a:xfrm>
            <a:custGeom>
              <a:avLst/>
              <a:gdLst>
                <a:gd name="T0" fmla="*/ 0 w 32"/>
                <a:gd name="T1" fmla="*/ 2147483647 h 26"/>
                <a:gd name="T2" fmla="*/ 2147483647 w 32"/>
                <a:gd name="T3" fmla="*/ 2147483647 h 26"/>
                <a:gd name="T4" fmla="*/ 2147483647 w 32"/>
                <a:gd name="T5" fmla="*/ 2147483647 h 26"/>
                <a:gd name="T6" fmla="*/ 2147483647 w 32"/>
                <a:gd name="T7" fmla="*/ 2147483647 h 26"/>
                <a:gd name="T8" fmla="*/ 2147483647 w 32"/>
                <a:gd name="T9" fmla="*/ 2147483647 h 26"/>
                <a:gd name="T10" fmla="*/ 2147483647 w 32"/>
                <a:gd name="T11" fmla="*/ 2147483647 h 26"/>
                <a:gd name="T12" fmla="*/ 2147483647 w 32"/>
                <a:gd name="T13" fmla="*/ 0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2147483647 w 32"/>
                <a:gd name="T29" fmla="*/ 2147483647 h 26"/>
                <a:gd name="T30" fmla="*/ 2147483647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2147483647 w 32"/>
                <a:gd name="T41" fmla="*/ 2147483647 h 26"/>
                <a:gd name="T42" fmla="*/ 2147483647 w 32"/>
                <a:gd name="T43" fmla="*/ 2147483647 h 26"/>
                <a:gd name="T44" fmla="*/ 2147483647 w 32"/>
                <a:gd name="T45" fmla="*/ 2147483647 h 26"/>
                <a:gd name="T46" fmla="*/ 2147483647 w 32"/>
                <a:gd name="T47" fmla="*/ 2147483647 h 26"/>
                <a:gd name="T48" fmla="*/ 2147483647 w 32"/>
                <a:gd name="T49" fmla="*/ 2147483647 h 26"/>
                <a:gd name="T50" fmla="*/ 2147483647 w 32"/>
                <a:gd name="T51" fmla="*/ 2147483647 h 26"/>
                <a:gd name="T52" fmla="*/ 2147483647 w 32"/>
                <a:gd name="T53" fmla="*/ 2147483647 h 26"/>
                <a:gd name="T54" fmla="*/ 2147483647 w 32"/>
                <a:gd name="T55" fmla="*/ 2147483647 h 26"/>
                <a:gd name="T56" fmla="*/ 2147483647 w 32"/>
                <a:gd name="T57" fmla="*/ 2147483647 h 26"/>
                <a:gd name="T58" fmla="*/ 2147483647 w 32"/>
                <a:gd name="T59" fmla="*/ 2147483647 h 26"/>
                <a:gd name="T60" fmla="*/ 2147483647 w 32"/>
                <a:gd name="T61" fmla="*/ 2147483647 h 26"/>
                <a:gd name="T62" fmla="*/ 2147483647 w 32"/>
                <a:gd name="T63" fmla="*/ 2147483647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26"/>
                <a:gd name="T98" fmla="*/ 32 w 32"/>
                <a:gd name="T99" fmla="*/ 26 h 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26">
                  <a:moveTo>
                    <a:pt x="0" y="4"/>
                  </a:moveTo>
                  <a:cubicBezTo>
                    <a:pt x="0" y="3"/>
                    <a:pt x="0" y="3"/>
                    <a:pt x="0" y="2"/>
                  </a:cubicBezTo>
                  <a:cubicBezTo>
                    <a:pt x="2" y="3"/>
                    <a:pt x="3" y="4"/>
                    <a:pt x="5" y="5"/>
                  </a:cubicBezTo>
                  <a:cubicBezTo>
                    <a:pt x="5" y="5"/>
                    <a:pt x="5" y="6"/>
                    <a:pt x="5" y="7"/>
                  </a:cubicBezTo>
                  <a:cubicBezTo>
                    <a:pt x="3" y="6"/>
                    <a:pt x="2" y="5"/>
                    <a:pt x="0" y="4"/>
                  </a:cubicBezTo>
                  <a:close/>
                  <a:moveTo>
                    <a:pt x="11" y="15"/>
                  </a:moveTo>
                  <a:cubicBezTo>
                    <a:pt x="11" y="15"/>
                    <a:pt x="10" y="14"/>
                    <a:pt x="10" y="14"/>
                  </a:cubicBezTo>
                  <a:cubicBezTo>
                    <a:pt x="10" y="12"/>
                    <a:pt x="10" y="10"/>
                    <a:pt x="10" y="8"/>
                  </a:cubicBezTo>
                  <a:cubicBezTo>
                    <a:pt x="10" y="6"/>
                    <a:pt x="10" y="5"/>
                    <a:pt x="10" y="3"/>
                  </a:cubicBezTo>
                  <a:cubicBezTo>
                    <a:pt x="9" y="3"/>
                    <a:pt x="9" y="3"/>
                    <a:pt x="8" y="3"/>
                  </a:cubicBezTo>
                  <a:cubicBezTo>
                    <a:pt x="8" y="3"/>
                    <a:pt x="7" y="3"/>
                    <a:pt x="7" y="3"/>
                  </a:cubicBezTo>
                  <a:cubicBezTo>
                    <a:pt x="7" y="3"/>
                    <a:pt x="7" y="2"/>
                    <a:pt x="7" y="1"/>
                  </a:cubicBezTo>
                  <a:cubicBezTo>
                    <a:pt x="8" y="1"/>
                    <a:pt x="8" y="1"/>
                    <a:pt x="9" y="1"/>
                  </a:cubicBezTo>
                  <a:cubicBezTo>
                    <a:pt x="10" y="1"/>
                    <a:pt x="10" y="0"/>
                    <a:pt x="10" y="0"/>
                  </a:cubicBezTo>
                  <a:cubicBezTo>
                    <a:pt x="11" y="0"/>
                    <a:pt x="11" y="0"/>
                    <a:pt x="11" y="0"/>
                  </a:cubicBezTo>
                  <a:cubicBezTo>
                    <a:pt x="11" y="3"/>
                    <a:pt x="11" y="5"/>
                    <a:pt x="11" y="8"/>
                  </a:cubicBezTo>
                  <a:cubicBezTo>
                    <a:pt x="11" y="10"/>
                    <a:pt x="11" y="12"/>
                    <a:pt x="11" y="15"/>
                  </a:cubicBezTo>
                  <a:close/>
                  <a:moveTo>
                    <a:pt x="15" y="10"/>
                  </a:moveTo>
                  <a:cubicBezTo>
                    <a:pt x="15" y="8"/>
                    <a:pt x="15" y="7"/>
                    <a:pt x="16" y="6"/>
                  </a:cubicBezTo>
                  <a:cubicBezTo>
                    <a:pt x="16" y="5"/>
                    <a:pt x="16" y="5"/>
                    <a:pt x="17" y="4"/>
                  </a:cubicBezTo>
                  <a:cubicBezTo>
                    <a:pt x="17" y="4"/>
                    <a:pt x="18" y="4"/>
                    <a:pt x="19" y="5"/>
                  </a:cubicBezTo>
                  <a:cubicBezTo>
                    <a:pt x="20" y="5"/>
                    <a:pt x="20" y="6"/>
                    <a:pt x="21" y="6"/>
                  </a:cubicBezTo>
                  <a:cubicBezTo>
                    <a:pt x="21" y="7"/>
                    <a:pt x="22" y="8"/>
                    <a:pt x="22" y="8"/>
                  </a:cubicBezTo>
                  <a:cubicBezTo>
                    <a:pt x="22" y="9"/>
                    <a:pt x="22" y="10"/>
                    <a:pt x="23" y="11"/>
                  </a:cubicBezTo>
                  <a:cubicBezTo>
                    <a:pt x="23" y="12"/>
                    <a:pt x="23" y="13"/>
                    <a:pt x="23" y="14"/>
                  </a:cubicBezTo>
                  <a:cubicBezTo>
                    <a:pt x="23" y="16"/>
                    <a:pt x="23" y="17"/>
                    <a:pt x="23" y="18"/>
                  </a:cubicBezTo>
                  <a:cubicBezTo>
                    <a:pt x="22" y="19"/>
                    <a:pt x="22" y="20"/>
                    <a:pt x="21" y="20"/>
                  </a:cubicBezTo>
                  <a:cubicBezTo>
                    <a:pt x="21" y="20"/>
                    <a:pt x="20" y="20"/>
                    <a:pt x="19" y="19"/>
                  </a:cubicBezTo>
                  <a:cubicBezTo>
                    <a:pt x="18" y="19"/>
                    <a:pt x="17" y="18"/>
                    <a:pt x="16" y="16"/>
                  </a:cubicBezTo>
                  <a:cubicBezTo>
                    <a:pt x="16" y="16"/>
                    <a:pt x="16" y="15"/>
                    <a:pt x="15" y="14"/>
                  </a:cubicBezTo>
                  <a:cubicBezTo>
                    <a:pt x="15" y="12"/>
                    <a:pt x="15" y="11"/>
                    <a:pt x="15" y="10"/>
                  </a:cubicBezTo>
                  <a:close/>
                  <a:moveTo>
                    <a:pt x="17" y="11"/>
                  </a:moveTo>
                  <a:cubicBezTo>
                    <a:pt x="17" y="13"/>
                    <a:pt x="17" y="15"/>
                    <a:pt x="17" y="16"/>
                  </a:cubicBezTo>
                  <a:cubicBezTo>
                    <a:pt x="18" y="17"/>
                    <a:pt x="18" y="18"/>
                    <a:pt x="19" y="18"/>
                  </a:cubicBezTo>
                  <a:cubicBezTo>
                    <a:pt x="20" y="18"/>
                    <a:pt x="20" y="18"/>
                    <a:pt x="21" y="18"/>
                  </a:cubicBezTo>
                  <a:cubicBezTo>
                    <a:pt x="21" y="17"/>
                    <a:pt x="21" y="16"/>
                    <a:pt x="21" y="14"/>
                  </a:cubicBezTo>
                  <a:cubicBezTo>
                    <a:pt x="21" y="11"/>
                    <a:pt x="21" y="9"/>
                    <a:pt x="21" y="8"/>
                  </a:cubicBezTo>
                  <a:cubicBezTo>
                    <a:pt x="20" y="7"/>
                    <a:pt x="20" y="7"/>
                    <a:pt x="19" y="6"/>
                  </a:cubicBezTo>
                  <a:cubicBezTo>
                    <a:pt x="18" y="6"/>
                    <a:pt x="18" y="6"/>
                    <a:pt x="17" y="6"/>
                  </a:cubicBezTo>
                  <a:cubicBezTo>
                    <a:pt x="17" y="7"/>
                    <a:pt x="17" y="7"/>
                    <a:pt x="17" y="8"/>
                  </a:cubicBezTo>
                  <a:cubicBezTo>
                    <a:pt x="17" y="9"/>
                    <a:pt x="17" y="10"/>
                    <a:pt x="17" y="11"/>
                  </a:cubicBezTo>
                  <a:close/>
                  <a:moveTo>
                    <a:pt x="24" y="15"/>
                  </a:moveTo>
                  <a:cubicBezTo>
                    <a:pt x="24" y="14"/>
                    <a:pt x="25" y="12"/>
                    <a:pt x="25" y="11"/>
                  </a:cubicBezTo>
                  <a:cubicBezTo>
                    <a:pt x="25" y="11"/>
                    <a:pt x="26" y="10"/>
                    <a:pt x="26" y="10"/>
                  </a:cubicBezTo>
                  <a:cubicBezTo>
                    <a:pt x="27" y="10"/>
                    <a:pt x="27" y="10"/>
                    <a:pt x="28" y="10"/>
                  </a:cubicBezTo>
                  <a:cubicBezTo>
                    <a:pt x="29" y="11"/>
                    <a:pt x="30" y="11"/>
                    <a:pt x="30" y="12"/>
                  </a:cubicBezTo>
                  <a:cubicBezTo>
                    <a:pt x="31" y="12"/>
                    <a:pt x="31" y="13"/>
                    <a:pt x="31" y="14"/>
                  </a:cubicBezTo>
                  <a:cubicBezTo>
                    <a:pt x="32" y="14"/>
                    <a:pt x="32" y="15"/>
                    <a:pt x="32" y="16"/>
                  </a:cubicBezTo>
                  <a:cubicBezTo>
                    <a:pt x="32" y="17"/>
                    <a:pt x="32" y="18"/>
                    <a:pt x="32" y="20"/>
                  </a:cubicBezTo>
                  <a:cubicBezTo>
                    <a:pt x="32" y="22"/>
                    <a:pt x="32" y="23"/>
                    <a:pt x="32" y="24"/>
                  </a:cubicBezTo>
                  <a:cubicBezTo>
                    <a:pt x="32" y="25"/>
                    <a:pt x="31" y="25"/>
                    <a:pt x="31" y="25"/>
                  </a:cubicBezTo>
                  <a:cubicBezTo>
                    <a:pt x="30" y="26"/>
                    <a:pt x="29" y="25"/>
                    <a:pt x="28" y="25"/>
                  </a:cubicBezTo>
                  <a:cubicBezTo>
                    <a:pt x="27" y="24"/>
                    <a:pt x="26" y="23"/>
                    <a:pt x="26" y="22"/>
                  </a:cubicBezTo>
                  <a:cubicBezTo>
                    <a:pt x="25" y="21"/>
                    <a:pt x="25" y="20"/>
                    <a:pt x="25" y="19"/>
                  </a:cubicBezTo>
                  <a:cubicBezTo>
                    <a:pt x="25" y="18"/>
                    <a:pt x="24" y="17"/>
                    <a:pt x="24" y="15"/>
                  </a:cubicBezTo>
                  <a:close/>
                  <a:moveTo>
                    <a:pt x="26" y="16"/>
                  </a:moveTo>
                  <a:cubicBezTo>
                    <a:pt x="26" y="19"/>
                    <a:pt x="26" y="20"/>
                    <a:pt x="27" y="21"/>
                  </a:cubicBezTo>
                  <a:cubicBezTo>
                    <a:pt x="27" y="22"/>
                    <a:pt x="28" y="23"/>
                    <a:pt x="28" y="23"/>
                  </a:cubicBezTo>
                  <a:cubicBezTo>
                    <a:pt x="29" y="24"/>
                    <a:pt x="30" y="24"/>
                    <a:pt x="30" y="23"/>
                  </a:cubicBezTo>
                  <a:cubicBezTo>
                    <a:pt x="31" y="23"/>
                    <a:pt x="31" y="21"/>
                    <a:pt x="31" y="19"/>
                  </a:cubicBezTo>
                  <a:cubicBezTo>
                    <a:pt x="31" y="17"/>
                    <a:pt x="31" y="15"/>
                    <a:pt x="30" y="14"/>
                  </a:cubicBezTo>
                  <a:cubicBezTo>
                    <a:pt x="30" y="13"/>
                    <a:pt x="29" y="12"/>
                    <a:pt x="28" y="12"/>
                  </a:cubicBezTo>
                  <a:cubicBezTo>
                    <a:pt x="28" y="11"/>
                    <a:pt x="27" y="11"/>
                    <a:pt x="27" y="12"/>
                  </a:cubicBezTo>
                  <a:cubicBezTo>
                    <a:pt x="26" y="12"/>
                    <a:pt x="26" y="13"/>
                    <a:pt x="26" y="13"/>
                  </a:cubicBezTo>
                  <a:cubicBezTo>
                    <a:pt x="26" y="14"/>
                    <a:pt x="26" y="15"/>
                    <a:pt x="26" y="1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2" name="Freeform 862"/>
            <p:cNvSpPr>
              <a:spLocks noEditPoints="1"/>
            </p:cNvSpPr>
            <p:nvPr/>
          </p:nvSpPr>
          <p:spPr bwMode="auto">
            <a:xfrm>
              <a:off x="3292" y="1763"/>
              <a:ext cx="227" cy="207"/>
            </a:xfrm>
            <a:custGeom>
              <a:avLst/>
              <a:gdLst>
                <a:gd name="T0" fmla="*/ 0 w 23"/>
                <a:gd name="T1" fmla="*/ 2147483647 h 21"/>
                <a:gd name="T2" fmla="*/ 0 w 23"/>
                <a:gd name="T3" fmla="*/ 2147483647 h 21"/>
                <a:gd name="T4" fmla="*/ 2147483647 w 23"/>
                <a:gd name="T5" fmla="*/ 2147483647 h 21"/>
                <a:gd name="T6" fmla="*/ 2147483647 w 23"/>
                <a:gd name="T7" fmla="*/ 2147483647 h 21"/>
                <a:gd name="T8" fmla="*/ 0 w 23"/>
                <a:gd name="T9" fmla="*/ 2147483647 h 21"/>
                <a:gd name="T10" fmla="*/ 2147483647 w 23"/>
                <a:gd name="T11" fmla="*/ 2147483647 h 21"/>
                <a:gd name="T12" fmla="*/ 2147483647 w 23"/>
                <a:gd name="T13" fmla="*/ 2147483647 h 21"/>
                <a:gd name="T14" fmla="*/ 2147483647 w 23"/>
                <a:gd name="T15" fmla="*/ 2147483647 h 21"/>
                <a:gd name="T16" fmla="*/ 2147483647 w 23"/>
                <a:gd name="T17" fmla="*/ 2147483647 h 21"/>
                <a:gd name="T18" fmla="*/ 2147483647 w 23"/>
                <a:gd name="T19" fmla="*/ 2147483647 h 21"/>
                <a:gd name="T20" fmla="*/ 2147483647 w 23"/>
                <a:gd name="T21" fmla="*/ 2147483647 h 21"/>
                <a:gd name="T22" fmla="*/ 2147483647 w 23"/>
                <a:gd name="T23" fmla="*/ 2147483647 h 21"/>
                <a:gd name="T24" fmla="*/ 2147483647 w 23"/>
                <a:gd name="T25" fmla="*/ 2147483647 h 21"/>
                <a:gd name="T26" fmla="*/ 2147483647 w 23"/>
                <a:gd name="T27" fmla="*/ 2147483647 h 21"/>
                <a:gd name="T28" fmla="*/ 2147483647 w 23"/>
                <a:gd name="T29" fmla="*/ 2147483647 h 21"/>
                <a:gd name="T30" fmla="*/ 2147483647 w 23"/>
                <a:gd name="T31" fmla="*/ 2147483647 h 21"/>
                <a:gd name="T32" fmla="*/ 2147483647 w 23"/>
                <a:gd name="T33" fmla="*/ 2147483647 h 21"/>
                <a:gd name="T34" fmla="*/ 2147483647 w 23"/>
                <a:gd name="T35" fmla="*/ 0 h 21"/>
                <a:gd name="T36" fmla="*/ 2147483647 w 23"/>
                <a:gd name="T37" fmla="*/ 2147483647 h 21"/>
                <a:gd name="T38" fmla="*/ 2147483647 w 23"/>
                <a:gd name="T39" fmla="*/ 2147483647 h 21"/>
                <a:gd name="T40" fmla="*/ 2147483647 w 23"/>
                <a:gd name="T41" fmla="*/ 2147483647 h 21"/>
                <a:gd name="T42" fmla="*/ 2147483647 w 23"/>
                <a:gd name="T43" fmla="*/ 2147483647 h 21"/>
                <a:gd name="T44" fmla="*/ 2147483647 w 23"/>
                <a:gd name="T45" fmla="*/ 2147483647 h 21"/>
                <a:gd name="T46" fmla="*/ 2147483647 w 23"/>
                <a:gd name="T47" fmla="*/ 2147483647 h 21"/>
                <a:gd name="T48" fmla="*/ 2147483647 w 23"/>
                <a:gd name="T49" fmla="*/ 2147483647 h 21"/>
                <a:gd name="T50" fmla="*/ 2147483647 w 23"/>
                <a:gd name="T51" fmla="*/ 2147483647 h 21"/>
                <a:gd name="T52" fmla="*/ 2147483647 w 23"/>
                <a:gd name="T53" fmla="*/ 2147483647 h 21"/>
                <a:gd name="T54" fmla="*/ 2147483647 w 23"/>
                <a:gd name="T55" fmla="*/ 2147483647 h 21"/>
                <a:gd name="T56" fmla="*/ 2147483647 w 23"/>
                <a:gd name="T57" fmla="*/ 2147483647 h 21"/>
                <a:gd name="T58" fmla="*/ 2147483647 w 23"/>
                <a:gd name="T59" fmla="*/ 2147483647 h 21"/>
                <a:gd name="T60" fmla="*/ 2147483647 w 23"/>
                <a:gd name="T61" fmla="*/ 2147483647 h 21"/>
                <a:gd name="T62" fmla="*/ 2147483647 w 23"/>
                <a:gd name="T63" fmla="*/ 2147483647 h 21"/>
                <a:gd name="T64" fmla="*/ 2147483647 w 23"/>
                <a:gd name="T65" fmla="*/ 2147483647 h 21"/>
                <a:gd name="T66" fmla="*/ 2147483647 w 23"/>
                <a:gd name="T67" fmla="*/ 2147483647 h 21"/>
                <a:gd name="T68" fmla="*/ 2147483647 w 23"/>
                <a:gd name="T69" fmla="*/ 2147483647 h 21"/>
                <a:gd name="T70" fmla="*/ 2147483647 w 23"/>
                <a:gd name="T71" fmla="*/ 2147483647 h 21"/>
                <a:gd name="T72" fmla="*/ 2147483647 w 23"/>
                <a:gd name="T73" fmla="*/ 2147483647 h 21"/>
                <a:gd name="T74" fmla="*/ 2147483647 w 23"/>
                <a:gd name="T75" fmla="*/ 2147483647 h 21"/>
                <a:gd name="T76" fmla="*/ 2147483647 w 23"/>
                <a:gd name="T77" fmla="*/ 2147483647 h 21"/>
                <a:gd name="T78" fmla="*/ 2147483647 w 23"/>
                <a:gd name="T79" fmla="*/ 2147483647 h 21"/>
                <a:gd name="T80" fmla="*/ 2147483647 w 23"/>
                <a:gd name="T81" fmla="*/ 2147483647 h 21"/>
                <a:gd name="T82" fmla="*/ 2147483647 w 23"/>
                <a:gd name="T83" fmla="*/ 2147483647 h 21"/>
                <a:gd name="T84" fmla="*/ 2147483647 w 23"/>
                <a:gd name="T85" fmla="*/ 2147483647 h 21"/>
                <a:gd name="T86" fmla="*/ 2147483647 w 23"/>
                <a:gd name="T87" fmla="*/ 2147483647 h 21"/>
                <a:gd name="T88" fmla="*/ 2147483647 w 23"/>
                <a:gd name="T89" fmla="*/ 2147483647 h 21"/>
                <a:gd name="T90" fmla="*/ 2147483647 w 23"/>
                <a:gd name="T91" fmla="*/ 2147483647 h 21"/>
                <a:gd name="T92" fmla="*/ 2147483647 w 23"/>
                <a:gd name="T93" fmla="*/ 2147483647 h 21"/>
                <a:gd name="T94" fmla="*/ 2147483647 w 23"/>
                <a:gd name="T95" fmla="*/ 2147483647 h 21"/>
                <a:gd name="T96" fmla="*/ 2147483647 w 23"/>
                <a:gd name="T97" fmla="*/ 2147483647 h 21"/>
                <a:gd name="T98" fmla="*/ 2147483647 w 23"/>
                <a:gd name="T99" fmla="*/ 2147483647 h 21"/>
                <a:gd name="T100" fmla="*/ 2147483647 w 23"/>
                <a:gd name="T101" fmla="*/ 2147483647 h 21"/>
                <a:gd name="T102" fmla="*/ 2147483647 w 23"/>
                <a:gd name="T103" fmla="*/ 2147483647 h 21"/>
                <a:gd name="T104" fmla="*/ 2147483647 w 23"/>
                <a:gd name="T105" fmla="*/ 2147483647 h 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
                <a:gd name="T160" fmla="*/ 0 h 21"/>
                <a:gd name="T161" fmla="*/ 23 w 23"/>
                <a:gd name="T162" fmla="*/ 21 h 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 h="21">
                  <a:moveTo>
                    <a:pt x="0" y="5"/>
                  </a:moveTo>
                  <a:cubicBezTo>
                    <a:pt x="0" y="5"/>
                    <a:pt x="0" y="4"/>
                    <a:pt x="0" y="4"/>
                  </a:cubicBezTo>
                  <a:cubicBezTo>
                    <a:pt x="2" y="4"/>
                    <a:pt x="3" y="5"/>
                    <a:pt x="5" y="6"/>
                  </a:cubicBezTo>
                  <a:cubicBezTo>
                    <a:pt x="5" y="7"/>
                    <a:pt x="5" y="7"/>
                    <a:pt x="5" y="8"/>
                  </a:cubicBezTo>
                  <a:cubicBezTo>
                    <a:pt x="3" y="7"/>
                    <a:pt x="2" y="6"/>
                    <a:pt x="0" y="5"/>
                  </a:cubicBezTo>
                  <a:close/>
                  <a:moveTo>
                    <a:pt x="6" y="9"/>
                  </a:moveTo>
                  <a:cubicBezTo>
                    <a:pt x="6" y="9"/>
                    <a:pt x="7" y="10"/>
                    <a:pt x="7" y="10"/>
                  </a:cubicBezTo>
                  <a:cubicBezTo>
                    <a:pt x="7" y="11"/>
                    <a:pt x="8" y="12"/>
                    <a:pt x="8" y="12"/>
                  </a:cubicBezTo>
                  <a:cubicBezTo>
                    <a:pt x="9" y="13"/>
                    <a:pt x="9" y="14"/>
                    <a:pt x="10" y="14"/>
                  </a:cubicBezTo>
                  <a:cubicBezTo>
                    <a:pt x="10" y="14"/>
                    <a:pt x="11" y="14"/>
                    <a:pt x="11" y="14"/>
                  </a:cubicBezTo>
                  <a:cubicBezTo>
                    <a:pt x="12" y="14"/>
                    <a:pt x="12" y="13"/>
                    <a:pt x="12" y="12"/>
                  </a:cubicBezTo>
                  <a:cubicBezTo>
                    <a:pt x="12" y="11"/>
                    <a:pt x="12" y="10"/>
                    <a:pt x="11" y="9"/>
                  </a:cubicBezTo>
                  <a:cubicBezTo>
                    <a:pt x="11" y="8"/>
                    <a:pt x="10" y="8"/>
                    <a:pt x="10" y="7"/>
                  </a:cubicBezTo>
                  <a:cubicBezTo>
                    <a:pt x="9" y="7"/>
                    <a:pt x="9" y="7"/>
                    <a:pt x="8" y="7"/>
                  </a:cubicBezTo>
                  <a:cubicBezTo>
                    <a:pt x="8" y="7"/>
                    <a:pt x="8" y="7"/>
                    <a:pt x="7" y="7"/>
                  </a:cubicBezTo>
                  <a:cubicBezTo>
                    <a:pt x="7" y="7"/>
                    <a:pt x="7" y="7"/>
                    <a:pt x="6" y="6"/>
                  </a:cubicBezTo>
                  <a:cubicBezTo>
                    <a:pt x="6" y="5"/>
                    <a:pt x="6" y="4"/>
                    <a:pt x="7" y="3"/>
                  </a:cubicBezTo>
                  <a:cubicBezTo>
                    <a:pt x="7" y="2"/>
                    <a:pt x="7" y="1"/>
                    <a:pt x="7" y="0"/>
                  </a:cubicBezTo>
                  <a:cubicBezTo>
                    <a:pt x="9" y="1"/>
                    <a:pt x="11" y="2"/>
                    <a:pt x="13" y="3"/>
                  </a:cubicBezTo>
                  <a:cubicBezTo>
                    <a:pt x="13" y="4"/>
                    <a:pt x="13" y="4"/>
                    <a:pt x="13" y="5"/>
                  </a:cubicBezTo>
                  <a:cubicBezTo>
                    <a:pt x="12" y="4"/>
                    <a:pt x="10" y="3"/>
                    <a:pt x="8" y="2"/>
                  </a:cubicBezTo>
                  <a:cubicBezTo>
                    <a:pt x="8" y="3"/>
                    <a:pt x="8" y="4"/>
                    <a:pt x="8" y="5"/>
                  </a:cubicBezTo>
                  <a:cubicBezTo>
                    <a:pt x="8" y="5"/>
                    <a:pt x="9" y="5"/>
                    <a:pt x="10" y="6"/>
                  </a:cubicBezTo>
                  <a:cubicBezTo>
                    <a:pt x="11" y="6"/>
                    <a:pt x="12" y="7"/>
                    <a:pt x="13" y="9"/>
                  </a:cubicBezTo>
                  <a:cubicBezTo>
                    <a:pt x="13" y="10"/>
                    <a:pt x="14" y="11"/>
                    <a:pt x="14" y="13"/>
                  </a:cubicBezTo>
                  <a:cubicBezTo>
                    <a:pt x="14" y="14"/>
                    <a:pt x="13" y="15"/>
                    <a:pt x="13" y="15"/>
                  </a:cubicBezTo>
                  <a:cubicBezTo>
                    <a:pt x="12" y="16"/>
                    <a:pt x="11" y="16"/>
                    <a:pt x="10" y="15"/>
                  </a:cubicBezTo>
                  <a:cubicBezTo>
                    <a:pt x="9" y="15"/>
                    <a:pt x="8" y="14"/>
                    <a:pt x="7" y="13"/>
                  </a:cubicBezTo>
                  <a:cubicBezTo>
                    <a:pt x="6" y="12"/>
                    <a:pt x="6" y="10"/>
                    <a:pt x="6" y="9"/>
                  </a:cubicBezTo>
                  <a:close/>
                  <a:moveTo>
                    <a:pt x="15" y="11"/>
                  </a:moveTo>
                  <a:cubicBezTo>
                    <a:pt x="15" y="9"/>
                    <a:pt x="15" y="8"/>
                    <a:pt x="16" y="7"/>
                  </a:cubicBezTo>
                  <a:cubicBezTo>
                    <a:pt x="16" y="6"/>
                    <a:pt x="16" y="6"/>
                    <a:pt x="17" y="6"/>
                  </a:cubicBezTo>
                  <a:cubicBezTo>
                    <a:pt x="17" y="5"/>
                    <a:pt x="18" y="6"/>
                    <a:pt x="19" y="6"/>
                  </a:cubicBezTo>
                  <a:cubicBezTo>
                    <a:pt x="20" y="6"/>
                    <a:pt x="20" y="7"/>
                    <a:pt x="21" y="8"/>
                  </a:cubicBezTo>
                  <a:cubicBezTo>
                    <a:pt x="21" y="8"/>
                    <a:pt x="22" y="9"/>
                    <a:pt x="22" y="10"/>
                  </a:cubicBezTo>
                  <a:cubicBezTo>
                    <a:pt x="22" y="10"/>
                    <a:pt x="23" y="11"/>
                    <a:pt x="23" y="12"/>
                  </a:cubicBezTo>
                  <a:cubicBezTo>
                    <a:pt x="23" y="13"/>
                    <a:pt x="23" y="14"/>
                    <a:pt x="23" y="16"/>
                  </a:cubicBezTo>
                  <a:cubicBezTo>
                    <a:pt x="23" y="17"/>
                    <a:pt x="23" y="19"/>
                    <a:pt x="23" y="20"/>
                  </a:cubicBezTo>
                  <a:cubicBezTo>
                    <a:pt x="22" y="20"/>
                    <a:pt x="22" y="21"/>
                    <a:pt x="21" y="21"/>
                  </a:cubicBezTo>
                  <a:cubicBezTo>
                    <a:pt x="21" y="21"/>
                    <a:pt x="20" y="21"/>
                    <a:pt x="19" y="21"/>
                  </a:cubicBezTo>
                  <a:cubicBezTo>
                    <a:pt x="18" y="20"/>
                    <a:pt x="17" y="19"/>
                    <a:pt x="16" y="18"/>
                  </a:cubicBezTo>
                  <a:cubicBezTo>
                    <a:pt x="16" y="17"/>
                    <a:pt x="16" y="16"/>
                    <a:pt x="15" y="15"/>
                  </a:cubicBezTo>
                  <a:cubicBezTo>
                    <a:pt x="15" y="14"/>
                    <a:pt x="15" y="13"/>
                    <a:pt x="15" y="11"/>
                  </a:cubicBezTo>
                  <a:close/>
                  <a:moveTo>
                    <a:pt x="17" y="12"/>
                  </a:moveTo>
                  <a:cubicBezTo>
                    <a:pt x="17" y="14"/>
                    <a:pt x="17" y="16"/>
                    <a:pt x="17" y="17"/>
                  </a:cubicBezTo>
                  <a:cubicBezTo>
                    <a:pt x="18" y="18"/>
                    <a:pt x="18" y="19"/>
                    <a:pt x="19" y="19"/>
                  </a:cubicBezTo>
                  <a:cubicBezTo>
                    <a:pt x="20" y="20"/>
                    <a:pt x="20" y="20"/>
                    <a:pt x="21" y="19"/>
                  </a:cubicBezTo>
                  <a:cubicBezTo>
                    <a:pt x="21" y="19"/>
                    <a:pt x="21" y="17"/>
                    <a:pt x="21" y="15"/>
                  </a:cubicBezTo>
                  <a:cubicBezTo>
                    <a:pt x="21" y="12"/>
                    <a:pt x="21" y="11"/>
                    <a:pt x="21" y="10"/>
                  </a:cubicBezTo>
                  <a:cubicBezTo>
                    <a:pt x="20" y="9"/>
                    <a:pt x="20" y="8"/>
                    <a:pt x="19" y="8"/>
                  </a:cubicBezTo>
                  <a:cubicBezTo>
                    <a:pt x="18" y="7"/>
                    <a:pt x="18" y="7"/>
                    <a:pt x="17" y="8"/>
                  </a:cubicBezTo>
                  <a:cubicBezTo>
                    <a:pt x="17" y="8"/>
                    <a:pt x="17" y="8"/>
                    <a:pt x="17" y="9"/>
                  </a:cubicBezTo>
                  <a:cubicBezTo>
                    <a:pt x="17" y="10"/>
                    <a:pt x="17" y="11"/>
                    <a:pt x="17" y="1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3" name="Freeform 863"/>
            <p:cNvSpPr>
              <a:spLocks noEditPoints="1"/>
            </p:cNvSpPr>
            <p:nvPr/>
          </p:nvSpPr>
          <p:spPr bwMode="auto">
            <a:xfrm>
              <a:off x="2730" y="2128"/>
              <a:ext cx="69" cy="158"/>
            </a:xfrm>
            <a:custGeom>
              <a:avLst/>
              <a:gdLst>
                <a:gd name="T0" fmla="*/ 0 w 7"/>
                <a:gd name="T1" fmla="*/ 2147483647 h 16"/>
                <a:gd name="T2" fmla="*/ 0 w 7"/>
                <a:gd name="T3" fmla="*/ 2147483647 h 16"/>
                <a:gd name="T4" fmla="*/ 2147483647 w 7"/>
                <a:gd name="T5" fmla="*/ 0 h 16"/>
                <a:gd name="T6" fmla="*/ 2147483647 w 7"/>
                <a:gd name="T7" fmla="*/ 2147483647 h 16"/>
                <a:gd name="T8" fmla="*/ 2147483647 w 7"/>
                <a:gd name="T9" fmla="*/ 2147483647 h 16"/>
                <a:gd name="T10" fmla="*/ 2147483647 w 7"/>
                <a:gd name="T11" fmla="*/ 2147483647 h 16"/>
                <a:gd name="T12" fmla="*/ 2147483647 w 7"/>
                <a:gd name="T13" fmla="*/ 2147483647 h 16"/>
                <a:gd name="T14" fmla="*/ 2147483647 w 7"/>
                <a:gd name="T15" fmla="*/ 2147483647 h 16"/>
                <a:gd name="T16" fmla="*/ 2147483647 w 7"/>
                <a:gd name="T17" fmla="*/ 2147483647 h 16"/>
                <a:gd name="T18" fmla="*/ 2147483647 w 7"/>
                <a:gd name="T19" fmla="*/ 2147483647 h 16"/>
                <a:gd name="T20" fmla="*/ 2147483647 w 7"/>
                <a:gd name="T21" fmla="*/ 2147483647 h 16"/>
                <a:gd name="T22" fmla="*/ 2147483647 w 7"/>
                <a:gd name="T23" fmla="*/ 2147483647 h 16"/>
                <a:gd name="T24" fmla="*/ 0 w 7"/>
                <a:gd name="T25" fmla="*/ 2147483647 h 16"/>
                <a:gd name="T26" fmla="*/ 0 w 7"/>
                <a:gd name="T27" fmla="*/ 2147483647 h 16"/>
                <a:gd name="T28" fmla="*/ 2147483647 w 7"/>
                <a:gd name="T29" fmla="*/ 2147483647 h 16"/>
                <a:gd name="T30" fmla="*/ 2147483647 w 7"/>
                <a:gd name="T31" fmla="*/ 2147483647 h 16"/>
                <a:gd name="T32" fmla="*/ 2147483647 w 7"/>
                <a:gd name="T33" fmla="*/ 2147483647 h 16"/>
                <a:gd name="T34" fmla="*/ 2147483647 w 7"/>
                <a:gd name="T35" fmla="*/ 2147483647 h 16"/>
                <a:gd name="T36" fmla="*/ 2147483647 w 7"/>
                <a:gd name="T37" fmla="*/ 2147483647 h 16"/>
                <a:gd name="T38" fmla="*/ 2147483647 w 7"/>
                <a:gd name="T39" fmla="*/ 2147483647 h 16"/>
                <a:gd name="T40" fmla="*/ 2147483647 w 7"/>
                <a:gd name="T41" fmla="*/ 2147483647 h 16"/>
                <a:gd name="T42" fmla="*/ 2147483647 w 7"/>
                <a:gd name="T43" fmla="*/ 2147483647 h 16"/>
                <a:gd name="T44" fmla="*/ 2147483647 w 7"/>
                <a:gd name="T45" fmla="*/ 2147483647 h 16"/>
                <a:gd name="T46" fmla="*/ 2147483647 w 7"/>
                <a:gd name="T47" fmla="*/ 2147483647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16"/>
                <a:gd name="T74" fmla="*/ 7 w 7"/>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16">
                  <a:moveTo>
                    <a:pt x="0" y="6"/>
                  </a:moveTo>
                  <a:cubicBezTo>
                    <a:pt x="0" y="4"/>
                    <a:pt x="0" y="3"/>
                    <a:pt x="0" y="2"/>
                  </a:cubicBezTo>
                  <a:cubicBezTo>
                    <a:pt x="0" y="1"/>
                    <a:pt x="1" y="1"/>
                    <a:pt x="1" y="0"/>
                  </a:cubicBezTo>
                  <a:cubicBezTo>
                    <a:pt x="2" y="0"/>
                    <a:pt x="3" y="0"/>
                    <a:pt x="4" y="1"/>
                  </a:cubicBezTo>
                  <a:cubicBezTo>
                    <a:pt x="4" y="1"/>
                    <a:pt x="5" y="2"/>
                    <a:pt x="5" y="2"/>
                  </a:cubicBezTo>
                  <a:cubicBezTo>
                    <a:pt x="6" y="3"/>
                    <a:pt x="6" y="3"/>
                    <a:pt x="6" y="4"/>
                  </a:cubicBezTo>
                  <a:cubicBezTo>
                    <a:pt x="7" y="5"/>
                    <a:pt x="7" y="6"/>
                    <a:pt x="7" y="7"/>
                  </a:cubicBezTo>
                  <a:cubicBezTo>
                    <a:pt x="7" y="8"/>
                    <a:pt x="7" y="9"/>
                    <a:pt x="7" y="10"/>
                  </a:cubicBezTo>
                  <a:cubicBezTo>
                    <a:pt x="7" y="12"/>
                    <a:pt x="7" y="13"/>
                    <a:pt x="7" y="14"/>
                  </a:cubicBezTo>
                  <a:cubicBezTo>
                    <a:pt x="7" y="15"/>
                    <a:pt x="6" y="16"/>
                    <a:pt x="6" y="16"/>
                  </a:cubicBezTo>
                  <a:cubicBezTo>
                    <a:pt x="5" y="16"/>
                    <a:pt x="4" y="16"/>
                    <a:pt x="4" y="15"/>
                  </a:cubicBezTo>
                  <a:cubicBezTo>
                    <a:pt x="2" y="15"/>
                    <a:pt x="2" y="14"/>
                    <a:pt x="1" y="12"/>
                  </a:cubicBezTo>
                  <a:cubicBezTo>
                    <a:pt x="0" y="12"/>
                    <a:pt x="0" y="11"/>
                    <a:pt x="0" y="10"/>
                  </a:cubicBezTo>
                  <a:cubicBezTo>
                    <a:pt x="0" y="8"/>
                    <a:pt x="0" y="7"/>
                    <a:pt x="0" y="6"/>
                  </a:cubicBezTo>
                  <a:close/>
                  <a:moveTo>
                    <a:pt x="1" y="7"/>
                  </a:moveTo>
                  <a:cubicBezTo>
                    <a:pt x="1" y="9"/>
                    <a:pt x="1" y="11"/>
                    <a:pt x="2" y="12"/>
                  </a:cubicBezTo>
                  <a:cubicBezTo>
                    <a:pt x="2" y="13"/>
                    <a:pt x="3" y="14"/>
                    <a:pt x="4" y="14"/>
                  </a:cubicBezTo>
                  <a:cubicBezTo>
                    <a:pt x="4" y="14"/>
                    <a:pt x="5" y="14"/>
                    <a:pt x="5" y="14"/>
                  </a:cubicBezTo>
                  <a:cubicBezTo>
                    <a:pt x="6" y="13"/>
                    <a:pt x="6" y="12"/>
                    <a:pt x="6" y="9"/>
                  </a:cubicBezTo>
                  <a:cubicBezTo>
                    <a:pt x="6" y="7"/>
                    <a:pt x="6" y="5"/>
                    <a:pt x="5" y="4"/>
                  </a:cubicBezTo>
                  <a:cubicBezTo>
                    <a:pt x="5" y="3"/>
                    <a:pt x="4" y="3"/>
                    <a:pt x="4" y="2"/>
                  </a:cubicBezTo>
                  <a:cubicBezTo>
                    <a:pt x="3" y="2"/>
                    <a:pt x="2" y="2"/>
                    <a:pt x="2" y="2"/>
                  </a:cubicBezTo>
                  <a:cubicBezTo>
                    <a:pt x="2" y="3"/>
                    <a:pt x="1" y="3"/>
                    <a:pt x="1" y="4"/>
                  </a:cubicBezTo>
                  <a:cubicBezTo>
                    <a:pt x="1" y="5"/>
                    <a:pt x="1" y="6"/>
                    <a:pt x="1" y="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4" name="Freeform 864"/>
            <p:cNvSpPr>
              <a:spLocks noEditPoints="1"/>
            </p:cNvSpPr>
            <p:nvPr/>
          </p:nvSpPr>
          <p:spPr bwMode="auto">
            <a:xfrm>
              <a:off x="2257" y="2375"/>
              <a:ext cx="167" cy="207"/>
            </a:xfrm>
            <a:custGeom>
              <a:avLst/>
              <a:gdLst>
                <a:gd name="T0" fmla="*/ 0 w 17"/>
                <a:gd name="T1" fmla="*/ 2147483647 h 21"/>
                <a:gd name="T2" fmla="*/ 2147483647 w 17"/>
                <a:gd name="T3" fmla="*/ 2147483647 h 21"/>
                <a:gd name="T4" fmla="*/ 2147483647 w 17"/>
                <a:gd name="T5" fmla="*/ 2147483647 h 21"/>
                <a:gd name="T6" fmla="*/ 2147483647 w 17"/>
                <a:gd name="T7" fmla="*/ 2147483647 h 21"/>
                <a:gd name="T8" fmla="*/ 2147483647 w 17"/>
                <a:gd name="T9" fmla="*/ 2147483647 h 21"/>
                <a:gd name="T10" fmla="*/ 2147483647 w 17"/>
                <a:gd name="T11" fmla="*/ 2147483647 h 21"/>
                <a:gd name="T12" fmla="*/ 2147483647 w 17"/>
                <a:gd name="T13" fmla="*/ 2147483647 h 21"/>
                <a:gd name="T14" fmla="*/ 2147483647 w 17"/>
                <a:gd name="T15" fmla="*/ 2147483647 h 21"/>
                <a:gd name="T16" fmla="*/ 2147483647 w 17"/>
                <a:gd name="T17" fmla="*/ 2147483647 h 21"/>
                <a:gd name="T18" fmla="*/ 2147483647 w 17"/>
                <a:gd name="T19" fmla="*/ 2147483647 h 21"/>
                <a:gd name="T20" fmla="*/ 2147483647 w 17"/>
                <a:gd name="T21" fmla="*/ 2147483647 h 21"/>
                <a:gd name="T22" fmla="*/ 2147483647 w 17"/>
                <a:gd name="T23" fmla="*/ 2147483647 h 21"/>
                <a:gd name="T24" fmla="*/ 2147483647 w 17"/>
                <a:gd name="T25" fmla="*/ 2147483647 h 21"/>
                <a:gd name="T26" fmla="*/ 2147483647 w 17"/>
                <a:gd name="T27" fmla="*/ 2147483647 h 21"/>
                <a:gd name="T28" fmla="*/ 2147483647 w 17"/>
                <a:gd name="T29" fmla="*/ 2147483647 h 21"/>
                <a:gd name="T30" fmla="*/ 2147483647 w 17"/>
                <a:gd name="T31" fmla="*/ 2147483647 h 21"/>
                <a:gd name="T32" fmla="*/ 2147483647 w 17"/>
                <a:gd name="T33" fmla="*/ 2147483647 h 21"/>
                <a:gd name="T34" fmla="*/ 0 w 17"/>
                <a:gd name="T35" fmla="*/ 2147483647 h 21"/>
                <a:gd name="T36" fmla="*/ 2147483647 w 17"/>
                <a:gd name="T37" fmla="*/ 0 h 21"/>
                <a:gd name="T38" fmla="*/ 2147483647 w 17"/>
                <a:gd name="T39" fmla="*/ 0 h 21"/>
                <a:gd name="T40" fmla="*/ 2147483647 w 17"/>
                <a:gd name="T41" fmla="*/ 2147483647 h 21"/>
                <a:gd name="T42" fmla="*/ 2147483647 w 17"/>
                <a:gd name="T43" fmla="*/ 2147483647 h 21"/>
                <a:gd name="T44" fmla="*/ 2147483647 w 17"/>
                <a:gd name="T45" fmla="*/ 2147483647 h 21"/>
                <a:gd name="T46" fmla="*/ 2147483647 w 17"/>
                <a:gd name="T47" fmla="*/ 2147483647 h 21"/>
                <a:gd name="T48" fmla="*/ 2147483647 w 17"/>
                <a:gd name="T49" fmla="*/ 2147483647 h 21"/>
                <a:gd name="T50" fmla="*/ 2147483647 w 17"/>
                <a:gd name="T51" fmla="*/ 2147483647 h 21"/>
                <a:gd name="T52" fmla="*/ 2147483647 w 17"/>
                <a:gd name="T53" fmla="*/ 2147483647 h 21"/>
                <a:gd name="T54" fmla="*/ 2147483647 w 17"/>
                <a:gd name="T55" fmla="*/ 2147483647 h 21"/>
                <a:gd name="T56" fmla="*/ 2147483647 w 17"/>
                <a:gd name="T57" fmla="*/ 2147483647 h 21"/>
                <a:gd name="T58" fmla="*/ 2147483647 w 17"/>
                <a:gd name="T59" fmla="*/ 2147483647 h 21"/>
                <a:gd name="T60" fmla="*/ 0 w 17"/>
                <a:gd name="T61" fmla="*/ 2147483647 h 21"/>
                <a:gd name="T62" fmla="*/ 2147483647 w 17"/>
                <a:gd name="T63" fmla="*/ 2147483647 h 21"/>
                <a:gd name="T64" fmla="*/ 2147483647 w 17"/>
                <a:gd name="T65" fmla="*/ 2147483647 h 21"/>
                <a:gd name="T66" fmla="*/ 2147483647 w 17"/>
                <a:gd name="T67" fmla="*/ 2147483647 h 21"/>
                <a:gd name="T68" fmla="*/ 2147483647 w 17"/>
                <a:gd name="T69" fmla="*/ 2147483647 h 21"/>
                <a:gd name="T70" fmla="*/ 2147483647 w 17"/>
                <a:gd name="T71" fmla="*/ 2147483647 h 21"/>
                <a:gd name="T72" fmla="*/ 2147483647 w 17"/>
                <a:gd name="T73" fmla="*/ 2147483647 h 21"/>
                <a:gd name="T74" fmla="*/ 2147483647 w 17"/>
                <a:gd name="T75" fmla="*/ 2147483647 h 21"/>
                <a:gd name="T76" fmla="*/ 2147483647 w 17"/>
                <a:gd name="T77" fmla="*/ 2147483647 h 21"/>
                <a:gd name="T78" fmla="*/ 2147483647 w 17"/>
                <a:gd name="T79" fmla="*/ 2147483647 h 21"/>
                <a:gd name="T80" fmla="*/ 2147483647 w 17"/>
                <a:gd name="T81" fmla="*/ 2147483647 h 21"/>
                <a:gd name="T82" fmla="*/ 2147483647 w 17"/>
                <a:gd name="T83" fmla="*/ 2147483647 h 21"/>
                <a:gd name="T84" fmla="*/ 2147483647 w 17"/>
                <a:gd name="T85" fmla="*/ 2147483647 h 21"/>
                <a:gd name="T86" fmla="*/ 2147483647 w 17"/>
                <a:gd name="T87" fmla="*/ 2147483647 h 21"/>
                <a:gd name="T88" fmla="*/ 2147483647 w 17"/>
                <a:gd name="T89" fmla="*/ 2147483647 h 21"/>
                <a:gd name="T90" fmla="*/ 2147483647 w 17"/>
                <a:gd name="T91" fmla="*/ 2147483647 h 21"/>
                <a:gd name="T92" fmla="*/ 2147483647 w 17"/>
                <a:gd name="T93" fmla="*/ 2147483647 h 21"/>
                <a:gd name="T94" fmla="*/ 2147483647 w 17"/>
                <a:gd name="T95" fmla="*/ 2147483647 h 21"/>
                <a:gd name="T96" fmla="*/ 2147483647 w 17"/>
                <a:gd name="T97" fmla="*/ 2147483647 h 21"/>
                <a:gd name="T98" fmla="*/ 2147483647 w 17"/>
                <a:gd name="T99" fmla="*/ 2147483647 h 21"/>
                <a:gd name="T100" fmla="*/ 2147483647 w 17"/>
                <a:gd name="T101" fmla="*/ 2147483647 h 21"/>
                <a:gd name="T102" fmla="*/ 2147483647 w 17"/>
                <a:gd name="T103" fmla="*/ 2147483647 h 21"/>
                <a:gd name="T104" fmla="*/ 2147483647 w 17"/>
                <a:gd name="T105" fmla="*/ 2147483647 h 21"/>
                <a:gd name="T106" fmla="*/ 2147483647 w 17"/>
                <a:gd name="T107" fmla="*/ 2147483647 h 21"/>
                <a:gd name="T108" fmla="*/ 2147483647 w 17"/>
                <a:gd name="T109" fmla="*/ 2147483647 h 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
                <a:gd name="T166" fmla="*/ 0 h 21"/>
                <a:gd name="T167" fmla="*/ 17 w 17"/>
                <a:gd name="T168" fmla="*/ 21 h 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 h="21">
                  <a:moveTo>
                    <a:pt x="0" y="9"/>
                  </a:moveTo>
                  <a:cubicBezTo>
                    <a:pt x="0" y="9"/>
                    <a:pt x="1" y="9"/>
                    <a:pt x="1" y="9"/>
                  </a:cubicBezTo>
                  <a:cubicBezTo>
                    <a:pt x="1" y="10"/>
                    <a:pt x="1" y="11"/>
                    <a:pt x="2" y="12"/>
                  </a:cubicBezTo>
                  <a:cubicBezTo>
                    <a:pt x="2" y="13"/>
                    <a:pt x="3" y="13"/>
                    <a:pt x="3" y="14"/>
                  </a:cubicBezTo>
                  <a:cubicBezTo>
                    <a:pt x="4" y="14"/>
                    <a:pt x="5" y="14"/>
                    <a:pt x="5" y="14"/>
                  </a:cubicBezTo>
                  <a:cubicBezTo>
                    <a:pt x="6" y="13"/>
                    <a:pt x="6" y="13"/>
                    <a:pt x="6" y="12"/>
                  </a:cubicBezTo>
                  <a:cubicBezTo>
                    <a:pt x="6" y="11"/>
                    <a:pt x="6" y="10"/>
                    <a:pt x="5" y="10"/>
                  </a:cubicBezTo>
                  <a:cubicBezTo>
                    <a:pt x="5" y="9"/>
                    <a:pt x="4" y="8"/>
                    <a:pt x="3" y="8"/>
                  </a:cubicBezTo>
                  <a:cubicBezTo>
                    <a:pt x="3" y="8"/>
                    <a:pt x="3" y="8"/>
                    <a:pt x="2" y="7"/>
                  </a:cubicBezTo>
                  <a:cubicBezTo>
                    <a:pt x="2" y="7"/>
                    <a:pt x="3" y="6"/>
                    <a:pt x="3" y="6"/>
                  </a:cubicBezTo>
                  <a:cubicBezTo>
                    <a:pt x="3" y="6"/>
                    <a:pt x="3" y="6"/>
                    <a:pt x="3" y="6"/>
                  </a:cubicBezTo>
                  <a:cubicBezTo>
                    <a:pt x="3" y="7"/>
                    <a:pt x="4" y="7"/>
                    <a:pt x="5" y="7"/>
                  </a:cubicBezTo>
                  <a:cubicBezTo>
                    <a:pt x="5" y="6"/>
                    <a:pt x="5" y="6"/>
                    <a:pt x="5" y="5"/>
                  </a:cubicBezTo>
                  <a:cubicBezTo>
                    <a:pt x="5" y="5"/>
                    <a:pt x="5" y="4"/>
                    <a:pt x="5" y="3"/>
                  </a:cubicBezTo>
                  <a:cubicBezTo>
                    <a:pt x="4" y="3"/>
                    <a:pt x="4" y="2"/>
                    <a:pt x="3" y="2"/>
                  </a:cubicBezTo>
                  <a:cubicBezTo>
                    <a:pt x="3" y="1"/>
                    <a:pt x="2" y="1"/>
                    <a:pt x="2" y="2"/>
                  </a:cubicBezTo>
                  <a:cubicBezTo>
                    <a:pt x="2" y="2"/>
                    <a:pt x="1" y="2"/>
                    <a:pt x="1" y="3"/>
                  </a:cubicBezTo>
                  <a:cubicBezTo>
                    <a:pt x="1" y="3"/>
                    <a:pt x="0" y="2"/>
                    <a:pt x="0" y="2"/>
                  </a:cubicBezTo>
                  <a:cubicBezTo>
                    <a:pt x="0" y="1"/>
                    <a:pt x="0" y="0"/>
                    <a:pt x="1" y="0"/>
                  </a:cubicBezTo>
                  <a:cubicBezTo>
                    <a:pt x="2" y="0"/>
                    <a:pt x="2" y="0"/>
                    <a:pt x="3" y="0"/>
                  </a:cubicBezTo>
                  <a:cubicBezTo>
                    <a:pt x="4" y="1"/>
                    <a:pt x="5" y="1"/>
                    <a:pt x="5" y="2"/>
                  </a:cubicBezTo>
                  <a:cubicBezTo>
                    <a:pt x="6" y="3"/>
                    <a:pt x="6" y="3"/>
                    <a:pt x="6" y="4"/>
                  </a:cubicBezTo>
                  <a:cubicBezTo>
                    <a:pt x="7" y="5"/>
                    <a:pt x="7" y="5"/>
                    <a:pt x="7" y="6"/>
                  </a:cubicBezTo>
                  <a:cubicBezTo>
                    <a:pt x="7" y="7"/>
                    <a:pt x="7" y="7"/>
                    <a:pt x="6" y="8"/>
                  </a:cubicBezTo>
                  <a:cubicBezTo>
                    <a:pt x="6" y="8"/>
                    <a:pt x="6" y="8"/>
                    <a:pt x="5" y="8"/>
                  </a:cubicBezTo>
                  <a:cubicBezTo>
                    <a:pt x="6" y="9"/>
                    <a:pt x="6" y="9"/>
                    <a:pt x="7" y="10"/>
                  </a:cubicBezTo>
                  <a:cubicBezTo>
                    <a:pt x="7" y="11"/>
                    <a:pt x="7" y="12"/>
                    <a:pt x="7" y="13"/>
                  </a:cubicBezTo>
                  <a:cubicBezTo>
                    <a:pt x="7" y="14"/>
                    <a:pt x="7" y="15"/>
                    <a:pt x="6" y="15"/>
                  </a:cubicBezTo>
                  <a:cubicBezTo>
                    <a:pt x="5" y="16"/>
                    <a:pt x="4" y="16"/>
                    <a:pt x="3" y="15"/>
                  </a:cubicBezTo>
                  <a:cubicBezTo>
                    <a:pt x="2" y="14"/>
                    <a:pt x="1" y="14"/>
                    <a:pt x="1" y="12"/>
                  </a:cubicBezTo>
                  <a:cubicBezTo>
                    <a:pt x="0" y="11"/>
                    <a:pt x="0" y="10"/>
                    <a:pt x="0" y="9"/>
                  </a:cubicBezTo>
                  <a:close/>
                  <a:moveTo>
                    <a:pt x="9" y="14"/>
                  </a:moveTo>
                  <a:cubicBezTo>
                    <a:pt x="9" y="14"/>
                    <a:pt x="10" y="15"/>
                    <a:pt x="10" y="15"/>
                  </a:cubicBezTo>
                  <a:cubicBezTo>
                    <a:pt x="10" y="16"/>
                    <a:pt x="11" y="17"/>
                    <a:pt x="11" y="17"/>
                  </a:cubicBezTo>
                  <a:cubicBezTo>
                    <a:pt x="12" y="18"/>
                    <a:pt x="12" y="19"/>
                    <a:pt x="13" y="19"/>
                  </a:cubicBezTo>
                  <a:cubicBezTo>
                    <a:pt x="13" y="19"/>
                    <a:pt x="14" y="19"/>
                    <a:pt x="15" y="19"/>
                  </a:cubicBezTo>
                  <a:cubicBezTo>
                    <a:pt x="15" y="19"/>
                    <a:pt x="15" y="18"/>
                    <a:pt x="15" y="17"/>
                  </a:cubicBezTo>
                  <a:cubicBezTo>
                    <a:pt x="15" y="16"/>
                    <a:pt x="15" y="15"/>
                    <a:pt x="15" y="14"/>
                  </a:cubicBezTo>
                  <a:cubicBezTo>
                    <a:pt x="14" y="13"/>
                    <a:pt x="13" y="13"/>
                    <a:pt x="13" y="12"/>
                  </a:cubicBezTo>
                  <a:cubicBezTo>
                    <a:pt x="12" y="12"/>
                    <a:pt x="12" y="12"/>
                    <a:pt x="11" y="12"/>
                  </a:cubicBezTo>
                  <a:cubicBezTo>
                    <a:pt x="11" y="12"/>
                    <a:pt x="11" y="12"/>
                    <a:pt x="10" y="12"/>
                  </a:cubicBezTo>
                  <a:cubicBezTo>
                    <a:pt x="10" y="12"/>
                    <a:pt x="10" y="12"/>
                    <a:pt x="9" y="11"/>
                  </a:cubicBezTo>
                  <a:cubicBezTo>
                    <a:pt x="9" y="10"/>
                    <a:pt x="9" y="9"/>
                    <a:pt x="10" y="8"/>
                  </a:cubicBezTo>
                  <a:cubicBezTo>
                    <a:pt x="10" y="7"/>
                    <a:pt x="10" y="6"/>
                    <a:pt x="10" y="5"/>
                  </a:cubicBezTo>
                  <a:cubicBezTo>
                    <a:pt x="12" y="6"/>
                    <a:pt x="14" y="7"/>
                    <a:pt x="16" y="8"/>
                  </a:cubicBezTo>
                  <a:cubicBezTo>
                    <a:pt x="16" y="9"/>
                    <a:pt x="16" y="9"/>
                    <a:pt x="16" y="10"/>
                  </a:cubicBezTo>
                  <a:cubicBezTo>
                    <a:pt x="15" y="9"/>
                    <a:pt x="13" y="8"/>
                    <a:pt x="11" y="7"/>
                  </a:cubicBezTo>
                  <a:cubicBezTo>
                    <a:pt x="11" y="8"/>
                    <a:pt x="11" y="9"/>
                    <a:pt x="11" y="10"/>
                  </a:cubicBezTo>
                  <a:cubicBezTo>
                    <a:pt x="12" y="10"/>
                    <a:pt x="12" y="10"/>
                    <a:pt x="13" y="11"/>
                  </a:cubicBezTo>
                  <a:cubicBezTo>
                    <a:pt x="14" y="11"/>
                    <a:pt x="15" y="12"/>
                    <a:pt x="16" y="14"/>
                  </a:cubicBezTo>
                  <a:cubicBezTo>
                    <a:pt x="16" y="15"/>
                    <a:pt x="17" y="16"/>
                    <a:pt x="17" y="18"/>
                  </a:cubicBezTo>
                  <a:cubicBezTo>
                    <a:pt x="17" y="19"/>
                    <a:pt x="16" y="20"/>
                    <a:pt x="16" y="20"/>
                  </a:cubicBezTo>
                  <a:cubicBezTo>
                    <a:pt x="15" y="21"/>
                    <a:pt x="14" y="21"/>
                    <a:pt x="13" y="20"/>
                  </a:cubicBezTo>
                  <a:cubicBezTo>
                    <a:pt x="12" y="20"/>
                    <a:pt x="11" y="19"/>
                    <a:pt x="10" y="18"/>
                  </a:cubicBezTo>
                  <a:cubicBezTo>
                    <a:pt x="9" y="17"/>
                    <a:pt x="9" y="15"/>
                    <a:pt x="9" y="1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5" name="Freeform 865"/>
            <p:cNvSpPr>
              <a:spLocks noEditPoints="1"/>
            </p:cNvSpPr>
            <p:nvPr/>
          </p:nvSpPr>
          <p:spPr bwMode="auto">
            <a:xfrm>
              <a:off x="4525" y="1024"/>
              <a:ext cx="316" cy="256"/>
            </a:xfrm>
            <a:custGeom>
              <a:avLst/>
              <a:gdLst>
                <a:gd name="T0" fmla="*/ 0 w 32"/>
                <a:gd name="T1" fmla="*/ 2147483647 h 26"/>
                <a:gd name="T2" fmla="*/ 2147483647 w 32"/>
                <a:gd name="T3" fmla="*/ 2147483647 h 26"/>
                <a:gd name="T4" fmla="*/ 2147483647 w 32"/>
                <a:gd name="T5" fmla="*/ 2147483647 h 26"/>
                <a:gd name="T6" fmla="*/ 2147483647 w 32"/>
                <a:gd name="T7" fmla="*/ 2147483647 h 26"/>
                <a:gd name="T8" fmla="*/ 2147483647 w 32"/>
                <a:gd name="T9" fmla="*/ 2147483647 h 26"/>
                <a:gd name="T10" fmla="*/ 2147483647 w 32"/>
                <a:gd name="T11" fmla="*/ 2147483647 h 26"/>
                <a:gd name="T12" fmla="*/ 2147483647 w 32"/>
                <a:gd name="T13" fmla="*/ 0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2147483647 w 32"/>
                <a:gd name="T29" fmla="*/ 2147483647 h 26"/>
                <a:gd name="T30" fmla="*/ 2147483647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2147483647 w 32"/>
                <a:gd name="T41" fmla="*/ 2147483647 h 26"/>
                <a:gd name="T42" fmla="*/ 2147483647 w 32"/>
                <a:gd name="T43" fmla="*/ 2147483647 h 26"/>
                <a:gd name="T44" fmla="*/ 2147483647 w 32"/>
                <a:gd name="T45" fmla="*/ 2147483647 h 26"/>
                <a:gd name="T46" fmla="*/ 2147483647 w 32"/>
                <a:gd name="T47" fmla="*/ 2147483647 h 26"/>
                <a:gd name="T48" fmla="*/ 2147483647 w 32"/>
                <a:gd name="T49" fmla="*/ 2147483647 h 26"/>
                <a:gd name="T50" fmla="*/ 2147483647 w 32"/>
                <a:gd name="T51" fmla="*/ 2147483647 h 26"/>
                <a:gd name="T52" fmla="*/ 2147483647 w 32"/>
                <a:gd name="T53" fmla="*/ 2147483647 h 26"/>
                <a:gd name="T54" fmla="*/ 2147483647 w 32"/>
                <a:gd name="T55" fmla="*/ 2147483647 h 26"/>
                <a:gd name="T56" fmla="*/ 2147483647 w 32"/>
                <a:gd name="T57" fmla="*/ 2147483647 h 26"/>
                <a:gd name="T58" fmla="*/ 2147483647 w 32"/>
                <a:gd name="T59" fmla="*/ 2147483647 h 26"/>
                <a:gd name="T60" fmla="*/ 2147483647 w 32"/>
                <a:gd name="T61" fmla="*/ 2147483647 h 26"/>
                <a:gd name="T62" fmla="*/ 2147483647 w 32"/>
                <a:gd name="T63" fmla="*/ 2147483647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26"/>
                <a:gd name="T98" fmla="*/ 32 w 32"/>
                <a:gd name="T99" fmla="*/ 26 h 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26">
                  <a:moveTo>
                    <a:pt x="0" y="4"/>
                  </a:moveTo>
                  <a:cubicBezTo>
                    <a:pt x="0" y="4"/>
                    <a:pt x="0" y="3"/>
                    <a:pt x="0" y="3"/>
                  </a:cubicBezTo>
                  <a:cubicBezTo>
                    <a:pt x="2" y="3"/>
                    <a:pt x="3" y="4"/>
                    <a:pt x="5" y="5"/>
                  </a:cubicBezTo>
                  <a:cubicBezTo>
                    <a:pt x="5" y="6"/>
                    <a:pt x="5" y="6"/>
                    <a:pt x="5" y="7"/>
                  </a:cubicBezTo>
                  <a:cubicBezTo>
                    <a:pt x="3" y="6"/>
                    <a:pt x="2" y="5"/>
                    <a:pt x="0" y="4"/>
                  </a:cubicBezTo>
                  <a:close/>
                  <a:moveTo>
                    <a:pt x="11" y="15"/>
                  </a:moveTo>
                  <a:cubicBezTo>
                    <a:pt x="11" y="15"/>
                    <a:pt x="10" y="15"/>
                    <a:pt x="10" y="14"/>
                  </a:cubicBezTo>
                  <a:cubicBezTo>
                    <a:pt x="10" y="12"/>
                    <a:pt x="10" y="11"/>
                    <a:pt x="10" y="9"/>
                  </a:cubicBezTo>
                  <a:cubicBezTo>
                    <a:pt x="10" y="7"/>
                    <a:pt x="10" y="5"/>
                    <a:pt x="10" y="3"/>
                  </a:cubicBezTo>
                  <a:cubicBezTo>
                    <a:pt x="9" y="3"/>
                    <a:pt x="9" y="3"/>
                    <a:pt x="8" y="4"/>
                  </a:cubicBezTo>
                  <a:cubicBezTo>
                    <a:pt x="8" y="4"/>
                    <a:pt x="7" y="4"/>
                    <a:pt x="7" y="4"/>
                  </a:cubicBezTo>
                  <a:cubicBezTo>
                    <a:pt x="7" y="3"/>
                    <a:pt x="7" y="2"/>
                    <a:pt x="7" y="2"/>
                  </a:cubicBezTo>
                  <a:cubicBezTo>
                    <a:pt x="8" y="2"/>
                    <a:pt x="8" y="2"/>
                    <a:pt x="9" y="1"/>
                  </a:cubicBezTo>
                  <a:cubicBezTo>
                    <a:pt x="10" y="1"/>
                    <a:pt x="10" y="1"/>
                    <a:pt x="10" y="0"/>
                  </a:cubicBezTo>
                  <a:cubicBezTo>
                    <a:pt x="11" y="0"/>
                    <a:pt x="11" y="1"/>
                    <a:pt x="11" y="1"/>
                  </a:cubicBezTo>
                  <a:cubicBezTo>
                    <a:pt x="11" y="3"/>
                    <a:pt x="11" y="6"/>
                    <a:pt x="11" y="8"/>
                  </a:cubicBezTo>
                  <a:cubicBezTo>
                    <a:pt x="11" y="10"/>
                    <a:pt x="11" y="13"/>
                    <a:pt x="11" y="15"/>
                  </a:cubicBezTo>
                  <a:close/>
                  <a:moveTo>
                    <a:pt x="15" y="14"/>
                  </a:moveTo>
                  <a:cubicBezTo>
                    <a:pt x="16" y="14"/>
                    <a:pt x="16" y="14"/>
                    <a:pt x="17" y="14"/>
                  </a:cubicBezTo>
                  <a:cubicBezTo>
                    <a:pt x="17" y="15"/>
                    <a:pt x="17" y="16"/>
                    <a:pt x="17" y="17"/>
                  </a:cubicBezTo>
                  <a:cubicBezTo>
                    <a:pt x="18" y="18"/>
                    <a:pt x="18" y="18"/>
                    <a:pt x="19" y="18"/>
                  </a:cubicBezTo>
                  <a:cubicBezTo>
                    <a:pt x="20" y="19"/>
                    <a:pt x="20" y="19"/>
                    <a:pt x="21" y="18"/>
                  </a:cubicBezTo>
                  <a:cubicBezTo>
                    <a:pt x="21" y="18"/>
                    <a:pt x="22" y="17"/>
                    <a:pt x="22" y="16"/>
                  </a:cubicBezTo>
                  <a:cubicBezTo>
                    <a:pt x="22" y="15"/>
                    <a:pt x="21" y="14"/>
                    <a:pt x="21" y="14"/>
                  </a:cubicBezTo>
                  <a:cubicBezTo>
                    <a:pt x="20" y="13"/>
                    <a:pt x="20" y="12"/>
                    <a:pt x="19" y="12"/>
                  </a:cubicBezTo>
                  <a:cubicBezTo>
                    <a:pt x="18" y="11"/>
                    <a:pt x="18" y="11"/>
                    <a:pt x="18" y="11"/>
                  </a:cubicBezTo>
                  <a:cubicBezTo>
                    <a:pt x="17" y="11"/>
                    <a:pt x="17" y="11"/>
                    <a:pt x="17" y="12"/>
                  </a:cubicBezTo>
                  <a:cubicBezTo>
                    <a:pt x="16" y="11"/>
                    <a:pt x="16" y="11"/>
                    <a:pt x="15" y="11"/>
                  </a:cubicBezTo>
                  <a:cubicBezTo>
                    <a:pt x="16" y="10"/>
                    <a:pt x="16" y="8"/>
                    <a:pt x="16" y="7"/>
                  </a:cubicBezTo>
                  <a:cubicBezTo>
                    <a:pt x="16" y="6"/>
                    <a:pt x="16" y="5"/>
                    <a:pt x="17" y="4"/>
                  </a:cubicBezTo>
                  <a:cubicBezTo>
                    <a:pt x="19" y="5"/>
                    <a:pt x="21" y="6"/>
                    <a:pt x="23" y="7"/>
                  </a:cubicBezTo>
                  <a:cubicBezTo>
                    <a:pt x="23" y="8"/>
                    <a:pt x="23" y="9"/>
                    <a:pt x="23" y="9"/>
                  </a:cubicBezTo>
                  <a:cubicBezTo>
                    <a:pt x="21" y="8"/>
                    <a:pt x="19" y="7"/>
                    <a:pt x="18" y="6"/>
                  </a:cubicBezTo>
                  <a:cubicBezTo>
                    <a:pt x="18" y="8"/>
                    <a:pt x="17" y="9"/>
                    <a:pt x="17" y="10"/>
                  </a:cubicBezTo>
                  <a:cubicBezTo>
                    <a:pt x="18" y="10"/>
                    <a:pt x="19" y="10"/>
                    <a:pt x="19" y="10"/>
                  </a:cubicBezTo>
                  <a:cubicBezTo>
                    <a:pt x="20" y="11"/>
                    <a:pt x="21" y="12"/>
                    <a:pt x="22" y="13"/>
                  </a:cubicBezTo>
                  <a:cubicBezTo>
                    <a:pt x="23" y="14"/>
                    <a:pt x="23" y="16"/>
                    <a:pt x="23" y="17"/>
                  </a:cubicBezTo>
                  <a:cubicBezTo>
                    <a:pt x="23" y="18"/>
                    <a:pt x="23" y="19"/>
                    <a:pt x="22" y="20"/>
                  </a:cubicBezTo>
                  <a:cubicBezTo>
                    <a:pt x="21" y="21"/>
                    <a:pt x="20" y="21"/>
                    <a:pt x="19" y="20"/>
                  </a:cubicBezTo>
                  <a:cubicBezTo>
                    <a:pt x="18" y="19"/>
                    <a:pt x="17" y="18"/>
                    <a:pt x="16" y="17"/>
                  </a:cubicBezTo>
                  <a:cubicBezTo>
                    <a:pt x="16" y="16"/>
                    <a:pt x="15" y="15"/>
                    <a:pt x="15" y="14"/>
                  </a:cubicBezTo>
                  <a:close/>
                  <a:moveTo>
                    <a:pt x="24" y="16"/>
                  </a:moveTo>
                  <a:cubicBezTo>
                    <a:pt x="24" y="14"/>
                    <a:pt x="25" y="13"/>
                    <a:pt x="25" y="12"/>
                  </a:cubicBezTo>
                  <a:cubicBezTo>
                    <a:pt x="25" y="11"/>
                    <a:pt x="26" y="10"/>
                    <a:pt x="26" y="10"/>
                  </a:cubicBezTo>
                  <a:cubicBezTo>
                    <a:pt x="27" y="10"/>
                    <a:pt x="28" y="10"/>
                    <a:pt x="28" y="11"/>
                  </a:cubicBezTo>
                  <a:cubicBezTo>
                    <a:pt x="29" y="11"/>
                    <a:pt x="30" y="11"/>
                    <a:pt x="30" y="12"/>
                  </a:cubicBezTo>
                  <a:cubicBezTo>
                    <a:pt x="31" y="13"/>
                    <a:pt x="31" y="13"/>
                    <a:pt x="31" y="14"/>
                  </a:cubicBezTo>
                  <a:cubicBezTo>
                    <a:pt x="32" y="15"/>
                    <a:pt x="32" y="16"/>
                    <a:pt x="32" y="17"/>
                  </a:cubicBezTo>
                  <a:cubicBezTo>
                    <a:pt x="32" y="18"/>
                    <a:pt x="32" y="19"/>
                    <a:pt x="32" y="20"/>
                  </a:cubicBezTo>
                  <a:cubicBezTo>
                    <a:pt x="32" y="22"/>
                    <a:pt x="32" y="23"/>
                    <a:pt x="32" y="24"/>
                  </a:cubicBezTo>
                  <a:cubicBezTo>
                    <a:pt x="32" y="25"/>
                    <a:pt x="31" y="25"/>
                    <a:pt x="31" y="26"/>
                  </a:cubicBezTo>
                  <a:cubicBezTo>
                    <a:pt x="30" y="26"/>
                    <a:pt x="29" y="26"/>
                    <a:pt x="28" y="25"/>
                  </a:cubicBezTo>
                  <a:cubicBezTo>
                    <a:pt x="27" y="25"/>
                    <a:pt x="26" y="24"/>
                    <a:pt x="26" y="22"/>
                  </a:cubicBezTo>
                  <a:cubicBezTo>
                    <a:pt x="25" y="21"/>
                    <a:pt x="25" y="20"/>
                    <a:pt x="25" y="19"/>
                  </a:cubicBezTo>
                  <a:cubicBezTo>
                    <a:pt x="25" y="18"/>
                    <a:pt x="24" y="17"/>
                    <a:pt x="24" y="16"/>
                  </a:cubicBezTo>
                  <a:close/>
                  <a:moveTo>
                    <a:pt x="26" y="17"/>
                  </a:moveTo>
                  <a:cubicBezTo>
                    <a:pt x="26" y="19"/>
                    <a:pt x="26" y="21"/>
                    <a:pt x="27" y="22"/>
                  </a:cubicBezTo>
                  <a:cubicBezTo>
                    <a:pt x="27" y="23"/>
                    <a:pt x="28" y="23"/>
                    <a:pt x="28" y="24"/>
                  </a:cubicBezTo>
                  <a:cubicBezTo>
                    <a:pt x="29" y="24"/>
                    <a:pt x="30" y="24"/>
                    <a:pt x="30" y="24"/>
                  </a:cubicBezTo>
                  <a:cubicBezTo>
                    <a:pt x="31" y="23"/>
                    <a:pt x="31" y="22"/>
                    <a:pt x="31" y="19"/>
                  </a:cubicBezTo>
                  <a:cubicBezTo>
                    <a:pt x="31" y="17"/>
                    <a:pt x="31" y="15"/>
                    <a:pt x="30" y="14"/>
                  </a:cubicBezTo>
                  <a:cubicBezTo>
                    <a:pt x="30" y="13"/>
                    <a:pt x="29" y="12"/>
                    <a:pt x="28" y="12"/>
                  </a:cubicBezTo>
                  <a:cubicBezTo>
                    <a:pt x="28" y="12"/>
                    <a:pt x="27" y="12"/>
                    <a:pt x="27" y="12"/>
                  </a:cubicBezTo>
                  <a:cubicBezTo>
                    <a:pt x="27" y="12"/>
                    <a:pt x="26" y="13"/>
                    <a:pt x="26" y="14"/>
                  </a:cubicBezTo>
                  <a:cubicBezTo>
                    <a:pt x="26" y="14"/>
                    <a:pt x="26" y="15"/>
                    <a:pt x="26" y="1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6" name="Freeform 866"/>
            <p:cNvSpPr>
              <a:spLocks noEditPoints="1"/>
            </p:cNvSpPr>
            <p:nvPr/>
          </p:nvSpPr>
          <p:spPr bwMode="auto">
            <a:xfrm>
              <a:off x="5058" y="728"/>
              <a:ext cx="325" cy="256"/>
            </a:xfrm>
            <a:custGeom>
              <a:avLst/>
              <a:gdLst>
                <a:gd name="T0" fmla="*/ 0 w 33"/>
                <a:gd name="T1" fmla="*/ 2147483647 h 26"/>
                <a:gd name="T2" fmla="*/ 2147483647 w 33"/>
                <a:gd name="T3" fmla="*/ 2147483647 h 26"/>
                <a:gd name="T4" fmla="*/ 2147483647 w 33"/>
                <a:gd name="T5" fmla="*/ 2147483647 h 26"/>
                <a:gd name="T6" fmla="*/ 2147483647 w 33"/>
                <a:gd name="T7" fmla="*/ 2147483647 h 26"/>
                <a:gd name="T8" fmla="*/ 2147483647 w 33"/>
                <a:gd name="T9" fmla="*/ 2147483647 h 26"/>
                <a:gd name="T10" fmla="*/ 2147483647 w 33"/>
                <a:gd name="T11" fmla="*/ 2147483647 h 26"/>
                <a:gd name="T12" fmla="*/ 2147483647 w 33"/>
                <a:gd name="T13" fmla="*/ 0 h 26"/>
                <a:gd name="T14" fmla="*/ 2147483647 w 33"/>
                <a:gd name="T15" fmla="*/ 2147483647 h 26"/>
                <a:gd name="T16" fmla="*/ 2147483647 w 33"/>
                <a:gd name="T17" fmla="*/ 2147483647 h 26"/>
                <a:gd name="T18" fmla="*/ 2147483647 w 33"/>
                <a:gd name="T19" fmla="*/ 2147483647 h 26"/>
                <a:gd name="T20" fmla="*/ 2147483647 w 33"/>
                <a:gd name="T21" fmla="*/ 2147483647 h 26"/>
                <a:gd name="T22" fmla="*/ 2147483647 w 33"/>
                <a:gd name="T23" fmla="*/ 2147483647 h 26"/>
                <a:gd name="T24" fmla="*/ 2147483647 w 33"/>
                <a:gd name="T25" fmla="*/ 2147483647 h 26"/>
                <a:gd name="T26" fmla="*/ 2147483647 w 33"/>
                <a:gd name="T27" fmla="*/ 2147483647 h 26"/>
                <a:gd name="T28" fmla="*/ 2147483647 w 33"/>
                <a:gd name="T29" fmla="*/ 2147483647 h 26"/>
                <a:gd name="T30" fmla="*/ 2147483647 w 33"/>
                <a:gd name="T31" fmla="*/ 2147483647 h 26"/>
                <a:gd name="T32" fmla="*/ 2147483647 w 33"/>
                <a:gd name="T33" fmla="*/ 2147483647 h 26"/>
                <a:gd name="T34" fmla="*/ 2147483647 w 33"/>
                <a:gd name="T35" fmla="*/ 2147483647 h 26"/>
                <a:gd name="T36" fmla="*/ 2147483647 w 33"/>
                <a:gd name="T37" fmla="*/ 2147483647 h 26"/>
                <a:gd name="T38" fmla="*/ 2147483647 w 33"/>
                <a:gd name="T39" fmla="*/ 2147483647 h 26"/>
                <a:gd name="T40" fmla="*/ 2147483647 w 33"/>
                <a:gd name="T41" fmla="*/ 2147483647 h 26"/>
                <a:gd name="T42" fmla="*/ 2147483647 w 33"/>
                <a:gd name="T43" fmla="*/ 2147483647 h 26"/>
                <a:gd name="T44" fmla="*/ 2147483647 w 33"/>
                <a:gd name="T45" fmla="*/ 2147483647 h 26"/>
                <a:gd name="T46" fmla="*/ 2147483647 w 33"/>
                <a:gd name="T47" fmla="*/ 2147483647 h 26"/>
                <a:gd name="T48" fmla="*/ 2147483647 w 33"/>
                <a:gd name="T49" fmla="*/ 2147483647 h 26"/>
                <a:gd name="T50" fmla="*/ 2147483647 w 33"/>
                <a:gd name="T51" fmla="*/ 2147483647 h 26"/>
                <a:gd name="T52" fmla="*/ 2147483647 w 33"/>
                <a:gd name="T53" fmla="*/ 2147483647 h 26"/>
                <a:gd name="T54" fmla="*/ 2147483647 w 33"/>
                <a:gd name="T55" fmla="*/ 2147483647 h 26"/>
                <a:gd name="T56" fmla="*/ 2147483647 w 33"/>
                <a:gd name="T57" fmla="*/ 2147483647 h 26"/>
                <a:gd name="T58" fmla="*/ 2147483647 w 33"/>
                <a:gd name="T59" fmla="*/ 2147483647 h 26"/>
                <a:gd name="T60" fmla="*/ 2147483647 w 33"/>
                <a:gd name="T61" fmla="*/ 2147483647 h 26"/>
                <a:gd name="T62" fmla="*/ 2147483647 w 33"/>
                <a:gd name="T63" fmla="*/ 2147483647 h 26"/>
                <a:gd name="T64" fmla="*/ 2147483647 w 33"/>
                <a:gd name="T65" fmla="*/ 2147483647 h 26"/>
                <a:gd name="T66" fmla="*/ 2147483647 w 33"/>
                <a:gd name="T67" fmla="*/ 2147483647 h 26"/>
                <a:gd name="T68" fmla="*/ 2147483647 w 33"/>
                <a:gd name="T69" fmla="*/ 2147483647 h 26"/>
                <a:gd name="T70" fmla="*/ 2147483647 w 33"/>
                <a:gd name="T71" fmla="*/ 2147483647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26"/>
                <a:gd name="T110" fmla="*/ 33 w 33"/>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26">
                  <a:moveTo>
                    <a:pt x="0" y="4"/>
                  </a:moveTo>
                  <a:cubicBezTo>
                    <a:pt x="0" y="4"/>
                    <a:pt x="0" y="3"/>
                    <a:pt x="0" y="3"/>
                  </a:cubicBezTo>
                  <a:cubicBezTo>
                    <a:pt x="2" y="4"/>
                    <a:pt x="3" y="4"/>
                    <a:pt x="5" y="5"/>
                  </a:cubicBezTo>
                  <a:cubicBezTo>
                    <a:pt x="5" y="6"/>
                    <a:pt x="5" y="6"/>
                    <a:pt x="5" y="7"/>
                  </a:cubicBezTo>
                  <a:cubicBezTo>
                    <a:pt x="3" y="6"/>
                    <a:pt x="2" y="5"/>
                    <a:pt x="0" y="4"/>
                  </a:cubicBezTo>
                  <a:close/>
                  <a:moveTo>
                    <a:pt x="11" y="15"/>
                  </a:moveTo>
                  <a:cubicBezTo>
                    <a:pt x="11" y="15"/>
                    <a:pt x="10" y="15"/>
                    <a:pt x="10" y="14"/>
                  </a:cubicBezTo>
                  <a:cubicBezTo>
                    <a:pt x="10" y="13"/>
                    <a:pt x="10" y="11"/>
                    <a:pt x="10" y="9"/>
                  </a:cubicBezTo>
                  <a:cubicBezTo>
                    <a:pt x="10" y="7"/>
                    <a:pt x="10" y="5"/>
                    <a:pt x="10" y="3"/>
                  </a:cubicBezTo>
                  <a:cubicBezTo>
                    <a:pt x="10" y="3"/>
                    <a:pt x="9" y="4"/>
                    <a:pt x="9" y="4"/>
                  </a:cubicBezTo>
                  <a:cubicBezTo>
                    <a:pt x="8" y="4"/>
                    <a:pt x="8" y="4"/>
                    <a:pt x="7" y="4"/>
                  </a:cubicBezTo>
                  <a:cubicBezTo>
                    <a:pt x="7" y="3"/>
                    <a:pt x="7" y="2"/>
                    <a:pt x="7" y="2"/>
                  </a:cubicBezTo>
                  <a:cubicBezTo>
                    <a:pt x="8" y="2"/>
                    <a:pt x="9" y="2"/>
                    <a:pt x="9" y="1"/>
                  </a:cubicBezTo>
                  <a:cubicBezTo>
                    <a:pt x="10" y="1"/>
                    <a:pt x="10" y="1"/>
                    <a:pt x="11" y="0"/>
                  </a:cubicBezTo>
                  <a:cubicBezTo>
                    <a:pt x="11" y="0"/>
                    <a:pt x="11" y="1"/>
                    <a:pt x="11" y="1"/>
                  </a:cubicBezTo>
                  <a:cubicBezTo>
                    <a:pt x="11" y="3"/>
                    <a:pt x="11" y="6"/>
                    <a:pt x="11" y="8"/>
                  </a:cubicBezTo>
                  <a:cubicBezTo>
                    <a:pt x="11" y="10"/>
                    <a:pt x="11" y="13"/>
                    <a:pt x="11" y="15"/>
                  </a:cubicBezTo>
                  <a:close/>
                  <a:moveTo>
                    <a:pt x="15" y="14"/>
                  </a:moveTo>
                  <a:cubicBezTo>
                    <a:pt x="16" y="14"/>
                    <a:pt x="16" y="15"/>
                    <a:pt x="17" y="15"/>
                  </a:cubicBezTo>
                  <a:cubicBezTo>
                    <a:pt x="17" y="16"/>
                    <a:pt x="17" y="16"/>
                    <a:pt x="18" y="17"/>
                  </a:cubicBezTo>
                  <a:cubicBezTo>
                    <a:pt x="18" y="18"/>
                    <a:pt x="18" y="18"/>
                    <a:pt x="19" y="18"/>
                  </a:cubicBezTo>
                  <a:cubicBezTo>
                    <a:pt x="19" y="19"/>
                    <a:pt x="20" y="19"/>
                    <a:pt x="20" y="19"/>
                  </a:cubicBezTo>
                  <a:cubicBezTo>
                    <a:pt x="20" y="19"/>
                    <a:pt x="21" y="18"/>
                    <a:pt x="21" y="18"/>
                  </a:cubicBezTo>
                  <a:cubicBezTo>
                    <a:pt x="21" y="18"/>
                    <a:pt x="21" y="17"/>
                    <a:pt x="22" y="17"/>
                  </a:cubicBezTo>
                  <a:cubicBezTo>
                    <a:pt x="22" y="16"/>
                    <a:pt x="22" y="15"/>
                    <a:pt x="22" y="15"/>
                  </a:cubicBezTo>
                  <a:cubicBezTo>
                    <a:pt x="22" y="15"/>
                    <a:pt x="22" y="15"/>
                    <a:pt x="22" y="14"/>
                  </a:cubicBezTo>
                  <a:cubicBezTo>
                    <a:pt x="21" y="15"/>
                    <a:pt x="21" y="15"/>
                    <a:pt x="20" y="15"/>
                  </a:cubicBezTo>
                  <a:cubicBezTo>
                    <a:pt x="20" y="15"/>
                    <a:pt x="19" y="15"/>
                    <a:pt x="19" y="15"/>
                  </a:cubicBezTo>
                  <a:cubicBezTo>
                    <a:pt x="18" y="14"/>
                    <a:pt x="17" y="13"/>
                    <a:pt x="16" y="12"/>
                  </a:cubicBezTo>
                  <a:cubicBezTo>
                    <a:pt x="16" y="11"/>
                    <a:pt x="15" y="9"/>
                    <a:pt x="15" y="8"/>
                  </a:cubicBezTo>
                  <a:cubicBezTo>
                    <a:pt x="15" y="6"/>
                    <a:pt x="16" y="5"/>
                    <a:pt x="16" y="5"/>
                  </a:cubicBezTo>
                  <a:cubicBezTo>
                    <a:pt x="17" y="5"/>
                    <a:pt x="18" y="5"/>
                    <a:pt x="19" y="5"/>
                  </a:cubicBezTo>
                  <a:cubicBezTo>
                    <a:pt x="20" y="6"/>
                    <a:pt x="21" y="6"/>
                    <a:pt x="21" y="7"/>
                  </a:cubicBezTo>
                  <a:cubicBezTo>
                    <a:pt x="22" y="8"/>
                    <a:pt x="22" y="9"/>
                    <a:pt x="23" y="10"/>
                  </a:cubicBezTo>
                  <a:cubicBezTo>
                    <a:pt x="23" y="11"/>
                    <a:pt x="23" y="13"/>
                    <a:pt x="23" y="15"/>
                  </a:cubicBezTo>
                  <a:cubicBezTo>
                    <a:pt x="23" y="16"/>
                    <a:pt x="23" y="18"/>
                    <a:pt x="23" y="19"/>
                  </a:cubicBezTo>
                  <a:cubicBezTo>
                    <a:pt x="22" y="20"/>
                    <a:pt x="22" y="20"/>
                    <a:pt x="21" y="20"/>
                  </a:cubicBezTo>
                  <a:cubicBezTo>
                    <a:pt x="21" y="20"/>
                    <a:pt x="20" y="20"/>
                    <a:pt x="19" y="20"/>
                  </a:cubicBezTo>
                  <a:cubicBezTo>
                    <a:pt x="18" y="19"/>
                    <a:pt x="17" y="18"/>
                    <a:pt x="17" y="17"/>
                  </a:cubicBezTo>
                  <a:cubicBezTo>
                    <a:pt x="16" y="17"/>
                    <a:pt x="16" y="15"/>
                    <a:pt x="15" y="14"/>
                  </a:cubicBezTo>
                  <a:close/>
                  <a:moveTo>
                    <a:pt x="22" y="11"/>
                  </a:moveTo>
                  <a:cubicBezTo>
                    <a:pt x="22" y="10"/>
                    <a:pt x="21" y="9"/>
                    <a:pt x="21" y="9"/>
                  </a:cubicBezTo>
                  <a:cubicBezTo>
                    <a:pt x="20" y="8"/>
                    <a:pt x="20" y="7"/>
                    <a:pt x="19" y="7"/>
                  </a:cubicBezTo>
                  <a:cubicBezTo>
                    <a:pt x="19" y="6"/>
                    <a:pt x="18" y="6"/>
                    <a:pt x="18" y="7"/>
                  </a:cubicBezTo>
                  <a:cubicBezTo>
                    <a:pt x="17" y="7"/>
                    <a:pt x="17" y="8"/>
                    <a:pt x="17" y="9"/>
                  </a:cubicBezTo>
                  <a:cubicBezTo>
                    <a:pt x="17" y="10"/>
                    <a:pt x="17" y="11"/>
                    <a:pt x="17" y="11"/>
                  </a:cubicBezTo>
                  <a:cubicBezTo>
                    <a:pt x="18" y="12"/>
                    <a:pt x="19" y="13"/>
                    <a:pt x="19" y="13"/>
                  </a:cubicBezTo>
                  <a:cubicBezTo>
                    <a:pt x="20" y="14"/>
                    <a:pt x="20" y="14"/>
                    <a:pt x="21" y="13"/>
                  </a:cubicBezTo>
                  <a:cubicBezTo>
                    <a:pt x="21" y="13"/>
                    <a:pt x="22" y="12"/>
                    <a:pt x="22" y="11"/>
                  </a:cubicBezTo>
                  <a:close/>
                  <a:moveTo>
                    <a:pt x="25" y="16"/>
                  </a:moveTo>
                  <a:cubicBezTo>
                    <a:pt x="25" y="14"/>
                    <a:pt x="25" y="13"/>
                    <a:pt x="25" y="12"/>
                  </a:cubicBezTo>
                  <a:cubicBezTo>
                    <a:pt x="25" y="11"/>
                    <a:pt x="26" y="10"/>
                    <a:pt x="26" y="10"/>
                  </a:cubicBezTo>
                  <a:cubicBezTo>
                    <a:pt x="27" y="10"/>
                    <a:pt x="28" y="10"/>
                    <a:pt x="29" y="11"/>
                  </a:cubicBezTo>
                  <a:cubicBezTo>
                    <a:pt x="29" y="11"/>
                    <a:pt x="30" y="12"/>
                    <a:pt x="30" y="12"/>
                  </a:cubicBezTo>
                  <a:cubicBezTo>
                    <a:pt x="31" y="13"/>
                    <a:pt x="31" y="13"/>
                    <a:pt x="32" y="14"/>
                  </a:cubicBezTo>
                  <a:cubicBezTo>
                    <a:pt x="32" y="15"/>
                    <a:pt x="32" y="16"/>
                    <a:pt x="32" y="17"/>
                  </a:cubicBezTo>
                  <a:cubicBezTo>
                    <a:pt x="32" y="18"/>
                    <a:pt x="33" y="19"/>
                    <a:pt x="33" y="20"/>
                  </a:cubicBezTo>
                  <a:cubicBezTo>
                    <a:pt x="33" y="22"/>
                    <a:pt x="32" y="23"/>
                    <a:pt x="32" y="24"/>
                  </a:cubicBezTo>
                  <a:cubicBezTo>
                    <a:pt x="32" y="25"/>
                    <a:pt x="31" y="26"/>
                    <a:pt x="31" y="26"/>
                  </a:cubicBezTo>
                  <a:cubicBezTo>
                    <a:pt x="30" y="26"/>
                    <a:pt x="29" y="26"/>
                    <a:pt x="29" y="25"/>
                  </a:cubicBezTo>
                  <a:cubicBezTo>
                    <a:pt x="27" y="25"/>
                    <a:pt x="26" y="24"/>
                    <a:pt x="26" y="22"/>
                  </a:cubicBezTo>
                  <a:cubicBezTo>
                    <a:pt x="25" y="21"/>
                    <a:pt x="25" y="20"/>
                    <a:pt x="25" y="19"/>
                  </a:cubicBezTo>
                  <a:cubicBezTo>
                    <a:pt x="25" y="18"/>
                    <a:pt x="25" y="17"/>
                    <a:pt x="25" y="16"/>
                  </a:cubicBezTo>
                  <a:close/>
                  <a:moveTo>
                    <a:pt x="26" y="17"/>
                  </a:moveTo>
                  <a:cubicBezTo>
                    <a:pt x="26" y="19"/>
                    <a:pt x="26" y="21"/>
                    <a:pt x="27" y="22"/>
                  </a:cubicBezTo>
                  <a:cubicBezTo>
                    <a:pt x="27" y="23"/>
                    <a:pt x="28" y="23"/>
                    <a:pt x="29" y="24"/>
                  </a:cubicBezTo>
                  <a:cubicBezTo>
                    <a:pt x="29" y="24"/>
                    <a:pt x="30" y="24"/>
                    <a:pt x="30" y="24"/>
                  </a:cubicBezTo>
                  <a:cubicBezTo>
                    <a:pt x="31" y="23"/>
                    <a:pt x="31" y="22"/>
                    <a:pt x="31" y="19"/>
                  </a:cubicBezTo>
                  <a:cubicBezTo>
                    <a:pt x="31" y="17"/>
                    <a:pt x="31" y="15"/>
                    <a:pt x="30" y="14"/>
                  </a:cubicBezTo>
                  <a:cubicBezTo>
                    <a:pt x="30" y="13"/>
                    <a:pt x="29" y="13"/>
                    <a:pt x="29" y="12"/>
                  </a:cubicBezTo>
                  <a:cubicBezTo>
                    <a:pt x="28" y="12"/>
                    <a:pt x="27" y="12"/>
                    <a:pt x="27" y="12"/>
                  </a:cubicBezTo>
                  <a:cubicBezTo>
                    <a:pt x="27" y="12"/>
                    <a:pt x="26" y="13"/>
                    <a:pt x="26" y="14"/>
                  </a:cubicBezTo>
                  <a:cubicBezTo>
                    <a:pt x="26" y="14"/>
                    <a:pt x="26" y="15"/>
                    <a:pt x="26" y="1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07" name="Line 867"/>
            <p:cNvSpPr>
              <a:spLocks noChangeShapeType="1"/>
            </p:cNvSpPr>
            <p:nvPr/>
          </p:nvSpPr>
          <p:spPr bwMode="auto">
            <a:xfrm flipV="1">
              <a:off x="2316" y="1103"/>
              <a:ext cx="2919" cy="1656"/>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08" name="Line 868"/>
            <p:cNvSpPr>
              <a:spLocks noChangeShapeType="1"/>
            </p:cNvSpPr>
            <p:nvPr/>
          </p:nvSpPr>
          <p:spPr bwMode="auto">
            <a:xfrm>
              <a:off x="5235" y="95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09" name="Line 869"/>
            <p:cNvSpPr>
              <a:spLocks noChangeShapeType="1"/>
            </p:cNvSpPr>
            <p:nvPr/>
          </p:nvSpPr>
          <p:spPr bwMode="auto">
            <a:xfrm>
              <a:off x="4712" y="1250"/>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10" name="Line 870"/>
            <p:cNvSpPr>
              <a:spLocks noChangeShapeType="1"/>
            </p:cNvSpPr>
            <p:nvPr/>
          </p:nvSpPr>
          <p:spPr bwMode="auto">
            <a:xfrm>
              <a:off x="4062" y="161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11" name="Line 871"/>
            <p:cNvSpPr>
              <a:spLocks noChangeShapeType="1"/>
            </p:cNvSpPr>
            <p:nvPr/>
          </p:nvSpPr>
          <p:spPr bwMode="auto">
            <a:xfrm>
              <a:off x="3421" y="1990"/>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12" name="Line 872"/>
            <p:cNvSpPr>
              <a:spLocks noChangeShapeType="1"/>
            </p:cNvSpPr>
            <p:nvPr/>
          </p:nvSpPr>
          <p:spPr bwMode="auto">
            <a:xfrm>
              <a:off x="2770" y="235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13" name="Line 873"/>
            <p:cNvSpPr>
              <a:spLocks noChangeShapeType="1"/>
            </p:cNvSpPr>
            <p:nvPr/>
          </p:nvSpPr>
          <p:spPr bwMode="auto">
            <a:xfrm>
              <a:off x="2316" y="2621"/>
              <a:ext cx="1" cy="13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14" name="Freeform 874"/>
            <p:cNvSpPr>
              <a:spLocks/>
            </p:cNvSpPr>
            <p:nvPr/>
          </p:nvSpPr>
          <p:spPr bwMode="auto">
            <a:xfrm>
              <a:off x="1961" y="3006"/>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15" name="Freeform 875"/>
            <p:cNvSpPr>
              <a:spLocks noEditPoints="1"/>
            </p:cNvSpPr>
            <p:nvPr/>
          </p:nvSpPr>
          <p:spPr bwMode="auto">
            <a:xfrm>
              <a:off x="1951" y="3006"/>
              <a:ext cx="207" cy="118"/>
            </a:xfrm>
            <a:custGeom>
              <a:avLst/>
              <a:gdLst>
                <a:gd name="T0" fmla="*/ 2147483647 w 21"/>
                <a:gd name="T1" fmla="*/ 2147483647 h 12"/>
                <a:gd name="T2" fmla="*/ 2147483647 w 21"/>
                <a:gd name="T3" fmla="*/ 0 h 12"/>
                <a:gd name="T4" fmla="*/ 2147483647 w 21"/>
                <a:gd name="T5" fmla="*/ 0 h 12"/>
                <a:gd name="T6" fmla="*/ 2147483647 w 21"/>
                <a:gd name="T7" fmla="*/ 0 h 12"/>
                <a:gd name="T8" fmla="*/ 2147483647 w 21"/>
                <a:gd name="T9" fmla="*/ 2147483647 h 12"/>
                <a:gd name="T10" fmla="*/ 2147483647 w 21"/>
                <a:gd name="T11" fmla="*/ 2147483647 h 12"/>
                <a:gd name="T12" fmla="*/ 2147483647 w 21"/>
                <a:gd name="T13" fmla="*/ 2147483647 h 12"/>
                <a:gd name="T14" fmla="*/ 2147483647 w 21"/>
                <a:gd name="T15" fmla="*/ 2147483647 h 12"/>
                <a:gd name="T16" fmla="*/ 2147483647 w 21"/>
                <a:gd name="T17" fmla="*/ 2147483647 h 12"/>
                <a:gd name="T18" fmla="*/ 2147483647 w 21"/>
                <a:gd name="T19" fmla="*/ 2147483647 h 12"/>
                <a:gd name="T20" fmla="*/ 2147483647 w 21"/>
                <a:gd name="T21" fmla="*/ 2147483647 h 12"/>
                <a:gd name="T22" fmla="*/ 0 w 21"/>
                <a:gd name="T23" fmla="*/ 2147483647 h 12"/>
                <a:gd name="T24" fmla="*/ 2147483647 w 21"/>
                <a:gd name="T25" fmla="*/ 2147483647 h 12"/>
                <a:gd name="T26" fmla="*/ 2147483647 w 21"/>
                <a:gd name="T27" fmla="*/ 0 h 12"/>
                <a:gd name="T28" fmla="*/ 2147483647 w 21"/>
                <a:gd name="T29" fmla="*/ 2147483647 h 12"/>
                <a:gd name="T30" fmla="*/ 2147483647 w 21"/>
                <a:gd name="T31" fmla="*/ 2147483647 h 12"/>
                <a:gd name="T32" fmla="*/ 2147483647 w 21"/>
                <a:gd name="T33" fmla="*/ 2147483647 h 12"/>
                <a:gd name="T34" fmla="*/ 2147483647 w 21"/>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2"/>
                <a:gd name="T56" fmla="*/ 21 w 21"/>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2">
                  <a:moveTo>
                    <a:pt x="1" y="4"/>
                  </a:moveTo>
                  <a:lnTo>
                    <a:pt x="9" y="0"/>
                  </a:lnTo>
                  <a:lnTo>
                    <a:pt x="20" y="7"/>
                  </a:lnTo>
                  <a:lnTo>
                    <a:pt x="21" y="7"/>
                  </a:lnTo>
                  <a:lnTo>
                    <a:pt x="20" y="7"/>
                  </a:lnTo>
                  <a:lnTo>
                    <a:pt x="12" y="12"/>
                  </a:lnTo>
                  <a:lnTo>
                    <a:pt x="1" y="5"/>
                  </a:lnTo>
                  <a:lnTo>
                    <a:pt x="0" y="5"/>
                  </a:lnTo>
                  <a:lnTo>
                    <a:pt x="1" y="4"/>
                  </a:lnTo>
                  <a:close/>
                  <a:moveTo>
                    <a:pt x="9" y="0"/>
                  </a:moveTo>
                  <a:lnTo>
                    <a:pt x="1" y="5"/>
                  </a:lnTo>
                  <a:lnTo>
                    <a:pt x="12" y="11"/>
                  </a:lnTo>
                  <a:lnTo>
                    <a:pt x="19" y="7"/>
                  </a:lnTo>
                  <a:lnTo>
                    <a:pt x="9" y="0"/>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16" name="Freeform 876"/>
            <p:cNvSpPr>
              <a:spLocks/>
            </p:cNvSpPr>
            <p:nvPr/>
          </p:nvSpPr>
          <p:spPr bwMode="auto">
            <a:xfrm>
              <a:off x="1961" y="2996"/>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1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17" name="Freeform 877"/>
            <p:cNvSpPr>
              <a:spLocks noEditPoints="1"/>
            </p:cNvSpPr>
            <p:nvPr/>
          </p:nvSpPr>
          <p:spPr bwMode="auto">
            <a:xfrm>
              <a:off x="1951" y="2986"/>
              <a:ext cx="207" cy="118"/>
            </a:xfrm>
            <a:custGeom>
              <a:avLst/>
              <a:gdLst>
                <a:gd name="T0" fmla="*/ 2147483647 w 21"/>
                <a:gd name="T1" fmla="*/ 2147483647 h 12"/>
                <a:gd name="T2" fmla="*/ 2147483647 w 21"/>
                <a:gd name="T3" fmla="*/ 0 h 12"/>
                <a:gd name="T4" fmla="*/ 2147483647 w 21"/>
                <a:gd name="T5" fmla="*/ 0 h 12"/>
                <a:gd name="T6" fmla="*/ 2147483647 w 21"/>
                <a:gd name="T7" fmla="*/ 0 h 12"/>
                <a:gd name="T8" fmla="*/ 2147483647 w 21"/>
                <a:gd name="T9" fmla="*/ 2147483647 h 12"/>
                <a:gd name="T10" fmla="*/ 2147483647 w 21"/>
                <a:gd name="T11" fmla="*/ 2147483647 h 12"/>
                <a:gd name="T12" fmla="*/ 2147483647 w 21"/>
                <a:gd name="T13" fmla="*/ 2147483647 h 12"/>
                <a:gd name="T14" fmla="*/ 2147483647 w 21"/>
                <a:gd name="T15" fmla="*/ 2147483647 h 12"/>
                <a:gd name="T16" fmla="*/ 2147483647 w 21"/>
                <a:gd name="T17" fmla="*/ 2147483647 h 12"/>
                <a:gd name="T18" fmla="*/ 2147483647 w 21"/>
                <a:gd name="T19" fmla="*/ 2147483647 h 12"/>
                <a:gd name="T20" fmla="*/ 2147483647 w 21"/>
                <a:gd name="T21" fmla="*/ 2147483647 h 12"/>
                <a:gd name="T22" fmla="*/ 0 w 21"/>
                <a:gd name="T23" fmla="*/ 2147483647 h 12"/>
                <a:gd name="T24" fmla="*/ 2147483647 w 21"/>
                <a:gd name="T25" fmla="*/ 2147483647 h 12"/>
                <a:gd name="T26" fmla="*/ 2147483647 w 21"/>
                <a:gd name="T27" fmla="*/ 2147483647 h 12"/>
                <a:gd name="T28" fmla="*/ 2147483647 w 21"/>
                <a:gd name="T29" fmla="*/ 2147483647 h 12"/>
                <a:gd name="T30" fmla="*/ 2147483647 w 21"/>
                <a:gd name="T31" fmla="*/ 2147483647 h 12"/>
                <a:gd name="T32" fmla="*/ 2147483647 w 21"/>
                <a:gd name="T33" fmla="*/ 2147483647 h 12"/>
                <a:gd name="T34" fmla="*/ 2147483647 w 21"/>
                <a:gd name="T35" fmla="*/ 2147483647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2"/>
                <a:gd name="T56" fmla="*/ 21 w 21"/>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2">
                  <a:moveTo>
                    <a:pt x="1" y="5"/>
                  </a:moveTo>
                  <a:lnTo>
                    <a:pt x="9" y="0"/>
                  </a:lnTo>
                  <a:lnTo>
                    <a:pt x="20" y="7"/>
                  </a:lnTo>
                  <a:lnTo>
                    <a:pt x="21" y="7"/>
                  </a:lnTo>
                  <a:lnTo>
                    <a:pt x="20" y="7"/>
                  </a:lnTo>
                  <a:lnTo>
                    <a:pt x="12" y="12"/>
                  </a:lnTo>
                  <a:lnTo>
                    <a:pt x="1" y="5"/>
                  </a:lnTo>
                  <a:lnTo>
                    <a:pt x="0" y="5"/>
                  </a:lnTo>
                  <a:lnTo>
                    <a:pt x="1" y="5"/>
                  </a:lnTo>
                  <a:close/>
                  <a:moveTo>
                    <a:pt x="9" y="1"/>
                  </a:moveTo>
                  <a:lnTo>
                    <a:pt x="2" y="5"/>
                  </a:lnTo>
                  <a:lnTo>
                    <a:pt x="12" y="11"/>
                  </a:lnTo>
                  <a:lnTo>
                    <a:pt x="20" y="7"/>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18" name="Freeform 878"/>
            <p:cNvSpPr>
              <a:spLocks/>
            </p:cNvSpPr>
            <p:nvPr/>
          </p:nvSpPr>
          <p:spPr bwMode="auto">
            <a:xfrm>
              <a:off x="1793" y="3144"/>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6"/>
                  </a:moveTo>
                  <a:lnTo>
                    <a:pt x="10" y="0"/>
                  </a:lnTo>
                  <a:lnTo>
                    <a:pt x="24" y="8"/>
                  </a:lnTo>
                  <a:lnTo>
                    <a:pt x="14" y="14"/>
                  </a:lnTo>
                  <a:lnTo>
                    <a:pt x="0" y="6"/>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19" name="Freeform 879"/>
            <p:cNvSpPr>
              <a:spLocks/>
            </p:cNvSpPr>
            <p:nvPr/>
          </p:nvSpPr>
          <p:spPr bwMode="auto">
            <a:xfrm>
              <a:off x="1793" y="3144"/>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6"/>
                  </a:moveTo>
                  <a:lnTo>
                    <a:pt x="10" y="0"/>
                  </a:lnTo>
                  <a:lnTo>
                    <a:pt x="24" y="8"/>
                  </a:lnTo>
                  <a:lnTo>
                    <a:pt x="14" y="14"/>
                  </a:lnTo>
                  <a:lnTo>
                    <a:pt x="0" y="6"/>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0" name="Freeform 880"/>
            <p:cNvSpPr>
              <a:spLocks/>
            </p:cNvSpPr>
            <p:nvPr/>
          </p:nvSpPr>
          <p:spPr bwMode="auto">
            <a:xfrm>
              <a:off x="1793" y="3055"/>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5"/>
                  </a:moveTo>
                  <a:lnTo>
                    <a:pt x="9" y="0"/>
                  </a:lnTo>
                  <a:lnTo>
                    <a:pt x="9" y="9"/>
                  </a:lnTo>
                  <a:lnTo>
                    <a:pt x="0" y="15"/>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1" name="Freeform 881"/>
            <p:cNvSpPr>
              <a:spLocks/>
            </p:cNvSpPr>
            <p:nvPr/>
          </p:nvSpPr>
          <p:spPr bwMode="auto">
            <a:xfrm>
              <a:off x="1793" y="3055"/>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5"/>
                  </a:moveTo>
                  <a:lnTo>
                    <a:pt x="9" y="0"/>
                  </a:lnTo>
                  <a:lnTo>
                    <a:pt x="9"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2" name="Freeform 882"/>
            <p:cNvSpPr>
              <a:spLocks/>
            </p:cNvSpPr>
            <p:nvPr/>
          </p:nvSpPr>
          <p:spPr bwMode="auto">
            <a:xfrm>
              <a:off x="1931" y="3134"/>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6"/>
                  </a:moveTo>
                  <a:lnTo>
                    <a:pt x="9" y="0"/>
                  </a:lnTo>
                  <a:lnTo>
                    <a:pt x="9" y="9"/>
                  </a:lnTo>
                  <a:lnTo>
                    <a:pt x="0" y="15"/>
                  </a:lnTo>
                  <a:lnTo>
                    <a:pt x="0" y="6"/>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3" name="Freeform 883"/>
            <p:cNvSpPr>
              <a:spLocks/>
            </p:cNvSpPr>
            <p:nvPr/>
          </p:nvSpPr>
          <p:spPr bwMode="auto">
            <a:xfrm>
              <a:off x="1931" y="3134"/>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6"/>
                  </a:moveTo>
                  <a:lnTo>
                    <a:pt x="9" y="0"/>
                  </a:lnTo>
                  <a:lnTo>
                    <a:pt x="9" y="9"/>
                  </a:lnTo>
                  <a:lnTo>
                    <a:pt x="0" y="15"/>
                  </a:lnTo>
                  <a:lnTo>
                    <a:pt x="0" y="6"/>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4" name="Freeform 884"/>
            <p:cNvSpPr>
              <a:spLocks/>
            </p:cNvSpPr>
            <p:nvPr/>
          </p:nvSpPr>
          <p:spPr bwMode="auto">
            <a:xfrm>
              <a:off x="1793" y="3055"/>
              <a:ext cx="227"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9" y="0"/>
                  </a:lnTo>
                  <a:lnTo>
                    <a:pt x="23" y="8"/>
                  </a:lnTo>
                  <a:lnTo>
                    <a:pt x="14" y="14"/>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5" name="Freeform 885"/>
            <p:cNvSpPr>
              <a:spLocks/>
            </p:cNvSpPr>
            <p:nvPr/>
          </p:nvSpPr>
          <p:spPr bwMode="auto">
            <a:xfrm>
              <a:off x="1793" y="3055"/>
              <a:ext cx="227"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9" y="0"/>
                  </a:lnTo>
                  <a:lnTo>
                    <a:pt x="23"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6" name="Freeform 886"/>
            <p:cNvSpPr>
              <a:spLocks/>
            </p:cNvSpPr>
            <p:nvPr/>
          </p:nvSpPr>
          <p:spPr bwMode="auto">
            <a:xfrm>
              <a:off x="1695" y="3203"/>
              <a:ext cx="226"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10" y="0"/>
                  </a:lnTo>
                  <a:lnTo>
                    <a:pt x="23" y="8"/>
                  </a:lnTo>
                  <a:lnTo>
                    <a:pt x="14" y="14"/>
                  </a:lnTo>
                  <a:lnTo>
                    <a:pt x="0" y="5"/>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7" name="Freeform 887"/>
            <p:cNvSpPr>
              <a:spLocks/>
            </p:cNvSpPr>
            <p:nvPr/>
          </p:nvSpPr>
          <p:spPr bwMode="auto">
            <a:xfrm>
              <a:off x="1695" y="3203"/>
              <a:ext cx="226"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10" y="0"/>
                  </a:lnTo>
                  <a:lnTo>
                    <a:pt x="23"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8" name="Freeform 888"/>
            <p:cNvSpPr>
              <a:spLocks/>
            </p:cNvSpPr>
            <p:nvPr/>
          </p:nvSpPr>
          <p:spPr bwMode="auto">
            <a:xfrm>
              <a:off x="1685" y="3114"/>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29" name="Freeform 889"/>
            <p:cNvSpPr>
              <a:spLocks/>
            </p:cNvSpPr>
            <p:nvPr/>
          </p:nvSpPr>
          <p:spPr bwMode="auto">
            <a:xfrm>
              <a:off x="1685" y="3114"/>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0" name="Freeform 890"/>
            <p:cNvSpPr>
              <a:spLocks/>
            </p:cNvSpPr>
            <p:nvPr/>
          </p:nvSpPr>
          <p:spPr bwMode="auto">
            <a:xfrm>
              <a:off x="1823" y="3193"/>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1" name="Freeform 891"/>
            <p:cNvSpPr>
              <a:spLocks/>
            </p:cNvSpPr>
            <p:nvPr/>
          </p:nvSpPr>
          <p:spPr bwMode="auto">
            <a:xfrm>
              <a:off x="1823" y="3193"/>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2" name="Freeform 892"/>
            <p:cNvSpPr>
              <a:spLocks/>
            </p:cNvSpPr>
            <p:nvPr/>
          </p:nvSpPr>
          <p:spPr bwMode="auto">
            <a:xfrm>
              <a:off x="1685" y="3114"/>
              <a:ext cx="236" cy="128"/>
            </a:xfrm>
            <a:custGeom>
              <a:avLst/>
              <a:gdLst>
                <a:gd name="T0" fmla="*/ 0 w 24"/>
                <a:gd name="T1" fmla="*/ 2147483647 h 13"/>
                <a:gd name="T2" fmla="*/ 2147483647 w 24"/>
                <a:gd name="T3" fmla="*/ 0 h 13"/>
                <a:gd name="T4" fmla="*/ 2147483647 w 24"/>
                <a:gd name="T5" fmla="*/ 2147483647 h 13"/>
                <a:gd name="T6" fmla="*/ 2147483647 w 24"/>
                <a:gd name="T7" fmla="*/ 2147483647 h 13"/>
                <a:gd name="T8" fmla="*/ 0 w 24"/>
                <a:gd name="T9" fmla="*/ 2147483647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5"/>
                  </a:moveTo>
                  <a:lnTo>
                    <a:pt x="10" y="0"/>
                  </a:lnTo>
                  <a:lnTo>
                    <a:pt x="24" y="8"/>
                  </a:lnTo>
                  <a:lnTo>
                    <a:pt x="14" y="13"/>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3" name="Freeform 893"/>
            <p:cNvSpPr>
              <a:spLocks/>
            </p:cNvSpPr>
            <p:nvPr/>
          </p:nvSpPr>
          <p:spPr bwMode="auto">
            <a:xfrm>
              <a:off x="1685" y="3114"/>
              <a:ext cx="236" cy="128"/>
            </a:xfrm>
            <a:custGeom>
              <a:avLst/>
              <a:gdLst>
                <a:gd name="T0" fmla="*/ 0 w 24"/>
                <a:gd name="T1" fmla="*/ 2147483647 h 13"/>
                <a:gd name="T2" fmla="*/ 2147483647 w 24"/>
                <a:gd name="T3" fmla="*/ 0 h 13"/>
                <a:gd name="T4" fmla="*/ 2147483647 w 24"/>
                <a:gd name="T5" fmla="*/ 2147483647 h 13"/>
                <a:gd name="T6" fmla="*/ 2147483647 w 24"/>
                <a:gd name="T7" fmla="*/ 2147483647 h 13"/>
                <a:gd name="T8" fmla="*/ 0 w 24"/>
                <a:gd name="T9" fmla="*/ 2147483647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5"/>
                  </a:moveTo>
                  <a:lnTo>
                    <a:pt x="10" y="0"/>
                  </a:lnTo>
                  <a:lnTo>
                    <a:pt x="24" y="8"/>
                  </a:lnTo>
                  <a:lnTo>
                    <a:pt x="14" y="13"/>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4" name="Freeform 894"/>
            <p:cNvSpPr>
              <a:spLocks/>
            </p:cNvSpPr>
            <p:nvPr/>
          </p:nvSpPr>
          <p:spPr bwMode="auto">
            <a:xfrm>
              <a:off x="1586" y="3262"/>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5"/>
                  </a:moveTo>
                  <a:lnTo>
                    <a:pt x="10" y="0"/>
                  </a:lnTo>
                  <a:lnTo>
                    <a:pt x="24" y="8"/>
                  </a:lnTo>
                  <a:lnTo>
                    <a:pt x="14" y="14"/>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5" name="Freeform 895"/>
            <p:cNvSpPr>
              <a:spLocks/>
            </p:cNvSpPr>
            <p:nvPr/>
          </p:nvSpPr>
          <p:spPr bwMode="auto">
            <a:xfrm>
              <a:off x="1586" y="3262"/>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5"/>
                  </a:moveTo>
                  <a:lnTo>
                    <a:pt x="10" y="0"/>
                  </a:lnTo>
                  <a:lnTo>
                    <a:pt x="24"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6" name="Freeform 896"/>
            <p:cNvSpPr>
              <a:spLocks/>
            </p:cNvSpPr>
            <p:nvPr/>
          </p:nvSpPr>
          <p:spPr bwMode="auto">
            <a:xfrm>
              <a:off x="1586" y="3173"/>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7" name="Freeform 897"/>
            <p:cNvSpPr>
              <a:spLocks/>
            </p:cNvSpPr>
            <p:nvPr/>
          </p:nvSpPr>
          <p:spPr bwMode="auto">
            <a:xfrm>
              <a:off x="1586" y="3173"/>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8" name="Freeform 898"/>
            <p:cNvSpPr>
              <a:spLocks/>
            </p:cNvSpPr>
            <p:nvPr/>
          </p:nvSpPr>
          <p:spPr bwMode="auto">
            <a:xfrm>
              <a:off x="1724" y="3252"/>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39" name="Freeform 899"/>
            <p:cNvSpPr>
              <a:spLocks/>
            </p:cNvSpPr>
            <p:nvPr/>
          </p:nvSpPr>
          <p:spPr bwMode="auto">
            <a:xfrm>
              <a:off x="1724" y="3252"/>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0" name="Freeform 900"/>
            <p:cNvSpPr>
              <a:spLocks/>
            </p:cNvSpPr>
            <p:nvPr/>
          </p:nvSpPr>
          <p:spPr bwMode="auto">
            <a:xfrm>
              <a:off x="1586" y="3173"/>
              <a:ext cx="227" cy="129"/>
            </a:xfrm>
            <a:custGeom>
              <a:avLst/>
              <a:gdLst>
                <a:gd name="T0" fmla="*/ 0 w 23"/>
                <a:gd name="T1" fmla="*/ 2147483647 h 13"/>
                <a:gd name="T2" fmla="*/ 2147483647 w 23"/>
                <a:gd name="T3" fmla="*/ 0 h 13"/>
                <a:gd name="T4" fmla="*/ 2147483647 w 23"/>
                <a:gd name="T5" fmla="*/ 2147483647 h 13"/>
                <a:gd name="T6" fmla="*/ 2147483647 w 23"/>
                <a:gd name="T7" fmla="*/ 2147483647 h 13"/>
                <a:gd name="T8" fmla="*/ 0 w 23"/>
                <a:gd name="T9" fmla="*/ 2147483647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5"/>
                  </a:moveTo>
                  <a:lnTo>
                    <a:pt x="10" y="0"/>
                  </a:lnTo>
                  <a:lnTo>
                    <a:pt x="23" y="8"/>
                  </a:lnTo>
                  <a:lnTo>
                    <a:pt x="14" y="13"/>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1" name="Freeform 901"/>
            <p:cNvSpPr>
              <a:spLocks/>
            </p:cNvSpPr>
            <p:nvPr/>
          </p:nvSpPr>
          <p:spPr bwMode="auto">
            <a:xfrm>
              <a:off x="1586" y="3173"/>
              <a:ext cx="227" cy="129"/>
            </a:xfrm>
            <a:custGeom>
              <a:avLst/>
              <a:gdLst>
                <a:gd name="T0" fmla="*/ 0 w 23"/>
                <a:gd name="T1" fmla="*/ 2147483647 h 13"/>
                <a:gd name="T2" fmla="*/ 2147483647 w 23"/>
                <a:gd name="T3" fmla="*/ 0 h 13"/>
                <a:gd name="T4" fmla="*/ 2147483647 w 23"/>
                <a:gd name="T5" fmla="*/ 2147483647 h 13"/>
                <a:gd name="T6" fmla="*/ 2147483647 w 23"/>
                <a:gd name="T7" fmla="*/ 2147483647 h 13"/>
                <a:gd name="T8" fmla="*/ 0 w 23"/>
                <a:gd name="T9" fmla="*/ 2147483647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5"/>
                  </a:moveTo>
                  <a:lnTo>
                    <a:pt x="10" y="0"/>
                  </a:lnTo>
                  <a:lnTo>
                    <a:pt x="23" y="8"/>
                  </a:lnTo>
                  <a:lnTo>
                    <a:pt x="14" y="13"/>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2" name="Line 902"/>
            <p:cNvSpPr>
              <a:spLocks noChangeShapeType="1"/>
            </p:cNvSpPr>
            <p:nvPr/>
          </p:nvSpPr>
          <p:spPr bwMode="auto">
            <a:xfrm flipV="1">
              <a:off x="1507" y="1744"/>
              <a:ext cx="138" cy="49"/>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44" name="Freeform 904"/>
            <p:cNvSpPr>
              <a:spLocks/>
            </p:cNvSpPr>
            <p:nvPr/>
          </p:nvSpPr>
          <p:spPr bwMode="auto">
            <a:xfrm>
              <a:off x="1359" y="2858"/>
              <a:ext cx="89" cy="138"/>
            </a:xfrm>
            <a:custGeom>
              <a:avLst/>
              <a:gdLst>
                <a:gd name="T0" fmla="*/ 20 w 89"/>
                <a:gd name="T1" fmla="*/ 138 h 138"/>
                <a:gd name="T2" fmla="*/ 0 w 89"/>
                <a:gd name="T3" fmla="*/ 108 h 138"/>
                <a:gd name="T4" fmla="*/ 69 w 89"/>
                <a:gd name="T5" fmla="*/ 0 h 138"/>
                <a:gd name="T6" fmla="*/ 89 w 89"/>
                <a:gd name="T7" fmla="*/ 10 h 138"/>
                <a:gd name="T8" fmla="*/ 30 w 89"/>
                <a:gd name="T9" fmla="*/ 128 h 138"/>
                <a:gd name="T10" fmla="*/ 20 w 89"/>
                <a:gd name="T11" fmla="*/ 108 h 138"/>
                <a:gd name="T12" fmla="*/ 20 w 89"/>
                <a:gd name="T13" fmla="*/ 138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20" y="138"/>
                  </a:moveTo>
                  <a:lnTo>
                    <a:pt x="0" y="108"/>
                  </a:lnTo>
                  <a:lnTo>
                    <a:pt x="69" y="0"/>
                  </a:lnTo>
                  <a:lnTo>
                    <a:pt x="89" y="10"/>
                  </a:lnTo>
                  <a:lnTo>
                    <a:pt x="30" y="128"/>
                  </a:lnTo>
                  <a:lnTo>
                    <a:pt x="20" y="108"/>
                  </a:lnTo>
                  <a:lnTo>
                    <a:pt x="20" y="13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5" name="Freeform 905"/>
            <p:cNvSpPr>
              <a:spLocks/>
            </p:cNvSpPr>
            <p:nvPr/>
          </p:nvSpPr>
          <p:spPr bwMode="auto">
            <a:xfrm>
              <a:off x="1349" y="2966"/>
              <a:ext cx="30" cy="30"/>
            </a:xfrm>
            <a:custGeom>
              <a:avLst/>
              <a:gdLst>
                <a:gd name="T0" fmla="*/ 30 w 30"/>
                <a:gd name="T1" fmla="*/ 30 h 30"/>
                <a:gd name="T2" fmla="*/ 0 w 30"/>
                <a:gd name="T3" fmla="*/ 20 h 30"/>
                <a:gd name="T4" fmla="*/ 10 w 30"/>
                <a:gd name="T5" fmla="*/ 0 h 30"/>
                <a:gd name="T6" fmla="*/ 30 w 30"/>
                <a:gd name="T7" fmla="*/ 3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30" y="30"/>
                  </a:moveTo>
                  <a:lnTo>
                    <a:pt x="0" y="20"/>
                  </a:lnTo>
                  <a:lnTo>
                    <a:pt x="10" y="0"/>
                  </a:lnTo>
                  <a:lnTo>
                    <a:pt x="30" y="3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6" name="Freeform 906"/>
            <p:cNvSpPr>
              <a:spLocks/>
            </p:cNvSpPr>
            <p:nvPr/>
          </p:nvSpPr>
          <p:spPr bwMode="auto">
            <a:xfrm>
              <a:off x="1379" y="2966"/>
              <a:ext cx="128" cy="30"/>
            </a:xfrm>
            <a:custGeom>
              <a:avLst/>
              <a:gdLst>
                <a:gd name="T0" fmla="*/ 128 w 128"/>
                <a:gd name="T1" fmla="*/ 20 h 30"/>
                <a:gd name="T2" fmla="*/ 128 w 128"/>
                <a:gd name="T3" fmla="*/ 30 h 30"/>
                <a:gd name="T4" fmla="*/ 0 w 128"/>
                <a:gd name="T5" fmla="*/ 30 h 30"/>
                <a:gd name="T6" fmla="*/ 0 w 128"/>
                <a:gd name="T7" fmla="*/ 0 h 30"/>
                <a:gd name="T8" fmla="*/ 128 w 128"/>
                <a:gd name="T9" fmla="*/ 0 h 30"/>
                <a:gd name="T10" fmla="*/ 128 w 128"/>
                <a:gd name="T11" fmla="*/ 20 h 30"/>
                <a:gd name="T12" fmla="*/ 0 60000 65536"/>
                <a:gd name="T13" fmla="*/ 0 60000 65536"/>
                <a:gd name="T14" fmla="*/ 0 60000 65536"/>
                <a:gd name="T15" fmla="*/ 0 60000 65536"/>
                <a:gd name="T16" fmla="*/ 0 60000 65536"/>
                <a:gd name="T17" fmla="*/ 0 60000 65536"/>
                <a:gd name="T18" fmla="*/ 0 w 128"/>
                <a:gd name="T19" fmla="*/ 0 h 30"/>
                <a:gd name="T20" fmla="*/ 128 w 12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28" h="30">
                  <a:moveTo>
                    <a:pt x="128" y="20"/>
                  </a:moveTo>
                  <a:lnTo>
                    <a:pt x="128" y="30"/>
                  </a:lnTo>
                  <a:lnTo>
                    <a:pt x="0" y="30"/>
                  </a:lnTo>
                  <a:lnTo>
                    <a:pt x="0" y="0"/>
                  </a:lnTo>
                  <a:lnTo>
                    <a:pt x="128" y="0"/>
                  </a:lnTo>
                  <a:lnTo>
                    <a:pt x="128" y="2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8" name="Freeform 908"/>
            <p:cNvSpPr>
              <a:spLocks/>
            </p:cNvSpPr>
            <p:nvPr/>
          </p:nvSpPr>
          <p:spPr bwMode="auto">
            <a:xfrm>
              <a:off x="2158" y="2917"/>
              <a:ext cx="89" cy="138"/>
            </a:xfrm>
            <a:custGeom>
              <a:avLst/>
              <a:gdLst>
                <a:gd name="T0" fmla="*/ 79 w 89"/>
                <a:gd name="T1" fmla="*/ 0 h 138"/>
                <a:gd name="T2" fmla="*/ 89 w 89"/>
                <a:gd name="T3" fmla="*/ 20 h 138"/>
                <a:gd name="T4" fmla="*/ 30 w 89"/>
                <a:gd name="T5" fmla="*/ 138 h 138"/>
                <a:gd name="T6" fmla="*/ 0 w 89"/>
                <a:gd name="T7" fmla="*/ 128 h 138"/>
                <a:gd name="T8" fmla="*/ 59 w 89"/>
                <a:gd name="T9" fmla="*/ 10 h 138"/>
                <a:gd name="T10" fmla="*/ 79 w 89"/>
                <a:gd name="T11" fmla="*/ 30 h 138"/>
                <a:gd name="T12" fmla="*/ 79 w 89"/>
                <a:gd name="T13" fmla="*/ 0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79" y="0"/>
                  </a:moveTo>
                  <a:lnTo>
                    <a:pt x="89" y="20"/>
                  </a:lnTo>
                  <a:lnTo>
                    <a:pt x="30" y="138"/>
                  </a:lnTo>
                  <a:lnTo>
                    <a:pt x="0" y="128"/>
                  </a:lnTo>
                  <a:lnTo>
                    <a:pt x="59" y="10"/>
                  </a:lnTo>
                  <a:lnTo>
                    <a:pt x="79" y="30"/>
                  </a:lnTo>
                  <a:lnTo>
                    <a:pt x="79"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49" name="Freeform 909"/>
            <p:cNvSpPr>
              <a:spLocks/>
            </p:cNvSpPr>
            <p:nvPr/>
          </p:nvSpPr>
          <p:spPr bwMode="auto">
            <a:xfrm>
              <a:off x="2237" y="2917"/>
              <a:ext cx="20" cy="20"/>
            </a:xfrm>
            <a:custGeom>
              <a:avLst/>
              <a:gdLst>
                <a:gd name="T0" fmla="*/ 0 w 20"/>
                <a:gd name="T1" fmla="*/ 0 h 20"/>
                <a:gd name="T2" fmla="*/ 20 w 20"/>
                <a:gd name="T3" fmla="*/ 10 h 20"/>
                <a:gd name="T4" fmla="*/ 10 w 20"/>
                <a:gd name="T5" fmla="*/ 20 h 20"/>
                <a:gd name="T6" fmla="*/ 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0" y="0"/>
                  </a:moveTo>
                  <a:lnTo>
                    <a:pt x="20" y="10"/>
                  </a:lnTo>
                  <a:lnTo>
                    <a:pt x="10" y="20"/>
                  </a:lnTo>
                  <a:lnTo>
                    <a:pt x="0"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0" name="Freeform 910"/>
            <p:cNvSpPr>
              <a:spLocks/>
            </p:cNvSpPr>
            <p:nvPr/>
          </p:nvSpPr>
          <p:spPr bwMode="auto">
            <a:xfrm>
              <a:off x="2099" y="2917"/>
              <a:ext cx="138" cy="30"/>
            </a:xfrm>
            <a:custGeom>
              <a:avLst/>
              <a:gdLst>
                <a:gd name="T0" fmla="*/ 0 w 138"/>
                <a:gd name="T1" fmla="*/ 10 h 30"/>
                <a:gd name="T2" fmla="*/ 0 w 138"/>
                <a:gd name="T3" fmla="*/ 0 h 30"/>
                <a:gd name="T4" fmla="*/ 138 w 138"/>
                <a:gd name="T5" fmla="*/ 0 h 30"/>
                <a:gd name="T6" fmla="*/ 138 w 138"/>
                <a:gd name="T7" fmla="*/ 30 h 30"/>
                <a:gd name="T8" fmla="*/ 0 w 138"/>
                <a:gd name="T9" fmla="*/ 20 h 30"/>
                <a:gd name="T10" fmla="*/ 0 w 138"/>
                <a:gd name="T11" fmla="*/ 10 h 30"/>
                <a:gd name="T12" fmla="*/ 0 60000 65536"/>
                <a:gd name="T13" fmla="*/ 0 60000 65536"/>
                <a:gd name="T14" fmla="*/ 0 60000 65536"/>
                <a:gd name="T15" fmla="*/ 0 60000 65536"/>
                <a:gd name="T16" fmla="*/ 0 60000 65536"/>
                <a:gd name="T17" fmla="*/ 0 60000 65536"/>
                <a:gd name="T18" fmla="*/ 0 w 138"/>
                <a:gd name="T19" fmla="*/ 0 h 30"/>
                <a:gd name="T20" fmla="*/ 138 w 13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38" h="30">
                  <a:moveTo>
                    <a:pt x="0" y="10"/>
                  </a:moveTo>
                  <a:lnTo>
                    <a:pt x="0" y="0"/>
                  </a:lnTo>
                  <a:lnTo>
                    <a:pt x="138" y="0"/>
                  </a:lnTo>
                  <a:lnTo>
                    <a:pt x="138" y="30"/>
                  </a:lnTo>
                  <a:lnTo>
                    <a:pt x="0" y="20"/>
                  </a:lnTo>
                  <a:lnTo>
                    <a:pt x="0" y="1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1" name="Freeform 911"/>
            <p:cNvSpPr>
              <a:spLocks/>
            </p:cNvSpPr>
            <p:nvPr/>
          </p:nvSpPr>
          <p:spPr bwMode="auto">
            <a:xfrm>
              <a:off x="2010" y="2937"/>
              <a:ext cx="207" cy="128"/>
            </a:xfrm>
            <a:custGeom>
              <a:avLst/>
              <a:gdLst>
                <a:gd name="T0" fmla="*/ 10 w 207"/>
                <a:gd name="T1" fmla="*/ 128 h 128"/>
                <a:gd name="T2" fmla="*/ 207 w 207"/>
                <a:gd name="T3" fmla="*/ 19 h 128"/>
                <a:gd name="T4" fmla="*/ 197 w 207"/>
                <a:gd name="T5" fmla="*/ 0 h 128"/>
                <a:gd name="T6" fmla="*/ 0 w 207"/>
                <a:gd name="T7" fmla="*/ 108 h 128"/>
                <a:gd name="T8" fmla="*/ 10 w 207"/>
                <a:gd name="T9" fmla="*/ 128 h 128"/>
                <a:gd name="T10" fmla="*/ 0 60000 65536"/>
                <a:gd name="T11" fmla="*/ 0 60000 65536"/>
                <a:gd name="T12" fmla="*/ 0 60000 65536"/>
                <a:gd name="T13" fmla="*/ 0 60000 65536"/>
                <a:gd name="T14" fmla="*/ 0 60000 65536"/>
                <a:gd name="T15" fmla="*/ 0 w 207"/>
                <a:gd name="T16" fmla="*/ 0 h 128"/>
                <a:gd name="T17" fmla="*/ 207 w 207"/>
                <a:gd name="T18" fmla="*/ 128 h 128"/>
              </a:gdLst>
              <a:ahLst/>
              <a:cxnLst>
                <a:cxn ang="T10">
                  <a:pos x="T0" y="T1"/>
                </a:cxn>
                <a:cxn ang="T11">
                  <a:pos x="T2" y="T3"/>
                </a:cxn>
                <a:cxn ang="T12">
                  <a:pos x="T4" y="T5"/>
                </a:cxn>
                <a:cxn ang="T13">
                  <a:pos x="T6" y="T7"/>
                </a:cxn>
                <a:cxn ang="T14">
                  <a:pos x="T8" y="T9"/>
                </a:cxn>
              </a:cxnLst>
              <a:rect l="T15" t="T16" r="T17" b="T18"/>
              <a:pathLst>
                <a:path w="207" h="128">
                  <a:moveTo>
                    <a:pt x="10" y="128"/>
                  </a:moveTo>
                  <a:lnTo>
                    <a:pt x="207" y="19"/>
                  </a:lnTo>
                  <a:lnTo>
                    <a:pt x="197" y="0"/>
                  </a:lnTo>
                  <a:lnTo>
                    <a:pt x="0" y="108"/>
                  </a:lnTo>
                  <a:lnTo>
                    <a:pt x="10" y="12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2" name="Freeform 912"/>
            <p:cNvSpPr>
              <a:spLocks/>
            </p:cNvSpPr>
            <p:nvPr/>
          </p:nvSpPr>
          <p:spPr bwMode="auto">
            <a:xfrm>
              <a:off x="5383" y="1093"/>
              <a:ext cx="89" cy="138"/>
            </a:xfrm>
            <a:custGeom>
              <a:avLst/>
              <a:gdLst>
                <a:gd name="T0" fmla="*/ 79 w 89"/>
                <a:gd name="T1" fmla="*/ 0 h 138"/>
                <a:gd name="T2" fmla="*/ 89 w 89"/>
                <a:gd name="T3" fmla="*/ 19 h 138"/>
                <a:gd name="T4" fmla="*/ 30 w 89"/>
                <a:gd name="T5" fmla="*/ 138 h 138"/>
                <a:gd name="T6" fmla="*/ 0 w 89"/>
                <a:gd name="T7" fmla="*/ 128 h 138"/>
                <a:gd name="T8" fmla="*/ 59 w 89"/>
                <a:gd name="T9" fmla="*/ 10 h 138"/>
                <a:gd name="T10" fmla="*/ 79 w 89"/>
                <a:gd name="T11" fmla="*/ 29 h 138"/>
                <a:gd name="T12" fmla="*/ 79 w 89"/>
                <a:gd name="T13" fmla="*/ 0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79" y="0"/>
                  </a:moveTo>
                  <a:lnTo>
                    <a:pt x="89" y="19"/>
                  </a:lnTo>
                  <a:lnTo>
                    <a:pt x="30" y="138"/>
                  </a:lnTo>
                  <a:lnTo>
                    <a:pt x="0" y="128"/>
                  </a:lnTo>
                  <a:lnTo>
                    <a:pt x="59" y="10"/>
                  </a:lnTo>
                  <a:lnTo>
                    <a:pt x="79" y="29"/>
                  </a:lnTo>
                  <a:lnTo>
                    <a:pt x="79"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3" name="Freeform 913"/>
            <p:cNvSpPr>
              <a:spLocks/>
            </p:cNvSpPr>
            <p:nvPr/>
          </p:nvSpPr>
          <p:spPr bwMode="auto">
            <a:xfrm>
              <a:off x="5462" y="1093"/>
              <a:ext cx="20" cy="19"/>
            </a:xfrm>
            <a:custGeom>
              <a:avLst/>
              <a:gdLst>
                <a:gd name="T0" fmla="*/ 0 w 20"/>
                <a:gd name="T1" fmla="*/ 0 h 19"/>
                <a:gd name="T2" fmla="*/ 20 w 20"/>
                <a:gd name="T3" fmla="*/ 0 h 19"/>
                <a:gd name="T4" fmla="*/ 10 w 20"/>
                <a:gd name="T5" fmla="*/ 19 h 19"/>
                <a:gd name="T6" fmla="*/ 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0" y="0"/>
                  </a:moveTo>
                  <a:lnTo>
                    <a:pt x="20" y="0"/>
                  </a:lnTo>
                  <a:lnTo>
                    <a:pt x="10" y="19"/>
                  </a:lnTo>
                  <a:lnTo>
                    <a:pt x="0"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4" name="Freeform 914"/>
            <p:cNvSpPr>
              <a:spLocks/>
            </p:cNvSpPr>
            <p:nvPr/>
          </p:nvSpPr>
          <p:spPr bwMode="auto">
            <a:xfrm>
              <a:off x="5324" y="1083"/>
              <a:ext cx="138" cy="39"/>
            </a:xfrm>
            <a:custGeom>
              <a:avLst/>
              <a:gdLst>
                <a:gd name="T0" fmla="*/ 0 w 138"/>
                <a:gd name="T1" fmla="*/ 20 h 39"/>
                <a:gd name="T2" fmla="*/ 0 w 138"/>
                <a:gd name="T3" fmla="*/ 0 h 39"/>
                <a:gd name="T4" fmla="*/ 138 w 138"/>
                <a:gd name="T5" fmla="*/ 10 h 39"/>
                <a:gd name="T6" fmla="*/ 138 w 138"/>
                <a:gd name="T7" fmla="*/ 39 h 39"/>
                <a:gd name="T8" fmla="*/ 0 w 138"/>
                <a:gd name="T9" fmla="*/ 29 h 39"/>
                <a:gd name="T10" fmla="*/ 0 w 138"/>
                <a:gd name="T11" fmla="*/ 20 h 39"/>
                <a:gd name="T12" fmla="*/ 0 60000 65536"/>
                <a:gd name="T13" fmla="*/ 0 60000 65536"/>
                <a:gd name="T14" fmla="*/ 0 60000 65536"/>
                <a:gd name="T15" fmla="*/ 0 60000 65536"/>
                <a:gd name="T16" fmla="*/ 0 60000 65536"/>
                <a:gd name="T17" fmla="*/ 0 60000 65536"/>
                <a:gd name="T18" fmla="*/ 0 w 138"/>
                <a:gd name="T19" fmla="*/ 0 h 39"/>
                <a:gd name="T20" fmla="*/ 138 w 138"/>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38" h="39">
                  <a:moveTo>
                    <a:pt x="0" y="20"/>
                  </a:moveTo>
                  <a:lnTo>
                    <a:pt x="0" y="0"/>
                  </a:lnTo>
                  <a:lnTo>
                    <a:pt x="138" y="10"/>
                  </a:lnTo>
                  <a:lnTo>
                    <a:pt x="138" y="39"/>
                  </a:lnTo>
                  <a:lnTo>
                    <a:pt x="0" y="29"/>
                  </a:lnTo>
                  <a:lnTo>
                    <a:pt x="0" y="2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5" name="Freeform 915"/>
            <p:cNvSpPr>
              <a:spLocks/>
            </p:cNvSpPr>
            <p:nvPr/>
          </p:nvSpPr>
          <p:spPr bwMode="auto">
            <a:xfrm>
              <a:off x="5235" y="1103"/>
              <a:ext cx="207" cy="138"/>
            </a:xfrm>
            <a:custGeom>
              <a:avLst/>
              <a:gdLst>
                <a:gd name="T0" fmla="*/ 10 w 207"/>
                <a:gd name="T1" fmla="*/ 138 h 138"/>
                <a:gd name="T2" fmla="*/ 207 w 207"/>
                <a:gd name="T3" fmla="*/ 29 h 138"/>
                <a:gd name="T4" fmla="*/ 197 w 207"/>
                <a:gd name="T5" fmla="*/ 0 h 138"/>
                <a:gd name="T6" fmla="*/ 0 w 207"/>
                <a:gd name="T7" fmla="*/ 118 h 138"/>
                <a:gd name="T8" fmla="*/ 10 w 207"/>
                <a:gd name="T9" fmla="*/ 138 h 138"/>
                <a:gd name="T10" fmla="*/ 0 60000 65536"/>
                <a:gd name="T11" fmla="*/ 0 60000 65536"/>
                <a:gd name="T12" fmla="*/ 0 60000 65536"/>
                <a:gd name="T13" fmla="*/ 0 60000 65536"/>
                <a:gd name="T14" fmla="*/ 0 60000 65536"/>
                <a:gd name="T15" fmla="*/ 0 w 207"/>
                <a:gd name="T16" fmla="*/ 0 h 138"/>
                <a:gd name="T17" fmla="*/ 207 w 207"/>
                <a:gd name="T18" fmla="*/ 138 h 138"/>
              </a:gdLst>
              <a:ahLst/>
              <a:cxnLst>
                <a:cxn ang="T10">
                  <a:pos x="T0" y="T1"/>
                </a:cxn>
                <a:cxn ang="T11">
                  <a:pos x="T2" y="T3"/>
                </a:cxn>
                <a:cxn ang="T12">
                  <a:pos x="T4" y="T5"/>
                </a:cxn>
                <a:cxn ang="T13">
                  <a:pos x="T6" y="T7"/>
                </a:cxn>
                <a:cxn ang="T14">
                  <a:pos x="T8" y="T9"/>
                </a:cxn>
              </a:cxnLst>
              <a:rect l="T15" t="T16" r="T17" b="T18"/>
              <a:pathLst>
                <a:path w="207" h="138">
                  <a:moveTo>
                    <a:pt x="10" y="138"/>
                  </a:moveTo>
                  <a:lnTo>
                    <a:pt x="207" y="29"/>
                  </a:lnTo>
                  <a:lnTo>
                    <a:pt x="197" y="0"/>
                  </a:lnTo>
                  <a:lnTo>
                    <a:pt x="0" y="118"/>
                  </a:lnTo>
                  <a:lnTo>
                    <a:pt x="10" y="13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6" name="Freeform 916"/>
            <p:cNvSpPr>
              <a:spLocks noEditPoints="1"/>
            </p:cNvSpPr>
            <p:nvPr/>
          </p:nvSpPr>
          <p:spPr bwMode="auto">
            <a:xfrm>
              <a:off x="975" y="2276"/>
              <a:ext cx="424" cy="365"/>
            </a:xfrm>
            <a:custGeom>
              <a:avLst/>
              <a:gdLst>
                <a:gd name="T0" fmla="*/ 2147483647 w 43"/>
                <a:gd name="T1" fmla="*/ 2147483647 h 37"/>
                <a:gd name="T2" fmla="*/ 2147483647 w 43"/>
                <a:gd name="T3" fmla="*/ 2147483647 h 37"/>
                <a:gd name="T4" fmla="*/ 0 w 43"/>
                <a:gd name="T5" fmla="*/ 2147483647 h 37"/>
                <a:gd name="T6" fmla="*/ 2147483647 w 43"/>
                <a:gd name="T7" fmla="*/ 0 h 37"/>
                <a:gd name="T8" fmla="*/ 2147483647 w 43"/>
                <a:gd name="T9" fmla="*/ 2147483647 h 37"/>
                <a:gd name="T10" fmla="*/ 2147483647 w 43"/>
                <a:gd name="T11" fmla="*/ 2147483647 h 37"/>
                <a:gd name="T12" fmla="*/ 2147483647 w 43"/>
                <a:gd name="T13" fmla="*/ 2147483647 h 37"/>
                <a:gd name="T14" fmla="*/ 2147483647 w 43"/>
                <a:gd name="T15" fmla="*/ 2147483647 h 37"/>
                <a:gd name="T16" fmla="*/ 2147483647 w 43"/>
                <a:gd name="T17" fmla="*/ 2147483647 h 37"/>
                <a:gd name="T18" fmla="*/ 2147483647 w 43"/>
                <a:gd name="T19" fmla="*/ 2147483647 h 37"/>
                <a:gd name="T20" fmla="*/ 2147483647 w 43"/>
                <a:gd name="T21" fmla="*/ 2147483647 h 37"/>
                <a:gd name="T22" fmla="*/ 2147483647 w 43"/>
                <a:gd name="T23" fmla="*/ 2147483647 h 37"/>
                <a:gd name="T24" fmla="*/ 2147483647 w 43"/>
                <a:gd name="T25" fmla="*/ 2147483647 h 37"/>
                <a:gd name="T26" fmla="*/ 2147483647 w 43"/>
                <a:gd name="T27" fmla="*/ 2147483647 h 37"/>
                <a:gd name="T28" fmla="*/ 2147483647 w 43"/>
                <a:gd name="T29" fmla="*/ 2147483647 h 37"/>
                <a:gd name="T30" fmla="*/ 2147483647 w 43"/>
                <a:gd name="T31" fmla="*/ 2147483647 h 37"/>
                <a:gd name="T32" fmla="*/ 2147483647 w 43"/>
                <a:gd name="T33" fmla="*/ 2147483647 h 37"/>
                <a:gd name="T34" fmla="*/ 2147483647 w 43"/>
                <a:gd name="T35" fmla="*/ 2147483647 h 37"/>
                <a:gd name="T36" fmla="*/ 2147483647 w 43"/>
                <a:gd name="T37" fmla="*/ 2147483647 h 37"/>
                <a:gd name="T38" fmla="*/ 2147483647 w 43"/>
                <a:gd name="T39" fmla="*/ 2147483647 h 37"/>
                <a:gd name="T40" fmla="*/ 2147483647 w 43"/>
                <a:gd name="T41" fmla="*/ 2147483647 h 37"/>
                <a:gd name="T42" fmla="*/ 2147483647 w 43"/>
                <a:gd name="T43" fmla="*/ 2147483647 h 37"/>
                <a:gd name="T44" fmla="*/ 2147483647 w 43"/>
                <a:gd name="T45" fmla="*/ 2147483647 h 37"/>
                <a:gd name="T46" fmla="*/ 2147483647 w 43"/>
                <a:gd name="T47" fmla="*/ 2147483647 h 37"/>
                <a:gd name="T48" fmla="*/ 2147483647 w 43"/>
                <a:gd name="T49" fmla="*/ 2147483647 h 37"/>
                <a:gd name="T50" fmla="*/ 2147483647 w 43"/>
                <a:gd name="T51" fmla="*/ 2147483647 h 37"/>
                <a:gd name="T52" fmla="*/ 2147483647 w 43"/>
                <a:gd name="T53" fmla="*/ 2147483647 h 37"/>
                <a:gd name="T54" fmla="*/ 2147483647 w 43"/>
                <a:gd name="T55" fmla="*/ 2147483647 h 37"/>
                <a:gd name="T56" fmla="*/ 2147483647 w 43"/>
                <a:gd name="T57" fmla="*/ 2147483647 h 37"/>
                <a:gd name="T58" fmla="*/ 2147483647 w 43"/>
                <a:gd name="T59" fmla="*/ 2147483647 h 37"/>
                <a:gd name="T60" fmla="*/ 2147483647 w 43"/>
                <a:gd name="T61" fmla="*/ 2147483647 h 37"/>
                <a:gd name="T62" fmla="*/ 2147483647 w 43"/>
                <a:gd name="T63" fmla="*/ 2147483647 h 37"/>
                <a:gd name="T64" fmla="*/ 2147483647 w 43"/>
                <a:gd name="T65" fmla="*/ 2147483647 h 37"/>
                <a:gd name="T66" fmla="*/ 2147483647 w 43"/>
                <a:gd name="T67" fmla="*/ 2147483647 h 37"/>
                <a:gd name="T68" fmla="*/ 2147483647 w 43"/>
                <a:gd name="T69" fmla="*/ 2147483647 h 37"/>
                <a:gd name="T70" fmla="*/ 2147483647 w 43"/>
                <a:gd name="T71" fmla="*/ 2147483647 h 37"/>
                <a:gd name="T72" fmla="*/ 2147483647 w 43"/>
                <a:gd name="T73" fmla="*/ 2147483647 h 37"/>
                <a:gd name="T74" fmla="*/ 2147483647 w 43"/>
                <a:gd name="T75" fmla="*/ 2147483647 h 37"/>
                <a:gd name="T76" fmla="*/ 2147483647 w 43"/>
                <a:gd name="T77" fmla="*/ 2147483647 h 37"/>
                <a:gd name="T78" fmla="*/ 2147483647 w 43"/>
                <a:gd name="T79" fmla="*/ 2147483647 h 37"/>
                <a:gd name="T80" fmla="*/ 2147483647 w 43"/>
                <a:gd name="T81" fmla="*/ 2147483647 h 37"/>
                <a:gd name="T82" fmla="*/ 2147483647 w 43"/>
                <a:gd name="T83" fmla="*/ 2147483647 h 37"/>
                <a:gd name="T84" fmla="*/ 2147483647 w 43"/>
                <a:gd name="T85" fmla="*/ 2147483647 h 37"/>
                <a:gd name="T86" fmla="*/ 2147483647 w 43"/>
                <a:gd name="T87" fmla="*/ 2147483647 h 37"/>
                <a:gd name="T88" fmla="*/ 2147483647 w 43"/>
                <a:gd name="T89" fmla="*/ 2147483647 h 37"/>
                <a:gd name="T90" fmla="*/ 2147483647 w 43"/>
                <a:gd name="T91" fmla="*/ 2147483647 h 37"/>
                <a:gd name="T92" fmla="*/ 2147483647 w 43"/>
                <a:gd name="T93" fmla="*/ 2147483647 h 37"/>
                <a:gd name="T94" fmla="*/ 2147483647 w 43"/>
                <a:gd name="T95" fmla="*/ 2147483647 h 37"/>
                <a:gd name="T96" fmla="*/ 2147483647 w 43"/>
                <a:gd name="T97" fmla="*/ 2147483647 h 37"/>
                <a:gd name="T98" fmla="*/ 2147483647 w 43"/>
                <a:gd name="T99" fmla="*/ 2147483647 h 37"/>
                <a:gd name="T100" fmla="*/ 2147483647 w 43"/>
                <a:gd name="T101" fmla="*/ 2147483647 h 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
                <a:gd name="T154" fmla="*/ 0 h 37"/>
                <a:gd name="T155" fmla="*/ 43 w 43"/>
                <a:gd name="T156" fmla="*/ 37 h 3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 h="37">
                  <a:moveTo>
                    <a:pt x="4" y="14"/>
                  </a:moveTo>
                  <a:cubicBezTo>
                    <a:pt x="4" y="14"/>
                    <a:pt x="4" y="15"/>
                    <a:pt x="4" y="15"/>
                  </a:cubicBezTo>
                  <a:cubicBezTo>
                    <a:pt x="4" y="15"/>
                    <a:pt x="3" y="15"/>
                    <a:pt x="3" y="15"/>
                  </a:cubicBezTo>
                  <a:cubicBezTo>
                    <a:pt x="3" y="14"/>
                    <a:pt x="2" y="14"/>
                    <a:pt x="2" y="14"/>
                  </a:cubicBezTo>
                  <a:cubicBezTo>
                    <a:pt x="2" y="13"/>
                    <a:pt x="1" y="13"/>
                    <a:pt x="1" y="13"/>
                  </a:cubicBezTo>
                  <a:cubicBezTo>
                    <a:pt x="1" y="12"/>
                    <a:pt x="1" y="11"/>
                    <a:pt x="1" y="10"/>
                  </a:cubicBezTo>
                  <a:cubicBezTo>
                    <a:pt x="1" y="9"/>
                    <a:pt x="1" y="8"/>
                    <a:pt x="1" y="7"/>
                  </a:cubicBezTo>
                  <a:cubicBezTo>
                    <a:pt x="1" y="6"/>
                    <a:pt x="1" y="5"/>
                    <a:pt x="1" y="4"/>
                  </a:cubicBezTo>
                  <a:cubicBezTo>
                    <a:pt x="1" y="4"/>
                    <a:pt x="0" y="4"/>
                    <a:pt x="0" y="4"/>
                  </a:cubicBezTo>
                  <a:cubicBezTo>
                    <a:pt x="0" y="3"/>
                    <a:pt x="0" y="3"/>
                    <a:pt x="0" y="2"/>
                  </a:cubicBezTo>
                  <a:cubicBezTo>
                    <a:pt x="0" y="3"/>
                    <a:pt x="1" y="3"/>
                    <a:pt x="1" y="3"/>
                  </a:cubicBezTo>
                  <a:cubicBezTo>
                    <a:pt x="1" y="2"/>
                    <a:pt x="1" y="1"/>
                    <a:pt x="1" y="0"/>
                  </a:cubicBezTo>
                  <a:cubicBezTo>
                    <a:pt x="2" y="0"/>
                    <a:pt x="2" y="0"/>
                    <a:pt x="2" y="0"/>
                  </a:cubicBezTo>
                  <a:cubicBezTo>
                    <a:pt x="2" y="1"/>
                    <a:pt x="2" y="3"/>
                    <a:pt x="2" y="4"/>
                  </a:cubicBezTo>
                  <a:cubicBezTo>
                    <a:pt x="3" y="4"/>
                    <a:pt x="3" y="4"/>
                    <a:pt x="4" y="5"/>
                  </a:cubicBezTo>
                  <a:cubicBezTo>
                    <a:pt x="4" y="5"/>
                    <a:pt x="4" y="6"/>
                    <a:pt x="4" y="6"/>
                  </a:cubicBezTo>
                  <a:cubicBezTo>
                    <a:pt x="3" y="6"/>
                    <a:pt x="3" y="6"/>
                    <a:pt x="2" y="5"/>
                  </a:cubicBezTo>
                  <a:cubicBezTo>
                    <a:pt x="2" y="6"/>
                    <a:pt x="2" y="7"/>
                    <a:pt x="2" y="8"/>
                  </a:cubicBezTo>
                  <a:cubicBezTo>
                    <a:pt x="2" y="9"/>
                    <a:pt x="2" y="10"/>
                    <a:pt x="2" y="11"/>
                  </a:cubicBezTo>
                  <a:cubicBezTo>
                    <a:pt x="2" y="12"/>
                    <a:pt x="3" y="12"/>
                    <a:pt x="3" y="12"/>
                  </a:cubicBezTo>
                  <a:cubicBezTo>
                    <a:pt x="3" y="12"/>
                    <a:pt x="3" y="13"/>
                    <a:pt x="3" y="13"/>
                  </a:cubicBezTo>
                  <a:cubicBezTo>
                    <a:pt x="3" y="13"/>
                    <a:pt x="3" y="13"/>
                    <a:pt x="3" y="13"/>
                  </a:cubicBezTo>
                  <a:cubicBezTo>
                    <a:pt x="3" y="13"/>
                    <a:pt x="4" y="13"/>
                    <a:pt x="4" y="14"/>
                  </a:cubicBezTo>
                  <a:close/>
                  <a:moveTo>
                    <a:pt x="11" y="18"/>
                  </a:moveTo>
                  <a:cubicBezTo>
                    <a:pt x="11" y="18"/>
                    <a:pt x="10" y="18"/>
                    <a:pt x="10" y="18"/>
                  </a:cubicBezTo>
                  <a:cubicBezTo>
                    <a:pt x="9" y="18"/>
                    <a:pt x="8" y="18"/>
                    <a:pt x="8" y="18"/>
                  </a:cubicBezTo>
                  <a:cubicBezTo>
                    <a:pt x="7" y="17"/>
                    <a:pt x="6" y="16"/>
                    <a:pt x="6" y="15"/>
                  </a:cubicBezTo>
                  <a:cubicBezTo>
                    <a:pt x="5" y="15"/>
                    <a:pt x="5" y="14"/>
                    <a:pt x="5" y="13"/>
                  </a:cubicBezTo>
                  <a:cubicBezTo>
                    <a:pt x="5" y="12"/>
                    <a:pt x="5" y="12"/>
                    <a:pt x="5" y="12"/>
                  </a:cubicBezTo>
                  <a:cubicBezTo>
                    <a:pt x="5" y="11"/>
                    <a:pt x="6" y="11"/>
                    <a:pt x="6" y="11"/>
                  </a:cubicBezTo>
                  <a:cubicBezTo>
                    <a:pt x="6" y="11"/>
                    <a:pt x="7" y="11"/>
                    <a:pt x="7" y="11"/>
                  </a:cubicBezTo>
                  <a:cubicBezTo>
                    <a:pt x="7" y="11"/>
                    <a:pt x="8" y="11"/>
                    <a:pt x="8" y="12"/>
                  </a:cubicBezTo>
                  <a:cubicBezTo>
                    <a:pt x="10" y="12"/>
                    <a:pt x="10" y="12"/>
                    <a:pt x="11" y="13"/>
                  </a:cubicBezTo>
                  <a:cubicBezTo>
                    <a:pt x="11" y="12"/>
                    <a:pt x="11" y="12"/>
                    <a:pt x="11" y="12"/>
                  </a:cubicBezTo>
                  <a:cubicBezTo>
                    <a:pt x="11" y="11"/>
                    <a:pt x="11" y="11"/>
                    <a:pt x="11" y="10"/>
                  </a:cubicBezTo>
                  <a:cubicBezTo>
                    <a:pt x="10" y="10"/>
                    <a:pt x="10" y="9"/>
                    <a:pt x="9" y="9"/>
                  </a:cubicBezTo>
                  <a:cubicBezTo>
                    <a:pt x="8" y="8"/>
                    <a:pt x="8" y="8"/>
                    <a:pt x="7" y="8"/>
                  </a:cubicBezTo>
                  <a:cubicBezTo>
                    <a:pt x="7" y="8"/>
                    <a:pt x="7" y="9"/>
                    <a:pt x="7" y="9"/>
                  </a:cubicBezTo>
                  <a:cubicBezTo>
                    <a:pt x="6" y="9"/>
                    <a:pt x="6" y="9"/>
                    <a:pt x="5" y="8"/>
                  </a:cubicBezTo>
                  <a:cubicBezTo>
                    <a:pt x="5" y="8"/>
                    <a:pt x="6" y="7"/>
                    <a:pt x="6" y="7"/>
                  </a:cubicBezTo>
                  <a:cubicBezTo>
                    <a:pt x="6" y="7"/>
                    <a:pt x="7" y="7"/>
                    <a:pt x="7" y="7"/>
                  </a:cubicBezTo>
                  <a:cubicBezTo>
                    <a:pt x="8" y="7"/>
                    <a:pt x="8" y="7"/>
                    <a:pt x="9" y="7"/>
                  </a:cubicBezTo>
                  <a:cubicBezTo>
                    <a:pt x="10" y="8"/>
                    <a:pt x="10" y="8"/>
                    <a:pt x="11" y="9"/>
                  </a:cubicBezTo>
                  <a:cubicBezTo>
                    <a:pt x="11" y="9"/>
                    <a:pt x="12" y="10"/>
                    <a:pt x="12" y="10"/>
                  </a:cubicBezTo>
                  <a:cubicBezTo>
                    <a:pt x="12" y="11"/>
                    <a:pt x="12" y="11"/>
                    <a:pt x="12" y="12"/>
                  </a:cubicBezTo>
                  <a:cubicBezTo>
                    <a:pt x="12" y="12"/>
                    <a:pt x="12" y="13"/>
                    <a:pt x="12" y="13"/>
                  </a:cubicBezTo>
                  <a:cubicBezTo>
                    <a:pt x="12" y="14"/>
                    <a:pt x="12" y="15"/>
                    <a:pt x="12" y="16"/>
                  </a:cubicBezTo>
                  <a:cubicBezTo>
                    <a:pt x="12" y="17"/>
                    <a:pt x="12" y="18"/>
                    <a:pt x="13" y="19"/>
                  </a:cubicBezTo>
                  <a:cubicBezTo>
                    <a:pt x="13" y="19"/>
                    <a:pt x="13" y="20"/>
                    <a:pt x="13" y="20"/>
                  </a:cubicBezTo>
                  <a:cubicBezTo>
                    <a:pt x="12" y="20"/>
                    <a:pt x="12" y="20"/>
                    <a:pt x="11" y="19"/>
                  </a:cubicBezTo>
                  <a:cubicBezTo>
                    <a:pt x="11" y="19"/>
                    <a:pt x="11" y="18"/>
                    <a:pt x="11" y="18"/>
                  </a:cubicBezTo>
                  <a:close/>
                  <a:moveTo>
                    <a:pt x="11" y="14"/>
                  </a:moveTo>
                  <a:cubicBezTo>
                    <a:pt x="10" y="14"/>
                    <a:pt x="10" y="14"/>
                    <a:pt x="9" y="13"/>
                  </a:cubicBezTo>
                  <a:cubicBezTo>
                    <a:pt x="8" y="13"/>
                    <a:pt x="8" y="13"/>
                    <a:pt x="7" y="13"/>
                  </a:cubicBezTo>
                  <a:cubicBezTo>
                    <a:pt x="7" y="13"/>
                    <a:pt x="7" y="13"/>
                    <a:pt x="7" y="13"/>
                  </a:cubicBezTo>
                  <a:cubicBezTo>
                    <a:pt x="7" y="13"/>
                    <a:pt x="6" y="13"/>
                    <a:pt x="6" y="14"/>
                  </a:cubicBezTo>
                  <a:cubicBezTo>
                    <a:pt x="6" y="14"/>
                    <a:pt x="7" y="15"/>
                    <a:pt x="7" y="15"/>
                  </a:cubicBezTo>
                  <a:cubicBezTo>
                    <a:pt x="7" y="16"/>
                    <a:pt x="8" y="16"/>
                    <a:pt x="8" y="16"/>
                  </a:cubicBezTo>
                  <a:cubicBezTo>
                    <a:pt x="9" y="17"/>
                    <a:pt x="9" y="17"/>
                    <a:pt x="10" y="17"/>
                  </a:cubicBezTo>
                  <a:cubicBezTo>
                    <a:pt x="10" y="17"/>
                    <a:pt x="11" y="17"/>
                    <a:pt x="11" y="16"/>
                  </a:cubicBezTo>
                  <a:cubicBezTo>
                    <a:pt x="11" y="16"/>
                    <a:pt x="11" y="15"/>
                    <a:pt x="11" y="15"/>
                  </a:cubicBezTo>
                  <a:cubicBezTo>
                    <a:pt x="11" y="14"/>
                    <a:pt x="11" y="14"/>
                    <a:pt x="11" y="14"/>
                  </a:cubicBezTo>
                  <a:close/>
                  <a:moveTo>
                    <a:pt x="15" y="21"/>
                  </a:moveTo>
                  <a:cubicBezTo>
                    <a:pt x="15" y="20"/>
                    <a:pt x="15" y="18"/>
                    <a:pt x="15" y="16"/>
                  </a:cubicBezTo>
                  <a:cubicBezTo>
                    <a:pt x="15" y="14"/>
                    <a:pt x="15" y="13"/>
                    <a:pt x="15" y="11"/>
                  </a:cubicBezTo>
                  <a:cubicBezTo>
                    <a:pt x="15" y="11"/>
                    <a:pt x="16" y="11"/>
                    <a:pt x="16" y="12"/>
                  </a:cubicBezTo>
                  <a:cubicBezTo>
                    <a:pt x="16" y="12"/>
                    <a:pt x="16" y="13"/>
                    <a:pt x="16" y="13"/>
                  </a:cubicBezTo>
                  <a:cubicBezTo>
                    <a:pt x="16" y="13"/>
                    <a:pt x="17" y="12"/>
                    <a:pt x="17" y="12"/>
                  </a:cubicBezTo>
                  <a:cubicBezTo>
                    <a:pt x="17" y="12"/>
                    <a:pt x="18" y="12"/>
                    <a:pt x="18" y="13"/>
                  </a:cubicBezTo>
                  <a:cubicBezTo>
                    <a:pt x="18" y="13"/>
                    <a:pt x="19" y="13"/>
                    <a:pt x="19" y="14"/>
                  </a:cubicBezTo>
                  <a:cubicBezTo>
                    <a:pt x="19" y="14"/>
                    <a:pt x="19" y="15"/>
                    <a:pt x="19" y="15"/>
                  </a:cubicBezTo>
                  <a:cubicBezTo>
                    <a:pt x="19" y="15"/>
                    <a:pt x="18" y="15"/>
                    <a:pt x="18" y="14"/>
                  </a:cubicBezTo>
                  <a:cubicBezTo>
                    <a:pt x="18" y="14"/>
                    <a:pt x="17" y="14"/>
                    <a:pt x="17" y="14"/>
                  </a:cubicBezTo>
                  <a:cubicBezTo>
                    <a:pt x="17" y="14"/>
                    <a:pt x="17" y="14"/>
                    <a:pt x="16" y="15"/>
                  </a:cubicBezTo>
                  <a:cubicBezTo>
                    <a:pt x="16" y="15"/>
                    <a:pt x="16" y="16"/>
                    <a:pt x="16" y="17"/>
                  </a:cubicBezTo>
                  <a:cubicBezTo>
                    <a:pt x="16" y="18"/>
                    <a:pt x="16" y="19"/>
                    <a:pt x="16" y="19"/>
                  </a:cubicBezTo>
                  <a:cubicBezTo>
                    <a:pt x="16" y="20"/>
                    <a:pt x="16" y="21"/>
                    <a:pt x="16" y="22"/>
                  </a:cubicBezTo>
                  <a:cubicBezTo>
                    <a:pt x="16" y="22"/>
                    <a:pt x="15" y="22"/>
                    <a:pt x="15" y="21"/>
                  </a:cubicBezTo>
                  <a:close/>
                  <a:moveTo>
                    <a:pt x="20" y="25"/>
                  </a:moveTo>
                  <a:cubicBezTo>
                    <a:pt x="21" y="26"/>
                    <a:pt x="21" y="26"/>
                    <a:pt x="22" y="26"/>
                  </a:cubicBezTo>
                  <a:cubicBezTo>
                    <a:pt x="22" y="27"/>
                    <a:pt x="22" y="27"/>
                    <a:pt x="22" y="28"/>
                  </a:cubicBezTo>
                  <a:cubicBezTo>
                    <a:pt x="22" y="28"/>
                    <a:pt x="23" y="29"/>
                    <a:pt x="24" y="29"/>
                  </a:cubicBezTo>
                  <a:cubicBezTo>
                    <a:pt x="24" y="29"/>
                    <a:pt x="25" y="30"/>
                    <a:pt x="25" y="30"/>
                  </a:cubicBezTo>
                  <a:cubicBezTo>
                    <a:pt x="25" y="29"/>
                    <a:pt x="26" y="29"/>
                    <a:pt x="26" y="29"/>
                  </a:cubicBezTo>
                  <a:cubicBezTo>
                    <a:pt x="26" y="28"/>
                    <a:pt x="26" y="28"/>
                    <a:pt x="26" y="26"/>
                  </a:cubicBezTo>
                  <a:cubicBezTo>
                    <a:pt x="25" y="27"/>
                    <a:pt x="25" y="27"/>
                    <a:pt x="24" y="26"/>
                  </a:cubicBezTo>
                  <a:cubicBezTo>
                    <a:pt x="22" y="26"/>
                    <a:pt x="21" y="25"/>
                    <a:pt x="21" y="23"/>
                  </a:cubicBezTo>
                  <a:cubicBezTo>
                    <a:pt x="20" y="22"/>
                    <a:pt x="20" y="20"/>
                    <a:pt x="20" y="19"/>
                  </a:cubicBezTo>
                  <a:cubicBezTo>
                    <a:pt x="20" y="18"/>
                    <a:pt x="20" y="17"/>
                    <a:pt x="20" y="16"/>
                  </a:cubicBezTo>
                  <a:cubicBezTo>
                    <a:pt x="21" y="16"/>
                    <a:pt x="21" y="15"/>
                    <a:pt x="22" y="15"/>
                  </a:cubicBezTo>
                  <a:cubicBezTo>
                    <a:pt x="22" y="15"/>
                    <a:pt x="23" y="15"/>
                    <a:pt x="24" y="16"/>
                  </a:cubicBezTo>
                  <a:cubicBezTo>
                    <a:pt x="25" y="16"/>
                    <a:pt x="25" y="17"/>
                    <a:pt x="26" y="19"/>
                  </a:cubicBezTo>
                  <a:cubicBezTo>
                    <a:pt x="26" y="18"/>
                    <a:pt x="26" y="18"/>
                    <a:pt x="26" y="17"/>
                  </a:cubicBezTo>
                  <a:cubicBezTo>
                    <a:pt x="27" y="18"/>
                    <a:pt x="27" y="18"/>
                    <a:pt x="28" y="18"/>
                  </a:cubicBezTo>
                  <a:cubicBezTo>
                    <a:pt x="28" y="20"/>
                    <a:pt x="28" y="21"/>
                    <a:pt x="28" y="23"/>
                  </a:cubicBezTo>
                  <a:cubicBezTo>
                    <a:pt x="28" y="24"/>
                    <a:pt x="28" y="26"/>
                    <a:pt x="28" y="27"/>
                  </a:cubicBezTo>
                  <a:cubicBezTo>
                    <a:pt x="28" y="29"/>
                    <a:pt x="27" y="30"/>
                    <a:pt x="27" y="30"/>
                  </a:cubicBezTo>
                  <a:cubicBezTo>
                    <a:pt x="27" y="31"/>
                    <a:pt x="26" y="31"/>
                    <a:pt x="26" y="31"/>
                  </a:cubicBezTo>
                  <a:cubicBezTo>
                    <a:pt x="25" y="31"/>
                    <a:pt x="24" y="31"/>
                    <a:pt x="24" y="31"/>
                  </a:cubicBezTo>
                  <a:cubicBezTo>
                    <a:pt x="22" y="30"/>
                    <a:pt x="22" y="29"/>
                    <a:pt x="21" y="28"/>
                  </a:cubicBezTo>
                  <a:cubicBezTo>
                    <a:pt x="20" y="27"/>
                    <a:pt x="20" y="26"/>
                    <a:pt x="20" y="25"/>
                  </a:cubicBezTo>
                  <a:close/>
                  <a:moveTo>
                    <a:pt x="21" y="20"/>
                  </a:moveTo>
                  <a:cubicBezTo>
                    <a:pt x="21" y="21"/>
                    <a:pt x="22" y="22"/>
                    <a:pt x="22" y="23"/>
                  </a:cubicBezTo>
                  <a:cubicBezTo>
                    <a:pt x="22" y="24"/>
                    <a:pt x="23" y="25"/>
                    <a:pt x="24" y="25"/>
                  </a:cubicBezTo>
                  <a:cubicBezTo>
                    <a:pt x="24" y="25"/>
                    <a:pt x="25" y="25"/>
                    <a:pt x="25" y="25"/>
                  </a:cubicBezTo>
                  <a:cubicBezTo>
                    <a:pt x="26" y="25"/>
                    <a:pt x="26" y="24"/>
                    <a:pt x="26" y="23"/>
                  </a:cubicBezTo>
                  <a:cubicBezTo>
                    <a:pt x="26" y="21"/>
                    <a:pt x="26" y="20"/>
                    <a:pt x="25" y="19"/>
                  </a:cubicBezTo>
                  <a:cubicBezTo>
                    <a:pt x="25" y="18"/>
                    <a:pt x="24" y="18"/>
                    <a:pt x="24" y="17"/>
                  </a:cubicBezTo>
                  <a:cubicBezTo>
                    <a:pt x="23" y="17"/>
                    <a:pt x="22" y="17"/>
                    <a:pt x="22" y="17"/>
                  </a:cubicBezTo>
                  <a:cubicBezTo>
                    <a:pt x="22" y="18"/>
                    <a:pt x="21" y="18"/>
                    <a:pt x="21" y="20"/>
                  </a:cubicBezTo>
                  <a:close/>
                  <a:moveTo>
                    <a:pt x="36" y="30"/>
                  </a:moveTo>
                  <a:cubicBezTo>
                    <a:pt x="36" y="30"/>
                    <a:pt x="37" y="31"/>
                    <a:pt x="37" y="31"/>
                  </a:cubicBezTo>
                  <a:cubicBezTo>
                    <a:pt x="37" y="32"/>
                    <a:pt x="37" y="33"/>
                    <a:pt x="36" y="33"/>
                  </a:cubicBezTo>
                  <a:cubicBezTo>
                    <a:pt x="35" y="33"/>
                    <a:pt x="34" y="33"/>
                    <a:pt x="33" y="32"/>
                  </a:cubicBezTo>
                  <a:cubicBezTo>
                    <a:pt x="32" y="32"/>
                    <a:pt x="31" y="30"/>
                    <a:pt x="30" y="29"/>
                  </a:cubicBezTo>
                  <a:cubicBezTo>
                    <a:pt x="30" y="28"/>
                    <a:pt x="29" y="26"/>
                    <a:pt x="29" y="25"/>
                  </a:cubicBezTo>
                  <a:cubicBezTo>
                    <a:pt x="29" y="23"/>
                    <a:pt x="30" y="22"/>
                    <a:pt x="30" y="21"/>
                  </a:cubicBezTo>
                  <a:cubicBezTo>
                    <a:pt x="31" y="21"/>
                    <a:pt x="32" y="21"/>
                    <a:pt x="33" y="21"/>
                  </a:cubicBezTo>
                  <a:cubicBezTo>
                    <a:pt x="35" y="22"/>
                    <a:pt x="35" y="23"/>
                    <a:pt x="36" y="24"/>
                  </a:cubicBezTo>
                  <a:cubicBezTo>
                    <a:pt x="37" y="26"/>
                    <a:pt x="37" y="27"/>
                    <a:pt x="37" y="29"/>
                  </a:cubicBezTo>
                  <a:cubicBezTo>
                    <a:pt x="37" y="29"/>
                    <a:pt x="37" y="29"/>
                    <a:pt x="37" y="30"/>
                  </a:cubicBezTo>
                  <a:cubicBezTo>
                    <a:pt x="35" y="28"/>
                    <a:pt x="33" y="27"/>
                    <a:pt x="31" y="26"/>
                  </a:cubicBezTo>
                  <a:cubicBezTo>
                    <a:pt x="31" y="27"/>
                    <a:pt x="31" y="28"/>
                    <a:pt x="32" y="29"/>
                  </a:cubicBezTo>
                  <a:cubicBezTo>
                    <a:pt x="32" y="30"/>
                    <a:pt x="33" y="30"/>
                    <a:pt x="33" y="31"/>
                  </a:cubicBezTo>
                  <a:cubicBezTo>
                    <a:pt x="34" y="31"/>
                    <a:pt x="34" y="31"/>
                    <a:pt x="35" y="31"/>
                  </a:cubicBezTo>
                  <a:cubicBezTo>
                    <a:pt x="35" y="31"/>
                    <a:pt x="36" y="31"/>
                    <a:pt x="36" y="30"/>
                  </a:cubicBezTo>
                  <a:close/>
                  <a:moveTo>
                    <a:pt x="31" y="24"/>
                  </a:moveTo>
                  <a:cubicBezTo>
                    <a:pt x="32" y="25"/>
                    <a:pt x="34" y="26"/>
                    <a:pt x="36" y="27"/>
                  </a:cubicBezTo>
                  <a:cubicBezTo>
                    <a:pt x="36" y="26"/>
                    <a:pt x="36" y="25"/>
                    <a:pt x="35" y="25"/>
                  </a:cubicBezTo>
                  <a:cubicBezTo>
                    <a:pt x="35" y="24"/>
                    <a:pt x="34" y="23"/>
                    <a:pt x="33" y="23"/>
                  </a:cubicBezTo>
                  <a:cubicBezTo>
                    <a:pt x="33" y="22"/>
                    <a:pt x="32" y="22"/>
                    <a:pt x="32" y="23"/>
                  </a:cubicBezTo>
                  <a:cubicBezTo>
                    <a:pt x="31" y="23"/>
                    <a:pt x="31" y="23"/>
                    <a:pt x="31" y="24"/>
                  </a:cubicBezTo>
                  <a:close/>
                  <a:moveTo>
                    <a:pt x="42" y="36"/>
                  </a:moveTo>
                  <a:cubicBezTo>
                    <a:pt x="43" y="36"/>
                    <a:pt x="43" y="37"/>
                    <a:pt x="43" y="37"/>
                  </a:cubicBezTo>
                  <a:cubicBezTo>
                    <a:pt x="42" y="37"/>
                    <a:pt x="42" y="37"/>
                    <a:pt x="42" y="37"/>
                  </a:cubicBezTo>
                  <a:cubicBezTo>
                    <a:pt x="41" y="37"/>
                    <a:pt x="41" y="36"/>
                    <a:pt x="40" y="36"/>
                  </a:cubicBezTo>
                  <a:cubicBezTo>
                    <a:pt x="40" y="35"/>
                    <a:pt x="40" y="35"/>
                    <a:pt x="40" y="35"/>
                  </a:cubicBezTo>
                  <a:cubicBezTo>
                    <a:pt x="40" y="34"/>
                    <a:pt x="39" y="34"/>
                    <a:pt x="39" y="32"/>
                  </a:cubicBezTo>
                  <a:cubicBezTo>
                    <a:pt x="39" y="31"/>
                    <a:pt x="39" y="30"/>
                    <a:pt x="39" y="29"/>
                  </a:cubicBezTo>
                  <a:cubicBezTo>
                    <a:pt x="39" y="28"/>
                    <a:pt x="39" y="27"/>
                    <a:pt x="39" y="26"/>
                  </a:cubicBezTo>
                  <a:cubicBezTo>
                    <a:pt x="39" y="26"/>
                    <a:pt x="39" y="26"/>
                    <a:pt x="38" y="26"/>
                  </a:cubicBezTo>
                  <a:cubicBezTo>
                    <a:pt x="38" y="25"/>
                    <a:pt x="38" y="25"/>
                    <a:pt x="38" y="24"/>
                  </a:cubicBezTo>
                  <a:cubicBezTo>
                    <a:pt x="39" y="25"/>
                    <a:pt x="39" y="25"/>
                    <a:pt x="39" y="25"/>
                  </a:cubicBezTo>
                  <a:cubicBezTo>
                    <a:pt x="39" y="24"/>
                    <a:pt x="39" y="23"/>
                    <a:pt x="39" y="22"/>
                  </a:cubicBezTo>
                  <a:cubicBezTo>
                    <a:pt x="40" y="22"/>
                    <a:pt x="40" y="22"/>
                    <a:pt x="41" y="22"/>
                  </a:cubicBezTo>
                  <a:cubicBezTo>
                    <a:pt x="41" y="24"/>
                    <a:pt x="41" y="25"/>
                    <a:pt x="41" y="26"/>
                  </a:cubicBezTo>
                  <a:cubicBezTo>
                    <a:pt x="41" y="26"/>
                    <a:pt x="42" y="27"/>
                    <a:pt x="42" y="27"/>
                  </a:cubicBezTo>
                  <a:cubicBezTo>
                    <a:pt x="42" y="27"/>
                    <a:pt x="42" y="28"/>
                    <a:pt x="42" y="28"/>
                  </a:cubicBezTo>
                  <a:cubicBezTo>
                    <a:pt x="42" y="28"/>
                    <a:pt x="41" y="28"/>
                    <a:pt x="41" y="27"/>
                  </a:cubicBezTo>
                  <a:cubicBezTo>
                    <a:pt x="41" y="28"/>
                    <a:pt x="41" y="29"/>
                    <a:pt x="41" y="30"/>
                  </a:cubicBezTo>
                  <a:cubicBezTo>
                    <a:pt x="41" y="31"/>
                    <a:pt x="41" y="32"/>
                    <a:pt x="41" y="33"/>
                  </a:cubicBezTo>
                  <a:cubicBezTo>
                    <a:pt x="41" y="34"/>
                    <a:pt x="41" y="34"/>
                    <a:pt x="41" y="34"/>
                  </a:cubicBezTo>
                  <a:cubicBezTo>
                    <a:pt x="41" y="35"/>
                    <a:pt x="41" y="35"/>
                    <a:pt x="41" y="35"/>
                  </a:cubicBezTo>
                  <a:cubicBezTo>
                    <a:pt x="41" y="35"/>
                    <a:pt x="42" y="35"/>
                    <a:pt x="42" y="35"/>
                  </a:cubicBezTo>
                  <a:cubicBezTo>
                    <a:pt x="42" y="35"/>
                    <a:pt x="42" y="36"/>
                    <a:pt x="42" y="3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7" name="Freeform 917"/>
            <p:cNvSpPr>
              <a:spLocks noEditPoints="1"/>
            </p:cNvSpPr>
            <p:nvPr/>
          </p:nvSpPr>
          <p:spPr bwMode="auto">
            <a:xfrm>
              <a:off x="2030" y="1487"/>
              <a:ext cx="710" cy="543"/>
            </a:xfrm>
            <a:custGeom>
              <a:avLst/>
              <a:gdLst>
                <a:gd name="T0" fmla="*/ 2147483647 w 72"/>
                <a:gd name="T1" fmla="*/ 2147483647 h 55"/>
                <a:gd name="T2" fmla="*/ 0 w 72"/>
                <a:gd name="T3" fmla="*/ 2147483647 h 55"/>
                <a:gd name="T4" fmla="*/ 2147483647 w 72"/>
                <a:gd name="T5" fmla="*/ 0 h 55"/>
                <a:gd name="T6" fmla="*/ 2147483647 w 72"/>
                <a:gd name="T7" fmla="*/ 2147483647 h 55"/>
                <a:gd name="T8" fmla="*/ 2147483647 w 72"/>
                <a:gd name="T9" fmla="*/ 2147483647 h 55"/>
                <a:gd name="T10" fmla="*/ 2147483647 w 72"/>
                <a:gd name="T11" fmla="*/ 2147483647 h 55"/>
                <a:gd name="T12" fmla="*/ 2147483647 w 72"/>
                <a:gd name="T13" fmla="*/ 2147483647 h 55"/>
                <a:gd name="T14" fmla="*/ 2147483647 w 72"/>
                <a:gd name="T15" fmla="*/ 2147483647 h 55"/>
                <a:gd name="T16" fmla="*/ 2147483647 w 72"/>
                <a:gd name="T17" fmla="*/ 2147483647 h 55"/>
                <a:gd name="T18" fmla="*/ 2147483647 w 72"/>
                <a:gd name="T19" fmla="*/ 2147483647 h 55"/>
                <a:gd name="T20" fmla="*/ 2147483647 w 72"/>
                <a:gd name="T21" fmla="*/ 2147483647 h 55"/>
                <a:gd name="T22" fmla="*/ 2147483647 w 72"/>
                <a:gd name="T23" fmla="*/ 2147483647 h 55"/>
                <a:gd name="T24" fmla="*/ 2147483647 w 72"/>
                <a:gd name="T25" fmla="*/ 2147483647 h 55"/>
                <a:gd name="T26" fmla="*/ 2147483647 w 72"/>
                <a:gd name="T27" fmla="*/ 2147483647 h 55"/>
                <a:gd name="T28" fmla="*/ 2147483647 w 72"/>
                <a:gd name="T29" fmla="*/ 2147483647 h 55"/>
                <a:gd name="T30" fmla="*/ 2147483647 w 72"/>
                <a:gd name="T31" fmla="*/ 2147483647 h 55"/>
                <a:gd name="T32" fmla="*/ 2147483647 w 72"/>
                <a:gd name="T33" fmla="*/ 2147483647 h 55"/>
                <a:gd name="T34" fmla="*/ 2147483647 w 72"/>
                <a:gd name="T35" fmla="*/ 2147483647 h 55"/>
                <a:gd name="T36" fmla="*/ 2147483647 w 72"/>
                <a:gd name="T37" fmla="*/ 2147483647 h 55"/>
                <a:gd name="T38" fmla="*/ 2147483647 w 72"/>
                <a:gd name="T39" fmla="*/ 2147483647 h 55"/>
                <a:gd name="T40" fmla="*/ 2147483647 w 72"/>
                <a:gd name="T41" fmla="*/ 2147483647 h 55"/>
                <a:gd name="T42" fmla="*/ 2147483647 w 72"/>
                <a:gd name="T43" fmla="*/ 2147483647 h 55"/>
                <a:gd name="T44" fmla="*/ 2147483647 w 72"/>
                <a:gd name="T45" fmla="*/ 2147483647 h 55"/>
                <a:gd name="T46" fmla="*/ 2147483647 w 72"/>
                <a:gd name="T47" fmla="*/ 2147483647 h 55"/>
                <a:gd name="T48" fmla="*/ 2147483647 w 72"/>
                <a:gd name="T49" fmla="*/ 2147483647 h 55"/>
                <a:gd name="T50" fmla="*/ 2147483647 w 72"/>
                <a:gd name="T51" fmla="*/ 2147483647 h 55"/>
                <a:gd name="T52" fmla="*/ 2147483647 w 72"/>
                <a:gd name="T53" fmla="*/ 2147483647 h 55"/>
                <a:gd name="T54" fmla="*/ 2147483647 w 72"/>
                <a:gd name="T55" fmla="*/ 2147483647 h 55"/>
                <a:gd name="T56" fmla="*/ 2147483647 w 72"/>
                <a:gd name="T57" fmla="*/ 2147483647 h 55"/>
                <a:gd name="T58" fmla="*/ 2147483647 w 72"/>
                <a:gd name="T59" fmla="*/ 2147483647 h 55"/>
                <a:gd name="T60" fmla="*/ 2147483647 w 72"/>
                <a:gd name="T61" fmla="*/ 2147483647 h 55"/>
                <a:gd name="T62" fmla="*/ 2147483647 w 72"/>
                <a:gd name="T63" fmla="*/ 2147483647 h 55"/>
                <a:gd name="T64" fmla="*/ 2147483647 w 72"/>
                <a:gd name="T65" fmla="*/ 2147483647 h 55"/>
                <a:gd name="T66" fmla="*/ 2147483647 w 72"/>
                <a:gd name="T67" fmla="*/ 2147483647 h 55"/>
                <a:gd name="T68" fmla="*/ 2147483647 w 72"/>
                <a:gd name="T69" fmla="*/ 2147483647 h 55"/>
                <a:gd name="T70" fmla="*/ 2147483647 w 72"/>
                <a:gd name="T71" fmla="*/ 2147483647 h 55"/>
                <a:gd name="T72" fmla="*/ 2147483647 w 72"/>
                <a:gd name="T73" fmla="*/ 2147483647 h 55"/>
                <a:gd name="T74" fmla="*/ 2147483647 w 72"/>
                <a:gd name="T75" fmla="*/ 2147483647 h 55"/>
                <a:gd name="T76" fmla="*/ 2147483647 w 72"/>
                <a:gd name="T77" fmla="*/ 2147483647 h 55"/>
                <a:gd name="T78" fmla="*/ 2147483647 w 72"/>
                <a:gd name="T79" fmla="*/ 2147483647 h 55"/>
                <a:gd name="T80" fmla="*/ 2147483647 w 72"/>
                <a:gd name="T81" fmla="*/ 2147483647 h 55"/>
                <a:gd name="T82" fmla="*/ 2147483647 w 72"/>
                <a:gd name="T83" fmla="*/ 2147483647 h 55"/>
                <a:gd name="T84" fmla="*/ 2147483647 w 72"/>
                <a:gd name="T85" fmla="*/ 2147483647 h 55"/>
                <a:gd name="T86" fmla="*/ 2147483647 w 72"/>
                <a:gd name="T87" fmla="*/ 2147483647 h 55"/>
                <a:gd name="T88" fmla="*/ 2147483647 w 72"/>
                <a:gd name="T89" fmla="*/ 2147483647 h 55"/>
                <a:gd name="T90" fmla="*/ 2147483647 w 72"/>
                <a:gd name="T91" fmla="*/ 2147483647 h 55"/>
                <a:gd name="T92" fmla="*/ 2147483647 w 72"/>
                <a:gd name="T93" fmla="*/ 2147483647 h 55"/>
                <a:gd name="T94" fmla="*/ 2147483647 w 72"/>
                <a:gd name="T95" fmla="*/ 2147483647 h 55"/>
                <a:gd name="T96" fmla="*/ 2147483647 w 72"/>
                <a:gd name="T97" fmla="*/ 2147483647 h 55"/>
                <a:gd name="T98" fmla="*/ 2147483647 w 72"/>
                <a:gd name="T99" fmla="*/ 2147483647 h 55"/>
                <a:gd name="T100" fmla="*/ 2147483647 w 72"/>
                <a:gd name="T101" fmla="*/ 2147483647 h 55"/>
                <a:gd name="T102" fmla="*/ 2147483647 w 72"/>
                <a:gd name="T103" fmla="*/ 2147483647 h 55"/>
                <a:gd name="T104" fmla="*/ 2147483647 w 72"/>
                <a:gd name="T105" fmla="*/ 2147483647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55"/>
                <a:gd name="T161" fmla="*/ 72 w 72"/>
                <a:gd name="T162" fmla="*/ 55 h 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55">
                  <a:moveTo>
                    <a:pt x="4" y="13"/>
                  </a:moveTo>
                  <a:cubicBezTo>
                    <a:pt x="3" y="13"/>
                    <a:pt x="3" y="13"/>
                    <a:pt x="2" y="12"/>
                  </a:cubicBezTo>
                  <a:cubicBezTo>
                    <a:pt x="2" y="11"/>
                    <a:pt x="2" y="9"/>
                    <a:pt x="2" y="7"/>
                  </a:cubicBezTo>
                  <a:cubicBezTo>
                    <a:pt x="2" y="6"/>
                    <a:pt x="2" y="4"/>
                    <a:pt x="2" y="3"/>
                  </a:cubicBezTo>
                  <a:cubicBezTo>
                    <a:pt x="2" y="3"/>
                    <a:pt x="2" y="3"/>
                    <a:pt x="1" y="3"/>
                  </a:cubicBezTo>
                  <a:cubicBezTo>
                    <a:pt x="0" y="3"/>
                    <a:pt x="0" y="3"/>
                    <a:pt x="0" y="3"/>
                  </a:cubicBezTo>
                  <a:cubicBezTo>
                    <a:pt x="0" y="2"/>
                    <a:pt x="0" y="2"/>
                    <a:pt x="0" y="1"/>
                  </a:cubicBezTo>
                  <a:cubicBezTo>
                    <a:pt x="0" y="1"/>
                    <a:pt x="1" y="1"/>
                    <a:pt x="2" y="1"/>
                  </a:cubicBezTo>
                  <a:cubicBezTo>
                    <a:pt x="2" y="1"/>
                    <a:pt x="3" y="0"/>
                    <a:pt x="3" y="0"/>
                  </a:cubicBezTo>
                  <a:cubicBezTo>
                    <a:pt x="3" y="0"/>
                    <a:pt x="4" y="0"/>
                    <a:pt x="4" y="1"/>
                  </a:cubicBezTo>
                  <a:cubicBezTo>
                    <a:pt x="4" y="3"/>
                    <a:pt x="4" y="5"/>
                    <a:pt x="4" y="7"/>
                  </a:cubicBezTo>
                  <a:cubicBezTo>
                    <a:pt x="4" y="9"/>
                    <a:pt x="4" y="11"/>
                    <a:pt x="4" y="13"/>
                  </a:cubicBezTo>
                  <a:close/>
                  <a:moveTo>
                    <a:pt x="8" y="9"/>
                  </a:moveTo>
                  <a:cubicBezTo>
                    <a:pt x="8" y="8"/>
                    <a:pt x="8" y="7"/>
                    <a:pt x="8" y="6"/>
                  </a:cubicBezTo>
                  <a:cubicBezTo>
                    <a:pt x="8" y="5"/>
                    <a:pt x="9" y="5"/>
                    <a:pt x="9" y="4"/>
                  </a:cubicBezTo>
                  <a:cubicBezTo>
                    <a:pt x="10" y="4"/>
                    <a:pt x="11" y="4"/>
                    <a:pt x="12" y="5"/>
                  </a:cubicBezTo>
                  <a:cubicBezTo>
                    <a:pt x="12" y="5"/>
                    <a:pt x="13" y="6"/>
                    <a:pt x="13" y="6"/>
                  </a:cubicBezTo>
                  <a:cubicBezTo>
                    <a:pt x="14" y="7"/>
                    <a:pt x="14" y="8"/>
                    <a:pt x="15" y="8"/>
                  </a:cubicBezTo>
                  <a:cubicBezTo>
                    <a:pt x="15" y="9"/>
                    <a:pt x="15" y="10"/>
                    <a:pt x="15" y="11"/>
                  </a:cubicBezTo>
                  <a:cubicBezTo>
                    <a:pt x="15" y="11"/>
                    <a:pt x="16" y="12"/>
                    <a:pt x="16" y="14"/>
                  </a:cubicBezTo>
                  <a:cubicBezTo>
                    <a:pt x="16" y="15"/>
                    <a:pt x="15" y="16"/>
                    <a:pt x="15" y="17"/>
                  </a:cubicBezTo>
                  <a:cubicBezTo>
                    <a:pt x="15" y="18"/>
                    <a:pt x="14" y="18"/>
                    <a:pt x="14" y="18"/>
                  </a:cubicBezTo>
                  <a:cubicBezTo>
                    <a:pt x="13" y="19"/>
                    <a:pt x="12" y="18"/>
                    <a:pt x="12" y="18"/>
                  </a:cubicBezTo>
                  <a:cubicBezTo>
                    <a:pt x="10" y="17"/>
                    <a:pt x="10" y="16"/>
                    <a:pt x="9" y="15"/>
                  </a:cubicBezTo>
                  <a:cubicBezTo>
                    <a:pt x="8" y="14"/>
                    <a:pt x="8" y="13"/>
                    <a:pt x="8" y="12"/>
                  </a:cubicBezTo>
                  <a:cubicBezTo>
                    <a:pt x="8" y="11"/>
                    <a:pt x="8" y="10"/>
                    <a:pt x="8" y="9"/>
                  </a:cubicBezTo>
                  <a:close/>
                  <a:moveTo>
                    <a:pt x="9" y="10"/>
                  </a:moveTo>
                  <a:cubicBezTo>
                    <a:pt x="9" y="11"/>
                    <a:pt x="9" y="12"/>
                    <a:pt x="9" y="13"/>
                  </a:cubicBezTo>
                  <a:cubicBezTo>
                    <a:pt x="9" y="13"/>
                    <a:pt x="10" y="14"/>
                    <a:pt x="10" y="15"/>
                  </a:cubicBezTo>
                  <a:cubicBezTo>
                    <a:pt x="10" y="16"/>
                    <a:pt x="11" y="16"/>
                    <a:pt x="12" y="17"/>
                  </a:cubicBezTo>
                  <a:cubicBezTo>
                    <a:pt x="12" y="17"/>
                    <a:pt x="13" y="17"/>
                    <a:pt x="13" y="17"/>
                  </a:cubicBezTo>
                  <a:cubicBezTo>
                    <a:pt x="14" y="16"/>
                    <a:pt x="14" y="16"/>
                    <a:pt x="14" y="15"/>
                  </a:cubicBezTo>
                  <a:cubicBezTo>
                    <a:pt x="14" y="15"/>
                    <a:pt x="14" y="14"/>
                    <a:pt x="14" y="13"/>
                  </a:cubicBezTo>
                  <a:cubicBezTo>
                    <a:pt x="14" y="12"/>
                    <a:pt x="14" y="11"/>
                    <a:pt x="14" y="10"/>
                  </a:cubicBezTo>
                  <a:cubicBezTo>
                    <a:pt x="14" y="9"/>
                    <a:pt x="14" y="9"/>
                    <a:pt x="13" y="8"/>
                  </a:cubicBezTo>
                  <a:cubicBezTo>
                    <a:pt x="13" y="7"/>
                    <a:pt x="12" y="7"/>
                    <a:pt x="12" y="6"/>
                  </a:cubicBezTo>
                  <a:cubicBezTo>
                    <a:pt x="11" y="6"/>
                    <a:pt x="10" y="6"/>
                    <a:pt x="10" y="6"/>
                  </a:cubicBezTo>
                  <a:cubicBezTo>
                    <a:pt x="10" y="6"/>
                    <a:pt x="10" y="7"/>
                    <a:pt x="9" y="8"/>
                  </a:cubicBezTo>
                  <a:cubicBezTo>
                    <a:pt x="9" y="8"/>
                    <a:pt x="9" y="9"/>
                    <a:pt x="9" y="10"/>
                  </a:cubicBezTo>
                  <a:close/>
                  <a:moveTo>
                    <a:pt x="22" y="24"/>
                  </a:moveTo>
                  <a:cubicBezTo>
                    <a:pt x="22" y="22"/>
                    <a:pt x="22" y="21"/>
                    <a:pt x="22" y="19"/>
                  </a:cubicBezTo>
                  <a:cubicBezTo>
                    <a:pt x="22" y="18"/>
                    <a:pt x="22" y="16"/>
                    <a:pt x="22" y="15"/>
                  </a:cubicBezTo>
                  <a:cubicBezTo>
                    <a:pt x="23" y="15"/>
                    <a:pt x="23" y="15"/>
                    <a:pt x="23" y="15"/>
                  </a:cubicBezTo>
                  <a:cubicBezTo>
                    <a:pt x="23" y="16"/>
                    <a:pt x="23" y="16"/>
                    <a:pt x="23" y="17"/>
                  </a:cubicBezTo>
                  <a:cubicBezTo>
                    <a:pt x="24" y="16"/>
                    <a:pt x="24" y="16"/>
                    <a:pt x="25" y="16"/>
                  </a:cubicBezTo>
                  <a:cubicBezTo>
                    <a:pt x="25" y="16"/>
                    <a:pt x="26" y="16"/>
                    <a:pt x="26" y="17"/>
                  </a:cubicBezTo>
                  <a:cubicBezTo>
                    <a:pt x="27" y="17"/>
                    <a:pt x="27" y="17"/>
                    <a:pt x="28" y="18"/>
                  </a:cubicBezTo>
                  <a:cubicBezTo>
                    <a:pt x="28" y="19"/>
                    <a:pt x="28" y="19"/>
                    <a:pt x="29" y="20"/>
                  </a:cubicBezTo>
                  <a:cubicBezTo>
                    <a:pt x="29" y="19"/>
                    <a:pt x="30" y="19"/>
                    <a:pt x="31" y="20"/>
                  </a:cubicBezTo>
                  <a:cubicBezTo>
                    <a:pt x="32" y="20"/>
                    <a:pt x="33" y="21"/>
                    <a:pt x="33" y="22"/>
                  </a:cubicBezTo>
                  <a:cubicBezTo>
                    <a:pt x="34" y="22"/>
                    <a:pt x="34" y="23"/>
                    <a:pt x="34" y="24"/>
                  </a:cubicBezTo>
                  <a:cubicBezTo>
                    <a:pt x="34" y="25"/>
                    <a:pt x="34" y="26"/>
                    <a:pt x="34" y="27"/>
                  </a:cubicBezTo>
                  <a:cubicBezTo>
                    <a:pt x="34" y="28"/>
                    <a:pt x="34" y="30"/>
                    <a:pt x="34" y="31"/>
                  </a:cubicBezTo>
                  <a:cubicBezTo>
                    <a:pt x="34" y="30"/>
                    <a:pt x="33" y="30"/>
                    <a:pt x="33" y="30"/>
                  </a:cubicBezTo>
                  <a:cubicBezTo>
                    <a:pt x="33" y="29"/>
                    <a:pt x="33" y="28"/>
                    <a:pt x="33" y="27"/>
                  </a:cubicBezTo>
                  <a:cubicBezTo>
                    <a:pt x="33" y="26"/>
                    <a:pt x="33" y="25"/>
                    <a:pt x="33" y="24"/>
                  </a:cubicBezTo>
                  <a:cubicBezTo>
                    <a:pt x="33" y="23"/>
                    <a:pt x="33" y="23"/>
                    <a:pt x="32" y="23"/>
                  </a:cubicBezTo>
                  <a:cubicBezTo>
                    <a:pt x="32" y="22"/>
                    <a:pt x="32" y="22"/>
                    <a:pt x="32" y="22"/>
                  </a:cubicBezTo>
                  <a:cubicBezTo>
                    <a:pt x="32" y="21"/>
                    <a:pt x="31" y="21"/>
                    <a:pt x="31" y="21"/>
                  </a:cubicBezTo>
                  <a:cubicBezTo>
                    <a:pt x="30" y="20"/>
                    <a:pt x="30" y="20"/>
                    <a:pt x="29" y="21"/>
                  </a:cubicBezTo>
                  <a:cubicBezTo>
                    <a:pt x="29" y="21"/>
                    <a:pt x="29" y="21"/>
                    <a:pt x="29" y="22"/>
                  </a:cubicBezTo>
                  <a:cubicBezTo>
                    <a:pt x="29" y="23"/>
                    <a:pt x="29" y="24"/>
                    <a:pt x="29" y="25"/>
                  </a:cubicBezTo>
                  <a:cubicBezTo>
                    <a:pt x="29" y="26"/>
                    <a:pt x="29" y="27"/>
                    <a:pt x="29" y="28"/>
                  </a:cubicBezTo>
                  <a:cubicBezTo>
                    <a:pt x="28" y="27"/>
                    <a:pt x="28" y="27"/>
                    <a:pt x="27" y="27"/>
                  </a:cubicBezTo>
                  <a:cubicBezTo>
                    <a:pt x="27" y="26"/>
                    <a:pt x="27" y="25"/>
                    <a:pt x="27" y="24"/>
                  </a:cubicBezTo>
                  <a:cubicBezTo>
                    <a:pt x="27" y="23"/>
                    <a:pt x="27" y="22"/>
                    <a:pt x="27" y="21"/>
                  </a:cubicBezTo>
                  <a:cubicBezTo>
                    <a:pt x="27" y="20"/>
                    <a:pt x="27" y="19"/>
                    <a:pt x="27" y="19"/>
                  </a:cubicBezTo>
                  <a:cubicBezTo>
                    <a:pt x="27" y="19"/>
                    <a:pt x="26" y="18"/>
                    <a:pt x="26" y="18"/>
                  </a:cubicBezTo>
                  <a:cubicBezTo>
                    <a:pt x="25" y="18"/>
                    <a:pt x="25" y="17"/>
                    <a:pt x="25" y="17"/>
                  </a:cubicBezTo>
                  <a:cubicBezTo>
                    <a:pt x="24" y="18"/>
                    <a:pt x="24" y="18"/>
                    <a:pt x="24" y="18"/>
                  </a:cubicBezTo>
                  <a:cubicBezTo>
                    <a:pt x="24" y="18"/>
                    <a:pt x="24" y="19"/>
                    <a:pt x="24" y="20"/>
                  </a:cubicBezTo>
                  <a:cubicBezTo>
                    <a:pt x="24" y="21"/>
                    <a:pt x="24" y="21"/>
                    <a:pt x="24" y="22"/>
                  </a:cubicBezTo>
                  <a:cubicBezTo>
                    <a:pt x="24" y="23"/>
                    <a:pt x="24" y="24"/>
                    <a:pt x="24" y="25"/>
                  </a:cubicBezTo>
                  <a:cubicBezTo>
                    <a:pt x="23" y="24"/>
                    <a:pt x="23" y="24"/>
                    <a:pt x="22" y="24"/>
                  </a:cubicBezTo>
                  <a:close/>
                  <a:moveTo>
                    <a:pt x="36" y="28"/>
                  </a:moveTo>
                  <a:cubicBezTo>
                    <a:pt x="36" y="27"/>
                    <a:pt x="36" y="27"/>
                    <a:pt x="36" y="26"/>
                  </a:cubicBezTo>
                  <a:cubicBezTo>
                    <a:pt x="37" y="27"/>
                    <a:pt x="39" y="28"/>
                    <a:pt x="40" y="29"/>
                  </a:cubicBezTo>
                  <a:cubicBezTo>
                    <a:pt x="40" y="29"/>
                    <a:pt x="40" y="30"/>
                    <a:pt x="40" y="30"/>
                  </a:cubicBezTo>
                  <a:cubicBezTo>
                    <a:pt x="39" y="29"/>
                    <a:pt x="37" y="29"/>
                    <a:pt x="36" y="28"/>
                  </a:cubicBezTo>
                  <a:close/>
                  <a:moveTo>
                    <a:pt x="42" y="35"/>
                  </a:moveTo>
                  <a:cubicBezTo>
                    <a:pt x="42" y="33"/>
                    <a:pt x="42" y="31"/>
                    <a:pt x="42" y="29"/>
                  </a:cubicBezTo>
                  <a:cubicBezTo>
                    <a:pt x="42" y="27"/>
                    <a:pt x="42" y="25"/>
                    <a:pt x="42" y="22"/>
                  </a:cubicBezTo>
                  <a:cubicBezTo>
                    <a:pt x="42" y="23"/>
                    <a:pt x="43" y="23"/>
                    <a:pt x="43" y="23"/>
                  </a:cubicBezTo>
                  <a:cubicBezTo>
                    <a:pt x="43" y="25"/>
                    <a:pt x="43" y="28"/>
                    <a:pt x="43" y="30"/>
                  </a:cubicBezTo>
                  <a:cubicBezTo>
                    <a:pt x="43" y="32"/>
                    <a:pt x="43" y="34"/>
                    <a:pt x="43" y="36"/>
                  </a:cubicBezTo>
                  <a:cubicBezTo>
                    <a:pt x="43" y="36"/>
                    <a:pt x="42" y="35"/>
                    <a:pt x="42" y="35"/>
                  </a:cubicBezTo>
                  <a:close/>
                  <a:moveTo>
                    <a:pt x="45" y="32"/>
                  </a:moveTo>
                  <a:cubicBezTo>
                    <a:pt x="45" y="31"/>
                    <a:pt x="46" y="30"/>
                    <a:pt x="47" y="29"/>
                  </a:cubicBezTo>
                  <a:cubicBezTo>
                    <a:pt x="47" y="29"/>
                    <a:pt x="48" y="29"/>
                    <a:pt x="49" y="30"/>
                  </a:cubicBezTo>
                  <a:cubicBezTo>
                    <a:pt x="51" y="31"/>
                    <a:pt x="52" y="32"/>
                    <a:pt x="52" y="33"/>
                  </a:cubicBezTo>
                  <a:cubicBezTo>
                    <a:pt x="53" y="34"/>
                    <a:pt x="54" y="36"/>
                    <a:pt x="54" y="37"/>
                  </a:cubicBezTo>
                  <a:cubicBezTo>
                    <a:pt x="54" y="38"/>
                    <a:pt x="53" y="39"/>
                    <a:pt x="53" y="40"/>
                  </a:cubicBezTo>
                  <a:cubicBezTo>
                    <a:pt x="53" y="40"/>
                    <a:pt x="52" y="40"/>
                    <a:pt x="52" y="40"/>
                  </a:cubicBezTo>
                  <a:cubicBezTo>
                    <a:pt x="51" y="40"/>
                    <a:pt x="50" y="40"/>
                    <a:pt x="49" y="40"/>
                  </a:cubicBezTo>
                  <a:cubicBezTo>
                    <a:pt x="48" y="39"/>
                    <a:pt x="47" y="38"/>
                    <a:pt x="46" y="37"/>
                  </a:cubicBezTo>
                  <a:cubicBezTo>
                    <a:pt x="46" y="35"/>
                    <a:pt x="45" y="34"/>
                    <a:pt x="45" y="32"/>
                  </a:cubicBezTo>
                  <a:close/>
                  <a:moveTo>
                    <a:pt x="47" y="33"/>
                  </a:moveTo>
                  <a:cubicBezTo>
                    <a:pt x="47" y="34"/>
                    <a:pt x="47" y="35"/>
                    <a:pt x="47" y="36"/>
                  </a:cubicBezTo>
                  <a:cubicBezTo>
                    <a:pt x="48" y="37"/>
                    <a:pt x="49" y="38"/>
                    <a:pt x="49" y="38"/>
                  </a:cubicBezTo>
                  <a:cubicBezTo>
                    <a:pt x="50" y="39"/>
                    <a:pt x="51" y="39"/>
                    <a:pt x="51" y="38"/>
                  </a:cubicBezTo>
                  <a:cubicBezTo>
                    <a:pt x="52" y="38"/>
                    <a:pt x="52" y="37"/>
                    <a:pt x="52" y="36"/>
                  </a:cubicBezTo>
                  <a:cubicBezTo>
                    <a:pt x="52" y="35"/>
                    <a:pt x="52" y="34"/>
                    <a:pt x="51" y="33"/>
                  </a:cubicBezTo>
                  <a:cubicBezTo>
                    <a:pt x="51" y="32"/>
                    <a:pt x="50" y="32"/>
                    <a:pt x="49" y="31"/>
                  </a:cubicBezTo>
                  <a:cubicBezTo>
                    <a:pt x="49" y="31"/>
                    <a:pt x="48" y="31"/>
                    <a:pt x="47" y="31"/>
                  </a:cubicBezTo>
                  <a:cubicBezTo>
                    <a:pt x="47" y="31"/>
                    <a:pt x="47" y="32"/>
                    <a:pt x="47" y="33"/>
                  </a:cubicBezTo>
                  <a:close/>
                  <a:moveTo>
                    <a:pt x="55" y="43"/>
                  </a:moveTo>
                  <a:cubicBezTo>
                    <a:pt x="55" y="41"/>
                    <a:pt x="55" y="40"/>
                    <a:pt x="55" y="38"/>
                  </a:cubicBezTo>
                  <a:cubicBezTo>
                    <a:pt x="55" y="37"/>
                    <a:pt x="55" y="35"/>
                    <a:pt x="55" y="34"/>
                  </a:cubicBezTo>
                  <a:cubicBezTo>
                    <a:pt x="56" y="34"/>
                    <a:pt x="56" y="34"/>
                    <a:pt x="57" y="34"/>
                  </a:cubicBezTo>
                  <a:cubicBezTo>
                    <a:pt x="57" y="35"/>
                    <a:pt x="57" y="35"/>
                    <a:pt x="57" y="36"/>
                  </a:cubicBezTo>
                  <a:cubicBezTo>
                    <a:pt x="57" y="35"/>
                    <a:pt x="58" y="35"/>
                    <a:pt x="59" y="36"/>
                  </a:cubicBezTo>
                  <a:cubicBezTo>
                    <a:pt x="60" y="36"/>
                    <a:pt x="61" y="36"/>
                    <a:pt x="61" y="37"/>
                  </a:cubicBezTo>
                  <a:cubicBezTo>
                    <a:pt x="61" y="37"/>
                    <a:pt x="62" y="38"/>
                    <a:pt x="62" y="38"/>
                  </a:cubicBezTo>
                  <a:cubicBezTo>
                    <a:pt x="62" y="39"/>
                    <a:pt x="62" y="39"/>
                    <a:pt x="62" y="40"/>
                  </a:cubicBezTo>
                  <a:cubicBezTo>
                    <a:pt x="63" y="40"/>
                    <a:pt x="63" y="41"/>
                    <a:pt x="63" y="41"/>
                  </a:cubicBezTo>
                  <a:cubicBezTo>
                    <a:pt x="63" y="42"/>
                    <a:pt x="63" y="43"/>
                    <a:pt x="63" y="44"/>
                  </a:cubicBezTo>
                  <a:cubicBezTo>
                    <a:pt x="63" y="45"/>
                    <a:pt x="63" y="46"/>
                    <a:pt x="63" y="47"/>
                  </a:cubicBezTo>
                  <a:cubicBezTo>
                    <a:pt x="62" y="47"/>
                    <a:pt x="62" y="46"/>
                    <a:pt x="61" y="46"/>
                  </a:cubicBezTo>
                  <a:cubicBezTo>
                    <a:pt x="61" y="45"/>
                    <a:pt x="61" y="44"/>
                    <a:pt x="61" y="43"/>
                  </a:cubicBezTo>
                  <a:cubicBezTo>
                    <a:pt x="61" y="42"/>
                    <a:pt x="61" y="41"/>
                    <a:pt x="61" y="40"/>
                  </a:cubicBezTo>
                  <a:cubicBezTo>
                    <a:pt x="61" y="40"/>
                    <a:pt x="61" y="39"/>
                    <a:pt x="61" y="39"/>
                  </a:cubicBezTo>
                  <a:cubicBezTo>
                    <a:pt x="61" y="39"/>
                    <a:pt x="61" y="38"/>
                    <a:pt x="60" y="38"/>
                  </a:cubicBezTo>
                  <a:cubicBezTo>
                    <a:pt x="60" y="37"/>
                    <a:pt x="60" y="37"/>
                    <a:pt x="59" y="37"/>
                  </a:cubicBezTo>
                  <a:cubicBezTo>
                    <a:pt x="59" y="37"/>
                    <a:pt x="58" y="36"/>
                    <a:pt x="58" y="37"/>
                  </a:cubicBezTo>
                  <a:cubicBezTo>
                    <a:pt x="57" y="37"/>
                    <a:pt x="57" y="37"/>
                    <a:pt x="57" y="39"/>
                  </a:cubicBezTo>
                  <a:cubicBezTo>
                    <a:pt x="57" y="39"/>
                    <a:pt x="57" y="40"/>
                    <a:pt x="57" y="41"/>
                  </a:cubicBezTo>
                  <a:cubicBezTo>
                    <a:pt x="57" y="42"/>
                    <a:pt x="57" y="43"/>
                    <a:pt x="57" y="44"/>
                  </a:cubicBezTo>
                  <a:cubicBezTo>
                    <a:pt x="56" y="43"/>
                    <a:pt x="56" y="43"/>
                    <a:pt x="55" y="43"/>
                  </a:cubicBezTo>
                  <a:close/>
                  <a:moveTo>
                    <a:pt x="65" y="49"/>
                  </a:moveTo>
                  <a:cubicBezTo>
                    <a:pt x="65" y="49"/>
                    <a:pt x="66" y="50"/>
                    <a:pt x="66" y="50"/>
                  </a:cubicBezTo>
                  <a:cubicBezTo>
                    <a:pt x="66" y="51"/>
                    <a:pt x="66" y="51"/>
                    <a:pt x="67" y="51"/>
                  </a:cubicBezTo>
                  <a:cubicBezTo>
                    <a:pt x="67" y="52"/>
                    <a:pt x="67" y="52"/>
                    <a:pt x="68" y="53"/>
                  </a:cubicBezTo>
                  <a:cubicBezTo>
                    <a:pt x="69" y="53"/>
                    <a:pt x="69" y="53"/>
                    <a:pt x="70" y="53"/>
                  </a:cubicBezTo>
                  <a:cubicBezTo>
                    <a:pt x="70" y="53"/>
                    <a:pt x="70" y="53"/>
                    <a:pt x="71" y="52"/>
                  </a:cubicBezTo>
                  <a:cubicBezTo>
                    <a:pt x="71" y="52"/>
                    <a:pt x="71" y="51"/>
                    <a:pt x="71" y="50"/>
                  </a:cubicBezTo>
                  <a:cubicBezTo>
                    <a:pt x="70" y="51"/>
                    <a:pt x="69" y="51"/>
                    <a:pt x="68" y="50"/>
                  </a:cubicBezTo>
                  <a:cubicBezTo>
                    <a:pt x="67" y="50"/>
                    <a:pt x="66" y="48"/>
                    <a:pt x="65" y="47"/>
                  </a:cubicBezTo>
                  <a:cubicBezTo>
                    <a:pt x="65" y="46"/>
                    <a:pt x="64" y="45"/>
                    <a:pt x="64" y="43"/>
                  </a:cubicBezTo>
                  <a:cubicBezTo>
                    <a:pt x="64" y="42"/>
                    <a:pt x="64" y="42"/>
                    <a:pt x="65" y="41"/>
                  </a:cubicBezTo>
                  <a:cubicBezTo>
                    <a:pt x="65" y="41"/>
                    <a:pt x="66" y="40"/>
                    <a:pt x="66" y="40"/>
                  </a:cubicBezTo>
                  <a:cubicBezTo>
                    <a:pt x="67" y="40"/>
                    <a:pt x="67" y="40"/>
                    <a:pt x="68" y="41"/>
                  </a:cubicBezTo>
                  <a:cubicBezTo>
                    <a:pt x="69" y="41"/>
                    <a:pt x="70" y="42"/>
                    <a:pt x="71" y="44"/>
                  </a:cubicBezTo>
                  <a:cubicBezTo>
                    <a:pt x="71" y="43"/>
                    <a:pt x="71" y="43"/>
                    <a:pt x="71" y="42"/>
                  </a:cubicBezTo>
                  <a:cubicBezTo>
                    <a:pt x="71" y="43"/>
                    <a:pt x="72" y="43"/>
                    <a:pt x="72" y="43"/>
                  </a:cubicBezTo>
                  <a:cubicBezTo>
                    <a:pt x="72" y="45"/>
                    <a:pt x="72" y="46"/>
                    <a:pt x="72" y="47"/>
                  </a:cubicBezTo>
                  <a:cubicBezTo>
                    <a:pt x="72" y="49"/>
                    <a:pt x="72" y="50"/>
                    <a:pt x="72" y="51"/>
                  </a:cubicBezTo>
                  <a:cubicBezTo>
                    <a:pt x="72" y="53"/>
                    <a:pt x="72" y="54"/>
                    <a:pt x="72" y="54"/>
                  </a:cubicBezTo>
                  <a:cubicBezTo>
                    <a:pt x="71" y="55"/>
                    <a:pt x="71" y="55"/>
                    <a:pt x="70" y="55"/>
                  </a:cubicBezTo>
                  <a:cubicBezTo>
                    <a:pt x="70" y="55"/>
                    <a:pt x="69" y="54"/>
                    <a:pt x="68" y="54"/>
                  </a:cubicBezTo>
                  <a:cubicBezTo>
                    <a:pt x="67" y="53"/>
                    <a:pt x="66" y="53"/>
                    <a:pt x="66" y="52"/>
                  </a:cubicBezTo>
                  <a:cubicBezTo>
                    <a:pt x="65" y="51"/>
                    <a:pt x="65" y="50"/>
                    <a:pt x="65" y="49"/>
                  </a:cubicBezTo>
                  <a:close/>
                  <a:moveTo>
                    <a:pt x="66" y="44"/>
                  </a:moveTo>
                  <a:cubicBezTo>
                    <a:pt x="66" y="45"/>
                    <a:pt x="66" y="46"/>
                    <a:pt x="67" y="47"/>
                  </a:cubicBezTo>
                  <a:cubicBezTo>
                    <a:pt x="67" y="48"/>
                    <a:pt x="68" y="49"/>
                    <a:pt x="68" y="49"/>
                  </a:cubicBezTo>
                  <a:cubicBezTo>
                    <a:pt x="69" y="49"/>
                    <a:pt x="70" y="49"/>
                    <a:pt x="70" y="49"/>
                  </a:cubicBezTo>
                  <a:cubicBezTo>
                    <a:pt x="71" y="49"/>
                    <a:pt x="71" y="48"/>
                    <a:pt x="71" y="47"/>
                  </a:cubicBezTo>
                  <a:cubicBezTo>
                    <a:pt x="71" y="46"/>
                    <a:pt x="71" y="45"/>
                    <a:pt x="70" y="44"/>
                  </a:cubicBezTo>
                  <a:cubicBezTo>
                    <a:pt x="70" y="43"/>
                    <a:pt x="69" y="43"/>
                    <a:pt x="68" y="42"/>
                  </a:cubicBezTo>
                  <a:cubicBezTo>
                    <a:pt x="68" y="42"/>
                    <a:pt x="67" y="42"/>
                    <a:pt x="67" y="42"/>
                  </a:cubicBezTo>
                  <a:cubicBezTo>
                    <a:pt x="66" y="42"/>
                    <a:pt x="66" y="43"/>
                    <a:pt x="66" y="4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8" name="Freeform 918"/>
            <p:cNvSpPr>
              <a:spLocks noEditPoints="1"/>
            </p:cNvSpPr>
            <p:nvPr/>
          </p:nvSpPr>
          <p:spPr bwMode="auto">
            <a:xfrm>
              <a:off x="117" y="2976"/>
              <a:ext cx="956" cy="582"/>
            </a:xfrm>
            <a:custGeom>
              <a:avLst/>
              <a:gdLst>
                <a:gd name="T0" fmla="*/ 2147483647 w 97"/>
                <a:gd name="T1" fmla="*/ 2147483647 h 59"/>
                <a:gd name="T2" fmla="*/ 0 w 97"/>
                <a:gd name="T3" fmla="*/ 2147483647 h 59"/>
                <a:gd name="T4" fmla="*/ 2147483647 w 97"/>
                <a:gd name="T5" fmla="*/ 2147483647 h 59"/>
                <a:gd name="T6" fmla="*/ 2147483647 w 97"/>
                <a:gd name="T7" fmla="*/ 2147483647 h 59"/>
                <a:gd name="T8" fmla="*/ 2147483647 w 97"/>
                <a:gd name="T9" fmla="*/ 2147483647 h 59"/>
                <a:gd name="T10" fmla="*/ 2147483647 w 97"/>
                <a:gd name="T11" fmla="*/ 2147483647 h 59"/>
                <a:gd name="T12" fmla="*/ 2147483647 w 97"/>
                <a:gd name="T13" fmla="*/ 2147483647 h 59"/>
                <a:gd name="T14" fmla="*/ 2147483647 w 97"/>
                <a:gd name="T15" fmla="*/ 2147483647 h 59"/>
                <a:gd name="T16" fmla="*/ 2147483647 w 97"/>
                <a:gd name="T17" fmla="*/ 2147483647 h 59"/>
                <a:gd name="T18" fmla="*/ 2147483647 w 97"/>
                <a:gd name="T19" fmla="*/ 2147483647 h 59"/>
                <a:gd name="T20" fmla="*/ 2147483647 w 97"/>
                <a:gd name="T21" fmla="*/ 2147483647 h 59"/>
                <a:gd name="T22" fmla="*/ 2147483647 w 97"/>
                <a:gd name="T23" fmla="*/ 2147483647 h 59"/>
                <a:gd name="T24" fmla="*/ 2147483647 w 97"/>
                <a:gd name="T25" fmla="*/ 2147483647 h 59"/>
                <a:gd name="T26" fmla="*/ 2147483647 w 97"/>
                <a:gd name="T27" fmla="*/ 2147483647 h 59"/>
                <a:gd name="T28" fmla="*/ 2147483647 w 97"/>
                <a:gd name="T29" fmla="*/ 2147483647 h 59"/>
                <a:gd name="T30" fmla="*/ 2147483647 w 97"/>
                <a:gd name="T31" fmla="*/ 2147483647 h 59"/>
                <a:gd name="T32" fmla="*/ 2147483647 w 97"/>
                <a:gd name="T33" fmla="*/ 2147483647 h 59"/>
                <a:gd name="T34" fmla="*/ 2147483647 w 97"/>
                <a:gd name="T35" fmla="*/ 2147483647 h 59"/>
                <a:gd name="T36" fmla="*/ 2147483647 w 97"/>
                <a:gd name="T37" fmla="*/ 2147483647 h 59"/>
                <a:gd name="T38" fmla="*/ 2147483647 w 97"/>
                <a:gd name="T39" fmla="*/ 2147483647 h 59"/>
                <a:gd name="T40" fmla="*/ 2147483647 w 97"/>
                <a:gd name="T41" fmla="*/ 2147483647 h 59"/>
                <a:gd name="T42" fmla="*/ 2147483647 w 97"/>
                <a:gd name="T43" fmla="*/ 2147483647 h 59"/>
                <a:gd name="T44" fmla="*/ 2147483647 w 97"/>
                <a:gd name="T45" fmla="*/ 2147483647 h 59"/>
                <a:gd name="T46" fmla="*/ 2147483647 w 97"/>
                <a:gd name="T47" fmla="*/ 2147483647 h 59"/>
                <a:gd name="T48" fmla="*/ 2147483647 w 97"/>
                <a:gd name="T49" fmla="*/ 2147483647 h 59"/>
                <a:gd name="T50" fmla="*/ 2147483647 w 97"/>
                <a:gd name="T51" fmla="*/ 2147483647 h 59"/>
                <a:gd name="T52" fmla="*/ 2147483647 w 97"/>
                <a:gd name="T53" fmla="*/ 2147483647 h 59"/>
                <a:gd name="T54" fmla="*/ 2147483647 w 97"/>
                <a:gd name="T55" fmla="*/ 2147483647 h 59"/>
                <a:gd name="T56" fmla="*/ 2147483647 w 97"/>
                <a:gd name="T57" fmla="*/ 2147483647 h 59"/>
                <a:gd name="T58" fmla="*/ 2147483647 w 97"/>
                <a:gd name="T59" fmla="*/ 2147483647 h 59"/>
                <a:gd name="T60" fmla="*/ 2147483647 w 97"/>
                <a:gd name="T61" fmla="*/ 2147483647 h 59"/>
                <a:gd name="T62" fmla="*/ 2147483647 w 97"/>
                <a:gd name="T63" fmla="*/ 2147483647 h 59"/>
                <a:gd name="T64" fmla="*/ 2147483647 w 97"/>
                <a:gd name="T65" fmla="*/ 2147483647 h 59"/>
                <a:gd name="T66" fmla="*/ 2147483647 w 97"/>
                <a:gd name="T67" fmla="*/ 2147483647 h 59"/>
                <a:gd name="T68" fmla="*/ 2147483647 w 97"/>
                <a:gd name="T69" fmla="*/ 2147483647 h 59"/>
                <a:gd name="T70" fmla="*/ 2147483647 w 97"/>
                <a:gd name="T71" fmla="*/ 2147483647 h 59"/>
                <a:gd name="T72" fmla="*/ 2147483647 w 97"/>
                <a:gd name="T73" fmla="*/ 2147483647 h 59"/>
                <a:gd name="T74" fmla="*/ 2147483647 w 97"/>
                <a:gd name="T75" fmla="*/ 2147483647 h 59"/>
                <a:gd name="T76" fmla="*/ 2147483647 w 97"/>
                <a:gd name="T77" fmla="*/ 2147483647 h 59"/>
                <a:gd name="T78" fmla="*/ 2147483647 w 97"/>
                <a:gd name="T79" fmla="*/ 2147483647 h 59"/>
                <a:gd name="T80" fmla="*/ 2147483647 w 97"/>
                <a:gd name="T81" fmla="*/ 2147483647 h 59"/>
                <a:gd name="T82" fmla="*/ 2147483647 w 97"/>
                <a:gd name="T83" fmla="*/ 2147483647 h 59"/>
                <a:gd name="T84" fmla="*/ 2147483647 w 97"/>
                <a:gd name="T85" fmla="*/ 2147483647 h 59"/>
                <a:gd name="T86" fmla="*/ 2147483647 w 97"/>
                <a:gd name="T87" fmla="*/ 2147483647 h 59"/>
                <a:gd name="T88" fmla="*/ 2147483647 w 97"/>
                <a:gd name="T89" fmla="*/ 2147483647 h 59"/>
                <a:gd name="T90" fmla="*/ 2147483647 w 97"/>
                <a:gd name="T91" fmla="*/ 2147483647 h 59"/>
                <a:gd name="T92" fmla="*/ 2147483647 w 97"/>
                <a:gd name="T93" fmla="*/ 2147483647 h 59"/>
                <a:gd name="T94" fmla="*/ 2147483647 w 97"/>
                <a:gd name="T95" fmla="*/ 2147483647 h 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7"/>
                <a:gd name="T145" fmla="*/ 0 h 59"/>
                <a:gd name="T146" fmla="*/ 97 w 97"/>
                <a:gd name="T147" fmla="*/ 59 h 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7" h="59">
                  <a:moveTo>
                    <a:pt x="7" y="13"/>
                  </a:moveTo>
                  <a:cubicBezTo>
                    <a:pt x="7" y="13"/>
                    <a:pt x="7" y="12"/>
                    <a:pt x="7" y="12"/>
                  </a:cubicBezTo>
                  <a:cubicBezTo>
                    <a:pt x="6" y="13"/>
                    <a:pt x="5" y="13"/>
                    <a:pt x="4" y="12"/>
                  </a:cubicBezTo>
                  <a:cubicBezTo>
                    <a:pt x="3" y="12"/>
                    <a:pt x="3" y="11"/>
                    <a:pt x="2" y="11"/>
                  </a:cubicBezTo>
                  <a:cubicBezTo>
                    <a:pt x="2" y="10"/>
                    <a:pt x="1" y="10"/>
                    <a:pt x="1" y="10"/>
                  </a:cubicBezTo>
                  <a:cubicBezTo>
                    <a:pt x="1" y="9"/>
                    <a:pt x="1" y="9"/>
                    <a:pt x="1" y="8"/>
                  </a:cubicBezTo>
                  <a:cubicBezTo>
                    <a:pt x="0" y="8"/>
                    <a:pt x="0" y="7"/>
                    <a:pt x="0" y="6"/>
                  </a:cubicBezTo>
                  <a:cubicBezTo>
                    <a:pt x="0" y="5"/>
                    <a:pt x="0" y="4"/>
                    <a:pt x="0" y="3"/>
                  </a:cubicBezTo>
                  <a:cubicBezTo>
                    <a:pt x="0" y="2"/>
                    <a:pt x="0" y="1"/>
                    <a:pt x="0" y="0"/>
                  </a:cubicBezTo>
                  <a:cubicBezTo>
                    <a:pt x="1" y="1"/>
                    <a:pt x="1" y="1"/>
                    <a:pt x="2" y="1"/>
                  </a:cubicBezTo>
                  <a:cubicBezTo>
                    <a:pt x="2" y="2"/>
                    <a:pt x="2" y="3"/>
                    <a:pt x="2" y="4"/>
                  </a:cubicBezTo>
                  <a:cubicBezTo>
                    <a:pt x="2" y="5"/>
                    <a:pt x="2" y="6"/>
                    <a:pt x="2" y="7"/>
                  </a:cubicBezTo>
                  <a:cubicBezTo>
                    <a:pt x="2" y="8"/>
                    <a:pt x="2" y="8"/>
                    <a:pt x="2" y="8"/>
                  </a:cubicBezTo>
                  <a:cubicBezTo>
                    <a:pt x="2" y="9"/>
                    <a:pt x="2" y="9"/>
                    <a:pt x="3" y="10"/>
                  </a:cubicBezTo>
                  <a:cubicBezTo>
                    <a:pt x="3" y="10"/>
                    <a:pt x="4" y="11"/>
                    <a:pt x="4" y="11"/>
                  </a:cubicBezTo>
                  <a:cubicBezTo>
                    <a:pt x="5" y="11"/>
                    <a:pt x="5" y="11"/>
                    <a:pt x="5" y="11"/>
                  </a:cubicBezTo>
                  <a:cubicBezTo>
                    <a:pt x="6" y="11"/>
                    <a:pt x="6" y="11"/>
                    <a:pt x="6" y="11"/>
                  </a:cubicBezTo>
                  <a:cubicBezTo>
                    <a:pt x="6" y="10"/>
                    <a:pt x="7" y="10"/>
                    <a:pt x="7" y="9"/>
                  </a:cubicBezTo>
                  <a:cubicBezTo>
                    <a:pt x="7" y="8"/>
                    <a:pt x="7" y="7"/>
                    <a:pt x="7" y="6"/>
                  </a:cubicBezTo>
                  <a:cubicBezTo>
                    <a:pt x="7" y="5"/>
                    <a:pt x="7" y="4"/>
                    <a:pt x="7" y="4"/>
                  </a:cubicBezTo>
                  <a:cubicBezTo>
                    <a:pt x="7" y="4"/>
                    <a:pt x="8" y="4"/>
                    <a:pt x="8" y="4"/>
                  </a:cubicBezTo>
                  <a:cubicBezTo>
                    <a:pt x="8" y="6"/>
                    <a:pt x="8" y="8"/>
                    <a:pt x="8" y="9"/>
                  </a:cubicBezTo>
                  <a:cubicBezTo>
                    <a:pt x="8" y="11"/>
                    <a:pt x="8" y="13"/>
                    <a:pt x="8" y="14"/>
                  </a:cubicBezTo>
                  <a:cubicBezTo>
                    <a:pt x="8" y="14"/>
                    <a:pt x="7" y="14"/>
                    <a:pt x="7" y="13"/>
                  </a:cubicBezTo>
                  <a:close/>
                  <a:moveTo>
                    <a:pt x="11" y="19"/>
                  </a:moveTo>
                  <a:cubicBezTo>
                    <a:pt x="11" y="17"/>
                    <a:pt x="11" y="15"/>
                    <a:pt x="11" y="13"/>
                  </a:cubicBezTo>
                  <a:cubicBezTo>
                    <a:pt x="11" y="10"/>
                    <a:pt x="11" y="8"/>
                    <a:pt x="11" y="6"/>
                  </a:cubicBezTo>
                  <a:cubicBezTo>
                    <a:pt x="11" y="6"/>
                    <a:pt x="12" y="6"/>
                    <a:pt x="12" y="7"/>
                  </a:cubicBezTo>
                  <a:cubicBezTo>
                    <a:pt x="12" y="7"/>
                    <a:pt x="12" y="7"/>
                    <a:pt x="12" y="8"/>
                  </a:cubicBezTo>
                  <a:cubicBezTo>
                    <a:pt x="13" y="7"/>
                    <a:pt x="13" y="7"/>
                    <a:pt x="13" y="7"/>
                  </a:cubicBezTo>
                  <a:cubicBezTo>
                    <a:pt x="14" y="7"/>
                    <a:pt x="14" y="7"/>
                    <a:pt x="15" y="8"/>
                  </a:cubicBezTo>
                  <a:cubicBezTo>
                    <a:pt x="16" y="8"/>
                    <a:pt x="17" y="9"/>
                    <a:pt x="17" y="10"/>
                  </a:cubicBezTo>
                  <a:cubicBezTo>
                    <a:pt x="18" y="10"/>
                    <a:pt x="18" y="11"/>
                    <a:pt x="19" y="12"/>
                  </a:cubicBezTo>
                  <a:cubicBezTo>
                    <a:pt x="19" y="13"/>
                    <a:pt x="19" y="14"/>
                    <a:pt x="19" y="15"/>
                  </a:cubicBezTo>
                  <a:cubicBezTo>
                    <a:pt x="19" y="16"/>
                    <a:pt x="19" y="17"/>
                    <a:pt x="19" y="17"/>
                  </a:cubicBezTo>
                  <a:cubicBezTo>
                    <a:pt x="18" y="18"/>
                    <a:pt x="18" y="18"/>
                    <a:pt x="17" y="18"/>
                  </a:cubicBezTo>
                  <a:cubicBezTo>
                    <a:pt x="16" y="18"/>
                    <a:pt x="16" y="18"/>
                    <a:pt x="15" y="18"/>
                  </a:cubicBezTo>
                  <a:cubicBezTo>
                    <a:pt x="14" y="18"/>
                    <a:pt x="14" y="17"/>
                    <a:pt x="13" y="17"/>
                  </a:cubicBezTo>
                  <a:cubicBezTo>
                    <a:pt x="13" y="16"/>
                    <a:pt x="13" y="16"/>
                    <a:pt x="12" y="15"/>
                  </a:cubicBezTo>
                  <a:cubicBezTo>
                    <a:pt x="12" y="16"/>
                    <a:pt x="12" y="17"/>
                    <a:pt x="12" y="18"/>
                  </a:cubicBezTo>
                  <a:cubicBezTo>
                    <a:pt x="12" y="19"/>
                    <a:pt x="12" y="19"/>
                    <a:pt x="12" y="20"/>
                  </a:cubicBezTo>
                  <a:cubicBezTo>
                    <a:pt x="12" y="20"/>
                    <a:pt x="11" y="20"/>
                    <a:pt x="11" y="19"/>
                  </a:cubicBezTo>
                  <a:close/>
                  <a:moveTo>
                    <a:pt x="12" y="11"/>
                  </a:moveTo>
                  <a:cubicBezTo>
                    <a:pt x="12" y="13"/>
                    <a:pt x="12" y="14"/>
                    <a:pt x="13" y="15"/>
                  </a:cubicBezTo>
                  <a:cubicBezTo>
                    <a:pt x="13" y="16"/>
                    <a:pt x="14" y="16"/>
                    <a:pt x="15" y="17"/>
                  </a:cubicBezTo>
                  <a:cubicBezTo>
                    <a:pt x="16" y="17"/>
                    <a:pt x="16" y="17"/>
                    <a:pt x="17" y="17"/>
                  </a:cubicBezTo>
                  <a:cubicBezTo>
                    <a:pt x="17" y="16"/>
                    <a:pt x="17" y="15"/>
                    <a:pt x="17" y="14"/>
                  </a:cubicBezTo>
                  <a:cubicBezTo>
                    <a:pt x="17" y="13"/>
                    <a:pt x="17" y="12"/>
                    <a:pt x="17" y="11"/>
                  </a:cubicBezTo>
                  <a:cubicBezTo>
                    <a:pt x="16" y="10"/>
                    <a:pt x="16" y="9"/>
                    <a:pt x="15" y="9"/>
                  </a:cubicBezTo>
                  <a:cubicBezTo>
                    <a:pt x="14" y="9"/>
                    <a:pt x="14" y="9"/>
                    <a:pt x="13" y="9"/>
                  </a:cubicBezTo>
                  <a:cubicBezTo>
                    <a:pt x="12" y="9"/>
                    <a:pt x="12" y="10"/>
                    <a:pt x="12" y="11"/>
                  </a:cubicBezTo>
                  <a:close/>
                  <a:moveTo>
                    <a:pt x="30" y="24"/>
                  </a:moveTo>
                  <a:cubicBezTo>
                    <a:pt x="30" y="25"/>
                    <a:pt x="30" y="25"/>
                    <a:pt x="30" y="26"/>
                  </a:cubicBezTo>
                  <a:cubicBezTo>
                    <a:pt x="30" y="25"/>
                    <a:pt x="29" y="25"/>
                    <a:pt x="29" y="25"/>
                  </a:cubicBezTo>
                  <a:cubicBezTo>
                    <a:pt x="28" y="25"/>
                    <a:pt x="28" y="24"/>
                    <a:pt x="27" y="24"/>
                  </a:cubicBezTo>
                  <a:cubicBezTo>
                    <a:pt x="27" y="24"/>
                    <a:pt x="27" y="23"/>
                    <a:pt x="27" y="23"/>
                  </a:cubicBezTo>
                  <a:cubicBezTo>
                    <a:pt x="27" y="23"/>
                    <a:pt x="27" y="22"/>
                    <a:pt x="27" y="21"/>
                  </a:cubicBezTo>
                  <a:cubicBezTo>
                    <a:pt x="27" y="20"/>
                    <a:pt x="27" y="19"/>
                    <a:pt x="27" y="18"/>
                  </a:cubicBezTo>
                  <a:cubicBezTo>
                    <a:pt x="27" y="17"/>
                    <a:pt x="27" y="16"/>
                    <a:pt x="27" y="15"/>
                  </a:cubicBezTo>
                  <a:cubicBezTo>
                    <a:pt x="26" y="15"/>
                    <a:pt x="26" y="15"/>
                    <a:pt x="25" y="15"/>
                  </a:cubicBezTo>
                  <a:cubicBezTo>
                    <a:pt x="25" y="14"/>
                    <a:pt x="25" y="14"/>
                    <a:pt x="25" y="13"/>
                  </a:cubicBezTo>
                  <a:cubicBezTo>
                    <a:pt x="26" y="14"/>
                    <a:pt x="26" y="14"/>
                    <a:pt x="27" y="14"/>
                  </a:cubicBezTo>
                  <a:cubicBezTo>
                    <a:pt x="27" y="13"/>
                    <a:pt x="27" y="12"/>
                    <a:pt x="27" y="12"/>
                  </a:cubicBezTo>
                  <a:cubicBezTo>
                    <a:pt x="27" y="11"/>
                    <a:pt x="28" y="11"/>
                    <a:pt x="28" y="11"/>
                  </a:cubicBezTo>
                  <a:cubicBezTo>
                    <a:pt x="28" y="13"/>
                    <a:pt x="28" y="14"/>
                    <a:pt x="28" y="15"/>
                  </a:cubicBezTo>
                  <a:cubicBezTo>
                    <a:pt x="29" y="15"/>
                    <a:pt x="29" y="15"/>
                    <a:pt x="30" y="16"/>
                  </a:cubicBezTo>
                  <a:cubicBezTo>
                    <a:pt x="30" y="16"/>
                    <a:pt x="30" y="17"/>
                    <a:pt x="30" y="17"/>
                  </a:cubicBezTo>
                  <a:cubicBezTo>
                    <a:pt x="29" y="17"/>
                    <a:pt x="29" y="16"/>
                    <a:pt x="28" y="16"/>
                  </a:cubicBezTo>
                  <a:cubicBezTo>
                    <a:pt x="28" y="17"/>
                    <a:pt x="28" y="18"/>
                    <a:pt x="28" y="19"/>
                  </a:cubicBezTo>
                  <a:cubicBezTo>
                    <a:pt x="28" y="20"/>
                    <a:pt x="28" y="21"/>
                    <a:pt x="28" y="22"/>
                  </a:cubicBezTo>
                  <a:cubicBezTo>
                    <a:pt x="28" y="22"/>
                    <a:pt x="28" y="23"/>
                    <a:pt x="28" y="23"/>
                  </a:cubicBezTo>
                  <a:cubicBezTo>
                    <a:pt x="28" y="23"/>
                    <a:pt x="28" y="23"/>
                    <a:pt x="29" y="23"/>
                  </a:cubicBezTo>
                  <a:cubicBezTo>
                    <a:pt x="29" y="23"/>
                    <a:pt x="29" y="24"/>
                    <a:pt x="29" y="24"/>
                  </a:cubicBezTo>
                  <a:cubicBezTo>
                    <a:pt x="29" y="24"/>
                    <a:pt x="30" y="24"/>
                    <a:pt x="30" y="24"/>
                  </a:cubicBezTo>
                  <a:close/>
                  <a:moveTo>
                    <a:pt x="31" y="21"/>
                  </a:moveTo>
                  <a:cubicBezTo>
                    <a:pt x="31" y="19"/>
                    <a:pt x="31" y="18"/>
                    <a:pt x="32" y="18"/>
                  </a:cubicBezTo>
                  <a:cubicBezTo>
                    <a:pt x="33" y="18"/>
                    <a:pt x="34" y="18"/>
                    <a:pt x="35" y="18"/>
                  </a:cubicBezTo>
                  <a:cubicBezTo>
                    <a:pt x="37" y="19"/>
                    <a:pt x="38" y="20"/>
                    <a:pt x="39" y="21"/>
                  </a:cubicBezTo>
                  <a:cubicBezTo>
                    <a:pt x="39" y="23"/>
                    <a:pt x="40" y="24"/>
                    <a:pt x="40" y="26"/>
                  </a:cubicBezTo>
                  <a:cubicBezTo>
                    <a:pt x="40" y="27"/>
                    <a:pt x="40" y="28"/>
                    <a:pt x="39" y="28"/>
                  </a:cubicBezTo>
                  <a:cubicBezTo>
                    <a:pt x="39" y="29"/>
                    <a:pt x="38" y="29"/>
                    <a:pt x="38" y="29"/>
                  </a:cubicBezTo>
                  <a:cubicBezTo>
                    <a:pt x="37" y="29"/>
                    <a:pt x="36" y="29"/>
                    <a:pt x="35" y="29"/>
                  </a:cubicBezTo>
                  <a:cubicBezTo>
                    <a:pt x="34" y="28"/>
                    <a:pt x="33" y="27"/>
                    <a:pt x="32" y="26"/>
                  </a:cubicBezTo>
                  <a:cubicBezTo>
                    <a:pt x="31" y="24"/>
                    <a:pt x="31" y="23"/>
                    <a:pt x="31" y="21"/>
                  </a:cubicBezTo>
                  <a:close/>
                  <a:moveTo>
                    <a:pt x="33" y="22"/>
                  </a:moveTo>
                  <a:cubicBezTo>
                    <a:pt x="33" y="23"/>
                    <a:pt x="33" y="24"/>
                    <a:pt x="33" y="25"/>
                  </a:cubicBezTo>
                  <a:cubicBezTo>
                    <a:pt x="34" y="26"/>
                    <a:pt x="35" y="27"/>
                    <a:pt x="35" y="27"/>
                  </a:cubicBezTo>
                  <a:cubicBezTo>
                    <a:pt x="36" y="28"/>
                    <a:pt x="37" y="28"/>
                    <a:pt x="37" y="27"/>
                  </a:cubicBezTo>
                  <a:cubicBezTo>
                    <a:pt x="38" y="27"/>
                    <a:pt x="38" y="26"/>
                    <a:pt x="38" y="25"/>
                  </a:cubicBezTo>
                  <a:cubicBezTo>
                    <a:pt x="38" y="24"/>
                    <a:pt x="38" y="23"/>
                    <a:pt x="37" y="22"/>
                  </a:cubicBezTo>
                  <a:cubicBezTo>
                    <a:pt x="37" y="21"/>
                    <a:pt x="36" y="20"/>
                    <a:pt x="35" y="20"/>
                  </a:cubicBezTo>
                  <a:cubicBezTo>
                    <a:pt x="35" y="19"/>
                    <a:pt x="34" y="19"/>
                    <a:pt x="33" y="20"/>
                  </a:cubicBezTo>
                  <a:cubicBezTo>
                    <a:pt x="33" y="20"/>
                    <a:pt x="33" y="21"/>
                    <a:pt x="33" y="22"/>
                  </a:cubicBezTo>
                  <a:close/>
                  <a:moveTo>
                    <a:pt x="52" y="33"/>
                  </a:moveTo>
                  <a:cubicBezTo>
                    <a:pt x="52" y="34"/>
                    <a:pt x="53" y="34"/>
                    <a:pt x="54" y="34"/>
                  </a:cubicBezTo>
                  <a:cubicBezTo>
                    <a:pt x="54" y="35"/>
                    <a:pt x="54" y="36"/>
                    <a:pt x="54" y="37"/>
                  </a:cubicBezTo>
                  <a:cubicBezTo>
                    <a:pt x="55" y="37"/>
                    <a:pt x="56" y="38"/>
                    <a:pt x="56" y="38"/>
                  </a:cubicBezTo>
                  <a:cubicBezTo>
                    <a:pt x="57" y="38"/>
                    <a:pt x="58" y="39"/>
                    <a:pt x="58" y="38"/>
                  </a:cubicBezTo>
                  <a:cubicBezTo>
                    <a:pt x="59" y="38"/>
                    <a:pt x="59" y="37"/>
                    <a:pt x="59" y="36"/>
                  </a:cubicBezTo>
                  <a:cubicBezTo>
                    <a:pt x="59" y="35"/>
                    <a:pt x="59" y="34"/>
                    <a:pt x="58" y="34"/>
                  </a:cubicBezTo>
                  <a:cubicBezTo>
                    <a:pt x="58" y="33"/>
                    <a:pt x="57" y="32"/>
                    <a:pt x="56" y="32"/>
                  </a:cubicBezTo>
                  <a:cubicBezTo>
                    <a:pt x="56" y="31"/>
                    <a:pt x="55" y="31"/>
                    <a:pt x="55" y="31"/>
                  </a:cubicBezTo>
                  <a:cubicBezTo>
                    <a:pt x="54" y="31"/>
                    <a:pt x="54" y="31"/>
                    <a:pt x="54" y="32"/>
                  </a:cubicBezTo>
                  <a:cubicBezTo>
                    <a:pt x="53" y="31"/>
                    <a:pt x="53" y="31"/>
                    <a:pt x="52" y="31"/>
                  </a:cubicBezTo>
                  <a:cubicBezTo>
                    <a:pt x="52" y="30"/>
                    <a:pt x="53" y="29"/>
                    <a:pt x="53" y="27"/>
                  </a:cubicBezTo>
                  <a:cubicBezTo>
                    <a:pt x="53" y="26"/>
                    <a:pt x="53" y="25"/>
                    <a:pt x="53" y="24"/>
                  </a:cubicBezTo>
                  <a:cubicBezTo>
                    <a:pt x="56" y="25"/>
                    <a:pt x="58" y="27"/>
                    <a:pt x="60" y="28"/>
                  </a:cubicBezTo>
                  <a:cubicBezTo>
                    <a:pt x="60" y="28"/>
                    <a:pt x="60" y="29"/>
                    <a:pt x="60" y="29"/>
                  </a:cubicBezTo>
                  <a:cubicBezTo>
                    <a:pt x="58" y="28"/>
                    <a:pt x="57" y="28"/>
                    <a:pt x="55" y="27"/>
                  </a:cubicBezTo>
                  <a:cubicBezTo>
                    <a:pt x="55" y="28"/>
                    <a:pt x="54" y="29"/>
                    <a:pt x="54" y="30"/>
                  </a:cubicBezTo>
                  <a:cubicBezTo>
                    <a:pt x="55" y="30"/>
                    <a:pt x="56" y="30"/>
                    <a:pt x="57" y="30"/>
                  </a:cubicBezTo>
                  <a:cubicBezTo>
                    <a:pt x="58" y="31"/>
                    <a:pt x="59" y="32"/>
                    <a:pt x="60" y="33"/>
                  </a:cubicBezTo>
                  <a:cubicBezTo>
                    <a:pt x="60" y="34"/>
                    <a:pt x="61" y="36"/>
                    <a:pt x="61" y="37"/>
                  </a:cubicBezTo>
                  <a:cubicBezTo>
                    <a:pt x="61" y="38"/>
                    <a:pt x="60" y="39"/>
                    <a:pt x="60" y="40"/>
                  </a:cubicBezTo>
                  <a:cubicBezTo>
                    <a:pt x="59" y="40"/>
                    <a:pt x="58" y="40"/>
                    <a:pt x="56" y="39"/>
                  </a:cubicBezTo>
                  <a:cubicBezTo>
                    <a:pt x="55" y="39"/>
                    <a:pt x="54" y="38"/>
                    <a:pt x="53" y="37"/>
                  </a:cubicBezTo>
                  <a:cubicBezTo>
                    <a:pt x="52" y="36"/>
                    <a:pt x="52" y="35"/>
                    <a:pt x="52" y="33"/>
                  </a:cubicBezTo>
                  <a:close/>
                  <a:moveTo>
                    <a:pt x="68" y="45"/>
                  </a:moveTo>
                  <a:cubicBezTo>
                    <a:pt x="68" y="44"/>
                    <a:pt x="68" y="42"/>
                    <a:pt x="68" y="40"/>
                  </a:cubicBezTo>
                  <a:cubicBezTo>
                    <a:pt x="68" y="39"/>
                    <a:pt x="68" y="37"/>
                    <a:pt x="68" y="36"/>
                  </a:cubicBezTo>
                  <a:cubicBezTo>
                    <a:pt x="69" y="36"/>
                    <a:pt x="69" y="36"/>
                    <a:pt x="70" y="36"/>
                  </a:cubicBezTo>
                  <a:cubicBezTo>
                    <a:pt x="70" y="37"/>
                    <a:pt x="70" y="37"/>
                    <a:pt x="70" y="38"/>
                  </a:cubicBezTo>
                  <a:cubicBezTo>
                    <a:pt x="70" y="37"/>
                    <a:pt x="70" y="37"/>
                    <a:pt x="71" y="37"/>
                  </a:cubicBezTo>
                  <a:cubicBezTo>
                    <a:pt x="71" y="37"/>
                    <a:pt x="72" y="37"/>
                    <a:pt x="73" y="38"/>
                  </a:cubicBezTo>
                  <a:cubicBezTo>
                    <a:pt x="73" y="38"/>
                    <a:pt x="74" y="38"/>
                    <a:pt x="74" y="39"/>
                  </a:cubicBezTo>
                  <a:cubicBezTo>
                    <a:pt x="75" y="40"/>
                    <a:pt x="75" y="40"/>
                    <a:pt x="75" y="41"/>
                  </a:cubicBezTo>
                  <a:cubicBezTo>
                    <a:pt x="76" y="40"/>
                    <a:pt x="77" y="40"/>
                    <a:pt x="78" y="41"/>
                  </a:cubicBezTo>
                  <a:cubicBezTo>
                    <a:pt x="79" y="41"/>
                    <a:pt x="80" y="42"/>
                    <a:pt x="81" y="43"/>
                  </a:cubicBezTo>
                  <a:cubicBezTo>
                    <a:pt x="81" y="43"/>
                    <a:pt x="81" y="44"/>
                    <a:pt x="81" y="46"/>
                  </a:cubicBezTo>
                  <a:cubicBezTo>
                    <a:pt x="81" y="47"/>
                    <a:pt x="81" y="48"/>
                    <a:pt x="81" y="49"/>
                  </a:cubicBezTo>
                  <a:cubicBezTo>
                    <a:pt x="81" y="50"/>
                    <a:pt x="81" y="51"/>
                    <a:pt x="81" y="52"/>
                  </a:cubicBezTo>
                  <a:cubicBezTo>
                    <a:pt x="81" y="52"/>
                    <a:pt x="80" y="52"/>
                    <a:pt x="80" y="52"/>
                  </a:cubicBezTo>
                  <a:cubicBezTo>
                    <a:pt x="80" y="50"/>
                    <a:pt x="80" y="49"/>
                    <a:pt x="80" y="48"/>
                  </a:cubicBezTo>
                  <a:cubicBezTo>
                    <a:pt x="80" y="47"/>
                    <a:pt x="80" y="46"/>
                    <a:pt x="80" y="45"/>
                  </a:cubicBezTo>
                  <a:cubicBezTo>
                    <a:pt x="80" y="45"/>
                    <a:pt x="80" y="44"/>
                    <a:pt x="80" y="44"/>
                  </a:cubicBezTo>
                  <a:cubicBezTo>
                    <a:pt x="79" y="43"/>
                    <a:pt x="79" y="43"/>
                    <a:pt x="79" y="43"/>
                  </a:cubicBezTo>
                  <a:cubicBezTo>
                    <a:pt x="79" y="42"/>
                    <a:pt x="78" y="42"/>
                    <a:pt x="78" y="42"/>
                  </a:cubicBezTo>
                  <a:cubicBezTo>
                    <a:pt x="77" y="42"/>
                    <a:pt x="77" y="41"/>
                    <a:pt x="76" y="42"/>
                  </a:cubicBezTo>
                  <a:cubicBezTo>
                    <a:pt x="76" y="42"/>
                    <a:pt x="76" y="43"/>
                    <a:pt x="76" y="44"/>
                  </a:cubicBezTo>
                  <a:cubicBezTo>
                    <a:pt x="76" y="45"/>
                    <a:pt x="76" y="46"/>
                    <a:pt x="76" y="46"/>
                  </a:cubicBezTo>
                  <a:cubicBezTo>
                    <a:pt x="76" y="47"/>
                    <a:pt x="76" y="48"/>
                    <a:pt x="76" y="49"/>
                  </a:cubicBezTo>
                  <a:cubicBezTo>
                    <a:pt x="75" y="49"/>
                    <a:pt x="74" y="49"/>
                    <a:pt x="74" y="48"/>
                  </a:cubicBezTo>
                  <a:cubicBezTo>
                    <a:pt x="74" y="47"/>
                    <a:pt x="74" y="46"/>
                    <a:pt x="74" y="45"/>
                  </a:cubicBezTo>
                  <a:cubicBezTo>
                    <a:pt x="74" y="44"/>
                    <a:pt x="74" y="43"/>
                    <a:pt x="74" y="42"/>
                  </a:cubicBezTo>
                  <a:cubicBezTo>
                    <a:pt x="74" y="41"/>
                    <a:pt x="74" y="41"/>
                    <a:pt x="73" y="40"/>
                  </a:cubicBezTo>
                  <a:cubicBezTo>
                    <a:pt x="73" y="40"/>
                    <a:pt x="73" y="39"/>
                    <a:pt x="72" y="39"/>
                  </a:cubicBezTo>
                  <a:cubicBezTo>
                    <a:pt x="72" y="39"/>
                    <a:pt x="71" y="39"/>
                    <a:pt x="71" y="39"/>
                  </a:cubicBezTo>
                  <a:cubicBezTo>
                    <a:pt x="70" y="39"/>
                    <a:pt x="70" y="39"/>
                    <a:pt x="70" y="39"/>
                  </a:cubicBezTo>
                  <a:cubicBezTo>
                    <a:pt x="70" y="40"/>
                    <a:pt x="70" y="40"/>
                    <a:pt x="70" y="41"/>
                  </a:cubicBezTo>
                  <a:cubicBezTo>
                    <a:pt x="70" y="42"/>
                    <a:pt x="70" y="43"/>
                    <a:pt x="70" y="44"/>
                  </a:cubicBezTo>
                  <a:cubicBezTo>
                    <a:pt x="70" y="45"/>
                    <a:pt x="70" y="45"/>
                    <a:pt x="70" y="46"/>
                  </a:cubicBezTo>
                  <a:cubicBezTo>
                    <a:pt x="69" y="46"/>
                    <a:pt x="69" y="46"/>
                    <a:pt x="68" y="45"/>
                  </a:cubicBezTo>
                  <a:close/>
                  <a:moveTo>
                    <a:pt x="83" y="53"/>
                  </a:moveTo>
                  <a:cubicBezTo>
                    <a:pt x="83" y="51"/>
                    <a:pt x="84" y="49"/>
                    <a:pt x="85" y="47"/>
                  </a:cubicBezTo>
                  <a:cubicBezTo>
                    <a:pt x="85" y="45"/>
                    <a:pt x="86" y="43"/>
                    <a:pt x="87" y="41"/>
                  </a:cubicBezTo>
                  <a:cubicBezTo>
                    <a:pt x="87" y="41"/>
                    <a:pt x="87" y="42"/>
                    <a:pt x="88" y="42"/>
                  </a:cubicBezTo>
                  <a:cubicBezTo>
                    <a:pt x="87" y="44"/>
                    <a:pt x="87" y="46"/>
                    <a:pt x="86" y="48"/>
                  </a:cubicBezTo>
                  <a:cubicBezTo>
                    <a:pt x="85" y="50"/>
                    <a:pt x="85" y="52"/>
                    <a:pt x="84" y="54"/>
                  </a:cubicBezTo>
                  <a:cubicBezTo>
                    <a:pt x="84" y="54"/>
                    <a:pt x="83" y="53"/>
                    <a:pt x="83" y="53"/>
                  </a:cubicBezTo>
                  <a:close/>
                  <a:moveTo>
                    <a:pt x="89" y="53"/>
                  </a:moveTo>
                  <a:cubicBezTo>
                    <a:pt x="89" y="53"/>
                    <a:pt x="90" y="54"/>
                    <a:pt x="90" y="54"/>
                  </a:cubicBezTo>
                  <a:cubicBezTo>
                    <a:pt x="90" y="54"/>
                    <a:pt x="91" y="55"/>
                    <a:pt x="91" y="56"/>
                  </a:cubicBezTo>
                  <a:cubicBezTo>
                    <a:pt x="91" y="56"/>
                    <a:pt x="92" y="57"/>
                    <a:pt x="93" y="57"/>
                  </a:cubicBezTo>
                  <a:cubicBezTo>
                    <a:pt x="94" y="58"/>
                    <a:pt x="94" y="58"/>
                    <a:pt x="94" y="58"/>
                  </a:cubicBezTo>
                  <a:cubicBezTo>
                    <a:pt x="95" y="57"/>
                    <a:pt x="95" y="57"/>
                    <a:pt x="95" y="57"/>
                  </a:cubicBezTo>
                  <a:cubicBezTo>
                    <a:pt x="95" y="56"/>
                    <a:pt x="95" y="56"/>
                    <a:pt x="95" y="56"/>
                  </a:cubicBezTo>
                  <a:cubicBezTo>
                    <a:pt x="94" y="55"/>
                    <a:pt x="94" y="55"/>
                    <a:pt x="93" y="54"/>
                  </a:cubicBezTo>
                  <a:cubicBezTo>
                    <a:pt x="92" y="53"/>
                    <a:pt x="91" y="52"/>
                    <a:pt x="90" y="52"/>
                  </a:cubicBezTo>
                  <a:cubicBezTo>
                    <a:pt x="90" y="52"/>
                    <a:pt x="89" y="51"/>
                    <a:pt x="89" y="50"/>
                  </a:cubicBezTo>
                  <a:cubicBezTo>
                    <a:pt x="89" y="50"/>
                    <a:pt x="89" y="49"/>
                    <a:pt x="89" y="49"/>
                  </a:cubicBezTo>
                  <a:cubicBezTo>
                    <a:pt x="89" y="48"/>
                    <a:pt x="89" y="48"/>
                    <a:pt x="89" y="48"/>
                  </a:cubicBezTo>
                  <a:cubicBezTo>
                    <a:pt x="89" y="48"/>
                    <a:pt x="90" y="47"/>
                    <a:pt x="90" y="47"/>
                  </a:cubicBezTo>
                  <a:cubicBezTo>
                    <a:pt x="90" y="47"/>
                    <a:pt x="91" y="47"/>
                    <a:pt x="91" y="47"/>
                  </a:cubicBezTo>
                  <a:cubicBezTo>
                    <a:pt x="91" y="48"/>
                    <a:pt x="92" y="48"/>
                    <a:pt x="92" y="48"/>
                  </a:cubicBezTo>
                  <a:cubicBezTo>
                    <a:pt x="93" y="48"/>
                    <a:pt x="94" y="49"/>
                    <a:pt x="95" y="49"/>
                  </a:cubicBezTo>
                  <a:cubicBezTo>
                    <a:pt x="95" y="50"/>
                    <a:pt x="96" y="50"/>
                    <a:pt x="96" y="51"/>
                  </a:cubicBezTo>
                  <a:cubicBezTo>
                    <a:pt x="96" y="52"/>
                    <a:pt x="96" y="52"/>
                    <a:pt x="96" y="53"/>
                  </a:cubicBezTo>
                  <a:cubicBezTo>
                    <a:pt x="96" y="53"/>
                    <a:pt x="95" y="52"/>
                    <a:pt x="95" y="52"/>
                  </a:cubicBezTo>
                  <a:cubicBezTo>
                    <a:pt x="95" y="52"/>
                    <a:pt x="94" y="51"/>
                    <a:pt x="94" y="51"/>
                  </a:cubicBezTo>
                  <a:cubicBezTo>
                    <a:pt x="94" y="50"/>
                    <a:pt x="93" y="50"/>
                    <a:pt x="93" y="49"/>
                  </a:cubicBezTo>
                  <a:cubicBezTo>
                    <a:pt x="92" y="49"/>
                    <a:pt x="91" y="49"/>
                    <a:pt x="91" y="49"/>
                  </a:cubicBezTo>
                  <a:cubicBezTo>
                    <a:pt x="91" y="49"/>
                    <a:pt x="90" y="49"/>
                    <a:pt x="90" y="50"/>
                  </a:cubicBezTo>
                  <a:cubicBezTo>
                    <a:pt x="90" y="50"/>
                    <a:pt x="91" y="50"/>
                    <a:pt x="91" y="50"/>
                  </a:cubicBezTo>
                  <a:cubicBezTo>
                    <a:pt x="91" y="51"/>
                    <a:pt x="91" y="51"/>
                    <a:pt x="91" y="51"/>
                  </a:cubicBezTo>
                  <a:cubicBezTo>
                    <a:pt x="91" y="51"/>
                    <a:pt x="92" y="52"/>
                    <a:pt x="93" y="52"/>
                  </a:cubicBezTo>
                  <a:cubicBezTo>
                    <a:pt x="94" y="53"/>
                    <a:pt x="95" y="54"/>
                    <a:pt x="95" y="54"/>
                  </a:cubicBezTo>
                  <a:cubicBezTo>
                    <a:pt x="96" y="55"/>
                    <a:pt x="96" y="55"/>
                    <a:pt x="96" y="56"/>
                  </a:cubicBezTo>
                  <a:cubicBezTo>
                    <a:pt x="97" y="56"/>
                    <a:pt x="97" y="57"/>
                    <a:pt x="97" y="57"/>
                  </a:cubicBezTo>
                  <a:cubicBezTo>
                    <a:pt x="97" y="58"/>
                    <a:pt x="97" y="58"/>
                    <a:pt x="96" y="59"/>
                  </a:cubicBezTo>
                  <a:cubicBezTo>
                    <a:pt x="96" y="59"/>
                    <a:pt x="96" y="59"/>
                    <a:pt x="95" y="59"/>
                  </a:cubicBezTo>
                  <a:cubicBezTo>
                    <a:pt x="94" y="59"/>
                    <a:pt x="94" y="59"/>
                    <a:pt x="93" y="59"/>
                  </a:cubicBezTo>
                  <a:cubicBezTo>
                    <a:pt x="91" y="58"/>
                    <a:pt x="91" y="57"/>
                    <a:pt x="90" y="56"/>
                  </a:cubicBezTo>
                  <a:cubicBezTo>
                    <a:pt x="89" y="55"/>
                    <a:pt x="89" y="54"/>
                    <a:pt x="89" y="5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59" name="Freeform 919"/>
            <p:cNvSpPr>
              <a:spLocks noEditPoints="1"/>
            </p:cNvSpPr>
            <p:nvPr/>
          </p:nvSpPr>
          <p:spPr bwMode="auto">
            <a:xfrm>
              <a:off x="531" y="2956"/>
              <a:ext cx="434" cy="395"/>
            </a:xfrm>
            <a:custGeom>
              <a:avLst/>
              <a:gdLst>
                <a:gd name="T0" fmla="*/ 0 w 44"/>
                <a:gd name="T1" fmla="*/ 2147483647 h 40"/>
                <a:gd name="T2" fmla="*/ 2147483647 w 44"/>
                <a:gd name="T3" fmla="*/ 2147483647 h 40"/>
                <a:gd name="T4" fmla="*/ 2147483647 w 44"/>
                <a:gd name="T5" fmla="*/ 2147483647 h 40"/>
                <a:gd name="T6" fmla="*/ 2147483647 w 44"/>
                <a:gd name="T7" fmla="*/ 2147483647 h 40"/>
                <a:gd name="T8" fmla="*/ 2147483647 w 44"/>
                <a:gd name="T9" fmla="*/ 2147483647 h 40"/>
                <a:gd name="T10" fmla="*/ 2147483647 w 44"/>
                <a:gd name="T11" fmla="*/ 2147483647 h 40"/>
                <a:gd name="T12" fmla="*/ 2147483647 w 44"/>
                <a:gd name="T13" fmla="*/ 2147483647 h 40"/>
                <a:gd name="T14" fmla="*/ 2147483647 w 44"/>
                <a:gd name="T15" fmla="*/ 2147483647 h 40"/>
                <a:gd name="T16" fmla="*/ 2147483647 w 44"/>
                <a:gd name="T17" fmla="*/ 2147483647 h 40"/>
                <a:gd name="T18" fmla="*/ 2147483647 w 44"/>
                <a:gd name="T19" fmla="*/ 2147483647 h 40"/>
                <a:gd name="T20" fmla="*/ 2147483647 w 44"/>
                <a:gd name="T21" fmla="*/ 2147483647 h 40"/>
                <a:gd name="T22" fmla="*/ 2147483647 w 44"/>
                <a:gd name="T23" fmla="*/ 2147483647 h 40"/>
                <a:gd name="T24" fmla="*/ 2147483647 w 44"/>
                <a:gd name="T25" fmla="*/ 2147483647 h 40"/>
                <a:gd name="T26" fmla="*/ 2147483647 w 44"/>
                <a:gd name="T27" fmla="*/ 2147483647 h 40"/>
                <a:gd name="T28" fmla="*/ 2147483647 w 44"/>
                <a:gd name="T29" fmla="*/ 2147483647 h 40"/>
                <a:gd name="T30" fmla="*/ 2147483647 w 44"/>
                <a:gd name="T31" fmla="*/ 2147483647 h 40"/>
                <a:gd name="T32" fmla="*/ 2147483647 w 44"/>
                <a:gd name="T33" fmla="*/ 2147483647 h 40"/>
                <a:gd name="T34" fmla="*/ 2147483647 w 44"/>
                <a:gd name="T35" fmla="*/ 2147483647 h 40"/>
                <a:gd name="T36" fmla="*/ 2147483647 w 44"/>
                <a:gd name="T37" fmla="*/ 2147483647 h 40"/>
                <a:gd name="T38" fmla="*/ 2147483647 w 44"/>
                <a:gd name="T39" fmla="*/ 2147483647 h 40"/>
                <a:gd name="T40" fmla="*/ 2147483647 w 44"/>
                <a:gd name="T41" fmla="*/ 2147483647 h 40"/>
                <a:gd name="T42" fmla="*/ 2147483647 w 44"/>
                <a:gd name="T43" fmla="*/ 2147483647 h 40"/>
                <a:gd name="T44" fmla="*/ 2147483647 w 44"/>
                <a:gd name="T45" fmla="*/ 2147483647 h 40"/>
                <a:gd name="T46" fmla="*/ 2147483647 w 44"/>
                <a:gd name="T47" fmla="*/ 2147483647 h 40"/>
                <a:gd name="T48" fmla="*/ 2147483647 w 44"/>
                <a:gd name="T49" fmla="*/ 2147483647 h 40"/>
                <a:gd name="T50" fmla="*/ 2147483647 w 44"/>
                <a:gd name="T51" fmla="*/ 2147483647 h 40"/>
                <a:gd name="T52" fmla="*/ 2147483647 w 44"/>
                <a:gd name="T53" fmla="*/ 2147483647 h 40"/>
                <a:gd name="T54" fmla="*/ 2147483647 w 44"/>
                <a:gd name="T55" fmla="*/ 2147483647 h 40"/>
                <a:gd name="T56" fmla="*/ 2147483647 w 44"/>
                <a:gd name="T57" fmla="*/ 2147483647 h 40"/>
                <a:gd name="T58" fmla="*/ 2147483647 w 44"/>
                <a:gd name="T59" fmla="*/ 2147483647 h 40"/>
                <a:gd name="T60" fmla="*/ 2147483647 w 44"/>
                <a:gd name="T61" fmla="*/ 2147483647 h 40"/>
                <a:gd name="T62" fmla="*/ 2147483647 w 44"/>
                <a:gd name="T63" fmla="*/ 2147483647 h 40"/>
                <a:gd name="T64" fmla="*/ 2147483647 w 44"/>
                <a:gd name="T65" fmla="*/ 2147483647 h 40"/>
                <a:gd name="T66" fmla="*/ 2147483647 w 44"/>
                <a:gd name="T67" fmla="*/ 2147483647 h 40"/>
                <a:gd name="T68" fmla="*/ 2147483647 w 44"/>
                <a:gd name="T69" fmla="*/ 2147483647 h 40"/>
                <a:gd name="T70" fmla="*/ 2147483647 w 44"/>
                <a:gd name="T71" fmla="*/ 2147483647 h 40"/>
                <a:gd name="T72" fmla="*/ 2147483647 w 44"/>
                <a:gd name="T73" fmla="*/ 2147483647 h 40"/>
                <a:gd name="T74" fmla="*/ 2147483647 w 44"/>
                <a:gd name="T75" fmla="*/ 2147483647 h 40"/>
                <a:gd name="T76" fmla="*/ 2147483647 w 44"/>
                <a:gd name="T77" fmla="*/ 2147483647 h 40"/>
                <a:gd name="T78" fmla="*/ 2147483647 w 44"/>
                <a:gd name="T79" fmla="*/ 2147483647 h 40"/>
                <a:gd name="T80" fmla="*/ 2147483647 w 44"/>
                <a:gd name="T81" fmla="*/ 2147483647 h 40"/>
                <a:gd name="T82" fmla="*/ 2147483647 w 44"/>
                <a:gd name="T83" fmla="*/ 2147483647 h 40"/>
                <a:gd name="T84" fmla="*/ 2147483647 w 44"/>
                <a:gd name="T85" fmla="*/ 2147483647 h 40"/>
                <a:gd name="T86" fmla="*/ 2147483647 w 44"/>
                <a:gd name="T87" fmla="*/ 2147483647 h 40"/>
                <a:gd name="T88" fmla="*/ 2147483647 w 44"/>
                <a:gd name="T89" fmla="*/ 2147483647 h 40"/>
                <a:gd name="T90" fmla="*/ 2147483647 w 44"/>
                <a:gd name="T91" fmla="*/ 2147483647 h 40"/>
                <a:gd name="T92" fmla="*/ 2147483647 w 44"/>
                <a:gd name="T93" fmla="*/ 2147483647 h 40"/>
                <a:gd name="T94" fmla="*/ 2147483647 w 44"/>
                <a:gd name="T95" fmla="*/ 2147483647 h 40"/>
                <a:gd name="T96" fmla="*/ 2147483647 w 44"/>
                <a:gd name="T97" fmla="*/ 2147483647 h 40"/>
                <a:gd name="T98" fmla="*/ 2147483647 w 44"/>
                <a:gd name="T99" fmla="*/ 2147483647 h 40"/>
                <a:gd name="T100" fmla="*/ 2147483647 w 44"/>
                <a:gd name="T101" fmla="*/ 2147483647 h 40"/>
                <a:gd name="T102" fmla="*/ 2147483647 w 44"/>
                <a:gd name="T103" fmla="*/ 2147483647 h 40"/>
                <a:gd name="T104" fmla="*/ 2147483647 w 44"/>
                <a:gd name="T105" fmla="*/ 2147483647 h 40"/>
                <a:gd name="T106" fmla="*/ 2147483647 w 44"/>
                <a:gd name="T107" fmla="*/ 2147483647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
                <a:gd name="T163" fmla="*/ 0 h 40"/>
                <a:gd name="T164" fmla="*/ 44 w 44"/>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 h="40">
                  <a:moveTo>
                    <a:pt x="0" y="15"/>
                  </a:moveTo>
                  <a:cubicBezTo>
                    <a:pt x="0" y="12"/>
                    <a:pt x="0" y="10"/>
                    <a:pt x="0" y="8"/>
                  </a:cubicBezTo>
                  <a:cubicBezTo>
                    <a:pt x="0" y="5"/>
                    <a:pt x="0" y="3"/>
                    <a:pt x="0" y="0"/>
                  </a:cubicBezTo>
                  <a:cubicBezTo>
                    <a:pt x="1" y="1"/>
                    <a:pt x="1" y="1"/>
                    <a:pt x="2" y="1"/>
                  </a:cubicBezTo>
                  <a:cubicBezTo>
                    <a:pt x="2" y="2"/>
                    <a:pt x="2" y="3"/>
                    <a:pt x="2" y="4"/>
                  </a:cubicBezTo>
                  <a:cubicBezTo>
                    <a:pt x="2" y="5"/>
                    <a:pt x="2" y="6"/>
                    <a:pt x="2" y="7"/>
                  </a:cubicBezTo>
                  <a:cubicBezTo>
                    <a:pt x="4" y="8"/>
                    <a:pt x="6" y="10"/>
                    <a:pt x="8" y="11"/>
                  </a:cubicBezTo>
                  <a:cubicBezTo>
                    <a:pt x="8" y="10"/>
                    <a:pt x="8" y="9"/>
                    <a:pt x="8" y="8"/>
                  </a:cubicBezTo>
                  <a:cubicBezTo>
                    <a:pt x="8" y="7"/>
                    <a:pt x="8" y="6"/>
                    <a:pt x="8" y="5"/>
                  </a:cubicBezTo>
                  <a:cubicBezTo>
                    <a:pt x="9" y="5"/>
                    <a:pt x="9" y="6"/>
                    <a:pt x="10" y="6"/>
                  </a:cubicBezTo>
                  <a:cubicBezTo>
                    <a:pt x="10" y="8"/>
                    <a:pt x="10" y="11"/>
                    <a:pt x="10" y="13"/>
                  </a:cubicBezTo>
                  <a:cubicBezTo>
                    <a:pt x="10" y="15"/>
                    <a:pt x="10" y="18"/>
                    <a:pt x="10" y="20"/>
                  </a:cubicBezTo>
                  <a:cubicBezTo>
                    <a:pt x="9" y="20"/>
                    <a:pt x="9" y="20"/>
                    <a:pt x="8" y="19"/>
                  </a:cubicBezTo>
                  <a:cubicBezTo>
                    <a:pt x="8" y="18"/>
                    <a:pt x="8" y="17"/>
                    <a:pt x="8" y="16"/>
                  </a:cubicBezTo>
                  <a:cubicBezTo>
                    <a:pt x="8" y="15"/>
                    <a:pt x="8" y="14"/>
                    <a:pt x="8" y="13"/>
                  </a:cubicBezTo>
                  <a:cubicBezTo>
                    <a:pt x="6" y="11"/>
                    <a:pt x="4" y="10"/>
                    <a:pt x="2" y="9"/>
                  </a:cubicBezTo>
                  <a:cubicBezTo>
                    <a:pt x="2" y="10"/>
                    <a:pt x="2" y="11"/>
                    <a:pt x="2" y="12"/>
                  </a:cubicBezTo>
                  <a:cubicBezTo>
                    <a:pt x="2" y="13"/>
                    <a:pt x="2" y="15"/>
                    <a:pt x="2" y="16"/>
                  </a:cubicBezTo>
                  <a:cubicBezTo>
                    <a:pt x="1" y="15"/>
                    <a:pt x="1" y="15"/>
                    <a:pt x="0" y="15"/>
                  </a:cubicBezTo>
                  <a:close/>
                  <a:moveTo>
                    <a:pt x="18" y="22"/>
                  </a:moveTo>
                  <a:cubicBezTo>
                    <a:pt x="19" y="22"/>
                    <a:pt x="19" y="22"/>
                    <a:pt x="20" y="23"/>
                  </a:cubicBezTo>
                  <a:cubicBezTo>
                    <a:pt x="19" y="24"/>
                    <a:pt x="19" y="24"/>
                    <a:pt x="18" y="25"/>
                  </a:cubicBezTo>
                  <a:cubicBezTo>
                    <a:pt x="18" y="25"/>
                    <a:pt x="17" y="25"/>
                    <a:pt x="16" y="24"/>
                  </a:cubicBezTo>
                  <a:cubicBezTo>
                    <a:pt x="15" y="23"/>
                    <a:pt x="14" y="22"/>
                    <a:pt x="13" y="21"/>
                  </a:cubicBezTo>
                  <a:cubicBezTo>
                    <a:pt x="12" y="19"/>
                    <a:pt x="12" y="18"/>
                    <a:pt x="12" y="16"/>
                  </a:cubicBezTo>
                  <a:cubicBezTo>
                    <a:pt x="12" y="14"/>
                    <a:pt x="12" y="13"/>
                    <a:pt x="13" y="13"/>
                  </a:cubicBezTo>
                  <a:cubicBezTo>
                    <a:pt x="14" y="12"/>
                    <a:pt x="15" y="12"/>
                    <a:pt x="16" y="13"/>
                  </a:cubicBezTo>
                  <a:cubicBezTo>
                    <a:pt x="17" y="14"/>
                    <a:pt x="18" y="15"/>
                    <a:pt x="19" y="16"/>
                  </a:cubicBezTo>
                  <a:cubicBezTo>
                    <a:pt x="19" y="17"/>
                    <a:pt x="20" y="19"/>
                    <a:pt x="20" y="21"/>
                  </a:cubicBezTo>
                  <a:cubicBezTo>
                    <a:pt x="20" y="21"/>
                    <a:pt x="20" y="21"/>
                    <a:pt x="20" y="21"/>
                  </a:cubicBezTo>
                  <a:cubicBezTo>
                    <a:pt x="18" y="20"/>
                    <a:pt x="15" y="19"/>
                    <a:pt x="13" y="17"/>
                  </a:cubicBezTo>
                  <a:cubicBezTo>
                    <a:pt x="13" y="19"/>
                    <a:pt x="14" y="20"/>
                    <a:pt x="14" y="21"/>
                  </a:cubicBezTo>
                  <a:cubicBezTo>
                    <a:pt x="15" y="21"/>
                    <a:pt x="15" y="22"/>
                    <a:pt x="16" y="23"/>
                  </a:cubicBezTo>
                  <a:cubicBezTo>
                    <a:pt x="16" y="23"/>
                    <a:pt x="17" y="23"/>
                    <a:pt x="17" y="23"/>
                  </a:cubicBezTo>
                  <a:cubicBezTo>
                    <a:pt x="18" y="23"/>
                    <a:pt x="18" y="22"/>
                    <a:pt x="18" y="22"/>
                  </a:cubicBezTo>
                  <a:close/>
                  <a:moveTo>
                    <a:pt x="13" y="16"/>
                  </a:moveTo>
                  <a:cubicBezTo>
                    <a:pt x="15" y="17"/>
                    <a:pt x="17" y="18"/>
                    <a:pt x="18" y="19"/>
                  </a:cubicBezTo>
                  <a:cubicBezTo>
                    <a:pt x="18" y="18"/>
                    <a:pt x="18" y="17"/>
                    <a:pt x="18" y="17"/>
                  </a:cubicBezTo>
                  <a:cubicBezTo>
                    <a:pt x="17" y="16"/>
                    <a:pt x="17" y="15"/>
                    <a:pt x="16" y="15"/>
                  </a:cubicBezTo>
                  <a:cubicBezTo>
                    <a:pt x="15" y="14"/>
                    <a:pt x="15" y="14"/>
                    <a:pt x="14" y="14"/>
                  </a:cubicBezTo>
                  <a:cubicBezTo>
                    <a:pt x="14" y="15"/>
                    <a:pt x="13" y="15"/>
                    <a:pt x="13" y="16"/>
                  </a:cubicBezTo>
                  <a:close/>
                  <a:moveTo>
                    <a:pt x="21" y="22"/>
                  </a:moveTo>
                  <a:cubicBezTo>
                    <a:pt x="21" y="22"/>
                    <a:pt x="21" y="21"/>
                    <a:pt x="21" y="21"/>
                  </a:cubicBezTo>
                  <a:cubicBezTo>
                    <a:pt x="23" y="21"/>
                    <a:pt x="24" y="22"/>
                    <a:pt x="26" y="23"/>
                  </a:cubicBezTo>
                  <a:cubicBezTo>
                    <a:pt x="26" y="24"/>
                    <a:pt x="26" y="24"/>
                    <a:pt x="26" y="25"/>
                  </a:cubicBezTo>
                  <a:cubicBezTo>
                    <a:pt x="24" y="24"/>
                    <a:pt x="23" y="23"/>
                    <a:pt x="21" y="22"/>
                  </a:cubicBezTo>
                  <a:close/>
                  <a:moveTo>
                    <a:pt x="27" y="18"/>
                  </a:moveTo>
                  <a:cubicBezTo>
                    <a:pt x="27" y="17"/>
                    <a:pt x="27" y="17"/>
                    <a:pt x="27" y="16"/>
                  </a:cubicBezTo>
                  <a:cubicBezTo>
                    <a:pt x="28" y="16"/>
                    <a:pt x="28" y="16"/>
                    <a:pt x="29" y="17"/>
                  </a:cubicBezTo>
                  <a:cubicBezTo>
                    <a:pt x="29" y="17"/>
                    <a:pt x="29" y="18"/>
                    <a:pt x="29" y="19"/>
                  </a:cubicBezTo>
                  <a:cubicBezTo>
                    <a:pt x="28" y="18"/>
                    <a:pt x="28" y="18"/>
                    <a:pt x="27" y="18"/>
                  </a:cubicBezTo>
                  <a:close/>
                  <a:moveTo>
                    <a:pt x="25" y="33"/>
                  </a:moveTo>
                  <a:cubicBezTo>
                    <a:pt x="25" y="33"/>
                    <a:pt x="26" y="32"/>
                    <a:pt x="26" y="32"/>
                  </a:cubicBezTo>
                  <a:cubicBezTo>
                    <a:pt x="26" y="32"/>
                    <a:pt x="26" y="32"/>
                    <a:pt x="26" y="32"/>
                  </a:cubicBezTo>
                  <a:cubicBezTo>
                    <a:pt x="27" y="33"/>
                    <a:pt x="27" y="33"/>
                    <a:pt x="27" y="32"/>
                  </a:cubicBezTo>
                  <a:cubicBezTo>
                    <a:pt x="27" y="32"/>
                    <a:pt x="27" y="32"/>
                    <a:pt x="27" y="31"/>
                  </a:cubicBezTo>
                  <a:cubicBezTo>
                    <a:pt x="27" y="29"/>
                    <a:pt x="27" y="27"/>
                    <a:pt x="27" y="25"/>
                  </a:cubicBezTo>
                  <a:cubicBezTo>
                    <a:pt x="27" y="23"/>
                    <a:pt x="27" y="22"/>
                    <a:pt x="27" y="20"/>
                  </a:cubicBezTo>
                  <a:cubicBezTo>
                    <a:pt x="28" y="20"/>
                    <a:pt x="28" y="20"/>
                    <a:pt x="29" y="21"/>
                  </a:cubicBezTo>
                  <a:cubicBezTo>
                    <a:pt x="29" y="23"/>
                    <a:pt x="29" y="24"/>
                    <a:pt x="29" y="26"/>
                  </a:cubicBezTo>
                  <a:cubicBezTo>
                    <a:pt x="29" y="28"/>
                    <a:pt x="29" y="30"/>
                    <a:pt x="29" y="32"/>
                  </a:cubicBezTo>
                  <a:cubicBezTo>
                    <a:pt x="29" y="33"/>
                    <a:pt x="29" y="34"/>
                    <a:pt x="28" y="34"/>
                  </a:cubicBezTo>
                  <a:cubicBezTo>
                    <a:pt x="28" y="35"/>
                    <a:pt x="27" y="35"/>
                    <a:pt x="26" y="34"/>
                  </a:cubicBezTo>
                  <a:cubicBezTo>
                    <a:pt x="26" y="34"/>
                    <a:pt x="26" y="34"/>
                    <a:pt x="25" y="33"/>
                  </a:cubicBezTo>
                  <a:close/>
                  <a:moveTo>
                    <a:pt x="37" y="32"/>
                  </a:moveTo>
                  <a:cubicBezTo>
                    <a:pt x="37" y="33"/>
                    <a:pt x="38" y="33"/>
                    <a:pt x="39" y="34"/>
                  </a:cubicBezTo>
                  <a:cubicBezTo>
                    <a:pt x="38" y="35"/>
                    <a:pt x="38" y="35"/>
                    <a:pt x="37" y="35"/>
                  </a:cubicBezTo>
                  <a:cubicBezTo>
                    <a:pt x="37" y="36"/>
                    <a:pt x="36" y="35"/>
                    <a:pt x="35" y="35"/>
                  </a:cubicBezTo>
                  <a:cubicBezTo>
                    <a:pt x="33" y="34"/>
                    <a:pt x="32" y="33"/>
                    <a:pt x="32" y="32"/>
                  </a:cubicBezTo>
                  <a:cubicBezTo>
                    <a:pt x="31" y="30"/>
                    <a:pt x="30" y="29"/>
                    <a:pt x="30" y="27"/>
                  </a:cubicBezTo>
                  <a:cubicBezTo>
                    <a:pt x="30" y="25"/>
                    <a:pt x="31" y="24"/>
                    <a:pt x="32" y="24"/>
                  </a:cubicBezTo>
                  <a:cubicBezTo>
                    <a:pt x="32" y="23"/>
                    <a:pt x="33" y="23"/>
                    <a:pt x="35" y="24"/>
                  </a:cubicBezTo>
                  <a:cubicBezTo>
                    <a:pt x="36" y="24"/>
                    <a:pt x="37" y="26"/>
                    <a:pt x="37" y="27"/>
                  </a:cubicBezTo>
                  <a:cubicBezTo>
                    <a:pt x="38" y="28"/>
                    <a:pt x="39" y="30"/>
                    <a:pt x="39" y="32"/>
                  </a:cubicBezTo>
                  <a:cubicBezTo>
                    <a:pt x="39" y="32"/>
                    <a:pt x="39" y="32"/>
                    <a:pt x="39" y="32"/>
                  </a:cubicBezTo>
                  <a:cubicBezTo>
                    <a:pt x="36" y="31"/>
                    <a:pt x="34" y="29"/>
                    <a:pt x="32" y="28"/>
                  </a:cubicBezTo>
                  <a:cubicBezTo>
                    <a:pt x="32" y="29"/>
                    <a:pt x="32" y="30"/>
                    <a:pt x="33" y="31"/>
                  </a:cubicBezTo>
                  <a:cubicBezTo>
                    <a:pt x="33" y="32"/>
                    <a:pt x="34" y="33"/>
                    <a:pt x="35" y="33"/>
                  </a:cubicBezTo>
                  <a:cubicBezTo>
                    <a:pt x="35" y="34"/>
                    <a:pt x="36" y="34"/>
                    <a:pt x="36" y="34"/>
                  </a:cubicBezTo>
                  <a:cubicBezTo>
                    <a:pt x="36" y="33"/>
                    <a:pt x="37" y="33"/>
                    <a:pt x="37" y="32"/>
                  </a:cubicBezTo>
                  <a:close/>
                  <a:moveTo>
                    <a:pt x="32" y="27"/>
                  </a:moveTo>
                  <a:cubicBezTo>
                    <a:pt x="34" y="28"/>
                    <a:pt x="35" y="29"/>
                    <a:pt x="37" y="30"/>
                  </a:cubicBezTo>
                  <a:cubicBezTo>
                    <a:pt x="37" y="29"/>
                    <a:pt x="37" y="28"/>
                    <a:pt x="36" y="27"/>
                  </a:cubicBezTo>
                  <a:cubicBezTo>
                    <a:pt x="36" y="26"/>
                    <a:pt x="35" y="26"/>
                    <a:pt x="35" y="25"/>
                  </a:cubicBezTo>
                  <a:cubicBezTo>
                    <a:pt x="34" y="25"/>
                    <a:pt x="33" y="25"/>
                    <a:pt x="33" y="25"/>
                  </a:cubicBezTo>
                  <a:cubicBezTo>
                    <a:pt x="32" y="25"/>
                    <a:pt x="32" y="26"/>
                    <a:pt x="32" y="27"/>
                  </a:cubicBezTo>
                  <a:close/>
                  <a:moveTo>
                    <a:pt x="44" y="38"/>
                  </a:moveTo>
                  <a:cubicBezTo>
                    <a:pt x="44" y="39"/>
                    <a:pt x="44" y="39"/>
                    <a:pt x="44" y="40"/>
                  </a:cubicBezTo>
                  <a:cubicBezTo>
                    <a:pt x="43" y="40"/>
                    <a:pt x="43" y="40"/>
                    <a:pt x="43" y="39"/>
                  </a:cubicBezTo>
                  <a:cubicBezTo>
                    <a:pt x="42" y="39"/>
                    <a:pt x="42" y="39"/>
                    <a:pt x="41" y="38"/>
                  </a:cubicBezTo>
                  <a:cubicBezTo>
                    <a:pt x="41" y="38"/>
                    <a:pt x="41" y="38"/>
                    <a:pt x="41" y="37"/>
                  </a:cubicBezTo>
                  <a:cubicBezTo>
                    <a:pt x="41" y="37"/>
                    <a:pt x="41" y="36"/>
                    <a:pt x="41" y="35"/>
                  </a:cubicBezTo>
                  <a:cubicBezTo>
                    <a:pt x="41" y="34"/>
                    <a:pt x="41" y="33"/>
                    <a:pt x="41" y="32"/>
                  </a:cubicBezTo>
                  <a:cubicBezTo>
                    <a:pt x="41" y="31"/>
                    <a:pt x="41" y="30"/>
                    <a:pt x="41" y="29"/>
                  </a:cubicBezTo>
                  <a:cubicBezTo>
                    <a:pt x="40" y="29"/>
                    <a:pt x="40" y="28"/>
                    <a:pt x="40" y="28"/>
                  </a:cubicBezTo>
                  <a:cubicBezTo>
                    <a:pt x="40" y="28"/>
                    <a:pt x="40" y="27"/>
                    <a:pt x="40" y="27"/>
                  </a:cubicBezTo>
                  <a:cubicBezTo>
                    <a:pt x="40" y="27"/>
                    <a:pt x="40" y="27"/>
                    <a:pt x="41" y="28"/>
                  </a:cubicBezTo>
                  <a:cubicBezTo>
                    <a:pt x="41" y="27"/>
                    <a:pt x="41" y="26"/>
                    <a:pt x="41" y="25"/>
                  </a:cubicBezTo>
                  <a:cubicBezTo>
                    <a:pt x="41" y="25"/>
                    <a:pt x="42" y="25"/>
                    <a:pt x="42" y="25"/>
                  </a:cubicBezTo>
                  <a:cubicBezTo>
                    <a:pt x="42" y="26"/>
                    <a:pt x="42" y="27"/>
                    <a:pt x="42" y="28"/>
                  </a:cubicBezTo>
                  <a:cubicBezTo>
                    <a:pt x="43" y="29"/>
                    <a:pt x="43" y="29"/>
                    <a:pt x="44" y="29"/>
                  </a:cubicBezTo>
                  <a:cubicBezTo>
                    <a:pt x="44" y="30"/>
                    <a:pt x="44" y="30"/>
                    <a:pt x="44" y="31"/>
                  </a:cubicBezTo>
                  <a:cubicBezTo>
                    <a:pt x="43" y="30"/>
                    <a:pt x="43" y="30"/>
                    <a:pt x="42" y="30"/>
                  </a:cubicBezTo>
                  <a:cubicBezTo>
                    <a:pt x="42" y="31"/>
                    <a:pt x="42" y="32"/>
                    <a:pt x="42" y="33"/>
                  </a:cubicBezTo>
                  <a:cubicBezTo>
                    <a:pt x="42" y="34"/>
                    <a:pt x="42" y="35"/>
                    <a:pt x="42" y="36"/>
                  </a:cubicBezTo>
                  <a:cubicBezTo>
                    <a:pt x="42" y="36"/>
                    <a:pt x="42" y="37"/>
                    <a:pt x="42" y="37"/>
                  </a:cubicBezTo>
                  <a:cubicBezTo>
                    <a:pt x="42" y="37"/>
                    <a:pt x="42" y="37"/>
                    <a:pt x="42" y="37"/>
                  </a:cubicBezTo>
                  <a:cubicBezTo>
                    <a:pt x="43" y="38"/>
                    <a:pt x="43" y="38"/>
                    <a:pt x="43" y="38"/>
                  </a:cubicBezTo>
                  <a:cubicBezTo>
                    <a:pt x="43" y="38"/>
                    <a:pt x="43" y="38"/>
                    <a:pt x="44" y="38"/>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0" name="Freeform 920"/>
            <p:cNvSpPr>
              <a:spLocks noEditPoints="1"/>
            </p:cNvSpPr>
            <p:nvPr/>
          </p:nvSpPr>
          <p:spPr bwMode="auto">
            <a:xfrm>
              <a:off x="2060" y="1369"/>
              <a:ext cx="769" cy="463"/>
            </a:xfrm>
            <a:custGeom>
              <a:avLst/>
              <a:gdLst>
                <a:gd name="T0" fmla="*/ 2147483647 w 78"/>
                <a:gd name="T1" fmla="*/ 2147483647 h 47"/>
                <a:gd name="T2" fmla="*/ 0 w 78"/>
                <a:gd name="T3" fmla="*/ 2147483647 h 47"/>
                <a:gd name="T4" fmla="*/ 2147483647 w 78"/>
                <a:gd name="T5" fmla="*/ 2147483647 h 47"/>
                <a:gd name="T6" fmla="*/ 2147483647 w 78"/>
                <a:gd name="T7" fmla="*/ 2147483647 h 47"/>
                <a:gd name="T8" fmla="*/ 2147483647 w 78"/>
                <a:gd name="T9" fmla="*/ 2147483647 h 47"/>
                <a:gd name="T10" fmla="*/ 2147483647 w 78"/>
                <a:gd name="T11" fmla="*/ 2147483647 h 47"/>
                <a:gd name="T12" fmla="*/ 2147483647 w 78"/>
                <a:gd name="T13" fmla="*/ 2147483647 h 47"/>
                <a:gd name="T14" fmla="*/ 2147483647 w 78"/>
                <a:gd name="T15" fmla="*/ 2147483647 h 47"/>
                <a:gd name="T16" fmla="*/ 2147483647 w 78"/>
                <a:gd name="T17" fmla="*/ 2147483647 h 47"/>
                <a:gd name="T18" fmla="*/ 2147483647 w 78"/>
                <a:gd name="T19" fmla="*/ 2147483647 h 47"/>
                <a:gd name="T20" fmla="*/ 2147483647 w 78"/>
                <a:gd name="T21" fmla="*/ 2147483647 h 47"/>
                <a:gd name="T22" fmla="*/ 2147483647 w 78"/>
                <a:gd name="T23" fmla="*/ 2147483647 h 47"/>
                <a:gd name="T24" fmla="*/ 2147483647 w 78"/>
                <a:gd name="T25" fmla="*/ 2147483647 h 47"/>
                <a:gd name="T26" fmla="*/ 2147483647 w 78"/>
                <a:gd name="T27" fmla="*/ 2147483647 h 47"/>
                <a:gd name="T28" fmla="*/ 2147483647 w 78"/>
                <a:gd name="T29" fmla="*/ 2147483647 h 47"/>
                <a:gd name="T30" fmla="*/ 2147483647 w 78"/>
                <a:gd name="T31" fmla="*/ 2147483647 h 47"/>
                <a:gd name="T32" fmla="*/ 2147483647 w 78"/>
                <a:gd name="T33" fmla="*/ 2147483647 h 47"/>
                <a:gd name="T34" fmla="*/ 2147483647 w 78"/>
                <a:gd name="T35" fmla="*/ 2147483647 h 47"/>
                <a:gd name="T36" fmla="*/ 2147483647 w 78"/>
                <a:gd name="T37" fmla="*/ 2147483647 h 47"/>
                <a:gd name="T38" fmla="*/ 2147483647 w 78"/>
                <a:gd name="T39" fmla="*/ 2147483647 h 47"/>
                <a:gd name="T40" fmla="*/ 2147483647 w 78"/>
                <a:gd name="T41" fmla="*/ 2147483647 h 47"/>
                <a:gd name="T42" fmla="*/ 2147483647 w 78"/>
                <a:gd name="T43" fmla="*/ 2147483647 h 47"/>
                <a:gd name="T44" fmla="*/ 2147483647 w 78"/>
                <a:gd name="T45" fmla="*/ 2147483647 h 47"/>
                <a:gd name="T46" fmla="*/ 2147483647 w 78"/>
                <a:gd name="T47" fmla="*/ 2147483647 h 47"/>
                <a:gd name="T48" fmla="*/ 2147483647 w 78"/>
                <a:gd name="T49" fmla="*/ 2147483647 h 47"/>
                <a:gd name="T50" fmla="*/ 2147483647 w 78"/>
                <a:gd name="T51" fmla="*/ 2147483647 h 47"/>
                <a:gd name="T52" fmla="*/ 2147483647 w 78"/>
                <a:gd name="T53" fmla="*/ 2147483647 h 47"/>
                <a:gd name="T54" fmla="*/ 2147483647 w 78"/>
                <a:gd name="T55" fmla="*/ 2147483647 h 47"/>
                <a:gd name="T56" fmla="*/ 2147483647 w 78"/>
                <a:gd name="T57" fmla="*/ 2147483647 h 47"/>
                <a:gd name="T58" fmla="*/ 2147483647 w 78"/>
                <a:gd name="T59" fmla="*/ 2147483647 h 47"/>
                <a:gd name="T60" fmla="*/ 2147483647 w 78"/>
                <a:gd name="T61" fmla="*/ 2147483647 h 47"/>
                <a:gd name="T62" fmla="*/ 2147483647 w 78"/>
                <a:gd name="T63" fmla="*/ 2147483647 h 47"/>
                <a:gd name="T64" fmla="*/ 2147483647 w 78"/>
                <a:gd name="T65" fmla="*/ 2147483647 h 47"/>
                <a:gd name="T66" fmla="*/ 2147483647 w 78"/>
                <a:gd name="T67" fmla="*/ 2147483647 h 47"/>
                <a:gd name="T68" fmla="*/ 2147483647 w 78"/>
                <a:gd name="T69" fmla="*/ 2147483647 h 47"/>
                <a:gd name="T70" fmla="*/ 2147483647 w 78"/>
                <a:gd name="T71" fmla="*/ 2147483647 h 47"/>
                <a:gd name="T72" fmla="*/ 2147483647 w 78"/>
                <a:gd name="T73" fmla="*/ 2147483647 h 47"/>
                <a:gd name="T74" fmla="*/ 2147483647 w 78"/>
                <a:gd name="T75" fmla="*/ 2147483647 h 47"/>
                <a:gd name="T76" fmla="*/ 2147483647 w 78"/>
                <a:gd name="T77" fmla="*/ 2147483647 h 47"/>
                <a:gd name="T78" fmla="*/ 2147483647 w 78"/>
                <a:gd name="T79" fmla="*/ 2147483647 h 47"/>
                <a:gd name="T80" fmla="*/ 2147483647 w 78"/>
                <a:gd name="T81" fmla="*/ 2147483647 h 47"/>
                <a:gd name="T82" fmla="*/ 2147483647 w 78"/>
                <a:gd name="T83" fmla="*/ 2147483647 h 47"/>
                <a:gd name="T84" fmla="*/ 2147483647 w 78"/>
                <a:gd name="T85" fmla="*/ 2147483647 h 47"/>
                <a:gd name="T86" fmla="*/ 2147483647 w 78"/>
                <a:gd name="T87" fmla="*/ 2147483647 h 47"/>
                <a:gd name="T88" fmla="*/ 2147483647 w 78"/>
                <a:gd name="T89" fmla="*/ 2147483647 h 47"/>
                <a:gd name="T90" fmla="*/ 2147483647 w 78"/>
                <a:gd name="T91" fmla="*/ 2147483647 h 47"/>
                <a:gd name="T92" fmla="*/ 2147483647 w 78"/>
                <a:gd name="T93" fmla="*/ 2147483647 h 47"/>
                <a:gd name="T94" fmla="*/ 2147483647 w 78"/>
                <a:gd name="T95" fmla="*/ 2147483647 h 47"/>
                <a:gd name="T96" fmla="*/ 2147483647 w 78"/>
                <a:gd name="T97" fmla="*/ 2147483647 h 47"/>
                <a:gd name="T98" fmla="*/ 2147483647 w 78"/>
                <a:gd name="T99" fmla="*/ 2147483647 h 47"/>
                <a:gd name="T100" fmla="*/ 2147483647 w 78"/>
                <a:gd name="T101" fmla="*/ 2147483647 h 47"/>
                <a:gd name="T102" fmla="*/ 2147483647 w 78"/>
                <a:gd name="T103" fmla="*/ 2147483647 h 47"/>
                <a:gd name="T104" fmla="*/ 2147483647 w 78"/>
                <a:gd name="T105" fmla="*/ 2147483647 h 47"/>
                <a:gd name="T106" fmla="*/ 2147483647 w 78"/>
                <a:gd name="T107" fmla="*/ 2147483647 h 47"/>
                <a:gd name="T108" fmla="*/ 2147483647 w 78"/>
                <a:gd name="T109" fmla="*/ 2147483647 h 47"/>
                <a:gd name="T110" fmla="*/ 2147483647 w 78"/>
                <a:gd name="T111" fmla="*/ 2147483647 h 47"/>
                <a:gd name="T112" fmla="*/ 2147483647 w 78"/>
                <a:gd name="T113" fmla="*/ 2147483647 h 47"/>
                <a:gd name="T114" fmla="*/ 2147483647 w 78"/>
                <a:gd name="T115" fmla="*/ 2147483647 h 47"/>
                <a:gd name="T116" fmla="*/ 2147483647 w 78"/>
                <a:gd name="T117" fmla="*/ 2147483647 h 47"/>
                <a:gd name="T118" fmla="*/ 2147483647 w 78"/>
                <a:gd name="T119" fmla="*/ 2147483647 h 47"/>
                <a:gd name="T120" fmla="*/ 2147483647 w 78"/>
                <a:gd name="T121" fmla="*/ 2147483647 h 47"/>
                <a:gd name="T122" fmla="*/ 2147483647 w 78"/>
                <a:gd name="T123" fmla="*/ 2147483647 h 47"/>
                <a:gd name="T124" fmla="*/ 2147483647 w 78"/>
                <a:gd name="T125" fmla="*/ 2147483647 h 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8"/>
                <a:gd name="T190" fmla="*/ 0 h 47"/>
                <a:gd name="T191" fmla="*/ 78 w 78"/>
                <a:gd name="T192" fmla="*/ 47 h 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8" h="47">
                  <a:moveTo>
                    <a:pt x="8" y="7"/>
                  </a:moveTo>
                  <a:cubicBezTo>
                    <a:pt x="9" y="8"/>
                    <a:pt x="9" y="8"/>
                    <a:pt x="10" y="8"/>
                  </a:cubicBezTo>
                  <a:cubicBezTo>
                    <a:pt x="10" y="9"/>
                    <a:pt x="9" y="9"/>
                    <a:pt x="8" y="9"/>
                  </a:cubicBezTo>
                  <a:cubicBezTo>
                    <a:pt x="7" y="9"/>
                    <a:pt x="6" y="9"/>
                    <a:pt x="5" y="8"/>
                  </a:cubicBezTo>
                  <a:cubicBezTo>
                    <a:pt x="4" y="8"/>
                    <a:pt x="2" y="7"/>
                    <a:pt x="2" y="6"/>
                  </a:cubicBezTo>
                  <a:cubicBezTo>
                    <a:pt x="1" y="4"/>
                    <a:pt x="0" y="3"/>
                    <a:pt x="0" y="2"/>
                  </a:cubicBezTo>
                  <a:cubicBezTo>
                    <a:pt x="0" y="1"/>
                    <a:pt x="1" y="1"/>
                    <a:pt x="1" y="0"/>
                  </a:cubicBezTo>
                  <a:cubicBezTo>
                    <a:pt x="2" y="0"/>
                    <a:pt x="2" y="0"/>
                    <a:pt x="3" y="0"/>
                  </a:cubicBezTo>
                  <a:cubicBezTo>
                    <a:pt x="4" y="0"/>
                    <a:pt x="5" y="1"/>
                    <a:pt x="6" y="1"/>
                  </a:cubicBezTo>
                  <a:cubicBezTo>
                    <a:pt x="7" y="2"/>
                    <a:pt x="8" y="3"/>
                    <a:pt x="9" y="3"/>
                  </a:cubicBezTo>
                  <a:cubicBezTo>
                    <a:pt x="9" y="4"/>
                    <a:pt x="10" y="5"/>
                    <a:pt x="10" y="6"/>
                  </a:cubicBezTo>
                  <a:cubicBezTo>
                    <a:pt x="9" y="5"/>
                    <a:pt x="9" y="5"/>
                    <a:pt x="8" y="5"/>
                  </a:cubicBezTo>
                  <a:cubicBezTo>
                    <a:pt x="8" y="4"/>
                    <a:pt x="8" y="4"/>
                    <a:pt x="7" y="3"/>
                  </a:cubicBezTo>
                  <a:cubicBezTo>
                    <a:pt x="7" y="3"/>
                    <a:pt x="6" y="3"/>
                    <a:pt x="6" y="2"/>
                  </a:cubicBezTo>
                  <a:cubicBezTo>
                    <a:pt x="5" y="2"/>
                    <a:pt x="4" y="1"/>
                    <a:pt x="3" y="2"/>
                  </a:cubicBezTo>
                  <a:cubicBezTo>
                    <a:pt x="3" y="2"/>
                    <a:pt x="2" y="2"/>
                    <a:pt x="2" y="3"/>
                  </a:cubicBezTo>
                  <a:cubicBezTo>
                    <a:pt x="2" y="4"/>
                    <a:pt x="2" y="5"/>
                    <a:pt x="3" y="6"/>
                  </a:cubicBezTo>
                  <a:cubicBezTo>
                    <a:pt x="4" y="6"/>
                    <a:pt x="4" y="7"/>
                    <a:pt x="5" y="7"/>
                  </a:cubicBezTo>
                  <a:cubicBezTo>
                    <a:pt x="6" y="8"/>
                    <a:pt x="6" y="8"/>
                    <a:pt x="7" y="8"/>
                  </a:cubicBezTo>
                  <a:cubicBezTo>
                    <a:pt x="8" y="8"/>
                    <a:pt x="8" y="8"/>
                    <a:pt x="8" y="7"/>
                  </a:cubicBezTo>
                  <a:close/>
                  <a:moveTo>
                    <a:pt x="18" y="15"/>
                  </a:moveTo>
                  <a:cubicBezTo>
                    <a:pt x="18" y="15"/>
                    <a:pt x="17" y="15"/>
                    <a:pt x="16" y="14"/>
                  </a:cubicBezTo>
                  <a:cubicBezTo>
                    <a:pt x="16" y="14"/>
                    <a:pt x="15" y="14"/>
                    <a:pt x="14" y="13"/>
                  </a:cubicBezTo>
                  <a:cubicBezTo>
                    <a:pt x="13" y="13"/>
                    <a:pt x="12" y="12"/>
                    <a:pt x="12" y="11"/>
                  </a:cubicBezTo>
                  <a:cubicBezTo>
                    <a:pt x="11" y="11"/>
                    <a:pt x="11" y="10"/>
                    <a:pt x="11" y="9"/>
                  </a:cubicBezTo>
                  <a:cubicBezTo>
                    <a:pt x="11" y="9"/>
                    <a:pt x="11" y="9"/>
                    <a:pt x="11" y="9"/>
                  </a:cubicBezTo>
                  <a:cubicBezTo>
                    <a:pt x="11" y="9"/>
                    <a:pt x="12" y="9"/>
                    <a:pt x="12" y="9"/>
                  </a:cubicBezTo>
                  <a:cubicBezTo>
                    <a:pt x="13" y="9"/>
                    <a:pt x="13" y="9"/>
                    <a:pt x="14" y="9"/>
                  </a:cubicBezTo>
                  <a:cubicBezTo>
                    <a:pt x="14" y="9"/>
                    <a:pt x="15" y="9"/>
                    <a:pt x="15" y="10"/>
                  </a:cubicBezTo>
                  <a:cubicBezTo>
                    <a:pt x="17" y="10"/>
                    <a:pt x="18" y="11"/>
                    <a:pt x="19" y="11"/>
                  </a:cubicBezTo>
                  <a:cubicBezTo>
                    <a:pt x="19" y="11"/>
                    <a:pt x="19" y="11"/>
                    <a:pt x="19" y="11"/>
                  </a:cubicBezTo>
                  <a:cubicBezTo>
                    <a:pt x="19" y="10"/>
                    <a:pt x="19" y="10"/>
                    <a:pt x="18" y="9"/>
                  </a:cubicBezTo>
                  <a:cubicBezTo>
                    <a:pt x="18" y="9"/>
                    <a:pt x="17" y="8"/>
                    <a:pt x="16" y="8"/>
                  </a:cubicBezTo>
                  <a:cubicBezTo>
                    <a:pt x="15" y="7"/>
                    <a:pt x="15" y="7"/>
                    <a:pt x="14" y="7"/>
                  </a:cubicBezTo>
                  <a:cubicBezTo>
                    <a:pt x="14" y="7"/>
                    <a:pt x="13" y="7"/>
                    <a:pt x="13" y="8"/>
                  </a:cubicBezTo>
                  <a:cubicBezTo>
                    <a:pt x="13" y="7"/>
                    <a:pt x="12" y="7"/>
                    <a:pt x="11" y="6"/>
                  </a:cubicBezTo>
                  <a:cubicBezTo>
                    <a:pt x="12" y="6"/>
                    <a:pt x="12" y="6"/>
                    <a:pt x="12" y="6"/>
                  </a:cubicBezTo>
                  <a:cubicBezTo>
                    <a:pt x="13" y="6"/>
                    <a:pt x="13" y="6"/>
                    <a:pt x="14" y="6"/>
                  </a:cubicBezTo>
                  <a:cubicBezTo>
                    <a:pt x="15" y="6"/>
                    <a:pt x="16" y="7"/>
                    <a:pt x="17" y="7"/>
                  </a:cubicBezTo>
                  <a:cubicBezTo>
                    <a:pt x="17" y="8"/>
                    <a:pt x="18" y="8"/>
                    <a:pt x="19" y="8"/>
                  </a:cubicBezTo>
                  <a:cubicBezTo>
                    <a:pt x="19" y="9"/>
                    <a:pt x="20" y="9"/>
                    <a:pt x="20" y="10"/>
                  </a:cubicBezTo>
                  <a:cubicBezTo>
                    <a:pt x="20" y="10"/>
                    <a:pt x="20" y="10"/>
                    <a:pt x="21" y="11"/>
                  </a:cubicBezTo>
                  <a:cubicBezTo>
                    <a:pt x="21" y="11"/>
                    <a:pt x="21" y="11"/>
                    <a:pt x="21" y="12"/>
                  </a:cubicBezTo>
                  <a:cubicBezTo>
                    <a:pt x="20" y="13"/>
                    <a:pt x="20" y="13"/>
                    <a:pt x="20" y="14"/>
                  </a:cubicBezTo>
                  <a:cubicBezTo>
                    <a:pt x="20" y="15"/>
                    <a:pt x="20" y="15"/>
                    <a:pt x="20" y="16"/>
                  </a:cubicBezTo>
                  <a:cubicBezTo>
                    <a:pt x="20" y="16"/>
                    <a:pt x="21" y="16"/>
                    <a:pt x="21" y="17"/>
                  </a:cubicBezTo>
                  <a:cubicBezTo>
                    <a:pt x="20" y="16"/>
                    <a:pt x="19" y="16"/>
                    <a:pt x="19" y="16"/>
                  </a:cubicBezTo>
                  <a:cubicBezTo>
                    <a:pt x="19" y="15"/>
                    <a:pt x="19" y="15"/>
                    <a:pt x="18" y="15"/>
                  </a:cubicBezTo>
                  <a:close/>
                  <a:moveTo>
                    <a:pt x="19" y="12"/>
                  </a:moveTo>
                  <a:cubicBezTo>
                    <a:pt x="18" y="12"/>
                    <a:pt x="17" y="11"/>
                    <a:pt x="15" y="11"/>
                  </a:cubicBezTo>
                  <a:cubicBezTo>
                    <a:pt x="15" y="10"/>
                    <a:pt x="14" y="10"/>
                    <a:pt x="14" y="10"/>
                  </a:cubicBezTo>
                  <a:cubicBezTo>
                    <a:pt x="14" y="10"/>
                    <a:pt x="13" y="10"/>
                    <a:pt x="13" y="10"/>
                  </a:cubicBezTo>
                  <a:cubicBezTo>
                    <a:pt x="13" y="10"/>
                    <a:pt x="13" y="10"/>
                    <a:pt x="13" y="10"/>
                  </a:cubicBezTo>
                  <a:cubicBezTo>
                    <a:pt x="13" y="11"/>
                    <a:pt x="13" y="11"/>
                    <a:pt x="13" y="12"/>
                  </a:cubicBezTo>
                  <a:cubicBezTo>
                    <a:pt x="14" y="12"/>
                    <a:pt x="14" y="12"/>
                    <a:pt x="15" y="13"/>
                  </a:cubicBezTo>
                  <a:cubicBezTo>
                    <a:pt x="16" y="13"/>
                    <a:pt x="16" y="13"/>
                    <a:pt x="17" y="14"/>
                  </a:cubicBezTo>
                  <a:cubicBezTo>
                    <a:pt x="17" y="14"/>
                    <a:pt x="18" y="14"/>
                    <a:pt x="18" y="13"/>
                  </a:cubicBezTo>
                  <a:cubicBezTo>
                    <a:pt x="18" y="13"/>
                    <a:pt x="18" y="13"/>
                    <a:pt x="19" y="12"/>
                  </a:cubicBezTo>
                  <a:cubicBezTo>
                    <a:pt x="19" y="12"/>
                    <a:pt x="19" y="12"/>
                    <a:pt x="19" y="12"/>
                  </a:cubicBezTo>
                  <a:close/>
                  <a:moveTo>
                    <a:pt x="23" y="21"/>
                  </a:moveTo>
                  <a:cubicBezTo>
                    <a:pt x="23" y="19"/>
                    <a:pt x="23" y="18"/>
                    <a:pt x="23" y="16"/>
                  </a:cubicBezTo>
                  <a:cubicBezTo>
                    <a:pt x="23" y="14"/>
                    <a:pt x="24" y="13"/>
                    <a:pt x="24" y="11"/>
                  </a:cubicBezTo>
                  <a:cubicBezTo>
                    <a:pt x="24" y="11"/>
                    <a:pt x="25" y="12"/>
                    <a:pt x="25" y="12"/>
                  </a:cubicBezTo>
                  <a:cubicBezTo>
                    <a:pt x="25" y="12"/>
                    <a:pt x="25" y="13"/>
                    <a:pt x="25" y="13"/>
                  </a:cubicBezTo>
                  <a:cubicBezTo>
                    <a:pt x="26" y="13"/>
                    <a:pt x="26" y="13"/>
                    <a:pt x="27" y="13"/>
                  </a:cubicBezTo>
                  <a:cubicBezTo>
                    <a:pt x="27" y="13"/>
                    <a:pt x="28" y="13"/>
                    <a:pt x="29" y="14"/>
                  </a:cubicBezTo>
                  <a:cubicBezTo>
                    <a:pt x="30" y="14"/>
                    <a:pt x="30" y="15"/>
                    <a:pt x="31" y="15"/>
                  </a:cubicBezTo>
                  <a:cubicBezTo>
                    <a:pt x="32" y="16"/>
                    <a:pt x="32" y="17"/>
                    <a:pt x="33" y="18"/>
                  </a:cubicBezTo>
                  <a:cubicBezTo>
                    <a:pt x="33" y="18"/>
                    <a:pt x="33" y="19"/>
                    <a:pt x="33" y="20"/>
                  </a:cubicBezTo>
                  <a:cubicBezTo>
                    <a:pt x="33" y="20"/>
                    <a:pt x="33" y="21"/>
                    <a:pt x="32" y="21"/>
                  </a:cubicBezTo>
                  <a:cubicBezTo>
                    <a:pt x="32" y="22"/>
                    <a:pt x="31" y="22"/>
                    <a:pt x="30" y="22"/>
                  </a:cubicBezTo>
                  <a:cubicBezTo>
                    <a:pt x="29" y="22"/>
                    <a:pt x="29" y="21"/>
                    <a:pt x="28" y="21"/>
                  </a:cubicBezTo>
                  <a:cubicBezTo>
                    <a:pt x="27" y="20"/>
                    <a:pt x="27" y="20"/>
                    <a:pt x="26" y="20"/>
                  </a:cubicBezTo>
                  <a:cubicBezTo>
                    <a:pt x="26" y="19"/>
                    <a:pt x="25" y="19"/>
                    <a:pt x="25" y="18"/>
                  </a:cubicBezTo>
                  <a:cubicBezTo>
                    <a:pt x="25" y="19"/>
                    <a:pt x="25" y="19"/>
                    <a:pt x="25" y="20"/>
                  </a:cubicBezTo>
                  <a:cubicBezTo>
                    <a:pt x="25" y="21"/>
                    <a:pt x="25" y="21"/>
                    <a:pt x="25" y="22"/>
                  </a:cubicBezTo>
                  <a:cubicBezTo>
                    <a:pt x="24" y="21"/>
                    <a:pt x="23" y="21"/>
                    <a:pt x="23" y="21"/>
                  </a:cubicBezTo>
                  <a:close/>
                  <a:moveTo>
                    <a:pt x="25" y="16"/>
                  </a:moveTo>
                  <a:cubicBezTo>
                    <a:pt x="25" y="16"/>
                    <a:pt x="25" y="17"/>
                    <a:pt x="26" y="18"/>
                  </a:cubicBezTo>
                  <a:cubicBezTo>
                    <a:pt x="26" y="19"/>
                    <a:pt x="27" y="19"/>
                    <a:pt x="28" y="20"/>
                  </a:cubicBezTo>
                  <a:cubicBezTo>
                    <a:pt x="29" y="20"/>
                    <a:pt x="29" y="20"/>
                    <a:pt x="30" y="20"/>
                  </a:cubicBezTo>
                  <a:cubicBezTo>
                    <a:pt x="31" y="20"/>
                    <a:pt x="31" y="20"/>
                    <a:pt x="31" y="19"/>
                  </a:cubicBezTo>
                  <a:cubicBezTo>
                    <a:pt x="31" y="18"/>
                    <a:pt x="31" y="17"/>
                    <a:pt x="30" y="16"/>
                  </a:cubicBezTo>
                  <a:cubicBezTo>
                    <a:pt x="30" y="15"/>
                    <a:pt x="29" y="15"/>
                    <a:pt x="28" y="14"/>
                  </a:cubicBezTo>
                  <a:cubicBezTo>
                    <a:pt x="28" y="14"/>
                    <a:pt x="27" y="14"/>
                    <a:pt x="26" y="14"/>
                  </a:cubicBezTo>
                  <a:cubicBezTo>
                    <a:pt x="25" y="14"/>
                    <a:pt x="25" y="15"/>
                    <a:pt x="25" y="16"/>
                  </a:cubicBezTo>
                  <a:close/>
                  <a:moveTo>
                    <a:pt x="36" y="16"/>
                  </a:moveTo>
                  <a:cubicBezTo>
                    <a:pt x="36" y="16"/>
                    <a:pt x="36" y="15"/>
                    <a:pt x="36" y="15"/>
                  </a:cubicBezTo>
                  <a:cubicBezTo>
                    <a:pt x="36" y="15"/>
                    <a:pt x="37" y="16"/>
                    <a:pt x="38" y="16"/>
                  </a:cubicBezTo>
                  <a:cubicBezTo>
                    <a:pt x="38" y="16"/>
                    <a:pt x="38" y="17"/>
                    <a:pt x="38" y="17"/>
                  </a:cubicBezTo>
                  <a:cubicBezTo>
                    <a:pt x="37" y="17"/>
                    <a:pt x="36" y="17"/>
                    <a:pt x="36" y="16"/>
                  </a:cubicBezTo>
                  <a:close/>
                  <a:moveTo>
                    <a:pt x="35" y="25"/>
                  </a:moveTo>
                  <a:cubicBezTo>
                    <a:pt x="35" y="23"/>
                    <a:pt x="35" y="22"/>
                    <a:pt x="35" y="21"/>
                  </a:cubicBezTo>
                  <a:cubicBezTo>
                    <a:pt x="35" y="20"/>
                    <a:pt x="35" y="19"/>
                    <a:pt x="36" y="18"/>
                  </a:cubicBezTo>
                  <a:cubicBezTo>
                    <a:pt x="36" y="18"/>
                    <a:pt x="37" y="18"/>
                    <a:pt x="37" y="19"/>
                  </a:cubicBezTo>
                  <a:cubicBezTo>
                    <a:pt x="37" y="20"/>
                    <a:pt x="37" y="21"/>
                    <a:pt x="37" y="22"/>
                  </a:cubicBezTo>
                  <a:cubicBezTo>
                    <a:pt x="37" y="23"/>
                    <a:pt x="37" y="24"/>
                    <a:pt x="37" y="26"/>
                  </a:cubicBezTo>
                  <a:cubicBezTo>
                    <a:pt x="36" y="25"/>
                    <a:pt x="36" y="25"/>
                    <a:pt x="35" y="25"/>
                  </a:cubicBezTo>
                  <a:close/>
                  <a:moveTo>
                    <a:pt x="40" y="27"/>
                  </a:moveTo>
                  <a:cubicBezTo>
                    <a:pt x="40" y="26"/>
                    <a:pt x="40" y="24"/>
                    <a:pt x="40" y="22"/>
                  </a:cubicBezTo>
                  <a:cubicBezTo>
                    <a:pt x="40" y="21"/>
                    <a:pt x="40" y="19"/>
                    <a:pt x="40" y="17"/>
                  </a:cubicBezTo>
                  <a:cubicBezTo>
                    <a:pt x="41" y="18"/>
                    <a:pt x="42" y="18"/>
                    <a:pt x="42" y="18"/>
                  </a:cubicBezTo>
                  <a:cubicBezTo>
                    <a:pt x="42" y="20"/>
                    <a:pt x="42" y="22"/>
                    <a:pt x="42" y="23"/>
                  </a:cubicBezTo>
                  <a:cubicBezTo>
                    <a:pt x="42" y="25"/>
                    <a:pt x="42" y="27"/>
                    <a:pt x="42" y="28"/>
                  </a:cubicBezTo>
                  <a:cubicBezTo>
                    <a:pt x="41" y="28"/>
                    <a:pt x="40" y="27"/>
                    <a:pt x="40" y="27"/>
                  </a:cubicBezTo>
                  <a:close/>
                  <a:moveTo>
                    <a:pt x="44" y="30"/>
                  </a:moveTo>
                  <a:cubicBezTo>
                    <a:pt x="45" y="28"/>
                    <a:pt x="45" y="27"/>
                    <a:pt x="45" y="25"/>
                  </a:cubicBezTo>
                  <a:cubicBezTo>
                    <a:pt x="45" y="23"/>
                    <a:pt x="45" y="22"/>
                    <a:pt x="45" y="20"/>
                  </a:cubicBezTo>
                  <a:cubicBezTo>
                    <a:pt x="46" y="20"/>
                    <a:pt x="47" y="21"/>
                    <a:pt x="47" y="21"/>
                  </a:cubicBezTo>
                  <a:cubicBezTo>
                    <a:pt x="47" y="23"/>
                    <a:pt x="47" y="24"/>
                    <a:pt x="47" y="26"/>
                  </a:cubicBezTo>
                  <a:cubicBezTo>
                    <a:pt x="47" y="28"/>
                    <a:pt x="46" y="29"/>
                    <a:pt x="46" y="31"/>
                  </a:cubicBezTo>
                  <a:cubicBezTo>
                    <a:pt x="46" y="30"/>
                    <a:pt x="45" y="30"/>
                    <a:pt x="44" y="30"/>
                  </a:cubicBezTo>
                  <a:close/>
                  <a:moveTo>
                    <a:pt x="57" y="35"/>
                  </a:moveTo>
                  <a:cubicBezTo>
                    <a:pt x="56" y="35"/>
                    <a:pt x="55" y="35"/>
                    <a:pt x="55" y="35"/>
                  </a:cubicBezTo>
                  <a:cubicBezTo>
                    <a:pt x="54" y="35"/>
                    <a:pt x="53" y="35"/>
                    <a:pt x="52" y="34"/>
                  </a:cubicBezTo>
                  <a:cubicBezTo>
                    <a:pt x="51" y="34"/>
                    <a:pt x="50" y="33"/>
                    <a:pt x="50" y="32"/>
                  </a:cubicBezTo>
                  <a:cubicBezTo>
                    <a:pt x="49" y="31"/>
                    <a:pt x="49" y="31"/>
                    <a:pt x="49" y="30"/>
                  </a:cubicBezTo>
                  <a:cubicBezTo>
                    <a:pt x="49" y="30"/>
                    <a:pt x="49" y="30"/>
                    <a:pt x="49" y="29"/>
                  </a:cubicBezTo>
                  <a:cubicBezTo>
                    <a:pt x="50" y="29"/>
                    <a:pt x="50" y="29"/>
                    <a:pt x="50" y="29"/>
                  </a:cubicBezTo>
                  <a:cubicBezTo>
                    <a:pt x="51" y="29"/>
                    <a:pt x="51" y="29"/>
                    <a:pt x="52" y="30"/>
                  </a:cubicBezTo>
                  <a:cubicBezTo>
                    <a:pt x="52" y="30"/>
                    <a:pt x="53" y="30"/>
                    <a:pt x="53" y="30"/>
                  </a:cubicBezTo>
                  <a:cubicBezTo>
                    <a:pt x="55" y="31"/>
                    <a:pt x="56" y="32"/>
                    <a:pt x="57" y="32"/>
                  </a:cubicBezTo>
                  <a:cubicBezTo>
                    <a:pt x="57" y="32"/>
                    <a:pt x="57" y="32"/>
                    <a:pt x="57" y="32"/>
                  </a:cubicBezTo>
                  <a:cubicBezTo>
                    <a:pt x="57" y="31"/>
                    <a:pt x="57" y="31"/>
                    <a:pt x="56" y="30"/>
                  </a:cubicBezTo>
                  <a:cubicBezTo>
                    <a:pt x="56" y="30"/>
                    <a:pt x="55" y="29"/>
                    <a:pt x="54" y="29"/>
                  </a:cubicBezTo>
                  <a:cubicBezTo>
                    <a:pt x="53" y="28"/>
                    <a:pt x="53" y="28"/>
                    <a:pt x="52" y="28"/>
                  </a:cubicBezTo>
                  <a:cubicBezTo>
                    <a:pt x="52" y="28"/>
                    <a:pt x="51" y="28"/>
                    <a:pt x="51" y="28"/>
                  </a:cubicBezTo>
                  <a:cubicBezTo>
                    <a:pt x="51" y="28"/>
                    <a:pt x="50" y="28"/>
                    <a:pt x="49" y="27"/>
                  </a:cubicBezTo>
                  <a:cubicBezTo>
                    <a:pt x="50" y="27"/>
                    <a:pt x="50" y="27"/>
                    <a:pt x="50" y="26"/>
                  </a:cubicBezTo>
                  <a:cubicBezTo>
                    <a:pt x="51" y="26"/>
                    <a:pt x="51" y="26"/>
                    <a:pt x="52" y="27"/>
                  </a:cubicBezTo>
                  <a:cubicBezTo>
                    <a:pt x="53" y="27"/>
                    <a:pt x="54" y="27"/>
                    <a:pt x="55" y="28"/>
                  </a:cubicBezTo>
                  <a:cubicBezTo>
                    <a:pt x="56" y="28"/>
                    <a:pt x="56" y="29"/>
                    <a:pt x="57" y="29"/>
                  </a:cubicBezTo>
                  <a:cubicBezTo>
                    <a:pt x="58" y="30"/>
                    <a:pt x="58" y="30"/>
                    <a:pt x="58" y="30"/>
                  </a:cubicBezTo>
                  <a:cubicBezTo>
                    <a:pt x="58" y="31"/>
                    <a:pt x="59" y="31"/>
                    <a:pt x="59" y="32"/>
                  </a:cubicBezTo>
                  <a:cubicBezTo>
                    <a:pt x="59" y="32"/>
                    <a:pt x="59" y="32"/>
                    <a:pt x="59" y="33"/>
                  </a:cubicBezTo>
                  <a:cubicBezTo>
                    <a:pt x="59" y="33"/>
                    <a:pt x="59" y="34"/>
                    <a:pt x="59" y="34"/>
                  </a:cubicBezTo>
                  <a:cubicBezTo>
                    <a:pt x="59" y="35"/>
                    <a:pt x="58" y="36"/>
                    <a:pt x="59" y="37"/>
                  </a:cubicBezTo>
                  <a:cubicBezTo>
                    <a:pt x="59" y="37"/>
                    <a:pt x="59" y="37"/>
                    <a:pt x="59" y="38"/>
                  </a:cubicBezTo>
                  <a:cubicBezTo>
                    <a:pt x="58" y="37"/>
                    <a:pt x="58" y="37"/>
                    <a:pt x="57" y="37"/>
                  </a:cubicBezTo>
                  <a:cubicBezTo>
                    <a:pt x="57" y="36"/>
                    <a:pt x="57" y="36"/>
                    <a:pt x="57" y="35"/>
                  </a:cubicBezTo>
                  <a:close/>
                  <a:moveTo>
                    <a:pt x="57" y="33"/>
                  </a:moveTo>
                  <a:cubicBezTo>
                    <a:pt x="56" y="33"/>
                    <a:pt x="55" y="32"/>
                    <a:pt x="54" y="31"/>
                  </a:cubicBezTo>
                  <a:cubicBezTo>
                    <a:pt x="53" y="31"/>
                    <a:pt x="52" y="31"/>
                    <a:pt x="52" y="31"/>
                  </a:cubicBezTo>
                  <a:cubicBezTo>
                    <a:pt x="52" y="31"/>
                    <a:pt x="51" y="31"/>
                    <a:pt x="51" y="31"/>
                  </a:cubicBezTo>
                  <a:cubicBezTo>
                    <a:pt x="51" y="31"/>
                    <a:pt x="51" y="31"/>
                    <a:pt x="51" y="31"/>
                  </a:cubicBezTo>
                  <a:cubicBezTo>
                    <a:pt x="51" y="32"/>
                    <a:pt x="51" y="32"/>
                    <a:pt x="51" y="32"/>
                  </a:cubicBezTo>
                  <a:cubicBezTo>
                    <a:pt x="52" y="33"/>
                    <a:pt x="52" y="33"/>
                    <a:pt x="53" y="34"/>
                  </a:cubicBezTo>
                  <a:cubicBezTo>
                    <a:pt x="54" y="34"/>
                    <a:pt x="54" y="34"/>
                    <a:pt x="55" y="34"/>
                  </a:cubicBezTo>
                  <a:cubicBezTo>
                    <a:pt x="56" y="34"/>
                    <a:pt x="56" y="34"/>
                    <a:pt x="56" y="34"/>
                  </a:cubicBezTo>
                  <a:cubicBezTo>
                    <a:pt x="57" y="34"/>
                    <a:pt x="57" y="34"/>
                    <a:pt x="57" y="33"/>
                  </a:cubicBezTo>
                  <a:cubicBezTo>
                    <a:pt x="57" y="33"/>
                    <a:pt x="57" y="33"/>
                    <a:pt x="57" y="33"/>
                  </a:cubicBezTo>
                  <a:close/>
                  <a:moveTo>
                    <a:pt x="61" y="39"/>
                  </a:moveTo>
                  <a:cubicBezTo>
                    <a:pt x="61" y="38"/>
                    <a:pt x="61" y="37"/>
                    <a:pt x="62" y="35"/>
                  </a:cubicBezTo>
                  <a:cubicBezTo>
                    <a:pt x="62" y="34"/>
                    <a:pt x="62" y="33"/>
                    <a:pt x="62" y="32"/>
                  </a:cubicBezTo>
                  <a:cubicBezTo>
                    <a:pt x="62" y="32"/>
                    <a:pt x="63" y="33"/>
                    <a:pt x="64" y="33"/>
                  </a:cubicBezTo>
                  <a:cubicBezTo>
                    <a:pt x="64" y="33"/>
                    <a:pt x="64" y="34"/>
                    <a:pt x="64" y="34"/>
                  </a:cubicBezTo>
                  <a:cubicBezTo>
                    <a:pt x="64" y="34"/>
                    <a:pt x="64" y="34"/>
                    <a:pt x="65" y="34"/>
                  </a:cubicBezTo>
                  <a:cubicBezTo>
                    <a:pt x="65" y="34"/>
                    <a:pt x="66" y="34"/>
                    <a:pt x="66" y="34"/>
                  </a:cubicBezTo>
                  <a:cubicBezTo>
                    <a:pt x="67" y="34"/>
                    <a:pt x="67" y="35"/>
                    <a:pt x="68" y="35"/>
                  </a:cubicBezTo>
                  <a:cubicBezTo>
                    <a:pt x="68" y="36"/>
                    <a:pt x="67" y="36"/>
                    <a:pt x="67" y="36"/>
                  </a:cubicBezTo>
                  <a:cubicBezTo>
                    <a:pt x="67" y="36"/>
                    <a:pt x="66" y="35"/>
                    <a:pt x="66" y="35"/>
                  </a:cubicBezTo>
                  <a:cubicBezTo>
                    <a:pt x="65" y="35"/>
                    <a:pt x="65" y="35"/>
                    <a:pt x="65" y="35"/>
                  </a:cubicBezTo>
                  <a:cubicBezTo>
                    <a:pt x="64" y="35"/>
                    <a:pt x="64" y="35"/>
                    <a:pt x="64" y="35"/>
                  </a:cubicBezTo>
                  <a:cubicBezTo>
                    <a:pt x="64" y="35"/>
                    <a:pt x="64" y="36"/>
                    <a:pt x="64" y="36"/>
                  </a:cubicBezTo>
                  <a:cubicBezTo>
                    <a:pt x="63" y="37"/>
                    <a:pt x="63" y="38"/>
                    <a:pt x="63" y="38"/>
                  </a:cubicBezTo>
                  <a:cubicBezTo>
                    <a:pt x="63" y="39"/>
                    <a:pt x="63" y="39"/>
                    <a:pt x="63" y="40"/>
                  </a:cubicBezTo>
                  <a:cubicBezTo>
                    <a:pt x="63" y="40"/>
                    <a:pt x="62" y="39"/>
                    <a:pt x="61" y="39"/>
                  </a:cubicBezTo>
                  <a:close/>
                  <a:moveTo>
                    <a:pt x="68" y="46"/>
                  </a:moveTo>
                  <a:cubicBezTo>
                    <a:pt x="68" y="45"/>
                    <a:pt x="68" y="45"/>
                    <a:pt x="68" y="44"/>
                  </a:cubicBezTo>
                  <a:cubicBezTo>
                    <a:pt x="69" y="45"/>
                    <a:pt x="69" y="45"/>
                    <a:pt x="69" y="45"/>
                  </a:cubicBezTo>
                  <a:cubicBezTo>
                    <a:pt x="70" y="45"/>
                    <a:pt x="70" y="45"/>
                    <a:pt x="70" y="45"/>
                  </a:cubicBezTo>
                  <a:cubicBezTo>
                    <a:pt x="70" y="45"/>
                    <a:pt x="71" y="45"/>
                    <a:pt x="71" y="45"/>
                  </a:cubicBezTo>
                  <a:cubicBezTo>
                    <a:pt x="71" y="45"/>
                    <a:pt x="71" y="45"/>
                    <a:pt x="72" y="45"/>
                  </a:cubicBezTo>
                  <a:cubicBezTo>
                    <a:pt x="72" y="45"/>
                    <a:pt x="72" y="45"/>
                    <a:pt x="72" y="45"/>
                  </a:cubicBezTo>
                  <a:cubicBezTo>
                    <a:pt x="71" y="43"/>
                    <a:pt x="71" y="42"/>
                    <a:pt x="70" y="40"/>
                  </a:cubicBezTo>
                  <a:cubicBezTo>
                    <a:pt x="69" y="38"/>
                    <a:pt x="69" y="37"/>
                    <a:pt x="68" y="35"/>
                  </a:cubicBezTo>
                  <a:cubicBezTo>
                    <a:pt x="69" y="36"/>
                    <a:pt x="69" y="36"/>
                    <a:pt x="70" y="36"/>
                  </a:cubicBezTo>
                  <a:cubicBezTo>
                    <a:pt x="70" y="37"/>
                    <a:pt x="71" y="38"/>
                    <a:pt x="71" y="39"/>
                  </a:cubicBezTo>
                  <a:cubicBezTo>
                    <a:pt x="71" y="40"/>
                    <a:pt x="72" y="41"/>
                    <a:pt x="72" y="42"/>
                  </a:cubicBezTo>
                  <a:cubicBezTo>
                    <a:pt x="72" y="42"/>
                    <a:pt x="73" y="43"/>
                    <a:pt x="73" y="44"/>
                  </a:cubicBezTo>
                  <a:cubicBezTo>
                    <a:pt x="73" y="43"/>
                    <a:pt x="73" y="43"/>
                    <a:pt x="74" y="43"/>
                  </a:cubicBezTo>
                  <a:cubicBezTo>
                    <a:pt x="74" y="42"/>
                    <a:pt x="75" y="42"/>
                    <a:pt x="75" y="41"/>
                  </a:cubicBezTo>
                  <a:cubicBezTo>
                    <a:pt x="76" y="41"/>
                    <a:pt x="76" y="40"/>
                    <a:pt x="77" y="40"/>
                  </a:cubicBezTo>
                  <a:cubicBezTo>
                    <a:pt x="77" y="40"/>
                    <a:pt x="78" y="41"/>
                    <a:pt x="78" y="41"/>
                  </a:cubicBezTo>
                  <a:cubicBezTo>
                    <a:pt x="78" y="42"/>
                    <a:pt x="77" y="42"/>
                    <a:pt x="76" y="43"/>
                  </a:cubicBezTo>
                  <a:cubicBezTo>
                    <a:pt x="75" y="44"/>
                    <a:pt x="74" y="45"/>
                    <a:pt x="74" y="46"/>
                  </a:cubicBezTo>
                  <a:cubicBezTo>
                    <a:pt x="73" y="46"/>
                    <a:pt x="73" y="47"/>
                    <a:pt x="72" y="47"/>
                  </a:cubicBezTo>
                  <a:cubicBezTo>
                    <a:pt x="72" y="47"/>
                    <a:pt x="72" y="47"/>
                    <a:pt x="71" y="47"/>
                  </a:cubicBezTo>
                  <a:cubicBezTo>
                    <a:pt x="71" y="47"/>
                    <a:pt x="70" y="47"/>
                    <a:pt x="69" y="46"/>
                  </a:cubicBezTo>
                  <a:cubicBezTo>
                    <a:pt x="69" y="46"/>
                    <a:pt x="69" y="46"/>
                    <a:pt x="68" y="4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1" name="Freeform 921"/>
            <p:cNvSpPr>
              <a:spLocks noEditPoints="1"/>
            </p:cNvSpPr>
            <p:nvPr/>
          </p:nvSpPr>
          <p:spPr bwMode="auto">
            <a:xfrm>
              <a:off x="117" y="1122"/>
              <a:ext cx="858" cy="562"/>
            </a:xfrm>
            <a:custGeom>
              <a:avLst/>
              <a:gdLst>
                <a:gd name="T0" fmla="*/ 2147483647 w 87"/>
                <a:gd name="T1" fmla="*/ 2147483647 h 57"/>
                <a:gd name="T2" fmla="*/ 0 w 87"/>
                <a:gd name="T3" fmla="*/ 2147483647 h 57"/>
                <a:gd name="T4" fmla="*/ 2147483647 w 87"/>
                <a:gd name="T5" fmla="*/ 2147483647 h 57"/>
                <a:gd name="T6" fmla="*/ 2147483647 w 87"/>
                <a:gd name="T7" fmla="*/ 2147483647 h 57"/>
                <a:gd name="T8" fmla="*/ 2147483647 w 87"/>
                <a:gd name="T9" fmla="*/ 2147483647 h 57"/>
                <a:gd name="T10" fmla="*/ 2147483647 w 87"/>
                <a:gd name="T11" fmla="*/ 2147483647 h 57"/>
                <a:gd name="T12" fmla="*/ 2147483647 w 87"/>
                <a:gd name="T13" fmla="*/ 2147483647 h 57"/>
                <a:gd name="T14" fmla="*/ 2147483647 w 87"/>
                <a:gd name="T15" fmla="*/ 2147483647 h 57"/>
                <a:gd name="T16" fmla="*/ 2147483647 w 87"/>
                <a:gd name="T17" fmla="*/ 2147483647 h 57"/>
                <a:gd name="T18" fmla="*/ 2147483647 w 87"/>
                <a:gd name="T19" fmla="*/ 2147483647 h 57"/>
                <a:gd name="T20" fmla="*/ 2147483647 w 87"/>
                <a:gd name="T21" fmla="*/ 2147483647 h 57"/>
                <a:gd name="T22" fmla="*/ 2147483647 w 87"/>
                <a:gd name="T23" fmla="*/ 2147483647 h 57"/>
                <a:gd name="T24" fmla="*/ 2147483647 w 87"/>
                <a:gd name="T25" fmla="*/ 2147483647 h 57"/>
                <a:gd name="T26" fmla="*/ 2147483647 w 87"/>
                <a:gd name="T27" fmla="*/ 2147483647 h 57"/>
                <a:gd name="T28" fmla="*/ 2147483647 w 87"/>
                <a:gd name="T29" fmla="*/ 2147483647 h 57"/>
                <a:gd name="T30" fmla="*/ 2147483647 w 87"/>
                <a:gd name="T31" fmla="*/ 2147483647 h 57"/>
                <a:gd name="T32" fmla="*/ 2147483647 w 87"/>
                <a:gd name="T33" fmla="*/ 2147483647 h 57"/>
                <a:gd name="T34" fmla="*/ 2147483647 w 87"/>
                <a:gd name="T35" fmla="*/ 2147483647 h 57"/>
                <a:gd name="T36" fmla="*/ 2147483647 w 87"/>
                <a:gd name="T37" fmla="*/ 2147483647 h 57"/>
                <a:gd name="T38" fmla="*/ 2147483647 w 87"/>
                <a:gd name="T39" fmla="*/ 2147483647 h 57"/>
                <a:gd name="T40" fmla="*/ 2147483647 w 87"/>
                <a:gd name="T41" fmla="*/ 2147483647 h 57"/>
                <a:gd name="T42" fmla="*/ 2147483647 w 87"/>
                <a:gd name="T43" fmla="*/ 2147483647 h 57"/>
                <a:gd name="T44" fmla="*/ 2147483647 w 87"/>
                <a:gd name="T45" fmla="*/ 2147483647 h 57"/>
                <a:gd name="T46" fmla="*/ 2147483647 w 87"/>
                <a:gd name="T47" fmla="*/ 2147483647 h 57"/>
                <a:gd name="T48" fmla="*/ 2147483647 w 87"/>
                <a:gd name="T49" fmla="*/ 2147483647 h 57"/>
                <a:gd name="T50" fmla="*/ 2147483647 w 87"/>
                <a:gd name="T51" fmla="*/ 2147483647 h 57"/>
                <a:gd name="T52" fmla="*/ 2147483647 w 87"/>
                <a:gd name="T53" fmla="*/ 2147483647 h 57"/>
                <a:gd name="T54" fmla="*/ 2147483647 w 87"/>
                <a:gd name="T55" fmla="*/ 2147483647 h 57"/>
                <a:gd name="T56" fmla="*/ 2147483647 w 87"/>
                <a:gd name="T57" fmla="*/ 2147483647 h 57"/>
                <a:gd name="T58" fmla="*/ 2147483647 w 87"/>
                <a:gd name="T59" fmla="*/ 2147483647 h 57"/>
                <a:gd name="T60" fmla="*/ 2147483647 w 87"/>
                <a:gd name="T61" fmla="*/ 2147483647 h 57"/>
                <a:gd name="T62" fmla="*/ 2147483647 w 87"/>
                <a:gd name="T63" fmla="*/ 2147483647 h 57"/>
                <a:gd name="T64" fmla="*/ 2147483647 w 87"/>
                <a:gd name="T65" fmla="*/ 2147483647 h 57"/>
                <a:gd name="T66" fmla="*/ 2147483647 w 87"/>
                <a:gd name="T67" fmla="*/ 2147483647 h 57"/>
                <a:gd name="T68" fmla="*/ 2147483647 w 87"/>
                <a:gd name="T69" fmla="*/ 2147483647 h 57"/>
                <a:gd name="T70" fmla="*/ 2147483647 w 87"/>
                <a:gd name="T71" fmla="*/ 2147483647 h 57"/>
                <a:gd name="T72" fmla="*/ 2147483647 w 87"/>
                <a:gd name="T73" fmla="*/ 2147483647 h 57"/>
                <a:gd name="T74" fmla="*/ 2147483647 w 87"/>
                <a:gd name="T75" fmla="*/ 2147483647 h 57"/>
                <a:gd name="T76" fmla="*/ 2147483647 w 87"/>
                <a:gd name="T77" fmla="*/ 2147483647 h 57"/>
                <a:gd name="T78" fmla="*/ 2147483647 w 87"/>
                <a:gd name="T79" fmla="*/ 2147483647 h 57"/>
                <a:gd name="T80" fmla="*/ 2147483647 w 87"/>
                <a:gd name="T81" fmla="*/ 2147483647 h 57"/>
                <a:gd name="T82" fmla="*/ 2147483647 w 87"/>
                <a:gd name="T83" fmla="*/ 2147483647 h 57"/>
                <a:gd name="T84" fmla="*/ 2147483647 w 87"/>
                <a:gd name="T85" fmla="*/ 2147483647 h 57"/>
                <a:gd name="T86" fmla="*/ 2147483647 w 87"/>
                <a:gd name="T87" fmla="*/ 2147483647 h 57"/>
                <a:gd name="T88" fmla="*/ 2147483647 w 87"/>
                <a:gd name="T89" fmla="*/ 2147483647 h 57"/>
                <a:gd name="T90" fmla="*/ 2147483647 w 87"/>
                <a:gd name="T91" fmla="*/ 2147483647 h 57"/>
                <a:gd name="T92" fmla="*/ 2147483647 w 87"/>
                <a:gd name="T93" fmla="*/ 2147483647 h 57"/>
                <a:gd name="T94" fmla="*/ 2147483647 w 87"/>
                <a:gd name="T95" fmla="*/ 2147483647 h 57"/>
                <a:gd name="T96" fmla="*/ 2147483647 w 87"/>
                <a:gd name="T97" fmla="*/ 2147483647 h 57"/>
                <a:gd name="T98" fmla="*/ 2147483647 w 87"/>
                <a:gd name="T99" fmla="*/ 2147483647 h 57"/>
                <a:gd name="T100" fmla="*/ 2147483647 w 87"/>
                <a:gd name="T101" fmla="*/ 2147483647 h 57"/>
                <a:gd name="T102" fmla="*/ 2147483647 w 87"/>
                <a:gd name="T103" fmla="*/ 2147483647 h 57"/>
                <a:gd name="T104" fmla="*/ 2147483647 w 87"/>
                <a:gd name="T105" fmla="*/ 2147483647 h 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7"/>
                <a:gd name="T160" fmla="*/ 0 h 57"/>
                <a:gd name="T161" fmla="*/ 87 w 87"/>
                <a:gd name="T162" fmla="*/ 57 h 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7" h="57">
                  <a:moveTo>
                    <a:pt x="0" y="9"/>
                  </a:moveTo>
                  <a:cubicBezTo>
                    <a:pt x="0" y="10"/>
                    <a:pt x="1" y="10"/>
                    <a:pt x="1" y="10"/>
                  </a:cubicBezTo>
                  <a:cubicBezTo>
                    <a:pt x="1" y="11"/>
                    <a:pt x="2" y="11"/>
                    <a:pt x="2" y="12"/>
                  </a:cubicBezTo>
                  <a:cubicBezTo>
                    <a:pt x="2" y="12"/>
                    <a:pt x="3" y="13"/>
                    <a:pt x="3" y="13"/>
                  </a:cubicBezTo>
                  <a:cubicBezTo>
                    <a:pt x="4" y="13"/>
                    <a:pt x="5" y="13"/>
                    <a:pt x="5" y="13"/>
                  </a:cubicBezTo>
                  <a:cubicBezTo>
                    <a:pt x="5" y="13"/>
                    <a:pt x="6" y="13"/>
                    <a:pt x="6" y="13"/>
                  </a:cubicBezTo>
                  <a:cubicBezTo>
                    <a:pt x="6" y="12"/>
                    <a:pt x="6" y="12"/>
                    <a:pt x="6" y="10"/>
                  </a:cubicBezTo>
                  <a:cubicBezTo>
                    <a:pt x="5" y="11"/>
                    <a:pt x="4" y="11"/>
                    <a:pt x="3" y="10"/>
                  </a:cubicBezTo>
                  <a:cubicBezTo>
                    <a:pt x="2" y="10"/>
                    <a:pt x="1" y="9"/>
                    <a:pt x="1" y="7"/>
                  </a:cubicBezTo>
                  <a:cubicBezTo>
                    <a:pt x="0" y="6"/>
                    <a:pt x="0" y="5"/>
                    <a:pt x="0" y="3"/>
                  </a:cubicBezTo>
                  <a:cubicBezTo>
                    <a:pt x="0" y="2"/>
                    <a:pt x="0" y="1"/>
                    <a:pt x="0" y="1"/>
                  </a:cubicBezTo>
                  <a:cubicBezTo>
                    <a:pt x="0" y="0"/>
                    <a:pt x="1" y="0"/>
                    <a:pt x="1" y="0"/>
                  </a:cubicBezTo>
                  <a:cubicBezTo>
                    <a:pt x="2" y="0"/>
                    <a:pt x="3" y="0"/>
                    <a:pt x="3" y="0"/>
                  </a:cubicBezTo>
                  <a:cubicBezTo>
                    <a:pt x="4" y="1"/>
                    <a:pt x="5" y="2"/>
                    <a:pt x="6" y="3"/>
                  </a:cubicBezTo>
                  <a:cubicBezTo>
                    <a:pt x="6" y="3"/>
                    <a:pt x="6" y="2"/>
                    <a:pt x="6" y="2"/>
                  </a:cubicBezTo>
                  <a:cubicBezTo>
                    <a:pt x="6" y="2"/>
                    <a:pt x="7" y="2"/>
                    <a:pt x="7" y="3"/>
                  </a:cubicBezTo>
                  <a:cubicBezTo>
                    <a:pt x="7" y="4"/>
                    <a:pt x="7" y="6"/>
                    <a:pt x="7" y="7"/>
                  </a:cubicBezTo>
                  <a:cubicBezTo>
                    <a:pt x="7" y="8"/>
                    <a:pt x="7" y="10"/>
                    <a:pt x="7" y="11"/>
                  </a:cubicBezTo>
                  <a:cubicBezTo>
                    <a:pt x="7" y="13"/>
                    <a:pt x="7" y="14"/>
                    <a:pt x="7" y="14"/>
                  </a:cubicBezTo>
                  <a:cubicBezTo>
                    <a:pt x="7" y="15"/>
                    <a:pt x="6" y="15"/>
                    <a:pt x="6" y="15"/>
                  </a:cubicBezTo>
                  <a:cubicBezTo>
                    <a:pt x="5" y="15"/>
                    <a:pt x="4" y="15"/>
                    <a:pt x="3" y="14"/>
                  </a:cubicBezTo>
                  <a:cubicBezTo>
                    <a:pt x="2" y="14"/>
                    <a:pt x="1" y="13"/>
                    <a:pt x="1" y="12"/>
                  </a:cubicBezTo>
                  <a:cubicBezTo>
                    <a:pt x="0" y="11"/>
                    <a:pt x="0" y="10"/>
                    <a:pt x="0" y="9"/>
                  </a:cubicBezTo>
                  <a:close/>
                  <a:moveTo>
                    <a:pt x="1" y="4"/>
                  </a:moveTo>
                  <a:cubicBezTo>
                    <a:pt x="1" y="5"/>
                    <a:pt x="1" y="6"/>
                    <a:pt x="2" y="7"/>
                  </a:cubicBezTo>
                  <a:cubicBezTo>
                    <a:pt x="2" y="8"/>
                    <a:pt x="3" y="9"/>
                    <a:pt x="3" y="9"/>
                  </a:cubicBezTo>
                  <a:cubicBezTo>
                    <a:pt x="4" y="9"/>
                    <a:pt x="5" y="9"/>
                    <a:pt x="5" y="9"/>
                  </a:cubicBezTo>
                  <a:cubicBezTo>
                    <a:pt x="6" y="9"/>
                    <a:pt x="6" y="8"/>
                    <a:pt x="6" y="7"/>
                  </a:cubicBezTo>
                  <a:cubicBezTo>
                    <a:pt x="6" y="6"/>
                    <a:pt x="6" y="4"/>
                    <a:pt x="5" y="4"/>
                  </a:cubicBezTo>
                  <a:cubicBezTo>
                    <a:pt x="5" y="3"/>
                    <a:pt x="4" y="2"/>
                    <a:pt x="3" y="2"/>
                  </a:cubicBezTo>
                  <a:cubicBezTo>
                    <a:pt x="3" y="1"/>
                    <a:pt x="2" y="1"/>
                    <a:pt x="2" y="2"/>
                  </a:cubicBezTo>
                  <a:cubicBezTo>
                    <a:pt x="1" y="2"/>
                    <a:pt x="1" y="3"/>
                    <a:pt x="1" y="4"/>
                  </a:cubicBezTo>
                  <a:close/>
                  <a:moveTo>
                    <a:pt x="15" y="16"/>
                  </a:moveTo>
                  <a:cubicBezTo>
                    <a:pt x="15" y="16"/>
                    <a:pt x="14" y="16"/>
                    <a:pt x="14" y="16"/>
                  </a:cubicBezTo>
                  <a:cubicBezTo>
                    <a:pt x="13" y="16"/>
                    <a:pt x="13" y="16"/>
                    <a:pt x="12" y="16"/>
                  </a:cubicBezTo>
                  <a:cubicBezTo>
                    <a:pt x="11" y="15"/>
                    <a:pt x="10" y="14"/>
                    <a:pt x="10" y="13"/>
                  </a:cubicBezTo>
                  <a:cubicBezTo>
                    <a:pt x="9" y="13"/>
                    <a:pt x="9" y="12"/>
                    <a:pt x="9" y="11"/>
                  </a:cubicBezTo>
                  <a:cubicBezTo>
                    <a:pt x="9" y="10"/>
                    <a:pt x="9" y="10"/>
                    <a:pt x="9" y="10"/>
                  </a:cubicBezTo>
                  <a:cubicBezTo>
                    <a:pt x="9" y="10"/>
                    <a:pt x="10" y="9"/>
                    <a:pt x="10" y="9"/>
                  </a:cubicBezTo>
                  <a:cubicBezTo>
                    <a:pt x="10" y="9"/>
                    <a:pt x="11" y="9"/>
                    <a:pt x="11" y="9"/>
                  </a:cubicBezTo>
                  <a:cubicBezTo>
                    <a:pt x="11" y="9"/>
                    <a:pt x="12" y="10"/>
                    <a:pt x="12" y="10"/>
                  </a:cubicBezTo>
                  <a:cubicBezTo>
                    <a:pt x="14" y="10"/>
                    <a:pt x="14" y="11"/>
                    <a:pt x="15" y="11"/>
                  </a:cubicBezTo>
                  <a:cubicBezTo>
                    <a:pt x="15" y="11"/>
                    <a:pt x="15" y="10"/>
                    <a:pt x="15" y="10"/>
                  </a:cubicBezTo>
                  <a:cubicBezTo>
                    <a:pt x="15" y="10"/>
                    <a:pt x="15" y="9"/>
                    <a:pt x="15" y="9"/>
                  </a:cubicBezTo>
                  <a:cubicBezTo>
                    <a:pt x="14" y="8"/>
                    <a:pt x="14" y="8"/>
                    <a:pt x="13" y="7"/>
                  </a:cubicBezTo>
                  <a:cubicBezTo>
                    <a:pt x="12" y="7"/>
                    <a:pt x="12" y="7"/>
                    <a:pt x="11" y="7"/>
                  </a:cubicBezTo>
                  <a:cubicBezTo>
                    <a:pt x="11" y="7"/>
                    <a:pt x="11" y="7"/>
                    <a:pt x="11" y="8"/>
                  </a:cubicBezTo>
                  <a:cubicBezTo>
                    <a:pt x="10" y="7"/>
                    <a:pt x="10" y="7"/>
                    <a:pt x="9" y="7"/>
                  </a:cubicBezTo>
                  <a:cubicBezTo>
                    <a:pt x="9" y="6"/>
                    <a:pt x="10" y="6"/>
                    <a:pt x="10" y="5"/>
                  </a:cubicBezTo>
                  <a:cubicBezTo>
                    <a:pt x="10" y="5"/>
                    <a:pt x="11" y="5"/>
                    <a:pt x="11" y="5"/>
                  </a:cubicBezTo>
                  <a:cubicBezTo>
                    <a:pt x="12" y="5"/>
                    <a:pt x="12" y="5"/>
                    <a:pt x="13" y="6"/>
                  </a:cubicBezTo>
                  <a:cubicBezTo>
                    <a:pt x="14" y="6"/>
                    <a:pt x="15" y="7"/>
                    <a:pt x="15" y="7"/>
                  </a:cubicBezTo>
                  <a:cubicBezTo>
                    <a:pt x="15" y="8"/>
                    <a:pt x="16" y="8"/>
                    <a:pt x="16" y="9"/>
                  </a:cubicBezTo>
                  <a:cubicBezTo>
                    <a:pt x="16" y="9"/>
                    <a:pt x="16" y="9"/>
                    <a:pt x="16" y="10"/>
                  </a:cubicBezTo>
                  <a:cubicBezTo>
                    <a:pt x="17" y="10"/>
                    <a:pt x="17" y="11"/>
                    <a:pt x="17" y="12"/>
                  </a:cubicBezTo>
                  <a:cubicBezTo>
                    <a:pt x="17" y="12"/>
                    <a:pt x="17" y="13"/>
                    <a:pt x="17" y="14"/>
                  </a:cubicBezTo>
                  <a:cubicBezTo>
                    <a:pt x="17" y="15"/>
                    <a:pt x="17" y="16"/>
                    <a:pt x="17" y="17"/>
                  </a:cubicBezTo>
                  <a:cubicBezTo>
                    <a:pt x="17" y="17"/>
                    <a:pt x="17" y="18"/>
                    <a:pt x="17" y="18"/>
                  </a:cubicBezTo>
                  <a:cubicBezTo>
                    <a:pt x="16" y="18"/>
                    <a:pt x="16" y="18"/>
                    <a:pt x="15" y="17"/>
                  </a:cubicBezTo>
                  <a:cubicBezTo>
                    <a:pt x="15" y="17"/>
                    <a:pt x="15" y="16"/>
                    <a:pt x="15" y="16"/>
                  </a:cubicBezTo>
                  <a:close/>
                  <a:moveTo>
                    <a:pt x="15" y="12"/>
                  </a:moveTo>
                  <a:cubicBezTo>
                    <a:pt x="15" y="12"/>
                    <a:pt x="14" y="12"/>
                    <a:pt x="13" y="11"/>
                  </a:cubicBezTo>
                  <a:cubicBezTo>
                    <a:pt x="12" y="11"/>
                    <a:pt x="12" y="11"/>
                    <a:pt x="11" y="11"/>
                  </a:cubicBezTo>
                  <a:cubicBezTo>
                    <a:pt x="11" y="11"/>
                    <a:pt x="11" y="11"/>
                    <a:pt x="11" y="11"/>
                  </a:cubicBezTo>
                  <a:cubicBezTo>
                    <a:pt x="11" y="11"/>
                    <a:pt x="11" y="12"/>
                    <a:pt x="11" y="12"/>
                  </a:cubicBezTo>
                  <a:cubicBezTo>
                    <a:pt x="11" y="12"/>
                    <a:pt x="11" y="13"/>
                    <a:pt x="11" y="13"/>
                  </a:cubicBezTo>
                  <a:cubicBezTo>
                    <a:pt x="11" y="14"/>
                    <a:pt x="12" y="14"/>
                    <a:pt x="12" y="14"/>
                  </a:cubicBezTo>
                  <a:cubicBezTo>
                    <a:pt x="13" y="15"/>
                    <a:pt x="13" y="15"/>
                    <a:pt x="14" y="15"/>
                  </a:cubicBezTo>
                  <a:cubicBezTo>
                    <a:pt x="14" y="15"/>
                    <a:pt x="15" y="15"/>
                    <a:pt x="15" y="14"/>
                  </a:cubicBezTo>
                  <a:cubicBezTo>
                    <a:pt x="15" y="14"/>
                    <a:pt x="15" y="13"/>
                    <a:pt x="15" y="13"/>
                  </a:cubicBezTo>
                  <a:cubicBezTo>
                    <a:pt x="15" y="12"/>
                    <a:pt x="15" y="12"/>
                    <a:pt x="15" y="12"/>
                  </a:cubicBezTo>
                  <a:close/>
                  <a:moveTo>
                    <a:pt x="18" y="16"/>
                  </a:moveTo>
                  <a:cubicBezTo>
                    <a:pt x="19" y="16"/>
                    <a:pt x="19" y="16"/>
                    <a:pt x="20" y="17"/>
                  </a:cubicBezTo>
                  <a:cubicBezTo>
                    <a:pt x="20" y="17"/>
                    <a:pt x="20" y="18"/>
                    <a:pt x="20" y="18"/>
                  </a:cubicBezTo>
                  <a:cubicBezTo>
                    <a:pt x="21" y="19"/>
                    <a:pt x="21" y="19"/>
                    <a:pt x="22" y="20"/>
                  </a:cubicBezTo>
                  <a:cubicBezTo>
                    <a:pt x="23" y="20"/>
                    <a:pt x="23" y="20"/>
                    <a:pt x="23" y="20"/>
                  </a:cubicBezTo>
                  <a:cubicBezTo>
                    <a:pt x="24" y="20"/>
                    <a:pt x="24" y="20"/>
                    <a:pt x="24" y="19"/>
                  </a:cubicBezTo>
                  <a:cubicBezTo>
                    <a:pt x="24" y="19"/>
                    <a:pt x="24" y="19"/>
                    <a:pt x="24" y="18"/>
                  </a:cubicBezTo>
                  <a:cubicBezTo>
                    <a:pt x="23" y="18"/>
                    <a:pt x="23" y="18"/>
                    <a:pt x="22" y="17"/>
                  </a:cubicBezTo>
                  <a:cubicBezTo>
                    <a:pt x="21" y="16"/>
                    <a:pt x="20" y="15"/>
                    <a:pt x="20" y="15"/>
                  </a:cubicBezTo>
                  <a:cubicBezTo>
                    <a:pt x="19" y="14"/>
                    <a:pt x="19" y="14"/>
                    <a:pt x="19" y="13"/>
                  </a:cubicBezTo>
                  <a:cubicBezTo>
                    <a:pt x="19" y="13"/>
                    <a:pt x="18" y="12"/>
                    <a:pt x="18" y="12"/>
                  </a:cubicBezTo>
                  <a:cubicBezTo>
                    <a:pt x="18" y="11"/>
                    <a:pt x="19" y="11"/>
                    <a:pt x="19" y="11"/>
                  </a:cubicBezTo>
                  <a:cubicBezTo>
                    <a:pt x="19" y="10"/>
                    <a:pt x="19" y="10"/>
                    <a:pt x="19" y="10"/>
                  </a:cubicBezTo>
                  <a:cubicBezTo>
                    <a:pt x="20" y="10"/>
                    <a:pt x="20" y="10"/>
                    <a:pt x="20" y="10"/>
                  </a:cubicBezTo>
                  <a:cubicBezTo>
                    <a:pt x="21" y="10"/>
                    <a:pt x="21" y="10"/>
                    <a:pt x="22" y="11"/>
                  </a:cubicBezTo>
                  <a:cubicBezTo>
                    <a:pt x="22" y="11"/>
                    <a:pt x="23" y="12"/>
                    <a:pt x="24" y="12"/>
                  </a:cubicBezTo>
                  <a:cubicBezTo>
                    <a:pt x="24" y="13"/>
                    <a:pt x="24" y="13"/>
                    <a:pt x="25" y="14"/>
                  </a:cubicBezTo>
                  <a:cubicBezTo>
                    <a:pt x="25" y="14"/>
                    <a:pt x="25" y="15"/>
                    <a:pt x="25" y="16"/>
                  </a:cubicBezTo>
                  <a:cubicBezTo>
                    <a:pt x="25" y="15"/>
                    <a:pt x="24" y="15"/>
                    <a:pt x="24" y="15"/>
                  </a:cubicBezTo>
                  <a:cubicBezTo>
                    <a:pt x="24" y="14"/>
                    <a:pt x="23" y="14"/>
                    <a:pt x="23" y="13"/>
                  </a:cubicBezTo>
                  <a:cubicBezTo>
                    <a:pt x="23" y="13"/>
                    <a:pt x="22" y="13"/>
                    <a:pt x="22" y="12"/>
                  </a:cubicBezTo>
                  <a:cubicBezTo>
                    <a:pt x="21" y="12"/>
                    <a:pt x="21" y="12"/>
                    <a:pt x="20" y="12"/>
                  </a:cubicBezTo>
                  <a:cubicBezTo>
                    <a:pt x="20" y="12"/>
                    <a:pt x="20" y="12"/>
                    <a:pt x="20" y="12"/>
                  </a:cubicBezTo>
                  <a:cubicBezTo>
                    <a:pt x="20" y="13"/>
                    <a:pt x="20" y="13"/>
                    <a:pt x="20" y="13"/>
                  </a:cubicBezTo>
                  <a:cubicBezTo>
                    <a:pt x="20" y="13"/>
                    <a:pt x="20" y="14"/>
                    <a:pt x="21" y="14"/>
                  </a:cubicBezTo>
                  <a:cubicBezTo>
                    <a:pt x="21" y="14"/>
                    <a:pt x="21" y="14"/>
                    <a:pt x="22" y="15"/>
                  </a:cubicBezTo>
                  <a:cubicBezTo>
                    <a:pt x="23" y="16"/>
                    <a:pt x="24" y="17"/>
                    <a:pt x="24" y="17"/>
                  </a:cubicBezTo>
                  <a:cubicBezTo>
                    <a:pt x="25" y="18"/>
                    <a:pt x="25" y="18"/>
                    <a:pt x="25" y="19"/>
                  </a:cubicBezTo>
                  <a:cubicBezTo>
                    <a:pt x="25" y="19"/>
                    <a:pt x="26" y="20"/>
                    <a:pt x="26" y="20"/>
                  </a:cubicBezTo>
                  <a:cubicBezTo>
                    <a:pt x="26" y="21"/>
                    <a:pt x="25" y="21"/>
                    <a:pt x="25" y="22"/>
                  </a:cubicBezTo>
                  <a:cubicBezTo>
                    <a:pt x="25" y="22"/>
                    <a:pt x="24" y="22"/>
                    <a:pt x="24" y="22"/>
                  </a:cubicBezTo>
                  <a:cubicBezTo>
                    <a:pt x="23" y="22"/>
                    <a:pt x="23" y="22"/>
                    <a:pt x="22" y="21"/>
                  </a:cubicBezTo>
                  <a:cubicBezTo>
                    <a:pt x="21" y="21"/>
                    <a:pt x="20" y="20"/>
                    <a:pt x="19" y="19"/>
                  </a:cubicBezTo>
                  <a:cubicBezTo>
                    <a:pt x="19" y="18"/>
                    <a:pt x="18" y="17"/>
                    <a:pt x="18" y="16"/>
                  </a:cubicBezTo>
                  <a:close/>
                  <a:moveTo>
                    <a:pt x="38" y="26"/>
                  </a:moveTo>
                  <a:cubicBezTo>
                    <a:pt x="38" y="27"/>
                    <a:pt x="39" y="27"/>
                    <a:pt x="39" y="28"/>
                  </a:cubicBezTo>
                  <a:cubicBezTo>
                    <a:pt x="39" y="29"/>
                    <a:pt x="39" y="29"/>
                    <a:pt x="38" y="29"/>
                  </a:cubicBezTo>
                  <a:cubicBezTo>
                    <a:pt x="37" y="30"/>
                    <a:pt x="36" y="30"/>
                    <a:pt x="36" y="29"/>
                  </a:cubicBezTo>
                  <a:cubicBezTo>
                    <a:pt x="34" y="28"/>
                    <a:pt x="33" y="27"/>
                    <a:pt x="33" y="26"/>
                  </a:cubicBezTo>
                  <a:cubicBezTo>
                    <a:pt x="32" y="25"/>
                    <a:pt x="32" y="23"/>
                    <a:pt x="32" y="22"/>
                  </a:cubicBezTo>
                  <a:cubicBezTo>
                    <a:pt x="32" y="21"/>
                    <a:pt x="32" y="20"/>
                    <a:pt x="32" y="19"/>
                  </a:cubicBezTo>
                  <a:cubicBezTo>
                    <a:pt x="32" y="18"/>
                    <a:pt x="33" y="18"/>
                    <a:pt x="33" y="18"/>
                  </a:cubicBezTo>
                  <a:cubicBezTo>
                    <a:pt x="34" y="18"/>
                    <a:pt x="35" y="18"/>
                    <a:pt x="36" y="19"/>
                  </a:cubicBezTo>
                  <a:cubicBezTo>
                    <a:pt x="36" y="19"/>
                    <a:pt x="37" y="20"/>
                    <a:pt x="38" y="21"/>
                  </a:cubicBezTo>
                  <a:cubicBezTo>
                    <a:pt x="38" y="22"/>
                    <a:pt x="39" y="23"/>
                    <a:pt x="39" y="24"/>
                  </a:cubicBezTo>
                  <a:cubicBezTo>
                    <a:pt x="39" y="24"/>
                    <a:pt x="38" y="23"/>
                    <a:pt x="38" y="23"/>
                  </a:cubicBezTo>
                  <a:cubicBezTo>
                    <a:pt x="37" y="23"/>
                    <a:pt x="37" y="22"/>
                    <a:pt x="37" y="21"/>
                  </a:cubicBezTo>
                  <a:cubicBezTo>
                    <a:pt x="37" y="21"/>
                    <a:pt x="36" y="20"/>
                    <a:pt x="36" y="20"/>
                  </a:cubicBezTo>
                  <a:cubicBezTo>
                    <a:pt x="35" y="20"/>
                    <a:pt x="34" y="20"/>
                    <a:pt x="34" y="20"/>
                  </a:cubicBezTo>
                  <a:cubicBezTo>
                    <a:pt x="33" y="20"/>
                    <a:pt x="33" y="21"/>
                    <a:pt x="33" y="22"/>
                  </a:cubicBezTo>
                  <a:cubicBezTo>
                    <a:pt x="33" y="24"/>
                    <a:pt x="33" y="25"/>
                    <a:pt x="34" y="26"/>
                  </a:cubicBezTo>
                  <a:cubicBezTo>
                    <a:pt x="34" y="27"/>
                    <a:pt x="35" y="27"/>
                    <a:pt x="36" y="28"/>
                  </a:cubicBezTo>
                  <a:cubicBezTo>
                    <a:pt x="36" y="28"/>
                    <a:pt x="37" y="28"/>
                    <a:pt x="37" y="28"/>
                  </a:cubicBezTo>
                  <a:cubicBezTo>
                    <a:pt x="37" y="28"/>
                    <a:pt x="38" y="27"/>
                    <a:pt x="38" y="26"/>
                  </a:cubicBezTo>
                  <a:close/>
                  <a:moveTo>
                    <a:pt x="46" y="34"/>
                  </a:moveTo>
                  <a:cubicBezTo>
                    <a:pt x="46" y="34"/>
                    <a:pt x="45" y="34"/>
                    <a:pt x="45" y="34"/>
                  </a:cubicBezTo>
                  <a:cubicBezTo>
                    <a:pt x="44" y="34"/>
                    <a:pt x="44" y="34"/>
                    <a:pt x="43" y="33"/>
                  </a:cubicBezTo>
                  <a:cubicBezTo>
                    <a:pt x="42" y="33"/>
                    <a:pt x="41" y="32"/>
                    <a:pt x="41" y="31"/>
                  </a:cubicBezTo>
                  <a:cubicBezTo>
                    <a:pt x="40" y="30"/>
                    <a:pt x="40" y="30"/>
                    <a:pt x="40" y="29"/>
                  </a:cubicBezTo>
                  <a:cubicBezTo>
                    <a:pt x="40" y="28"/>
                    <a:pt x="40" y="28"/>
                    <a:pt x="40" y="28"/>
                  </a:cubicBezTo>
                  <a:cubicBezTo>
                    <a:pt x="40" y="27"/>
                    <a:pt x="41" y="27"/>
                    <a:pt x="41" y="27"/>
                  </a:cubicBezTo>
                  <a:cubicBezTo>
                    <a:pt x="41" y="27"/>
                    <a:pt x="42" y="27"/>
                    <a:pt x="42" y="27"/>
                  </a:cubicBezTo>
                  <a:cubicBezTo>
                    <a:pt x="42" y="27"/>
                    <a:pt x="43" y="27"/>
                    <a:pt x="43" y="28"/>
                  </a:cubicBezTo>
                  <a:cubicBezTo>
                    <a:pt x="45" y="28"/>
                    <a:pt x="46" y="29"/>
                    <a:pt x="46" y="29"/>
                  </a:cubicBezTo>
                  <a:cubicBezTo>
                    <a:pt x="46" y="28"/>
                    <a:pt x="46" y="28"/>
                    <a:pt x="46" y="28"/>
                  </a:cubicBezTo>
                  <a:cubicBezTo>
                    <a:pt x="46" y="27"/>
                    <a:pt x="46" y="27"/>
                    <a:pt x="46" y="26"/>
                  </a:cubicBezTo>
                  <a:cubicBezTo>
                    <a:pt x="45" y="26"/>
                    <a:pt x="45" y="25"/>
                    <a:pt x="44" y="25"/>
                  </a:cubicBezTo>
                  <a:cubicBezTo>
                    <a:pt x="43" y="25"/>
                    <a:pt x="43" y="24"/>
                    <a:pt x="42" y="24"/>
                  </a:cubicBezTo>
                  <a:cubicBezTo>
                    <a:pt x="42" y="25"/>
                    <a:pt x="42" y="25"/>
                    <a:pt x="42" y="25"/>
                  </a:cubicBezTo>
                  <a:cubicBezTo>
                    <a:pt x="41" y="25"/>
                    <a:pt x="41" y="25"/>
                    <a:pt x="40" y="24"/>
                  </a:cubicBezTo>
                  <a:cubicBezTo>
                    <a:pt x="40" y="24"/>
                    <a:pt x="41" y="23"/>
                    <a:pt x="41" y="23"/>
                  </a:cubicBezTo>
                  <a:cubicBezTo>
                    <a:pt x="41" y="23"/>
                    <a:pt x="42" y="23"/>
                    <a:pt x="42" y="23"/>
                  </a:cubicBezTo>
                  <a:cubicBezTo>
                    <a:pt x="43" y="23"/>
                    <a:pt x="43" y="23"/>
                    <a:pt x="44" y="24"/>
                  </a:cubicBezTo>
                  <a:cubicBezTo>
                    <a:pt x="45" y="24"/>
                    <a:pt x="46" y="25"/>
                    <a:pt x="46" y="25"/>
                  </a:cubicBezTo>
                  <a:cubicBezTo>
                    <a:pt x="47" y="25"/>
                    <a:pt x="47" y="26"/>
                    <a:pt x="47" y="26"/>
                  </a:cubicBezTo>
                  <a:cubicBezTo>
                    <a:pt x="47" y="27"/>
                    <a:pt x="47" y="27"/>
                    <a:pt x="48" y="28"/>
                  </a:cubicBezTo>
                  <a:cubicBezTo>
                    <a:pt x="48" y="28"/>
                    <a:pt x="48" y="29"/>
                    <a:pt x="48" y="29"/>
                  </a:cubicBezTo>
                  <a:cubicBezTo>
                    <a:pt x="48" y="30"/>
                    <a:pt x="48" y="31"/>
                    <a:pt x="48" y="32"/>
                  </a:cubicBezTo>
                  <a:cubicBezTo>
                    <a:pt x="48" y="33"/>
                    <a:pt x="48" y="34"/>
                    <a:pt x="48" y="35"/>
                  </a:cubicBezTo>
                  <a:cubicBezTo>
                    <a:pt x="48" y="35"/>
                    <a:pt x="48" y="36"/>
                    <a:pt x="48" y="36"/>
                  </a:cubicBezTo>
                  <a:cubicBezTo>
                    <a:pt x="48" y="36"/>
                    <a:pt x="47" y="35"/>
                    <a:pt x="47" y="35"/>
                  </a:cubicBezTo>
                  <a:cubicBezTo>
                    <a:pt x="46" y="35"/>
                    <a:pt x="46" y="34"/>
                    <a:pt x="46" y="34"/>
                  </a:cubicBezTo>
                  <a:close/>
                  <a:moveTo>
                    <a:pt x="46" y="30"/>
                  </a:moveTo>
                  <a:cubicBezTo>
                    <a:pt x="46" y="30"/>
                    <a:pt x="45" y="30"/>
                    <a:pt x="44" y="29"/>
                  </a:cubicBezTo>
                  <a:cubicBezTo>
                    <a:pt x="43" y="29"/>
                    <a:pt x="43" y="29"/>
                    <a:pt x="42" y="29"/>
                  </a:cubicBezTo>
                  <a:cubicBezTo>
                    <a:pt x="42" y="29"/>
                    <a:pt x="42" y="29"/>
                    <a:pt x="42" y="29"/>
                  </a:cubicBezTo>
                  <a:cubicBezTo>
                    <a:pt x="42" y="29"/>
                    <a:pt x="42" y="29"/>
                    <a:pt x="42" y="30"/>
                  </a:cubicBezTo>
                  <a:cubicBezTo>
                    <a:pt x="42" y="30"/>
                    <a:pt x="42" y="31"/>
                    <a:pt x="42" y="31"/>
                  </a:cubicBezTo>
                  <a:cubicBezTo>
                    <a:pt x="42" y="32"/>
                    <a:pt x="43" y="32"/>
                    <a:pt x="43" y="32"/>
                  </a:cubicBezTo>
                  <a:cubicBezTo>
                    <a:pt x="44" y="33"/>
                    <a:pt x="44" y="33"/>
                    <a:pt x="45" y="33"/>
                  </a:cubicBezTo>
                  <a:cubicBezTo>
                    <a:pt x="45" y="33"/>
                    <a:pt x="46" y="32"/>
                    <a:pt x="46" y="32"/>
                  </a:cubicBezTo>
                  <a:cubicBezTo>
                    <a:pt x="46" y="32"/>
                    <a:pt x="46" y="31"/>
                    <a:pt x="46" y="31"/>
                  </a:cubicBezTo>
                  <a:cubicBezTo>
                    <a:pt x="46" y="30"/>
                    <a:pt x="46" y="30"/>
                    <a:pt x="46" y="30"/>
                  </a:cubicBezTo>
                  <a:close/>
                  <a:moveTo>
                    <a:pt x="53" y="38"/>
                  </a:moveTo>
                  <a:cubicBezTo>
                    <a:pt x="53" y="38"/>
                    <a:pt x="53" y="39"/>
                    <a:pt x="53" y="39"/>
                  </a:cubicBezTo>
                  <a:cubicBezTo>
                    <a:pt x="53" y="39"/>
                    <a:pt x="53" y="39"/>
                    <a:pt x="52" y="39"/>
                  </a:cubicBezTo>
                  <a:cubicBezTo>
                    <a:pt x="52" y="38"/>
                    <a:pt x="51" y="38"/>
                    <a:pt x="51" y="38"/>
                  </a:cubicBezTo>
                  <a:cubicBezTo>
                    <a:pt x="51" y="37"/>
                    <a:pt x="51" y="37"/>
                    <a:pt x="50" y="36"/>
                  </a:cubicBezTo>
                  <a:cubicBezTo>
                    <a:pt x="50" y="36"/>
                    <a:pt x="50" y="35"/>
                    <a:pt x="50" y="34"/>
                  </a:cubicBezTo>
                  <a:cubicBezTo>
                    <a:pt x="50" y="33"/>
                    <a:pt x="50" y="32"/>
                    <a:pt x="50" y="32"/>
                  </a:cubicBezTo>
                  <a:cubicBezTo>
                    <a:pt x="50" y="31"/>
                    <a:pt x="50" y="30"/>
                    <a:pt x="50" y="29"/>
                  </a:cubicBezTo>
                  <a:cubicBezTo>
                    <a:pt x="50" y="28"/>
                    <a:pt x="49" y="28"/>
                    <a:pt x="49" y="28"/>
                  </a:cubicBezTo>
                  <a:cubicBezTo>
                    <a:pt x="49" y="28"/>
                    <a:pt x="49" y="27"/>
                    <a:pt x="49" y="27"/>
                  </a:cubicBezTo>
                  <a:cubicBezTo>
                    <a:pt x="49" y="27"/>
                    <a:pt x="50" y="27"/>
                    <a:pt x="50" y="27"/>
                  </a:cubicBezTo>
                  <a:cubicBezTo>
                    <a:pt x="50" y="27"/>
                    <a:pt x="50" y="26"/>
                    <a:pt x="50" y="25"/>
                  </a:cubicBezTo>
                  <a:cubicBezTo>
                    <a:pt x="51" y="25"/>
                    <a:pt x="51" y="25"/>
                    <a:pt x="52" y="25"/>
                  </a:cubicBezTo>
                  <a:cubicBezTo>
                    <a:pt x="52" y="26"/>
                    <a:pt x="52" y="27"/>
                    <a:pt x="52" y="28"/>
                  </a:cubicBezTo>
                  <a:cubicBezTo>
                    <a:pt x="52" y="28"/>
                    <a:pt x="53" y="29"/>
                    <a:pt x="53" y="29"/>
                  </a:cubicBezTo>
                  <a:cubicBezTo>
                    <a:pt x="53" y="29"/>
                    <a:pt x="53" y="30"/>
                    <a:pt x="53" y="30"/>
                  </a:cubicBezTo>
                  <a:cubicBezTo>
                    <a:pt x="53" y="30"/>
                    <a:pt x="52" y="30"/>
                    <a:pt x="52" y="30"/>
                  </a:cubicBezTo>
                  <a:cubicBezTo>
                    <a:pt x="52" y="30"/>
                    <a:pt x="52" y="31"/>
                    <a:pt x="52" y="32"/>
                  </a:cubicBezTo>
                  <a:cubicBezTo>
                    <a:pt x="52" y="33"/>
                    <a:pt x="52" y="34"/>
                    <a:pt x="52" y="35"/>
                  </a:cubicBezTo>
                  <a:cubicBezTo>
                    <a:pt x="52" y="36"/>
                    <a:pt x="52" y="36"/>
                    <a:pt x="52" y="36"/>
                  </a:cubicBezTo>
                  <a:cubicBezTo>
                    <a:pt x="52" y="36"/>
                    <a:pt x="52" y="37"/>
                    <a:pt x="52" y="37"/>
                  </a:cubicBezTo>
                  <a:cubicBezTo>
                    <a:pt x="52" y="37"/>
                    <a:pt x="52" y="37"/>
                    <a:pt x="53" y="37"/>
                  </a:cubicBezTo>
                  <a:cubicBezTo>
                    <a:pt x="53" y="37"/>
                    <a:pt x="53" y="37"/>
                    <a:pt x="53" y="38"/>
                  </a:cubicBezTo>
                  <a:close/>
                  <a:moveTo>
                    <a:pt x="61" y="40"/>
                  </a:moveTo>
                  <a:cubicBezTo>
                    <a:pt x="61" y="40"/>
                    <a:pt x="62" y="40"/>
                    <a:pt x="62" y="41"/>
                  </a:cubicBezTo>
                  <a:cubicBezTo>
                    <a:pt x="62" y="42"/>
                    <a:pt x="61" y="42"/>
                    <a:pt x="61" y="43"/>
                  </a:cubicBezTo>
                  <a:cubicBezTo>
                    <a:pt x="60" y="43"/>
                    <a:pt x="59" y="43"/>
                    <a:pt x="58" y="42"/>
                  </a:cubicBezTo>
                  <a:cubicBezTo>
                    <a:pt x="57" y="41"/>
                    <a:pt x="56" y="40"/>
                    <a:pt x="55" y="39"/>
                  </a:cubicBezTo>
                  <a:cubicBezTo>
                    <a:pt x="55" y="38"/>
                    <a:pt x="54" y="36"/>
                    <a:pt x="54" y="35"/>
                  </a:cubicBezTo>
                  <a:cubicBezTo>
                    <a:pt x="54" y="34"/>
                    <a:pt x="54" y="33"/>
                    <a:pt x="55" y="32"/>
                  </a:cubicBezTo>
                  <a:cubicBezTo>
                    <a:pt x="55" y="31"/>
                    <a:pt x="56" y="31"/>
                    <a:pt x="56" y="31"/>
                  </a:cubicBezTo>
                  <a:cubicBezTo>
                    <a:pt x="57" y="31"/>
                    <a:pt x="58" y="31"/>
                    <a:pt x="58" y="32"/>
                  </a:cubicBezTo>
                  <a:cubicBezTo>
                    <a:pt x="59" y="32"/>
                    <a:pt x="60" y="33"/>
                    <a:pt x="61" y="34"/>
                  </a:cubicBezTo>
                  <a:cubicBezTo>
                    <a:pt x="61" y="35"/>
                    <a:pt x="62" y="36"/>
                    <a:pt x="62" y="37"/>
                  </a:cubicBezTo>
                  <a:cubicBezTo>
                    <a:pt x="61" y="37"/>
                    <a:pt x="61" y="37"/>
                    <a:pt x="60" y="36"/>
                  </a:cubicBezTo>
                  <a:cubicBezTo>
                    <a:pt x="60" y="36"/>
                    <a:pt x="60" y="35"/>
                    <a:pt x="60" y="34"/>
                  </a:cubicBezTo>
                  <a:cubicBezTo>
                    <a:pt x="59" y="34"/>
                    <a:pt x="59" y="33"/>
                    <a:pt x="58" y="33"/>
                  </a:cubicBezTo>
                  <a:cubicBezTo>
                    <a:pt x="58" y="33"/>
                    <a:pt x="57" y="33"/>
                    <a:pt x="57" y="33"/>
                  </a:cubicBezTo>
                  <a:cubicBezTo>
                    <a:pt x="56" y="33"/>
                    <a:pt x="56" y="34"/>
                    <a:pt x="56" y="36"/>
                  </a:cubicBezTo>
                  <a:cubicBezTo>
                    <a:pt x="56" y="37"/>
                    <a:pt x="56" y="38"/>
                    <a:pt x="57" y="39"/>
                  </a:cubicBezTo>
                  <a:cubicBezTo>
                    <a:pt x="57" y="40"/>
                    <a:pt x="58" y="40"/>
                    <a:pt x="58" y="41"/>
                  </a:cubicBezTo>
                  <a:cubicBezTo>
                    <a:pt x="59" y="41"/>
                    <a:pt x="59" y="41"/>
                    <a:pt x="60" y="41"/>
                  </a:cubicBezTo>
                  <a:cubicBezTo>
                    <a:pt x="60" y="41"/>
                    <a:pt x="60" y="40"/>
                    <a:pt x="61" y="40"/>
                  </a:cubicBezTo>
                  <a:close/>
                  <a:moveTo>
                    <a:pt x="63" y="45"/>
                  </a:moveTo>
                  <a:cubicBezTo>
                    <a:pt x="63" y="43"/>
                    <a:pt x="63" y="40"/>
                    <a:pt x="63" y="38"/>
                  </a:cubicBezTo>
                  <a:cubicBezTo>
                    <a:pt x="63" y="36"/>
                    <a:pt x="63" y="33"/>
                    <a:pt x="63" y="31"/>
                  </a:cubicBezTo>
                  <a:cubicBezTo>
                    <a:pt x="64" y="31"/>
                    <a:pt x="64" y="32"/>
                    <a:pt x="65" y="32"/>
                  </a:cubicBezTo>
                  <a:cubicBezTo>
                    <a:pt x="65" y="33"/>
                    <a:pt x="65" y="34"/>
                    <a:pt x="65" y="34"/>
                  </a:cubicBezTo>
                  <a:cubicBezTo>
                    <a:pt x="65" y="35"/>
                    <a:pt x="65" y="36"/>
                    <a:pt x="65" y="37"/>
                  </a:cubicBezTo>
                  <a:cubicBezTo>
                    <a:pt x="66" y="36"/>
                    <a:pt x="66" y="36"/>
                    <a:pt x="68" y="37"/>
                  </a:cubicBezTo>
                  <a:cubicBezTo>
                    <a:pt x="68" y="37"/>
                    <a:pt x="69" y="38"/>
                    <a:pt x="69" y="38"/>
                  </a:cubicBezTo>
                  <a:cubicBezTo>
                    <a:pt x="70" y="39"/>
                    <a:pt x="70" y="40"/>
                    <a:pt x="70" y="40"/>
                  </a:cubicBezTo>
                  <a:cubicBezTo>
                    <a:pt x="70" y="41"/>
                    <a:pt x="71" y="42"/>
                    <a:pt x="71" y="43"/>
                  </a:cubicBezTo>
                  <a:cubicBezTo>
                    <a:pt x="71" y="44"/>
                    <a:pt x="71" y="45"/>
                    <a:pt x="71" y="46"/>
                  </a:cubicBezTo>
                  <a:cubicBezTo>
                    <a:pt x="71" y="47"/>
                    <a:pt x="71" y="48"/>
                    <a:pt x="71" y="49"/>
                  </a:cubicBezTo>
                  <a:cubicBezTo>
                    <a:pt x="70" y="49"/>
                    <a:pt x="70" y="48"/>
                    <a:pt x="69" y="48"/>
                  </a:cubicBezTo>
                  <a:cubicBezTo>
                    <a:pt x="69" y="47"/>
                    <a:pt x="69" y="46"/>
                    <a:pt x="69" y="45"/>
                  </a:cubicBezTo>
                  <a:cubicBezTo>
                    <a:pt x="69" y="44"/>
                    <a:pt x="69" y="43"/>
                    <a:pt x="69" y="42"/>
                  </a:cubicBezTo>
                  <a:cubicBezTo>
                    <a:pt x="69" y="41"/>
                    <a:pt x="69" y="40"/>
                    <a:pt x="69" y="40"/>
                  </a:cubicBezTo>
                  <a:cubicBezTo>
                    <a:pt x="68" y="39"/>
                    <a:pt x="68" y="39"/>
                    <a:pt x="67" y="38"/>
                  </a:cubicBezTo>
                  <a:cubicBezTo>
                    <a:pt x="67" y="38"/>
                    <a:pt x="66" y="38"/>
                    <a:pt x="66" y="38"/>
                  </a:cubicBezTo>
                  <a:cubicBezTo>
                    <a:pt x="66" y="38"/>
                    <a:pt x="65" y="38"/>
                    <a:pt x="65" y="39"/>
                  </a:cubicBezTo>
                  <a:cubicBezTo>
                    <a:pt x="65" y="39"/>
                    <a:pt x="65" y="39"/>
                    <a:pt x="65" y="40"/>
                  </a:cubicBezTo>
                  <a:cubicBezTo>
                    <a:pt x="65" y="41"/>
                    <a:pt x="65" y="42"/>
                    <a:pt x="65" y="43"/>
                  </a:cubicBezTo>
                  <a:cubicBezTo>
                    <a:pt x="65" y="44"/>
                    <a:pt x="65" y="45"/>
                    <a:pt x="65" y="46"/>
                  </a:cubicBezTo>
                  <a:cubicBezTo>
                    <a:pt x="64" y="45"/>
                    <a:pt x="64" y="45"/>
                    <a:pt x="63" y="45"/>
                  </a:cubicBezTo>
                  <a:close/>
                  <a:moveTo>
                    <a:pt x="79" y="51"/>
                  </a:moveTo>
                  <a:cubicBezTo>
                    <a:pt x="80" y="51"/>
                    <a:pt x="80" y="51"/>
                    <a:pt x="81" y="52"/>
                  </a:cubicBezTo>
                  <a:cubicBezTo>
                    <a:pt x="80" y="53"/>
                    <a:pt x="80" y="53"/>
                    <a:pt x="79" y="53"/>
                  </a:cubicBezTo>
                  <a:cubicBezTo>
                    <a:pt x="79" y="54"/>
                    <a:pt x="78" y="53"/>
                    <a:pt x="77" y="53"/>
                  </a:cubicBezTo>
                  <a:cubicBezTo>
                    <a:pt x="75" y="52"/>
                    <a:pt x="74" y="51"/>
                    <a:pt x="74" y="50"/>
                  </a:cubicBezTo>
                  <a:cubicBezTo>
                    <a:pt x="73" y="48"/>
                    <a:pt x="72" y="47"/>
                    <a:pt x="72" y="45"/>
                  </a:cubicBezTo>
                  <a:cubicBezTo>
                    <a:pt x="72" y="43"/>
                    <a:pt x="73" y="42"/>
                    <a:pt x="74" y="42"/>
                  </a:cubicBezTo>
                  <a:cubicBezTo>
                    <a:pt x="74" y="41"/>
                    <a:pt x="75" y="41"/>
                    <a:pt x="77" y="42"/>
                  </a:cubicBezTo>
                  <a:cubicBezTo>
                    <a:pt x="78" y="43"/>
                    <a:pt x="79" y="44"/>
                    <a:pt x="80" y="45"/>
                  </a:cubicBezTo>
                  <a:cubicBezTo>
                    <a:pt x="80" y="47"/>
                    <a:pt x="81" y="48"/>
                    <a:pt x="81" y="50"/>
                  </a:cubicBezTo>
                  <a:cubicBezTo>
                    <a:pt x="81" y="50"/>
                    <a:pt x="81" y="50"/>
                    <a:pt x="81" y="50"/>
                  </a:cubicBezTo>
                  <a:cubicBezTo>
                    <a:pt x="78" y="49"/>
                    <a:pt x="76" y="48"/>
                    <a:pt x="74" y="46"/>
                  </a:cubicBezTo>
                  <a:cubicBezTo>
                    <a:pt x="74" y="48"/>
                    <a:pt x="74" y="49"/>
                    <a:pt x="75" y="49"/>
                  </a:cubicBezTo>
                  <a:cubicBezTo>
                    <a:pt x="75" y="50"/>
                    <a:pt x="76" y="51"/>
                    <a:pt x="77" y="51"/>
                  </a:cubicBezTo>
                  <a:cubicBezTo>
                    <a:pt x="77" y="52"/>
                    <a:pt x="78" y="52"/>
                    <a:pt x="78" y="52"/>
                  </a:cubicBezTo>
                  <a:cubicBezTo>
                    <a:pt x="78" y="52"/>
                    <a:pt x="79" y="51"/>
                    <a:pt x="79" y="51"/>
                  </a:cubicBezTo>
                  <a:close/>
                  <a:moveTo>
                    <a:pt x="74" y="45"/>
                  </a:moveTo>
                  <a:cubicBezTo>
                    <a:pt x="76" y="46"/>
                    <a:pt x="77" y="47"/>
                    <a:pt x="79" y="48"/>
                  </a:cubicBezTo>
                  <a:cubicBezTo>
                    <a:pt x="79" y="47"/>
                    <a:pt x="79" y="46"/>
                    <a:pt x="78" y="46"/>
                  </a:cubicBezTo>
                  <a:cubicBezTo>
                    <a:pt x="78" y="45"/>
                    <a:pt x="77" y="44"/>
                    <a:pt x="77" y="44"/>
                  </a:cubicBezTo>
                  <a:cubicBezTo>
                    <a:pt x="76" y="43"/>
                    <a:pt x="75" y="43"/>
                    <a:pt x="75" y="43"/>
                  </a:cubicBezTo>
                  <a:cubicBezTo>
                    <a:pt x="74" y="44"/>
                    <a:pt x="74" y="44"/>
                    <a:pt x="74" y="45"/>
                  </a:cubicBezTo>
                  <a:close/>
                  <a:moveTo>
                    <a:pt x="82" y="56"/>
                  </a:moveTo>
                  <a:cubicBezTo>
                    <a:pt x="82" y="54"/>
                    <a:pt x="82" y="53"/>
                    <a:pt x="82" y="51"/>
                  </a:cubicBezTo>
                  <a:cubicBezTo>
                    <a:pt x="82" y="49"/>
                    <a:pt x="82" y="47"/>
                    <a:pt x="82" y="46"/>
                  </a:cubicBezTo>
                  <a:cubicBezTo>
                    <a:pt x="83" y="46"/>
                    <a:pt x="83" y="46"/>
                    <a:pt x="84" y="47"/>
                  </a:cubicBezTo>
                  <a:cubicBezTo>
                    <a:pt x="84" y="47"/>
                    <a:pt x="84" y="48"/>
                    <a:pt x="84" y="48"/>
                  </a:cubicBezTo>
                  <a:cubicBezTo>
                    <a:pt x="84" y="48"/>
                    <a:pt x="85" y="47"/>
                    <a:pt x="85" y="47"/>
                  </a:cubicBezTo>
                  <a:cubicBezTo>
                    <a:pt x="85" y="47"/>
                    <a:pt x="85" y="47"/>
                    <a:pt x="86" y="48"/>
                  </a:cubicBezTo>
                  <a:cubicBezTo>
                    <a:pt x="86" y="48"/>
                    <a:pt x="87" y="48"/>
                    <a:pt x="87" y="49"/>
                  </a:cubicBezTo>
                  <a:cubicBezTo>
                    <a:pt x="87" y="49"/>
                    <a:pt x="87" y="50"/>
                    <a:pt x="87" y="50"/>
                  </a:cubicBezTo>
                  <a:cubicBezTo>
                    <a:pt x="87" y="50"/>
                    <a:pt x="86" y="49"/>
                    <a:pt x="86" y="49"/>
                  </a:cubicBezTo>
                  <a:cubicBezTo>
                    <a:pt x="85" y="49"/>
                    <a:pt x="85" y="49"/>
                    <a:pt x="85" y="49"/>
                  </a:cubicBezTo>
                  <a:cubicBezTo>
                    <a:pt x="85" y="49"/>
                    <a:pt x="84" y="49"/>
                    <a:pt x="84" y="50"/>
                  </a:cubicBezTo>
                  <a:cubicBezTo>
                    <a:pt x="84" y="50"/>
                    <a:pt x="84" y="51"/>
                    <a:pt x="84" y="51"/>
                  </a:cubicBezTo>
                  <a:cubicBezTo>
                    <a:pt x="84" y="52"/>
                    <a:pt x="84" y="53"/>
                    <a:pt x="84" y="54"/>
                  </a:cubicBezTo>
                  <a:cubicBezTo>
                    <a:pt x="84" y="55"/>
                    <a:pt x="84" y="56"/>
                    <a:pt x="84" y="57"/>
                  </a:cubicBezTo>
                  <a:cubicBezTo>
                    <a:pt x="84" y="56"/>
                    <a:pt x="83" y="56"/>
                    <a:pt x="82" y="5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2" name="Freeform 922"/>
            <p:cNvSpPr>
              <a:spLocks noEditPoints="1"/>
            </p:cNvSpPr>
            <p:nvPr/>
          </p:nvSpPr>
          <p:spPr bwMode="auto">
            <a:xfrm>
              <a:off x="186" y="1339"/>
              <a:ext cx="651" cy="454"/>
            </a:xfrm>
            <a:custGeom>
              <a:avLst/>
              <a:gdLst>
                <a:gd name="T0" fmla="*/ 2147483647 w 66"/>
                <a:gd name="T1" fmla="*/ 2147483647 h 46"/>
                <a:gd name="T2" fmla="*/ 2147483647 w 66"/>
                <a:gd name="T3" fmla="*/ 2147483647 h 46"/>
                <a:gd name="T4" fmla="*/ 2147483647 w 66"/>
                <a:gd name="T5" fmla="*/ 2147483647 h 46"/>
                <a:gd name="T6" fmla="*/ 2147483647 w 66"/>
                <a:gd name="T7" fmla="*/ 2147483647 h 46"/>
                <a:gd name="T8" fmla="*/ 2147483647 w 66"/>
                <a:gd name="T9" fmla="*/ 2147483647 h 46"/>
                <a:gd name="T10" fmla="*/ 2147483647 w 66"/>
                <a:gd name="T11" fmla="*/ 2147483647 h 46"/>
                <a:gd name="T12" fmla="*/ 2147483647 w 66"/>
                <a:gd name="T13" fmla="*/ 2147483647 h 46"/>
                <a:gd name="T14" fmla="*/ 2147483647 w 66"/>
                <a:gd name="T15" fmla="*/ 2147483647 h 46"/>
                <a:gd name="T16" fmla="*/ 2147483647 w 66"/>
                <a:gd name="T17" fmla="*/ 2147483647 h 46"/>
                <a:gd name="T18" fmla="*/ 2147483647 w 66"/>
                <a:gd name="T19" fmla="*/ 2147483647 h 46"/>
                <a:gd name="T20" fmla="*/ 2147483647 w 66"/>
                <a:gd name="T21" fmla="*/ 2147483647 h 46"/>
                <a:gd name="T22" fmla="*/ 2147483647 w 66"/>
                <a:gd name="T23" fmla="*/ 2147483647 h 46"/>
                <a:gd name="T24" fmla="*/ 2147483647 w 66"/>
                <a:gd name="T25" fmla="*/ 2147483647 h 46"/>
                <a:gd name="T26" fmla="*/ 2147483647 w 66"/>
                <a:gd name="T27" fmla="*/ 2147483647 h 46"/>
                <a:gd name="T28" fmla="*/ 2147483647 w 66"/>
                <a:gd name="T29" fmla="*/ 2147483647 h 46"/>
                <a:gd name="T30" fmla="*/ 2147483647 w 66"/>
                <a:gd name="T31" fmla="*/ 2147483647 h 46"/>
                <a:gd name="T32" fmla="*/ 2147483647 w 66"/>
                <a:gd name="T33" fmla="*/ 2147483647 h 46"/>
                <a:gd name="T34" fmla="*/ 2147483647 w 66"/>
                <a:gd name="T35" fmla="*/ 2147483647 h 46"/>
                <a:gd name="T36" fmla="*/ 2147483647 w 66"/>
                <a:gd name="T37" fmla="*/ 2147483647 h 46"/>
                <a:gd name="T38" fmla="*/ 2147483647 w 66"/>
                <a:gd name="T39" fmla="*/ 2147483647 h 46"/>
                <a:gd name="T40" fmla="*/ 2147483647 w 66"/>
                <a:gd name="T41" fmla="*/ 2147483647 h 46"/>
                <a:gd name="T42" fmla="*/ 2147483647 w 66"/>
                <a:gd name="T43" fmla="*/ 2147483647 h 46"/>
                <a:gd name="T44" fmla="*/ 2147483647 w 66"/>
                <a:gd name="T45" fmla="*/ 2147483647 h 46"/>
                <a:gd name="T46" fmla="*/ 2147483647 w 66"/>
                <a:gd name="T47" fmla="*/ 2147483647 h 46"/>
                <a:gd name="T48" fmla="*/ 2147483647 w 66"/>
                <a:gd name="T49" fmla="*/ 2147483647 h 46"/>
                <a:gd name="T50" fmla="*/ 2147483647 w 66"/>
                <a:gd name="T51" fmla="*/ 2147483647 h 46"/>
                <a:gd name="T52" fmla="*/ 2147483647 w 66"/>
                <a:gd name="T53" fmla="*/ 2147483647 h 46"/>
                <a:gd name="T54" fmla="*/ 2147483647 w 66"/>
                <a:gd name="T55" fmla="*/ 2147483647 h 46"/>
                <a:gd name="T56" fmla="*/ 2147483647 w 66"/>
                <a:gd name="T57" fmla="*/ 2147483647 h 46"/>
                <a:gd name="T58" fmla="*/ 2147483647 w 66"/>
                <a:gd name="T59" fmla="*/ 2147483647 h 46"/>
                <a:gd name="T60" fmla="*/ 2147483647 w 66"/>
                <a:gd name="T61" fmla="*/ 2147483647 h 46"/>
                <a:gd name="T62" fmla="*/ 2147483647 w 66"/>
                <a:gd name="T63" fmla="*/ 2147483647 h 46"/>
                <a:gd name="T64" fmla="*/ 2147483647 w 66"/>
                <a:gd name="T65" fmla="*/ 2147483647 h 46"/>
                <a:gd name="T66" fmla="*/ 2147483647 w 66"/>
                <a:gd name="T67" fmla="*/ 2147483647 h 46"/>
                <a:gd name="T68" fmla="*/ 2147483647 w 66"/>
                <a:gd name="T69" fmla="*/ 2147483647 h 46"/>
                <a:gd name="T70" fmla="*/ 2147483647 w 66"/>
                <a:gd name="T71" fmla="*/ 2147483647 h 46"/>
                <a:gd name="T72" fmla="*/ 2147483647 w 66"/>
                <a:gd name="T73" fmla="*/ 2147483647 h 46"/>
                <a:gd name="T74" fmla="*/ 2147483647 w 66"/>
                <a:gd name="T75" fmla="*/ 2147483647 h 46"/>
                <a:gd name="T76" fmla="*/ 2147483647 w 66"/>
                <a:gd name="T77" fmla="*/ 2147483647 h 46"/>
                <a:gd name="T78" fmla="*/ 2147483647 w 66"/>
                <a:gd name="T79" fmla="*/ 2147483647 h 46"/>
                <a:gd name="T80" fmla="*/ 2147483647 w 66"/>
                <a:gd name="T81" fmla="*/ 2147483647 h 46"/>
                <a:gd name="T82" fmla="*/ 2147483647 w 66"/>
                <a:gd name="T83" fmla="*/ 2147483647 h 46"/>
                <a:gd name="T84" fmla="*/ 2147483647 w 66"/>
                <a:gd name="T85" fmla="*/ 2147483647 h 46"/>
                <a:gd name="T86" fmla="*/ 2147483647 w 66"/>
                <a:gd name="T87" fmla="*/ 2147483647 h 46"/>
                <a:gd name="T88" fmla="*/ 2147483647 w 66"/>
                <a:gd name="T89" fmla="*/ 2147483647 h 46"/>
                <a:gd name="T90" fmla="*/ 2147483647 w 66"/>
                <a:gd name="T91" fmla="*/ 2147483647 h 46"/>
                <a:gd name="T92" fmla="*/ 2147483647 w 66"/>
                <a:gd name="T93" fmla="*/ 2147483647 h 46"/>
                <a:gd name="T94" fmla="*/ 2147483647 w 66"/>
                <a:gd name="T95" fmla="*/ 2147483647 h 46"/>
                <a:gd name="T96" fmla="*/ 2147483647 w 66"/>
                <a:gd name="T97" fmla="*/ 2147483647 h 46"/>
                <a:gd name="T98" fmla="*/ 2147483647 w 66"/>
                <a:gd name="T99" fmla="*/ 2147483647 h 46"/>
                <a:gd name="T100" fmla="*/ 2147483647 w 66"/>
                <a:gd name="T101" fmla="*/ 2147483647 h 46"/>
                <a:gd name="T102" fmla="*/ 2147483647 w 66"/>
                <a:gd name="T103" fmla="*/ 2147483647 h 46"/>
                <a:gd name="T104" fmla="*/ 2147483647 w 66"/>
                <a:gd name="T105" fmla="*/ 2147483647 h 46"/>
                <a:gd name="T106" fmla="*/ 2147483647 w 66"/>
                <a:gd name="T107" fmla="*/ 2147483647 h 46"/>
                <a:gd name="T108" fmla="*/ 2147483647 w 66"/>
                <a:gd name="T109" fmla="*/ 2147483647 h 46"/>
                <a:gd name="T110" fmla="*/ 2147483647 w 66"/>
                <a:gd name="T111" fmla="*/ 2147483647 h 46"/>
                <a:gd name="T112" fmla="*/ 2147483647 w 66"/>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
                <a:gd name="T172" fmla="*/ 0 h 46"/>
                <a:gd name="T173" fmla="*/ 66 w 66"/>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 h="46">
                  <a:moveTo>
                    <a:pt x="0" y="4"/>
                  </a:moveTo>
                  <a:cubicBezTo>
                    <a:pt x="0" y="2"/>
                    <a:pt x="0" y="1"/>
                    <a:pt x="1" y="1"/>
                  </a:cubicBezTo>
                  <a:cubicBezTo>
                    <a:pt x="2" y="0"/>
                    <a:pt x="3" y="1"/>
                    <a:pt x="4" y="1"/>
                  </a:cubicBezTo>
                  <a:cubicBezTo>
                    <a:pt x="5" y="2"/>
                    <a:pt x="6" y="3"/>
                    <a:pt x="7" y="4"/>
                  </a:cubicBezTo>
                  <a:cubicBezTo>
                    <a:pt x="7" y="5"/>
                    <a:pt x="8" y="7"/>
                    <a:pt x="8" y="8"/>
                  </a:cubicBezTo>
                  <a:cubicBezTo>
                    <a:pt x="8" y="10"/>
                    <a:pt x="8" y="11"/>
                    <a:pt x="7" y="11"/>
                  </a:cubicBezTo>
                  <a:cubicBezTo>
                    <a:pt x="7" y="12"/>
                    <a:pt x="6" y="12"/>
                    <a:pt x="6" y="12"/>
                  </a:cubicBezTo>
                  <a:cubicBezTo>
                    <a:pt x="5" y="12"/>
                    <a:pt x="4" y="12"/>
                    <a:pt x="4" y="11"/>
                  </a:cubicBezTo>
                  <a:cubicBezTo>
                    <a:pt x="2" y="11"/>
                    <a:pt x="2" y="10"/>
                    <a:pt x="1" y="8"/>
                  </a:cubicBezTo>
                  <a:cubicBezTo>
                    <a:pt x="0" y="7"/>
                    <a:pt x="0" y="6"/>
                    <a:pt x="0" y="4"/>
                  </a:cubicBezTo>
                  <a:close/>
                  <a:moveTo>
                    <a:pt x="1" y="5"/>
                  </a:moveTo>
                  <a:cubicBezTo>
                    <a:pt x="1" y="6"/>
                    <a:pt x="1" y="7"/>
                    <a:pt x="2" y="8"/>
                  </a:cubicBezTo>
                  <a:cubicBezTo>
                    <a:pt x="2" y="9"/>
                    <a:pt x="3" y="10"/>
                    <a:pt x="4" y="10"/>
                  </a:cubicBezTo>
                  <a:cubicBezTo>
                    <a:pt x="4" y="10"/>
                    <a:pt x="5" y="10"/>
                    <a:pt x="6" y="10"/>
                  </a:cubicBezTo>
                  <a:cubicBezTo>
                    <a:pt x="6" y="10"/>
                    <a:pt x="6" y="9"/>
                    <a:pt x="6" y="8"/>
                  </a:cubicBezTo>
                  <a:cubicBezTo>
                    <a:pt x="6" y="6"/>
                    <a:pt x="6" y="5"/>
                    <a:pt x="6" y="5"/>
                  </a:cubicBezTo>
                  <a:cubicBezTo>
                    <a:pt x="5" y="4"/>
                    <a:pt x="4" y="3"/>
                    <a:pt x="4" y="3"/>
                  </a:cubicBezTo>
                  <a:cubicBezTo>
                    <a:pt x="3" y="2"/>
                    <a:pt x="2" y="2"/>
                    <a:pt x="2" y="2"/>
                  </a:cubicBezTo>
                  <a:cubicBezTo>
                    <a:pt x="1" y="3"/>
                    <a:pt x="1" y="4"/>
                    <a:pt x="1" y="5"/>
                  </a:cubicBezTo>
                  <a:close/>
                  <a:moveTo>
                    <a:pt x="10" y="15"/>
                  </a:moveTo>
                  <a:cubicBezTo>
                    <a:pt x="10" y="13"/>
                    <a:pt x="10" y="12"/>
                    <a:pt x="10" y="10"/>
                  </a:cubicBezTo>
                  <a:cubicBezTo>
                    <a:pt x="10" y="9"/>
                    <a:pt x="10" y="8"/>
                    <a:pt x="10" y="6"/>
                  </a:cubicBezTo>
                  <a:cubicBezTo>
                    <a:pt x="9" y="6"/>
                    <a:pt x="9" y="6"/>
                    <a:pt x="9" y="5"/>
                  </a:cubicBezTo>
                  <a:cubicBezTo>
                    <a:pt x="9" y="5"/>
                    <a:pt x="9" y="5"/>
                    <a:pt x="9" y="4"/>
                  </a:cubicBezTo>
                  <a:cubicBezTo>
                    <a:pt x="9" y="4"/>
                    <a:pt x="9" y="5"/>
                    <a:pt x="10" y="5"/>
                  </a:cubicBezTo>
                  <a:cubicBezTo>
                    <a:pt x="10" y="5"/>
                    <a:pt x="10" y="4"/>
                    <a:pt x="10" y="4"/>
                  </a:cubicBezTo>
                  <a:cubicBezTo>
                    <a:pt x="10" y="3"/>
                    <a:pt x="10" y="3"/>
                    <a:pt x="10" y="3"/>
                  </a:cubicBezTo>
                  <a:cubicBezTo>
                    <a:pt x="10" y="2"/>
                    <a:pt x="10" y="2"/>
                    <a:pt x="11" y="2"/>
                  </a:cubicBezTo>
                  <a:cubicBezTo>
                    <a:pt x="11" y="2"/>
                    <a:pt x="12" y="2"/>
                    <a:pt x="12" y="2"/>
                  </a:cubicBezTo>
                  <a:cubicBezTo>
                    <a:pt x="13" y="3"/>
                    <a:pt x="13" y="3"/>
                    <a:pt x="14" y="3"/>
                  </a:cubicBezTo>
                  <a:cubicBezTo>
                    <a:pt x="14" y="4"/>
                    <a:pt x="13" y="4"/>
                    <a:pt x="13" y="5"/>
                  </a:cubicBezTo>
                  <a:cubicBezTo>
                    <a:pt x="13" y="4"/>
                    <a:pt x="13" y="4"/>
                    <a:pt x="13" y="4"/>
                  </a:cubicBezTo>
                  <a:cubicBezTo>
                    <a:pt x="12" y="4"/>
                    <a:pt x="12" y="4"/>
                    <a:pt x="12" y="4"/>
                  </a:cubicBezTo>
                  <a:cubicBezTo>
                    <a:pt x="11" y="4"/>
                    <a:pt x="11" y="4"/>
                    <a:pt x="11" y="5"/>
                  </a:cubicBezTo>
                  <a:cubicBezTo>
                    <a:pt x="11" y="5"/>
                    <a:pt x="11" y="5"/>
                    <a:pt x="11" y="6"/>
                  </a:cubicBezTo>
                  <a:cubicBezTo>
                    <a:pt x="12" y="6"/>
                    <a:pt x="12" y="6"/>
                    <a:pt x="13" y="7"/>
                  </a:cubicBezTo>
                  <a:cubicBezTo>
                    <a:pt x="13" y="7"/>
                    <a:pt x="13" y="8"/>
                    <a:pt x="13" y="8"/>
                  </a:cubicBezTo>
                  <a:cubicBezTo>
                    <a:pt x="12" y="8"/>
                    <a:pt x="12" y="7"/>
                    <a:pt x="11" y="7"/>
                  </a:cubicBezTo>
                  <a:cubicBezTo>
                    <a:pt x="11" y="8"/>
                    <a:pt x="11" y="10"/>
                    <a:pt x="11" y="11"/>
                  </a:cubicBezTo>
                  <a:cubicBezTo>
                    <a:pt x="11" y="13"/>
                    <a:pt x="11" y="14"/>
                    <a:pt x="11" y="16"/>
                  </a:cubicBezTo>
                  <a:cubicBezTo>
                    <a:pt x="11" y="15"/>
                    <a:pt x="10" y="15"/>
                    <a:pt x="10" y="15"/>
                  </a:cubicBezTo>
                  <a:close/>
                  <a:moveTo>
                    <a:pt x="19" y="20"/>
                  </a:moveTo>
                  <a:cubicBezTo>
                    <a:pt x="19" y="18"/>
                    <a:pt x="19" y="17"/>
                    <a:pt x="19" y="15"/>
                  </a:cubicBezTo>
                  <a:cubicBezTo>
                    <a:pt x="19" y="13"/>
                    <a:pt x="19" y="12"/>
                    <a:pt x="19" y="10"/>
                  </a:cubicBezTo>
                  <a:cubicBezTo>
                    <a:pt x="19" y="10"/>
                    <a:pt x="20" y="11"/>
                    <a:pt x="20" y="11"/>
                  </a:cubicBezTo>
                  <a:cubicBezTo>
                    <a:pt x="20" y="11"/>
                    <a:pt x="20" y="12"/>
                    <a:pt x="20" y="12"/>
                  </a:cubicBezTo>
                  <a:cubicBezTo>
                    <a:pt x="21" y="12"/>
                    <a:pt x="21" y="12"/>
                    <a:pt x="21" y="11"/>
                  </a:cubicBezTo>
                  <a:cubicBezTo>
                    <a:pt x="21" y="11"/>
                    <a:pt x="22" y="11"/>
                    <a:pt x="22" y="12"/>
                  </a:cubicBezTo>
                  <a:cubicBezTo>
                    <a:pt x="23" y="12"/>
                    <a:pt x="23" y="12"/>
                    <a:pt x="24" y="13"/>
                  </a:cubicBezTo>
                  <a:cubicBezTo>
                    <a:pt x="23" y="14"/>
                    <a:pt x="23" y="14"/>
                    <a:pt x="23" y="14"/>
                  </a:cubicBezTo>
                  <a:cubicBezTo>
                    <a:pt x="23" y="14"/>
                    <a:pt x="22" y="14"/>
                    <a:pt x="22" y="13"/>
                  </a:cubicBezTo>
                  <a:cubicBezTo>
                    <a:pt x="22" y="13"/>
                    <a:pt x="21" y="13"/>
                    <a:pt x="21" y="13"/>
                  </a:cubicBezTo>
                  <a:cubicBezTo>
                    <a:pt x="21" y="13"/>
                    <a:pt x="21" y="13"/>
                    <a:pt x="21" y="14"/>
                  </a:cubicBezTo>
                  <a:cubicBezTo>
                    <a:pt x="20" y="14"/>
                    <a:pt x="20" y="15"/>
                    <a:pt x="20" y="16"/>
                  </a:cubicBezTo>
                  <a:cubicBezTo>
                    <a:pt x="20" y="16"/>
                    <a:pt x="20" y="17"/>
                    <a:pt x="20" y="18"/>
                  </a:cubicBezTo>
                  <a:cubicBezTo>
                    <a:pt x="20" y="19"/>
                    <a:pt x="20" y="20"/>
                    <a:pt x="20" y="21"/>
                  </a:cubicBezTo>
                  <a:cubicBezTo>
                    <a:pt x="20" y="20"/>
                    <a:pt x="19" y="20"/>
                    <a:pt x="19" y="20"/>
                  </a:cubicBezTo>
                  <a:close/>
                  <a:moveTo>
                    <a:pt x="30" y="23"/>
                  </a:moveTo>
                  <a:cubicBezTo>
                    <a:pt x="31" y="24"/>
                    <a:pt x="31" y="24"/>
                    <a:pt x="32" y="24"/>
                  </a:cubicBezTo>
                  <a:cubicBezTo>
                    <a:pt x="32" y="25"/>
                    <a:pt x="31" y="26"/>
                    <a:pt x="31" y="26"/>
                  </a:cubicBezTo>
                  <a:cubicBezTo>
                    <a:pt x="30" y="26"/>
                    <a:pt x="29" y="26"/>
                    <a:pt x="28" y="25"/>
                  </a:cubicBezTo>
                  <a:cubicBezTo>
                    <a:pt x="27" y="25"/>
                    <a:pt x="26" y="24"/>
                    <a:pt x="25" y="22"/>
                  </a:cubicBezTo>
                  <a:cubicBezTo>
                    <a:pt x="24" y="21"/>
                    <a:pt x="24" y="20"/>
                    <a:pt x="24" y="18"/>
                  </a:cubicBezTo>
                  <a:cubicBezTo>
                    <a:pt x="24" y="16"/>
                    <a:pt x="24" y="15"/>
                    <a:pt x="25" y="15"/>
                  </a:cubicBezTo>
                  <a:cubicBezTo>
                    <a:pt x="26" y="14"/>
                    <a:pt x="27" y="14"/>
                    <a:pt x="28" y="15"/>
                  </a:cubicBezTo>
                  <a:cubicBezTo>
                    <a:pt x="29" y="16"/>
                    <a:pt x="30" y="17"/>
                    <a:pt x="31" y="18"/>
                  </a:cubicBezTo>
                  <a:cubicBezTo>
                    <a:pt x="32" y="19"/>
                    <a:pt x="32" y="21"/>
                    <a:pt x="32" y="23"/>
                  </a:cubicBezTo>
                  <a:cubicBezTo>
                    <a:pt x="32" y="23"/>
                    <a:pt x="32" y="23"/>
                    <a:pt x="32" y="23"/>
                  </a:cubicBezTo>
                  <a:cubicBezTo>
                    <a:pt x="30" y="22"/>
                    <a:pt x="28" y="20"/>
                    <a:pt x="25" y="19"/>
                  </a:cubicBezTo>
                  <a:cubicBezTo>
                    <a:pt x="26" y="20"/>
                    <a:pt x="26" y="21"/>
                    <a:pt x="26" y="22"/>
                  </a:cubicBezTo>
                  <a:cubicBezTo>
                    <a:pt x="27" y="23"/>
                    <a:pt x="27" y="24"/>
                    <a:pt x="28" y="24"/>
                  </a:cubicBezTo>
                  <a:cubicBezTo>
                    <a:pt x="29" y="24"/>
                    <a:pt x="29" y="24"/>
                    <a:pt x="30" y="24"/>
                  </a:cubicBezTo>
                  <a:cubicBezTo>
                    <a:pt x="30" y="24"/>
                    <a:pt x="30" y="24"/>
                    <a:pt x="30" y="23"/>
                  </a:cubicBezTo>
                  <a:close/>
                  <a:moveTo>
                    <a:pt x="26" y="18"/>
                  </a:moveTo>
                  <a:cubicBezTo>
                    <a:pt x="27" y="19"/>
                    <a:pt x="29" y="20"/>
                    <a:pt x="30" y="21"/>
                  </a:cubicBezTo>
                  <a:cubicBezTo>
                    <a:pt x="30" y="20"/>
                    <a:pt x="30" y="19"/>
                    <a:pt x="30" y="19"/>
                  </a:cubicBezTo>
                  <a:cubicBezTo>
                    <a:pt x="29" y="18"/>
                    <a:pt x="29" y="17"/>
                    <a:pt x="28" y="17"/>
                  </a:cubicBezTo>
                  <a:cubicBezTo>
                    <a:pt x="27" y="16"/>
                    <a:pt x="27" y="16"/>
                    <a:pt x="26" y="16"/>
                  </a:cubicBezTo>
                  <a:cubicBezTo>
                    <a:pt x="26" y="17"/>
                    <a:pt x="26" y="17"/>
                    <a:pt x="26" y="18"/>
                  </a:cubicBezTo>
                  <a:close/>
                  <a:moveTo>
                    <a:pt x="40" y="28"/>
                  </a:moveTo>
                  <a:cubicBezTo>
                    <a:pt x="40" y="29"/>
                    <a:pt x="41" y="29"/>
                    <a:pt x="41" y="29"/>
                  </a:cubicBezTo>
                  <a:cubicBezTo>
                    <a:pt x="41" y="30"/>
                    <a:pt x="41" y="31"/>
                    <a:pt x="40" y="31"/>
                  </a:cubicBezTo>
                  <a:cubicBezTo>
                    <a:pt x="39" y="31"/>
                    <a:pt x="38" y="31"/>
                    <a:pt x="37" y="31"/>
                  </a:cubicBezTo>
                  <a:cubicBezTo>
                    <a:pt x="36" y="30"/>
                    <a:pt x="35" y="29"/>
                    <a:pt x="35" y="28"/>
                  </a:cubicBezTo>
                  <a:cubicBezTo>
                    <a:pt x="34" y="26"/>
                    <a:pt x="33" y="25"/>
                    <a:pt x="33" y="23"/>
                  </a:cubicBezTo>
                  <a:cubicBezTo>
                    <a:pt x="33" y="22"/>
                    <a:pt x="34" y="21"/>
                    <a:pt x="34" y="21"/>
                  </a:cubicBezTo>
                  <a:cubicBezTo>
                    <a:pt x="34" y="20"/>
                    <a:pt x="35" y="20"/>
                    <a:pt x="35" y="20"/>
                  </a:cubicBezTo>
                  <a:cubicBezTo>
                    <a:pt x="36" y="20"/>
                    <a:pt x="37" y="20"/>
                    <a:pt x="37" y="21"/>
                  </a:cubicBezTo>
                  <a:cubicBezTo>
                    <a:pt x="38" y="21"/>
                    <a:pt x="39" y="22"/>
                    <a:pt x="40" y="23"/>
                  </a:cubicBezTo>
                  <a:cubicBezTo>
                    <a:pt x="40" y="24"/>
                    <a:pt x="41" y="25"/>
                    <a:pt x="41" y="26"/>
                  </a:cubicBezTo>
                  <a:cubicBezTo>
                    <a:pt x="40" y="25"/>
                    <a:pt x="40" y="25"/>
                    <a:pt x="40" y="25"/>
                  </a:cubicBezTo>
                  <a:cubicBezTo>
                    <a:pt x="39" y="24"/>
                    <a:pt x="39" y="24"/>
                    <a:pt x="39" y="23"/>
                  </a:cubicBezTo>
                  <a:cubicBezTo>
                    <a:pt x="38" y="23"/>
                    <a:pt x="38" y="22"/>
                    <a:pt x="37" y="22"/>
                  </a:cubicBezTo>
                  <a:cubicBezTo>
                    <a:pt x="37" y="21"/>
                    <a:pt x="36" y="21"/>
                    <a:pt x="36" y="22"/>
                  </a:cubicBezTo>
                  <a:cubicBezTo>
                    <a:pt x="35" y="22"/>
                    <a:pt x="35" y="23"/>
                    <a:pt x="35" y="24"/>
                  </a:cubicBezTo>
                  <a:cubicBezTo>
                    <a:pt x="35" y="26"/>
                    <a:pt x="35" y="27"/>
                    <a:pt x="36" y="27"/>
                  </a:cubicBezTo>
                  <a:cubicBezTo>
                    <a:pt x="36" y="28"/>
                    <a:pt x="37" y="29"/>
                    <a:pt x="37" y="29"/>
                  </a:cubicBezTo>
                  <a:cubicBezTo>
                    <a:pt x="38" y="30"/>
                    <a:pt x="38" y="30"/>
                    <a:pt x="39" y="30"/>
                  </a:cubicBezTo>
                  <a:cubicBezTo>
                    <a:pt x="39" y="29"/>
                    <a:pt x="40" y="29"/>
                    <a:pt x="40" y="28"/>
                  </a:cubicBezTo>
                  <a:close/>
                  <a:moveTo>
                    <a:pt x="42" y="28"/>
                  </a:moveTo>
                  <a:cubicBezTo>
                    <a:pt x="42" y="26"/>
                    <a:pt x="42" y="25"/>
                    <a:pt x="43" y="25"/>
                  </a:cubicBezTo>
                  <a:cubicBezTo>
                    <a:pt x="44" y="25"/>
                    <a:pt x="45" y="25"/>
                    <a:pt x="46" y="25"/>
                  </a:cubicBezTo>
                  <a:cubicBezTo>
                    <a:pt x="47" y="26"/>
                    <a:pt x="48" y="27"/>
                    <a:pt x="49" y="28"/>
                  </a:cubicBezTo>
                  <a:cubicBezTo>
                    <a:pt x="50" y="30"/>
                    <a:pt x="50" y="31"/>
                    <a:pt x="50" y="33"/>
                  </a:cubicBezTo>
                  <a:cubicBezTo>
                    <a:pt x="50" y="34"/>
                    <a:pt x="50" y="35"/>
                    <a:pt x="50" y="35"/>
                  </a:cubicBezTo>
                  <a:cubicBezTo>
                    <a:pt x="49" y="36"/>
                    <a:pt x="49" y="36"/>
                    <a:pt x="48" y="36"/>
                  </a:cubicBezTo>
                  <a:cubicBezTo>
                    <a:pt x="47" y="36"/>
                    <a:pt x="47" y="36"/>
                    <a:pt x="46" y="36"/>
                  </a:cubicBezTo>
                  <a:cubicBezTo>
                    <a:pt x="45" y="35"/>
                    <a:pt x="44" y="34"/>
                    <a:pt x="43" y="33"/>
                  </a:cubicBezTo>
                  <a:cubicBezTo>
                    <a:pt x="42" y="31"/>
                    <a:pt x="42" y="30"/>
                    <a:pt x="42" y="28"/>
                  </a:cubicBezTo>
                  <a:close/>
                  <a:moveTo>
                    <a:pt x="43" y="29"/>
                  </a:moveTo>
                  <a:cubicBezTo>
                    <a:pt x="43" y="30"/>
                    <a:pt x="44" y="31"/>
                    <a:pt x="44" y="32"/>
                  </a:cubicBezTo>
                  <a:cubicBezTo>
                    <a:pt x="45" y="33"/>
                    <a:pt x="45" y="34"/>
                    <a:pt x="46" y="34"/>
                  </a:cubicBezTo>
                  <a:cubicBezTo>
                    <a:pt x="47" y="35"/>
                    <a:pt x="47" y="35"/>
                    <a:pt x="48" y="34"/>
                  </a:cubicBezTo>
                  <a:cubicBezTo>
                    <a:pt x="48" y="34"/>
                    <a:pt x="49" y="33"/>
                    <a:pt x="49" y="32"/>
                  </a:cubicBezTo>
                  <a:cubicBezTo>
                    <a:pt x="49" y="31"/>
                    <a:pt x="48" y="30"/>
                    <a:pt x="48" y="29"/>
                  </a:cubicBezTo>
                  <a:cubicBezTo>
                    <a:pt x="47" y="28"/>
                    <a:pt x="47" y="27"/>
                    <a:pt x="46" y="27"/>
                  </a:cubicBezTo>
                  <a:cubicBezTo>
                    <a:pt x="45" y="26"/>
                    <a:pt x="45" y="26"/>
                    <a:pt x="44" y="27"/>
                  </a:cubicBezTo>
                  <a:cubicBezTo>
                    <a:pt x="44" y="27"/>
                    <a:pt x="43" y="28"/>
                    <a:pt x="43" y="29"/>
                  </a:cubicBezTo>
                  <a:close/>
                  <a:moveTo>
                    <a:pt x="52" y="27"/>
                  </a:moveTo>
                  <a:cubicBezTo>
                    <a:pt x="52" y="27"/>
                    <a:pt x="52" y="26"/>
                    <a:pt x="52" y="25"/>
                  </a:cubicBezTo>
                  <a:cubicBezTo>
                    <a:pt x="52" y="26"/>
                    <a:pt x="53" y="26"/>
                    <a:pt x="53" y="26"/>
                  </a:cubicBezTo>
                  <a:cubicBezTo>
                    <a:pt x="53" y="27"/>
                    <a:pt x="53" y="27"/>
                    <a:pt x="53" y="28"/>
                  </a:cubicBezTo>
                  <a:cubicBezTo>
                    <a:pt x="53" y="28"/>
                    <a:pt x="52" y="27"/>
                    <a:pt x="52" y="27"/>
                  </a:cubicBezTo>
                  <a:close/>
                  <a:moveTo>
                    <a:pt x="52" y="39"/>
                  </a:moveTo>
                  <a:cubicBezTo>
                    <a:pt x="52" y="37"/>
                    <a:pt x="52" y="36"/>
                    <a:pt x="52" y="34"/>
                  </a:cubicBezTo>
                  <a:cubicBezTo>
                    <a:pt x="52" y="32"/>
                    <a:pt x="52" y="31"/>
                    <a:pt x="52" y="29"/>
                  </a:cubicBezTo>
                  <a:cubicBezTo>
                    <a:pt x="52" y="29"/>
                    <a:pt x="53" y="30"/>
                    <a:pt x="53" y="30"/>
                  </a:cubicBezTo>
                  <a:cubicBezTo>
                    <a:pt x="53" y="32"/>
                    <a:pt x="53" y="33"/>
                    <a:pt x="53" y="35"/>
                  </a:cubicBezTo>
                  <a:cubicBezTo>
                    <a:pt x="53" y="36"/>
                    <a:pt x="53" y="38"/>
                    <a:pt x="53" y="40"/>
                  </a:cubicBezTo>
                  <a:cubicBezTo>
                    <a:pt x="53" y="39"/>
                    <a:pt x="52" y="39"/>
                    <a:pt x="52" y="39"/>
                  </a:cubicBezTo>
                  <a:close/>
                  <a:moveTo>
                    <a:pt x="56" y="41"/>
                  </a:moveTo>
                  <a:cubicBezTo>
                    <a:pt x="56" y="39"/>
                    <a:pt x="56" y="37"/>
                    <a:pt x="56" y="34"/>
                  </a:cubicBezTo>
                  <a:cubicBezTo>
                    <a:pt x="56" y="32"/>
                    <a:pt x="56" y="30"/>
                    <a:pt x="56" y="27"/>
                  </a:cubicBezTo>
                  <a:cubicBezTo>
                    <a:pt x="56" y="28"/>
                    <a:pt x="57" y="28"/>
                    <a:pt x="57" y="28"/>
                  </a:cubicBezTo>
                  <a:cubicBezTo>
                    <a:pt x="57" y="31"/>
                    <a:pt x="57" y="33"/>
                    <a:pt x="57" y="35"/>
                  </a:cubicBezTo>
                  <a:cubicBezTo>
                    <a:pt x="57" y="37"/>
                    <a:pt x="57" y="40"/>
                    <a:pt x="57" y="42"/>
                  </a:cubicBezTo>
                  <a:cubicBezTo>
                    <a:pt x="57" y="42"/>
                    <a:pt x="56" y="41"/>
                    <a:pt x="56" y="41"/>
                  </a:cubicBezTo>
                  <a:close/>
                  <a:moveTo>
                    <a:pt x="59" y="40"/>
                  </a:moveTo>
                  <a:cubicBezTo>
                    <a:pt x="59" y="40"/>
                    <a:pt x="60" y="40"/>
                    <a:pt x="60" y="41"/>
                  </a:cubicBezTo>
                  <a:cubicBezTo>
                    <a:pt x="60" y="41"/>
                    <a:pt x="61" y="42"/>
                    <a:pt x="61" y="42"/>
                  </a:cubicBezTo>
                  <a:cubicBezTo>
                    <a:pt x="61" y="43"/>
                    <a:pt x="62" y="44"/>
                    <a:pt x="63" y="44"/>
                  </a:cubicBezTo>
                  <a:cubicBezTo>
                    <a:pt x="63" y="44"/>
                    <a:pt x="64" y="44"/>
                    <a:pt x="64" y="44"/>
                  </a:cubicBezTo>
                  <a:cubicBezTo>
                    <a:pt x="65" y="44"/>
                    <a:pt x="65" y="44"/>
                    <a:pt x="65" y="44"/>
                  </a:cubicBezTo>
                  <a:cubicBezTo>
                    <a:pt x="65" y="43"/>
                    <a:pt x="65" y="43"/>
                    <a:pt x="64" y="42"/>
                  </a:cubicBezTo>
                  <a:cubicBezTo>
                    <a:pt x="64" y="42"/>
                    <a:pt x="64" y="42"/>
                    <a:pt x="63" y="41"/>
                  </a:cubicBezTo>
                  <a:cubicBezTo>
                    <a:pt x="62" y="40"/>
                    <a:pt x="61" y="39"/>
                    <a:pt x="60" y="39"/>
                  </a:cubicBezTo>
                  <a:cubicBezTo>
                    <a:pt x="60" y="38"/>
                    <a:pt x="60" y="38"/>
                    <a:pt x="59" y="37"/>
                  </a:cubicBezTo>
                  <a:cubicBezTo>
                    <a:pt x="59" y="37"/>
                    <a:pt x="59" y="36"/>
                    <a:pt x="59" y="36"/>
                  </a:cubicBezTo>
                  <a:cubicBezTo>
                    <a:pt x="59" y="35"/>
                    <a:pt x="59" y="35"/>
                    <a:pt x="59" y="35"/>
                  </a:cubicBezTo>
                  <a:cubicBezTo>
                    <a:pt x="60" y="34"/>
                    <a:pt x="60" y="34"/>
                    <a:pt x="60" y="34"/>
                  </a:cubicBezTo>
                  <a:cubicBezTo>
                    <a:pt x="60" y="34"/>
                    <a:pt x="61" y="34"/>
                    <a:pt x="61" y="34"/>
                  </a:cubicBezTo>
                  <a:cubicBezTo>
                    <a:pt x="62" y="34"/>
                    <a:pt x="62" y="35"/>
                    <a:pt x="62" y="35"/>
                  </a:cubicBezTo>
                  <a:cubicBezTo>
                    <a:pt x="63" y="35"/>
                    <a:pt x="64" y="36"/>
                    <a:pt x="64" y="36"/>
                  </a:cubicBezTo>
                  <a:cubicBezTo>
                    <a:pt x="65" y="37"/>
                    <a:pt x="65" y="37"/>
                    <a:pt x="65" y="38"/>
                  </a:cubicBezTo>
                  <a:cubicBezTo>
                    <a:pt x="66" y="38"/>
                    <a:pt x="66" y="39"/>
                    <a:pt x="66" y="40"/>
                  </a:cubicBezTo>
                  <a:cubicBezTo>
                    <a:pt x="65" y="39"/>
                    <a:pt x="65" y="39"/>
                    <a:pt x="64" y="39"/>
                  </a:cubicBezTo>
                  <a:cubicBezTo>
                    <a:pt x="64" y="38"/>
                    <a:pt x="64" y="38"/>
                    <a:pt x="64" y="37"/>
                  </a:cubicBezTo>
                  <a:cubicBezTo>
                    <a:pt x="64" y="37"/>
                    <a:pt x="63" y="37"/>
                    <a:pt x="63" y="36"/>
                  </a:cubicBezTo>
                  <a:cubicBezTo>
                    <a:pt x="62" y="36"/>
                    <a:pt x="61" y="36"/>
                    <a:pt x="61" y="36"/>
                  </a:cubicBezTo>
                  <a:cubicBezTo>
                    <a:pt x="61" y="36"/>
                    <a:pt x="61" y="36"/>
                    <a:pt x="61" y="36"/>
                  </a:cubicBezTo>
                  <a:cubicBezTo>
                    <a:pt x="61" y="37"/>
                    <a:pt x="61" y="37"/>
                    <a:pt x="61" y="37"/>
                  </a:cubicBezTo>
                  <a:cubicBezTo>
                    <a:pt x="61" y="37"/>
                    <a:pt x="61" y="38"/>
                    <a:pt x="61" y="38"/>
                  </a:cubicBezTo>
                  <a:cubicBezTo>
                    <a:pt x="62" y="38"/>
                    <a:pt x="62" y="38"/>
                    <a:pt x="63" y="39"/>
                  </a:cubicBezTo>
                  <a:cubicBezTo>
                    <a:pt x="64" y="40"/>
                    <a:pt x="65" y="41"/>
                    <a:pt x="65" y="41"/>
                  </a:cubicBezTo>
                  <a:cubicBezTo>
                    <a:pt x="65" y="42"/>
                    <a:pt x="66" y="42"/>
                    <a:pt x="66" y="43"/>
                  </a:cubicBezTo>
                  <a:cubicBezTo>
                    <a:pt x="66" y="43"/>
                    <a:pt x="66" y="44"/>
                    <a:pt x="66" y="44"/>
                  </a:cubicBezTo>
                  <a:cubicBezTo>
                    <a:pt x="66" y="45"/>
                    <a:pt x="66" y="45"/>
                    <a:pt x="66" y="46"/>
                  </a:cubicBezTo>
                  <a:cubicBezTo>
                    <a:pt x="66" y="46"/>
                    <a:pt x="65" y="46"/>
                    <a:pt x="65" y="46"/>
                  </a:cubicBezTo>
                  <a:cubicBezTo>
                    <a:pt x="64" y="46"/>
                    <a:pt x="63" y="46"/>
                    <a:pt x="63" y="45"/>
                  </a:cubicBezTo>
                  <a:cubicBezTo>
                    <a:pt x="62" y="45"/>
                    <a:pt x="61" y="44"/>
                    <a:pt x="60" y="43"/>
                  </a:cubicBezTo>
                  <a:cubicBezTo>
                    <a:pt x="59" y="42"/>
                    <a:pt x="59" y="41"/>
                    <a:pt x="59" y="40"/>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3" name="Freeform 923"/>
            <p:cNvSpPr>
              <a:spLocks noEditPoints="1"/>
            </p:cNvSpPr>
            <p:nvPr/>
          </p:nvSpPr>
          <p:spPr bwMode="auto">
            <a:xfrm>
              <a:off x="3016" y="1181"/>
              <a:ext cx="671" cy="484"/>
            </a:xfrm>
            <a:custGeom>
              <a:avLst/>
              <a:gdLst>
                <a:gd name="T0" fmla="*/ 2147483647 w 68"/>
                <a:gd name="T1" fmla="*/ 2147483647 h 49"/>
                <a:gd name="T2" fmla="*/ 2147483647 w 68"/>
                <a:gd name="T3" fmla="*/ 2147483647 h 49"/>
                <a:gd name="T4" fmla="*/ 2147483647 w 68"/>
                <a:gd name="T5" fmla="*/ 0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2147483647 h 49"/>
                <a:gd name="T26" fmla="*/ 2147483647 w 68"/>
                <a:gd name="T27" fmla="*/ 2147483647 h 49"/>
                <a:gd name="T28" fmla="*/ 2147483647 w 68"/>
                <a:gd name="T29" fmla="*/ 2147483647 h 49"/>
                <a:gd name="T30" fmla="*/ 2147483647 w 68"/>
                <a:gd name="T31" fmla="*/ 2147483647 h 49"/>
                <a:gd name="T32" fmla="*/ 2147483647 w 68"/>
                <a:gd name="T33" fmla="*/ 2147483647 h 49"/>
                <a:gd name="T34" fmla="*/ 2147483647 w 68"/>
                <a:gd name="T35" fmla="*/ 2147483647 h 49"/>
                <a:gd name="T36" fmla="*/ 2147483647 w 68"/>
                <a:gd name="T37" fmla="*/ 2147483647 h 49"/>
                <a:gd name="T38" fmla="*/ 2147483647 w 68"/>
                <a:gd name="T39" fmla="*/ 2147483647 h 49"/>
                <a:gd name="T40" fmla="*/ 2147483647 w 68"/>
                <a:gd name="T41" fmla="*/ 2147483647 h 49"/>
                <a:gd name="T42" fmla="*/ 2147483647 w 68"/>
                <a:gd name="T43" fmla="*/ 2147483647 h 49"/>
                <a:gd name="T44" fmla="*/ 2147483647 w 68"/>
                <a:gd name="T45" fmla="*/ 2147483647 h 49"/>
                <a:gd name="T46" fmla="*/ 2147483647 w 68"/>
                <a:gd name="T47" fmla="*/ 2147483647 h 49"/>
                <a:gd name="T48" fmla="*/ 2147483647 w 68"/>
                <a:gd name="T49" fmla="*/ 2147483647 h 49"/>
                <a:gd name="T50" fmla="*/ 2147483647 w 68"/>
                <a:gd name="T51" fmla="*/ 2147483647 h 49"/>
                <a:gd name="T52" fmla="*/ 2147483647 w 68"/>
                <a:gd name="T53" fmla="*/ 2147483647 h 49"/>
                <a:gd name="T54" fmla="*/ 2147483647 w 68"/>
                <a:gd name="T55" fmla="*/ 2147483647 h 49"/>
                <a:gd name="T56" fmla="*/ 2147483647 w 68"/>
                <a:gd name="T57" fmla="*/ 2147483647 h 49"/>
                <a:gd name="T58" fmla="*/ 2147483647 w 68"/>
                <a:gd name="T59" fmla="*/ 2147483647 h 49"/>
                <a:gd name="T60" fmla="*/ 2147483647 w 68"/>
                <a:gd name="T61" fmla="*/ 2147483647 h 49"/>
                <a:gd name="T62" fmla="*/ 2147483647 w 68"/>
                <a:gd name="T63" fmla="*/ 2147483647 h 49"/>
                <a:gd name="T64" fmla="*/ 2147483647 w 68"/>
                <a:gd name="T65" fmla="*/ 2147483647 h 49"/>
                <a:gd name="T66" fmla="*/ 2147483647 w 68"/>
                <a:gd name="T67" fmla="*/ 2147483647 h 49"/>
                <a:gd name="T68" fmla="*/ 2147483647 w 68"/>
                <a:gd name="T69" fmla="*/ 2147483647 h 49"/>
                <a:gd name="T70" fmla="*/ 2147483647 w 68"/>
                <a:gd name="T71" fmla="*/ 2147483647 h 49"/>
                <a:gd name="T72" fmla="*/ 2147483647 w 68"/>
                <a:gd name="T73" fmla="*/ 2147483647 h 49"/>
                <a:gd name="T74" fmla="*/ 2147483647 w 68"/>
                <a:gd name="T75" fmla="*/ 2147483647 h 49"/>
                <a:gd name="T76" fmla="*/ 2147483647 w 68"/>
                <a:gd name="T77" fmla="*/ 2147483647 h 49"/>
                <a:gd name="T78" fmla="*/ 2147483647 w 68"/>
                <a:gd name="T79" fmla="*/ 2147483647 h 49"/>
                <a:gd name="T80" fmla="*/ 2147483647 w 68"/>
                <a:gd name="T81" fmla="*/ 2147483647 h 49"/>
                <a:gd name="T82" fmla="*/ 2147483647 w 68"/>
                <a:gd name="T83" fmla="*/ 2147483647 h 49"/>
                <a:gd name="T84" fmla="*/ 2147483647 w 68"/>
                <a:gd name="T85" fmla="*/ 2147483647 h 49"/>
                <a:gd name="T86" fmla="*/ 2147483647 w 68"/>
                <a:gd name="T87" fmla="*/ 2147483647 h 49"/>
                <a:gd name="T88" fmla="*/ 2147483647 w 68"/>
                <a:gd name="T89" fmla="*/ 2147483647 h 49"/>
                <a:gd name="T90" fmla="*/ 2147483647 w 68"/>
                <a:gd name="T91" fmla="*/ 2147483647 h 49"/>
                <a:gd name="T92" fmla="*/ 2147483647 w 68"/>
                <a:gd name="T93" fmla="*/ 2147483647 h 49"/>
                <a:gd name="T94" fmla="*/ 2147483647 w 68"/>
                <a:gd name="T95" fmla="*/ 2147483647 h 49"/>
                <a:gd name="T96" fmla="*/ 2147483647 w 68"/>
                <a:gd name="T97" fmla="*/ 2147483647 h 49"/>
                <a:gd name="T98" fmla="*/ 2147483647 w 68"/>
                <a:gd name="T99" fmla="*/ 2147483647 h 49"/>
                <a:gd name="T100" fmla="*/ 2147483647 w 68"/>
                <a:gd name="T101" fmla="*/ 2147483647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8"/>
                <a:gd name="T154" fmla="*/ 0 h 49"/>
                <a:gd name="T155" fmla="*/ 68 w 68"/>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8" h="49">
                  <a:moveTo>
                    <a:pt x="6" y="14"/>
                  </a:moveTo>
                  <a:cubicBezTo>
                    <a:pt x="6" y="14"/>
                    <a:pt x="6" y="13"/>
                    <a:pt x="6" y="13"/>
                  </a:cubicBezTo>
                  <a:cubicBezTo>
                    <a:pt x="5" y="14"/>
                    <a:pt x="5" y="14"/>
                    <a:pt x="4" y="13"/>
                  </a:cubicBezTo>
                  <a:cubicBezTo>
                    <a:pt x="3" y="13"/>
                    <a:pt x="2" y="12"/>
                    <a:pt x="2" y="11"/>
                  </a:cubicBezTo>
                  <a:cubicBezTo>
                    <a:pt x="1" y="10"/>
                    <a:pt x="1" y="10"/>
                    <a:pt x="0" y="9"/>
                  </a:cubicBezTo>
                  <a:cubicBezTo>
                    <a:pt x="0" y="8"/>
                    <a:pt x="0" y="7"/>
                    <a:pt x="0" y="5"/>
                  </a:cubicBezTo>
                  <a:cubicBezTo>
                    <a:pt x="0" y="4"/>
                    <a:pt x="0" y="4"/>
                    <a:pt x="0" y="3"/>
                  </a:cubicBezTo>
                  <a:cubicBezTo>
                    <a:pt x="1" y="2"/>
                    <a:pt x="1" y="2"/>
                    <a:pt x="2" y="2"/>
                  </a:cubicBezTo>
                  <a:cubicBezTo>
                    <a:pt x="2" y="2"/>
                    <a:pt x="3" y="2"/>
                    <a:pt x="4" y="2"/>
                  </a:cubicBezTo>
                  <a:cubicBezTo>
                    <a:pt x="4" y="2"/>
                    <a:pt x="5" y="3"/>
                    <a:pt x="5" y="3"/>
                  </a:cubicBezTo>
                  <a:cubicBezTo>
                    <a:pt x="5" y="4"/>
                    <a:pt x="6" y="4"/>
                    <a:pt x="6" y="5"/>
                  </a:cubicBezTo>
                  <a:cubicBezTo>
                    <a:pt x="6" y="3"/>
                    <a:pt x="6" y="2"/>
                    <a:pt x="6" y="0"/>
                  </a:cubicBezTo>
                  <a:cubicBezTo>
                    <a:pt x="6" y="0"/>
                    <a:pt x="7" y="0"/>
                    <a:pt x="7" y="1"/>
                  </a:cubicBezTo>
                  <a:cubicBezTo>
                    <a:pt x="7" y="3"/>
                    <a:pt x="7" y="5"/>
                    <a:pt x="7" y="8"/>
                  </a:cubicBezTo>
                  <a:cubicBezTo>
                    <a:pt x="7" y="10"/>
                    <a:pt x="7" y="13"/>
                    <a:pt x="7" y="15"/>
                  </a:cubicBezTo>
                  <a:cubicBezTo>
                    <a:pt x="7" y="15"/>
                    <a:pt x="6" y="14"/>
                    <a:pt x="6" y="14"/>
                  </a:cubicBezTo>
                  <a:close/>
                  <a:moveTo>
                    <a:pt x="1" y="6"/>
                  </a:moveTo>
                  <a:cubicBezTo>
                    <a:pt x="1" y="8"/>
                    <a:pt x="2" y="9"/>
                    <a:pt x="2" y="10"/>
                  </a:cubicBezTo>
                  <a:cubicBezTo>
                    <a:pt x="3" y="11"/>
                    <a:pt x="3" y="11"/>
                    <a:pt x="4" y="12"/>
                  </a:cubicBezTo>
                  <a:cubicBezTo>
                    <a:pt x="4" y="12"/>
                    <a:pt x="5" y="12"/>
                    <a:pt x="5" y="12"/>
                  </a:cubicBezTo>
                  <a:cubicBezTo>
                    <a:pt x="6" y="11"/>
                    <a:pt x="6" y="10"/>
                    <a:pt x="6" y="9"/>
                  </a:cubicBezTo>
                  <a:cubicBezTo>
                    <a:pt x="6" y="8"/>
                    <a:pt x="6" y="7"/>
                    <a:pt x="5" y="6"/>
                  </a:cubicBezTo>
                  <a:cubicBezTo>
                    <a:pt x="5" y="5"/>
                    <a:pt x="4" y="4"/>
                    <a:pt x="4" y="4"/>
                  </a:cubicBezTo>
                  <a:cubicBezTo>
                    <a:pt x="3" y="3"/>
                    <a:pt x="2" y="3"/>
                    <a:pt x="2" y="4"/>
                  </a:cubicBezTo>
                  <a:cubicBezTo>
                    <a:pt x="2" y="4"/>
                    <a:pt x="1" y="5"/>
                    <a:pt x="1" y="6"/>
                  </a:cubicBezTo>
                  <a:close/>
                  <a:moveTo>
                    <a:pt x="16" y="16"/>
                  </a:moveTo>
                  <a:cubicBezTo>
                    <a:pt x="16" y="17"/>
                    <a:pt x="17" y="17"/>
                    <a:pt x="17" y="17"/>
                  </a:cubicBezTo>
                  <a:cubicBezTo>
                    <a:pt x="17" y="18"/>
                    <a:pt x="16" y="19"/>
                    <a:pt x="16" y="19"/>
                  </a:cubicBezTo>
                  <a:cubicBezTo>
                    <a:pt x="15" y="19"/>
                    <a:pt x="14" y="19"/>
                    <a:pt x="13" y="19"/>
                  </a:cubicBezTo>
                  <a:cubicBezTo>
                    <a:pt x="12" y="18"/>
                    <a:pt x="11" y="17"/>
                    <a:pt x="10" y="15"/>
                  </a:cubicBezTo>
                  <a:cubicBezTo>
                    <a:pt x="10" y="14"/>
                    <a:pt x="9" y="13"/>
                    <a:pt x="9" y="11"/>
                  </a:cubicBezTo>
                  <a:cubicBezTo>
                    <a:pt x="9" y="9"/>
                    <a:pt x="10" y="8"/>
                    <a:pt x="10" y="7"/>
                  </a:cubicBezTo>
                  <a:cubicBezTo>
                    <a:pt x="11" y="7"/>
                    <a:pt x="12" y="7"/>
                    <a:pt x="13" y="8"/>
                  </a:cubicBezTo>
                  <a:cubicBezTo>
                    <a:pt x="14" y="8"/>
                    <a:pt x="15" y="9"/>
                    <a:pt x="16" y="11"/>
                  </a:cubicBezTo>
                  <a:cubicBezTo>
                    <a:pt x="17" y="12"/>
                    <a:pt x="17" y="14"/>
                    <a:pt x="17" y="15"/>
                  </a:cubicBezTo>
                  <a:cubicBezTo>
                    <a:pt x="17" y="16"/>
                    <a:pt x="17" y="16"/>
                    <a:pt x="17" y="16"/>
                  </a:cubicBezTo>
                  <a:cubicBezTo>
                    <a:pt x="15" y="15"/>
                    <a:pt x="13" y="13"/>
                    <a:pt x="11" y="12"/>
                  </a:cubicBezTo>
                  <a:cubicBezTo>
                    <a:pt x="11" y="13"/>
                    <a:pt x="11" y="14"/>
                    <a:pt x="12" y="15"/>
                  </a:cubicBezTo>
                  <a:cubicBezTo>
                    <a:pt x="12" y="16"/>
                    <a:pt x="13" y="17"/>
                    <a:pt x="13" y="17"/>
                  </a:cubicBezTo>
                  <a:cubicBezTo>
                    <a:pt x="14" y="17"/>
                    <a:pt x="14" y="18"/>
                    <a:pt x="15" y="17"/>
                  </a:cubicBezTo>
                  <a:cubicBezTo>
                    <a:pt x="15" y="17"/>
                    <a:pt x="15" y="17"/>
                    <a:pt x="16" y="16"/>
                  </a:cubicBezTo>
                  <a:close/>
                  <a:moveTo>
                    <a:pt x="11" y="11"/>
                  </a:moveTo>
                  <a:cubicBezTo>
                    <a:pt x="12" y="12"/>
                    <a:pt x="14" y="13"/>
                    <a:pt x="16" y="14"/>
                  </a:cubicBezTo>
                  <a:cubicBezTo>
                    <a:pt x="16" y="13"/>
                    <a:pt x="15" y="12"/>
                    <a:pt x="15" y="11"/>
                  </a:cubicBezTo>
                  <a:cubicBezTo>
                    <a:pt x="15" y="10"/>
                    <a:pt x="14" y="10"/>
                    <a:pt x="13" y="9"/>
                  </a:cubicBezTo>
                  <a:cubicBezTo>
                    <a:pt x="13" y="9"/>
                    <a:pt x="12" y="9"/>
                    <a:pt x="12" y="9"/>
                  </a:cubicBezTo>
                  <a:cubicBezTo>
                    <a:pt x="11" y="9"/>
                    <a:pt x="11" y="10"/>
                    <a:pt x="11" y="11"/>
                  </a:cubicBezTo>
                  <a:close/>
                  <a:moveTo>
                    <a:pt x="22" y="22"/>
                  </a:moveTo>
                  <a:cubicBezTo>
                    <a:pt x="22" y="22"/>
                    <a:pt x="22" y="23"/>
                    <a:pt x="22" y="24"/>
                  </a:cubicBezTo>
                  <a:cubicBezTo>
                    <a:pt x="22" y="23"/>
                    <a:pt x="22" y="23"/>
                    <a:pt x="21" y="23"/>
                  </a:cubicBezTo>
                  <a:cubicBezTo>
                    <a:pt x="21" y="23"/>
                    <a:pt x="20" y="22"/>
                    <a:pt x="20" y="22"/>
                  </a:cubicBezTo>
                  <a:cubicBezTo>
                    <a:pt x="20" y="22"/>
                    <a:pt x="20" y="21"/>
                    <a:pt x="19" y="21"/>
                  </a:cubicBezTo>
                  <a:cubicBezTo>
                    <a:pt x="19" y="21"/>
                    <a:pt x="19" y="20"/>
                    <a:pt x="19" y="19"/>
                  </a:cubicBezTo>
                  <a:cubicBezTo>
                    <a:pt x="19" y="18"/>
                    <a:pt x="19" y="17"/>
                    <a:pt x="19" y="16"/>
                  </a:cubicBezTo>
                  <a:cubicBezTo>
                    <a:pt x="19" y="15"/>
                    <a:pt x="19" y="14"/>
                    <a:pt x="19" y="13"/>
                  </a:cubicBezTo>
                  <a:cubicBezTo>
                    <a:pt x="19" y="13"/>
                    <a:pt x="19" y="12"/>
                    <a:pt x="18" y="12"/>
                  </a:cubicBezTo>
                  <a:cubicBezTo>
                    <a:pt x="18" y="12"/>
                    <a:pt x="18" y="11"/>
                    <a:pt x="18" y="11"/>
                  </a:cubicBezTo>
                  <a:cubicBezTo>
                    <a:pt x="19" y="11"/>
                    <a:pt x="19" y="11"/>
                    <a:pt x="19" y="11"/>
                  </a:cubicBezTo>
                  <a:cubicBezTo>
                    <a:pt x="19" y="11"/>
                    <a:pt x="19" y="10"/>
                    <a:pt x="19" y="9"/>
                  </a:cubicBezTo>
                  <a:cubicBezTo>
                    <a:pt x="20" y="9"/>
                    <a:pt x="20" y="9"/>
                    <a:pt x="21" y="9"/>
                  </a:cubicBezTo>
                  <a:cubicBezTo>
                    <a:pt x="21" y="10"/>
                    <a:pt x="21" y="11"/>
                    <a:pt x="21" y="12"/>
                  </a:cubicBezTo>
                  <a:cubicBezTo>
                    <a:pt x="21" y="13"/>
                    <a:pt x="22" y="13"/>
                    <a:pt x="22" y="13"/>
                  </a:cubicBezTo>
                  <a:cubicBezTo>
                    <a:pt x="22" y="14"/>
                    <a:pt x="22" y="14"/>
                    <a:pt x="22" y="14"/>
                  </a:cubicBezTo>
                  <a:cubicBezTo>
                    <a:pt x="22" y="14"/>
                    <a:pt x="21" y="14"/>
                    <a:pt x="21" y="14"/>
                  </a:cubicBezTo>
                  <a:cubicBezTo>
                    <a:pt x="21" y="15"/>
                    <a:pt x="21" y="16"/>
                    <a:pt x="21" y="17"/>
                  </a:cubicBezTo>
                  <a:cubicBezTo>
                    <a:pt x="21" y="18"/>
                    <a:pt x="21" y="19"/>
                    <a:pt x="21" y="20"/>
                  </a:cubicBezTo>
                  <a:cubicBezTo>
                    <a:pt x="21" y="20"/>
                    <a:pt x="21" y="21"/>
                    <a:pt x="21" y="21"/>
                  </a:cubicBezTo>
                  <a:cubicBezTo>
                    <a:pt x="21" y="21"/>
                    <a:pt x="21" y="21"/>
                    <a:pt x="21" y="21"/>
                  </a:cubicBezTo>
                  <a:cubicBezTo>
                    <a:pt x="21" y="21"/>
                    <a:pt x="21" y="22"/>
                    <a:pt x="22" y="22"/>
                  </a:cubicBezTo>
                  <a:cubicBezTo>
                    <a:pt x="22" y="22"/>
                    <a:pt x="22" y="22"/>
                    <a:pt x="22" y="22"/>
                  </a:cubicBezTo>
                  <a:close/>
                  <a:moveTo>
                    <a:pt x="30" y="24"/>
                  </a:moveTo>
                  <a:cubicBezTo>
                    <a:pt x="30" y="25"/>
                    <a:pt x="31" y="25"/>
                    <a:pt x="31" y="26"/>
                  </a:cubicBezTo>
                  <a:cubicBezTo>
                    <a:pt x="31" y="26"/>
                    <a:pt x="31" y="27"/>
                    <a:pt x="30" y="27"/>
                  </a:cubicBezTo>
                  <a:cubicBezTo>
                    <a:pt x="29" y="27"/>
                    <a:pt x="28" y="27"/>
                    <a:pt x="27" y="27"/>
                  </a:cubicBezTo>
                  <a:cubicBezTo>
                    <a:pt x="26" y="26"/>
                    <a:pt x="25" y="25"/>
                    <a:pt x="24" y="24"/>
                  </a:cubicBezTo>
                  <a:cubicBezTo>
                    <a:pt x="24" y="22"/>
                    <a:pt x="23" y="21"/>
                    <a:pt x="23" y="19"/>
                  </a:cubicBezTo>
                  <a:cubicBezTo>
                    <a:pt x="23" y="17"/>
                    <a:pt x="24" y="16"/>
                    <a:pt x="24" y="16"/>
                  </a:cubicBezTo>
                  <a:cubicBezTo>
                    <a:pt x="25" y="15"/>
                    <a:pt x="26" y="15"/>
                    <a:pt x="27" y="16"/>
                  </a:cubicBezTo>
                  <a:cubicBezTo>
                    <a:pt x="28" y="16"/>
                    <a:pt x="29" y="17"/>
                    <a:pt x="30" y="19"/>
                  </a:cubicBezTo>
                  <a:cubicBezTo>
                    <a:pt x="31" y="20"/>
                    <a:pt x="31" y="22"/>
                    <a:pt x="31" y="23"/>
                  </a:cubicBezTo>
                  <a:cubicBezTo>
                    <a:pt x="31" y="24"/>
                    <a:pt x="31" y="24"/>
                    <a:pt x="31" y="24"/>
                  </a:cubicBezTo>
                  <a:cubicBezTo>
                    <a:pt x="29" y="23"/>
                    <a:pt x="27" y="21"/>
                    <a:pt x="25" y="20"/>
                  </a:cubicBezTo>
                  <a:cubicBezTo>
                    <a:pt x="25" y="21"/>
                    <a:pt x="25" y="22"/>
                    <a:pt x="26" y="23"/>
                  </a:cubicBezTo>
                  <a:cubicBezTo>
                    <a:pt x="26" y="24"/>
                    <a:pt x="27" y="25"/>
                    <a:pt x="27" y="25"/>
                  </a:cubicBezTo>
                  <a:cubicBezTo>
                    <a:pt x="28" y="26"/>
                    <a:pt x="28" y="26"/>
                    <a:pt x="29" y="26"/>
                  </a:cubicBezTo>
                  <a:cubicBezTo>
                    <a:pt x="29" y="25"/>
                    <a:pt x="29" y="25"/>
                    <a:pt x="30" y="24"/>
                  </a:cubicBezTo>
                  <a:close/>
                  <a:moveTo>
                    <a:pt x="25" y="19"/>
                  </a:moveTo>
                  <a:cubicBezTo>
                    <a:pt x="26" y="20"/>
                    <a:pt x="28" y="21"/>
                    <a:pt x="30" y="22"/>
                  </a:cubicBezTo>
                  <a:cubicBezTo>
                    <a:pt x="30" y="21"/>
                    <a:pt x="29" y="20"/>
                    <a:pt x="29" y="19"/>
                  </a:cubicBezTo>
                  <a:cubicBezTo>
                    <a:pt x="29" y="18"/>
                    <a:pt x="28" y="18"/>
                    <a:pt x="27" y="17"/>
                  </a:cubicBezTo>
                  <a:cubicBezTo>
                    <a:pt x="27" y="17"/>
                    <a:pt x="26" y="17"/>
                    <a:pt x="26" y="17"/>
                  </a:cubicBezTo>
                  <a:cubicBezTo>
                    <a:pt x="25" y="17"/>
                    <a:pt x="25" y="18"/>
                    <a:pt x="25" y="19"/>
                  </a:cubicBezTo>
                  <a:close/>
                  <a:moveTo>
                    <a:pt x="39" y="29"/>
                  </a:moveTo>
                  <a:cubicBezTo>
                    <a:pt x="39" y="30"/>
                    <a:pt x="40" y="30"/>
                    <a:pt x="40" y="30"/>
                  </a:cubicBezTo>
                  <a:cubicBezTo>
                    <a:pt x="40" y="31"/>
                    <a:pt x="40" y="32"/>
                    <a:pt x="39" y="32"/>
                  </a:cubicBezTo>
                  <a:cubicBezTo>
                    <a:pt x="38" y="33"/>
                    <a:pt x="38" y="33"/>
                    <a:pt x="37" y="32"/>
                  </a:cubicBezTo>
                  <a:cubicBezTo>
                    <a:pt x="35" y="31"/>
                    <a:pt x="35" y="30"/>
                    <a:pt x="34" y="29"/>
                  </a:cubicBezTo>
                  <a:cubicBezTo>
                    <a:pt x="33" y="28"/>
                    <a:pt x="33" y="26"/>
                    <a:pt x="33" y="24"/>
                  </a:cubicBezTo>
                  <a:cubicBezTo>
                    <a:pt x="33" y="23"/>
                    <a:pt x="33" y="22"/>
                    <a:pt x="33" y="22"/>
                  </a:cubicBezTo>
                  <a:cubicBezTo>
                    <a:pt x="33" y="21"/>
                    <a:pt x="34" y="21"/>
                    <a:pt x="35" y="21"/>
                  </a:cubicBezTo>
                  <a:cubicBezTo>
                    <a:pt x="35" y="21"/>
                    <a:pt x="36" y="21"/>
                    <a:pt x="37" y="21"/>
                  </a:cubicBezTo>
                  <a:cubicBezTo>
                    <a:pt x="38" y="22"/>
                    <a:pt x="38" y="22"/>
                    <a:pt x="39" y="23"/>
                  </a:cubicBezTo>
                  <a:cubicBezTo>
                    <a:pt x="40" y="24"/>
                    <a:pt x="40" y="25"/>
                    <a:pt x="40" y="26"/>
                  </a:cubicBezTo>
                  <a:cubicBezTo>
                    <a:pt x="40" y="26"/>
                    <a:pt x="39" y="26"/>
                    <a:pt x="39" y="26"/>
                  </a:cubicBezTo>
                  <a:cubicBezTo>
                    <a:pt x="39" y="25"/>
                    <a:pt x="38" y="24"/>
                    <a:pt x="38" y="24"/>
                  </a:cubicBezTo>
                  <a:cubicBezTo>
                    <a:pt x="38" y="23"/>
                    <a:pt x="37" y="23"/>
                    <a:pt x="37" y="23"/>
                  </a:cubicBezTo>
                  <a:cubicBezTo>
                    <a:pt x="36" y="22"/>
                    <a:pt x="35" y="22"/>
                    <a:pt x="35" y="23"/>
                  </a:cubicBezTo>
                  <a:cubicBezTo>
                    <a:pt x="34" y="23"/>
                    <a:pt x="34" y="24"/>
                    <a:pt x="34" y="25"/>
                  </a:cubicBezTo>
                  <a:cubicBezTo>
                    <a:pt x="34" y="27"/>
                    <a:pt x="34" y="28"/>
                    <a:pt x="35" y="29"/>
                  </a:cubicBezTo>
                  <a:cubicBezTo>
                    <a:pt x="35" y="29"/>
                    <a:pt x="36" y="30"/>
                    <a:pt x="37" y="31"/>
                  </a:cubicBezTo>
                  <a:cubicBezTo>
                    <a:pt x="37" y="31"/>
                    <a:pt x="38" y="31"/>
                    <a:pt x="38" y="31"/>
                  </a:cubicBezTo>
                  <a:cubicBezTo>
                    <a:pt x="39" y="31"/>
                    <a:pt x="39" y="30"/>
                    <a:pt x="39" y="29"/>
                  </a:cubicBezTo>
                  <a:close/>
                  <a:moveTo>
                    <a:pt x="45" y="35"/>
                  </a:moveTo>
                  <a:cubicBezTo>
                    <a:pt x="45" y="35"/>
                    <a:pt x="45" y="36"/>
                    <a:pt x="45" y="37"/>
                  </a:cubicBezTo>
                  <a:cubicBezTo>
                    <a:pt x="45" y="36"/>
                    <a:pt x="44" y="36"/>
                    <a:pt x="44" y="36"/>
                  </a:cubicBezTo>
                  <a:cubicBezTo>
                    <a:pt x="43" y="36"/>
                    <a:pt x="43" y="35"/>
                    <a:pt x="43" y="35"/>
                  </a:cubicBezTo>
                  <a:cubicBezTo>
                    <a:pt x="42" y="35"/>
                    <a:pt x="42" y="34"/>
                    <a:pt x="42" y="34"/>
                  </a:cubicBezTo>
                  <a:cubicBezTo>
                    <a:pt x="42" y="34"/>
                    <a:pt x="42" y="33"/>
                    <a:pt x="42" y="32"/>
                  </a:cubicBezTo>
                  <a:cubicBezTo>
                    <a:pt x="42" y="31"/>
                    <a:pt x="42" y="30"/>
                    <a:pt x="42" y="29"/>
                  </a:cubicBezTo>
                  <a:cubicBezTo>
                    <a:pt x="42" y="28"/>
                    <a:pt x="42" y="27"/>
                    <a:pt x="42" y="26"/>
                  </a:cubicBezTo>
                  <a:cubicBezTo>
                    <a:pt x="41" y="26"/>
                    <a:pt x="41" y="25"/>
                    <a:pt x="41" y="25"/>
                  </a:cubicBezTo>
                  <a:cubicBezTo>
                    <a:pt x="41" y="25"/>
                    <a:pt x="41" y="24"/>
                    <a:pt x="41" y="24"/>
                  </a:cubicBezTo>
                  <a:cubicBezTo>
                    <a:pt x="41" y="24"/>
                    <a:pt x="41" y="24"/>
                    <a:pt x="42" y="24"/>
                  </a:cubicBezTo>
                  <a:cubicBezTo>
                    <a:pt x="42" y="23"/>
                    <a:pt x="42" y="23"/>
                    <a:pt x="42" y="22"/>
                  </a:cubicBezTo>
                  <a:cubicBezTo>
                    <a:pt x="42" y="22"/>
                    <a:pt x="43" y="22"/>
                    <a:pt x="43" y="22"/>
                  </a:cubicBezTo>
                  <a:cubicBezTo>
                    <a:pt x="43" y="23"/>
                    <a:pt x="43" y="24"/>
                    <a:pt x="43" y="25"/>
                  </a:cubicBezTo>
                  <a:cubicBezTo>
                    <a:pt x="44" y="25"/>
                    <a:pt x="44" y="26"/>
                    <a:pt x="45" y="26"/>
                  </a:cubicBezTo>
                  <a:cubicBezTo>
                    <a:pt x="45" y="27"/>
                    <a:pt x="45" y="27"/>
                    <a:pt x="45" y="27"/>
                  </a:cubicBezTo>
                  <a:cubicBezTo>
                    <a:pt x="44" y="27"/>
                    <a:pt x="44" y="27"/>
                    <a:pt x="43" y="27"/>
                  </a:cubicBezTo>
                  <a:cubicBezTo>
                    <a:pt x="43" y="28"/>
                    <a:pt x="43" y="29"/>
                    <a:pt x="43" y="30"/>
                  </a:cubicBezTo>
                  <a:cubicBezTo>
                    <a:pt x="43" y="31"/>
                    <a:pt x="43" y="32"/>
                    <a:pt x="43" y="33"/>
                  </a:cubicBezTo>
                  <a:cubicBezTo>
                    <a:pt x="43" y="33"/>
                    <a:pt x="43" y="34"/>
                    <a:pt x="43" y="34"/>
                  </a:cubicBezTo>
                  <a:cubicBezTo>
                    <a:pt x="43" y="34"/>
                    <a:pt x="44" y="34"/>
                    <a:pt x="44" y="34"/>
                  </a:cubicBezTo>
                  <a:cubicBezTo>
                    <a:pt x="44" y="34"/>
                    <a:pt x="44" y="34"/>
                    <a:pt x="44" y="35"/>
                  </a:cubicBezTo>
                  <a:cubicBezTo>
                    <a:pt x="44" y="35"/>
                    <a:pt x="45" y="35"/>
                    <a:pt x="45" y="35"/>
                  </a:cubicBezTo>
                  <a:close/>
                  <a:moveTo>
                    <a:pt x="46" y="32"/>
                  </a:moveTo>
                  <a:cubicBezTo>
                    <a:pt x="46" y="30"/>
                    <a:pt x="46" y="29"/>
                    <a:pt x="47" y="28"/>
                  </a:cubicBezTo>
                  <a:cubicBezTo>
                    <a:pt x="48" y="28"/>
                    <a:pt x="49" y="28"/>
                    <a:pt x="50" y="29"/>
                  </a:cubicBezTo>
                  <a:cubicBezTo>
                    <a:pt x="51" y="29"/>
                    <a:pt x="52" y="30"/>
                    <a:pt x="53" y="32"/>
                  </a:cubicBezTo>
                  <a:cubicBezTo>
                    <a:pt x="54" y="33"/>
                    <a:pt x="54" y="35"/>
                    <a:pt x="54" y="36"/>
                  </a:cubicBezTo>
                  <a:cubicBezTo>
                    <a:pt x="54" y="38"/>
                    <a:pt x="54" y="39"/>
                    <a:pt x="54" y="39"/>
                  </a:cubicBezTo>
                  <a:cubicBezTo>
                    <a:pt x="53" y="40"/>
                    <a:pt x="53" y="40"/>
                    <a:pt x="52" y="40"/>
                  </a:cubicBezTo>
                  <a:cubicBezTo>
                    <a:pt x="51" y="40"/>
                    <a:pt x="51" y="40"/>
                    <a:pt x="50" y="40"/>
                  </a:cubicBezTo>
                  <a:cubicBezTo>
                    <a:pt x="49" y="39"/>
                    <a:pt x="48" y="38"/>
                    <a:pt x="47" y="37"/>
                  </a:cubicBezTo>
                  <a:cubicBezTo>
                    <a:pt x="46" y="35"/>
                    <a:pt x="46" y="34"/>
                    <a:pt x="46" y="32"/>
                  </a:cubicBezTo>
                  <a:close/>
                  <a:moveTo>
                    <a:pt x="47" y="33"/>
                  </a:moveTo>
                  <a:cubicBezTo>
                    <a:pt x="47" y="34"/>
                    <a:pt x="48" y="35"/>
                    <a:pt x="48" y="36"/>
                  </a:cubicBezTo>
                  <a:cubicBezTo>
                    <a:pt x="49" y="37"/>
                    <a:pt x="49" y="38"/>
                    <a:pt x="50" y="38"/>
                  </a:cubicBezTo>
                  <a:cubicBezTo>
                    <a:pt x="51" y="39"/>
                    <a:pt x="51" y="39"/>
                    <a:pt x="52" y="38"/>
                  </a:cubicBezTo>
                  <a:cubicBezTo>
                    <a:pt x="52" y="38"/>
                    <a:pt x="52" y="37"/>
                    <a:pt x="52" y="36"/>
                  </a:cubicBezTo>
                  <a:cubicBezTo>
                    <a:pt x="52" y="34"/>
                    <a:pt x="52" y="33"/>
                    <a:pt x="52" y="32"/>
                  </a:cubicBezTo>
                  <a:cubicBezTo>
                    <a:pt x="51" y="31"/>
                    <a:pt x="51" y="31"/>
                    <a:pt x="50" y="30"/>
                  </a:cubicBezTo>
                  <a:cubicBezTo>
                    <a:pt x="49" y="30"/>
                    <a:pt x="49" y="30"/>
                    <a:pt x="48" y="30"/>
                  </a:cubicBezTo>
                  <a:cubicBezTo>
                    <a:pt x="48" y="30"/>
                    <a:pt x="47" y="31"/>
                    <a:pt x="47" y="33"/>
                  </a:cubicBezTo>
                  <a:close/>
                  <a:moveTo>
                    <a:pt x="56" y="43"/>
                  </a:moveTo>
                  <a:cubicBezTo>
                    <a:pt x="56" y="41"/>
                    <a:pt x="56" y="39"/>
                    <a:pt x="56" y="38"/>
                  </a:cubicBezTo>
                  <a:cubicBezTo>
                    <a:pt x="56" y="36"/>
                    <a:pt x="56" y="34"/>
                    <a:pt x="56" y="32"/>
                  </a:cubicBezTo>
                  <a:cubicBezTo>
                    <a:pt x="56" y="33"/>
                    <a:pt x="57" y="33"/>
                    <a:pt x="57" y="33"/>
                  </a:cubicBezTo>
                  <a:cubicBezTo>
                    <a:pt x="57" y="34"/>
                    <a:pt x="57" y="34"/>
                    <a:pt x="57" y="35"/>
                  </a:cubicBezTo>
                  <a:cubicBezTo>
                    <a:pt x="57" y="34"/>
                    <a:pt x="58" y="34"/>
                    <a:pt x="58" y="34"/>
                  </a:cubicBezTo>
                  <a:cubicBezTo>
                    <a:pt x="58" y="34"/>
                    <a:pt x="59" y="34"/>
                    <a:pt x="59" y="34"/>
                  </a:cubicBezTo>
                  <a:cubicBezTo>
                    <a:pt x="60" y="34"/>
                    <a:pt x="60" y="35"/>
                    <a:pt x="61" y="35"/>
                  </a:cubicBezTo>
                  <a:cubicBezTo>
                    <a:pt x="60" y="36"/>
                    <a:pt x="60" y="36"/>
                    <a:pt x="60" y="37"/>
                  </a:cubicBezTo>
                  <a:cubicBezTo>
                    <a:pt x="60" y="36"/>
                    <a:pt x="59" y="36"/>
                    <a:pt x="59" y="36"/>
                  </a:cubicBezTo>
                  <a:cubicBezTo>
                    <a:pt x="59" y="36"/>
                    <a:pt x="58" y="36"/>
                    <a:pt x="58" y="36"/>
                  </a:cubicBezTo>
                  <a:cubicBezTo>
                    <a:pt x="58" y="36"/>
                    <a:pt x="58" y="36"/>
                    <a:pt x="58" y="36"/>
                  </a:cubicBezTo>
                  <a:cubicBezTo>
                    <a:pt x="57" y="37"/>
                    <a:pt x="57" y="37"/>
                    <a:pt x="57" y="38"/>
                  </a:cubicBezTo>
                  <a:cubicBezTo>
                    <a:pt x="57" y="39"/>
                    <a:pt x="57" y="40"/>
                    <a:pt x="57" y="41"/>
                  </a:cubicBezTo>
                  <a:cubicBezTo>
                    <a:pt x="57" y="42"/>
                    <a:pt x="57" y="43"/>
                    <a:pt x="57" y="44"/>
                  </a:cubicBezTo>
                  <a:cubicBezTo>
                    <a:pt x="57" y="43"/>
                    <a:pt x="56" y="43"/>
                    <a:pt x="56" y="43"/>
                  </a:cubicBezTo>
                  <a:close/>
                  <a:moveTo>
                    <a:pt x="61" y="43"/>
                  </a:moveTo>
                  <a:cubicBezTo>
                    <a:pt x="61" y="43"/>
                    <a:pt x="62" y="43"/>
                    <a:pt x="62" y="43"/>
                  </a:cubicBezTo>
                  <a:cubicBezTo>
                    <a:pt x="62" y="44"/>
                    <a:pt x="63" y="45"/>
                    <a:pt x="63" y="45"/>
                  </a:cubicBezTo>
                  <a:cubicBezTo>
                    <a:pt x="63" y="46"/>
                    <a:pt x="64" y="46"/>
                    <a:pt x="65" y="47"/>
                  </a:cubicBezTo>
                  <a:cubicBezTo>
                    <a:pt x="65" y="47"/>
                    <a:pt x="66" y="47"/>
                    <a:pt x="66" y="47"/>
                  </a:cubicBezTo>
                  <a:cubicBezTo>
                    <a:pt x="67" y="47"/>
                    <a:pt x="67" y="47"/>
                    <a:pt x="67" y="46"/>
                  </a:cubicBezTo>
                  <a:cubicBezTo>
                    <a:pt x="67" y="46"/>
                    <a:pt x="67" y="45"/>
                    <a:pt x="66" y="45"/>
                  </a:cubicBezTo>
                  <a:cubicBezTo>
                    <a:pt x="66" y="45"/>
                    <a:pt x="66" y="44"/>
                    <a:pt x="65" y="44"/>
                  </a:cubicBezTo>
                  <a:cubicBezTo>
                    <a:pt x="64" y="43"/>
                    <a:pt x="63" y="42"/>
                    <a:pt x="62" y="41"/>
                  </a:cubicBezTo>
                  <a:cubicBezTo>
                    <a:pt x="62" y="41"/>
                    <a:pt x="62" y="40"/>
                    <a:pt x="61" y="40"/>
                  </a:cubicBezTo>
                  <a:cubicBezTo>
                    <a:pt x="61" y="39"/>
                    <a:pt x="61" y="39"/>
                    <a:pt x="61" y="38"/>
                  </a:cubicBezTo>
                  <a:cubicBezTo>
                    <a:pt x="61" y="38"/>
                    <a:pt x="61" y="37"/>
                    <a:pt x="61" y="37"/>
                  </a:cubicBezTo>
                  <a:cubicBezTo>
                    <a:pt x="62" y="37"/>
                    <a:pt x="62" y="37"/>
                    <a:pt x="62" y="36"/>
                  </a:cubicBezTo>
                  <a:cubicBezTo>
                    <a:pt x="62" y="36"/>
                    <a:pt x="63" y="36"/>
                    <a:pt x="63" y="36"/>
                  </a:cubicBezTo>
                  <a:cubicBezTo>
                    <a:pt x="64" y="37"/>
                    <a:pt x="64" y="37"/>
                    <a:pt x="64" y="37"/>
                  </a:cubicBezTo>
                  <a:cubicBezTo>
                    <a:pt x="65" y="37"/>
                    <a:pt x="66" y="38"/>
                    <a:pt x="66" y="38"/>
                  </a:cubicBezTo>
                  <a:cubicBezTo>
                    <a:pt x="67" y="39"/>
                    <a:pt x="67" y="40"/>
                    <a:pt x="67" y="40"/>
                  </a:cubicBezTo>
                  <a:cubicBezTo>
                    <a:pt x="68" y="41"/>
                    <a:pt x="68" y="41"/>
                    <a:pt x="68" y="42"/>
                  </a:cubicBezTo>
                  <a:cubicBezTo>
                    <a:pt x="67" y="42"/>
                    <a:pt x="67" y="42"/>
                    <a:pt x="66" y="41"/>
                  </a:cubicBezTo>
                  <a:cubicBezTo>
                    <a:pt x="66" y="41"/>
                    <a:pt x="66" y="40"/>
                    <a:pt x="66" y="40"/>
                  </a:cubicBezTo>
                  <a:cubicBezTo>
                    <a:pt x="66" y="39"/>
                    <a:pt x="65" y="39"/>
                    <a:pt x="65" y="39"/>
                  </a:cubicBezTo>
                  <a:cubicBezTo>
                    <a:pt x="64" y="38"/>
                    <a:pt x="63" y="38"/>
                    <a:pt x="63" y="38"/>
                  </a:cubicBezTo>
                  <a:cubicBezTo>
                    <a:pt x="63" y="38"/>
                    <a:pt x="63" y="38"/>
                    <a:pt x="63" y="39"/>
                  </a:cubicBezTo>
                  <a:cubicBezTo>
                    <a:pt x="63" y="39"/>
                    <a:pt x="63" y="39"/>
                    <a:pt x="63" y="40"/>
                  </a:cubicBezTo>
                  <a:cubicBezTo>
                    <a:pt x="63" y="40"/>
                    <a:pt x="63" y="40"/>
                    <a:pt x="63" y="40"/>
                  </a:cubicBezTo>
                  <a:cubicBezTo>
                    <a:pt x="64" y="40"/>
                    <a:pt x="64" y="41"/>
                    <a:pt x="65" y="42"/>
                  </a:cubicBezTo>
                  <a:cubicBezTo>
                    <a:pt x="66" y="42"/>
                    <a:pt x="66" y="43"/>
                    <a:pt x="67" y="44"/>
                  </a:cubicBezTo>
                  <a:cubicBezTo>
                    <a:pt x="67" y="44"/>
                    <a:pt x="68" y="45"/>
                    <a:pt x="68" y="45"/>
                  </a:cubicBezTo>
                  <a:cubicBezTo>
                    <a:pt x="68" y="46"/>
                    <a:pt x="68" y="46"/>
                    <a:pt x="68" y="47"/>
                  </a:cubicBezTo>
                  <a:cubicBezTo>
                    <a:pt x="68" y="47"/>
                    <a:pt x="68" y="48"/>
                    <a:pt x="68" y="48"/>
                  </a:cubicBezTo>
                  <a:cubicBezTo>
                    <a:pt x="68" y="49"/>
                    <a:pt x="67" y="49"/>
                    <a:pt x="67" y="49"/>
                  </a:cubicBezTo>
                  <a:cubicBezTo>
                    <a:pt x="66" y="49"/>
                    <a:pt x="65" y="49"/>
                    <a:pt x="65" y="48"/>
                  </a:cubicBezTo>
                  <a:cubicBezTo>
                    <a:pt x="64" y="47"/>
                    <a:pt x="63" y="47"/>
                    <a:pt x="62" y="46"/>
                  </a:cubicBezTo>
                  <a:cubicBezTo>
                    <a:pt x="61" y="45"/>
                    <a:pt x="61" y="44"/>
                    <a:pt x="61" y="4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4" name="Freeform 924"/>
            <p:cNvSpPr>
              <a:spLocks noEditPoints="1"/>
            </p:cNvSpPr>
            <p:nvPr/>
          </p:nvSpPr>
          <p:spPr bwMode="auto">
            <a:xfrm>
              <a:off x="501" y="846"/>
              <a:ext cx="641" cy="434"/>
            </a:xfrm>
            <a:custGeom>
              <a:avLst/>
              <a:gdLst>
                <a:gd name="T0" fmla="*/ 2147483647 w 65"/>
                <a:gd name="T1" fmla="*/ 2147483647 h 44"/>
                <a:gd name="T2" fmla="*/ 0 w 65"/>
                <a:gd name="T3" fmla="*/ 2147483647 h 44"/>
                <a:gd name="T4" fmla="*/ 2147483647 w 65"/>
                <a:gd name="T5" fmla="*/ 2147483647 h 44"/>
                <a:gd name="T6" fmla="*/ 2147483647 w 65"/>
                <a:gd name="T7" fmla="*/ 2147483647 h 44"/>
                <a:gd name="T8" fmla="*/ 2147483647 w 65"/>
                <a:gd name="T9" fmla="*/ 2147483647 h 44"/>
                <a:gd name="T10" fmla="*/ 2147483647 w 65"/>
                <a:gd name="T11" fmla="*/ 2147483647 h 44"/>
                <a:gd name="T12" fmla="*/ 2147483647 w 65"/>
                <a:gd name="T13" fmla="*/ 2147483647 h 44"/>
                <a:gd name="T14" fmla="*/ 2147483647 w 65"/>
                <a:gd name="T15" fmla="*/ 2147483647 h 44"/>
                <a:gd name="T16" fmla="*/ 2147483647 w 65"/>
                <a:gd name="T17" fmla="*/ 2147483647 h 44"/>
                <a:gd name="T18" fmla="*/ 2147483647 w 65"/>
                <a:gd name="T19" fmla="*/ 2147483647 h 44"/>
                <a:gd name="T20" fmla="*/ 2147483647 w 65"/>
                <a:gd name="T21" fmla="*/ 2147483647 h 44"/>
                <a:gd name="T22" fmla="*/ 2147483647 w 65"/>
                <a:gd name="T23" fmla="*/ 2147483647 h 44"/>
                <a:gd name="T24" fmla="*/ 2147483647 w 65"/>
                <a:gd name="T25" fmla="*/ 2147483647 h 44"/>
                <a:gd name="T26" fmla="*/ 2147483647 w 65"/>
                <a:gd name="T27" fmla="*/ 2147483647 h 44"/>
                <a:gd name="T28" fmla="*/ 2147483647 w 65"/>
                <a:gd name="T29" fmla="*/ 2147483647 h 44"/>
                <a:gd name="T30" fmla="*/ 2147483647 w 65"/>
                <a:gd name="T31" fmla="*/ 2147483647 h 44"/>
                <a:gd name="T32" fmla="*/ 2147483647 w 65"/>
                <a:gd name="T33" fmla="*/ 2147483647 h 44"/>
                <a:gd name="T34" fmla="*/ 2147483647 w 65"/>
                <a:gd name="T35" fmla="*/ 2147483647 h 44"/>
                <a:gd name="T36" fmla="*/ 2147483647 w 65"/>
                <a:gd name="T37" fmla="*/ 2147483647 h 44"/>
                <a:gd name="T38" fmla="*/ 2147483647 w 65"/>
                <a:gd name="T39" fmla="*/ 2147483647 h 44"/>
                <a:gd name="T40" fmla="*/ 2147483647 w 65"/>
                <a:gd name="T41" fmla="*/ 2147483647 h 44"/>
                <a:gd name="T42" fmla="*/ 2147483647 w 65"/>
                <a:gd name="T43" fmla="*/ 2147483647 h 44"/>
                <a:gd name="T44" fmla="*/ 2147483647 w 65"/>
                <a:gd name="T45" fmla="*/ 2147483647 h 44"/>
                <a:gd name="T46" fmla="*/ 2147483647 w 65"/>
                <a:gd name="T47" fmla="*/ 2147483647 h 44"/>
                <a:gd name="T48" fmla="*/ 2147483647 w 65"/>
                <a:gd name="T49" fmla="*/ 2147483647 h 44"/>
                <a:gd name="T50" fmla="*/ 2147483647 w 65"/>
                <a:gd name="T51" fmla="*/ 2147483647 h 44"/>
                <a:gd name="T52" fmla="*/ 2147483647 w 65"/>
                <a:gd name="T53" fmla="*/ 2147483647 h 44"/>
                <a:gd name="T54" fmla="*/ 2147483647 w 65"/>
                <a:gd name="T55" fmla="*/ 2147483647 h 44"/>
                <a:gd name="T56" fmla="*/ 2147483647 w 65"/>
                <a:gd name="T57" fmla="*/ 2147483647 h 44"/>
                <a:gd name="T58" fmla="*/ 2147483647 w 65"/>
                <a:gd name="T59" fmla="*/ 2147483647 h 44"/>
                <a:gd name="T60" fmla="*/ 2147483647 w 65"/>
                <a:gd name="T61" fmla="*/ 2147483647 h 44"/>
                <a:gd name="T62" fmla="*/ 2147483647 w 65"/>
                <a:gd name="T63" fmla="*/ 2147483647 h 44"/>
                <a:gd name="T64" fmla="*/ 2147483647 w 65"/>
                <a:gd name="T65" fmla="*/ 2147483647 h 44"/>
                <a:gd name="T66" fmla="*/ 2147483647 w 65"/>
                <a:gd name="T67" fmla="*/ 2147483647 h 44"/>
                <a:gd name="T68" fmla="*/ 2147483647 w 65"/>
                <a:gd name="T69" fmla="*/ 2147483647 h 44"/>
                <a:gd name="T70" fmla="*/ 2147483647 w 65"/>
                <a:gd name="T71" fmla="*/ 2147483647 h 44"/>
                <a:gd name="T72" fmla="*/ 2147483647 w 65"/>
                <a:gd name="T73" fmla="*/ 2147483647 h 44"/>
                <a:gd name="T74" fmla="*/ 2147483647 w 65"/>
                <a:gd name="T75" fmla="*/ 2147483647 h 44"/>
                <a:gd name="T76" fmla="*/ 2147483647 w 65"/>
                <a:gd name="T77" fmla="*/ 2147483647 h 44"/>
                <a:gd name="T78" fmla="*/ 2147483647 w 65"/>
                <a:gd name="T79" fmla="*/ 2147483647 h 44"/>
                <a:gd name="T80" fmla="*/ 2147483647 w 65"/>
                <a:gd name="T81" fmla="*/ 2147483647 h 44"/>
                <a:gd name="T82" fmla="*/ 2147483647 w 65"/>
                <a:gd name="T83" fmla="*/ 2147483647 h 44"/>
                <a:gd name="T84" fmla="*/ 2147483647 w 65"/>
                <a:gd name="T85" fmla="*/ 2147483647 h 44"/>
                <a:gd name="T86" fmla="*/ 2147483647 w 65"/>
                <a:gd name="T87" fmla="*/ 2147483647 h 44"/>
                <a:gd name="T88" fmla="*/ 2147483647 w 65"/>
                <a:gd name="T89" fmla="*/ 2147483647 h 44"/>
                <a:gd name="T90" fmla="*/ 2147483647 w 65"/>
                <a:gd name="T91" fmla="*/ 2147483647 h 44"/>
                <a:gd name="T92" fmla="*/ 2147483647 w 65"/>
                <a:gd name="T93" fmla="*/ 2147483647 h 44"/>
                <a:gd name="T94" fmla="*/ 2147483647 w 65"/>
                <a:gd name="T95" fmla="*/ 2147483647 h 44"/>
                <a:gd name="T96" fmla="*/ 2147483647 w 65"/>
                <a:gd name="T97" fmla="*/ 2147483647 h 44"/>
                <a:gd name="T98" fmla="*/ 2147483647 w 65"/>
                <a:gd name="T99" fmla="*/ 2147483647 h 44"/>
                <a:gd name="T100" fmla="*/ 2147483647 w 65"/>
                <a:gd name="T101" fmla="*/ 2147483647 h 44"/>
                <a:gd name="T102" fmla="*/ 2147483647 w 65"/>
                <a:gd name="T103" fmla="*/ 2147483647 h 44"/>
                <a:gd name="T104" fmla="*/ 2147483647 w 65"/>
                <a:gd name="T105" fmla="*/ 2147483647 h 44"/>
                <a:gd name="T106" fmla="*/ 2147483647 w 65"/>
                <a:gd name="T107" fmla="*/ 2147483647 h 44"/>
                <a:gd name="T108" fmla="*/ 2147483647 w 65"/>
                <a:gd name="T109" fmla="*/ 2147483647 h 44"/>
                <a:gd name="T110" fmla="*/ 2147483647 w 65"/>
                <a:gd name="T111" fmla="*/ 2147483647 h 44"/>
                <a:gd name="T112" fmla="*/ 2147483647 w 65"/>
                <a:gd name="T113" fmla="*/ 2147483647 h 44"/>
                <a:gd name="T114" fmla="*/ 2147483647 w 65"/>
                <a:gd name="T115" fmla="*/ 2147483647 h 44"/>
                <a:gd name="T116" fmla="*/ 2147483647 w 65"/>
                <a:gd name="T117" fmla="*/ 2147483647 h 44"/>
                <a:gd name="T118" fmla="*/ 2147483647 w 65"/>
                <a:gd name="T119" fmla="*/ 2147483647 h 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
                <a:gd name="T181" fmla="*/ 0 h 44"/>
                <a:gd name="T182" fmla="*/ 65 w 65"/>
                <a:gd name="T183" fmla="*/ 44 h 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 h="44">
                  <a:moveTo>
                    <a:pt x="6" y="8"/>
                  </a:moveTo>
                  <a:cubicBezTo>
                    <a:pt x="6" y="8"/>
                    <a:pt x="7" y="9"/>
                    <a:pt x="7" y="9"/>
                  </a:cubicBezTo>
                  <a:cubicBezTo>
                    <a:pt x="7" y="10"/>
                    <a:pt x="7" y="10"/>
                    <a:pt x="6" y="11"/>
                  </a:cubicBezTo>
                  <a:cubicBezTo>
                    <a:pt x="5" y="11"/>
                    <a:pt x="4" y="11"/>
                    <a:pt x="4" y="10"/>
                  </a:cubicBezTo>
                  <a:cubicBezTo>
                    <a:pt x="2" y="10"/>
                    <a:pt x="1" y="9"/>
                    <a:pt x="1" y="7"/>
                  </a:cubicBezTo>
                  <a:cubicBezTo>
                    <a:pt x="0" y="6"/>
                    <a:pt x="0" y="5"/>
                    <a:pt x="0" y="3"/>
                  </a:cubicBezTo>
                  <a:cubicBezTo>
                    <a:pt x="0" y="2"/>
                    <a:pt x="0" y="1"/>
                    <a:pt x="0" y="1"/>
                  </a:cubicBezTo>
                  <a:cubicBezTo>
                    <a:pt x="0" y="0"/>
                    <a:pt x="1" y="0"/>
                    <a:pt x="1" y="0"/>
                  </a:cubicBezTo>
                  <a:cubicBezTo>
                    <a:pt x="2" y="0"/>
                    <a:pt x="3" y="0"/>
                    <a:pt x="4" y="1"/>
                  </a:cubicBezTo>
                  <a:cubicBezTo>
                    <a:pt x="4" y="1"/>
                    <a:pt x="5" y="2"/>
                    <a:pt x="6" y="3"/>
                  </a:cubicBezTo>
                  <a:cubicBezTo>
                    <a:pt x="6" y="3"/>
                    <a:pt x="7" y="4"/>
                    <a:pt x="7" y="5"/>
                  </a:cubicBezTo>
                  <a:cubicBezTo>
                    <a:pt x="7" y="5"/>
                    <a:pt x="6" y="5"/>
                    <a:pt x="6" y="5"/>
                  </a:cubicBezTo>
                  <a:cubicBezTo>
                    <a:pt x="5" y="4"/>
                    <a:pt x="5" y="4"/>
                    <a:pt x="5" y="3"/>
                  </a:cubicBezTo>
                  <a:cubicBezTo>
                    <a:pt x="5" y="3"/>
                    <a:pt x="4" y="2"/>
                    <a:pt x="4" y="2"/>
                  </a:cubicBezTo>
                  <a:cubicBezTo>
                    <a:pt x="3" y="1"/>
                    <a:pt x="2" y="1"/>
                    <a:pt x="2" y="2"/>
                  </a:cubicBezTo>
                  <a:cubicBezTo>
                    <a:pt x="1" y="2"/>
                    <a:pt x="1" y="3"/>
                    <a:pt x="1" y="4"/>
                  </a:cubicBezTo>
                  <a:cubicBezTo>
                    <a:pt x="1" y="5"/>
                    <a:pt x="1" y="6"/>
                    <a:pt x="2" y="7"/>
                  </a:cubicBezTo>
                  <a:cubicBezTo>
                    <a:pt x="2" y="8"/>
                    <a:pt x="3" y="9"/>
                    <a:pt x="4" y="9"/>
                  </a:cubicBezTo>
                  <a:cubicBezTo>
                    <a:pt x="4" y="9"/>
                    <a:pt x="5" y="9"/>
                    <a:pt x="5" y="9"/>
                  </a:cubicBezTo>
                  <a:cubicBezTo>
                    <a:pt x="5" y="9"/>
                    <a:pt x="6" y="9"/>
                    <a:pt x="6" y="8"/>
                  </a:cubicBezTo>
                  <a:close/>
                  <a:moveTo>
                    <a:pt x="8" y="13"/>
                  </a:moveTo>
                  <a:cubicBezTo>
                    <a:pt x="8" y="11"/>
                    <a:pt x="8" y="9"/>
                    <a:pt x="8" y="6"/>
                  </a:cubicBezTo>
                  <a:cubicBezTo>
                    <a:pt x="8" y="4"/>
                    <a:pt x="8" y="2"/>
                    <a:pt x="8" y="0"/>
                  </a:cubicBezTo>
                  <a:cubicBezTo>
                    <a:pt x="9" y="0"/>
                    <a:pt x="9" y="1"/>
                    <a:pt x="10" y="1"/>
                  </a:cubicBezTo>
                  <a:cubicBezTo>
                    <a:pt x="10" y="2"/>
                    <a:pt x="10" y="2"/>
                    <a:pt x="10" y="3"/>
                  </a:cubicBezTo>
                  <a:cubicBezTo>
                    <a:pt x="10" y="4"/>
                    <a:pt x="10" y="5"/>
                    <a:pt x="10" y="5"/>
                  </a:cubicBezTo>
                  <a:cubicBezTo>
                    <a:pt x="11" y="5"/>
                    <a:pt x="11" y="5"/>
                    <a:pt x="13" y="6"/>
                  </a:cubicBezTo>
                  <a:cubicBezTo>
                    <a:pt x="13" y="6"/>
                    <a:pt x="14" y="6"/>
                    <a:pt x="14" y="7"/>
                  </a:cubicBezTo>
                  <a:cubicBezTo>
                    <a:pt x="15" y="8"/>
                    <a:pt x="15" y="8"/>
                    <a:pt x="15" y="9"/>
                  </a:cubicBezTo>
                  <a:cubicBezTo>
                    <a:pt x="15" y="9"/>
                    <a:pt x="16" y="10"/>
                    <a:pt x="16" y="11"/>
                  </a:cubicBezTo>
                  <a:cubicBezTo>
                    <a:pt x="16" y="12"/>
                    <a:pt x="16" y="13"/>
                    <a:pt x="16" y="14"/>
                  </a:cubicBezTo>
                  <a:cubicBezTo>
                    <a:pt x="16" y="15"/>
                    <a:pt x="16" y="16"/>
                    <a:pt x="16" y="17"/>
                  </a:cubicBezTo>
                  <a:cubicBezTo>
                    <a:pt x="15" y="17"/>
                    <a:pt x="15" y="16"/>
                    <a:pt x="14" y="16"/>
                  </a:cubicBezTo>
                  <a:cubicBezTo>
                    <a:pt x="14" y="15"/>
                    <a:pt x="14" y="14"/>
                    <a:pt x="14" y="13"/>
                  </a:cubicBezTo>
                  <a:cubicBezTo>
                    <a:pt x="14" y="12"/>
                    <a:pt x="14" y="11"/>
                    <a:pt x="14" y="10"/>
                  </a:cubicBezTo>
                  <a:cubicBezTo>
                    <a:pt x="14" y="9"/>
                    <a:pt x="14" y="9"/>
                    <a:pt x="14" y="8"/>
                  </a:cubicBezTo>
                  <a:cubicBezTo>
                    <a:pt x="13" y="8"/>
                    <a:pt x="13" y="7"/>
                    <a:pt x="12" y="7"/>
                  </a:cubicBezTo>
                  <a:cubicBezTo>
                    <a:pt x="12" y="7"/>
                    <a:pt x="11" y="6"/>
                    <a:pt x="11" y="6"/>
                  </a:cubicBezTo>
                  <a:cubicBezTo>
                    <a:pt x="11" y="7"/>
                    <a:pt x="10" y="7"/>
                    <a:pt x="10" y="7"/>
                  </a:cubicBezTo>
                  <a:cubicBezTo>
                    <a:pt x="10" y="7"/>
                    <a:pt x="10" y="8"/>
                    <a:pt x="10" y="9"/>
                  </a:cubicBezTo>
                  <a:cubicBezTo>
                    <a:pt x="10" y="9"/>
                    <a:pt x="10" y="10"/>
                    <a:pt x="10" y="11"/>
                  </a:cubicBezTo>
                  <a:cubicBezTo>
                    <a:pt x="10" y="12"/>
                    <a:pt x="10" y="13"/>
                    <a:pt x="10" y="14"/>
                  </a:cubicBezTo>
                  <a:cubicBezTo>
                    <a:pt x="9" y="13"/>
                    <a:pt x="9" y="13"/>
                    <a:pt x="8" y="13"/>
                  </a:cubicBezTo>
                  <a:close/>
                  <a:moveTo>
                    <a:pt x="23" y="20"/>
                  </a:moveTo>
                  <a:cubicBezTo>
                    <a:pt x="23" y="21"/>
                    <a:pt x="22" y="21"/>
                    <a:pt x="22" y="20"/>
                  </a:cubicBezTo>
                  <a:cubicBezTo>
                    <a:pt x="21" y="20"/>
                    <a:pt x="21" y="20"/>
                    <a:pt x="20" y="20"/>
                  </a:cubicBezTo>
                  <a:cubicBezTo>
                    <a:pt x="19" y="19"/>
                    <a:pt x="19" y="19"/>
                    <a:pt x="18" y="18"/>
                  </a:cubicBezTo>
                  <a:cubicBezTo>
                    <a:pt x="18" y="17"/>
                    <a:pt x="17" y="16"/>
                    <a:pt x="17" y="15"/>
                  </a:cubicBezTo>
                  <a:cubicBezTo>
                    <a:pt x="17" y="15"/>
                    <a:pt x="17" y="15"/>
                    <a:pt x="18" y="14"/>
                  </a:cubicBezTo>
                  <a:cubicBezTo>
                    <a:pt x="18" y="14"/>
                    <a:pt x="18" y="14"/>
                    <a:pt x="18" y="14"/>
                  </a:cubicBezTo>
                  <a:cubicBezTo>
                    <a:pt x="19" y="14"/>
                    <a:pt x="19" y="14"/>
                    <a:pt x="19" y="14"/>
                  </a:cubicBezTo>
                  <a:cubicBezTo>
                    <a:pt x="20" y="14"/>
                    <a:pt x="20" y="14"/>
                    <a:pt x="21" y="15"/>
                  </a:cubicBezTo>
                  <a:cubicBezTo>
                    <a:pt x="22" y="15"/>
                    <a:pt x="23" y="15"/>
                    <a:pt x="23" y="15"/>
                  </a:cubicBezTo>
                  <a:cubicBezTo>
                    <a:pt x="23" y="15"/>
                    <a:pt x="23" y="15"/>
                    <a:pt x="23" y="15"/>
                  </a:cubicBezTo>
                  <a:cubicBezTo>
                    <a:pt x="23" y="14"/>
                    <a:pt x="23" y="14"/>
                    <a:pt x="23" y="13"/>
                  </a:cubicBezTo>
                  <a:cubicBezTo>
                    <a:pt x="23" y="13"/>
                    <a:pt x="22" y="12"/>
                    <a:pt x="21" y="12"/>
                  </a:cubicBezTo>
                  <a:cubicBezTo>
                    <a:pt x="21" y="12"/>
                    <a:pt x="20" y="11"/>
                    <a:pt x="20" y="11"/>
                  </a:cubicBezTo>
                  <a:cubicBezTo>
                    <a:pt x="19" y="12"/>
                    <a:pt x="19" y="12"/>
                    <a:pt x="19" y="12"/>
                  </a:cubicBezTo>
                  <a:cubicBezTo>
                    <a:pt x="18" y="12"/>
                    <a:pt x="18" y="12"/>
                    <a:pt x="18" y="11"/>
                  </a:cubicBezTo>
                  <a:cubicBezTo>
                    <a:pt x="18" y="11"/>
                    <a:pt x="18" y="10"/>
                    <a:pt x="18" y="10"/>
                  </a:cubicBezTo>
                  <a:cubicBezTo>
                    <a:pt x="18" y="10"/>
                    <a:pt x="19" y="10"/>
                    <a:pt x="19" y="10"/>
                  </a:cubicBezTo>
                  <a:cubicBezTo>
                    <a:pt x="20" y="10"/>
                    <a:pt x="21" y="10"/>
                    <a:pt x="21" y="11"/>
                  </a:cubicBezTo>
                  <a:cubicBezTo>
                    <a:pt x="22" y="11"/>
                    <a:pt x="23" y="12"/>
                    <a:pt x="23" y="12"/>
                  </a:cubicBezTo>
                  <a:cubicBezTo>
                    <a:pt x="24" y="13"/>
                    <a:pt x="24" y="13"/>
                    <a:pt x="24" y="13"/>
                  </a:cubicBezTo>
                  <a:cubicBezTo>
                    <a:pt x="25" y="14"/>
                    <a:pt x="25" y="14"/>
                    <a:pt x="25" y="15"/>
                  </a:cubicBezTo>
                  <a:cubicBezTo>
                    <a:pt x="25" y="15"/>
                    <a:pt x="25" y="16"/>
                    <a:pt x="25" y="16"/>
                  </a:cubicBezTo>
                  <a:cubicBezTo>
                    <a:pt x="25" y="17"/>
                    <a:pt x="25" y="18"/>
                    <a:pt x="25" y="18"/>
                  </a:cubicBezTo>
                  <a:cubicBezTo>
                    <a:pt x="25" y="20"/>
                    <a:pt x="25" y="21"/>
                    <a:pt x="25" y="21"/>
                  </a:cubicBezTo>
                  <a:cubicBezTo>
                    <a:pt x="25" y="22"/>
                    <a:pt x="25" y="22"/>
                    <a:pt x="25" y="23"/>
                  </a:cubicBezTo>
                  <a:cubicBezTo>
                    <a:pt x="25" y="22"/>
                    <a:pt x="24" y="22"/>
                    <a:pt x="24" y="22"/>
                  </a:cubicBezTo>
                  <a:cubicBezTo>
                    <a:pt x="24" y="21"/>
                    <a:pt x="24" y="21"/>
                    <a:pt x="23" y="20"/>
                  </a:cubicBezTo>
                  <a:close/>
                  <a:moveTo>
                    <a:pt x="23" y="17"/>
                  </a:moveTo>
                  <a:cubicBezTo>
                    <a:pt x="23" y="17"/>
                    <a:pt x="22" y="16"/>
                    <a:pt x="21" y="16"/>
                  </a:cubicBezTo>
                  <a:cubicBezTo>
                    <a:pt x="20" y="16"/>
                    <a:pt x="20" y="16"/>
                    <a:pt x="20" y="16"/>
                  </a:cubicBezTo>
                  <a:cubicBezTo>
                    <a:pt x="19" y="15"/>
                    <a:pt x="19" y="16"/>
                    <a:pt x="19" y="16"/>
                  </a:cubicBezTo>
                  <a:cubicBezTo>
                    <a:pt x="19" y="16"/>
                    <a:pt x="19" y="16"/>
                    <a:pt x="19" y="16"/>
                  </a:cubicBezTo>
                  <a:cubicBezTo>
                    <a:pt x="19" y="17"/>
                    <a:pt x="19" y="17"/>
                    <a:pt x="19" y="18"/>
                  </a:cubicBezTo>
                  <a:cubicBezTo>
                    <a:pt x="20" y="18"/>
                    <a:pt x="20" y="18"/>
                    <a:pt x="21" y="19"/>
                  </a:cubicBezTo>
                  <a:cubicBezTo>
                    <a:pt x="21" y="19"/>
                    <a:pt x="22" y="19"/>
                    <a:pt x="22" y="19"/>
                  </a:cubicBezTo>
                  <a:cubicBezTo>
                    <a:pt x="23" y="19"/>
                    <a:pt x="23" y="19"/>
                    <a:pt x="23" y="19"/>
                  </a:cubicBezTo>
                  <a:cubicBezTo>
                    <a:pt x="23" y="18"/>
                    <a:pt x="23" y="18"/>
                    <a:pt x="23" y="17"/>
                  </a:cubicBezTo>
                  <a:cubicBezTo>
                    <a:pt x="23" y="17"/>
                    <a:pt x="23" y="17"/>
                    <a:pt x="23" y="17"/>
                  </a:cubicBezTo>
                  <a:close/>
                  <a:moveTo>
                    <a:pt x="27" y="24"/>
                  </a:moveTo>
                  <a:cubicBezTo>
                    <a:pt x="27" y="22"/>
                    <a:pt x="27" y="20"/>
                    <a:pt x="27" y="19"/>
                  </a:cubicBezTo>
                  <a:cubicBezTo>
                    <a:pt x="27" y="17"/>
                    <a:pt x="27" y="16"/>
                    <a:pt x="27" y="14"/>
                  </a:cubicBezTo>
                  <a:cubicBezTo>
                    <a:pt x="28" y="15"/>
                    <a:pt x="28" y="15"/>
                    <a:pt x="29" y="15"/>
                  </a:cubicBezTo>
                  <a:cubicBezTo>
                    <a:pt x="29" y="15"/>
                    <a:pt x="29" y="16"/>
                    <a:pt x="29" y="16"/>
                  </a:cubicBezTo>
                  <a:cubicBezTo>
                    <a:pt x="29" y="16"/>
                    <a:pt x="29" y="16"/>
                    <a:pt x="30" y="16"/>
                  </a:cubicBezTo>
                  <a:cubicBezTo>
                    <a:pt x="30" y="16"/>
                    <a:pt x="31" y="16"/>
                    <a:pt x="31" y="16"/>
                  </a:cubicBezTo>
                  <a:cubicBezTo>
                    <a:pt x="32" y="17"/>
                    <a:pt x="32" y="17"/>
                    <a:pt x="33" y="18"/>
                  </a:cubicBezTo>
                  <a:cubicBezTo>
                    <a:pt x="33" y="18"/>
                    <a:pt x="33" y="19"/>
                    <a:pt x="34" y="19"/>
                  </a:cubicBezTo>
                  <a:cubicBezTo>
                    <a:pt x="34" y="19"/>
                    <a:pt x="35" y="19"/>
                    <a:pt x="36" y="19"/>
                  </a:cubicBezTo>
                  <a:cubicBezTo>
                    <a:pt x="37" y="20"/>
                    <a:pt x="38" y="20"/>
                    <a:pt x="38" y="21"/>
                  </a:cubicBezTo>
                  <a:cubicBezTo>
                    <a:pt x="39" y="22"/>
                    <a:pt x="39" y="23"/>
                    <a:pt x="39" y="24"/>
                  </a:cubicBezTo>
                  <a:cubicBezTo>
                    <a:pt x="39" y="25"/>
                    <a:pt x="39" y="26"/>
                    <a:pt x="39" y="27"/>
                  </a:cubicBezTo>
                  <a:cubicBezTo>
                    <a:pt x="39" y="28"/>
                    <a:pt x="39" y="29"/>
                    <a:pt x="39" y="30"/>
                  </a:cubicBezTo>
                  <a:cubicBezTo>
                    <a:pt x="39" y="30"/>
                    <a:pt x="38" y="30"/>
                    <a:pt x="38" y="30"/>
                  </a:cubicBezTo>
                  <a:cubicBezTo>
                    <a:pt x="38" y="29"/>
                    <a:pt x="38" y="28"/>
                    <a:pt x="38" y="27"/>
                  </a:cubicBezTo>
                  <a:cubicBezTo>
                    <a:pt x="38" y="26"/>
                    <a:pt x="38" y="25"/>
                    <a:pt x="38" y="24"/>
                  </a:cubicBezTo>
                  <a:cubicBezTo>
                    <a:pt x="38" y="23"/>
                    <a:pt x="38" y="23"/>
                    <a:pt x="37" y="22"/>
                  </a:cubicBezTo>
                  <a:cubicBezTo>
                    <a:pt x="37" y="22"/>
                    <a:pt x="37" y="22"/>
                    <a:pt x="37" y="21"/>
                  </a:cubicBezTo>
                  <a:cubicBezTo>
                    <a:pt x="37" y="21"/>
                    <a:pt x="36" y="21"/>
                    <a:pt x="36" y="21"/>
                  </a:cubicBezTo>
                  <a:cubicBezTo>
                    <a:pt x="35" y="20"/>
                    <a:pt x="35" y="20"/>
                    <a:pt x="35" y="20"/>
                  </a:cubicBezTo>
                  <a:cubicBezTo>
                    <a:pt x="34" y="20"/>
                    <a:pt x="34" y="21"/>
                    <a:pt x="34" y="22"/>
                  </a:cubicBezTo>
                  <a:cubicBezTo>
                    <a:pt x="34" y="23"/>
                    <a:pt x="34" y="24"/>
                    <a:pt x="34" y="25"/>
                  </a:cubicBezTo>
                  <a:cubicBezTo>
                    <a:pt x="34" y="26"/>
                    <a:pt x="34" y="27"/>
                    <a:pt x="34" y="27"/>
                  </a:cubicBezTo>
                  <a:cubicBezTo>
                    <a:pt x="33" y="27"/>
                    <a:pt x="33" y="27"/>
                    <a:pt x="32" y="27"/>
                  </a:cubicBezTo>
                  <a:cubicBezTo>
                    <a:pt x="32" y="26"/>
                    <a:pt x="32" y="25"/>
                    <a:pt x="32" y="24"/>
                  </a:cubicBezTo>
                  <a:cubicBezTo>
                    <a:pt x="32" y="23"/>
                    <a:pt x="32" y="22"/>
                    <a:pt x="32" y="21"/>
                  </a:cubicBezTo>
                  <a:cubicBezTo>
                    <a:pt x="32" y="20"/>
                    <a:pt x="32" y="19"/>
                    <a:pt x="32" y="19"/>
                  </a:cubicBezTo>
                  <a:cubicBezTo>
                    <a:pt x="32" y="18"/>
                    <a:pt x="31" y="18"/>
                    <a:pt x="31" y="18"/>
                  </a:cubicBezTo>
                  <a:cubicBezTo>
                    <a:pt x="30" y="17"/>
                    <a:pt x="30" y="17"/>
                    <a:pt x="30" y="17"/>
                  </a:cubicBezTo>
                  <a:cubicBezTo>
                    <a:pt x="29" y="17"/>
                    <a:pt x="29" y="17"/>
                    <a:pt x="29" y="18"/>
                  </a:cubicBezTo>
                  <a:cubicBezTo>
                    <a:pt x="29" y="18"/>
                    <a:pt x="29" y="19"/>
                    <a:pt x="29" y="20"/>
                  </a:cubicBezTo>
                  <a:cubicBezTo>
                    <a:pt x="29" y="20"/>
                    <a:pt x="29" y="21"/>
                    <a:pt x="29" y="22"/>
                  </a:cubicBezTo>
                  <a:cubicBezTo>
                    <a:pt x="29" y="23"/>
                    <a:pt x="29" y="24"/>
                    <a:pt x="29" y="24"/>
                  </a:cubicBezTo>
                  <a:cubicBezTo>
                    <a:pt x="28" y="24"/>
                    <a:pt x="28" y="24"/>
                    <a:pt x="27" y="24"/>
                  </a:cubicBezTo>
                  <a:close/>
                  <a:moveTo>
                    <a:pt x="43" y="33"/>
                  </a:moveTo>
                  <a:cubicBezTo>
                    <a:pt x="42" y="32"/>
                    <a:pt x="42" y="32"/>
                    <a:pt x="41" y="32"/>
                  </a:cubicBezTo>
                  <a:cubicBezTo>
                    <a:pt x="41" y="30"/>
                    <a:pt x="41" y="27"/>
                    <a:pt x="41" y="25"/>
                  </a:cubicBezTo>
                  <a:cubicBezTo>
                    <a:pt x="41" y="23"/>
                    <a:pt x="41" y="21"/>
                    <a:pt x="41" y="19"/>
                  </a:cubicBezTo>
                  <a:cubicBezTo>
                    <a:pt x="42" y="19"/>
                    <a:pt x="42" y="19"/>
                    <a:pt x="43" y="20"/>
                  </a:cubicBezTo>
                  <a:cubicBezTo>
                    <a:pt x="43" y="20"/>
                    <a:pt x="43" y="21"/>
                    <a:pt x="43" y="22"/>
                  </a:cubicBezTo>
                  <a:cubicBezTo>
                    <a:pt x="43" y="23"/>
                    <a:pt x="43" y="24"/>
                    <a:pt x="43" y="24"/>
                  </a:cubicBezTo>
                  <a:cubicBezTo>
                    <a:pt x="43" y="24"/>
                    <a:pt x="44" y="24"/>
                    <a:pt x="45" y="24"/>
                  </a:cubicBezTo>
                  <a:cubicBezTo>
                    <a:pt x="46" y="25"/>
                    <a:pt x="46" y="25"/>
                    <a:pt x="47" y="26"/>
                  </a:cubicBezTo>
                  <a:cubicBezTo>
                    <a:pt x="47" y="26"/>
                    <a:pt x="48" y="27"/>
                    <a:pt x="48" y="27"/>
                  </a:cubicBezTo>
                  <a:cubicBezTo>
                    <a:pt x="48" y="28"/>
                    <a:pt x="49" y="29"/>
                    <a:pt x="49" y="29"/>
                  </a:cubicBezTo>
                  <a:cubicBezTo>
                    <a:pt x="49" y="30"/>
                    <a:pt x="49" y="31"/>
                    <a:pt x="49" y="31"/>
                  </a:cubicBezTo>
                  <a:cubicBezTo>
                    <a:pt x="49" y="33"/>
                    <a:pt x="49" y="34"/>
                    <a:pt x="48" y="34"/>
                  </a:cubicBezTo>
                  <a:cubicBezTo>
                    <a:pt x="47" y="35"/>
                    <a:pt x="46" y="35"/>
                    <a:pt x="45" y="34"/>
                  </a:cubicBezTo>
                  <a:cubicBezTo>
                    <a:pt x="44" y="34"/>
                    <a:pt x="43" y="33"/>
                    <a:pt x="43" y="31"/>
                  </a:cubicBezTo>
                  <a:cubicBezTo>
                    <a:pt x="43" y="32"/>
                    <a:pt x="43" y="32"/>
                    <a:pt x="43" y="33"/>
                  </a:cubicBezTo>
                  <a:close/>
                  <a:moveTo>
                    <a:pt x="43" y="28"/>
                  </a:moveTo>
                  <a:cubicBezTo>
                    <a:pt x="43" y="29"/>
                    <a:pt x="43" y="30"/>
                    <a:pt x="43" y="30"/>
                  </a:cubicBezTo>
                  <a:cubicBezTo>
                    <a:pt x="44" y="32"/>
                    <a:pt x="44" y="32"/>
                    <a:pt x="45" y="33"/>
                  </a:cubicBezTo>
                  <a:cubicBezTo>
                    <a:pt x="46" y="33"/>
                    <a:pt x="46" y="33"/>
                    <a:pt x="47" y="33"/>
                  </a:cubicBezTo>
                  <a:cubicBezTo>
                    <a:pt x="47" y="33"/>
                    <a:pt x="47" y="32"/>
                    <a:pt x="47" y="31"/>
                  </a:cubicBezTo>
                  <a:cubicBezTo>
                    <a:pt x="47" y="29"/>
                    <a:pt x="47" y="28"/>
                    <a:pt x="47" y="27"/>
                  </a:cubicBezTo>
                  <a:cubicBezTo>
                    <a:pt x="46" y="27"/>
                    <a:pt x="46" y="26"/>
                    <a:pt x="45" y="26"/>
                  </a:cubicBezTo>
                  <a:cubicBezTo>
                    <a:pt x="44" y="25"/>
                    <a:pt x="44" y="25"/>
                    <a:pt x="43" y="26"/>
                  </a:cubicBezTo>
                  <a:cubicBezTo>
                    <a:pt x="43" y="26"/>
                    <a:pt x="43" y="27"/>
                    <a:pt x="43" y="28"/>
                  </a:cubicBezTo>
                  <a:close/>
                  <a:moveTo>
                    <a:pt x="57" y="38"/>
                  </a:moveTo>
                  <a:cubicBezTo>
                    <a:pt x="57" y="38"/>
                    <a:pt x="58" y="38"/>
                    <a:pt x="58" y="39"/>
                  </a:cubicBezTo>
                  <a:cubicBezTo>
                    <a:pt x="58" y="40"/>
                    <a:pt x="58" y="40"/>
                    <a:pt x="57" y="40"/>
                  </a:cubicBezTo>
                  <a:cubicBezTo>
                    <a:pt x="56" y="40"/>
                    <a:pt x="56" y="40"/>
                    <a:pt x="55" y="40"/>
                  </a:cubicBezTo>
                  <a:cubicBezTo>
                    <a:pt x="53" y="39"/>
                    <a:pt x="52" y="38"/>
                    <a:pt x="51" y="37"/>
                  </a:cubicBezTo>
                  <a:cubicBezTo>
                    <a:pt x="51" y="35"/>
                    <a:pt x="50" y="34"/>
                    <a:pt x="50" y="32"/>
                  </a:cubicBezTo>
                  <a:cubicBezTo>
                    <a:pt x="50" y="31"/>
                    <a:pt x="51" y="30"/>
                    <a:pt x="51" y="29"/>
                  </a:cubicBezTo>
                  <a:cubicBezTo>
                    <a:pt x="52" y="29"/>
                    <a:pt x="53" y="29"/>
                    <a:pt x="54" y="30"/>
                  </a:cubicBezTo>
                  <a:cubicBezTo>
                    <a:pt x="56" y="30"/>
                    <a:pt x="57" y="31"/>
                    <a:pt x="57" y="33"/>
                  </a:cubicBezTo>
                  <a:cubicBezTo>
                    <a:pt x="58" y="34"/>
                    <a:pt x="59" y="35"/>
                    <a:pt x="59" y="37"/>
                  </a:cubicBezTo>
                  <a:cubicBezTo>
                    <a:pt x="59" y="37"/>
                    <a:pt x="59" y="37"/>
                    <a:pt x="59" y="37"/>
                  </a:cubicBezTo>
                  <a:cubicBezTo>
                    <a:pt x="56" y="36"/>
                    <a:pt x="54" y="35"/>
                    <a:pt x="52" y="34"/>
                  </a:cubicBezTo>
                  <a:cubicBezTo>
                    <a:pt x="52" y="35"/>
                    <a:pt x="52" y="36"/>
                    <a:pt x="53" y="36"/>
                  </a:cubicBezTo>
                  <a:cubicBezTo>
                    <a:pt x="53" y="37"/>
                    <a:pt x="54" y="38"/>
                    <a:pt x="55" y="38"/>
                  </a:cubicBezTo>
                  <a:cubicBezTo>
                    <a:pt x="55" y="39"/>
                    <a:pt x="56" y="39"/>
                    <a:pt x="56" y="39"/>
                  </a:cubicBezTo>
                  <a:cubicBezTo>
                    <a:pt x="56" y="39"/>
                    <a:pt x="57" y="38"/>
                    <a:pt x="57" y="38"/>
                  </a:cubicBezTo>
                  <a:close/>
                  <a:moveTo>
                    <a:pt x="52" y="32"/>
                  </a:moveTo>
                  <a:cubicBezTo>
                    <a:pt x="54" y="33"/>
                    <a:pt x="55" y="34"/>
                    <a:pt x="57" y="35"/>
                  </a:cubicBezTo>
                  <a:cubicBezTo>
                    <a:pt x="57" y="34"/>
                    <a:pt x="57" y="34"/>
                    <a:pt x="56" y="33"/>
                  </a:cubicBezTo>
                  <a:cubicBezTo>
                    <a:pt x="56" y="32"/>
                    <a:pt x="55" y="31"/>
                    <a:pt x="55" y="31"/>
                  </a:cubicBezTo>
                  <a:cubicBezTo>
                    <a:pt x="54" y="31"/>
                    <a:pt x="53" y="31"/>
                    <a:pt x="53" y="31"/>
                  </a:cubicBezTo>
                  <a:cubicBezTo>
                    <a:pt x="52" y="31"/>
                    <a:pt x="52" y="31"/>
                    <a:pt x="52" y="32"/>
                  </a:cubicBezTo>
                  <a:close/>
                  <a:moveTo>
                    <a:pt x="60" y="43"/>
                  </a:moveTo>
                  <a:cubicBezTo>
                    <a:pt x="60" y="41"/>
                    <a:pt x="60" y="40"/>
                    <a:pt x="60" y="38"/>
                  </a:cubicBezTo>
                  <a:cubicBezTo>
                    <a:pt x="60" y="36"/>
                    <a:pt x="60" y="35"/>
                    <a:pt x="60" y="33"/>
                  </a:cubicBezTo>
                  <a:cubicBezTo>
                    <a:pt x="61" y="34"/>
                    <a:pt x="61" y="34"/>
                    <a:pt x="62" y="34"/>
                  </a:cubicBezTo>
                  <a:cubicBezTo>
                    <a:pt x="62" y="35"/>
                    <a:pt x="62" y="35"/>
                    <a:pt x="62" y="36"/>
                  </a:cubicBezTo>
                  <a:cubicBezTo>
                    <a:pt x="62" y="35"/>
                    <a:pt x="62" y="35"/>
                    <a:pt x="63" y="35"/>
                  </a:cubicBezTo>
                  <a:cubicBezTo>
                    <a:pt x="63" y="35"/>
                    <a:pt x="63" y="35"/>
                    <a:pt x="64" y="35"/>
                  </a:cubicBezTo>
                  <a:cubicBezTo>
                    <a:pt x="64" y="35"/>
                    <a:pt x="65" y="36"/>
                    <a:pt x="65" y="36"/>
                  </a:cubicBezTo>
                  <a:cubicBezTo>
                    <a:pt x="65" y="37"/>
                    <a:pt x="65" y="37"/>
                    <a:pt x="65" y="38"/>
                  </a:cubicBezTo>
                  <a:cubicBezTo>
                    <a:pt x="64" y="37"/>
                    <a:pt x="64" y="37"/>
                    <a:pt x="64" y="37"/>
                  </a:cubicBezTo>
                  <a:cubicBezTo>
                    <a:pt x="63" y="36"/>
                    <a:pt x="63" y="36"/>
                    <a:pt x="63" y="36"/>
                  </a:cubicBezTo>
                  <a:cubicBezTo>
                    <a:pt x="62" y="36"/>
                    <a:pt x="62" y="37"/>
                    <a:pt x="62" y="37"/>
                  </a:cubicBezTo>
                  <a:cubicBezTo>
                    <a:pt x="62" y="37"/>
                    <a:pt x="62" y="38"/>
                    <a:pt x="62" y="39"/>
                  </a:cubicBezTo>
                  <a:cubicBezTo>
                    <a:pt x="62" y="39"/>
                    <a:pt x="62" y="40"/>
                    <a:pt x="62" y="41"/>
                  </a:cubicBezTo>
                  <a:cubicBezTo>
                    <a:pt x="62" y="42"/>
                    <a:pt x="62" y="43"/>
                    <a:pt x="62" y="44"/>
                  </a:cubicBezTo>
                  <a:cubicBezTo>
                    <a:pt x="61" y="43"/>
                    <a:pt x="61" y="43"/>
                    <a:pt x="60" y="4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5" name="Freeform 925"/>
            <p:cNvSpPr>
              <a:spLocks noEditPoints="1"/>
            </p:cNvSpPr>
            <p:nvPr/>
          </p:nvSpPr>
          <p:spPr bwMode="auto">
            <a:xfrm>
              <a:off x="422" y="965"/>
              <a:ext cx="691" cy="463"/>
            </a:xfrm>
            <a:custGeom>
              <a:avLst/>
              <a:gdLst>
                <a:gd name="T0" fmla="*/ 0 w 70"/>
                <a:gd name="T1" fmla="*/ 0 h 47"/>
                <a:gd name="T2" fmla="*/ 2147483647 w 70"/>
                <a:gd name="T3" fmla="*/ 2147483647 h 47"/>
                <a:gd name="T4" fmla="*/ 2147483647 w 70"/>
                <a:gd name="T5" fmla="*/ 2147483647 h 47"/>
                <a:gd name="T6" fmla="*/ 2147483647 w 70"/>
                <a:gd name="T7" fmla="*/ 2147483647 h 47"/>
                <a:gd name="T8" fmla="*/ 2147483647 w 70"/>
                <a:gd name="T9" fmla="*/ 2147483647 h 47"/>
                <a:gd name="T10" fmla="*/ 2147483647 w 70"/>
                <a:gd name="T11" fmla="*/ 2147483647 h 47"/>
                <a:gd name="T12" fmla="*/ 2147483647 w 70"/>
                <a:gd name="T13" fmla="*/ 2147483647 h 47"/>
                <a:gd name="T14" fmla="*/ 2147483647 w 70"/>
                <a:gd name="T15" fmla="*/ 2147483647 h 47"/>
                <a:gd name="T16" fmla="*/ 2147483647 w 70"/>
                <a:gd name="T17" fmla="*/ 2147483647 h 47"/>
                <a:gd name="T18" fmla="*/ 2147483647 w 70"/>
                <a:gd name="T19" fmla="*/ 2147483647 h 47"/>
                <a:gd name="T20" fmla="*/ 2147483647 w 70"/>
                <a:gd name="T21" fmla="*/ 2147483647 h 47"/>
                <a:gd name="T22" fmla="*/ 2147483647 w 70"/>
                <a:gd name="T23" fmla="*/ 2147483647 h 47"/>
                <a:gd name="T24" fmla="*/ 2147483647 w 70"/>
                <a:gd name="T25" fmla="*/ 2147483647 h 47"/>
                <a:gd name="T26" fmla="*/ 2147483647 w 70"/>
                <a:gd name="T27" fmla="*/ 2147483647 h 47"/>
                <a:gd name="T28" fmla="*/ 2147483647 w 70"/>
                <a:gd name="T29" fmla="*/ 2147483647 h 47"/>
                <a:gd name="T30" fmla="*/ 2147483647 w 70"/>
                <a:gd name="T31" fmla="*/ 2147483647 h 47"/>
                <a:gd name="T32" fmla="*/ 2147483647 w 70"/>
                <a:gd name="T33" fmla="*/ 2147483647 h 47"/>
                <a:gd name="T34" fmla="*/ 2147483647 w 70"/>
                <a:gd name="T35" fmla="*/ 2147483647 h 47"/>
                <a:gd name="T36" fmla="*/ 2147483647 w 70"/>
                <a:gd name="T37" fmla="*/ 2147483647 h 47"/>
                <a:gd name="T38" fmla="*/ 2147483647 w 70"/>
                <a:gd name="T39" fmla="*/ 2147483647 h 47"/>
                <a:gd name="T40" fmla="*/ 2147483647 w 70"/>
                <a:gd name="T41" fmla="*/ 2147483647 h 47"/>
                <a:gd name="T42" fmla="*/ 2147483647 w 70"/>
                <a:gd name="T43" fmla="*/ 2147483647 h 47"/>
                <a:gd name="T44" fmla="*/ 2147483647 w 70"/>
                <a:gd name="T45" fmla="*/ 2147483647 h 47"/>
                <a:gd name="T46" fmla="*/ 2147483647 w 70"/>
                <a:gd name="T47" fmla="*/ 2147483647 h 47"/>
                <a:gd name="T48" fmla="*/ 2147483647 w 70"/>
                <a:gd name="T49" fmla="*/ 2147483647 h 47"/>
                <a:gd name="T50" fmla="*/ 2147483647 w 70"/>
                <a:gd name="T51" fmla="*/ 2147483647 h 47"/>
                <a:gd name="T52" fmla="*/ 2147483647 w 70"/>
                <a:gd name="T53" fmla="*/ 2147483647 h 47"/>
                <a:gd name="T54" fmla="*/ 2147483647 w 70"/>
                <a:gd name="T55" fmla="*/ 2147483647 h 47"/>
                <a:gd name="T56" fmla="*/ 2147483647 w 70"/>
                <a:gd name="T57" fmla="*/ 2147483647 h 47"/>
                <a:gd name="T58" fmla="*/ 2147483647 w 70"/>
                <a:gd name="T59" fmla="*/ 2147483647 h 47"/>
                <a:gd name="T60" fmla="*/ 2147483647 w 70"/>
                <a:gd name="T61" fmla="*/ 2147483647 h 47"/>
                <a:gd name="T62" fmla="*/ 2147483647 w 70"/>
                <a:gd name="T63" fmla="*/ 2147483647 h 47"/>
                <a:gd name="T64" fmla="*/ 2147483647 w 70"/>
                <a:gd name="T65" fmla="*/ 2147483647 h 47"/>
                <a:gd name="T66" fmla="*/ 2147483647 w 70"/>
                <a:gd name="T67" fmla="*/ 2147483647 h 47"/>
                <a:gd name="T68" fmla="*/ 2147483647 w 70"/>
                <a:gd name="T69" fmla="*/ 2147483647 h 47"/>
                <a:gd name="T70" fmla="*/ 2147483647 w 70"/>
                <a:gd name="T71" fmla="*/ 2147483647 h 47"/>
                <a:gd name="T72" fmla="*/ 2147483647 w 70"/>
                <a:gd name="T73" fmla="*/ 2147483647 h 47"/>
                <a:gd name="T74" fmla="*/ 2147483647 w 70"/>
                <a:gd name="T75" fmla="*/ 2147483647 h 47"/>
                <a:gd name="T76" fmla="*/ 2147483647 w 70"/>
                <a:gd name="T77" fmla="*/ 2147483647 h 47"/>
                <a:gd name="T78" fmla="*/ 2147483647 w 70"/>
                <a:gd name="T79" fmla="*/ 2147483647 h 47"/>
                <a:gd name="T80" fmla="*/ 2147483647 w 70"/>
                <a:gd name="T81" fmla="*/ 2147483647 h 47"/>
                <a:gd name="T82" fmla="*/ 2147483647 w 70"/>
                <a:gd name="T83" fmla="*/ 2147483647 h 47"/>
                <a:gd name="T84" fmla="*/ 2147483647 w 70"/>
                <a:gd name="T85" fmla="*/ 2147483647 h 47"/>
                <a:gd name="T86" fmla="*/ 2147483647 w 70"/>
                <a:gd name="T87" fmla="*/ 2147483647 h 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
                <a:gd name="T133" fmla="*/ 0 h 47"/>
                <a:gd name="T134" fmla="*/ 70 w 70"/>
                <a:gd name="T135" fmla="*/ 47 h 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 h="47">
                  <a:moveTo>
                    <a:pt x="0" y="12"/>
                  </a:moveTo>
                  <a:cubicBezTo>
                    <a:pt x="0" y="10"/>
                    <a:pt x="0" y="8"/>
                    <a:pt x="0" y="6"/>
                  </a:cubicBezTo>
                  <a:cubicBezTo>
                    <a:pt x="0" y="4"/>
                    <a:pt x="0" y="2"/>
                    <a:pt x="0" y="0"/>
                  </a:cubicBezTo>
                  <a:cubicBezTo>
                    <a:pt x="1" y="0"/>
                    <a:pt x="1" y="0"/>
                    <a:pt x="2" y="1"/>
                  </a:cubicBezTo>
                  <a:cubicBezTo>
                    <a:pt x="2" y="1"/>
                    <a:pt x="2" y="2"/>
                    <a:pt x="2" y="3"/>
                  </a:cubicBezTo>
                  <a:cubicBezTo>
                    <a:pt x="2" y="4"/>
                    <a:pt x="2" y="5"/>
                    <a:pt x="2" y="5"/>
                  </a:cubicBezTo>
                  <a:cubicBezTo>
                    <a:pt x="4" y="7"/>
                    <a:pt x="7" y="8"/>
                    <a:pt x="9" y="9"/>
                  </a:cubicBezTo>
                  <a:cubicBezTo>
                    <a:pt x="9" y="8"/>
                    <a:pt x="9" y="7"/>
                    <a:pt x="9" y="7"/>
                  </a:cubicBezTo>
                  <a:cubicBezTo>
                    <a:pt x="9" y="6"/>
                    <a:pt x="9" y="5"/>
                    <a:pt x="9" y="4"/>
                  </a:cubicBezTo>
                  <a:cubicBezTo>
                    <a:pt x="9" y="4"/>
                    <a:pt x="10" y="5"/>
                    <a:pt x="11" y="5"/>
                  </a:cubicBezTo>
                  <a:cubicBezTo>
                    <a:pt x="11" y="7"/>
                    <a:pt x="11" y="9"/>
                    <a:pt x="11" y="11"/>
                  </a:cubicBezTo>
                  <a:cubicBezTo>
                    <a:pt x="11" y="13"/>
                    <a:pt x="11" y="15"/>
                    <a:pt x="11" y="17"/>
                  </a:cubicBezTo>
                  <a:cubicBezTo>
                    <a:pt x="10" y="17"/>
                    <a:pt x="9" y="16"/>
                    <a:pt x="9" y="16"/>
                  </a:cubicBezTo>
                  <a:cubicBezTo>
                    <a:pt x="9" y="15"/>
                    <a:pt x="9" y="14"/>
                    <a:pt x="9" y="13"/>
                  </a:cubicBezTo>
                  <a:cubicBezTo>
                    <a:pt x="9" y="12"/>
                    <a:pt x="9" y="11"/>
                    <a:pt x="9" y="10"/>
                  </a:cubicBezTo>
                  <a:cubicBezTo>
                    <a:pt x="7" y="9"/>
                    <a:pt x="4" y="8"/>
                    <a:pt x="2" y="7"/>
                  </a:cubicBezTo>
                  <a:cubicBezTo>
                    <a:pt x="2" y="8"/>
                    <a:pt x="2" y="9"/>
                    <a:pt x="2" y="10"/>
                  </a:cubicBezTo>
                  <a:cubicBezTo>
                    <a:pt x="2" y="11"/>
                    <a:pt x="2" y="12"/>
                    <a:pt x="2" y="13"/>
                  </a:cubicBezTo>
                  <a:cubicBezTo>
                    <a:pt x="1" y="12"/>
                    <a:pt x="1" y="12"/>
                    <a:pt x="0" y="12"/>
                  </a:cubicBezTo>
                  <a:close/>
                  <a:moveTo>
                    <a:pt x="20" y="19"/>
                  </a:moveTo>
                  <a:cubicBezTo>
                    <a:pt x="20" y="19"/>
                    <a:pt x="21" y="20"/>
                    <a:pt x="21" y="20"/>
                  </a:cubicBezTo>
                  <a:cubicBezTo>
                    <a:pt x="21" y="21"/>
                    <a:pt x="21" y="21"/>
                    <a:pt x="20" y="21"/>
                  </a:cubicBezTo>
                  <a:cubicBezTo>
                    <a:pt x="19" y="22"/>
                    <a:pt x="18" y="21"/>
                    <a:pt x="17" y="21"/>
                  </a:cubicBezTo>
                  <a:cubicBezTo>
                    <a:pt x="16" y="20"/>
                    <a:pt x="15" y="19"/>
                    <a:pt x="14" y="18"/>
                  </a:cubicBezTo>
                  <a:cubicBezTo>
                    <a:pt x="13" y="17"/>
                    <a:pt x="13" y="15"/>
                    <a:pt x="13" y="14"/>
                  </a:cubicBezTo>
                  <a:cubicBezTo>
                    <a:pt x="13" y="12"/>
                    <a:pt x="13" y="12"/>
                    <a:pt x="14" y="11"/>
                  </a:cubicBezTo>
                  <a:cubicBezTo>
                    <a:pt x="15" y="11"/>
                    <a:pt x="16" y="11"/>
                    <a:pt x="17" y="12"/>
                  </a:cubicBezTo>
                  <a:cubicBezTo>
                    <a:pt x="18" y="12"/>
                    <a:pt x="19" y="13"/>
                    <a:pt x="20" y="14"/>
                  </a:cubicBezTo>
                  <a:cubicBezTo>
                    <a:pt x="21" y="16"/>
                    <a:pt x="21" y="17"/>
                    <a:pt x="21" y="18"/>
                  </a:cubicBezTo>
                  <a:cubicBezTo>
                    <a:pt x="21" y="19"/>
                    <a:pt x="21" y="19"/>
                    <a:pt x="21" y="19"/>
                  </a:cubicBezTo>
                  <a:cubicBezTo>
                    <a:pt x="19" y="18"/>
                    <a:pt x="17" y="16"/>
                    <a:pt x="14" y="15"/>
                  </a:cubicBezTo>
                  <a:cubicBezTo>
                    <a:pt x="14" y="16"/>
                    <a:pt x="15" y="17"/>
                    <a:pt x="15" y="18"/>
                  </a:cubicBezTo>
                  <a:cubicBezTo>
                    <a:pt x="16" y="19"/>
                    <a:pt x="16" y="19"/>
                    <a:pt x="17" y="20"/>
                  </a:cubicBezTo>
                  <a:cubicBezTo>
                    <a:pt x="18" y="20"/>
                    <a:pt x="18" y="20"/>
                    <a:pt x="19" y="20"/>
                  </a:cubicBezTo>
                  <a:cubicBezTo>
                    <a:pt x="19" y="20"/>
                    <a:pt x="19" y="20"/>
                    <a:pt x="20" y="19"/>
                  </a:cubicBezTo>
                  <a:close/>
                  <a:moveTo>
                    <a:pt x="14" y="14"/>
                  </a:moveTo>
                  <a:cubicBezTo>
                    <a:pt x="16" y="15"/>
                    <a:pt x="18" y="16"/>
                    <a:pt x="20" y="17"/>
                  </a:cubicBezTo>
                  <a:cubicBezTo>
                    <a:pt x="20" y="16"/>
                    <a:pt x="19" y="15"/>
                    <a:pt x="19" y="15"/>
                  </a:cubicBezTo>
                  <a:cubicBezTo>
                    <a:pt x="19" y="14"/>
                    <a:pt x="18" y="13"/>
                    <a:pt x="17" y="13"/>
                  </a:cubicBezTo>
                  <a:cubicBezTo>
                    <a:pt x="16" y="12"/>
                    <a:pt x="16" y="12"/>
                    <a:pt x="15" y="13"/>
                  </a:cubicBezTo>
                  <a:cubicBezTo>
                    <a:pt x="15" y="13"/>
                    <a:pt x="14" y="13"/>
                    <a:pt x="14" y="14"/>
                  </a:cubicBezTo>
                  <a:close/>
                  <a:moveTo>
                    <a:pt x="34" y="30"/>
                  </a:moveTo>
                  <a:cubicBezTo>
                    <a:pt x="34" y="29"/>
                    <a:pt x="33" y="29"/>
                    <a:pt x="33" y="29"/>
                  </a:cubicBezTo>
                  <a:cubicBezTo>
                    <a:pt x="33" y="27"/>
                    <a:pt x="33" y="26"/>
                    <a:pt x="33" y="24"/>
                  </a:cubicBezTo>
                  <a:cubicBezTo>
                    <a:pt x="33" y="22"/>
                    <a:pt x="33" y="21"/>
                    <a:pt x="33" y="19"/>
                  </a:cubicBezTo>
                  <a:cubicBezTo>
                    <a:pt x="32" y="19"/>
                    <a:pt x="32" y="19"/>
                    <a:pt x="31" y="19"/>
                  </a:cubicBezTo>
                  <a:cubicBezTo>
                    <a:pt x="30" y="19"/>
                    <a:pt x="30" y="19"/>
                    <a:pt x="29" y="19"/>
                  </a:cubicBezTo>
                  <a:cubicBezTo>
                    <a:pt x="29" y="19"/>
                    <a:pt x="29" y="18"/>
                    <a:pt x="29" y="18"/>
                  </a:cubicBezTo>
                  <a:cubicBezTo>
                    <a:pt x="30" y="18"/>
                    <a:pt x="31" y="18"/>
                    <a:pt x="32" y="18"/>
                  </a:cubicBezTo>
                  <a:cubicBezTo>
                    <a:pt x="32" y="18"/>
                    <a:pt x="33" y="17"/>
                    <a:pt x="33" y="17"/>
                  </a:cubicBezTo>
                  <a:cubicBezTo>
                    <a:pt x="33" y="17"/>
                    <a:pt x="34" y="17"/>
                    <a:pt x="34" y="17"/>
                  </a:cubicBezTo>
                  <a:cubicBezTo>
                    <a:pt x="34" y="19"/>
                    <a:pt x="34" y="21"/>
                    <a:pt x="34" y="23"/>
                  </a:cubicBezTo>
                  <a:cubicBezTo>
                    <a:pt x="34" y="26"/>
                    <a:pt x="34" y="28"/>
                    <a:pt x="34" y="30"/>
                  </a:cubicBezTo>
                  <a:close/>
                  <a:moveTo>
                    <a:pt x="45" y="36"/>
                  </a:moveTo>
                  <a:cubicBezTo>
                    <a:pt x="45" y="35"/>
                    <a:pt x="44" y="35"/>
                    <a:pt x="44" y="35"/>
                  </a:cubicBezTo>
                  <a:cubicBezTo>
                    <a:pt x="44" y="33"/>
                    <a:pt x="44" y="31"/>
                    <a:pt x="44" y="29"/>
                  </a:cubicBezTo>
                  <a:cubicBezTo>
                    <a:pt x="44" y="27"/>
                    <a:pt x="44" y="25"/>
                    <a:pt x="44" y="23"/>
                  </a:cubicBezTo>
                  <a:cubicBezTo>
                    <a:pt x="44" y="23"/>
                    <a:pt x="45" y="23"/>
                    <a:pt x="46" y="23"/>
                  </a:cubicBezTo>
                  <a:cubicBezTo>
                    <a:pt x="46" y="24"/>
                    <a:pt x="46" y="25"/>
                    <a:pt x="46" y="26"/>
                  </a:cubicBezTo>
                  <a:cubicBezTo>
                    <a:pt x="46" y="26"/>
                    <a:pt x="46" y="27"/>
                    <a:pt x="46" y="28"/>
                  </a:cubicBezTo>
                  <a:cubicBezTo>
                    <a:pt x="46" y="27"/>
                    <a:pt x="47" y="27"/>
                    <a:pt x="48" y="28"/>
                  </a:cubicBezTo>
                  <a:cubicBezTo>
                    <a:pt x="49" y="28"/>
                    <a:pt x="49" y="29"/>
                    <a:pt x="50" y="29"/>
                  </a:cubicBezTo>
                  <a:cubicBezTo>
                    <a:pt x="50" y="30"/>
                    <a:pt x="51" y="30"/>
                    <a:pt x="51" y="31"/>
                  </a:cubicBezTo>
                  <a:cubicBezTo>
                    <a:pt x="51" y="31"/>
                    <a:pt x="52" y="32"/>
                    <a:pt x="52" y="33"/>
                  </a:cubicBezTo>
                  <a:cubicBezTo>
                    <a:pt x="52" y="33"/>
                    <a:pt x="52" y="34"/>
                    <a:pt x="52" y="35"/>
                  </a:cubicBezTo>
                  <a:cubicBezTo>
                    <a:pt x="52" y="36"/>
                    <a:pt x="52" y="37"/>
                    <a:pt x="51" y="37"/>
                  </a:cubicBezTo>
                  <a:cubicBezTo>
                    <a:pt x="50" y="38"/>
                    <a:pt x="49" y="38"/>
                    <a:pt x="48" y="37"/>
                  </a:cubicBezTo>
                  <a:cubicBezTo>
                    <a:pt x="47" y="37"/>
                    <a:pt x="46" y="36"/>
                    <a:pt x="45" y="34"/>
                  </a:cubicBezTo>
                  <a:cubicBezTo>
                    <a:pt x="45" y="35"/>
                    <a:pt x="45" y="35"/>
                    <a:pt x="45" y="36"/>
                  </a:cubicBezTo>
                  <a:close/>
                  <a:moveTo>
                    <a:pt x="45" y="31"/>
                  </a:moveTo>
                  <a:cubicBezTo>
                    <a:pt x="45" y="32"/>
                    <a:pt x="46" y="33"/>
                    <a:pt x="46" y="34"/>
                  </a:cubicBezTo>
                  <a:cubicBezTo>
                    <a:pt x="46" y="35"/>
                    <a:pt x="47" y="35"/>
                    <a:pt x="48" y="36"/>
                  </a:cubicBezTo>
                  <a:cubicBezTo>
                    <a:pt x="49" y="36"/>
                    <a:pt x="49" y="36"/>
                    <a:pt x="50" y="36"/>
                  </a:cubicBezTo>
                  <a:cubicBezTo>
                    <a:pt x="50" y="36"/>
                    <a:pt x="51" y="35"/>
                    <a:pt x="51" y="34"/>
                  </a:cubicBezTo>
                  <a:cubicBezTo>
                    <a:pt x="51" y="33"/>
                    <a:pt x="50" y="32"/>
                    <a:pt x="50" y="31"/>
                  </a:cubicBezTo>
                  <a:cubicBezTo>
                    <a:pt x="49" y="30"/>
                    <a:pt x="49" y="30"/>
                    <a:pt x="48" y="29"/>
                  </a:cubicBezTo>
                  <a:cubicBezTo>
                    <a:pt x="47" y="29"/>
                    <a:pt x="47" y="29"/>
                    <a:pt x="46" y="29"/>
                  </a:cubicBezTo>
                  <a:cubicBezTo>
                    <a:pt x="46" y="29"/>
                    <a:pt x="45" y="30"/>
                    <a:pt x="45" y="31"/>
                  </a:cubicBezTo>
                  <a:close/>
                  <a:moveTo>
                    <a:pt x="61" y="42"/>
                  </a:moveTo>
                  <a:cubicBezTo>
                    <a:pt x="60" y="43"/>
                    <a:pt x="59" y="43"/>
                    <a:pt x="59" y="43"/>
                  </a:cubicBezTo>
                  <a:cubicBezTo>
                    <a:pt x="58" y="42"/>
                    <a:pt x="58" y="42"/>
                    <a:pt x="57" y="42"/>
                  </a:cubicBezTo>
                  <a:cubicBezTo>
                    <a:pt x="56" y="41"/>
                    <a:pt x="55" y="41"/>
                    <a:pt x="55" y="40"/>
                  </a:cubicBezTo>
                  <a:cubicBezTo>
                    <a:pt x="54" y="39"/>
                    <a:pt x="54" y="38"/>
                    <a:pt x="54" y="38"/>
                  </a:cubicBezTo>
                  <a:cubicBezTo>
                    <a:pt x="54" y="37"/>
                    <a:pt x="54" y="37"/>
                    <a:pt x="54" y="37"/>
                  </a:cubicBezTo>
                  <a:cubicBezTo>
                    <a:pt x="54" y="36"/>
                    <a:pt x="55" y="36"/>
                    <a:pt x="55" y="36"/>
                  </a:cubicBezTo>
                  <a:cubicBezTo>
                    <a:pt x="55" y="36"/>
                    <a:pt x="56" y="36"/>
                    <a:pt x="56" y="36"/>
                  </a:cubicBezTo>
                  <a:cubicBezTo>
                    <a:pt x="56" y="36"/>
                    <a:pt x="57" y="37"/>
                    <a:pt x="58" y="37"/>
                  </a:cubicBezTo>
                  <a:cubicBezTo>
                    <a:pt x="59" y="37"/>
                    <a:pt x="60" y="38"/>
                    <a:pt x="60" y="38"/>
                  </a:cubicBezTo>
                  <a:cubicBezTo>
                    <a:pt x="60" y="38"/>
                    <a:pt x="60" y="38"/>
                    <a:pt x="60" y="38"/>
                  </a:cubicBezTo>
                  <a:cubicBezTo>
                    <a:pt x="60" y="37"/>
                    <a:pt x="60" y="36"/>
                    <a:pt x="60" y="36"/>
                  </a:cubicBezTo>
                  <a:cubicBezTo>
                    <a:pt x="60" y="35"/>
                    <a:pt x="59" y="35"/>
                    <a:pt x="58" y="34"/>
                  </a:cubicBezTo>
                  <a:cubicBezTo>
                    <a:pt x="57" y="34"/>
                    <a:pt x="57" y="34"/>
                    <a:pt x="56" y="34"/>
                  </a:cubicBezTo>
                  <a:cubicBezTo>
                    <a:pt x="56" y="34"/>
                    <a:pt x="56" y="34"/>
                    <a:pt x="56" y="35"/>
                  </a:cubicBezTo>
                  <a:cubicBezTo>
                    <a:pt x="55" y="34"/>
                    <a:pt x="55" y="34"/>
                    <a:pt x="54" y="34"/>
                  </a:cubicBezTo>
                  <a:cubicBezTo>
                    <a:pt x="54" y="33"/>
                    <a:pt x="54" y="33"/>
                    <a:pt x="55" y="33"/>
                  </a:cubicBezTo>
                  <a:cubicBezTo>
                    <a:pt x="55" y="32"/>
                    <a:pt x="56" y="32"/>
                    <a:pt x="56" y="33"/>
                  </a:cubicBezTo>
                  <a:cubicBezTo>
                    <a:pt x="57" y="33"/>
                    <a:pt x="58" y="33"/>
                    <a:pt x="58" y="33"/>
                  </a:cubicBezTo>
                  <a:cubicBezTo>
                    <a:pt x="59" y="34"/>
                    <a:pt x="60" y="34"/>
                    <a:pt x="60" y="35"/>
                  </a:cubicBezTo>
                  <a:cubicBezTo>
                    <a:pt x="61" y="35"/>
                    <a:pt x="61" y="36"/>
                    <a:pt x="61" y="36"/>
                  </a:cubicBezTo>
                  <a:cubicBezTo>
                    <a:pt x="62" y="36"/>
                    <a:pt x="62" y="37"/>
                    <a:pt x="62" y="37"/>
                  </a:cubicBezTo>
                  <a:cubicBezTo>
                    <a:pt x="62" y="38"/>
                    <a:pt x="62" y="38"/>
                    <a:pt x="62" y="39"/>
                  </a:cubicBezTo>
                  <a:cubicBezTo>
                    <a:pt x="62" y="39"/>
                    <a:pt x="62" y="40"/>
                    <a:pt x="62" y="41"/>
                  </a:cubicBezTo>
                  <a:cubicBezTo>
                    <a:pt x="62" y="42"/>
                    <a:pt x="62" y="43"/>
                    <a:pt x="62" y="43"/>
                  </a:cubicBezTo>
                  <a:cubicBezTo>
                    <a:pt x="62" y="44"/>
                    <a:pt x="62" y="44"/>
                    <a:pt x="63" y="45"/>
                  </a:cubicBezTo>
                  <a:cubicBezTo>
                    <a:pt x="62" y="44"/>
                    <a:pt x="61" y="44"/>
                    <a:pt x="61" y="44"/>
                  </a:cubicBezTo>
                  <a:cubicBezTo>
                    <a:pt x="61" y="43"/>
                    <a:pt x="61" y="43"/>
                    <a:pt x="61" y="42"/>
                  </a:cubicBezTo>
                  <a:close/>
                  <a:moveTo>
                    <a:pt x="60" y="39"/>
                  </a:moveTo>
                  <a:cubicBezTo>
                    <a:pt x="60" y="39"/>
                    <a:pt x="59" y="39"/>
                    <a:pt x="58" y="38"/>
                  </a:cubicBezTo>
                  <a:cubicBezTo>
                    <a:pt x="57" y="38"/>
                    <a:pt x="57" y="38"/>
                    <a:pt x="56" y="38"/>
                  </a:cubicBezTo>
                  <a:cubicBezTo>
                    <a:pt x="56" y="38"/>
                    <a:pt x="56" y="38"/>
                    <a:pt x="56" y="38"/>
                  </a:cubicBezTo>
                  <a:cubicBezTo>
                    <a:pt x="56" y="38"/>
                    <a:pt x="55" y="38"/>
                    <a:pt x="55" y="38"/>
                  </a:cubicBezTo>
                  <a:cubicBezTo>
                    <a:pt x="55" y="39"/>
                    <a:pt x="56" y="39"/>
                    <a:pt x="56" y="40"/>
                  </a:cubicBezTo>
                  <a:cubicBezTo>
                    <a:pt x="56" y="40"/>
                    <a:pt x="57" y="41"/>
                    <a:pt x="57" y="41"/>
                  </a:cubicBezTo>
                  <a:cubicBezTo>
                    <a:pt x="58" y="41"/>
                    <a:pt x="59" y="41"/>
                    <a:pt x="59" y="41"/>
                  </a:cubicBezTo>
                  <a:cubicBezTo>
                    <a:pt x="60" y="41"/>
                    <a:pt x="60" y="41"/>
                    <a:pt x="60" y="41"/>
                  </a:cubicBezTo>
                  <a:cubicBezTo>
                    <a:pt x="60" y="41"/>
                    <a:pt x="60" y="40"/>
                    <a:pt x="60" y="40"/>
                  </a:cubicBezTo>
                  <a:cubicBezTo>
                    <a:pt x="60" y="39"/>
                    <a:pt x="60" y="39"/>
                    <a:pt x="60" y="39"/>
                  </a:cubicBezTo>
                  <a:close/>
                  <a:moveTo>
                    <a:pt x="65" y="46"/>
                  </a:moveTo>
                  <a:cubicBezTo>
                    <a:pt x="65" y="44"/>
                    <a:pt x="65" y="43"/>
                    <a:pt x="65" y="41"/>
                  </a:cubicBezTo>
                  <a:cubicBezTo>
                    <a:pt x="65" y="40"/>
                    <a:pt x="65" y="38"/>
                    <a:pt x="65" y="37"/>
                  </a:cubicBezTo>
                  <a:cubicBezTo>
                    <a:pt x="65" y="37"/>
                    <a:pt x="66" y="37"/>
                    <a:pt x="66" y="38"/>
                  </a:cubicBezTo>
                  <a:cubicBezTo>
                    <a:pt x="66" y="38"/>
                    <a:pt x="66" y="39"/>
                    <a:pt x="66" y="39"/>
                  </a:cubicBezTo>
                  <a:cubicBezTo>
                    <a:pt x="66" y="39"/>
                    <a:pt x="67" y="38"/>
                    <a:pt x="67" y="38"/>
                  </a:cubicBezTo>
                  <a:cubicBezTo>
                    <a:pt x="67" y="38"/>
                    <a:pt x="68" y="38"/>
                    <a:pt x="68" y="39"/>
                  </a:cubicBezTo>
                  <a:cubicBezTo>
                    <a:pt x="69" y="39"/>
                    <a:pt x="69" y="39"/>
                    <a:pt x="70" y="40"/>
                  </a:cubicBezTo>
                  <a:cubicBezTo>
                    <a:pt x="70" y="40"/>
                    <a:pt x="70" y="41"/>
                    <a:pt x="69" y="41"/>
                  </a:cubicBezTo>
                  <a:cubicBezTo>
                    <a:pt x="69" y="41"/>
                    <a:pt x="69" y="40"/>
                    <a:pt x="68" y="40"/>
                  </a:cubicBezTo>
                  <a:cubicBezTo>
                    <a:pt x="68" y="40"/>
                    <a:pt x="67" y="40"/>
                    <a:pt x="67" y="40"/>
                  </a:cubicBezTo>
                  <a:cubicBezTo>
                    <a:pt x="67" y="40"/>
                    <a:pt x="67" y="40"/>
                    <a:pt x="67" y="40"/>
                  </a:cubicBezTo>
                  <a:cubicBezTo>
                    <a:pt x="66" y="41"/>
                    <a:pt x="66" y="41"/>
                    <a:pt x="66" y="42"/>
                  </a:cubicBezTo>
                  <a:cubicBezTo>
                    <a:pt x="66" y="43"/>
                    <a:pt x="66" y="44"/>
                    <a:pt x="66" y="44"/>
                  </a:cubicBezTo>
                  <a:cubicBezTo>
                    <a:pt x="66" y="45"/>
                    <a:pt x="66" y="46"/>
                    <a:pt x="66" y="47"/>
                  </a:cubicBezTo>
                  <a:cubicBezTo>
                    <a:pt x="66" y="46"/>
                    <a:pt x="65" y="46"/>
                    <a:pt x="65" y="4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6" name="Freeform 926"/>
            <p:cNvSpPr>
              <a:spLocks noEditPoints="1"/>
            </p:cNvSpPr>
            <p:nvPr/>
          </p:nvSpPr>
          <p:spPr bwMode="auto">
            <a:xfrm>
              <a:off x="353" y="2118"/>
              <a:ext cx="395" cy="365"/>
            </a:xfrm>
            <a:custGeom>
              <a:avLst/>
              <a:gdLst>
                <a:gd name="T0" fmla="*/ 0 w 40"/>
                <a:gd name="T1" fmla="*/ 2147483647 h 37"/>
                <a:gd name="T2" fmla="*/ 0 w 40"/>
                <a:gd name="T3" fmla="*/ 0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2147483647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2147483647 h 37"/>
                <a:gd name="T28" fmla="*/ 2147483647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2147483647 w 40"/>
                <a:gd name="T39" fmla="*/ 2147483647 h 37"/>
                <a:gd name="T40" fmla="*/ 2147483647 w 40"/>
                <a:gd name="T41" fmla="*/ 2147483647 h 37"/>
                <a:gd name="T42" fmla="*/ 2147483647 w 40"/>
                <a:gd name="T43" fmla="*/ 2147483647 h 37"/>
                <a:gd name="T44" fmla="*/ 2147483647 w 40"/>
                <a:gd name="T45" fmla="*/ 2147483647 h 37"/>
                <a:gd name="T46" fmla="*/ 2147483647 w 40"/>
                <a:gd name="T47" fmla="*/ 2147483647 h 37"/>
                <a:gd name="T48" fmla="*/ 2147483647 w 40"/>
                <a:gd name="T49" fmla="*/ 2147483647 h 37"/>
                <a:gd name="T50" fmla="*/ 2147483647 w 40"/>
                <a:gd name="T51" fmla="*/ 2147483647 h 37"/>
                <a:gd name="T52" fmla="*/ 2147483647 w 40"/>
                <a:gd name="T53" fmla="*/ 2147483647 h 37"/>
                <a:gd name="T54" fmla="*/ 2147483647 w 40"/>
                <a:gd name="T55" fmla="*/ 2147483647 h 37"/>
                <a:gd name="T56" fmla="*/ 2147483647 w 40"/>
                <a:gd name="T57" fmla="*/ 2147483647 h 37"/>
                <a:gd name="T58" fmla="*/ 2147483647 w 40"/>
                <a:gd name="T59" fmla="*/ 2147483647 h 37"/>
                <a:gd name="T60" fmla="*/ 2147483647 w 40"/>
                <a:gd name="T61" fmla="*/ 2147483647 h 37"/>
                <a:gd name="T62" fmla="*/ 2147483647 w 40"/>
                <a:gd name="T63" fmla="*/ 2147483647 h 37"/>
                <a:gd name="T64" fmla="*/ 2147483647 w 40"/>
                <a:gd name="T65" fmla="*/ 2147483647 h 37"/>
                <a:gd name="T66" fmla="*/ 2147483647 w 40"/>
                <a:gd name="T67" fmla="*/ 2147483647 h 37"/>
                <a:gd name="T68" fmla="*/ 2147483647 w 40"/>
                <a:gd name="T69" fmla="*/ 2147483647 h 37"/>
                <a:gd name="T70" fmla="*/ 2147483647 w 40"/>
                <a:gd name="T71" fmla="*/ 2147483647 h 37"/>
                <a:gd name="T72" fmla="*/ 2147483647 w 40"/>
                <a:gd name="T73" fmla="*/ 2147483647 h 37"/>
                <a:gd name="T74" fmla="*/ 2147483647 w 40"/>
                <a:gd name="T75" fmla="*/ 2147483647 h 37"/>
                <a:gd name="T76" fmla="*/ 2147483647 w 40"/>
                <a:gd name="T77" fmla="*/ 2147483647 h 37"/>
                <a:gd name="T78" fmla="*/ 2147483647 w 40"/>
                <a:gd name="T79" fmla="*/ 2147483647 h 37"/>
                <a:gd name="T80" fmla="*/ 2147483647 w 40"/>
                <a:gd name="T81" fmla="*/ 2147483647 h 37"/>
                <a:gd name="T82" fmla="*/ 2147483647 w 40"/>
                <a:gd name="T83" fmla="*/ 2147483647 h 37"/>
                <a:gd name="T84" fmla="*/ 2147483647 w 40"/>
                <a:gd name="T85" fmla="*/ 2147483647 h 37"/>
                <a:gd name="T86" fmla="*/ 2147483647 w 40"/>
                <a:gd name="T87" fmla="*/ 2147483647 h 37"/>
                <a:gd name="T88" fmla="*/ 2147483647 w 40"/>
                <a:gd name="T89" fmla="*/ 2147483647 h 37"/>
                <a:gd name="T90" fmla="*/ 2147483647 w 40"/>
                <a:gd name="T91" fmla="*/ 2147483647 h 37"/>
                <a:gd name="T92" fmla="*/ 2147483647 w 40"/>
                <a:gd name="T93" fmla="*/ 2147483647 h 37"/>
                <a:gd name="T94" fmla="*/ 2147483647 w 40"/>
                <a:gd name="T95" fmla="*/ 2147483647 h 37"/>
                <a:gd name="T96" fmla="*/ 2147483647 w 40"/>
                <a:gd name="T97" fmla="*/ 2147483647 h 37"/>
                <a:gd name="T98" fmla="*/ 2147483647 w 40"/>
                <a:gd name="T99" fmla="*/ 2147483647 h 37"/>
                <a:gd name="T100" fmla="*/ 2147483647 w 40"/>
                <a:gd name="T101" fmla="*/ 2147483647 h 37"/>
                <a:gd name="T102" fmla="*/ 2147483647 w 40"/>
                <a:gd name="T103" fmla="*/ 2147483647 h 37"/>
                <a:gd name="T104" fmla="*/ 2147483647 w 40"/>
                <a:gd name="T105" fmla="*/ 2147483647 h 37"/>
                <a:gd name="T106" fmla="*/ 2147483647 w 40"/>
                <a:gd name="T107" fmla="*/ 2147483647 h 37"/>
                <a:gd name="T108" fmla="*/ 2147483647 w 40"/>
                <a:gd name="T109" fmla="*/ 2147483647 h 37"/>
                <a:gd name="T110" fmla="*/ 2147483647 w 40"/>
                <a:gd name="T111" fmla="*/ 2147483647 h 37"/>
                <a:gd name="T112" fmla="*/ 2147483647 w 40"/>
                <a:gd name="T113" fmla="*/ 2147483647 h 37"/>
                <a:gd name="T114" fmla="*/ 2147483647 w 40"/>
                <a:gd name="T115" fmla="*/ 2147483647 h 37"/>
                <a:gd name="T116" fmla="*/ 2147483647 w 40"/>
                <a:gd name="T117" fmla="*/ 2147483647 h 37"/>
                <a:gd name="T118" fmla="*/ 2147483647 w 40"/>
                <a:gd name="T119" fmla="*/ 2147483647 h 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37"/>
                <a:gd name="T182" fmla="*/ 40 w 40"/>
                <a:gd name="T183" fmla="*/ 37 h 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37">
                  <a:moveTo>
                    <a:pt x="1" y="15"/>
                  </a:moveTo>
                  <a:cubicBezTo>
                    <a:pt x="1" y="15"/>
                    <a:pt x="1" y="14"/>
                    <a:pt x="0" y="14"/>
                  </a:cubicBezTo>
                  <a:cubicBezTo>
                    <a:pt x="0" y="12"/>
                    <a:pt x="0" y="9"/>
                    <a:pt x="0" y="7"/>
                  </a:cubicBezTo>
                  <a:cubicBezTo>
                    <a:pt x="0" y="5"/>
                    <a:pt x="0" y="2"/>
                    <a:pt x="0" y="0"/>
                  </a:cubicBezTo>
                  <a:cubicBezTo>
                    <a:pt x="1" y="0"/>
                    <a:pt x="1" y="0"/>
                    <a:pt x="2" y="1"/>
                  </a:cubicBezTo>
                  <a:cubicBezTo>
                    <a:pt x="2" y="2"/>
                    <a:pt x="2" y="2"/>
                    <a:pt x="2" y="3"/>
                  </a:cubicBezTo>
                  <a:cubicBezTo>
                    <a:pt x="2" y="4"/>
                    <a:pt x="2" y="5"/>
                    <a:pt x="2" y="6"/>
                  </a:cubicBezTo>
                  <a:cubicBezTo>
                    <a:pt x="2" y="5"/>
                    <a:pt x="3" y="5"/>
                    <a:pt x="4" y="6"/>
                  </a:cubicBezTo>
                  <a:cubicBezTo>
                    <a:pt x="4" y="6"/>
                    <a:pt x="5" y="6"/>
                    <a:pt x="5" y="7"/>
                  </a:cubicBezTo>
                  <a:cubicBezTo>
                    <a:pt x="6" y="8"/>
                    <a:pt x="6" y="8"/>
                    <a:pt x="7" y="9"/>
                  </a:cubicBezTo>
                  <a:cubicBezTo>
                    <a:pt x="7" y="9"/>
                    <a:pt x="7" y="10"/>
                    <a:pt x="7" y="11"/>
                  </a:cubicBezTo>
                  <a:cubicBezTo>
                    <a:pt x="8" y="12"/>
                    <a:pt x="8" y="12"/>
                    <a:pt x="8" y="13"/>
                  </a:cubicBezTo>
                  <a:cubicBezTo>
                    <a:pt x="8" y="15"/>
                    <a:pt x="7" y="16"/>
                    <a:pt x="7" y="17"/>
                  </a:cubicBezTo>
                  <a:cubicBezTo>
                    <a:pt x="6" y="17"/>
                    <a:pt x="5" y="17"/>
                    <a:pt x="4" y="17"/>
                  </a:cubicBezTo>
                  <a:cubicBezTo>
                    <a:pt x="3" y="16"/>
                    <a:pt x="2" y="15"/>
                    <a:pt x="1" y="14"/>
                  </a:cubicBezTo>
                  <a:cubicBezTo>
                    <a:pt x="1" y="14"/>
                    <a:pt x="1" y="14"/>
                    <a:pt x="1" y="15"/>
                  </a:cubicBezTo>
                  <a:close/>
                  <a:moveTo>
                    <a:pt x="1" y="10"/>
                  </a:moveTo>
                  <a:cubicBezTo>
                    <a:pt x="1" y="11"/>
                    <a:pt x="2" y="12"/>
                    <a:pt x="2" y="13"/>
                  </a:cubicBezTo>
                  <a:cubicBezTo>
                    <a:pt x="2" y="14"/>
                    <a:pt x="3" y="15"/>
                    <a:pt x="4" y="15"/>
                  </a:cubicBezTo>
                  <a:cubicBezTo>
                    <a:pt x="4" y="15"/>
                    <a:pt x="5" y="15"/>
                    <a:pt x="5" y="15"/>
                  </a:cubicBezTo>
                  <a:cubicBezTo>
                    <a:pt x="6" y="15"/>
                    <a:pt x="6" y="14"/>
                    <a:pt x="6" y="12"/>
                  </a:cubicBezTo>
                  <a:cubicBezTo>
                    <a:pt x="6" y="11"/>
                    <a:pt x="6" y="10"/>
                    <a:pt x="5" y="9"/>
                  </a:cubicBezTo>
                  <a:cubicBezTo>
                    <a:pt x="5" y="8"/>
                    <a:pt x="4" y="7"/>
                    <a:pt x="4" y="7"/>
                  </a:cubicBezTo>
                  <a:cubicBezTo>
                    <a:pt x="3" y="7"/>
                    <a:pt x="3" y="7"/>
                    <a:pt x="2" y="7"/>
                  </a:cubicBezTo>
                  <a:cubicBezTo>
                    <a:pt x="2" y="8"/>
                    <a:pt x="1" y="8"/>
                    <a:pt x="1" y="10"/>
                  </a:cubicBezTo>
                  <a:close/>
                  <a:moveTo>
                    <a:pt x="15" y="20"/>
                  </a:moveTo>
                  <a:cubicBezTo>
                    <a:pt x="16" y="20"/>
                    <a:pt x="16" y="20"/>
                    <a:pt x="17" y="21"/>
                  </a:cubicBezTo>
                  <a:cubicBezTo>
                    <a:pt x="17" y="22"/>
                    <a:pt x="16" y="22"/>
                    <a:pt x="16" y="22"/>
                  </a:cubicBezTo>
                  <a:cubicBezTo>
                    <a:pt x="15" y="23"/>
                    <a:pt x="14" y="22"/>
                    <a:pt x="13" y="22"/>
                  </a:cubicBezTo>
                  <a:cubicBezTo>
                    <a:pt x="12" y="21"/>
                    <a:pt x="11" y="20"/>
                    <a:pt x="10" y="19"/>
                  </a:cubicBezTo>
                  <a:cubicBezTo>
                    <a:pt x="9" y="17"/>
                    <a:pt x="9" y="16"/>
                    <a:pt x="9" y="14"/>
                  </a:cubicBezTo>
                  <a:cubicBezTo>
                    <a:pt x="9" y="12"/>
                    <a:pt x="9" y="11"/>
                    <a:pt x="10" y="11"/>
                  </a:cubicBezTo>
                  <a:cubicBezTo>
                    <a:pt x="11" y="10"/>
                    <a:pt x="12" y="10"/>
                    <a:pt x="13" y="11"/>
                  </a:cubicBezTo>
                  <a:cubicBezTo>
                    <a:pt x="14" y="12"/>
                    <a:pt x="15" y="13"/>
                    <a:pt x="16" y="14"/>
                  </a:cubicBezTo>
                  <a:cubicBezTo>
                    <a:pt x="17" y="15"/>
                    <a:pt x="17" y="17"/>
                    <a:pt x="17" y="19"/>
                  </a:cubicBezTo>
                  <a:cubicBezTo>
                    <a:pt x="17" y="19"/>
                    <a:pt x="17" y="19"/>
                    <a:pt x="17" y="19"/>
                  </a:cubicBezTo>
                  <a:cubicBezTo>
                    <a:pt x="15" y="18"/>
                    <a:pt x="13" y="17"/>
                    <a:pt x="10" y="15"/>
                  </a:cubicBezTo>
                  <a:cubicBezTo>
                    <a:pt x="10" y="17"/>
                    <a:pt x="11" y="18"/>
                    <a:pt x="11" y="18"/>
                  </a:cubicBezTo>
                  <a:cubicBezTo>
                    <a:pt x="12" y="19"/>
                    <a:pt x="12" y="20"/>
                    <a:pt x="13" y="20"/>
                  </a:cubicBezTo>
                  <a:cubicBezTo>
                    <a:pt x="14" y="21"/>
                    <a:pt x="14" y="21"/>
                    <a:pt x="14" y="21"/>
                  </a:cubicBezTo>
                  <a:cubicBezTo>
                    <a:pt x="15" y="21"/>
                    <a:pt x="15" y="20"/>
                    <a:pt x="15" y="20"/>
                  </a:cubicBezTo>
                  <a:close/>
                  <a:moveTo>
                    <a:pt x="11" y="14"/>
                  </a:moveTo>
                  <a:cubicBezTo>
                    <a:pt x="12" y="15"/>
                    <a:pt x="14" y="16"/>
                    <a:pt x="15" y="17"/>
                  </a:cubicBezTo>
                  <a:cubicBezTo>
                    <a:pt x="15" y="16"/>
                    <a:pt x="15" y="15"/>
                    <a:pt x="15" y="14"/>
                  </a:cubicBezTo>
                  <a:cubicBezTo>
                    <a:pt x="14" y="14"/>
                    <a:pt x="14" y="13"/>
                    <a:pt x="13" y="12"/>
                  </a:cubicBezTo>
                  <a:cubicBezTo>
                    <a:pt x="12" y="12"/>
                    <a:pt x="12" y="12"/>
                    <a:pt x="11" y="12"/>
                  </a:cubicBezTo>
                  <a:cubicBezTo>
                    <a:pt x="11" y="13"/>
                    <a:pt x="11" y="13"/>
                    <a:pt x="11" y="14"/>
                  </a:cubicBezTo>
                  <a:close/>
                  <a:moveTo>
                    <a:pt x="24" y="27"/>
                  </a:moveTo>
                  <a:cubicBezTo>
                    <a:pt x="24" y="27"/>
                    <a:pt x="23" y="27"/>
                    <a:pt x="23" y="27"/>
                  </a:cubicBezTo>
                  <a:cubicBezTo>
                    <a:pt x="22" y="27"/>
                    <a:pt x="22" y="27"/>
                    <a:pt x="21" y="27"/>
                  </a:cubicBezTo>
                  <a:cubicBezTo>
                    <a:pt x="20" y="26"/>
                    <a:pt x="20" y="25"/>
                    <a:pt x="19" y="24"/>
                  </a:cubicBezTo>
                  <a:cubicBezTo>
                    <a:pt x="19" y="24"/>
                    <a:pt x="18" y="23"/>
                    <a:pt x="18" y="22"/>
                  </a:cubicBezTo>
                  <a:cubicBezTo>
                    <a:pt x="18" y="21"/>
                    <a:pt x="18" y="21"/>
                    <a:pt x="19" y="21"/>
                  </a:cubicBezTo>
                  <a:cubicBezTo>
                    <a:pt x="19" y="20"/>
                    <a:pt x="19" y="20"/>
                    <a:pt x="19" y="20"/>
                  </a:cubicBezTo>
                  <a:cubicBezTo>
                    <a:pt x="20" y="20"/>
                    <a:pt x="20" y="20"/>
                    <a:pt x="20" y="20"/>
                  </a:cubicBezTo>
                  <a:cubicBezTo>
                    <a:pt x="21" y="20"/>
                    <a:pt x="21" y="20"/>
                    <a:pt x="22" y="21"/>
                  </a:cubicBezTo>
                  <a:cubicBezTo>
                    <a:pt x="23" y="21"/>
                    <a:pt x="24" y="21"/>
                    <a:pt x="24" y="21"/>
                  </a:cubicBezTo>
                  <a:cubicBezTo>
                    <a:pt x="24" y="21"/>
                    <a:pt x="24" y="21"/>
                    <a:pt x="24" y="21"/>
                  </a:cubicBezTo>
                  <a:cubicBezTo>
                    <a:pt x="24" y="20"/>
                    <a:pt x="24" y="20"/>
                    <a:pt x="24" y="19"/>
                  </a:cubicBezTo>
                  <a:cubicBezTo>
                    <a:pt x="24" y="19"/>
                    <a:pt x="23" y="18"/>
                    <a:pt x="22" y="18"/>
                  </a:cubicBezTo>
                  <a:cubicBezTo>
                    <a:pt x="22" y="17"/>
                    <a:pt x="21" y="17"/>
                    <a:pt x="21" y="17"/>
                  </a:cubicBezTo>
                  <a:cubicBezTo>
                    <a:pt x="20" y="17"/>
                    <a:pt x="20" y="18"/>
                    <a:pt x="20" y="18"/>
                  </a:cubicBezTo>
                  <a:cubicBezTo>
                    <a:pt x="19" y="18"/>
                    <a:pt x="19" y="18"/>
                    <a:pt x="19" y="17"/>
                  </a:cubicBezTo>
                  <a:cubicBezTo>
                    <a:pt x="19" y="17"/>
                    <a:pt x="19" y="16"/>
                    <a:pt x="19" y="16"/>
                  </a:cubicBezTo>
                  <a:cubicBezTo>
                    <a:pt x="19" y="16"/>
                    <a:pt x="20" y="16"/>
                    <a:pt x="20" y="16"/>
                  </a:cubicBezTo>
                  <a:cubicBezTo>
                    <a:pt x="21" y="16"/>
                    <a:pt x="22" y="16"/>
                    <a:pt x="22" y="16"/>
                  </a:cubicBezTo>
                  <a:cubicBezTo>
                    <a:pt x="23" y="17"/>
                    <a:pt x="24" y="17"/>
                    <a:pt x="24" y="18"/>
                  </a:cubicBezTo>
                  <a:cubicBezTo>
                    <a:pt x="25" y="18"/>
                    <a:pt x="25" y="19"/>
                    <a:pt x="25" y="19"/>
                  </a:cubicBezTo>
                  <a:cubicBezTo>
                    <a:pt x="26" y="20"/>
                    <a:pt x="26" y="20"/>
                    <a:pt x="26" y="21"/>
                  </a:cubicBezTo>
                  <a:cubicBezTo>
                    <a:pt x="26" y="21"/>
                    <a:pt x="26" y="21"/>
                    <a:pt x="26" y="22"/>
                  </a:cubicBezTo>
                  <a:cubicBezTo>
                    <a:pt x="26" y="23"/>
                    <a:pt x="26" y="24"/>
                    <a:pt x="26" y="25"/>
                  </a:cubicBezTo>
                  <a:cubicBezTo>
                    <a:pt x="26" y="26"/>
                    <a:pt x="26" y="27"/>
                    <a:pt x="26" y="28"/>
                  </a:cubicBezTo>
                  <a:cubicBezTo>
                    <a:pt x="26" y="28"/>
                    <a:pt x="26" y="29"/>
                    <a:pt x="26" y="29"/>
                  </a:cubicBezTo>
                  <a:cubicBezTo>
                    <a:pt x="26" y="29"/>
                    <a:pt x="25" y="29"/>
                    <a:pt x="25" y="28"/>
                  </a:cubicBezTo>
                  <a:cubicBezTo>
                    <a:pt x="25" y="28"/>
                    <a:pt x="25" y="27"/>
                    <a:pt x="24" y="27"/>
                  </a:cubicBezTo>
                  <a:close/>
                  <a:moveTo>
                    <a:pt x="24" y="23"/>
                  </a:moveTo>
                  <a:cubicBezTo>
                    <a:pt x="24" y="23"/>
                    <a:pt x="23" y="23"/>
                    <a:pt x="22" y="22"/>
                  </a:cubicBezTo>
                  <a:cubicBezTo>
                    <a:pt x="21" y="22"/>
                    <a:pt x="21" y="22"/>
                    <a:pt x="21" y="22"/>
                  </a:cubicBezTo>
                  <a:cubicBezTo>
                    <a:pt x="20" y="22"/>
                    <a:pt x="20" y="22"/>
                    <a:pt x="20" y="22"/>
                  </a:cubicBezTo>
                  <a:cubicBezTo>
                    <a:pt x="20" y="22"/>
                    <a:pt x="20" y="22"/>
                    <a:pt x="20" y="23"/>
                  </a:cubicBezTo>
                  <a:cubicBezTo>
                    <a:pt x="20" y="23"/>
                    <a:pt x="20" y="24"/>
                    <a:pt x="20" y="24"/>
                  </a:cubicBezTo>
                  <a:cubicBezTo>
                    <a:pt x="21" y="25"/>
                    <a:pt x="21" y="25"/>
                    <a:pt x="22" y="25"/>
                  </a:cubicBezTo>
                  <a:cubicBezTo>
                    <a:pt x="22" y="26"/>
                    <a:pt x="23" y="26"/>
                    <a:pt x="23" y="26"/>
                  </a:cubicBezTo>
                  <a:cubicBezTo>
                    <a:pt x="24" y="26"/>
                    <a:pt x="24" y="26"/>
                    <a:pt x="24" y="25"/>
                  </a:cubicBezTo>
                  <a:cubicBezTo>
                    <a:pt x="24" y="25"/>
                    <a:pt x="24" y="24"/>
                    <a:pt x="24" y="24"/>
                  </a:cubicBezTo>
                  <a:cubicBezTo>
                    <a:pt x="24" y="23"/>
                    <a:pt x="24" y="23"/>
                    <a:pt x="24" y="23"/>
                  </a:cubicBezTo>
                  <a:close/>
                  <a:moveTo>
                    <a:pt x="28" y="30"/>
                  </a:moveTo>
                  <a:cubicBezTo>
                    <a:pt x="28" y="29"/>
                    <a:pt x="28" y="27"/>
                    <a:pt x="28" y="25"/>
                  </a:cubicBezTo>
                  <a:cubicBezTo>
                    <a:pt x="28" y="23"/>
                    <a:pt x="28" y="22"/>
                    <a:pt x="28" y="20"/>
                  </a:cubicBezTo>
                  <a:cubicBezTo>
                    <a:pt x="29" y="20"/>
                    <a:pt x="29" y="20"/>
                    <a:pt x="29" y="21"/>
                  </a:cubicBezTo>
                  <a:cubicBezTo>
                    <a:pt x="29" y="21"/>
                    <a:pt x="29" y="22"/>
                    <a:pt x="29" y="22"/>
                  </a:cubicBezTo>
                  <a:cubicBezTo>
                    <a:pt x="30" y="22"/>
                    <a:pt x="30" y="22"/>
                    <a:pt x="31" y="21"/>
                  </a:cubicBezTo>
                  <a:cubicBezTo>
                    <a:pt x="31" y="21"/>
                    <a:pt x="32" y="22"/>
                    <a:pt x="32" y="22"/>
                  </a:cubicBezTo>
                  <a:cubicBezTo>
                    <a:pt x="33" y="22"/>
                    <a:pt x="33" y="23"/>
                    <a:pt x="34" y="23"/>
                  </a:cubicBezTo>
                  <a:cubicBezTo>
                    <a:pt x="34" y="24"/>
                    <a:pt x="34" y="24"/>
                    <a:pt x="35" y="25"/>
                  </a:cubicBezTo>
                  <a:cubicBezTo>
                    <a:pt x="35" y="24"/>
                    <a:pt x="36" y="24"/>
                    <a:pt x="37" y="25"/>
                  </a:cubicBezTo>
                  <a:cubicBezTo>
                    <a:pt x="38" y="25"/>
                    <a:pt x="39" y="26"/>
                    <a:pt x="39" y="27"/>
                  </a:cubicBezTo>
                  <a:cubicBezTo>
                    <a:pt x="40" y="28"/>
                    <a:pt x="40" y="29"/>
                    <a:pt x="40" y="30"/>
                  </a:cubicBezTo>
                  <a:cubicBezTo>
                    <a:pt x="40" y="31"/>
                    <a:pt x="40" y="32"/>
                    <a:pt x="40" y="34"/>
                  </a:cubicBezTo>
                  <a:cubicBezTo>
                    <a:pt x="40" y="35"/>
                    <a:pt x="40" y="36"/>
                    <a:pt x="40" y="37"/>
                  </a:cubicBezTo>
                  <a:cubicBezTo>
                    <a:pt x="40" y="37"/>
                    <a:pt x="39" y="37"/>
                    <a:pt x="39" y="36"/>
                  </a:cubicBezTo>
                  <a:cubicBezTo>
                    <a:pt x="39" y="35"/>
                    <a:pt x="39" y="34"/>
                    <a:pt x="39" y="33"/>
                  </a:cubicBezTo>
                  <a:cubicBezTo>
                    <a:pt x="39" y="32"/>
                    <a:pt x="39" y="31"/>
                    <a:pt x="39" y="30"/>
                  </a:cubicBezTo>
                  <a:cubicBezTo>
                    <a:pt x="39" y="29"/>
                    <a:pt x="39" y="28"/>
                    <a:pt x="38" y="28"/>
                  </a:cubicBezTo>
                  <a:cubicBezTo>
                    <a:pt x="38" y="28"/>
                    <a:pt x="38" y="27"/>
                    <a:pt x="38" y="27"/>
                  </a:cubicBezTo>
                  <a:cubicBezTo>
                    <a:pt x="38" y="27"/>
                    <a:pt x="37" y="26"/>
                    <a:pt x="37" y="26"/>
                  </a:cubicBezTo>
                  <a:cubicBezTo>
                    <a:pt x="36" y="26"/>
                    <a:pt x="36" y="26"/>
                    <a:pt x="35" y="26"/>
                  </a:cubicBezTo>
                  <a:cubicBezTo>
                    <a:pt x="35" y="26"/>
                    <a:pt x="35" y="27"/>
                    <a:pt x="35" y="28"/>
                  </a:cubicBezTo>
                  <a:cubicBezTo>
                    <a:pt x="35" y="29"/>
                    <a:pt x="35" y="30"/>
                    <a:pt x="35" y="31"/>
                  </a:cubicBezTo>
                  <a:cubicBezTo>
                    <a:pt x="35" y="32"/>
                    <a:pt x="35" y="33"/>
                    <a:pt x="35" y="34"/>
                  </a:cubicBezTo>
                  <a:cubicBezTo>
                    <a:pt x="34" y="34"/>
                    <a:pt x="34" y="34"/>
                    <a:pt x="33" y="33"/>
                  </a:cubicBezTo>
                  <a:cubicBezTo>
                    <a:pt x="33" y="32"/>
                    <a:pt x="33" y="31"/>
                    <a:pt x="33" y="30"/>
                  </a:cubicBezTo>
                  <a:cubicBezTo>
                    <a:pt x="33" y="29"/>
                    <a:pt x="33" y="28"/>
                    <a:pt x="33" y="27"/>
                  </a:cubicBezTo>
                  <a:cubicBezTo>
                    <a:pt x="33" y="26"/>
                    <a:pt x="33" y="25"/>
                    <a:pt x="33" y="25"/>
                  </a:cubicBezTo>
                  <a:cubicBezTo>
                    <a:pt x="33" y="24"/>
                    <a:pt x="32" y="24"/>
                    <a:pt x="32" y="23"/>
                  </a:cubicBezTo>
                  <a:cubicBezTo>
                    <a:pt x="31" y="23"/>
                    <a:pt x="31" y="23"/>
                    <a:pt x="31" y="23"/>
                  </a:cubicBezTo>
                  <a:cubicBezTo>
                    <a:pt x="30" y="23"/>
                    <a:pt x="30" y="23"/>
                    <a:pt x="30" y="24"/>
                  </a:cubicBezTo>
                  <a:cubicBezTo>
                    <a:pt x="30" y="24"/>
                    <a:pt x="30" y="25"/>
                    <a:pt x="30" y="26"/>
                  </a:cubicBezTo>
                  <a:cubicBezTo>
                    <a:pt x="30" y="27"/>
                    <a:pt x="30" y="28"/>
                    <a:pt x="30" y="28"/>
                  </a:cubicBezTo>
                  <a:cubicBezTo>
                    <a:pt x="30" y="29"/>
                    <a:pt x="30" y="30"/>
                    <a:pt x="30" y="31"/>
                  </a:cubicBezTo>
                  <a:cubicBezTo>
                    <a:pt x="29" y="31"/>
                    <a:pt x="29" y="31"/>
                    <a:pt x="28" y="30"/>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7" name="Freeform 927"/>
            <p:cNvSpPr>
              <a:spLocks noEditPoints="1"/>
            </p:cNvSpPr>
            <p:nvPr/>
          </p:nvSpPr>
          <p:spPr bwMode="auto">
            <a:xfrm>
              <a:off x="3204" y="373"/>
              <a:ext cx="927" cy="661"/>
            </a:xfrm>
            <a:custGeom>
              <a:avLst/>
              <a:gdLst>
                <a:gd name="T0" fmla="*/ 0 w 94"/>
                <a:gd name="T1" fmla="*/ 2147483647 h 67"/>
                <a:gd name="T2" fmla="*/ 2147483647 w 94"/>
                <a:gd name="T3" fmla="*/ 2147483647 h 67"/>
                <a:gd name="T4" fmla="*/ 2147483647 w 94"/>
                <a:gd name="T5" fmla="*/ 2147483647 h 67"/>
                <a:gd name="T6" fmla="*/ 2147483647 w 94"/>
                <a:gd name="T7" fmla="*/ 2147483647 h 67"/>
                <a:gd name="T8" fmla="*/ 2147483647 w 94"/>
                <a:gd name="T9" fmla="*/ 2147483647 h 67"/>
                <a:gd name="T10" fmla="*/ 2147483647 w 94"/>
                <a:gd name="T11" fmla="*/ 2147483647 h 67"/>
                <a:gd name="T12" fmla="*/ 2147483647 w 94"/>
                <a:gd name="T13" fmla="*/ 2147483647 h 67"/>
                <a:gd name="T14" fmla="*/ 2147483647 w 94"/>
                <a:gd name="T15" fmla="*/ 2147483647 h 67"/>
                <a:gd name="T16" fmla="*/ 2147483647 w 94"/>
                <a:gd name="T17" fmla="*/ 2147483647 h 67"/>
                <a:gd name="T18" fmla="*/ 2147483647 w 94"/>
                <a:gd name="T19" fmla="*/ 2147483647 h 67"/>
                <a:gd name="T20" fmla="*/ 2147483647 w 94"/>
                <a:gd name="T21" fmla="*/ 2147483647 h 67"/>
                <a:gd name="T22" fmla="*/ 2147483647 w 94"/>
                <a:gd name="T23" fmla="*/ 2147483647 h 67"/>
                <a:gd name="T24" fmla="*/ 2147483647 w 94"/>
                <a:gd name="T25" fmla="*/ 2147483647 h 67"/>
                <a:gd name="T26" fmla="*/ 2147483647 w 94"/>
                <a:gd name="T27" fmla="*/ 2147483647 h 67"/>
                <a:gd name="T28" fmla="*/ 2147483647 w 94"/>
                <a:gd name="T29" fmla="*/ 2147483647 h 67"/>
                <a:gd name="T30" fmla="*/ 2147483647 w 94"/>
                <a:gd name="T31" fmla="*/ 2147483647 h 67"/>
                <a:gd name="T32" fmla="*/ 2147483647 w 94"/>
                <a:gd name="T33" fmla="*/ 2147483647 h 67"/>
                <a:gd name="T34" fmla="*/ 2147483647 w 94"/>
                <a:gd name="T35" fmla="*/ 2147483647 h 67"/>
                <a:gd name="T36" fmla="*/ 2147483647 w 94"/>
                <a:gd name="T37" fmla="*/ 2147483647 h 67"/>
                <a:gd name="T38" fmla="*/ 2147483647 w 94"/>
                <a:gd name="T39" fmla="*/ 2147483647 h 67"/>
                <a:gd name="T40" fmla="*/ 2147483647 w 94"/>
                <a:gd name="T41" fmla="*/ 2147483647 h 67"/>
                <a:gd name="T42" fmla="*/ 2147483647 w 94"/>
                <a:gd name="T43" fmla="*/ 2147483647 h 67"/>
                <a:gd name="T44" fmla="*/ 2147483647 w 94"/>
                <a:gd name="T45" fmla="*/ 2147483647 h 67"/>
                <a:gd name="T46" fmla="*/ 2147483647 w 94"/>
                <a:gd name="T47" fmla="*/ 2147483647 h 67"/>
                <a:gd name="T48" fmla="*/ 2147483647 w 94"/>
                <a:gd name="T49" fmla="*/ 2147483647 h 67"/>
                <a:gd name="T50" fmla="*/ 2147483647 w 94"/>
                <a:gd name="T51" fmla="*/ 2147483647 h 67"/>
                <a:gd name="T52" fmla="*/ 2147483647 w 94"/>
                <a:gd name="T53" fmla="*/ 2147483647 h 67"/>
                <a:gd name="T54" fmla="*/ 2147483647 w 94"/>
                <a:gd name="T55" fmla="*/ 2147483647 h 67"/>
                <a:gd name="T56" fmla="*/ 2147483647 w 94"/>
                <a:gd name="T57" fmla="*/ 2147483647 h 67"/>
                <a:gd name="T58" fmla="*/ 2147483647 w 94"/>
                <a:gd name="T59" fmla="*/ 2147483647 h 67"/>
                <a:gd name="T60" fmla="*/ 2147483647 w 94"/>
                <a:gd name="T61" fmla="*/ 2147483647 h 67"/>
                <a:gd name="T62" fmla="*/ 2147483647 w 94"/>
                <a:gd name="T63" fmla="*/ 2147483647 h 67"/>
                <a:gd name="T64" fmla="*/ 2147483647 w 94"/>
                <a:gd name="T65" fmla="*/ 2147483647 h 67"/>
                <a:gd name="T66" fmla="*/ 2147483647 w 94"/>
                <a:gd name="T67" fmla="*/ 2147483647 h 67"/>
                <a:gd name="T68" fmla="*/ 2147483647 w 94"/>
                <a:gd name="T69" fmla="*/ 2147483647 h 67"/>
                <a:gd name="T70" fmla="*/ 2147483647 w 94"/>
                <a:gd name="T71" fmla="*/ 2147483647 h 67"/>
                <a:gd name="T72" fmla="*/ 2147483647 w 94"/>
                <a:gd name="T73" fmla="*/ 2147483647 h 67"/>
                <a:gd name="T74" fmla="*/ 2147483647 w 94"/>
                <a:gd name="T75" fmla="*/ 2147483647 h 67"/>
                <a:gd name="T76" fmla="*/ 2147483647 w 94"/>
                <a:gd name="T77" fmla="*/ 2147483647 h 67"/>
                <a:gd name="T78" fmla="*/ 2147483647 w 94"/>
                <a:gd name="T79" fmla="*/ 2147483647 h 67"/>
                <a:gd name="T80" fmla="*/ 2147483647 w 94"/>
                <a:gd name="T81" fmla="*/ 2147483647 h 67"/>
                <a:gd name="T82" fmla="*/ 2147483647 w 94"/>
                <a:gd name="T83" fmla="*/ 2147483647 h 67"/>
                <a:gd name="T84" fmla="*/ 2147483647 w 94"/>
                <a:gd name="T85" fmla="*/ 2147483647 h 67"/>
                <a:gd name="T86" fmla="*/ 2147483647 w 94"/>
                <a:gd name="T87" fmla="*/ 2147483647 h 67"/>
                <a:gd name="T88" fmla="*/ 2147483647 w 94"/>
                <a:gd name="T89" fmla="*/ 2147483647 h 67"/>
                <a:gd name="T90" fmla="*/ 2147483647 w 94"/>
                <a:gd name="T91" fmla="*/ 2147483647 h 67"/>
                <a:gd name="T92" fmla="*/ 2147483647 w 94"/>
                <a:gd name="T93" fmla="*/ 2147483647 h 67"/>
                <a:gd name="T94" fmla="*/ 2147483647 w 94"/>
                <a:gd name="T95" fmla="*/ 2147483647 h 67"/>
                <a:gd name="T96" fmla="*/ 2147483647 w 94"/>
                <a:gd name="T97" fmla="*/ 2147483647 h 67"/>
                <a:gd name="T98" fmla="*/ 2147483647 w 94"/>
                <a:gd name="T99" fmla="*/ 2147483647 h 67"/>
                <a:gd name="T100" fmla="*/ 2147483647 w 94"/>
                <a:gd name="T101" fmla="*/ 2147483647 h 67"/>
                <a:gd name="T102" fmla="*/ 2147483647 w 94"/>
                <a:gd name="T103" fmla="*/ 2147483647 h 67"/>
                <a:gd name="T104" fmla="*/ 2147483647 w 94"/>
                <a:gd name="T105" fmla="*/ 2147483647 h 67"/>
                <a:gd name="T106" fmla="*/ 2147483647 w 94"/>
                <a:gd name="T107" fmla="*/ 2147483647 h 67"/>
                <a:gd name="T108" fmla="*/ 2147483647 w 94"/>
                <a:gd name="T109" fmla="*/ 2147483647 h 67"/>
                <a:gd name="T110" fmla="*/ 2147483647 w 94"/>
                <a:gd name="T111" fmla="*/ 2147483647 h 67"/>
                <a:gd name="T112" fmla="*/ 2147483647 w 94"/>
                <a:gd name="T113" fmla="*/ 2147483647 h 67"/>
                <a:gd name="T114" fmla="*/ 2147483647 w 94"/>
                <a:gd name="T115" fmla="*/ 2147483647 h 67"/>
                <a:gd name="T116" fmla="*/ 2147483647 w 94"/>
                <a:gd name="T117" fmla="*/ 2147483647 h 67"/>
                <a:gd name="T118" fmla="*/ 2147483647 w 94"/>
                <a:gd name="T119" fmla="*/ 2147483647 h 67"/>
                <a:gd name="T120" fmla="*/ 2147483647 w 94"/>
                <a:gd name="T121" fmla="*/ 2147483647 h 67"/>
                <a:gd name="T122" fmla="*/ 2147483647 w 94"/>
                <a:gd name="T123" fmla="*/ 2147483647 h 67"/>
                <a:gd name="T124" fmla="*/ 2147483647 w 94"/>
                <a:gd name="T125" fmla="*/ 2147483647 h 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
                <a:gd name="T190" fmla="*/ 0 h 67"/>
                <a:gd name="T191" fmla="*/ 94 w 94"/>
                <a:gd name="T192" fmla="*/ 67 h 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 h="67">
                  <a:moveTo>
                    <a:pt x="4" y="17"/>
                  </a:moveTo>
                  <a:cubicBezTo>
                    <a:pt x="4" y="15"/>
                    <a:pt x="4" y="12"/>
                    <a:pt x="4" y="10"/>
                  </a:cubicBezTo>
                  <a:cubicBezTo>
                    <a:pt x="4" y="8"/>
                    <a:pt x="4" y="6"/>
                    <a:pt x="4" y="4"/>
                  </a:cubicBezTo>
                  <a:cubicBezTo>
                    <a:pt x="3" y="3"/>
                    <a:pt x="1" y="3"/>
                    <a:pt x="0" y="2"/>
                  </a:cubicBezTo>
                  <a:cubicBezTo>
                    <a:pt x="0" y="1"/>
                    <a:pt x="0" y="1"/>
                    <a:pt x="0" y="0"/>
                  </a:cubicBezTo>
                  <a:cubicBezTo>
                    <a:pt x="3" y="2"/>
                    <a:pt x="6" y="4"/>
                    <a:pt x="10" y="6"/>
                  </a:cubicBezTo>
                  <a:cubicBezTo>
                    <a:pt x="10" y="6"/>
                    <a:pt x="10" y="7"/>
                    <a:pt x="10" y="7"/>
                  </a:cubicBezTo>
                  <a:cubicBezTo>
                    <a:pt x="8" y="6"/>
                    <a:pt x="7" y="6"/>
                    <a:pt x="6" y="5"/>
                  </a:cubicBezTo>
                  <a:cubicBezTo>
                    <a:pt x="6" y="7"/>
                    <a:pt x="6" y="9"/>
                    <a:pt x="6" y="11"/>
                  </a:cubicBezTo>
                  <a:cubicBezTo>
                    <a:pt x="6" y="13"/>
                    <a:pt x="6" y="15"/>
                    <a:pt x="6" y="18"/>
                  </a:cubicBezTo>
                  <a:cubicBezTo>
                    <a:pt x="5" y="17"/>
                    <a:pt x="5" y="17"/>
                    <a:pt x="4" y="17"/>
                  </a:cubicBezTo>
                  <a:close/>
                  <a:moveTo>
                    <a:pt x="15" y="20"/>
                  </a:moveTo>
                  <a:cubicBezTo>
                    <a:pt x="16" y="20"/>
                    <a:pt x="16" y="20"/>
                    <a:pt x="17" y="21"/>
                  </a:cubicBezTo>
                  <a:cubicBezTo>
                    <a:pt x="16" y="22"/>
                    <a:pt x="16" y="22"/>
                    <a:pt x="15" y="22"/>
                  </a:cubicBezTo>
                  <a:cubicBezTo>
                    <a:pt x="15" y="23"/>
                    <a:pt x="14" y="23"/>
                    <a:pt x="13" y="22"/>
                  </a:cubicBezTo>
                  <a:cubicBezTo>
                    <a:pt x="12" y="21"/>
                    <a:pt x="11" y="20"/>
                    <a:pt x="10" y="19"/>
                  </a:cubicBezTo>
                  <a:cubicBezTo>
                    <a:pt x="9" y="17"/>
                    <a:pt x="9" y="16"/>
                    <a:pt x="9" y="14"/>
                  </a:cubicBezTo>
                  <a:cubicBezTo>
                    <a:pt x="9" y="12"/>
                    <a:pt x="9" y="11"/>
                    <a:pt x="10" y="11"/>
                  </a:cubicBezTo>
                  <a:cubicBezTo>
                    <a:pt x="11" y="10"/>
                    <a:pt x="12" y="10"/>
                    <a:pt x="13" y="11"/>
                  </a:cubicBezTo>
                  <a:cubicBezTo>
                    <a:pt x="14" y="12"/>
                    <a:pt x="15" y="13"/>
                    <a:pt x="16" y="14"/>
                  </a:cubicBezTo>
                  <a:cubicBezTo>
                    <a:pt x="16" y="15"/>
                    <a:pt x="17" y="17"/>
                    <a:pt x="17" y="19"/>
                  </a:cubicBezTo>
                  <a:cubicBezTo>
                    <a:pt x="17" y="19"/>
                    <a:pt x="17" y="19"/>
                    <a:pt x="17" y="19"/>
                  </a:cubicBezTo>
                  <a:cubicBezTo>
                    <a:pt x="15" y="18"/>
                    <a:pt x="12" y="17"/>
                    <a:pt x="10" y="15"/>
                  </a:cubicBezTo>
                  <a:cubicBezTo>
                    <a:pt x="10" y="17"/>
                    <a:pt x="11" y="18"/>
                    <a:pt x="11" y="19"/>
                  </a:cubicBezTo>
                  <a:cubicBezTo>
                    <a:pt x="12" y="19"/>
                    <a:pt x="12" y="20"/>
                    <a:pt x="13" y="20"/>
                  </a:cubicBezTo>
                  <a:cubicBezTo>
                    <a:pt x="13" y="21"/>
                    <a:pt x="14" y="21"/>
                    <a:pt x="14" y="21"/>
                  </a:cubicBezTo>
                  <a:cubicBezTo>
                    <a:pt x="15" y="21"/>
                    <a:pt x="15" y="20"/>
                    <a:pt x="15" y="20"/>
                  </a:cubicBezTo>
                  <a:close/>
                  <a:moveTo>
                    <a:pt x="10" y="14"/>
                  </a:moveTo>
                  <a:cubicBezTo>
                    <a:pt x="12" y="15"/>
                    <a:pt x="14" y="16"/>
                    <a:pt x="15" y="17"/>
                  </a:cubicBezTo>
                  <a:cubicBezTo>
                    <a:pt x="15" y="16"/>
                    <a:pt x="15" y="15"/>
                    <a:pt x="15" y="15"/>
                  </a:cubicBezTo>
                  <a:cubicBezTo>
                    <a:pt x="14" y="14"/>
                    <a:pt x="14" y="13"/>
                    <a:pt x="13" y="12"/>
                  </a:cubicBezTo>
                  <a:cubicBezTo>
                    <a:pt x="12" y="12"/>
                    <a:pt x="12" y="12"/>
                    <a:pt x="11" y="12"/>
                  </a:cubicBezTo>
                  <a:cubicBezTo>
                    <a:pt x="11" y="13"/>
                    <a:pt x="10" y="13"/>
                    <a:pt x="10" y="14"/>
                  </a:cubicBezTo>
                  <a:close/>
                  <a:moveTo>
                    <a:pt x="19" y="25"/>
                  </a:moveTo>
                  <a:cubicBezTo>
                    <a:pt x="19" y="23"/>
                    <a:pt x="19" y="22"/>
                    <a:pt x="19" y="20"/>
                  </a:cubicBezTo>
                  <a:cubicBezTo>
                    <a:pt x="19" y="18"/>
                    <a:pt x="19" y="16"/>
                    <a:pt x="19" y="15"/>
                  </a:cubicBezTo>
                  <a:cubicBezTo>
                    <a:pt x="19" y="15"/>
                    <a:pt x="19" y="15"/>
                    <a:pt x="20" y="15"/>
                  </a:cubicBezTo>
                  <a:cubicBezTo>
                    <a:pt x="20" y="16"/>
                    <a:pt x="20" y="16"/>
                    <a:pt x="20" y="17"/>
                  </a:cubicBezTo>
                  <a:cubicBezTo>
                    <a:pt x="20" y="16"/>
                    <a:pt x="21" y="16"/>
                    <a:pt x="21" y="16"/>
                  </a:cubicBezTo>
                  <a:cubicBezTo>
                    <a:pt x="21" y="16"/>
                    <a:pt x="22" y="16"/>
                    <a:pt x="23" y="17"/>
                  </a:cubicBezTo>
                  <a:cubicBezTo>
                    <a:pt x="23" y="17"/>
                    <a:pt x="24" y="17"/>
                    <a:pt x="24" y="18"/>
                  </a:cubicBezTo>
                  <a:cubicBezTo>
                    <a:pt x="25" y="19"/>
                    <a:pt x="25" y="19"/>
                    <a:pt x="25" y="20"/>
                  </a:cubicBezTo>
                  <a:cubicBezTo>
                    <a:pt x="26" y="19"/>
                    <a:pt x="27" y="19"/>
                    <a:pt x="28" y="20"/>
                  </a:cubicBezTo>
                  <a:cubicBezTo>
                    <a:pt x="29" y="20"/>
                    <a:pt x="29" y="21"/>
                    <a:pt x="30" y="22"/>
                  </a:cubicBezTo>
                  <a:cubicBezTo>
                    <a:pt x="30" y="22"/>
                    <a:pt x="30" y="23"/>
                    <a:pt x="30" y="25"/>
                  </a:cubicBezTo>
                  <a:cubicBezTo>
                    <a:pt x="30" y="26"/>
                    <a:pt x="30" y="27"/>
                    <a:pt x="30" y="28"/>
                  </a:cubicBezTo>
                  <a:cubicBezTo>
                    <a:pt x="30" y="29"/>
                    <a:pt x="30" y="31"/>
                    <a:pt x="30" y="32"/>
                  </a:cubicBezTo>
                  <a:cubicBezTo>
                    <a:pt x="30" y="31"/>
                    <a:pt x="29" y="31"/>
                    <a:pt x="29" y="31"/>
                  </a:cubicBezTo>
                  <a:cubicBezTo>
                    <a:pt x="29" y="30"/>
                    <a:pt x="29" y="29"/>
                    <a:pt x="29" y="28"/>
                  </a:cubicBezTo>
                  <a:cubicBezTo>
                    <a:pt x="29" y="27"/>
                    <a:pt x="29" y="25"/>
                    <a:pt x="29" y="24"/>
                  </a:cubicBezTo>
                  <a:cubicBezTo>
                    <a:pt x="29" y="24"/>
                    <a:pt x="29" y="23"/>
                    <a:pt x="29" y="23"/>
                  </a:cubicBezTo>
                  <a:cubicBezTo>
                    <a:pt x="29" y="22"/>
                    <a:pt x="29" y="22"/>
                    <a:pt x="28" y="22"/>
                  </a:cubicBezTo>
                  <a:cubicBezTo>
                    <a:pt x="28" y="21"/>
                    <a:pt x="28" y="21"/>
                    <a:pt x="27" y="21"/>
                  </a:cubicBezTo>
                  <a:cubicBezTo>
                    <a:pt x="27" y="21"/>
                    <a:pt x="26" y="21"/>
                    <a:pt x="26" y="21"/>
                  </a:cubicBezTo>
                  <a:cubicBezTo>
                    <a:pt x="25" y="21"/>
                    <a:pt x="25" y="22"/>
                    <a:pt x="25" y="23"/>
                  </a:cubicBezTo>
                  <a:cubicBezTo>
                    <a:pt x="25" y="24"/>
                    <a:pt x="25" y="25"/>
                    <a:pt x="25" y="26"/>
                  </a:cubicBezTo>
                  <a:cubicBezTo>
                    <a:pt x="25" y="27"/>
                    <a:pt x="25" y="28"/>
                    <a:pt x="25" y="29"/>
                  </a:cubicBezTo>
                  <a:cubicBezTo>
                    <a:pt x="25" y="29"/>
                    <a:pt x="24" y="28"/>
                    <a:pt x="24" y="28"/>
                  </a:cubicBezTo>
                  <a:cubicBezTo>
                    <a:pt x="24" y="27"/>
                    <a:pt x="24" y="26"/>
                    <a:pt x="24" y="25"/>
                  </a:cubicBezTo>
                  <a:cubicBezTo>
                    <a:pt x="24" y="23"/>
                    <a:pt x="24" y="22"/>
                    <a:pt x="24" y="21"/>
                  </a:cubicBezTo>
                  <a:cubicBezTo>
                    <a:pt x="24" y="20"/>
                    <a:pt x="24" y="20"/>
                    <a:pt x="23" y="19"/>
                  </a:cubicBezTo>
                  <a:cubicBezTo>
                    <a:pt x="23" y="19"/>
                    <a:pt x="23" y="18"/>
                    <a:pt x="22" y="18"/>
                  </a:cubicBezTo>
                  <a:cubicBezTo>
                    <a:pt x="22" y="18"/>
                    <a:pt x="21" y="18"/>
                    <a:pt x="21" y="18"/>
                  </a:cubicBezTo>
                  <a:cubicBezTo>
                    <a:pt x="21" y="18"/>
                    <a:pt x="20" y="18"/>
                    <a:pt x="20" y="18"/>
                  </a:cubicBezTo>
                  <a:cubicBezTo>
                    <a:pt x="20" y="19"/>
                    <a:pt x="20" y="19"/>
                    <a:pt x="20" y="20"/>
                  </a:cubicBezTo>
                  <a:cubicBezTo>
                    <a:pt x="20" y="22"/>
                    <a:pt x="20" y="24"/>
                    <a:pt x="20" y="26"/>
                  </a:cubicBezTo>
                  <a:cubicBezTo>
                    <a:pt x="20" y="26"/>
                    <a:pt x="19" y="25"/>
                    <a:pt x="19" y="25"/>
                  </a:cubicBezTo>
                  <a:close/>
                  <a:moveTo>
                    <a:pt x="33" y="37"/>
                  </a:moveTo>
                  <a:cubicBezTo>
                    <a:pt x="33" y="35"/>
                    <a:pt x="33" y="32"/>
                    <a:pt x="33" y="30"/>
                  </a:cubicBezTo>
                  <a:cubicBezTo>
                    <a:pt x="33" y="27"/>
                    <a:pt x="33" y="25"/>
                    <a:pt x="33" y="23"/>
                  </a:cubicBezTo>
                  <a:cubicBezTo>
                    <a:pt x="33" y="23"/>
                    <a:pt x="34" y="23"/>
                    <a:pt x="34" y="23"/>
                  </a:cubicBezTo>
                  <a:cubicBezTo>
                    <a:pt x="34" y="24"/>
                    <a:pt x="34" y="24"/>
                    <a:pt x="34" y="25"/>
                  </a:cubicBezTo>
                  <a:cubicBezTo>
                    <a:pt x="34" y="24"/>
                    <a:pt x="35" y="24"/>
                    <a:pt x="35" y="24"/>
                  </a:cubicBezTo>
                  <a:cubicBezTo>
                    <a:pt x="35" y="24"/>
                    <a:pt x="36" y="24"/>
                    <a:pt x="37" y="25"/>
                  </a:cubicBezTo>
                  <a:cubicBezTo>
                    <a:pt x="37" y="25"/>
                    <a:pt x="38" y="26"/>
                    <a:pt x="38" y="26"/>
                  </a:cubicBezTo>
                  <a:cubicBezTo>
                    <a:pt x="39" y="27"/>
                    <a:pt x="40" y="28"/>
                    <a:pt x="40" y="29"/>
                  </a:cubicBezTo>
                  <a:cubicBezTo>
                    <a:pt x="40" y="30"/>
                    <a:pt x="40" y="31"/>
                    <a:pt x="40" y="32"/>
                  </a:cubicBezTo>
                  <a:cubicBezTo>
                    <a:pt x="40" y="33"/>
                    <a:pt x="40" y="34"/>
                    <a:pt x="40" y="35"/>
                  </a:cubicBezTo>
                  <a:cubicBezTo>
                    <a:pt x="39" y="35"/>
                    <a:pt x="39" y="36"/>
                    <a:pt x="38" y="36"/>
                  </a:cubicBezTo>
                  <a:cubicBezTo>
                    <a:pt x="38" y="36"/>
                    <a:pt x="37" y="36"/>
                    <a:pt x="36" y="35"/>
                  </a:cubicBezTo>
                  <a:cubicBezTo>
                    <a:pt x="36" y="35"/>
                    <a:pt x="35" y="35"/>
                    <a:pt x="35" y="34"/>
                  </a:cubicBezTo>
                  <a:cubicBezTo>
                    <a:pt x="35" y="34"/>
                    <a:pt x="34" y="33"/>
                    <a:pt x="34" y="33"/>
                  </a:cubicBezTo>
                  <a:cubicBezTo>
                    <a:pt x="34" y="35"/>
                    <a:pt x="34" y="36"/>
                    <a:pt x="34" y="38"/>
                  </a:cubicBezTo>
                  <a:cubicBezTo>
                    <a:pt x="34" y="38"/>
                    <a:pt x="33" y="37"/>
                    <a:pt x="33" y="37"/>
                  </a:cubicBezTo>
                  <a:close/>
                  <a:moveTo>
                    <a:pt x="34" y="29"/>
                  </a:moveTo>
                  <a:cubicBezTo>
                    <a:pt x="34" y="30"/>
                    <a:pt x="34" y="31"/>
                    <a:pt x="35" y="32"/>
                  </a:cubicBezTo>
                  <a:cubicBezTo>
                    <a:pt x="35" y="33"/>
                    <a:pt x="36" y="34"/>
                    <a:pt x="36" y="34"/>
                  </a:cubicBezTo>
                  <a:cubicBezTo>
                    <a:pt x="37" y="34"/>
                    <a:pt x="38" y="34"/>
                    <a:pt x="38" y="34"/>
                  </a:cubicBezTo>
                  <a:cubicBezTo>
                    <a:pt x="38" y="34"/>
                    <a:pt x="39" y="33"/>
                    <a:pt x="39" y="31"/>
                  </a:cubicBezTo>
                  <a:cubicBezTo>
                    <a:pt x="39" y="30"/>
                    <a:pt x="38" y="29"/>
                    <a:pt x="38" y="28"/>
                  </a:cubicBezTo>
                  <a:cubicBezTo>
                    <a:pt x="38" y="27"/>
                    <a:pt x="37" y="26"/>
                    <a:pt x="36" y="26"/>
                  </a:cubicBezTo>
                  <a:cubicBezTo>
                    <a:pt x="36" y="26"/>
                    <a:pt x="35" y="26"/>
                    <a:pt x="35" y="26"/>
                  </a:cubicBezTo>
                  <a:cubicBezTo>
                    <a:pt x="34" y="26"/>
                    <a:pt x="34" y="27"/>
                    <a:pt x="34" y="29"/>
                  </a:cubicBezTo>
                  <a:close/>
                  <a:moveTo>
                    <a:pt x="48" y="39"/>
                  </a:moveTo>
                  <a:cubicBezTo>
                    <a:pt x="49" y="39"/>
                    <a:pt x="49" y="39"/>
                    <a:pt x="50" y="40"/>
                  </a:cubicBezTo>
                  <a:cubicBezTo>
                    <a:pt x="49" y="41"/>
                    <a:pt x="49" y="41"/>
                    <a:pt x="48" y="41"/>
                  </a:cubicBezTo>
                  <a:cubicBezTo>
                    <a:pt x="48" y="42"/>
                    <a:pt x="47" y="41"/>
                    <a:pt x="46" y="41"/>
                  </a:cubicBezTo>
                  <a:cubicBezTo>
                    <a:pt x="44" y="40"/>
                    <a:pt x="43" y="39"/>
                    <a:pt x="43" y="38"/>
                  </a:cubicBezTo>
                  <a:cubicBezTo>
                    <a:pt x="42" y="36"/>
                    <a:pt x="42" y="35"/>
                    <a:pt x="42" y="33"/>
                  </a:cubicBezTo>
                  <a:cubicBezTo>
                    <a:pt x="42" y="31"/>
                    <a:pt x="42" y="30"/>
                    <a:pt x="43" y="30"/>
                  </a:cubicBezTo>
                  <a:cubicBezTo>
                    <a:pt x="43" y="29"/>
                    <a:pt x="44" y="29"/>
                    <a:pt x="46" y="30"/>
                  </a:cubicBezTo>
                  <a:cubicBezTo>
                    <a:pt x="47" y="31"/>
                    <a:pt x="48" y="32"/>
                    <a:pt x="49" y="33"/>
                  </a:cubicBezTo>
                  <a:cubicBezTo>
                    <a:pt x="49" y="34"/>
                    <a:pt x="50" y="36"/>
                    <a:pt x="50" y="38"/>
                  </a:cubicBezTo>
                  <a:cubicBezTo>
                    <a:pt x="50" y="38"/>
                    <a:pt x="50" y="38"/>
                    <a:pt x="50" y="38"/>
                  </a:cubicBezTo>
                  <a:cubicBezTo>
                    <a:pt x="47" y="37"/>
                    <a:pt x="45" y="36"/>
                    <a:pt x="43" y="34"/>
                  </a:cubicBezTo>
                  <a:cubicBezTo>
                    <a:pt x="43" y="35"/>
                    <a:pt x="43" y="37"/>
                    <a:pt x="44" y="37"/>
                  </a:cubicBezTo>
                  <a:cubicBezTo>
                    <a:pt x="44" y="38"/>
                    <a:pt x="45" y="39"/>
                    <a:pt x="46" y="39"/>
                  </a:cubicBezTo>
                  <a:cubicBezTo>
                    <a:pt x="46" y="40"/>
                    <a:pt x="47" y="40"/>
                    <a:pt x="47" y="40"/>
                  </a:cubicBezTo>
                  <a:cubicBezTo>
                    <a:pt x="48" y="40"/>
                    <a:pt x="48" y="39"/>
                    <a:pt x="48" y="39"/>
                  </a:cubicBezTo>
                  <a:close/>
                  <a:moveTo>
                    <a:pt x="43" y="33"/>
                  </a:moveTo>
                  <a:cubicBezTo>
                    <a:pt x="45" y="34"/>
                    <a:pt x="46" y="35"/>
                    <a:pt x="48" y="36"/>
                  </a:cubicBezTo>
                  <a:cubicBezTo>
                    <a:pt x="48" y="35"/>
                    <a:pt x="48" y="34"/>
                    <a:pt x="47" y="33"/>
                  </a:cubicBezTo>
                  <a:cubicBezTo>
                    <a:pt x="47" y="32"/>
                    <a:pt x="46" y="32"/>
                    <a:pt x="46" y="31"/>
                  </a:cubicBezTo>
                  <a:cubicBezTo>
                    <a:pt x="45" y="31"/>
                    <a:pt x="44" y="31"/>
                    <a:pt x="44" y="31"/>
                  </a:cubicBezTo>
                  <a:cubicBezTo>
                    <a:pt x="43" y="31"/>
                    <a:pt x="43" y="32"/>
                    <a:pt x="43" y="33"/>
                  </a:cubicBezTo>
                  <a:close/>
                  <a:moveTo>
                    <a:pt x="51" y="44"/>
                  </a:moveTo>
                  <a:cubicBezTo>
                    <a:pt x="51" y="42"/>
                    <a:pt x="51" y="40"/>
                    <a:pt x="51" y="39"/>
                  </a:cubicBezTo>
                  <a:cubicBezTo>
                    <a:pt x="51" y="37"/>
                    <a:pt x="51" y="35"/>
                    <a:pt x="51" y="33"/>
                  </a:cubicBezTo>
                  <a:cubicBezTo>
                    <a:pt x="52" y="34"/>
                    <a:pt x="52" y="34"/>
                    <a:pt x="53" y="34"/>
                  </a:cubicBezTo>
                  <a:cubicBezTo>
                    <a:pt x="53" y="35"/>
                    <a:pt x="53" y="35"/>
                    <a:pt x="53" y="36"/>
                  </a:cubicBezTo>
                  <a:cubicBezTo>
                    <a:pt x="53" y="35"/>
                    <a:pt x="53" y="35"/>
                    <a:pt x="54" y="35"/>
                  </a:cubicBezTo>
                  <a:cubicBezTo>
                    <a:pt x="54" y="35"/>
                    <a:pt x="54" y="35"/>
                    <a:pt x="55" y="35"/>
                  </a:cubicBezTo>
                  <a:cubicBezTo>
                    <a:pt x="55" y="35"/>
                    <a:pt x="56" y="36"/>
                    <a:pt x="56" y="37"/>
                  </a:cubicBezTo>
                  <a:cubicBezTo>
                    <a:pt x="56" y="37"/>
                    <a:pt x="56" y="37"/>
                    <a:pt x="56" y="38"/>
                  </a:cubicBezTo>
                  <a:cubicBezTo>
                    <a:pt x="55" y="37"/>
                    <a:pt x="55" y="37"/>
                    <a:pt x="55" y="37"/>
                  </a:cubicBezTo>
                  <a:cubicBezTo>
                    <a:pt x="54" y="37"/>
                    <a:pt x="54" y="37"/>
                    <a:pt x="54" y="37"/>
                  </a:cubicBezTo>
                  <a:cubicBezTo>
                    <a:pt x="53" y="37"/>
                    <a:pt x="53" y="37"/>
                    <a:pt x="53" y="37"/>
                  </a:cubicBezTo>
                  <a:cubicBezTo>
                    <a:pt x="53" y="38"/>
                    <a:pt x="53" y="39"/>
                    <a:pt x="53" y="39"/>
                  </a:cubicBezTo>
                  <a:cubicBezTo>
                    <a:pt x="53" y="41"/>
                    <a:pt x="53" y="43"/>
                    <a:pt x="53" y="45"/>
                  </a:cubicBezTo>
                  <a:cubicBezTo>
                    <a:pt x="52" y="44"/>
                    <a:pt x="52" y="44"/>
                    <a:pt x="51" y="44"/>
                  </a:cubicBezTo>
                  <a:close/>
                  <a:moveTo>
                    <a:pt x="63" y="49"/>
                  </a:moveTo>
                  <a:cubicBezTo>
                    <a:pt x="62" y="49"/>
                    <a:pt x="62" y="50"/>
                    <a:pt x="61" y="49"/>
                  </a:cubicBezTo>
                  <a:cubicBezTo>
                    <a:pt x="61" y="49"/>
                    <a:pt x="60" y="49"/>
                    <a:pt x="60" y="49"/>
                  </a:cubicBezTo>
                  <a:cubicBezTo>
                    <a:pt x="59" y="48"/>
                    <a:pt x="58" y="48"/>
                    <a:pt x="57" y="47"/>
                  </a:cubicBezTo>
                  <a:cubicBezTo>
                    <a:pt x="57" y="46"/>
                    <a:pt x="57" y="45"/>
                    <a:pt x="57" y="44"/>
                  </a:cubicBezTo>
                  <a:cubicBezTo>
                    <a:pt x="57" y="44"/>
                    <a:pt x="57" y="43"/>
                    <a:pt x="57" y="43"/>
                  </a:cubicBezTo>
                  <a:cubicBezTo>
                    <a:pt x="57" y="43"/>
                    <a:pt x="57" y="42"/>
                    <a:pt x="58" y="42"/>
                  </a:cubicBezTo>
                  <a:cubicBezTo>
                    <a:pt x="58" y="42"/>
                    <a:pt x="58" y="42"/>
                    <a:pt x="59" y="42"/>
                  </a:cubicBezTo>
                  <a:cubicBezTo>
                    <a:pt x="59" y="42"/>
                    <a:pt x="60" y="43"/>
                    <a:pt x="60" y="43"/>
                  </a:cubicBezTo>
                  <a:cubicBezTo>
                    <a:pt x="61" y="43"/>
                    <a:pt x="62" y="44"/>
                    <a:pt x="63" y="44"/>
                  </a:cubicBezTo>
                  <a:cubicBezTo>
                    <a:pt x="63" y="44"/>
                    <a:pt x="63" y="43"/>
                    <a:pt x="63" y="43"/>
                  </a:cubicBezTo>
                  <a:cubicBezTo>
                    <a:pt x="63" y="43"/>
                    <a:pt x="63" y="42"/>
                    <a:pt x="62" y="42"/>
                  </a:cubicBezTo>
                  <a:cubicBezTo>
                    <a:pt x="62" y="41"/>
                    <a:pt x="61" y="40"/>
                    <a:pt x="61" y="40"/>
                  </a:cubicBezTo>
                  <a:cubicBezTo>
                    <a:pt x="60" y="40"/>
                    <a:pt x="59" y="39"/>
                    <a:pt x="59" y="40"/>
                  </a:cubicBezTo>
                  <a:cubicBezTo>
                    <a:pt x="59" y="40"/>
                    <a:pt x="59" y="40"/>
                    <a:pt x="58" y="41"/>
                  </a:cubicBezTo>
                  <a:cubicBezTo>
                    <a:pt x="58" y="40"/>
                    <a:pt x="57" y="40"/>
                    <a:pt x="57" y="40"/>
                  </a:cubicBezTo>
                  <a:cubicBezTo>
                    <a:pt x="57" y="39"/>
                    <a:pt x="57" y="38"/>
                    <a:pt x="58" y="38"/>
                  </a:cubicBezTo>
                  <a:cubicBezTo>
                    <a:pt x="58" y="38"/>
                    <a:pt x="58" y="38"/>
                    <a:pt x="59" y="38"/>
                  </a:cubicBezTo>
                  <a:cubicBezTo>
                    <a:pt x="59" y="38"/>
                    <a:pt x="60" y="38"/>
                    <a:pt x="61" y="39"/>
                  </a:cubicBezTo>
                  <a:cubicBezTo>
                    <a:pt x="62" y="39"/>
                    <a:pt x="62" y="40"/>
                    <a:pt x="63" y="40"/>
                  </a:cubicBezTo>
                  <a:cubicBezTo>
                    <a:pt x="63" y="40"/>
                    <a:pt x="64" y="41"/>
                    <a:pt x="64" y="41"/>
                  </a:cubicBezTo>
                  <a:cubicBezTo>
                    <a:pt x="64" y="42"/>
                    <a:pt x="64" y="42"/>
                    <a:pt x="64" y="43"/>
                  </a:cubicBezTo>
                  <a:cubicBezTo>
                    <a:pt x="64" y="43"/>
                    <a:pt x="64" y="44"/>
                    <a:pt x="64" y="45"/>
                  </a:cubicBezTo>
                  <a:cubicBezTo>
                    <a:pt x="64" y="45"/>
                    <a:pt x="64" y="46"/>
                    <a:pt x="64" y="47"/>
                  </a:cubicBezTo>
                  <a:cubicBezTo>
                    <a:pt x="64" y="49"/>
                    <a:pt x="64" y="50"/>
                    <a:pt x="64" y="50"/>
                  </a:cubicBezTo>
                  <a:cubicBezTo>
                    <a:pt x="64" y="51"/>
                    <a:pt x="65" y="51"/>
                    <a:pt x="65" y="52"/>
                  </a:cubicBezTo>
                  <a:cubicBezTo>
                    <a:pt x="64" y="51"/>
                    <a:pt x="64" y="51"/>
                    <a:pt x="63" y="51"/>
                  </a:cubicBezTo>
                  <a:cubicBezTo>
                    <a:pt x="63" y="50"/>
                    <a:pt x="63" y="50"/>
                    <a:pt x="63" y="49"/>
                  </a:cubicBezTo>
                  <a:close/>
                  <a:moveTo>
                    <a:pt x="63" y="45"/>
                  </a:moveTo>
                  <a:cubicBezTo>
                    <a:pt x="62" y="45"/>
                    <a:pt x="61" y="45"/>
                    <a:pt x="60" y="44"/>
                  </a:cubicBezTo>
                  <a:cubicBezTo>
                    <a:pt x="60" y="44"/>
                    <a:pt x="59" y="44"/>
                    <a:pt x="59" y="44"/>
                  </a:cubicBezTo>
                  <a:cubicBezTo>
                    <a:pt x="59" y="44"/>
                    <a:pt x="59" y="44"/>
                    <a:pt x="58" y="44"/>
                  </a:cubicBezTo>
                  <a:cubicBezTo>
                    <a:pt x="58" y="44"/>
                    <a:pt x="58" y="45"/>
                    <a:pt x="58" y="45"/>
                  </a:cubicBezTo>
                  <a:cubicBezTo>
                    <a:pt x="58" y="45"/>
                    <a:pt x="58" y="46"/>
                    <a:pt x="59" y="46"/>
                  </a:cubicBezTo>
                  <a:cubicBezTo>
                    <a:pt x="59" y="47"/>
                    <a:pt x="59" y="47"/>
                    <a:pt x="60" y="48"/>
                  </a:cubicBezTo>
                  <a:cubicBezTo>
                    <a:pt x="61" y="48"/>
                    <a:pt x="61" y="48"/>
                    <a:pt x="62" y="48"/>
                  </a:cubicBezTo>
                  <a:cubicBezTo>
                    <a:pt x="62" y="48"/>
                    <a:pt x="62" y="48"/>
                    <a:pt x="63" y="47"/>
                  </a:cubicBezTo>
                  <a:cubicBezTo>
                    <a:pt x="63" y="47"/>
                    <a:pt x="63" y="47"/>
                    <a:pt x="63" y="46"/>
                  </a:cubicBezTo>
                  <a:cubicBezTo>
                    <a:pt x="63" y="46"/>
                    <a:pt x="63" y="45"/>
                    <a:pt x="63" y="45"/>
                  </a:cubicBezTo>
                  <a:close/>
                  <a:moveTo>
                    <a:pt x="70" y="53"/>
                  </a:moveTo>
                  <a:cubicBezTo>
                    <a:pt x="70" y="54"/>
                    <a:pt x="70" y="54"/>
                    <a:pt x="70" y="55"/>
                  </a:cubicBezTo>
                  <a:cubicBezTo>
                    <a:pt x="70" y="55"/>
                    <a:pt x="69" y="54"/>
                    <a:pt x="69" y="54"/>
                  </a:cubicBezTo>
                  <a:cubicBezTo>
                    <a:pt x="68" y="54"/>
                    <a:pt x="68" y="53"/>
                    <a:pt x="68" y="53"/>
                  </a:cubicBezTo>
                  <a:cubicBezTo>
                    <a:pt x="67" y="53"/>
                    <a:pt x="67" y="52"/>
                    <a:pt x="67" y="52"/>
                  </a:cubicBezTo>
                  <a:cubicBezTo>
                    <a:pt x="67" y="52"/>
                    <a:pt x="67" y="51"/>
                    <a:pt x="67" y="50"/>
                  </a:cubicBezTo>
                  <a:cubicBezTo>
                    <a:pt x="67" y="49"/>
                    <a:pt x="67" y="48"/>
                    <a:pt x="67" y="47"/>
                  </a:cubicBezTo>
                  <a:cubicBezTo>
                    <a:pt x="67" y="46"/>
                    <a:pt x="67" y="45"/>
                    <a:pt x="67" y="44"/>
                  </a:cubicBezTo>
                  <a:cubicBezTo>
                    <a:pt x="67" y="43"/>
                    <a:pt x="66" y="43"/>
                    <a:pt x="66" y="43"/>
                  </a:cubicBezTo>
                  <a:cubicBezTo>
                    <a:pt x="66" y="43"/>
                    <a:pt x="66" y="42"/>
                    <a:pt x="66" y="42"/>
                  </a:cubicBezTo>
                  <a:cubicBezTo>
                    <a:pt x="66" y="42"/>
                    <a:pt x="67" y="42"/>
                    <a:pt x="67" y="42"/>
                  </a:cubicBezTo>
                  <a:cubicBezTo>
                    <a:pt x="67" y="41"/>
                    <a:pt x="67" y="41"/>
                    <a:pt x="67" y="40"/>
                  </a:cubicBezTo>
                  <a:cubicBezTo>
                    <a:pt x="67" y="40"/>
                    <a:pt x="68" y="40"/>
                    <a:pt x="68" y="40"/>
                  </a:cubicBezTo>
                  <a:cubicBezTo>
                    <a:pt x="68" y="41"/>
                    <a:pt x="68" y="42"/>
                    <a:pt x="68" y="43"/>
                  </a:cubicBezTo>
                  <a:cubicBezTo>
                    <a:pt x="69" y="43"/>
                    <a:pt x="69" y="44"/>
                    <a:pt x="70" y="44"/>
                  </a:cubicBezTo>
                  <a:cubicBezTo>
                    <a:pt x="70" y="45"/>
                    <a:pt x="70" y="45"/>
                    <a:pt x="70" y="45"/>
                  </a:cubicBezTo>
                  <a:cubicBezTo>
                    <a:pt x="69" y="45"/>
                    <a:pt x="69" y="45"/>
                    <a:pt x="68" y="45"/>
                  </a:cubicBezTo>
                  <a:cubicBezTo>
                    <a:pt x="68" y="46"/>
                    <a:pt x="68" y="47"/>
                    <a:pt x="68" y="48"/>
                  </a:cubicBezTo>
                  <a:cubicBezTo>
                    <a:pt x="68" y="49"/>
                    <a:pt x="68" y="50"/>
                    <a:pt x="68" y="51"/>
                  </a:cubicBezTo>
                  <a:cubicBezTo>
                    <a:pt x="68" y="51"/>
                    <a:pt x="68" y="52"/>
                    <a:pt x="69" y="52"/>
                  </a:cubicBezTo>
                  <a:cubicBezTo>
                    <a:pt x="69" y="52"/>
                    <a:pt x="69" y="52"/>
                    <a:pt x="69" y="52"/>
                  </a:cubicBezTo>
                  <a:cubicBezTo>
                    <a:pt x="69" y="52"/>
                    <a:pt x="69" y="53"/>
                    <a:pt x="69" y="53"/>
                  </a:cubicBezTo>
                  <a:cubicBezTo>
                    <a:pt x="69" y="53"/>
                    <a:pt x="70" y="53"/>
                    <a:pt x="70" y="53"/>
                  </a:cubicBezTo>
                  <a:close/>
                  <a:moveTo>
                    <a:pt x="77" y="59"/>
                  </a:moveTo>
                  <a:cubicBezTo>
                    <a:pt x="77" y="58"/>
                    <a:pt x="77" y="58"/>
                    <a:pt x="77" y="57"/>
                  </a:cubicBezTo>
                  <a:cubicBezTo>
                    <a:pt x="77" y="58"/>
                    <a:pt x="76" y="58"/>
                    <a:pt x="74" y="57"/>
                  </a:cubicBezTo>
                  <a:cubicBezTo>
                    <a:pt x="74" y="57"/>
                    <a:pt x="73" y="57"/>
                    <a:pt x="73" y="56"/>
                  </a:cubicBezTo>
                  <a:cubicBezTo>
                    <a:pt x="73" y="56"/>
                    <a:pt x="72" y="55"/>
                    <a:pt x="72" y="55"/>
                  </a:cubicBezTo>
                  <a:cubicBezTo>
                    <a:pt x="72" y="54"/>
                    <a:pt x="72" y="54"/>
                    <a:pt x="71" y="53"/>
                  </a:cubicBezTo>
                  <a:cubicBezTo>
                    <a:pt x="71" y="53"/>
                    <a:pt x="71" y="52"/>
                    <a:pt x="71" y="51"/>
                  </a:cubicBezTo>
                  <a:cubicBezTo>
                    <a:pt x="71" y="50"/>
                    <a:pt x="71" y="49"/>
                    <a:pt x="71" y="48"/>
                  </a:cubicBezTo>
                  <a:cubicBezTo>
                    <a:pt x="71" y="47"/>
                    <a:pt x="71" y="46"/>
                    <a:pt x="71" y="45"/>
                  </a:cubicBezTo>
                  <a:cubicBezTo>
                    <a:pt x="72" y="45"/>
                    <a:pt x="72" y="45"/>
                    <a:pt x="73" y="46"/>
                  </a:cubicBezTo>
                  <a:cubicBezTo>
                    <a:pt x="73" y="47"/>
                    <a:pt x="73" y="48"/>
                    <a:pt x="73" y="49"/>
                  </a:cubicBezTo>
                  <a:cubicBezTo>
                    <a:pt x="73" y="50"/>
                    <a:pt x="73" y="51"/>
                    <a:pt x="73" y="52"/>
                  </a:cubicBezTo>
                  <a:cubicBezTo>
                    <a:pt x="73" y="53"/>
                    <a:pt x="73" y="53"/>
                    <a:pt x="73" y="54"/>
                  </a:cubicBezTo>
                  <a:cubicBezTo>
                    <a:pt x="73" y="54"/>
                    <a:pt x="73" y="55"/>
                    <a:pt x="74" y="55"/>
                  </a:cubicBezTo>
                  <a:cubicBezTo>
                    <a:pt x="74" y="55"/>
                    <a:pt x="74" y="56"/>
                    <a:pt x="75" y="56"/>
                  </a:cubicBezTo>
                  <a:cubicBezTo>
                    <a:pt x="75" y="56"/>
                    <a:pt x="76" y="56"/>
                    <a:pt x="76" y="56"/>
                  </a:cubicBezTo>
                  <a:cubicBezTo>
                    <a:pt x="76" y="56"/>
                    <a:pt x="77" y="56"/>
                    <a:pt x="77" y="56"/>
                  </a:cubicBezTo>
                  <a:cubicBezTo>
                    <a:pt x="77" y="55"/>
                    <a:pt x="77" y="55"/>
                    <a:pt x="77" y="54"/>
                  </a:cubicBezTo>
                  <a:cubicBezTo>
                    <a:pt x="77" y="53"/>
                    <a:pt x="77" y="52"/>
                    <a:pt x="77" y="51"/>
                  </a:cubicBezTo>
                  <a:cubicBezTo>
                    <a:pt x="77" y="50"/>
                    <a:pt x="77" y="49"/>
                    <a:pt x="77" y="48"/>
                  </a:cubicBezTo>
                  <a:cubicBezTo>
                    <a:pt x="78" y="48"/>
                    <a:pt x="78" y="49"/>
                    <a:pt x="79" y="49"/>
                  </a:cubicBezTo>
                  <a:cubicBezTo>
                    <a:pt x="79" y="51"/>
                    <a:pt x="79" y="53"/>
                    <a:pt x="79" y="54"/>
                  </a:cubicBezTo>
                  <a:cubicBezTo>
                    <a:pt x="79" y="56"/>
                    <a:pt x="79" y="58"/>
                    <a:pt x="79" y="60"/>
                  </a:cubicBezTo>
                  <a:cubicBezTo>
                    <a:pt x="78" y="59"/>
                    <a:pt x="78" y="59"/>
                    <a:pt x="77" y="59"/>
                  </a:cubicBezTo>
                  <a:close/>
                  <a:moveTo>
                    <a:pt x="81" y="61"/>
                  </a:moveTo>
                  <a:cubicBezTo>
                    <a:pt x="81" y="59"/>
                    <a:pt x="81" y="57"/>
                    <a:pt x="81" y="56"/>
                  </a:cubicBezTo>
                  <a:cubicBezTo>
                    <a:pt x="81" y="54"/>
                    <a:pt x="81" y="52"/>
                    <a:pt x="81" y="50"/>
                  </a:cubicBezTo>
                  <a:cubicBezTo>
                    <a:pt x="81" y="51"/>
                    <a:pt x="82" y="51"/>
                    <a:pt x="82" y="51"/>
                  </a:cubicBezTo>
                  <a:cubicBezTo>
                    <a:pt x="82" y="52"/>
                    <a:pt x="82" y="52"/>
                    <a:pt x="82" y="53"/>
                  </a:cubicBezTo>
                  <a:cubicBezTo>
                    <a:pt x="83" y="52"/>
                    <a:pt x="83" y="52"/>
                    <a:pt x="83" y="52"/>
                  </a:cubicBezTo>
                  <a:cubicBezTo>
                    <a:pt x="84" y="52"/>
                    <a:pt x="84" y="52"/>
                    <a:pt x="84" y="52"/>
                  </a:cubicBezTo>
                  <a:cubicBezTo>
                    <a:pt x="85" y="52"/>
                    <a:pt x="85" y="53"/>
                    <a:pt x="86" y="53"/>
                  </a:cubicBezTo>
                  <a:cubicBezTo>
                    <a:pt x="86" y="54"/>
                    <a:pt x="85" y="54"/>
                    <a:pt x="85" y="55"/>
                  </a:cubicBezTo>
                  <a:cubicBezTo>
                    <a:pt x="85" y="54"/>
                    <a:pt x="85" y="54"/>
                    <a:pt x="84" y="54"/>
                  </a:cubicBezTo>
                  <a:cubicBezTo>
                    <a:pt x="84" y="54"/>
                    <a:pt x="84" y="54"/>
                    <a:pt x="83" y="54"/>
                  </a:cubicBezTo>
                  <a:cubicBezTo>
                    <a:pt x="83" y="54"/>
                    <a:pt x="83" y="54"/>
                    <a:pt x="83" y="54"/>
                  </a:cubicBezTo>
                  <a:cubicBezTo>
                    <a:pt x="83" y="55"/>
                    <a:pt x="82" y="56"/>
                    <a:pt x="82" y="56"/>
                  </a:cubicBezTo>
                  <a:cubicBezTo>
                    <a:pt x="82" y="58"/>
                    <a:pt x="82" y="60"/>
                    <a:pt x="82" y="62"/>
                  </a:cubicBezTo>
                  <a:cubicBezTo>
                    <a:pt x="82" y="61"/>
                    <a:pt x="81" y="61"/>
                    <a:pt x="81" y="61"/>
                  </a:cubicBezTo>
                  <a:close/>
                  <a:moveTo>
                    <a:pt x="93" y="64"/>
                  </a:moveTo>
                  <a:cubicBezTo>
                    <a:pt x="93" y="65"/>
                    <a:pt x="94" y="65"/>
                    <a:pt x="94" y="65"/>
                  </a:cubicBezTo>
                  <a:cubicBezTo>
                    <a:pt x="94" y="66"/>
                    <a:pt x="94" y="67"/>
                    <a:pt x="93" y="67"/>
                  </a:cubicBezTo>
                  <a:cubicBezTo>
                    <a:pt x="92" y="67"/>
                    <a:pt x="92" y="67"/>
                    <a:pt x="90" y="67"/>
                  </a:cubicBezTo>
                  <a:cubicBezTo>
                    <a:pt x="89" y="66"/>
                    <a:pt x="88" y="65"/>
                    <a:pt x="87" y="63"/>
                  </a:cubicBezTo>
                  <a:cubicBezTo>
                    <a:pt x="87" y="62"/>
                    <a:pt x="86" y="60"/>
                    <a:pt x="86" y="59"/>
                  </a:cubicBezTo>
                  <a:cubicBezTo>
                    <a:pt x="86" y="57"/>
                    <a:pt x="87" y="56"/>
                    <a:pt x="87" y="55"/>
                  </a:cubicBezTo>
                  <a:cubicBezTo>
                    <a:pt x="88" y="55"/>
                    <a:pt x="89" y="55"/>
                    <a:pt x="90" y="56"/>
                  </a:cubicBezTo>
                  <a:cubicBezTo>
                    <a:pt x="92" y="56"/>
                    <a:pt x="93" y="57"/>
                    <a:pt x="93" y="59"/>
                  </a:cubicBezTo>
                  <a:cubicBezTo>
                    <a:pt x="94" y="60"/>
                    <a:pt x="94" y="62"/>
                    <a:pt x="94" y="63"/>
                  </a:cubicBezTo>
                  <a:cubicBezTo>
                    <a:pt x="94" y="63"/>
                    <a:pt x="94" y="64"/>
                    <a:pt x="94" y="64"/>
                  </a:cubicBezTo>
                  <a:cubicBezTo>
                    <a:pt x="92" y="63"/>
                    <a:pt x="90" y="61"/>
                    <a:pt x="88" y="60"/>
                  </a:cubicBezTo>
                  <a:cubicBezTo>
                    <a:pt x="88" y="61"/>
                    <a:pt x="88" y="62"/>
                    <a:pt x="89" y="63"/>
                  </a:cubicBezTo>
                  <a:cubicBezTo>
                    <a:pt x="89" y="64"/>
                    <a:pt x="90" y="65"/>
                    <a:pt x="90" y="65"/>
                  </a:cubicBezTo>
                  <a:cubicBezTo>
                    <a:pt x="91" y="65"/>
                    <a:pt x="92" y="66"/>
                    <a:pt x="92" y="65"/>
                  </a:cubicBezTo>
                  <a:cubicBezTo>
                    <a:pt x="92" y="65"/>
                    <a:pt x="93" y="65"/>
                    <a:pt x="93" y="64"/>
                  </a:cubicBezTo>
                  <a:close/>
                  <a:moveTo>
                    <a:pt x="88" y="59"/>
                  </a:moveTo>
                  <a:cubicBezTo>
                    <a:pt x="90" y="60"/>
                    <a:pt x="91" y="60"/>
                    <a:pt x="93" y="61"/>
                  </a:cubicBezTo>
                  <a:cubicBezTo>
                    <a:pt x="93" y="61"/>
                    <a:pt x="93" y="60"/>
                    <a:pt x="92" y="59"/>
                  </a:cubicBezTo>
                  <a:cubicBezTo>
                    <a:pt x="92" y="58"/>
                    <a:pt x="91" y="57"/>
                    <a:pt x="90" y="57"/>
                  </a:cubicBezTo>
                  <a:cubicBezTo>
                    <a:pt x="90" y="57"/>
                    <a:pt x="89" y="57"/>
                    <a:pt x="89" y="57"/>
                  </a:cubicBezTo>
                  <a:cubicBezTo>
                    <a:pt x="88" y="57"/>
                    <a:pt x="88" y="58"/>
                    <a:pt x="88" y="59"/>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8" name="Freeform 928"/>
            <p:cNvSpPr>
              <a:spLocks noEditPoints="1"/>
            </p:cNvSpPr>
            <p:nvPr/>
          </p:nvSpPr>
          <p:spPr bwMode="auto">
            <a:xfrm>
              <a:off x="4259" y="1004"/>
              <a:ext cx="98" cy="158"/>
            </a:xfrm>
            <a:custGeom>
              <a:avLst/>
              <a:gdLst>
                <a:gd name="T0" fmla="*/ 2147483647 w 10"/>
                <a:gd name="T1" fmla="*/ 2147483647 h 16"/>
                <a:gd name="T2" fmla="*/ 2147483647 w 10"/>
                <a:gd name="T3" fmla="*/ 2147483647 h 16"/>
                <a:gd name="T4" fmla="*/ 2147483647 w 10"/>
                <a:gd name="T5" fmla="*/ 2147483647 h 16"/>
                <a:gd name="T6" fmla="*/ 2147483647 w 10"/>
                <a:gd name="T7" fmla="*/ 2147483647 h 16"/>
                <a:gd name="T8" fmla="*/ 2147483647 w 10"/>
                <a:gd name="T9" fmla="*/ 2147483647 h 16"/>
                <a:gd name="T10" fmla="*/ 0 w 10"/>
                <a:gd name="T11" fmla="*/ 2147483647 h 16"/>
                <a:gd name="T12" fmla="*/ 0 w 10"/>
                <a:gd name="T13" fmla="*/ 2147483647 h 16"/>
                <a:gd name="T14" fmla="*/ 0 w 10"/>
                <a:gd name="T15" fmla="*/ 2147483647 h 16"/>
                <a:gd name="T16" fmla="*/ 2147483647 w 10"/>
                <a:gd name="T17" fmla="*/ 0 h 16"/>
                <a:gd name="T18" fmla="*/ 2147483647 w 10"/>
                <a:gd name="T19" fmla="*/ 2147483647 h 16"/>
                <a:gd name="T20" fmla="*/ 2147483647 w 10"/>
                <a:gd name="T21" fmla="*/ 2147483647 h 16"/>
                <a:gd name="T22" fmla="*/ 2147483647 w 10"/>
                <a:gd name="T23" fmla="*/ 2147483647 h 16"/>
                <a:gd name="T24" fmla="*/ 2147483647 w 10"/>
                <a:gd name="T25" fmla="*/ 2147483647 h 16"/>
                <a:gd name="T26" fmla="*/ 2147483647 w 10"/>
                <a:gd name="T27" fmla="*/ 2147483647 h 16"/>
                <a:gd name="T28" fmla="*/ 2147483647 w 10"/>
                <a:gd name="T29" fmla="*/ 2147483647 h 16"/>
                <a:gd name="T30" fmla="*/ 2147483647 w 10"/>
                <a:gd name="T31" fmla="*/ 2147483647 h 16"/>
                <a:gd name="T32" fmla="*/ 2147483647 w 10"/>
                <a:gd name="T33" fmla="*/ 2147483647 h 16"/>
                <a:gd name="T34" fmla="*/ 2147483647 w 10"/>
                <a:gd name="T35" fmla="*/ 2147483647 h 16"/>
                <a:gd name="T36" fmla="*/ 2147483647 w 10"/>
                <a:gd name="T37" fmla="*/ 2147483647 h 16"/>
                <a:gd name="T38" fmla="*/ 2147483647 w 10"/>
                <a:gd name="T39" fmla="*/ 2147483647 h 16"/>
                <a:gd name="T40" fmla="*/ 2147483647 w 10"/>
                <a:gd name="T41" fmla="*/ 2147483647 h 16"/>
                <a:gd name="T42" fmla="*/ 2147483647 w 10"/>
                <a:gd name="T43" fmla="*/ 2147483647 h 16"/>
                <a:gd name="T44" fmla="*/ 2147483647 w 10"/>
                <a:gd name="T45" fmla="*/ 2147483647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
                <a:gd name="T70" fmla="*/ 0 h 16"/>
                <a:gd name="T71" fmla="*/ 10 w 10"/>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 h="16">
                  <a:moveTo>
                    <a:pt x="9" y="12"/>
                  </a:moveTo>
                  <a:cubicBezTo>
                    <a:pt x="9" y="13"/>
                    <a:pt x="10" y="13"/>
                    <a:pt x="10" y="13"/>
                  </a:cubicBezTo>
                  <a:cubicBezTo>
                    <a:pt x="10" y="15"/>
                    <a:pt x="9" y="16"/>
                    <a:pt x="8" y="16"/>
                  </a:cubicBezTo>
                  <a:cubicBezTo>
                    <a:pt x="8" y="16"/>
                    <a:pt x="6" y="16"/>
                    <a:pt x="5" y="15"/>
                  </a:cubicBezTo>
                  <a:cubicBezTo>
                    <a:pt x="4" y="15"/>
                    <a:pt x="3" y="14"/>
                    <a:pt x="2" y="13"/>
                  </a:cubicBezTo>
                  <a:cubicBezTo>
                    <a:pt x="1" y="12"/>
                    <a:pt x="1" y="10"/>
                    <a:pt x="0" y="9"/>
                  </a:cubicBezTo>
                  <a:cubicBezTo>
                    <a:pt x="0" y="8"/>
                    <a:pt x="0" y="6"/>
                    <a:pt x="0" y="5"/>
                  </a:cubicBezTo>
                  <a:cubicBezTo>
                    <a:pt x="0" y="3"/>
                    <a:pt x="0" y="2"/>
                    <a:pt x="0" y="1"/>
                  </a:cubicBezTo>
                  <a:cubicBezTo>
                    <a:pt x="1" y="1"/>
                    <a:pt x="2" y="0"/>
                    <a:pt x="2" y="0"/>
                  </a:cubicBezTo>
                  <a:cubicBezTo>
                    <a:pt x="3" y="0"/>
                    <a:pt x="4" y="0"/>
                    <a:pt x="5" y="1"/>
                  </a:cubicBezTo>
                  <a:cubicBezTo>
                    <a:pt x="6" y="2"/>
                    <a:pt x="7" y="2"/>
                    <a:pt x="8" y="4"/>
                  </a:cubicBezTo>
                  <a:cubicBezTo>
                    <a:pt x="9" y="5"/>
                    <a:pt x="10" y="6"/>
                    <a:pt x="10" y="8"/>
                  </a:cubicBezTo>
                  <a:cubicBezTo>
                    <a:pt x="9" y="7"/>
                    <a:pt x="9" y="7"/>
                    <a:pt x="8" y="7"/>
                  </a:cubicBezTo>
                  <a:cubicBezTo>
                    <a:pt x="8" y="6"/>
                    <a:pt x="8" y="5"/>
                    <a:pt x="7" y="4"/>
                  </a:cubicBezTo>
                  <a:cubicBezTo>
                    <a:pt x="7" y="4"/>
                    <a:pt x="6" y="3"/>
                    <a:pt x="5" y="2"/>
                  </a:cubicBezTo>
                  <a:cubicBezTo>
                    <a:pt x="4" y="2"/>
                    <a:pt x="4" y="2"/>
                    <a:pt x="3" y="2"/>
                  </a:cubicBezTo>
                  <a:cubicBezTo>
                    <a:pt x="2" y="2"/>
                    <a:pt x="2" y="3"/>
                    <a:pt x="2" y="3"/>
                  </a:cubicBezTo>
                  <a:cubicBezTo>
                    <a:pt x="2" y="4"/>
                    <a:pt x="1" y="5"/>
                    <a:pt x="1" y="6"/>
                  </a:cubicBezTo>
                  <a:cubicBezTo>
                    <a:pt x="1" y="7"/>
                    <a:pt x="2" y="8"/>
                    <a:pt x="2" y="9"/>
                  </a:cubicBezTo>
                  <a:cubicBezTo>
                    <a:pt x="2" y="10"/>
                    <a:pt x="3" y="11"/>
                    <a:pt x="3" y="12"/>
                  </a:cubicBezTo>
                  <a:cubicBezTo>
                    <a:pt x="4" y="13"/>
                    <a:pt x="4" y="13"/>
                    <a:pt x="5" y="14"/>
                  </a:cubicBezTo>
                  <a:cubicBezTo>
                    <a:pt x="6" y="14"/>
                    <a:pt x="7" y="14"/>
                    <a:pt x="7" y="14"/>
                  </a:cubicBezTo>
                  <a:cubicBezTo>
                    <a:pt x="8" y="14"/>
                    <a:pt x="8" y="13"/>
                    <a:pt x="9" y="1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69" name="Freeform 929"/>
            <p:cNvSpPr>
              <a:spLocks noEditPoints="1"/>
            </p:cNvSpPr>
            <p:nvPr/>
          </p:nvSpPr>
          <p:spPr bwMode="auto">
            <a:xfrm>
              <a:off x="4190" y="965"/>
              <a:ext cx="49" cy="88"/>
            </a:xfrm>
            <a:custGeom>
              <a:avLst/>
              <a:gdLst>
                <a:gd name="T0" fmla="*/ 2147483647 w 5"/>
                <a:gd name="T1" fmla="*/ 2147483647 h 9"/>
                <a:gd name="T2" fmla="*/ 2147483647 w 5"/>
                <a:gd name="T3" fmla="*/ 2147483647 h 9"/>
                <a:gd name="T4" fmla="*/ 2147483647 w 5"/>
                <a:gd name="T5" fmla="*/ 2147483647 h 9"/>
                <a:gd name="T6" fmla="*/ 2147483647 w 5"/>
                <a:gd name="T7" fmla="*/ 2147483647 h 9"/>
                <a:gd name="T8" fmla="*/ 2147483647 w 5"/>
                <a:gd name="T9" fmla="*/ 2147483647 h 9"/>
                <a:gd name="T10" fmla="*/ 2147483647 w 5"/>
                <a:gd name="T11" fmla="*/ 2147483647 h 9"/>
                <a:gd name="T12" fmla="*/ 2147483647 w 5"/>
                <a:gd name="T13" fmla="*/ 2147483647 h 9"/>
                <a:gd name="T14" fmla="*/ 0 w 5"/>
                <a:gd name="T15" fmla="*/ 2147483647 h 9"/>
                <a:gd name="T16" fmla="*/ 0 w 5"/>
                <a:gd name="T17" fmla="*/ 2147483647 h 9"/>
                <a:gd name="T18" fmla="*/ 0 w 5"/>
                <a:gd name="T19" fmla="*/ 2147483647 h 9"/>
                <a:gd name="T20" fmla="*/ 2147483647 w 5"/>
                <a:gd name="T21" fmla="*/ 0 h 9"/>
                <a:gd name="T22" fmla="*/ 2147483647 w 5"/>
                <a:gd name="T23" fmla="*/ 0 h 9"/>
                <a:gd name="T24" fmla="*/ 2147483647 w 5"/>
                <a:gd name="T25" fmla="*/ 2147483647 h 9"/>
                <a:gd name="T26" fmla="*/ 2147483647 w 5"/>
                <a:gd name="T27" fmla="*/ 2147483647 h 9"/>
                <a:gd name="T28" fmla="*/ 2147483647 w 5"/>
                <a:gd name="T29" fmla="*/ 2147483647 h 9"/>
                <a:gd name="T30" fmla="*/ 2147483647 w 5"/>
                <a:gd name="T31" fmla="*/ 2147483647 h 9"/>
                <a:gd name="T32" fmla="*/ 2147483647 w 5"/>
                <a:gd name="T33" fmla="*/ 2147483647 h 9"/>
                <a:gd name="T34" fmla="*/ 2147483647 w 5"/>
                <a:gd name="T35" fmla="*/ 2147483647 h 9"/>
                <a:gd name="T36" fmla="*/ 2147483647 w 5"/>
                <a:gd name="T37" fmla="*/ 0 h 9"/>
                <a:gd name="T38" fmla="*/ 2147483647 w 5"/>
                <a:gd name="T39" fmla="*/ 0 h 9"/>
                <a:gd name="T40" fmla="*/ 2147483647 w 5"/>
                <a:gd name="T41" fmla="*/ 2147483647 h 9"/>
                <a:gd name="T42" fmla="*/ 2147483647 w 5"/>
                <a:gd name="T43" fmla="*/ 2147483647 h 9"/>
                <a:gd name="T44" fmla="*/ 2147483647 w 5"/>
                <a:gd name="T45" fmla="*/ 2147483647 h 9"/>
                <a:gd name="T46" fmla="*/ 2147483647 w 5"/>
                <a:gd name="T47" fmla="*/ 2147483647 h 9"/>
                <a:gd name="T48" fmla="*/ 2147483647 w 5"/>
                <a:gd name="T49" fmla="*/ 2147483647 h 9"/>
                <a:gd name="T50" fmla="*/ 2147483647 w 5"/>
                <a:gd name="T51" fmla="*/ 2147483647 h 9"/>
                <a:gd name="T52" fmla="*/ 2147483647 w 5"/>
                <a:gd name="T53" fmla="*/ 2147483647 h 9"/>
                <a:gd name="T54" fmla="*/ 2147483647 w 5"/>
                <a:gd name="T55" fmla="*/ 2147483647 h 9"/>
                <a:gd name="T56" fmla="*/ 2147483647 w 5"/>
                <a:gd name="T57" fmla="*/ 2147483647 h 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
                <a:gd name="T88" fmla="*/ 0 h 9"/>
                <a:gd name="T89" fmla="*/ 5 w 5"/>
                <a:gd name="T90" fmla="*/ 9 h 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 h="9">
                  <a:moveTo>
                    <a:pt x="5" y="5"/>
                  </a:moveTo>
                  <a:cubicBezTo>
                    <a:pt x="5" y="6"/>
                    <a:pt x="4" y="7"/>
                    <a:pt x="4" y="7"/>
                  </a:cubicBezTo>
                  <a:cubicBezTo>
                    <a:pt x="4" y="8"/>
                    <a:pt x="4" y="8"/>
                    <a:pt x="4" y="8"/>
                  </a:cubicBezTo>
                  <a:cubicBezTo>
                    <a:pt x="4" y="8"/>
                    <a:pt x="3" y="8"/>
                    <a:pt x="3" y="8"/>
                  </a:cubicBezTo>
                  <a:cubicBezTo>
                    <a:pt x="3" y="9"/>
                    <a:pt x="3" y="8"/>
                    <a:pt x="2" y="8"/>
                  </a:cubicBezTo>
                  <a:cubicBezTo>
                    <a:pt x="2" y="8"/>
                    <a:pt x="2" y="8"/>
                    <a:pt x="1" y="7"/>
                  </a:cubicBezTo>
                  <a:cubicBezTo>
                    <a:pt x="1" y="7"/>
                    <a:pt x="1" y="7"/>
                    <a:pt x="1" y="6"/>
                  </a:cubicBezTo>
                  <a:cubicBezTo>
                    <a:pt x="1" y="6"/>
                    <a:pt x="0" y="5"/>
                    <a:pt x="0" y="5"/>
                  </a:cubicBezTo>
                  <a:cubicBezTo>
                    <a:pt x="0" y="4"/>
                    <a:pt x="0" y="4"/>
                    <a:pt x="0" y="3"/>
                  </a:cubicBezTo>
                  <a:cubicBezTo>
                    <a:pt x="0" y="2"/>
                    <a:pt x="0" y="1"/>
                    <a:pt x="0" y="1"/>
                  </a:cubicBezTo>
                  <a:cubicBezTo>
                    <a:pt x="1" y="0"/>
                    <a:pt x="1" y="0"/>
                    <a:pt x="1" y="0"/>
                  </a:cubicBezTo>
                  <a:cubicBezTo>
                    <a:pt x="2" y="0"/>
                    <a:pt x="2" y="0"/>
                    <a:pt x="2" y="0"/>
                  </a:cubicBezTo>
                  <a:cubicBezTo>
                    <a:pt x="3" y="0"/>
                    <a:pt x="3" y="0"/>
                    <a:pt x="3" y="1"/>
                  </a:cubicBezTo>
                  <a:cubicBezTo>
                    <a:pt x="4" y="2"/>
                    <a:pt x="4" y="2"/>
                    <a:pt x="4" y="3"/>
                  </a:cubicBezTo>
                  <a:cubicBezTo>
                    <a:pt x="4" y="4"/>
                    <a:pt x="5" y="4"/>
                    <a:pt x="5" y="5"/>
                  </a:cubicBezTo>
                  <a:close/>
                  <a:moveTo>
                    <a:pt x="3" y="4"/>
                  </a:moveTo>
                  <a:cubicBezTo>
                    <a:pt x="3" y="3"/>
                    <a:pt x="3" y="2"/>
                    <a:pt x="3" y="2"/>
                  </a:cubicBezTo>
                  <a:cubicBezTo>
                    <a:pt x="3" y="1"/>
                    <a:pt x="3" y="1"/>
                    <a:pt x="3" y="1"/>
                  </a:cubicBezTo>
                  <a:cubicBezTo>
                    <a:pt x="3" y="1"/>
                    <a:pt x="3" y="0"/>
                    <a:pt x="2" y="0"/>
                  </a:cubicBezTo>
                  <a:cubicBezTo>
                    <a:pt x="2" y="0"/>
                    <a:pt x="2" y="0"/>
                    <a:pt x="2" y="0"/>
                  </a:cubicBezTo>
                  <a:cubicBezTo>
                    <a:pt x="2" y="0"/>
                    <a:pt x="2" y="0"/>
                    <a:pt x="2" y="1"/>
                  </a:cubicBezTo>
                  <a:cubicBezTo>
                    <a:pt x="2" y="1"/>
                    <a:pt x="2" y="1"/>
                    <a:pt x="2" y="2"/>
                  </a:cubicBezTo>
                  <a:cubicBezTo>
                    <a:pt x="2" y="3"/>
                    <a:pt x="2" y="3"/>
                    <a:pt x="2" y="4"/>
                  </a:cubicBezTo>
                  <a:cubicBezTo>
                    <a:pt x="2" y="6"/>
                    <a:pt x="2" y="6"/>
                    <a:pt x="2" y="7"/>
                  </a:cubicBezTo>
                  <a:cubicBezTo>
                    <a:pt x="2" y="7"/>
                    <a:pt x="2" y="7"/>
                    <a:pt x="2" y="8"/>
                  </a:cubicBezTo>
                  <a:cubicBezTo>
                    <a:pt x="2" y="8"/>
                    <a:pt x="2" y="8"/>
                    <a:pt x="2" y="8"/>
                  </a:cubicBezTo>
                  <a:cubicBezTo>
                    <a:pt x="3" y="8"/>
                    <a:pt x="3" y="8"/>
                    <a:pt x="3" y="8"/>
                  </a:cubicBezTo>
                  <a:cubicBezTo>
                    <a:pt x="3" y="8"/>
                    <a:pt x="3" y="7"/>
                    <a:pt x="3" y="7"/>
                  </a:cubicBezTo>
                  <a:cubicBezTo>
                    <a:pt x="3" y="6"/>
                    <a:pt x="3" y="5"/>
                    <a:pt x="3" y="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0" name="Freeform 930"/>
            <p:cNvSpPr>
              <a:spLocks noEditPoints="1"/>
            </p:cNvSpPr>
            <p:nvPr/>
          </p:nvSpPr>
          <p:spPr bwMode="auto">
            <a:xfrm>
              <a:off x="353" y="383"/>
              <a:ext cx="829" cy="532"/>
            </a:xfrm>
            <a:custGeom>
              <a:avLst/>
              <a:gdLst>
                <a:gd name="T0" fmla="*/ 2147483647 w 84"/>
                <a:gd name="T1" fmla="*/ 2147483647 h 54"/>
                <a:gd name="T2" fmla="*/ 0 w 84"/>
                <a:gd name="T3" fmla="*/ 2147483647 h 54"/>
                <a:gd name="T4" fmla="*/ 2147483647 w 84"/>
                <a:gd name="T5" fmla="*/ 2147483647 h 54"/>
                <a:gd name="T6" fmla="*/ 2147483647 w 84"/>
                <a:gd name="T7" fmla="*/ 2147483647 h 54"/>
                <a:gd name="T8" fmla="*/ 2147483647 w 84"/>
                <a:gd name="T9" fmla="*/ 2147483647 h 54"/>
                <a:gd name="T10" fmla="*/ 2147483647 w 84"/>
                <a:gd name="T11" fmla="*/ 2147483647 h 54"/>
                <a:gd name="T12" fmla="*/ 2147483647 w 84"/>
                <a:gd name="T13" fmla="*/ 2147483647 h 54"/>
                <a:gd name="T14" fmla="*/ 2147483647 w 84"/>
                <a:gd name="T15" fmla="*/ 2147483647 h 54"/>
                <a:gd name="T16" fmla="*/ 2147483647 w 84"/>
                <a:gd name="T17" fmla="*/ 2147483647 h 54"/>
                <a:gd name="T18" fmla="*/ 2147483647 w 84"/>
                <a:gd name="T19" fmla="*/ 2147483647 h 54"/>
                <a:gd name="T20" fmla="*/ 2147483647 w 84"/>
                <a:gd name="T21" fmla="*/ 2147483647 h 54"/>
                <a:gd name="T22" fmla="*/ 2147483647 w 84"/>
                <a:gd name="T23" fmla="*/ 2147483647 h 54"/>
                <a:gd name="T24" fmla="*/ 2147483647 w 84"/>
                <a:gd name="T25" fmla="*/ 2147483647 h 54"/>
                <a:gd name="T26" fmla="*/ 2147483647 w 84"/>
                <a:gd name="T27" fmla="*/ 2147483647 h 54"/>
                <a:gd name="T28" fmla="*/ 2147483647 w 84"/>
                <a:gd name="T29" fmla="*/ 2147483647 h 54"/>
                <a:gd name="T30" fmla="*/ 2147483647 w 84"/>
                <a:gd name="T31" fmla="*/ 2147483647 h 54"/>
                <a:gd name="T32" fmla="*/ 2147483647 w 84"/>
                <a:gd name="T33" fmla="*/ 2147483647 h 54"/>
                <a:gd name="T34" fmla="*/ 2147483647 w 84"/>
                <a:gd name="T35" fmla="*/ 2147483647 h 54"/>
                <a:gd name="T36" fmla="*/ 2147483647 w 84"/>
                <a:gd name="T37" fmla="*/ 2147483647 h 54"/>
                <a:gd name="T38" fmla="*/ 2147483647 w 84"/>
                <a:gd name="T39" fmla="*/ 2147483647 h 54"/>
                <a:gd name="T40" fmla="*/ 2147483647 w 84"/>
                <a:gd name="T41" fmla="*/ 2147483647 h 54"/>
                <a:gd name="T42" fmla="*/ 2147483647 w 84"/>
                <a:gd name="T43" fmla="*/ 2147483647 h 54"/>
                <a:gd name="T44" fmla="*/ 2147483647 w 84"/>
                <a:gd name="T45" fmla="*/ 2147483647 h 54"/>
                <a:gd name="T46" fmla="*/ 2147483647 w 84"/>
                <a:gd name="T47" fmla="*/ 2147483647 h 54"/>
                <a:gd name="T48" fmla="*/ 2147483647 w 84"/>
                <a:gd name="T49" fmla="*/ 2147483647 h 54"/>
                <a:gd name="T50" fmla="*/ 2147483647 w 84"/>
                <a:gd name="T51" fmla="*/ 2147483647 h 54"/>
                <a:gd name="T52" fmla="*/ 2147483647 w 84"/>
                <a:gd name="T53" fmla="*/ 2147483647 h 54"/>
                <a:gd name="T54" fmla="*/ 2147483647 w 84"/>
                <a:gd name="T55" fmla="*/ 2147483647 h 54"/>
                <a:gd name="T56" fmla="*/ 2147483647 w 84"/>
                <a:gd name="T57" fmla="*/ 2147483647 h 54"/>
                <a:gd name="T58" fmla="*/ 2147483647 w 84"/>
                <a:gd name="T59" fmla="*/ 2147483647 h 54"/>
                <a:gd name="T60" fmla="*/ 2147483647 w 84"/>
                <a:gd name="T61" fmla="*/ 2147483647 h 54"/>
                <a:gd name="T62" fmla="*/ 2147483647 w 84"/>
                <a:gd name="T63" fmla="*/ 2147483647 h 54"/>
                <a:gd name="T64" fmla="*/ 2147483647 w 84"/>
                <a:gd name="T65" fmla="*/ 2147483647 h 54"/>
                <a:gd name="T66" fmla="*/ 2147483647 w 84"/>
                <a:gd name="T67" fmla="*/ 2147483647 h 54"/>
                <a:gd name="T68" fmla="*/ 2147483647 w 84"/>
                <a:gd name="T69" fmla="*/ 2147483647 h 54"/>
                <a:gd name="T70" fmla="*/ 2147483647 w 84"/>
                <a:gd name="T71" fmla="*/ 2147483647 h 54"/>
                <a:gd name="T72" fmla="*/ 2147483647 w 84"/>
                <a:gd name="T73" fmla="*/ 2147483647 h 54"/>
                <a:gd name="T74" fmla="*/ 2147483647 w 84"/>
                <a:gd name="T75" fmla="*/ 2147483647 h 54"/>
                <a:gd name="T76" fmla="*/ 2147483647 w 84"/>
                <a:gd name="T77" fmla="*/ 2147483647 h 54"/>
                <a:gd name="T78" fmla="*/ 2147483647 w 84"/>
                <a:gd name="T79" fmla="*/ 2147483647 h 54"/>
                <a:gd name="T80" fmla="*/ 2147483647 w 84"/>
                <a:gd name="T81" fmla="*/ 2147483647 h 54"/>
                <a:gd name="T82" fmla="*/ 2147483647 w 84"/>
                <a:gd name="T83" fmla="*/ 2147483647 h 54"/>
                <a:gd name="T84" fmla="*/ 2147483647 w 84"/>
                <a:gd name="T85" fmla="*/ 2147483647 h 54"/>
                <a:gd name="T86" fmla="*/ 2147483647 w 84"/>
                <a:gd name="T87" fmla="*/ 2147483647 h 54"/>
                <a:gd name="T88" fmla="*/ 2147483647 w 84"/>
                <a:gd name="T89" fmla="*/ 2147483647 h 54"/>
                <a:gd name="T90" fmla="*/ 2147483647 w 84"/>
                <a:gd name="T91" fmla="*/ 2147483647 h 54"/>
                <a:gd name="T92" fmla="*/ 2147483647 w 84"/>
                <a:gd name="T93" fmla="*/ 2147483647 h 54"/>
                <a:gd name="T94" fmla="*/ 2147483647 w 84"/>
                <a:gd name="T95" fmla="*/ 2147483647 h 54"/>
                <a:gd name="T96" fmla="*/ 2147483647 w 84"/>
                <a:gd name="T97" fmla="*/ 2147483647 h 54"/>
                <a:gd name="T98" fmla="*/ 2147483647 w 84"/>
                <a:gd name="T99" fmla="*/ 2147483647 h 54"/>
                <a:gd name="T100" fmla="*/ 2147483647 w 84"/>
                <a:gd name="T101" fmla="*/ 2147483647 h 54"/>
                <a:gd name="T102" fmla="*/ 2147483647 w 84"/>
                <a:gd name="T103" fmla="*/ 2147483647 h 54"/>
                <a:gd name="T104" fmla="*/ 2147483647 w 84"/>
                <a:gd name="T105" fmla="*/ 2147483647 h 54"/>
                <a:gd name="T106" fmla="*/ 2147483647 w 84"/>
                <a:gd name="T107" fmla="*/ 2147483647 h 54"/>
                <a:gd name="T108" fmla="*/ 2147483647 w 84"/>
                <a:gd name="T109" fmla="*/ 2147483647 h 54"/>
                <a:gd name="T110" fmla="*/ 2147483647 w 84"/>
                <a:gd name="T111" fmla="*/ 2147483647 h 54"/>
                <a:gd name="T112" fmla="*/ 2147483647 w 84"/>
                <a:gd name="T113" fmla="*/ 2147483647 h 54"/>
                <a:gd name="T114" fmla="*/ 2147483647 w 84"/>
                <a:gd name="T115" fmla="*/ 2147483647 h 54"/>
                <a:gd name="T116" fmla="*/ 2147483647 w 84"/>
                <a:gd name="T117" fmla="*/ 2147483647 h 54"/>
                <a:gd name="T118" fmla="*/ 2147483647 w 84"/>
                <a:gd name="T119" fmla="*/ 2147483647 h 54"/>
                <a:gd name="T120" fmla="*/ 2147483647 w 84"/>
                <a:gd name="T121" fmla="*/ 2147483647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4"/>
                <a:gd name="T184" fmla="*/ 0 h 54"/>
                <a:gd name="T185" fmla="*/ 84 w 84"/>
                <a:gd name="T186" fmla="*/ 54 h 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4" h="54">
                  <a:moveTo>
                    <a:pt x="6" y="15"/>
                  </a:moveTo>
                  <a:cubicBezTo>
                    <a:pt x="6" y="14"/>
                    <a:pt x="6" y="13"/>
                    <a:pt x="6" y="13"/>
                  </a:cubicBezTo>
                  <a:cubicBezTo>
                    <a:pt x="6" y="12"/>
                    <a:pt x="6" y="11"/>
                    <a:pt x="6" y="10"/>
                  </a:cubicBezTo>
                  <a:cubicBezTo>
                    <a:pt x="6" y="11"/>
                    <a:pt x="5" y="11"/>
                    <a:pt x="5" y="11"/>
                  </a:cubicBezTo>
                  <a:cubicBezTo>
                    <a:pt x="4" y="11"/>
                    <a:pt x="4" y="11"/>
                    <a:pt x="3" y="10"/>
                  </a:cubicBezTo>
                  <a:cubicBezTo>
                    <a:pt x="2" y="10"/>
                    <a:pt x="2" y="9"/>
                    <a:pt x="1" y="7"/>
                  </a:cubicBezTo>
                  <a:cubicBezTo>
                    <a:pt x="0" y="6"/>
                    <a:pt x="0" y="5"/>
                    <a:pt x="0" y="3"/>
                  </a:cubicBezTo>
                  <a:cubicBezTo>
                    <a:pt x="0" y="2"/>
                    <a:pt x="0" y="2"/>
                    <a:pt x="0" y="1"/>
                  </a:cubicBezTo>
                  <a:cubicBezTo>
                    <a:pt x="0" y="0"/>
                    <a:pt x="1" y="0"/>
                    <a:pt x="1" y="0"/>
                  </a:cubicBezTo>
                  <a:cubicBezTo>
                    <a:pt x="2" y="0"/>
                    <a:pt x="3" y="0"/>
                    <a:pt x="3" y="1"/>
                  </a:cubicBezTo>
                  <a:cubicBezTo>
                    <a:pt x="4" y="1"/>
                    <a:pt x="5" y="2"/>
                    <a:pt x="6" y="4"/>
                  </a:cubicBezTo>
                  <a:cubicBezTo>
                    <a:pt x="6" y="3"/>
                    <a:pt x="6" y="3"/>
                    <a:pt x="6" y="2"/>
                  </a:cubicBezTo>
                  <a:cubicBezTo>
                    <a:pt x="6" y="3"/>
                    <a:pt x="7" y="3"/>
                    <a:pt x="7" y="3"/>
                  </a:cubicBezTo>
                  <a:cubicBezTo>
                    <a:pt x="7" y="5"/>
                    <a:pt x="7" y="7"/>
                    <a:pt x="7" y="9"/>
                  </a:cubicBezTo>
                  <a:cubicBezTo>
                    <a:pt x="7" y="12"/>
                    <a:pt x="7" y="14"/>
                    <a:pt x="7" y="16"/>
                  </a:cubicBezTo>
                  <a:cubicBezTo>
                    <a:pt x="7" y="15"/>
                    <a:pt x="6" y="15"/>
                    <a:pt x="6" y="15"/>
                  </a:cubicBezTo>
                  <a:close/>
                  <a:moveTo>
                    <a:pt x="1" y="4"/>
                  </a:moveTo>
                  <a:cubicBezTo>
                    <a:pt x="1" y="5"/>
                    <a:pt x="1" y="6"/>
                    <a:pt x="2" y="7"/>
                  </a:cubicBezTo>
                  <a:cubicBezTo>
                    <a:pt x="2" y="8"/>
                    <a:pt x="3" y="9"/>
                    <a:pt x="4" y="9"/>
                  </a:cubicBezTo>
                  <a:cubicBezTo>
                    <a:pt x="4" y="9"/>
                    <a:pt x="5" y="9"/>
                    <a:pt x="5" y="9"/>
                  </a:cubicBezTo>
                  <a:cubicBezTo>
                    <a:pt x="6" y="9"/>
                    <a:pt x="6" y="8"/>
                    <a:pt x="6" y="7"/>
                  </a:cubicBezTo>
                  <a:cubicBezTo>
                    <a:pt x="6" y="6"/>
                    <a:pt x="6" y="5"/>
                    <a:pt x="5" y="4"/>
                  </a:cubicBezTo>
                  <a:cubicBezTo>
                    <a:pt x="5" y="3"/>
                    <a:pt x="4" y="2"/>
                    <a:pt x="3" y="2"/>
                  </a:cubicBezTo>
                  <a:cubicBezTo>
                    <a:pt x="3" y="2"/>
                    <a:pt x="2" y="2"/>
                    <a:pt x="2" y="2"/>
                  </a:cubicBezTo>
                  <a:cubicBezTo>
                    <a:pt x="1" y="2"/>
                    <a:pt x="1" y="3"/>
                    <a:pt x="1" y="4"/>
                  </a:cubicBezTo>
                  <a:close/>
                  <a:moveTo>
                    <a:pt x="15" y="17"/>
                  </a:moveTo>
                  <a:cubicBezTo>
                    <a:pt x="15" y="16"/>
                    <a:pt x="15" y="16"/>
                    <a:pt x="15" y="16"/>
                  </a:cubicBezTo>
                  <a:cubicBezTo>
                    <a:pt x="15" y="16"/>
                    <a:pt x="14" y="16"/>
                    <a:pt x="12" y="15"/>
                  </a:cubicBezTo>
                  <a:cubicBezTo>
                    <a:pt x="12" y="15"/>
                    <a:pt x="11" y="15"/>
                    <a:pt x="11" y="14"/>
                  </a:cubicBezTo>
                  <a:cubicBezTo>
                    <a:pt x="11" y="14"/>
                    <a:pt x="10" y="13"/>
                    <a:pt x="10" y="13"/>
                  </a:cubicBezTo>
                  <a:cubicBezTo>
                    <a:pt x="10" y="13"/>
                    <a:pt x="10" y="12"/>
                    <a:pt x="10" y="12"/>
                  </a:cubicBezTo>
                  <a:cubicBezTo>
                    <a:pt x="10" y="11"/>
                    <a:pt x="9" y="11"/>
                    <a:pt x="9" y="10"/>
                  </a:cubicBezTo>
                  <a:cubicBezTo>
                    <a:pt x="9" y="9"/>
                    <a:pt x="9" y="8"/>
                    <a:pt x="9" y="7"/>
                  </a:cubicBezTo>
                  <a:cubicBezTo>
                    <a:pt x="9" y="6"/>
                    <a:pt x="9" y="5"/>
                    <a:pt x="9" y="4"/>
                  </a:cubicBezTo>
                  <a:cubicBezTo>
                    <a:pt x="10" y="5"/>
                    <a:pt x="10" y="5"/>
                    <a:pt x="11" y="5"/>
                  </a:cubicBezTo>
                  <a:cubicBezTo>
                    <a:pt x="11" y="6"/>
                    <a:pt x="11" y="7"/>
                    <a:pt x="11" y="8"/>
                  </a:cubicBezTo>
                  <a:cubicBezTo>
                    <a:pt x="11" y="9"/>
                    <a:pt x="11" y="9"/>
                    <a:pt x="11" y="10"/>
                  </a:cubicBezTo>
                  <a:cubicBezTo>
                    <a:pt x="11" y="11"/>
                    <a:pt x="11" y="12"/>
                    <a:pt x="11" y="12"/>
                  </a:cubicBezTo>
                  <a:cubicBezTo>
                    <a:pt x="11" y="12"/>
                    <a:pt x="11" y="13"/>
                    <a:pt x="12" y="13"/>
                  </a:cubicBezTo>
                  <a:cubicBezTo>
                    <a:pt x="12" y="14"/>
                    <a:pt x="12" y="14"/>
                    <a:pt x="13" y="14"/>
                  </a:cubicBezTo>
                  <a:cubicBezTo>
                    <a:pt x="13" y="15"/>
                    <a:pt x="14" y="15"/>
                    <a:pt x="14" y="15"/>
                  </a:cubicBezTo>
                  <a:cubicBezTo>
                    <a:pt x="14" y="15"/>
                    <a:pt x="15" y="14"/>
                    <a:pt x="15" y="14"/>
                  </a:cubicBezTo>
                  <a:cubicBezTo>
                    <a:pt x="15" y="14"/>
                    <a:pt x="15" y="13"/>
                    <a:pt x="15" y="13"/>
                  </a:cubicBezTo>
                  <a:cubicBezTo>
                    <a:pt x="15" y="12"/>
                    <a:pt x="15" y="11"/>
                    <a:pt x="15" y="10"/>
                  </a:cubicBezTo>
                  <a:cubicBezTo>
                    <a:pt x="15" y="9"/>
                    <a:pt x="15" y="8"/>
                    <a:pt x="15" y="8"/>
                  </a:cubicBezTo>
                  <a:cubicBezTo>
                    <a:pt x="16" y="8"/>
                    <a:pt x="16" y="8"/>
                    <a:pt x="17" y="8"/>
                  </a:cubicBezTo>
                  <a:cubicBezTo>
                    <a:pt x="17" y="10"/>
                    <a:pt x="17" y="11"/>
                    <a:pt x="17" y="13"/>
                  </a:cubicBezTo>
                  <a:cubicBezTo>
                    <a:pt x="17" y="15"/>
                    <a:pt x="17" y="16"/>
                    <a:pt x="17" y="18"/>
                  </a:cubicBezTo>
                  <a:cubicBezTo>
                    <a:pt x="16" y="17"/>
                    <a:pt x="16" y="17"/>
                    <a:pt x="15" y="17"/>
                  </a:cubicBezTo>
                  <a:close/>
                  <a:moveTo>
                    <a:pt x="25" y="21"/>
                  </a:moveTo>
                  <a:cubicBezTo>
                    <a:pt x="24" y="21"/>
                    <a:pt x="24" y="21"/>
                    <a:pt x="23" y="21"/>
                  </a:cubicBezTo>
                  <a:cubicBezTo>
                    <a:pt x="22" y="21"/>
                    <a:pt x="22" y="21"/>
                    <a:pt x="21" y="21"/>
                  </a:cubicBezTo>
                  <a:cubicBezTo>
                    <a:pt x="20" y="20"/>
                    <a:pt x="20" y="19"/>
                    <a:pt x="19" y="19"/>
                  </a:cubicBezTo>
                  <a:cubicBezTo>
                    <a:pt x="19" y="18"/>
                    <a:pt x="18" y="17"/>
                    <a:pt x="18" y="16"/>
                  </a:cubicBezTo>
                  <a:cubicBezTo>
                    <a:pt x="18" y="16"/>
                    <a:pt x="18" y="15"/>
                    <a:pt x="19" y="15"/>
                  </a:cubicBezTo>
                  <a:cubicBezTo>
                    <a:pt x="19" y="15"/>
                    <a:pt x="19" y="15"/>
                    <a:pt x="19" y="15"/>
                  </a:cubicBezTo>
                  <a:cubicBezTo>
                    <a:pt x="20" y="15"/>
                    <a:pt x="20" y="15"/>
                    <a:pt x="21" y="15"/>
                  </a:cubicBezTo>
                  <a:cubicBezTo>
                    <a:pt x="21" y="15"/>
                    <a:pt x="21" y="15"/>
                    <a:pt x="22" y="15"/>
                  </a:cubicBezTo>
                  <a:cubicBezTo>
                    <a:pt x="23" y="16"/>
                    <a:pt x="24" y="16"/>
                    <a:pt x="24" y="16"/>
                  </a:cubicBezTo>
                  <a:cubicBezTo>
                    <a:pt x="24" y="16"/>
                    <a:pt x="24" y="16"/>
                    <a:pt x="24" y="16"/>
                  </a:cubicBezTo>
                  <a:cubicBezTo>
                    <a:pt x="24" y="15"/>
                    <a:pt x="24" y="15"/>
                    <a:pt x="24" y="14"/>
                  </a:cubicBezTo>
                  <a:cubicBezTo>
                    <a:pt x="24" y="14"/>
                    <a:pt x="23" y="13"/>
                    <a:pt x="22" y="13"/>
                  </a:cubicBezTo>
                  <a:cubicBezTo>
                    <a:pt x="22" y="12"/>
                    <a:pt x="21" y="12"/>
                    <a:pt x="21" y="12"/>
                  </a:cubicBezTo>
                  <a:cubicBezTo>
                    <a:pt x="20" y="12"/>
                    <a:pt x="20" y="13"/>
                    <a:pt x="20" y="13"/>
                  </a:cubicBezTo>
                  <a:cubicBezTo>
                    <a:pt x="20" y="13"/>
                    <a:pt x="19" y="13"/>
                    <a:pt x="19" y="12"/>
                  </a:cubicBezTo>
                  <a:cubicBezTo>
                    <a:pt x="19" y="12"/>
                    <a:pt x="19" y="11"/>
                    <a:pt x="19" y="11"/>
                  </a:cubicBezTo>
                  <a:cubicBezTo>
                    <a:pt x="20" y="11"/>
                    <a:pt x="20" y="11"/>
                    <a:pt x="21" y="11"/>
                  </a:cubicBezTo>
                  <a:cubicBezTo>
                    <a:pt x="21" y="11"/>
                    <a:pt x="22" y="11"/>
                    <a:pt x="23" y="12"/>
                  </a:cubicBezTo>
                  <a:cubicBezTo>
                    <a:pt x="23" y="12"/>
                    <a:pt x="24" y="13"/>
                    <a:pt x="24" y="13"/>
                  </a:cubicBezTo>
                  <a:cubicBezTo>
                    <a:pt x="25" y="13"/>
                    <a:pt x="25" y="14"/>
                    <a:pt x="25" y="14"/>
                  </a:cubicBezTo>
                  <a:cubicBezTo>
                    <a:pt x="26" y="15"/>
                    <a:pt x="26" y="15"/>
                    <a:pt x="26" y="16"/>
                  </a:cubicBezTo>
                  <a:cubicBezTo>
                    <a:pt x="26" y="16"/>
                    <a:pt x="26" y="16"/>
                    <a:pt x="26" y="17"/>
                  </a:cubicBezTo>
                  <a:cubicBezTo>
                    <a:pt x="26" y="18"/>
                    <a:pt x="26" y="18"/>
                    <a:pt x="26" y="19"/>
                  </a:cubicBezTo>
                  <a:cubicBezTo>
                    <a:pt x="26" y="21"/>
                    <a:pt x="26" y="22"/>
                    <a:pt x="26" y="22"/>
                  </a:cubicBezTo>
                  <a:cubicBezTo>
                    <a:pt x="26" y="22"/>
                    <a:pt x="26" y="23"/>
                    <a:pt x="26" y="23"/>
                  </a:cubicBezTo>
                  <a:cubicBezTo>
                    <a:pt x="26" y="23"/>
                    <a:pt x="25" y="23"/>
                    <a:pt x="25" y="22"/>
                  </a:cubicBezTo>
                  <a:cubicBezTo>
                    <a:pt x="25" y="22"/>
                    <a:pt x="25" y="22"/>
                    <a:pt x="25" y="21"/>
                  </a:cubicBezTo>
                  <a:close/>
                  <a:moveTo>
                    <a:pt x="24" y="18"/>
                  </a:moveTo>
                  <a:cubicBezTo>
                    <a:pt x="24" y="17"/>
                    <a:pt x="23" y="17"/>
                    <a:pt x="22" y="17"/>
                  </a:cubicBezTo>
                  <a:cubicBezTo>
                    <a:pt x="21" y="16"/>
                    <a:pt x="21" y="16"/>
                    <a:pt x="21" y="16"/>
                  </a:cubicBezTo>
                  <a:cubicBezTo>
                    <a:pt x="20" y="16"/>
                    <a:pt x="20" y="16"/>
                    <a:pt x="20" y="16"/>
                  </a:cubicBezTo>
                  <a:cubicBezTo>
                    <a:pt x="20" y="17"/>
                    <a:pt x="20" y="17"/>
                    <a:pt x="20" y="17"/>
                  </a:cubicBezTo>
                  <a:cubicBezTo>
                    <a:pt x="20" y="18"/>
                    <a:pt x="20" y="18"/>
                    <a:pt x="20" y="18"/>
                  </a:cubicBezTo>
                  <a:cubicBezTo>
                    <a:pt x="21" y="19"/>
                    <a:pt x="21" y="19"/>
                    <a:pt x="22" y="20"/>
                  </a:cubicBezTo>
                  <a:cubicBezTo>
                    <a:pt x="22" y="20"/>
                    <a:pt x="23" y="20"/>
                    <a:pt x="23" y="20"/>
                  </a:cubicBezTo>
                  <a:cubicBezTo>
                    <a:pt x="24" y="20"/>
                    <a:pt x="24" y="20"/>
                    <a:pt x="24" y="20"/>
                  </a:cubicBezTo>
                  <a:cubicBezTo>
                    <a:pt x="24" y="19"/>
                    <a:pt x="24" y="19"/>
                    <a:pt x="24" y="18"/>
                  </a:cubicBezTo>
                  <a:cubicBezTo>
                    <a:pt x="24" y="18"/>
                    <a:pt x="24" y="18"/>
                    <a:pt x="24" y="18"/>
                  </a:cubicBezTo>
                  <a:close/>
                  <a:moveTo>
                    <a:pt x="28" y="24"/>
                  </a:moveTo>
                  <a:cubicBezTo>
                    <a:pt x="28" y="23"/>
                    <a:pt x="28" y="21"/>
                    <a:pt x="28" y="20"/>
                  </a:cubicBezTo>
                  <a:cubicBezTo>
                    <a:pt x="28" y="18"/>
                    <a:pt x="28" y="17"/>
                    <a:pt x="28" y="15"/>
                  </a:cubicBezTo>
                  <a:cubicBezTo>
                    <a:pt x="29" y="15"/>
                    <a:pt x="29" y="16"/>
                    <a:pt x="30" y="16"/>
                  </a:cubicBezTo>
                  <a:cubicBezTo>
                    <a:pt x="30" y="16"/>
                    <a:pt x="30" y="17"/>
                    <a:pt x="30" y="17"/>
                  </a:cubicBezTo>
                  <a:cubicBezTo>
                    <a:pt x="30" y="17"/>
                    <a:pt x="30" y="17"/>
                    <a:pt x="31" y="17"/>
                  </a:cubicBezTo>
                  <a:cubicBezTo>
                    <a:pt x="31" y="17"/>
                    <a:pt x="31" y="17"/>
                    <a:pt x="32" y="17"/>
                  </a:cubicBezTo>
                  <a:cubicBezTo>
                    <a:pt x="32" y="17"/>
                    <a:pt x="33" y="18"/>
                    <a:pt x="33" y="18"/>
                  </a:cubicBezTo>
                  <a:cubicBezTo>
                    <a:pt x="33" y="19"/>
                    <a:pt x="33" y="19"/>
                    <a:pt x="33" y="19"/>
                  </a:cubicBezTo>
                  <a:cubicBezTo>
                    <a:pt x="32" y="19"/>
                    <a:pt x="32" y="19"/>
                    <a:pt x="31" y="18"/>
                  </a:cubicBezTo>
                  <a:cubicBezTo>
                    <a:pt x="31" y="18"/>
                    <a:pt x="31" y="18"/>
                    <a:pt x="31" y="18"/>
                  </a:cubicBezTo>
                  <a:cubicBezTo>
                    <a:pt x="30" y="18"/>
                    <a:pt x="30" y="18"/>
                    <a:pt x="30" y="19"/>
                  </a:cubicBezTo>
                  <a:cubicBezTo>
                    <a:pt x="30" y="19"/>
                    <a:pt x="30" y="20"/>
                    <a:pt x="30" y="20"/>
                  </a:cubicBezTo>
                  <a:cubicBezTo>
                    <a:pt x="30" y="21"/>
                    <a:pt x="30" y="22"/>
                    <a:pt x="30" y="23"/>
                  </a:cubicBezTo>
                  <a:cubicBezTo>
                    <a:pt x="30" y="24"/>
                    <a:pt x="30" y="24"/>
                    <a:pt x="30" y="25"/>
                  </a:cubicBezTo>
                  <a:cubicBezTo>
                    <a:pt x="29" y="25"/>
                    <a:pt x="29" y="25"/>
                    <a:pt x="28" y="24"/>
                  </a:cubicBezTo>
                  <a:close/>
                  <a:moveTo>
                    <a:pt x="37" y="28"/>
                  </a:moveTo>
                  <a:cubicBezTo>
                    <a:pt x="37" y="29"/>
                    <a:pt x="37" y="29"/>
                    <a:pt x="37" y="30"/>
                  </a:cubicBezTo>
                  <a:cubicBezTo>
                    <a:pt x="37" y="29"/>
                    <a:pt x="37" y="29"/>
                    <a:pt x="36" y="29"/>
                  </a:cubicBezTo>
                  <a:cubicBezTo>
                    <a:pt x="36" y="29"/>
                    <a:pt x="35" y="28"/>
                    <a:pt x="35" y="28"/>
                  </a:cubicBezTo>
                  <a:cubicBezTo>
                    <a:pt x="35" y="28"/>
                    <a:pt x="35" y="27"/>
                    <a:pt x="34" y="27"/>
                  </a:cubicBezTo>
                  <a:cubicBezTo>
                    <a:pt x="34" y="27"/>
                    <a:pt x="34" y="26"/>
                    <a:pt x="34" y="25"/>
                  </a:cubicBezTo>
                  <a:cubicBezTo>
                    <a:pt x="34" y="24"/>
                    <a:pt x="34" y="23"/>
                    <a:pt x="34" y="22"/>
                  </a:cubicBezTo>
                  <a:cubicBezTo>
                    <a:pt x="34" y="22"/>
                    <a:pt x="34" y="21"/>
                    <a:pt x="34" y="20"/>
                  </a:cubicBezTo>
                  <a:cubicBezTo>
                    <a:pt x="34" y="20"/>
                    <a:pt x="33" y="19"/>
                    <a:pt x="33" y="19"/>
                  </a:cubicBezTo>
                  <a:cubicBezTo>
                    <a:pt x="33" y="19"/>
                    <a:pt x="33" y="18"/>
                    <a:pt x="33" y="18"/>
                  </a:cubicBezTo>
                  <a:cubicBezTo>
                    <a:pt x="33" y="18"/>
                    <a:pt x="34" y="18"/>
                    <a:pt x="34" y="19"/>
                  </a:cubicBezTo>
                  <a:cubicBezTo>
                    <a:pt x="34" y="18"/>
                    <a:pt x="34" y="17"/>
                    <a:pt x="34" y="16"/>
                  </a:cubicBezTo>
                  <a:cubicBezTo>
                    <a:pt x="35" y="16"/>
                    <a:pt x="35" y="16"/>
                    <a:pt x="36" y="16"/>
                  </a:cubicBezTo>
                  <a:cubicBezTo>
                    <a:pt x="36" y="17"/>
                    <a:pt x="36" y="18"/>
                    <a:pt x="36" y="19"/>
                  </a:cubicBezTo>
                  <a:cubicBezTo>
                    <a:pt x="36" y="20"/>
                    <a:pt x="37" y="20"/>
                    <a:pt x="37" y="20"/>
                  </a:cubicBezTo>
                  <a:cubicBezTo>
                    <a:pt x="37" y="21"/>
                    <a:pt x="37" y="21"/>
                    <a:pt x="37" y="21"/>
                  </a:cubicBezTo>
                  <a:cubicBezTo>
                    <a:pt x="37" y="21"/>
                    <a:pt x="36" y="21"/>
                    <a:pt x="36" y="21"/>
                  </a:cubicBezTo>
                  <a:cubicBezTo>
                    <a:pt x="36" y="22"/>
                    <a:pt x="36" y="22"/>
                    <a:pt x="36" y="23"/>
                  </a:cubicBezTo>
                  <a:cubicBezTo>
                    <a:pt x="36" y="24"/>
                    <a:pt x="36" y="25"/>
                    <a:pt x="36" y="26"/>
                  </a:cubicBezTo>
                  <a:cubicBezTo>
                    <a:pt x="36" y="26"/>
                    <a:pt x="36" y="27"/>
                    <a:pt x="36" y="27"/>
                  </a:cubicBezTo>
                  <a:cubicBezTo>
                    <a:pt x="36" y="27"/>
                    <a:pt x="36" y="27"/>
                    <a:pt x="36" y="27"/>
                  </a:cubicBezTo>
                  <a:cubicBezTo>
                    <a:pt x="36" y="28"/>
                    <a:pt x="36" y="28"/>
                    <a:pt x="37" y="28"/>
                  </a:cubicBezTo>
                  <a:cubicBezTo>
                    <a:pt x="37" y="28"/>
                    <a:pt x="37" y="28"/>
                    <a:pt x="37" y="28"/>
                  </a:cubicBezTo>
                  <a:close/>
                  <a:moveTo>
                    <a:pt x="38" y="30"/>
                  </a:moveTo>
                  <a:cubicBezTo>
                    <a:pt x="38" y="29"/>
                    <a:pt x="38" y="29"/>
                    <a:pt x="38" y="29"/>
                  </a:cubicBezTo>
                  <a:cubicBezTo>
                    <a:pt x="39" y="28"/>
                    <a:pt x="40" y="27"/>
                    <a:pt x="41" y="27"/>
                  </a:cubicBezTo>
                  <a:cubicBezTo>
                    <a:pt x="42" y="26"/>
                    <a:pt x="43" y="26"/>
                    <a:pt x="43" y="25"/>
                  </a:cubicBezTo>
                  <a:cubicBezTo>
                    <a:pt x="43" y="25"/>
                    <a:pt x="42" y="24"/>
                    <a:pt x="42" y="24"/>
                  </a:cubicBezTo>
                  <a:cubicBezTo>
                    <a:pt x="41" y="23"/>
                    <a:pt x="39" y="23"/>
                    <a:pt x="38" y="22"/>
                  </a:cubicBezTo>
                  <a:cubicBezTo>
                    <a:pt x="38" y="22"/>
                    <a:pt x="38" y="21"/>
                    <a:pt x="38" y="21"/>
                  </a:cubicBezTo>
                  <a:cubicBezTo>
                    <a:pt x="41" y="22"/>
                    <a:pt x="43" y="24"/>
                    <a:pt x="45" y="25"/>
                  </a:cubicBezTo>
                  <a:cubicBezTo>
                    <a:pt x="45" y="25"/>
                    <a:pt x="45" y="26"/>
                    <a:pt x="45" y="26"/>
                  </a:cubicBezTo>
                  <a:cubicBezTo>
                    <a:pt x="45" y="27"/>
                    <a:pt x="44" y="27"/>
                    <a:pt x="43" y="28"/>
                  </a:cubicBezTo>
                  <a:cubicBezTo>
                    <a:pt x="42" y="28"/>
                    <a:pt x="41" y="29"/>
                    <a:pt x="41" y="29"/>
                  </a:cubicBezTo>
                  <a:cubicBezTo>
                    <a:pt x="40" y="29"/>
                    <a:pt x="40" y="29"/>
                    <a:pt x="40" y="30"/>
                  </a:cubicBezTo>
                  <a:cubicBezTo>
                    <a:pt x="40" y="30"/>
                    <a:pt x="41" y="30"/>
                    <a:pt x="42" y="31"/>
                  </a:cubicBezTo>
                  <a:cubicBezTo>
                    <a:pt x="43" y="31"/>
                    <a:pt x="44" y="32"/>
                    <a:pt x="46" y="33"/>
                  </a:cubicBezTo>
                  <a:cubicBezTo>
                    <a:pt x="46" y="33"/>
                    <a:pt x="46" y="34"/>
                    <a:pt x="46" y="34"/>
                  </a:cubicBezTo>
                  <a:cubicBezTo>
                    <a:pt x="43" y="33"/>
                    <a:pt x="40" y="31"/>
                    <a:pt x="38" y="30"/>
                  </a:cubicBezTo>
                  <a:close/>
                  <a:moveTo>
                    <a:pt x="52" y="38"/>
                  </a:moveTo>
                  <a:cubicBezTo>
                    <a:pt x="52" y="37"/>
                    <a:pt x="52" y="36"/>
                    <a:pt x="52" y="34"/>
                  </a:cubicBezTo>
                  <a:cubicBezTo>
                    <a:pt x="52" y="33"/>
                    <a:pt x="52" y="31"/>
                    <a:pt x="52" y="30"/>
                  </a:cubicBezTo>
                  <a:cubicBezTo>
                    <a:pt x="52" y="30"/>
                    <a:pt x="51" y="30"/>
                    <a:pt x="51" y="29"/>
                  </a:cubicBezTo>
                  <a:cubicBezTo>
                    <a:pt x="51" y="29"/>
                    <a:pt x="51" y="29"/>
                    <a:pt x="51" y="28"/>
                  </a:cubicBezTo>
                  <a:cubicBezTo>
                    <a:pt x="51" y="28"/>
                    <a:pt x="52" y="29"/>
                    <a:pt x="52" y="29"/>
                  </a:cubicBezTo>
                  <a:cubicBezTo>
                    <a:pt x="52" y="29"/>
                    <a:pt x="52" y="28"/>
                    <a:pt x="52" y="28"/>
                  </a:cubicBezTo>
                  <a:cubicBezTo>
                    <a:pt x="52" y="27"/>
                    <a:pt x="52" y="27"/>
                    <a:pt x="52" y="27"/>
                  </a:cubicBezTo>
                  <a:cubicBezTo>
                    <a:pt x="53" y="26"/>
                    <a:pt x="53" y="26"/>
                    <a:pt x="53" y="26"/>
                  </a:cubicBezTo>
                  <a:cubicBezTo>
                    <a:pt x="54" y="26"/>
                    <a:pt x="54" y="26"/>
                    <a:pt x="55" y="27"/>
                  </a:cubicBezTo>
                  <a:cubicBezTo>
                    <a:pt x="55" y="27"/>
                    <a:pt x="56" y="27"/>
                    <a:pt x="56" y="28"/>
                  </a:cubicBezTo>
                  <a:cubicBezTo>
                    <a:pt x="56" y="28"/>
                    <a:pt x="56" y="28"/>
                    <a:pt x="56" y="29"/>
                  </a:cubicBezTo>
                  <a:cubicBezTo>
                    <a:pt x="56" y="29"/>
                    <a:pt x="55" y="28"/>
                    <a:pt x="55" y="28"/>
                  </a:cubicBezTo>
                  <a:cubicBezTo>
                    <a:pt x="55" y="28"/>
                    <a:pt x="54" y="28"/>
                    <a:pt x="54" y="28"/>
                  </a:cubicBezTo>
                  <a:cubicBezTo>
                    <a:pt x="54" y="28"/>
                    <a:pt x="54" y="28"/>
                    <a:pt x="54" y="29"/>
                  </a:cubicBezTo>
                  <a:cubicBezTo>
                    <a:pt x="54" y="29"/>
                    <a:pt x="54" y="29"/>
                    <a:pt x="54" y="30"/>
                  </a:cubicBezTo>
                  <a:cubicBezTo>
                    <a:pt x="54" y="30"/>
                    <a:pt x="55" y="30"/>
                    <a:pt x="56" y="31"/>
                  </a:cubicBezTo>
                  <a:cubicBezTo>
                    <a:pt x="56" y="31"/>
                    <a:pt x="56" y="32"/>
                    <a:pt x="56" y="32"/>
                  </a:cubicBezTo>
                  <a:cubicBezTo>
                    <a:pt x="55" y="32"/>
                    <a:pt x="54" y="31"/>
                    <a:pt x="54" y="31"/>
                  </a:cubicBezTo>
                  <a:cubicBezTo>
                    <a:pt x="54" y="32"/>
                    <a:pt x="54" y="34"/>
                    <a:pt x="54" y="35"/>
                  </a:cubicBezTo>
                  <a:cubicBezTo>
                    <a:pt x="54" y="36"/>
                    <a:pt x="54" y="38"/>
                    <a:pt x="54" y="39"/>
                  </a:cubicBezTo>
                  <a:cubicBezTo>
                    <a:pt x="53" y="39"/>
                    <a:pt x="53" y="38"/>
                    <a:pt x="52" y="38"/>
                  </a:cubicBezTo>
                  <a:close/>
                  <a:moveTo>
                    <a:pt x="57" y="30"/>
                  </a:moveTo>
                  <a:cubicBezTo>
                    <a:pt x="57" y="29"/>
                    <a:pt x="57" y="29"/>
                    <a:pt x="57" y="28"/>
                  </a:cubicBezTo>
                  <a:cubicBezTo>
                    <a:pt x="57" y="28"/>
                    <a:pt x="58" y="28"/>
                    <a:pt x="58" y="29"/>
                  </a:cubicBezTo>
                  <a:cubicBezTo>
                    <a:pt x="58" y="29"/>
                    <a:pt x="58" y="30"/>
                    <a:pt x="58" y="31"/>
                  </a:cubicBezTo>
                  <a:cubicBezTo>
                    <a:pt x="58" y="30"/>
                    <a:pt x="57" y="30"/>
                    <a:pt x="57" y="30"/>
                  </a:cubicBezTo>
                  <a:close/>
                  <a:moveTo>
                    <a:pt x="57" y="41"/>
                  </a:moveTo>
                  <a:cubicBezTo>
                    <a:pt x="57" y="39"/>
                    <a:pt x="57" y="38"/>
                    <a:pt x="57" y="36"/>
                  </a:cubicBezTo>
                  <a:cubicBezTo>
                    <a:pt x="57" y="35"/>
                    <a:pt x="57" y="33"/>
                    <a:pt x="57" y="31"/>
                  </a:cubicBezTo>
                  <a:cubicBezTo>
                    <a:pt x="57" y="32"/>
                    <a:pt x="58" y="32"/>
                    <a:pt x="58" y="32"/>
                  </a:cubicBezTo>
                  <a:cubicBezTo>
                    <a:pt x="58" y="34"/>
                    <a:pt x="58" y="35"/>
                    <a:pt x="58" y="37"/>
                  </a:cubicBezTo>
                  <a:cubicBezTo>
                    <a:pt x="58" y="39"/>
                    <a:pt x="58" y="40"/>
                    <a:pt x="58" y="42"/>
                  </a:cubicBezTo>
                  <a:cubicBezTo>
                    <a:pt x="58" y="41"/>
                    <a:pt x="57" y="41"/>
                    <a:pt x="57" y="41"/>
                  </a:cubicBezTo>
                  <a:close/>
                  <a:moveTo>
                    <a:pt x="60" y="43"/>
                  </a:moveTo>
                  <a:cubicBezTo>
                    <a:pt x="60" y="41"/>
                    <a:pt x="60" y="39"/>
                    <a:pt x="60" y="36"/>
                  </a:cubicBezTo>
                  <a:cubicBezTo>
                    <a:pt x="60" y="34"/>
                    <a:pt x="60" y="32"/>
                    <a:pt x="60" y="30"/>
                  </a:cubicBezTo>
                  <a:cubicBezTo>
                    <a:pt x="61" y="30"/>
                    <a:pt x="61" y="31"/>
                    <a:pt x="62" y="31"/>
                  </a:cubicBezTo>
                  <a:cubicBezTo>
                    <a:pt x="62" y="33"/>
                    <a:pt x="62" y="35"/>
                    <a:pt x="62" y="37"/>
                  </a:cubicBezTo>
                  <a:cubicBezTo>
                    <a:pt x="62" y="40"/>
                    <a:pt x="62" y="42"/>
                    <a:pt x="62" y="44"/>
                  </a:cubicBezTo>
                  <a:cubicBezTo>
                    <a:pt x="61" y="43"/>
                    <a:pt x="61" y="43"/>
                    <a:pt x="60" y="43"/>
                  </a:cubicBezTo>
                  <a:close/>
                  <a:moveTo>
                    <a:pt x="68" y="46"/>
                  </a:moveTo>
                  <a:cubicBezTo>
                    <a:pt x="68" y="46"/>
                    <a:pt x="68" y="47"/>
                    <a:pt x="68" y="47"/>
                  </a:cubicBezTo>
                  <a:cubicBezTo>
                    <a:pt x="67" y="47"/>
                    <a:pt x="67" y="47"/>
                    <a:pt x="67" y="47"/>
                  </a:cubicBezTo>
                  <a:cubicBezTo>
                    <a:pt x="66" y="46"/>
                    <a:pt x="66" y="46"/>
                    <a:pt x="65" y="46"/>
                  </a:cubicBezTo>
                  <a:cubicBezTo>
                    <a:pt x="65" y="45"/>
                    <a:pt x="65" y="45"/>
                    <a:pt x="65" y="45"/>
                  </a:cubicBezTo>
                  <a:cubicBezTo>
                    <a:pt x="65" y="44"/>
                    <a:pt x="65" y="44"/>
                    <a:pt x="65" y="43"/>
                  </a:cubicBezTo>
                  <a:cubicBezTo>
                    <a:pt x="65" y="42"/>
                    <a:pt x="65" y="41"/>
                    <a:pt x="65" y="40"/>
                  </a:cubicBezTo>
                  <a:cubicBezTo>
                    <a:pt x="65" y="39"/>
                    <a:pt x="65" y="38"/>
                    <a:pt x="65" y="37"/>
                  </a:cubicBezTo>
                  <a:cubicBezTo>
                    <a:pt x="64" y="37"/>
                    <a:pt x="64" y="37"/>
                    <a:pt x="64" y="37"/>
                  </a:cubicBezTo>
                  <a:cubicBezTo>
                    <a:pt x="64" y="36"/>
                    <a:pt x="64" y="36"/>
                    <a:pt x="64" y="35"/>
                  </a:cubicBezTo>
                  <a:cubicBezTo>
                    <a:pt x="64" y="36"/>
                    <a:pt x="64" y="36"/>
                    <a:pt x="65" y="36"/>
                  </a:cubicBezTo>
                  <a:cubicBezTo>
                    <a:pt x="65" y="35"/>
                    <a:pt x="65" y="34"/>
                    <a:pt x="65" y="34"/>
                  </a:cubicBezTo>
                  <a:cubicBezTo>
                    <a:pt x="65" y="34"/>
                    <a:pt x="66" y="34"/>
                    <a:pt x="66" y="34"/>
                  </a:cubicBezTo>
                  <a:cubicBezTo>
                    <a:pt x="66" y="35"/>
                    <a:pt x="66" y="36"/>
                    <a:pt x="66" y="37"/>
                  </a:cubicBezTo>
                  <a:cubicBezTo>
                    <a:pt x="67" y="37"/>
                    <a:pt x="67" y="37"/>
                    <a:pt x="68" y="38"/>
                  </a:cubicBezTo>
                  <a:cubicBezTo>
                    <a:pt x="68" y="38"/>
                    <a:pt x="68" y="39"/>
                    <a:pt x="68" y="39"/>
                  </a:cubicBezTo>
                  <a:cubicBezTo>
                    <a:pt x="67" y="39"/>
                    <a:pt x="67" y="38"/>
                    <a:pt x="66" y="38"/>
                  </a:cubicBezTo>
                  <a:cubicBezTo>
                    <a:pt x="66" y="39"/>
                    <a:pt x="66" y="40"/>
                    <a:pt x="66" y="41"/>
                  </a:cubicBezTo>
                  <a:cubicBezTo>
                    <a:pt x="66" y="42"/>
                    <a:pt x="66" y="43"/>
                    <a:pt x="66" y="44"/>
                  </a:cubicBezTo>
                  <a:cubicBezTo>
                    <a:pt x="66" y="44"/>
                    <a:pt x="66" y="44"/>
                    <a:pt x="66" y="44"/>
                  </a:cubicBezTo>
                  <a:cubicBezTo>
                    <a:pt x="66" y="45"/>
                    <a:pt x="66" y="45"/>
                    <a:pt x="66" y="45"/>
                  </a:cubicBezTo>
                  <a:cubicBezTo>
                    <a:pt x="67" y="45"/>
                    <a:pt x="67" y="45"/>
                    <a:pt x="67" y="45"/>
                  </a:cubicBezTo>
                  <a:cubicBezTo>
                    <a:pt x="67" y="45"/>
                    <a:pt x="67" y="46"/>
                    <a:pt x="68" y="46"/>
                  </a:cubicBezTo>
                  <a:close/>
                  <a:moveTo>
                    <a:pt x="75" y="48"/>
                  </a:moveTo>
                  <a:cubicBezTo>
                    <a:pt x="76" y="49"/>
                    <a:pt x="76" y="49"/>
                    <a:pt x="77" y="50"/>
                  </a:cubicBezTo>
                  <a:cubicBezTo>
                    <a:pt x="77" y="50"/>
                    <a:pt x="76" y="51"/>
                    <a:pt x="75" y="51"/>
                  </a:cubicBezTo>
                  <a:cubicBezTo>
                    <a:pt x="75" y="51"/>
                    <a:pt x="74" y="51"/>
                    <a:pt x="73" y="50"/>
                  </a:cubicBezTo>
                  <a:cubicBezTo>
                    <a:pt x="72" y="50"/>
                    <a:pt x="71" y="49"/>
                    <a:pt x="70" y="47"/>
                  </a:cubicBezTo>
                  <a:cubicBezTo>
                    <a:pt x="69" y="46"/>
                    <a:pt x="69" y="45"/>
                    <a:pt x="69" y="43"/>
                  </a:cubicBezTo>
                  <a:cubicBezTo>
                    <a:pt x="69" y="41"/>
                    <a:pt x="69" y="40"/>
                    <a:pt x="70" y="40"/>
                  </a:cubicBezTo>
                  <a:cubicBezTo>
                    <a:pt x="71" y="40"/>
                    <a:pt x="72" y="40"/>
                    <a:pt x="73" y="40"/>
                  </a:cubicBezTo>
                  <a:cubicBezTo>
                    <a:pt x="74" y="41"/>
                    <a:pt x="75" y="42"/>
                    <a:pt x="76" y="43"/>
                  </a:cubicBezTo>
                  <a:cubicBezTo>
                    <a:pt x="77" y="45"/>
                    <a:pt x="77" y="46"/>
                    <a:pt x="77" y="48"/>
                  </a:cubicBezTo>
                  <a:cubicBezTo>
                    <a:pt x="77" y="48"/>
                    <a:pt x="77" y="48"/>
                    <a:pt x="77" y="48"/>
                  </a:cubicBezTo>
                  <a:cubicBezTo>
                    <a:pt x="75" y="47"/>
                    <a:pt x="72" y="46"/>
                    <a:pt x="70" y="44"/>
                  </a:cubicBezTo>
                  <a:cubicBezTo>
                    <a:pt x="70" y="45"/>
                    <a:pt x="71" y="46"/>
                    <a:pt x="71" y="47"/>
                  </a:cubicBezTo>
                  <a:cubicBezTo>
                    <a:pt x="72" y="48"/>
                    <a:pt x="72" y="49"/>
                    <a:pt x="73" y="49"/>
                  </a:cubicBezTo>
                  <a:cubicBezTo>
                    <a:pt x="73" y="49"/>
                    <a:pt x="74" y="49"/>
                    <a:pt x="74" y="49"/>
                  </a:cubicBezTo>
                  <a:cubicBezTo>
                    <a:pt x="75" y="49"/>
                    <a:pt x="75" y="49"/>
                    <a:pt x="75" y="48"/>
                  </a:cubicBezTo>
                  <a:close/>
                  <a:moveTo>
                    <a:pt x="70" y="43"/>
                  </a:moveTo>
                  <a:cubicBezTo>
                    <a:pt x="72" y="44"/>
                    <a:pt x="74" y="45"/>
                    <a:pt x="75" y="46"/>
                  </a:cubicBezTo>
                  <a:cubicBezTo>
                    <a:pt x="75" y="45"/>
                    <a:pt x="75" y="44"/>
                    <a:pt x="75" y="44"/>
                  </a:cubicBezTo>
                  <a:cubicBezTo>
                    <a:pt x="74" y="43"/>
                    <a:pt x="74" y="42"/>
                    <a:pt x="73" y="42"/>
                  </a:cubicBezTo>
                  <a:cubicBezTo>
                    <a:pt x="72" y="41"/>
                    <a:pt x="72" y="41"/>
                    <a:pt x="71" y="42"/>
                  </a:cubicBezTo>
                  <a:cubicBezTo>
                    <a:pt x="71" y="42"/>
                    <a:pt x="70" y="42"/>
                    <a:pt x="70" y="43"/>
                  </a:cubicBezTo>
                  <a:close/>
                  <a:moveTo>
                    <a:pt x="79" y="53"/>
                  </a:moveTo>
                  <a:cubicBezTo>
                    <a:pt x="79" y="52"/>
                    <a:pt x="79" y="50"/>
                    <a:pt x="79" y="49"/>
                  </a:cubicBezTo>
                  <a:cubicBezTo>
                    <a:pt x="79" y="47"/>
                    <a:pt x="79" y="46"/>
                    <a:pt x="79" y="44"/>
                  </a:cubicBezTo>
                  <a:cubicBezTo>
                    <a:pt x="79" y="44"/>
                    <a:pt x="80" y="45"/>
                    <a:pt x="80" y="45"/>
                  </a:cubicBezTo>
                  <a:cubicBezTo>
                    <a:pt x="80" y="45"/>
                    <a:pt x="80" y="46"/>
                    <a:pt x="80" y="46"/>
                  </a:cubicBezTo>
                  <a:cubicBezTo>
                    <a:pt x="80" y="46"/>
                    <a:pt x="81" y="46"/>
                    <a:pt x="81" y="46"/>
                  </a:cubicBezTo>
                  <a:cubicBezTo>
                    <a:pt x="81" y="46"/>
                    <a:pt x="82" y="46"/>
                    <a:pt x="82" y="46"/>
                  </a:cubicBezTo>
                  <a:cubicBezTo>
                    <a:pt x="83" y="46"/>
                    <a:pt x="83" y="47"/>
                    <a:pt x="84" y="47"/>
                  </a:cubicBezTo>
                  <a:cubicBezTo>
                    <a:pt x="83" y="48"/>
                    <a:pt x="83" y="48"/>
                    <a:pt x="83" y="48"/>
                  </a:cubicBezTo>
                  <a:cubicBezTo>
                    <a:pt x="83" y="48"/>
                    <a:pt x="82" y="48"/>
                    <a:pt x="82" y="47"/>
                  </a:cubicBezTo>
                  <a:cubicBezTo>
                    <a:pt x="82" y="47"/>
                    <a:pt x="81" y="47"/>
                    <a:pt x="81" y="47"/>
                  </a:cubicBezTo>
                  <a:cubicBezTo>
                    <a:pt x="81" y="47"/>
                    <a:pt x="81" y="47"/>
                    <a:pt x="81" y="48"/>
                  </a:cubicBezTo>
                  <a:cubicBezTo>
                    <a:pt x="80" y="48"/>
                    <a:pt x="80" y="49"/>
                    <a:pt x="80" y="49"/>
                  </a:cubicBezTo>
                  <a:cubicBezTo>
                    <a:pt x="80" y="50"/>
                    <a:pt x="80" y="51"/>
                    <a:pt x="80" y="52"/>
                  </a:cubicBezTo>
                  <a:cubicBezTo>
                    <a:pt x="80" y="53"/>
                    <a:pt x="80" y="54"/>
                    <a:pt x="80" y="54"/>
                  </a:cubicBezTo>
                  <a:cubicBezTo>
                    <a:pt x="80" y="54"/>
                    <a:pt x="79" y="54"/>
                    <a:pt x="79" y="5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1" name="Freeform 931"/>
            <p:cNvSpPr>
              <a:spLocks noEditPoints="1"/>
            </p:cNvSpPr>
            <p:nvPr/>
          </p:nvSpPr>
          <p:spPr bwMode="auto">
            <a:xfrm>
              <a:off x="1882" y="3440"/>
              <a:ext cx="542" cy="424"/>
            </a:xfrm>
            <a:custGeom>
              <a:avLst/>
              <a:gdLst>
                <a:gd name="T0" fmla="*/ 0 w 55"/>
                <a:gd name="T1" fmla="*/ 0 h 43"/>
                <a:gd name="T2" fmla="*/ 2147483647 w 55"/>
                <a:gd name="T3" fmla="*/ 2147483647 h 43"/>
                <a:gd name="T4" fmla="*/ 2147483647 w 55"/>
                <a:gd name="T5" fmla="*/ 2147483647 h 43"/>
                <a:gd name="T6" fmla="*/ 2147483647 w 55"/>
                <a:gd name="T7" fmla="*/ 2147483647 h 43"/>
                <a:gd name="T8" fmla="*/ 2147483647 w 55"/>
                <a:gd name="T9" fmla="*/ 2147483647 h 43"/>
                <a:gd name="T10" fmla="*/ 2147483647 w 55"/>
                <a:gd name="T11" fmla="*/ 2147483647 h 43"/>
                <a:gd name="T12" fmla="*/ 2147483647 w 55"/>
                <a:gd name="T13" fmla="*/ 2147483647 h 43"/>
                <a:gd name="T14" fmla="*/ 2147483647 w 55"/>
                <a:gd name="T15" fmla="*/ 2147483647 h 43"/>
                <a:gd name="T16" fmla="*/ 2147483647 w 55"/>
                <a:gd name="T17" fmla="*/ 2147483647 h 43"/>
                <a:gd name="T18" fmla="*/ 2147483647 w 55"/>
                <a:gd name="T19" fmla="*/ 2147483647 h 43"/>
                <a:gd name="T20" fmla="*/ 2147483647 w 55"/>
                <a:gd name="T21" fmla="*/ 2147483647 h 43"/>
                <a:gd name="T22" fmla="*/ 2147483647 w 55"/>
                <a:gd name="T23" fmla="*/ 2147483647 h 43"/>
                <a:gd name="T24" fmla="*/ 2147483647 w 55"/>
                <a:gd name="T25" fmla="*/ 2147483647 h 43"/>
                <a:gd name="T26" fmla="*/ 2147483647 w 55"/>
                <a:gd name="T27" fmla="*/ 2147483647 h 43"/>
                <a:gd name="T28" fmla="*/ 2147483647 w 55"/>
                <a:gd name="T29" fmla="*/ 2147483647 h 43"/>
                <a:gd name="T30" fmla="*/ 2147483647 w 55"/>
                <a:gd name="T31" fmla="*/ 2147483647 h 43"/>
                <a:gd name="T32" fmla="*/ 2147483647 w 55"/>
                <a:gd name="T33" fmla="*/ 2147483647 h 43"/>
                <a:gd name="T34" fmla="*/ 2147483647 w 55"/>
                <a:gd name="T35" fmla="*/ 2147483647 h 43"/>
                <a:gd name="T36" fmla="*/ 2147483647 w 55"/>
                <a:gd name="T37" fmla="*/ 2147483647 h 43"/>
                <a:gd name="T38" fmla="*/ 2147483647 w 55"/>
                <a:gd name="T39" fmla="*/ 2147483647 h 43"/>
                <a:gd name="T40" fmla="*/ 2147483647 w 55"/>
                <a:gd name="T41" fmla="*/ 2147483647 h 43"/>
                <a:gd name="T42" fmla="*/ 2147483647 w 55"/>
                <a:gd name="T43" fmla="*/ 2147483647 h 43"/>
                <a:gd name="T44" fmla="*/ 2147483647 w 55"/>
                <a:gd name="T45" fmla="*/ 2147483647 h 43"/>
                <a:gd name="T46" fmla="*/ 2147483647 w 55"/>
                <a:gd name="T47" fmla="*/ 2147483647 h 43"/>
                <a:gd name="T48" fmla="*/ 2147483647 w 55"/>
                <a:gd name="T49" fmla="*/ 2147483647 h 43"/>
                <a:gd name="T50" fmla="*/ 2147483647 w 55"/>
                <a:gd name="T51" fmla="*/ 2147483647 h 43"/>
                <a:gd name="T52" fmla="*/ 2147483647 w 55"/>
                <a:gd name="T53" fmla="*/ 2147483647 h 43"/>
                <a:gd name="T54" fmla="*/ 2147483647 w 55"/>
                <a:gd name="T55" fmla="*/ 2147483647 h 43"/>
                <a:gd name="T56" fmla="*/ 2147483647 w 55"/>
                <a:gd name="T57" fmla="*/ 2147483647 h 43"/>
                <a:gd name="T58" fmla="*/ 2147483647 w 55"/>
                <a:gd name="T59" fmla="*/ 2147483647 h 43"/>
                <a:gd name="T60" fmla="*/ 2147483647 w 55"/>
                <a:gd name="T61" fmla="*/ 2147483647 h 43"/>
                <a:gd name="T62" fmla="*/ 2147483647 w 55"/>
                <a:gd name="T63" fmla="*/ 2147483647 h 43"/>
                <a:gd name="T64" fmla="*/ 2147483647 w 55"/>
                <a:gd name="T65" fmla="*/ 2147483647 h 43"/>
                <a:gd name="T66" fmla="*/ 2147483647 w 55"/>
                <a:gd name="T67" fmla="*/ 2147483647 h 43"/>
                <a:gd name="T68" fmla="*/ 2147483647 w 55"/>
                <a:gd name="T69" fmla="*/ 2147483647 h 43"/>
                <a:gd name="T70" fmla="*/ 2147483647 w 55"/>
                <a:gd name="T71" fmla="*/ 2147483647 h 43"/>
                <a:gd name="T72" fmla="*/ 2147483647 w 55"/>
                <a:gd name="T73" fmla="*/ 2147483647 h 43"/>
                <a:gd name="T74" fmla="*/ 2147483647 w 55"/>
                <a:gd name="T75" fmla="*/ 2147483647 h 43"/>
                <a:gd name="T76" fmla="*/ 2147483647 w 55"/>
                <a:gd name="T77" fmla="*/ 2147483647 h 43"/>
                <a:gd name="T78" fmla="*/ 2147483647 w 55"/>
                <a:gd name="T79" fmla="*/ 2147483647 h 43"/>
                <a:gd name="T80" fmla="*/ 2147483647 w 55"/>
                <a:gd name="T81" fmla="*/ 2147483647 h 43"/>
                <a:gd name="T82" fmla="*/ 2147483647 w 55"/>
                <a:gd name="T83" fmla="*/ 2147483647 h 43"/>
                <a:gd name="T84" fmla="*/ 2147483647 w 55"/>
                <a:gd name="T85" fmla="*/ 2147483647 h 43"/>
                <a:gd name="T86" fmla="*/ 2147483647 w 55"/>
                <a:gd name="T87" fmla="*/ 2147483647 h 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
                <a:gd name="T133" fmla="*/ 0 h 43"/>
                <a:gd name="T134" fmla="*/ 55 w 55"/>
                <a:gd name="T135" fmla="*/ 43 h 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 h="43">
                  <a:moveTo>
                    <a:pt x="0" y="13"/>
                  </a:moveTo>
                  <a:cubicBezTo>
                    <a:pt x="0" y="11"/>
                    <a:pt x="0" y="8"/>
                    <a:pt x="0" y="6"/>
                  </a:cubicBezTo>
                  <a:cubicBezTo>
                    <a:pt x="0" y="4"/>
                    <a:pt x="0" y="2"/>
                    <a:pt x="0" y="0"/>
                  </a:cubicBezTo>
                  <a:cubicBezTo>
                    <a:pt x="2" y="2"/>
                    <a:pt x="5" y="3"/>
                    <a:pt x="8" y="5"/>
                  </a:cubicBezTo>
                  <a:cubicBezTo>
                    <a:pt x="8" y="5"/>
                    <a:pt x="8" y="6"/>
                    <a:pt x="8" y="6"/>
                  </a:cubicBezTo>
                  <a:cubicBezTo>
                    <a:pt x="5" y="5"/>
                    <a:pt x="3" y="4"/>
                    <a:pt x="1" y="2"/>
                  </a:cubicBezTo>
                  <a:cubicBezTo>
                    <a:pt x="1" y="4"/>
                    <a:pt x="1" y="5"/>
                    <a:pt x="1" y="6"/>
                  </a:cubicBezTo>
                  <a:cubicBezTo>
                    <a:pt x="3" y="7"/>
                    <a:pt x="5" y="8"/>
                    <a:pt x="7" y="10"/>
                  </a:cubicBezTo>
                  <a:cubicBezTo>
                    <a:pt x="7" y="10"/>
                    <a:pt x="7" y="11"/>
                    <a:pt x="7" y="11"/>
                  </a:cubicBezTo>
                  <a:cubicBezTo>
                    <a:pt x="5" y="10"/>
                    <a:pt x="3" y="9"/>
                    <a:pt x="1" y="8"/>
                  </a:cubicBezTo>
                  <a:cubicBezTo>
                    <a:pt x="1" y="9"/>
                    <a:pt x="1" y="10"/>
                    <a:pt x="1" y="11"/>
                  </a:cubicBezTo>
                  <a:cubicBezTo>
                    <a:pt x="1" y="12"/>
                    <a:pt x="1" y="13"/>
                    <a:pt x="1" y="14"/>
                  </a:cubicBezTo>
                  <a:cubicBezTo>
                    <a:pt x="1" y="13"/>
                    <a:pt x="0" y="13"/>
                    <a:pt x="0" y="13"/>
                  </a:cubicBezTo>
                  <a:close/>
                  <a:moveTo>
                    <a:pt x="9" y="7"/>
                  </a:moveTo>
                  <a:cubicBezTo>
                    <a:pt x="9" y="7"/>
                    <a:pt x="9" y="6"/>
                    <a:pt x="9" y="6"/>
                  </a:cubicBezTo>
                  <a:cubicBezTo>
                    <a:pt x="10" y="6"/>
                    <a:pt x="10" y="6"/>
                    <a:pt x="11" y="7"/>
                  </a:cubicBezTo>
                  <a:cubicBezTo>
                    <a:pt x="11" y="7"/>
                    <a:pt x="11" y="8"/>
                    <a:pt x="11" y="8"/>
                  </a:cubicBezTo>
                  <a:cubicBezTo>
                    <a:pt x="10" y="8"/>
                    <a:pt x="10" y="8"/>
                    <a:pt x="9" y="7"/>
                  </a:cubicBezTo>
                  <a:close/>
                  <a:moveTo>
                    <a:pt x="9" y="18"/>
                  </a:moveTo>
                  <a:cubicBezTo>
                    <a:pt x="9" y="17"/>
                    <a:pt x="9" y="15"/>
                    <a:pt x="9" y="14"/>
                  </a:cubicBezTo>
                  <a:cubicBezTo>
                    <a:pt x="9" y="12"/>
                    <a:pt x="9" y="11"/>
                    <a:pt x="9" y="9"/>
                  </a:cubicBezTo>
                  <a:cubicBezTo>
                    <a:pt x="10" y="9"/>
                    <a:pt x="10" y="10"/>
                    <a:pt x="11" y="10"/>
                  </a:cubicBezTo>
                  <a:cubicBezTo>
                    <a:pt x="11" y="12"/>
                    <a:pt x="11" y="13"/>
                    <a:pt x="11" y="15"/>
                  </a:cubicBezTo>
                  <a:cubicBezTo>
                    <a:pt x="11" y="16"/>
                    <a:pt x="11" y="18"/>
                    <a:pt x="11" y="19"/>
                  </a:cubicBezTo>
                  <a:cubicBezTo>
                    <a:pt x="10" y="19"/>
                    <a:pt x="10" y="19"/>
                    <a:pt x="9" y="18"/>
                  </a:cubicBezTo>
                  <a:close/>
                  <a:moveTo>
                    <a:pt x="13" y="20"/>
                  </a:moveTo>
                  <a:cubicBezTo>
                    <a:pt x="13" y="18"/>
                    <a:pt x="13" y="16"/>
                    <a:pt x="13" y="14"/>
                  </a:cubicBezTo>
                  <a:cubicBezTo>
                    <a:pt x="13" y="12"/>
                    <a:pt x="13" y="10"/>
                    <a:pt x="13" y="8"/>
                  </a:cubicBezTo>
                  <a:cubicBezTo>
                    <a:pt x="14" y="8"/>
                    <a:pt x="14" y="8"/>
                    <a:pt x="15" y="9"/>
                  </a:cubicBezTo>
                  <a:cubicBezTo>
                    <a:pt x="15" y="11"/>
                    <a:pt x="15" y="13"/>
                    <a:pt x="15" y="15"/>
                  </a:cubicBezTo>
                  <a:cubicBezTo>
                    <a:pt x="15" y="17"/>
                    <a:pt x="15" y="19"/>
                    <a:pt x="15" y="21"/>
                  </a:cubicBezTo>
                  <a:cubicBezTo>
                    <a:pt x="14" y="21"/>
                    <a:pt x="14" y="21"/>
                    <a:pt x="13" y="20"/>
                  </a:cubicBezTo>
                  <a:close/>
                  <a:moveTo>
                    <a:pt x="20" y="23"/>
                  </a:moveTo>
                  <a:cubicBezTo>
                    <a:pt x="20" y="24"/>
                    <a:pt x="20" y="24"/>
                    <a:pt x="20" y="25"/>
                  </a:cubicBezTo>
                  <a:cubicBezTo>
                    <a:pt x="20" y="24"/>
                    <a:pt x="20" y="24"/>
                    <a:pt x="19" y="24"/>
                  </a:cubicBezTo>
                  <a:cubicBezTo>
                    <a:pt x="19" y="24"/>
                    <a:pt x="18" y="23"/>
                    <a:pt x="18" y="23"/>
                  </a:cubicBezTo>
                  <a:cubicBezTo>
                    <a:pt x="18" y="23"/>
                    <a:pt x="18" y="22"/>
                    <a:pt x="17" y="22"/>
                  </a:cubicBezTo>
                  <a:cubicBezTo>
                    <a:pt x="17" y="22"/>
                    <a:pt x="17" y="21"/>
                    <a:pt x="17" y="20"/>
                  </a:cubicBezTo>
                  <a:cubicBezTo>
                    <a:pt x="17" y="19"/>
                    <a:pt x="17" y="18"/>
                    <a:pt x="17" y="17"/>
                  </a:cubicBezTo>
                  <a:cubicBezTo>
                    <a:pt x="17" y="17"/>
                    <a:pt x="17" y="16"/>
                    <a:pt x="17" y="15"/>
                  </a:cubicBezTo>
                  <a:cubicBezTo>
                    <a:pt x="17" y="15"/>
                    <a:pt x="17" y="14"/>
                    <a:pt x="16" y="14"/>
                  </a:cubicBezTo>
                  <a:cubicBezTo>
                    <a:pt x="16" y="14"/>
                    <a:pt x="16" y="13"/>
                    <a:pt x="16" y="13"/>
                  </a:cubicBezTo>
                  <a:cubicBezTo>
                    <a:pt x="17" y="13"/>
                    <a:pt x="17" y="13"/>
                    <a:pt x="17" y="14"/>
                  </a:cubicBezTo>
                  <a:cubicBezTo>
                    <a:pt x="17" y="13"/>
                    <a:pt x="17" y="12"/>
                    <a:pt x="17" y="11"/>
                  </a:cubicBezTo>
                  <a:cubicBezTo>
                    <a:pt x="18" y="11"/>
                    <a:pt x="18" y="11"/>
                    <a:pt x="19" y="11"/>
                  </a:cubicBezTo>
                  <a:cubicBezTo>
                    <a:pt x="19" y="12"/>
                    <a:pt x="19" y="13"/>
                    <a:pt x="19" y="14"/>
                  </a:cubicBezTo>
                  <a:cubicBezTo>
                    <a:pt x="19" y="15"/>
                    <a:pt x="20" y="15"/>
                    <a:pt x="20" y="15"/>
                  </a:cubicBezTo>
                  <a:cubicBezTo>
                    <a:pt x="20" y="16"/>
                    <a:pt x="20" y="16"/>
                    <a:pt x="20" y="17"/>
                  </a:cubicBezTo>
                  <a:cubicBezTo>
                    <a:pt x="20" y="16"/>
                    <a:pt x="19" y="16"/>
                    <a:pt x="19" y="16"/>
                  </a:cubicBezTo>
                  <a:cubicBezTo>
                    <a:pt x="19" y="17"/>
                    <a:pt x="19" y="17"/>
                    <a:pt x="19" y="18"/>
                  </a:cubicBezTo>
                  <a:cubicBezTo>
                    <a:pt x="19" y="19"/>
                    <a:pt x="19" y="20"/>
                    <a:pt x="19" y="21"/>
                  </a:cubicBezTo>
                  <a:cubicBezTo>
                    <a:pt x="19" y="22"/>
                    <a:pt x="19" y="22"/>
                    <a:pt x="19" y="22"/>
                  </a:cubicBezTo>
                  <a:cubicBezTo>
                    <a:pt x="19" y="22"/>
                    <a:pt x="19" y="22"/>
                    <a:pt x="19" y="22"/>
                  </a:cubicBezTo>
                  <a:cubicBezTo>
                    <a:pt x="19" y="23"/>
                    <a:pt x="19" y="23"/>
                    <a:pt x="20" y="23"/>
                  </a:cubicBezTo>
                  <a:cubicBezTo>
                    <a:pt x="20" y="23"/>
                    <a:pt x="20" y="23"/>
                    <a:pt x="20" y="23"/>
                  </a:cubicBezTo>
                  <a:close/>
                  <a:moveTo>
                    <a:pt x="28" y="26"/>
                  </a:moveTo>
                  <a:cubicBezTo>
                    <a:pt x="28" y="26"/>
                    <a:pt x="29" y="27"/>
                    <a:pt x="29" y="27"/>
                  </a:cubicBezTo>
                  <a:cubicBezTo>
                    <a:pt x="29" y="28"/>
                    <a:pt x="29" y="28"/>
                    <a:pt x="28" y="28"/>
                  </a:cubicBezTo>
                  <a:cubicBezTo>
                    <a:pt x="27" y="29"/>
                    <a:pt x="26" y="28"/>
                    <a:pt x="25" y="28"/>
                  </a:cubicBezTo>
                  <a:cubicBezTo>
                    <a:pt x="24" y="27"/>
                    <a:pt x="23" y="26"/>
                    <a:pt x="22" y="25"/>
                  </a:cubicBezTo>
                  <a:cubicBezTo>
                    <a:pt x="22" y="23"/>
                    <a:pt x="21" y="22"/>
                    <a:pt x="21" y="21"/>
                  </a:cubicBezTo>
                  <a:cubicBezTo>
                    <a:pt x="21" y="19"/>
                    <a:pt x="22" y="18"/>
                    <a:pt x="22" y="18"/>
                  </a:cubicBezTo>
                  <a:cubicBezTo>
                    <a:pt x="23" y="17"/>
                    <a:pt x="24" y="17"/>
                    <a:pt x="25" y="18"/>
                  </a:cubicBezTo>
                  <a:cubicBezTo>
                    <a:pt x="26" y="19"/>
                    <a:pt x="27" y="20"/>
                    <a:pt x="28" y="21"/>
                  </a:cubicBezTo>
                  <a:cubicBezTo>
                    <a:pt x="29" y="22"/>
                    <a:pt x="29" y="24"/>
                    <a:pt x="29" y="25"/>
                  </a:cubicBezTo>
                  <a:cubicBezTo>
                    <a:pt x="29" y="25"/>
                    <a:pt x="29" y="25"/>
                    <a:pt x="29" y="26"/>
                  </a:cubicBezTo>
                  <a:cubicBezTo>
                    <a:pt x="27" y="24"/>
                    <a:pt x="25" y="23"/>
                    <a:pt x="23" y="22"/>
                  </a:cubicBezTo>
                  <a:cubicBezTo>
                    <a:pt x="23" y="23"/>
                    <a:pt x="23" y="24"/>
                    <a:pt x="24" y="25"/>
                  </a:cubicBezTo>
                  <a:cubicBezTo>
                    <a:pt x="24" y="25"/>
                    <a:pt x="25" y="26"/>
                    <a:pt x="25" y="26"/>
                  </a:cubicBezTo>
                  <a:cubicBezTo>
                    <a:pt x="26" y="27"/>
                    <a:pt x="26" y="27"/>
                    <a:pt x="27" y="27"/>
                  </a:cubicBezTo>
                  <a:cubicBezTo>
                    <a:pt x="27" y="27"/>
                    <a:pt x="27" y="26"/>
                    <a:pt x="28" y="26"/>
                  </a:cubicBezTo>
                  <a:close/>
                  <a:moveTo>
                    <a:pt x="23" y="21"/>
                  </a:moveTo>
                  <a:cubicBezTo>
                    <a:pt x="24" y="21"/>
                    <a:pt x="26" y="22"/>
                    <a:pt x="28" y="23"/>
                  </a:cubicBezTo>
                  <a:cubicBezTo>
                    <a:pt x="28" y="23"/>
                    <a:pt x="27" y="22"/>
                    <a:pt x="27" y="21"/>
                  </a:cubicBezTo>
                  <a:cubicBezTo>
                    <a:pt x="27" y="20"/>
                    <a:pt x="26" y="20"/>
                    <a:pt x="25" y="19"/>
                  </a:cubicBezTo>
                  <a:cubicBezTo>
                    <a:pt x="25" y="19"/>
                    <a:pt x="24" y="19"/>
                    <a:pt x="24" y="19"/>
                  </a:cubicBezTo>
                  <a:cubicBezTo>
                    <a:pt x="23" y="19"/>
                    <a:pt x="23" y="20"/>
                    <a:pt x="23" y="21"/>
                  </a:cubicBezTo>
                  <a:close/>
                  <a:moveTo>
                    <a:pt x="31" y="31"/>
                  </a:moveTo>
                  <a:cubicBezTo>
                    <a:pt x="31" y="29"/>
                    <a:pt x="31" y="28"/>
                    <a:pt x="31" y="26"/>
                  </a:cubicBezTo>
                  <a:cubicBezTo>
                    <a:pt x="31" y="25"/>
                    <a:pt x="31" y="23"/>
                    <a:pt x="31" y="22"/>
                  </a:cubicBezTo>
                  <a:cubicBezTo>
                    <a:pt x="31" y="22"/>
                    <a:pt x="32" y="22"/>
                    <a:pt x="32" y="22"/>
                  </a:cubicBezTo>
                  <a:cubicBezTo>
                    <a:pt x="32" y="23"/>
                    <a:pt x="32" y="23"/>
                    <a:pt x="32" y="24"/>
                  </a:cubicBezTo>
                  <a:cubicBezTo>
                    <a:pt x="33" y="23"/>
                    <a:pt x="33" y="23"/>
                    <a:pt x="33" y="23"/>
                  </a:cubicBezTo>
                  <a:cubicBezTo>
                    <a:pt x="34" y="23"/>
                    <a:pt x="34" y="23"/>
                    <a:pt x="34" y="23"/>
                  </a:cubicBezTo>
                  <a:cubicBezTo>
                    <a:pt x="35" y="23"/>
                    <a:pt x="35" y="24"/>
                    <a:pt x="36" y="25"/>
                  </a:cubicBezTo>
                  <a:cubicBezTo>
                    <a:pt x="36" y="25"/>
                    <a:pt x="35" y="25"/>
                    <a:pt x="35" y="26"/>
                  </a:cubicBezTo>
                  <a:cubicBezTo>
                    <a:pt x="35" y="25"/>
                    <a:pt x="35" y="25"/>
                    <a:pt x="34" y="25"/>
                  </a:cubicBezTo>
                  <a:cubicBezTo>
                    <a:pt x="34" y="25"/>
                    <a:pt x="34" y="25"/>
                    <a:pt x="33" y="25"/>
                  </a:cubicBezTo>
                  <a:cubicBezTo>
                    <a:pt x="33" y="25"/>
                    <a:pt x="33" y="25"/>
                    <a:pt x="33" y="25"/>
                  </a:cubicBezTo>
                  <a:cubicBezTo>
                    <a:pt x="33" y="26"/>
                    <a:pt x="33" y="26"/>
                    <a:pt x="33" y="27"/>
                  </a:cubicBezTo>
                  <a:cubicBezTo>
                    <a:pt x="33" y="28"/>
                    <a:pt x="33" y="28"/>
                    <a:pt x="33" y="29"/>
                  </a:cubicBezTo>
                  <a:cubicBezTo>
                    <a:pt x="33" y="30"/>
                    <a:pt x="33" y="31"/>
                    <a:pt x="33" y="32"/>
                  </a:cubicBezTo>
                  <a:cubicBezTo>
                    <a:pt x="32" y="31"/>
                    <a:pt x="32" y="31"/>
                    <a:pt x="31" y="31"/>
                  </a:cubicBezTo>
                  <a:close/>
                  <a:moveTo>
                    <a:pt x="41" y="32"/>
                  </a:moveTo>
                  <a:cubicBezTo>
                    <a:pt x="41" y="30"/>
                    <a:pt x="41" y="29"/>
                    <a:pt x="42" y="29"/>
                  </a:cubicBezTo>
                  <a:cubicBezTo>
                    <a:pt x="43" y="29"/>
                    <a:pt x="44" y="29"/>
                    <a:pt x="45" y="29"/>
                  </a:cubicBezTo>
                  <a:cubicBezTo>
                    <a:pt x="46" y="30"/>
                    <a:pt x="47" y="31"/>
                    <a:pt x="48" y="32"/>
                  </a:cubicBezTo>
                  <a:cubicBezTo>
                    <a:pt x="49" y="34"/>
                    <a:pt x="49" y="35"/>
                    <a:pt x="49" y="36"/>
                  </a:cubicBezTo>
                  <a:cubicBezTo>
                    <a:pt x="49" y="38"/>
                    <a:pt x="49" y="39"/>
                    <a:pt x="49" y="39"/>
                  </a:cubicBezTo>
                  <a:cubicBezTo>
                    <a:pt x="48" y="39"/>
                    <a:pt x="48" y="40"/>
                    <a:pt x="47" y="40"/>
                  </a:cubicBezTo>
                  <a:cubicBezTo>
                    <a:pt x="47" y="40"/>
                    <a:pt x="46" y="40"/>
                    <a:pt x="45" y="39"/>
                  </a:cubicBezTo>
                  <a:cubicBezTo>
                    <a:pt x="44" y="38"/>
                    <a:pt x="43" y="37"/>
                    <a:pt x="42" y="36"/>
                  </a:cubicBezTo>
                  <a:cubicBezTo>
                    <a:pt x="41" y="35"/>
                    <a:pt x="41" y="33"/>
                    <a:pt x="41" y="32"/>
                  </a:cubicBezTo>
                  <a:close/>
                  <a:moveTo>
                    <a:pt x="42" y="33"/>
                  </a:moveTo>
                  <a:cubicBezTo>
                    <a:pt x="42" y="34"/>
                    <a:pt x="43" y="35"/>
                    <a:pt x="43" y="36"/>
                  </a:cubicBezTo>
                  <a:cubicBezTo>
                    <a:pt x="44" y="37"/>
                    <a:pt x="44" y="37"/>
                    <a:pt x="45" y="38"/>
                  </a:cubicBezTo>
                  <a:cubicBezTo>
                    <a:pt x="46" y="38"/>
                    <a:pt x="46" y="38"/>
                    <a:pt x="47" y="38"/>
                  </a:cubicBezTo>
                  <a:cubicBezTo>
                    <a:pt x="47" y="38"/>
                    <a:pt x="48" y="37"/>
                    <a:pt x="48" y="36"/>
                  </a:cubicBezTo>
                  <a:cubicBezTo>
                    <a:pt x="48" y="35"/>
                    <a:pt x="47" y="33"/>
                    <a:pt x="47" y="33"/>
                  </a:cubicBezTo>
                  <a:cubicBezTo>
                    <a:pt x="46" y="32"/>
                    <a:pt x="46" y="31"/>
                    <a:pt x="45" y="31"/>
                  </a:cubicBezTo>
                  <a:cubicBezTo>
                    <a:pt x="44" y="30"/>
                    <a:pt x="44" y="30"/>
                    <a:pt x="43" y="30"/>
                  </a:cubicBezTo>
                  <a:cubicBezTo>
                    <a:pt x="43" y="31"/>
                    <a:pt x="42" y="32"/>
                    <a:pt x="42" y="33"/>
                  </a:cubicBezTo>
                  <a:close/>
                  <a:moveTo>
                    <a:pt x="51" y="42"/>
                  </a:moveTo>
                  <a:cubicBezTo>
                    <a:pt x="51" y="41"/>
                    <a:pt x="51" y="40"/>
                    <a:pt x="51" y="38"/>
                  </a:cubicBezTo>
                  <a:cubicBezTo>
                    <a:pt x="51" y="37"/>
                    <a:pt x="51" y="36"/>
                    <a:pt x="51" y="34"/>
                  </a:cubicBezTo>
                  <a:cubicBezTo>
                    <a:pt x="51" y="34"/>
                    <a:pt x="50" y="34"/>
                    <a:pt x="50" y="34"/>
                  </a:cubicBezTo>
                  <a:cubicBezTo>
                    <a:pt x="50" y="33"/>
                    <a:pt x="50" y="33"/>
                    <a:pt x="50" y="32"/>
                  </a:cubicBezTo>
                  <a:cubicBezTo>
                    <a:pt x="50" y="33"/>
                    <a:pt x="51" y="33"/>
                    <a:pt x="51" y="33"/>
                  </a:cubicBezTo>
                  <a:cubicBezTo>
                    <a:pt x="51" y="33"/>
                    <a:pt x="51" y="33"/>
                    <a:pt x="51" y="32"/>
                  </a:cubicBezTo>
                  <a:cubicBezTo>
                    <a:pt x="51" y="32"/>
                    <a:pt x="51" y="31"/>
                    <a:pt x="52" y="31"/>
                  </a:cubicBezTo>
                  <a:cubicBezTo>
                    <a:pt x="52" y="31"/>
                    <a:pt x="52" y="30"/>
                    <a:pt x="52" y="30"/>
                  </a:cubicBezTo>
                  <a:cubicBezTo>
                    <a:pt x="53" y="30"/>
                    <a:pt x="53" y="30"/>
                    <a:pt x="54" y="31"/>
                  </a:cubicBezTo>
                  <a:cubicBezTo>
                    <a:pt x="54" y="31"/>
                    <a:pt x="55" y="31"/>
                    <a:pt x="55" y="32"/>
                  </a:cubicBezTo>
                  <a:cubicBezTo>
                    <a:pt x="55" y="32"/>
                    <a:pt x="55" y="33"/>
                    <a:pt x="55" y="33"/>
                  </a:cubicBezTo>
                  <a:cubicBezTo>
                    <a:pt x="55" y="33"/>
                    <a:pt x="54" y="33"/>
                    <a:pt x="54" y="32"/>
                  </a:cubicBezTo>
                  <a:cubicBezTo>
                    <a:pt x="54" y="32"/>
                    <a:pt x="53" y="32"/>
                    <a:pt x="53" y="32"/>
                  </a:cubicBezTo>
                  <a:cubicBezTo>
                    <a:pt x="53" y="32"/>
                    <a:pt x="53" y="33"/>
                    <a:pt x="53" y="33"/>
                  </a:cubicBezTo>
                  <a:cubicBezTo>
                    <a:pt x="53" y="33"/>
                    <a:pt x="53" y="34"/>
                    <a:pt x="53" y="34"/>
                  </a:cubicBezTo>
                  <a:cubicBezTo>
                    <a:pt x="53" y="34"/>
                    <a:pt x="54" y="35"/>
                    <a:pt x="55" y="35"/>
                  </a:cubicBezTo>
                  <a:cubicBezTo>
                    <a:pt x="55" y="35"/>
                    <a:pt x="55" y="36"/>
                    <a:pt x="55" y="36"/>
                  </a:cubicBezTo>
                  <a:cubicBezTo>
                    <a:pt x="54" y="36"/>
                    <a:pt x="53" y="36"/>
                    <a:pt x="53" y="35"/>
                  </a:cubicBezTo>
                  <a:cubicBezTo>
                    <a:pt x="53" y="37"/>
                    <a:pt x="53" y="38"/>
                    <a:pt x="53" y="39"/>
                  </a:cubicBezTo>
                  <a:cubicBezTo>
                    <a:pt x="53" y="41"/>
                    <a:pt x="53" y="42"/>
                    <a:pt x="53" y="43"/>
                  </a:cubicBezTo>
                  <a:cubicBezTo>
                    <a:pt x="52" y="43"/>
                    <a:pt x="52" y="43"/>
                    <a:pt x="51" y="4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2" name="Freeform 932"/>
            <p:cNvSpPr>
              <a:spLocks noEditPoints="1"/>
            </p:cNvSpPr>
            <p:nvPr/>
          </p:nvSpPr>
          <p:spPr bwMode="auto">
            <a:xfrm>
              <a:off x="2158" y="3992"/>
              <a:ext cx="59" cy="98"/>
            </a:xfrm>
            <a:custGeom>
              <a:avLst/>
              <a:gdLst>
                <a:gd name="T0" fmla="*/ 0 w 6"/>
                <a:gd name="T1" fmla="*/ 2147483647 h 10"/>
                <a:gd name="T2" fmla="*/ 2147483647 w 6"/>
                <a:gd name="T3" fmla="*/ 0 h 10"/>
                <a:gd name="T4" fmla="*/ 2147483647 w 6"/>
                <a:gd name="T5" fmla="*/ 2147483647 h 10"/>
                <a:gd name="T6" fmla="*/ 2147483647 w 6"/>
                <a:gd name="T7" fmla="*/ 2147483647 h 10"/>
                <a:gd name="T8" fmla="*/ 2147483647 w 6"/>
                <a:gd name="T9" fmla="*/ 2147483647 h 10"/>
                <a:gd name="T10" fmla="*/ 2147483647 w 6"/>
                <a:gd name="T11" fmla="*/ 2147483647 h 10"/>
                <a:gd name="T12" fmla="*/ 2147483647 w 6"/>
                <a:gd name="T13" fmla="*/ 2147483647 h 10"/>
                <a:gd name="T14" fmla="*/ 2147483647 w 6"/>
                <a:gd name="T15" fmla="*/ 2147483647 h 10"/>
                <a:gd name="T16" fmla="*/ 2147483647 w 6"/>
                <a:gd name="T17" fmla="*/ 2147483647 h 10"/>
                <a:gd name="T18" fmla="*/ 0 w 6"/>
                <a:gd name="T19" fmla="*/ 2147483647 h 10"/>
                <a:gd name="T20" fmla="*/ 2147483647 w 6"/>
                <a:gd name="T21" fmla="*/ 2147483647 h 10"/>
                <a:gd name="T22" fmla="*/ 2147483647 w 6"/>
                <a:gd name="T23" fmla="*/ 2147483647 h 10"/>
                <a:gd name="T24" fmla="*/ 2147483647 w 6"/>
                <a:gd name="T25" fmla="*/ 2147483647 h 10"/>
                <a:gd name="T26" fmla="*/ 2147483647 w 6"/>
                <a:gd name="T27" fmla="*/ 2147483647 h 10"/>
                <a:gd name="T28" fmla="*/ 2147483647 w 6"/>
                <a:gd name="T29" fmla="*/ 2147483647 h 10"/>
                <a:gd name="T30" fmla="*/ 2147483647 w 6"/>
                <a:gd name="T31" fmla="*/ 2147483647 h 10"/>
                <a:gd name="T32" fmla="*/ 2147483647 w 6"/>
                <a:gd name="T33" fmla="*/ 2147483647 h 10"/>
                <a:gd name="T34" fmla="*/ 2147483647 w 6"/>
                <a:gd name="T35" fmla="*/ 2147483647 h 10"/>
                <a:gd name="T36" fmla="*/ 2147483647 w 6"/>
                <a:gd name="T37" fmla="*/ 2147483647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10"/>
                <a:gd name="T59" fmla="*/ 6 w 6"/>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10">
                  <a:moveTo>
                    <a:pt x="0" y="3"/>
                  </a:moveTo>
                  <a:cubicBezTo>
                    <a:pt x="0" y="2"/>
                    <a:pt x="0" y="1"/>
                    <a:pt x="1" y="0"/>
                  </a:cubicBezTo>
                  <a:cubicBezTo>
                    <a:pt x="1" y="0"/>
                    <a:pt x="2" y="0"/>
                    <a:pt x="3" y="1"/>
                  </a:cubicBezTo>
                  <a:cubicBezTo>
                    <a:pt x="4" y="1"/>
                    <a:pt x="5" y="2"/>
                    <a:pt x="5" y="3"/>
                  </a:cubicBezTo>
                  <a:cubicBezTo>
                    <a:pt x="6" y="4"/>
                    <a:pt x="6" y="6"/>
                    <a:pt x="6" y="7"/>
                  </a:cubicBezTo>
                  <a:cubicBezTo>
                    <a:pt x="6" y="8"/>
                    <a:pt x="6" y="9"/>
                    <a:pt x="6" y="9"/>
                  </a:cubicBezTo>
                  <a:cubicBezTo>
                    <a:pt x="6" y="10"/>
                    <a:pt x="5" y="10"/>
                    <a:pt x="5" y="10"/>
                  </a:cubicBezTo>
                  <a:cubicBezTo>
                    <a:pt x="4" y="10"/>
                    <a:pt x="4" y="10"/>
                    <a:pt x="3" y="9"/>
                  </a:cubicBezTo>
                  <a:cubicBezTo>
                    <a:pt x="2" y="9"/>
                    <a:pt x="1" y="8"/>
                    <a:pt x="1" y="7"/>
                  </a:cubicBezTo>
                  <a:cubicBezTo>
                    <a:pt x="0" y="6"/>
                    <a:pt x="0" y="5"/>
                    <a:pt x="0" y="3"/>
                  </a:cubicBezTo>
                  <a:close/>
                  <a:moveTo>
                    <a:pt x="1" y="4"/>
                  </a:moveTo>
                  <a:cubicBezTo>
                    <a:pt x="1" y="5"/>
                    <a:pt x="1" y="6"/>
                    <a:pt x="2" y="7"/>
                  </a:cubicBezTo>
                  <a:cubicBezTo>
                    <a:pt x="2" y="7"/>
                    <a:pt x="2" y="8"/>
                    <a:pt x="3" y="8"/>
                  </a:cubicBezTo>
                  <a:cubicBezTo>
                    <a:pt x="4" y="9"/>
                    <a:pt x="4" y="9"/>
                    <a:pt x="4" y="8"/>
                  </a:cubicBezTo>
                  <a:cubicBezTo>
                    <a:pt x="5" y="8"/>
                    <a:pt x="5" y="7"/>
                    <a:pt x="5" y="6"/>
                  </a:cubicBezTo>
                  <a:cubicBezTo>
                    <a:pt x="5" y="5"/>
                    <a:pt x="5" y="4"/>
                    <a:pt x="4" y="4"/>
                  </a:cubicBezTo>
                  <a:cubicBezTo>
                    <a:pt x="4" y="3"/>
                    <a:pt x="4" y="2"/>
                    <a:pt x="3" y="2"/>
                  </a:cubicBezTo>
                  <a:cubicBezTo>
                    <a:pt x="2" y="2"/>
                    <a:pt x="2" y="2"/>
                    <a:pt x="2" y="2"/>
                  </a:cubicBezTo>
                  <a:cubicBezTo>
                    <a:pt x="1" y="2"/>
                    <a:pt x="1" y="3"/>
                    <a:pt x="1" y="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3" name="Freeform 933"/>
            <p:cNvSpPr>
              <a:spLocks noEditPoints="1"/>
            </p:cNvSpPr>
            <p:nvPr/>
          </p:nvSpPr>
          <p:spPr bwMode="auto">
            <a:xfrm>
              <a:off x="1852" y="3854"/>
              <a:ext cx="484" cy="365"/>
            </a:xfrm>
            <a:custGeom>
              <a:avLst/>
              <a:gdLst>
                <a:gd name="T0" fmla="*/ 2147483647 w 49"/>
                <a:gd name="T1" fmla="*/ 2147483647 h 37"/>
                <a:gd name="T2" fmla="*/ 2147483647 w 49"/>
                <a:gd name="T3" fmla="*/ 0 h 37"/>
                <a:gd name="T4" fmla="*/ 2147483647 w 49"/>
                <a:gd name="T5" fmla="*/ 2147483647 h 37"/>
                <a:gd name="T6" fmla="*/ 2147483647 w 49"/>
                <a:gd name="T7" fmla="*/ 2147483647 h 37"/>
                <a:gd name="T8" fmla="*/ 2147483647 w 49"/>
                <a:gd name="T9" fmla="*/ 2147483647 h 37"/>
                <a:gd name="T10" fmla="*/ 2147483647 w 49"/>
                <a:gd name="T11" fmla="*/ 2147483647 h 37"/>
                <a:gd name="T12" fmla="*/ 2147483647 w 49"/>
                <a:gd name="T13" fmla="*/ 2147483647 h 37"/>
                <a:gd name="T14" fmla="*/ 2147483647 w 49"/>
                <a:gd name="T15" fmla="*/ 2147483647 h 37"/>
                <a:gd name="T16" fmla="*/ 2147483647 w 49"/>
                <a:gd name="T17" fmla="*/ 2147483647 h 37"/>
                <a:gd name="T18" fmla="*/ 2147483647 w 49"/>
                <a:gd name="T19" fmla="*/ 2147483647 h 37"/>
                <a:gd name="T20" fmla="*/ 2147483647 w 49"/>
                <a:gd name="T21" fmla="*/ 2147483647 h 37"/>
                <a:gd name="T22" fmla="*/ 2147483647 w 49"/>
                <a:gd name="T23" fmla="*/ 2147483647 h 37"/>
                <a:gd name="T24" fmla="*/ 2147483647 w 49"/>
                <a:gd name="T25" fmla="*/ 2147483647 h 37"/>
                <a:gd name="T26" fmla="*/ 2147483647 w 49"/>
                <a:gd name="T27" fmla="*/ 2147483647 h 37"/>
                <a:gd name="T28" fmla="*/ 2147483647 w 49"/>
                <a:gd name="T29" fmla="*/ 2147483647 h 37"/>
                <a:gd name="T30" fmla="*/ 2147483647 w 49"/>
                <a:gd name="T31" fmla="*/ 2147483647 h 37"/>
                <a:gd name="T32" fmla="*/ 2147483647 w 49"/>
                <a:gd name="T33" fmla="*/ 2147483647 h 37"/>
                <a:gd name="T34" fmla="*/ 2147483647 w 49"/>
                <a:gd name="T35" fmla="*/ 2147483647 h 37"/>
                <a:gd name="T36" fmla="*/ 2147483647 w 49"/>
                <a:gd name="T37" fmla="*/ 2147483647 h 37"/>
                <a:gd name="T38" fmla="*/ 2147483647 w 49"/>
                <a:gd name="T39" fmla="*/ 2147483647 h 37"/>
                <a:gd name="T40" fmla="*/ 2147483647 w 49"/>
                <a:gd name="T41" fmla="*/ 2147483647 h 37"/>
                <a:gd name="T42" fmla="*/ 2147483647 w 49"/>
                <a:gd name="T43" fmla="*/ 2147483647 h 37"/>
                <a:gd name="T44" fmla="*/ 2147483647 w 49"/>
                <a:gd name="T45" fmla="*/ 2147483647 h 37"/>
                <a:gd name="T46" fmla="*/ 2147483647 w 49"/>
                <a:gd name="T47" fmla="*/ 2147483647 h 37"/>
                <a:gd name="T48" fmla="*/ 2147483647 w 49"/>
                <a:gd name="T49" fmla="*/ 2147483647 h 37"/>
                <a:gd name="T50" fmla="*/ 2147483647 w 49"/>
                <a:gd name="T51" fmla="*/ 2147483647 h 37"/>
                <a:gd name="T52" fmla="*/ 2147483647 w 49"/>
                <a:gd name="T53" fmla="*/ 2147483647 h 37"/>
                <a:gd name="T54" fmla="*/ 2147483647 w 49"/>
                <a:gd name="T55" fmla="*/ 2147483647 h 37"/>
                <a:gd name="T56" fmla="*/ 2147483647 w 49"/>
                <a:gd name="T57" fmla="*/ 2147483647 h 37"/>
                <a:gd name="T58" fmla="*/ 2147483647 w 49"/>
                <a:gd name="T59" fmla="*/ 2147483647 h 37"/>
                <a:gd name="T60" fmla="*/ 2147483647 w 49"/>
                <a:gd name="T61" fmla="*/ 2147483647 h 37"/>
                <a:gd name="T62" fmla="*/ 2147483647 w 49"/>
                <a:gd name="T63" fmla="*/ 2147483647 h 37"/>
                <a:gd name="T64" fmla="*/ 2147483647 w 49"/>
                <a:gd name="T65" fmla="*/ 2147483647 h 37"/>
                <a:gd name="T66" fmla="*/ 2147483647 w 49"/>
                <a:gd name="T67" fmla="*/ 2147483647 h 37"/>
                <a:gd name="T68" fmla="*/ 2147483647 w 49"/>
                <a:gd name="T69" fmla="*/ 2147483647 h 37"/>
                <a:gd name="T70" fmla="*/ 2147483647 w 49"/>
                <a:gd name="T71" fmla="*/ 2147483647 h 37"/>
                <a:gd name="T72" fmla="*/ 2147483647 w 49"/>
                <a:gd name="T73" fmla="*/ 2147483647 h 37"/>
                <a:gd name="T74" fmla="*/ 2147483647 w 49"/>
                <a:gd name="T75" fmla="*/ 2147483647 h 37"/>
                <a:gd name="T76" fmla="*/ 2147483647 w 49"/>
                <a:gd name="T77" fmla="*/ 2147483647 h 37"/>
                <a:gd name="T78" fmla="*/ 2147483647 w 49"/>
                <a:gd name="T79" fmla="*/ 2147483647 h 37"/>
                <a:gd name="T80" fmla="*/ 2147483647 w 49"/>
                <a:gd name="T81" fmla="*/ 2147483647 h 37"/>
                <a:gd name="T82" fmla="*/ 2147483647 w 49"/>
                <a:gd name="T83" fmla="*/ 2147483647 h 37"/>
                <a:gd name="T84" fmla="*/ 2147483647 w 49"/>
                <a:gd name="T85" fmla="*/ 2147483647 h 37"/>
                <a:gd name="T86" fmla="*/ 2147483647 w 49"/>
                <a:gd name="T87" fmla="*/ 2147483647 h 37"/>
                <a:gd name="T88" fmla="*/ 2147483647 w 49"/>
                <a:gd name="T89" fmla="*/ 2147483647 h 37"/>
                <a:gd name="T90" fmla="*/ 2147483647 w 49"/>
                <a:gd name="T91" fmla="*/ 2147483647 h 37"/>
                <a:gd name="T92" fmla="*/ 2147483647 w 49"/>
                <a:gd name="T93" fmla="*/ 2147483647 h 37"/>
                <a:gd name="T94" fmla="*/ 2147483647 w 49"/>
                <a:gd name="T95" fmla="*/ 2147483647 h 37"/>
                <a:gd name="T96" fmla="*/ 2147483647 w 49"/>
                <a:gd name="T97" fmla="*/ 2147483647 h 37"/>
                <a:gd name="T98" fmla="*/ 2147483647 w 49"/>
                <a:gd name="T99" fmla="*/ 2147483647 h 37"/>
                <a:gd name="T100" fmla="*/ 2147483647 w 49"/>
                <a:gd name="T101" fmla="*/ 2147483647 h 37"/>
                <a:gd name="T102" fmla="*/ 2147483647 w 49"/>
                <a:gd name="T103" fmla="*/ 2147483647 h 37"/>
                <a:gd name="T104" fmla="*/ 2147483647 w 49"/>
                <a:gd name="T105" fmla="*/ 2147483647 h 37"/>
                <a:gd name="T106" fmla="*/ 2147483647 w 49"/>
                <a:gd name="T107" fmla="*/ 2147483647 h 37"/>
                <a:gd name="T108" fmla="*/ 2147483647 w 49"/>
                <a:gd name="T109" fmla="*/ 2147483647 h 37"/>
                <a:gd name="T110" fmla="*/ 2147483647 w 49"/>
                <a:gd name="T111" fmla="*/ 2147483647 h 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
                <a:gd name="T169" fmla="*/ 0 h 37"/>
                <a:gd name="T170" fmla="*/ 49 w 49"/>
                <a:gd name="T171" fmla="*/ 37 h 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 h="37">
                  <a:moveTo>
                    <a:pt x="3" y="5"/>
                  </a:moveTo>
                  <a:cubicBezTo>
                    <a:pt x="2" y="5"/>
                    <a:pt x="2" y="4"/>
                    <a:pt x="1" y="3"/>
                  </a:cubicBezTo>
                  <a:cubicBezTo>
                    <a:pt x="1" y="3"/>
                    <a:pt x="1" y="2"/>
                    <a:pt x="1" y="2"/>
                  </a:cubicBezTo>
                  <a:cubicBezTo>
                    <a:pt x="1" y="1"/>
                    <a:pt x="1" y="0"/>
                    <a:pt x="2" y="0"/>
                  </a:cubicBezTo>
                  <a:cubicBezTo>
                    <a:pt x="2" y="0"/>
                    <a:pt x="3" y="0"/>
                    <a:pt x="4" y="0"/>
                  </a:cubicBezTo>
                  <a:cubicBezTo>
                    <a:pt x="5" y="1"/>
                    <a:pt x="6" y="2"/>
                    <a:pt x="7" y="3"/>
                  </a:cubicBezTo>
                  <a:cubicBezTo>
                    <a:pt x="7" y="4"/>
                    <a:pt x="8" y="5"/>
                    <a:pt x="8" y="6"/>
                  </a:cubicBezTo>
                  <a:cubicBezTo>
                    <a:pt x="8" y="6"/>
                    <a:pt x="8" y="7"/>
                    <a:pt x="7" y="7"/>
                  </a:cubicBezTo>
                  <a:cubicBezTo>
                    <a:pt x="7" y="7"/>
                    <a:pt x="7" y="7"/>
                    <a:pt x="6" y="7"/>
                  </a:cubicBezTo>
                  <a:cubicBezTo>
                    <a:pt x="7" y="8"/>
                    <a:pt x="7" y="9"/>
                    <a:pt x="8" y="9"/>
                  </a:cubicBezTo>
                  <a:cubicBezTo>
                    <a:pt x="8" y="10"/>
                    <a:pt x="8" y="11"/>
                    <a:pt x="8" y="12"/>
                  </a:cubicBezTo>
                  <a:cubicBezTo>
                    <a:pt x="8" y="13"/>
                    <a:pt x="8" y="13"/>
                    <a:pt x="7" y="14"/>
                  </a:cubicBezTo>
                  <a:cubicBezTo>
                    <a:pt x="6" y="14"/>
                    <a:pt x="6" y="14"/>
                    <a:pt x="4" y="13"/>
                  </a:cubicBezTo>
                  <a:cubicBezTo>
                    <a:pt x="3" y="13"/>
                    <a:pt x="2" y="12"/>
                    <a:pt x="1" y="10"/>
                  </a:cubicBezTo>
                  <a:cubicBezTo>
                    <a:pt x="1" y="9"/>
                    <a:pt x="0" y="8"/>
                    <a:pt x="0" y="7"/>
                  </a:cubicBezTo>
                  <a:cubicBezTo>
                    <a:pt x="0" y="6"/>
                    <a:pt x="1" y="6"/>
                    <a:pt x="1" y="5"/>
                  </a:cubicBezTo>
                  <a:cubicBezTo>
                    <a:pt x="1" y="5"/>
                    <a:pt x="2" y="5"/>
                    <a:pt x="3" y="5"/>
                  </a:cubicBezTo>
                  <a:close/>
                  <a:moveTo>
                    <a:pt x="2" y="2"/>
                  </a:moveTo>
                  <a:cubicBezTo>
                    <a:pt x="2" y="3"/>
                    <a:pt x="3" y="4"/>
                    <a:pt x="3" y="4"/>
                  </a:cubicBezTo>
                  <a:cubicBezTo>
                    <a:pt x="3" y="5"/>
                    <a:pt x="4" y="5"/>
                    <a:pt x="4" y="6"/>
                  </a:cubicBezTo>
                  <a:cubicBezTo>
                    <a:pt x="5" y="6"/>
                    <a:pt x="5" y="6"/>
                    <a:pt x="6" y="6"/>
                  </a:cubicBezTo>
                  <a:cubicBezTo>
                    <a:pt x="6" y="6"/>
                    <a:pt x="6" y="5"/>
                    <a:pt x="6" y="5"/>
                  </a:cubicBezTo>
                  <a:cubicBezTo>
                    <a:pt x="6" y="4"/>
                    <a:pt x="6" y="4"/>
                    <a:pt x="6" y="3"/>
                  </a:cubicBezTo>
                  <a:cubicBezTo>
                    <a:pt x="5" y="2"/>
                    <a:pt x="5" y="2"/>
                    <a:pt x="4" y="2"/>
                  </a:cubicBezTo>
                  <a:cubicBezTo>
                    <a:pt x="4" y="1"/>
                    <a:pt x="3" y="1"/>
                    <a:pt x="3" y="1"/>
                  </a:cubicBezTo>
                  <a:cubicBezTo>
                    <a:pt x="3" y="2"/>
                    <a:pt x="2" y="2"/>
                    <a:pt x="2" y="2"/>
                  </a:cubicBezTo>
                  <a:close/>
                  <a:moveTo>
                    <a:pt x="2" y="8"/>
                  </a:moveTo>
                  <a:cubicBezTo>
                    <a:pt x="2" y="8"/>
                    <a:pt x="2" y="9"/>
                    <a:pt x="2" y="9"/>
                  </a:cubicBezTo>
                  <a:cubicBezTo>
                    <a:pt x="2" y="10"/>
                    <a:pt x="3" y="10"/>
                    <a:pt x="3" y="11"/>
                  </a:cubicBezTo>
                  <a:cubicBezTo>
                    <a:pt x="3" y="11"/>
                    <a:pt x="4" y="12"/>
                    <a:pt x="4" y="12"/>
                  </a:cubicBezTo>
                  <a:cubicBezTo>
                    <a:pt x="5" y="12"/>
                    <a:pt x="6" y="12"/>
                    <a:pt x="6" y="12"/>
                  </a:cubicBezTo>
                  <a:cubicBezTo>
                    <a:pt x="7" y="12"/>
                    <a:pt x="7" y="12"/>
                    <a:pt x="7" y="11"/>
                  </a:cubicBezTo>
                  <a:cubicBezTo>
                    <a:pt x="7" y="10"/>
                    <a:pt x="7" y="9"/>
                    <a:pt x="6" y="9"/>
                  </a:cubicBezTo>
                  <a:cubicBezTo>
                    <a:pt x="6" y="8"/>
                    <a:pt x="5" y="7"/>
                    <a:pt x="4" y="7"/>
                  </a:cubicBezTo>
                  <a:cubicBezTo>
                    <a:pt x="4" y="6"/>
                    <a:pt x="3" y="6"/>
                    <a:pt x="3" y="7"/>
                  </a:cubicBezTo>
                  <a:cubicBezTo>
                    <a:pt x="2" y="7"/>
                    <a:pt x="2" y="7"/>
                    <a:pt x="2" y="8"/>
                  </a:cubicBezTo>
                  <a:close/>
                  <a:moveTo>
                    <a:pt x="10" y="10"/>
                  </a:moveTo>
                  <a:cubicBezTo>
                    <a:pt x="10" y="8"/>
                    <a:pt x="10" y="7"/>
                    <a:pt x="10" y="6"/>
                  </a:cubicBezTo>
                  <a:cubicBezTo>
                    <a:pt x="10" y="6"/>
                    <a:pt x="11" y="5"/>
                    <a:pt x="11" y="5"/>
                  </a:cubicBezTo>
                  <a:cubicBezTo>
                    <a:pt x="12" y="5"/>
                    <a:pt x="13" y="5"/>
                    <a:pt x="14" y="6"/>
                  </a:cubicBezTo>
                  <a:cubicBezTo>
                    <a:pt x="14" y="6"/>
                    <a:pt x="15" y="6"/>
                    <a:pt x="15" y="7"/>
                  </a:cubicBezTo>
                  <a:cubicBezTo>
                    <a:pt x="16" y="8"/>
                    <a:pt x="16" y="8"/>
                    <a:pt x="17" y="9"/>
                  </a:cubicBezTo>
                  <a:cubicBezTo>
                    <a:pt x="17" y="10"/>
                    <a:pt x="17" y="10"/>
                    <a:pt x="17" y="11"/>
                  </a:cubicBezTo>
                  <a:cubicBezTo>
                    <a:pt x="17" y="12"/>
                    <a:pt x="18" y="13"/>
                    <a:pt x="18" y="14"/>
                  </a:cubicBezTo>
                  <a:cubicBezTo>
                    <a:pt x="18" y="16"/>
                    <a:pt x="17" y="17"/>
                    <a:pt x="17" y="18"/>
                  </a:cubicBezTo>
                  <a:cubicBezTo>
                    <a:pt x="17" y="18"/>
                    <a:pt x="16" y="19"/>
                    <a:pt x="16" y="19"/>
                  </a:cubicBezTo>
                  <a:cubicBezTo>
                    <a:pt x="15" y="19"/>
                    <a:pt x="15" y="19"/>
                    <a:pt x="14" y="19"/>
                  </a:cubicBezTo>
                  <a:cubicBezTo>
                    <a:pt x="12" y="18"/>
                    <a:pt x="12" y="17"/>
                    <a:pt x="11" y="16"/>
                  </a:cubicBezTo>
                  <a:cubicBezTo>
                    <a:pt x="11" y="15"/>
                    <a:pt x="10" y="14"/>
                    <a:pt x="10" y="13"/>
                  </a:cubicBezTo>
                  <a:cubicBezTo>
                    <a:pt x="10" y="12"/>
                    <a:pt x="10" y="11"/>
                    <a:pt x="10" y="10"/>
                  </a:cubicBezTo>
                  <a:close/>
                  <a:moveTo>
                    <a:pt x="11" y="11"/>
                  </a:moveTo>
                  <a:cubicBezTo>
                    <a:pt x="11" y="12"/>
                    <a:pt x="11" y="13"/>
                    <a:pt x="11" y="13"/>
                  </a:cubicBezTo>
                  <a:cubicBezTo>
                    <a:pt x="12" y="14"/>
                    <a:pt x="12" y="15"/>
                    <a:pt x="12" y="15"/>
                  </a:cubicBezTo>
                  <a:cubicBezTo>
                    <a:pt x="12" y="16"/>
                    <a:pt x="13" y="17"/>
                    <a:pt x="14" y="17"/>
                  </a:cubicBezTo>
                  <a:cubicBezTo>
                    <a:pt x="14" y="18"/>
                    <a:pt x="15" y="18"/>
                    <a:pt x="15" y="17"/>
                  </a:cubicBezTo>
                  <a:cubicBezTo>
                    <a:pt x="16" y="17"/>
                    <a:pt x="16" y="17"/>
                    <a:pt x="16" y="16"/>
                  </a:cubicBezTo>
                  <a:cubicBezTo>
                    <a:pt x="16" y="15"/>
                    <a:pt x="16" y="15"/>
                    <a:pt x="16" y="13"/>
                  </a:cubicBezTo>
                  <a:cubicBezTo>
                    <a:pt x="16" y="12"/>
                    <a:pt x="16" y="12"/>
                    <a:pt x="16" y="11"/>
                  </a:cubicBezTo>
                  <a:cubicBezTo>
                    <a:pt x="16" y="10"/>
                    <a:pt x="16" y="9"/>
                    <a:pt x="15" y="9"/>
                  </a:cubicBezTo>
                  <a:cubicBezTo>
                    <a:pt x="15" y="8"/>
                    <a:pt x="14" y="7"/>
                    <a:pt x="14" y="7"/>
                  </a:cubicBezTo>
                  <a:cubicBezTo>
                    <a:pt x="13" y="7"/>
                    <a:pt x="12" y="7"/>
                    <a:pt x="12" y="7"/>
                  </a:cubicBezTo>
                  <a:cubicBezTo>
                    <a:pt x="12" y="7"/>
                    <a:pt x="12" y="8"/>
                    <a:pt x="11" y="8"/>
                  </a:cubicBezTo>
                  <a:cubicBezTo>
                    <a:pt x="11" y="9"/>
                    <a:pt x="11" y="10"/>
                    <a:pt x="11" y="11"/>
                  </a:cubicBezTo>
                  <a:close/>
                  <a:moveTo>
                    <a:pt x="19" y="15"/>
                  </a:moveTo>
                  <a:cubicBezTo>
                    <a:pt x="19" y="14"/>
                    <a:pt x="19" y="13"/>
                    <a:pt x="20" y="12"/>
                  </a:cubicBezTo>
                  <a:cubicBezTo>
                    <a:pt x="20" y="11"/>
                    <a:pt x="20" y="11"/>
                    <a:pt x="21" y="10"/>
                  </a:cubicBezTo>
                  <a:cubicBezTo>
                    <a:pt x="21" y="10"/>
                    <a:pt x="22" y="10"/>
                    <a:pt x="23" y="11"/>
                  </a:cubicBezTo>
                  <a:cubicBezTo>
                    <a:pt x="24" y="11"/>
                    <a:pt x="24" y="12"/>
                    <a:pt x="25" y="12"/>
                  </a:cubicBezTo>
                  <a:cubicBezTo>
                    <a:pt x="25" y="13"/>
                    <a:pt x="26" y="14"/>
                    <a:pt x="26" y="14"/>
                  </a:cubicBezTo>
                  <a:cubicBezTo>
                    <a:pt x="26" y="15"/>
                    <a:pt x="27" y="16"/>
                    <a:pt x="27" y="17"/>
                  </a:cubicBezTo>
                  <a:cubicBezTo>
                    <a:pt x="27" y="17"/>
                    <a:pt x="27" y="18"/>
                    <a:pt x="27" y="20"/>
                  </a:cubicBezTo>
                  <a:cubicBezTo>
                    <a:pt x="27" y="21"/>
                    <a:pt x="27" y="22"/>
                    <a:pt x="27" y="23"/>
                  </a:cubicBezTo>
                  <a:cubicBezTo>
                    <a:pt x="26" y="24"/>
                    <a:pt x="26" y="24"/>
                    <a:pt x="25" y="24"/>
                  </a:cubicBezTo>
                  <a:cubicBezTo>
                    <a:pt x="25" y="25"/>
                    <a:pt x="24" y="24"/>
                    <a:pt x="23" y="24"/>
                  </a:cubicBezTo>
                  <a:cubicBezTo>
                    <a:pt x="22" y="23"/>
                    <a:pt x="21" y="22"/>
                    <a:pt x="20" y="21"/>
                  </a:cubicBezTo>
                  <a:cubicBezTo>
                    <a:pt x="20" y="20"/>
                    <a:pt x="20" y="19"/>
                    <a:pt x="19" y="18"/>
                  </a:cubicBezTo>
                  <a:cubicBezTo>
                    <a:pt x="19" y="17"/>
                    <a:pt x="19" y="16"/>
                    <a:pt x="19" y="15"/>
                  </a:cubicBezTo>
                  <a:close/>
                  <a:moveTo>
                    <a:pt x="21" y="16"/>
                  </a:moveTo>
                  <a:cubicBezTo>
                    <a:pt x="21" y="17"/>
                    <a:pt x="21" y="18"/>
                    <a:pt x="21" y="19"/>
                  </a:cubicBezTo>
                  <a:cubicBezTo>
                    <a:pt x="21" y="20"/>
                    <a:pt x="21" y="20"/>
                    <a:pt x="21" y="21"/>
                  </a:cubicBezTo>
                  <a:cubicBezTo>
                    <a:pt x="22" y="22"/>
                    <a:pt x="22" y="22"/>
                    <a:pt x="23" y="23"/>
                  </a:cubicBezTo>
                  <a:cubicBezTo>
                    <a:pt x="24" y="23"/>
                    <a:pt x="24" y="23"/>
                    <a:pt x="25" y="23"/>
                  </a:cubicBezTo>
                  <a:cubicBezTo>
                    <a:pt x="25" y="22"/>
                    <a:pt x="25" y="22"/>
                    <a:pt x="25" y="21"/>
                  </a:cubicBezTo>
                  <a:cubicBezTo>
                    <a:pt x="25" y="21"/>
                    <a:pt x="25" y="20"/>
                    <a:pt x="25" y="19"/>
                  </a:cubicBezTo>
                  <a:cubicBezTo>
                    <a:pt x="25" y="18"/>
                    <a:pt x="25" y="17"/>
                    <a:pt x="25" y="16"/>
                  </a:cubicBezTo>
                  <a:cubicBezTo>
                    <a:pt x="25" y="15"/>
                    <a:pt x="25" y="15"/>
                    <a:pt x="25" y="14"/>
                  </a:cubicBezTo>
                  <a:cubicBezTo>
                    <a:pt x="24" y="13"/>
                    <a:pt x="24" y="13"/>
                    <a:pt x="23" y="12"/>
                  </a:cubicBezTo>
                  <a:cubicBezTo>
                    <a:pt x="22" y="12"/>
                    <a:pt x="22" y="12"/>
                    <a:pt x="21" y="12"/>
                  </a:cubicBezTo>
                  <a:cubicBezTo>
                    <a:pt x="21" y="12"/>
                    <a:pt x="21" y="13"/>
                    <a:pt x="21" y="14"/>
                  </a:cubicBezTo>
                  <a:cubicBezTo>
                    <a:pt x="21" y="14"/>
                    <a:pt x="21" y="15"/>
                    <a:pt x="21" y="16"/>
                  </a:cubicBezTo>
                  <a:close/>
                  <a:moveTo>
                    <a:pt x="47" y="33"/>
                  </a:moveTo>
                  <a:cubicBezTo>
                    <a:pt x="48" y="34"/>
                    <a:pt x="48" y="34"/>
                    <a:pt x="49" y="35"/>
                  </a:cubicBezTo>
                  <a:cubicBezTo>
                    <a:pt x="49" y="36"/>
                    <a:pt x="48" y="36"/>
                    <a:pt x="47" y="37"/>
                  </a:cubicBezTo>
                  <a:cubicBezTo>
                    <a:pt x="46" y="37"/>
                    <a:pt x="45" y="37"/>
                    <a:pt x="44" y="36"/>
                  </a:cubicBezTo>
                  <a:cubicBezTo>
                    <a:pt x="42" y="35"/>
                    <a:pt x="41" y="34"/>
                    <a:pt x="41" y="33"/>
                  </a:cubicBezTo>
                  <a:cubicBezTo>
                    <a:pt x="40" y="32"/>
                    <a:pt x="39" y="31"/>
                    <a:pt x="39" y="30"/>
                  </a:cubicBezTo>
                  <a:cubicBezTo>
                    <a:pt x="38" y="28"/>
                    <a:pt x="38" y="27"/>
                    <a:pt x="38" y="26"/>
                  </a:cubicBezTo>
                  <a:cubicBezTo>
                    <a:pt x="38" y="25"/>
                    <a:pt x="38" y="24"/>
                    <a:pt x="39" y="23"/>
                  </a:cubicBezTo>
                  <a:cubicBezTo>
                    <a:pt x="39" y="22"/>
                    <a:pt x="40" y="22"/>
                    <a:pt x="41" y="22"/>
                  </a:cubicBezTo>
                  <a:cubicBezTo>
                    <a:pt x="42" y="22"/>
                    <a:pt x="43" y="22"/>
                    <a:pt x="44" y="23"/>
                  </a:cubicBezTo>
                  <a:cubicBezTo>
                    <a:pt x="45" y="23"/>
                    <a:pt x="46" y="24"/>
                    <a:pt x="47" y="25"/>
                  </a:cubicBezTo>
                  <a:cubicBezTo>
                    <a:pt x="48" y="27"/>
                    <a:pt x="48" y="28"/>
                    <a:pt x="49" y="29"/>
                  </a:cubicBezTo>
                  <a:cubicBezTo>
                    <a:pt x="48" y="29"/>
                    <a:pt x="48" y="29"/>
                    <a:pt x="47" y="29"/>
                  </a:cubicBezTo>
                  <a:cubicBezTo>
                    <a:pt x="47" y="28"/>
                    <a:pt x="46" y="27"/>
                    <a:pt x="46" y="26"/>
                  </a:cubicBezTo>
                  <a:cubicBezTo>
                    <a:pt x="45" y="25"/>
                    <a:pt x="45" y="25"/>
                    <a:pt x="44" y="24"/>
                  </a:cubicBezTo>
                  <a:cubicBezTo>
                    <a:pt x="43" y="24"/>
                    <a:pt x="42" y="23"/>
                    <a:pt x="41" y="24"/>
                  </a:cubicBezTo>
                  <a:cubicBezTo>
                    <a:pt x="41" y="24"/>
                    <a:pt x="40" y="24"/>
                    <a:pt x="40" y="25"/>
                  </a:cubicBezTo>
                  <a:cubicBezTo>
                    <a:pt x="40" y="25"/>
                    <a:pt x="40" y="26"/>
                    <a:pt x="40" y="27"/>
                  </a:cubicBezTo>
                  <a:cubicBezTo>
                    <a:pt x="40" y="28"/>
                    <a:pt x="40" y="29"/>
                    <a:pt x="40" y="30"/>
                  </a:cubicBezTo>
                  <a:cubicBezTo>
                    <a:pt x="40" y="31"/>
                    <a:pt x="41" y="32"/>
                    <a:pt x="42" y="33"/>
                  </a:cubicBezTo>
                  <a:cubicBezTo>
                    <a:pt x="42" y="33"/>
                    <a:pt x="43" y="34"/>
                    <a:pt x="44" y="34"/>
                  </a:cubicBezTo>
                  <a:cubicBezTo>
                    <a:pt x="45" y="35"/>
                    <a:pt x="45" y="35"/>
                    <a:pt x="46" y="35"/>
                  </a:cubicBezTo>
                  <a:cubicBezTo>
                    <a:pt x="47" y="35"/>
                    <a:pt x="47" y="34"/>
                    <a:pt x="47" y="33"/>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4" name="Freeform 934"/>
            <p:cNvSpPr>
              <a:spLocks noEditPoints="1"/>
            </p:cNvSpPr>
            <p:nvPr/>
          </p:nvSpPr>
          <p:spPr bwMode="auto">
            <a:xfrm>
              <a:off x="1872" y="3647"/>
              <a:ext cx="621" cy="434"/>
            </a:xfrm>
            <a:custGeom>
              <a:avLst/>
              <a:gdLst>
                <a:gd name="T0" fmla="*/ 2147483647 w 63"/>
                <a:gd name="T1" fmla="*/ 2147483647 h 44"/>
                <a:gd name="T2" fmla="*/ 0 w 63"/>
                <a:gd name="T3" fmla="*/ 2147483647 h 44"/>
                <a:gd name="T4" fmla="*/ 2147483647 w 63"/>
                <a:gd name="T5" fmla="*/ 2147483647 h 44"/>
                <a:gd name="T6" fmla="*/ 2147483647 w 63"/>
                <a:gd name="T7" fmla="*/ 2147483647 h 44"/>
                <a:gd name="T8" fmla="*/ 2147483647 w 63"/>
                <a:gd name="T9" fmla="*/ 2147483647 h 44"/>
                <a:gd name="T10" fmla="*/ 2147483647 w 63"/>
                <a:gd name="T11" fmla="*/ 2147483647 h 44"/>
                <a:gd name="T12" fmla="*/ 2147483647 w 63"/>
                <a:gd name="T13" fmla="*/ 2147483647 h 44"/>
                <a:gd name="T14" fmla="*/ 2147483647 w 63"/>
                <a:gd name="T15" fmla="*/ 2147483647 h 44"/>
                <a:gd name="T16" fmla="*/ 2147483647 w 63"/>
                <a:gd name="T17" fmla="*/ 2147483647 h 44"/>
                <a:gd name="T18" fmla="*/ 2147483647 w 63"/>
                <a:gd name="T19" fmla="*/ 2147483647 h 44"/>
                <a:gd name="T20" fmla="*/ 2147483647 w 63"/>
                <a:gd name="T21" fmla="*/ 2147483647 h 44"/>
                <a:gd name="T22" fmla="*/ 2147483647 w 63"/>
                <a:gd name="T23" fmla="*/ 2147483647 h 44"/>
                <a:gd name="T24" fmla="*/ 2147483647 w 63"/>
                <a:gd name="T25" fmla="*/ 2147483647 h 44"/>
                <a:gd name="T26" fmla="*/ 2147483647 w 63"/>
                <a:gd name="T27" fmla="*/ 2147483647 h 44"/>
                <a:gd name="T28" fmla="*/ 2147483647 w 63"/>
                <a:gd name="T29" fmla="*/ 2147483647 h 44"/>
                <a:gd name="T30" fmla="*/ 2147483647 w 63"/>
                <a:gd name="T31" fmla="*/ 2147483647 h 44"/>
                <a:gd name="T32" fmla="*/ 2147483647 w 63"/>
                <a:gd name="T33" fmla="*/ 2147483647 h 44"/>
                <a:gd name="T34" fmla="*/ 2147483647 w 63"/>
                <a:gd name="T35" fmla="*/ 2147483647 h 44"/>
                <a:gd name="T36" fmla="*/ 2147483647 w 63"/>
                <a:gd name="T37" fmla="*/ 2147483647 h 44"/>
                <a:gd name="T38" fmla="*/ 2147483647 w 63"/>
                <a:gd name="T39" fmla="*/ 2147483647 h 44"/>
                <a:gd name="T40" fmla="*/ 2147483647 w 63"/>
                <a:gd name="T41" fmla="*/ 2147483647 h 44"/>
                <a:gd name="T42" fmla="*/ 2147483647 w 63"/>
                <a:gd name="T43" fmla="*/ 2147483647 h 44"/>
                <a:gd name="T44" fmla="*/ 2147483647 w 63"/>
                <a:gd name="T45" fmla="*/ 2147483647 h 44"/>
                <a:gd name="T46" fmla="*/ 2147483647 w 63"/>
                <a:gd name="T47" fmla="*/ 2147483647 h 44"/>
                <a:gd name="T48" fmla="*/ 2147483647 w 63"/>
                <a:gd name="T49" fmla="*/ 2147483647 h 44"/>
                <a:gd name="T50" fmla="*/ 2147483647 w 63"/>
                <a:gd name="T51" fmla="*/ 2147483647 h 44"/>
                <a:gd name="T52" fmla="*/ 2147483647 w 63"/>
                <a:gd name="T53" fmla="*/ 2147483647 h 44"/>
                <a:gd name="T54" fmla="*/ 2147483647 w 63"/>
                <a:gd name="T55" fmla="*/ 2147483647 h 44"/>
                <a:gd name="T56" fmla="*/ 2147483647 w 63"/>
                <a:gd name="T57" fmla="*/ 2147483647 h 44"/>
                <a:gd name="T58" fmla="*/ 2147483647 w 63"/>
                <a:gd name="T59" fmla="*/ 2147483647 h 44"/>
                <a:gd name="T60" fmla="*/ 2147483647 w 63"/>
                <a:gd name="T61" fmla="*/ 2147483647 h 44"/>
                <a:gd name="T62" fmla="*/ 2147483647 w 63"/>
                <a:gd name="T63" fmla="*/ 2147483647 h 44"/>
                <a:gd name="T64" fmla="*/ 2147483647 w 63"/>
                <a:gd name="T65" fmla="*/ 2147483647 h 44"/>
                <a:gd name="T66" fmla="*/ 2147483647 w 63"/>
                <a:gd name="T67" fmla="*/ 2147483647 h 44"/>
                <a:gd name="T68" fmla="*/ 2147483647 w 63"/>
                <a:gd name="T69" fmla="*/ 2147483647 h 44"/>
                <a:gd name="T70" fmla="*/ 2147483647 w 63"/>
                <a:gd name="T71" fmla="*/ 2147483647 h 44"/>
                <a:gd name="T72" fmla="*/ 2147483647 w 63"/>
                <a:gd name="T73" fmla="*/ 2147483647 h 44"/>
                <a:gd name="T74" fmla="*/ 2147483647 w 63"/>
                <a:gd name="T75" fmla="*/ 2147483647 h 44"/>
                <a:gd name="T76" fmla="*/ 2147483647 w 63"/>
                <a:gd name="T77" fmla="*/ 2147483647 h 44"/>
                <a:gd name="T78" fmla="*/ 2147483647 w 63"/>
                <a:gd name="T79" fmla="*/ 2147483647 h 44"/>
                <a:gd name="T80" fmla="*/ 2147483647 w 63"/>
                <a:gd name="T81" fmla="*/ 2147483647 h 44"/>
                <a:gd name="T82" fmla="*/ 2147483647 w 63"/>
                <a:gd name="T83" fmla="*/ 2147483647 h 44"/>
                <a:gd name="T84" fmla="*/ 2147483647 w 63"/>
                <a:gd name="T85" fmla="*/ 2147483647 h 44"/>
                <a:gd name="T86" fmla="*/ 2147483647 w 63"/>
                <a:gd name="T87" fmla="*/ 2147483647 h 44"/>
                <a:gd name="T88" fmla="*/ 2147483647 w 63"/>
                <a:gd name="T89" fmla="*/ 2147483647 h 44"/>
                <a:gd name="T90" fmla="*/ 2147483647 w 63"/>
                <a:gd name="T91" fmla="*/ 2147483647 h 44"/>
                <a:gd name="T92" fmla="*/ 2147483647 w 63"/>
                <a:gd name="T93" fmla="*/ 2147483647 h 44"/>
                <a:gd name="T94" fmla="*/ 2147483647 w 63"/>
                <a:gd name="T95" fmla="*/ 2147483647 h 44"/>
                <a:gd name="T96" fmla="*/ 2147483647 w 63"/>
                <a:gd name="T97" fmla="*/ 2147483647 h 44"/>
                <a:gd name="T98" fmla="*/ 2147483647 w 63"/>
                <a:gd name="T99" fmla="*/ 2147483647 h 44"/>
                <a:gd name="T100" fmla="*/ 2147483647 w 63"/>
                <a:gd name="T101" fmla="*/ 2147483647 h 44"/>
                <a:gd name="T102" fmla="*/ 2147483647 w 63"/>
                <a:gd name="T103" fmla="*/ 2147483647 h 44"/>
                <a:gd name="T104" fmla="*/ 2147483647 w 63"/>
                <a:gd name="T105" fmla="*/ 2147483647 h 44"/>
                <a:gd name="T106" fmla="*/ 2147483647 w 63"/>
                <a:gd name="T107" fmla="*/ 2147483647 h 44"/>
                <a:gd name="T108" fmla="*/ 2147483647 w 63"/>
                <a:gd name="T109" fmla="*/ 2147483647 h 44"/>
                <a:gd name="T110" fmla="*/ 2147483647 w 63"/>
                <a:gd name="T111" fmla="*/ 2147483647 h 44"/>
                <a:gd name="T112" fmla="*/ 2147483647 w 63"/>
                <a:gd name="T113" fmla="*/ 2147483647 h 44"/>
                <a:gd name="T114" fmla="*/ 2147483647 w 63"/>
                <a:gd name="T115" fmla="*/ 2147483647 h 44"/>
                <a:gd name="T116" fmla="*/ 2147483647 w 63"/>
                <a:gd name="T117" fmla="*/ 2147483647 h 44"/>
                <a:gd name="T118" fmla="*/ 2147483647 w 63"/>
                <a:gd name="T119" fmla="*/ 2147483647 h 44"/>
                <a:gd name="T120" fmla="*/ 2147483647 w 63"/>
                <a:gd name="T121" fmla="*/ 2147483647 h 44"/>
                <a:gd name="T122" fmla="*/ 2147483647 w 63"/>
                <a:gd name="T123" fmla="*/ 2147483647 h 44"/>
                <a:gd name="T124" fmla="*/ 2147483647 w 63"/>
                <a:gd name="T125" fmla="*/ 2147483647 h 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
                <a:gd name="T190" fmla="*/ 0 h 44"/>
                <a:gd name="T191" fmla="*/ 63 w 63"/>
                <a:gd name="T192" fmla="*/ 44 h 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 h="44">
                  <a:moveTo>
                    <a:pt x="6" y="11"/>
                  </a:moveTo>
                  <a:cubicBezTo>
                    <a:pt x="5" y="11"/>
                    <a:pt x="5" y="11"/>
                    <a:pt x="4" y="11"/>
                  </a:cubicBezTo>
                  <a:cubicBezTo>
                    <a:pt x="4" y="11"/>
                    <a:pt x="3" y="11"/>
                    <a:pt x="3" y="10"/>
                  </a:cubicBezTo>
                  <a:cubicBezTo>
                    <a:pt x="2" y="10"/>
                    <a:pt x="1" y="9"/>
                    <a:pt x="1" y="8"/>
                  </a:cubicBezTo>
                  <a:cubicBezTo>
                    <a:pt x="0" y="8"/>
                    <a:pt x="0" y="7"/>
                    <a:pt x="0" y="6"/>
                  </a:cubicBezTo>
                  <a:cubicBezTo>
                    <a:pt x="0" y="6"/>
                    <a:pt x="0" y="5"/>
                    <a:pt x="0" y="5"/>
                  </a:cubicBezTo>
                  <a:cubicBezTo>
                    <a:pt x="0" y="5"/>
                    <a:pt x="1" y="5"/>
                    <a:pt x="1" y="4"/>
                  </a:cubicBezTo>
                  <a:cubicBezTo>
                    <a:pt x="1" y="4"/>
                    <a:pt x="1" y="4"/>
                    <a:pt x="2" y="5"/>
                  </a:cubicBezTo>
                  <a:cubicBezTo>
                    <a:pt x="2" y="5"/>
                    <a:pt x="3" y="5"/>
                    <a:pt x="3" y="5"/>
                  </a:cubicBezTo>
                  <a:cubicBezTo>
                    <a:pt x="4" y="6"/>
                    <a:pt x="5" y="6"/>
                    <a:pt x="6" y="6"/>
                  </a:cubicBezTo>
                  <a:cubicBezTo>
                    <a:pt x="6" y="6"/>
                    <a:pt x="6" y="6"/>
                    <a:pt x="6" y="6"/>
                  </a:cubicBezTo>
                  <a:cubicBezTo>
                    <a:pt x="6" y="5"/>
                    <a:pt x="6" y="4"/>
                    <a:pt x="5" y="4"/>
                  </a:cubicBezTo>
                  <a:cubicBezTo>
                    <a:pt x="5" y="3"/>
                    <a:pt x="4" y="3"/>
                    <a:pt x="4" y="3"/>
                  </a:cubicBezTo>
                  <a:cubicBezTo>
                    <a:pt x="3" y="2"/>
                    <a:pt x="3" y="2"/>
                    <a:pt x="2" y="2"/>
                  </a:cubicBezTo>
                  <a:cubicBezTo>
                    <a:pt x="2" y="2"/>
                    <a:pt x="2" y="2"/>
                    <a:pt x="1" y="3"/>
                  </a:cubicBezTo>
                  <a:cubicBezTo>
                    <a:pt x="1" y="3"/>
                    <a:pt x="0" y="2"/>
                    <a:pt x="0" y="2"/>
                  </a:cubicBezTo>
                  <a:cubicBezTo>
                    <a:pt x="0" y="1"/>
                    <a:pt x="0" y="1"/>
                    <a:pt x="1" y="1"/>
                  </a:cubicBezTo>
                  <a:cubicBezTo>
                    <a:pt x="1" y="1"/>
                    <a:pt x="1" y="0"/>
                    <a:pt x="2" y="1"/>
                  </a:cubicBezTo>
                  <a:cubicBezTo>
                    <a:pt x="3" y="1"/>
                    <a:pt x="3" y="1"/>
                    <a:pt x="4" y="1"/>
                  </a:cubicBezTo>
                  <a:cubicBezTo>
                    <a:pt x="5" y="2"/>
                    <a:pt x="5" y="2"/>
                    <a:pt x="6" y="3"/>
                  </a:cubicBezTo>
                  <a:cubicBezTo>
                    <a:pt x="6" y="3"/>
                    <a:pt x="7" y="4"/>
                    <a:pt x="7" y="4"/>
                  </a:cubicBezTo>
                  <a:cubicBezTo>
                    <a:pt x="7" y="4"/>
                    <a:pt x="7" y="5"/>
                    <a:pt x="7" y="5"/>
                  </a:cubicBezTo>
                  <a:cubicBezTo>
                    <a:pt x="7" y="6"/>
                    <a:pt x="7" y="6"/>
                    <a:pt x="7" y="7"/>
                  </a:cubicBezTo>
                  <a:cubicBezTo>
                    <a:pt x="7" y="7"/>
                    <a:pt x="7" y="8"/>
                    <a:pt x="7" y="9"/>
                  </a:cubicBezTo>
                  <a:cubicBezTo>
                    <a:pt x="7" y="10"/>
                    <a:pt x="7" y="11"/>
                    <a:pt x="7" y="12"/>
                  </a:cubicBezTo>
                  <a:cubicBezTo>
                    <a:pt x="7" y="12"/>
                    <a:pt x="8" y="13"/>
                    <a:pt x="8" y="13"/>
                  </a:cubicBezTo>
                  <a:cubicBezTo>
                    <a:pt x="7" y="13"/>
                    <a:pt x="7" y="12"/>
                    <a:pt x="6" y="12"/>
                  </a:cubicBezTo>
                  <a:cubicBezTo>
                    <a:pt x="6" y="12"/>
                    <a:pt x="6" y="11"/>
                    <a:pt x="6" y="11"/>
                  </a:cubicBezTo>
                  <a:close/>
                  <a:moveTo>
                    <a:pt x="6" y="7"/>
                  </a:moveTo>
                  <a:cubicBezTo>
                    <a:pt x="5" y="7"/>
                    <a:pt x="4" y="7"/>
                    <a:pt x="3" y="6"/>
                  </a:cubicBezTo>
                  <a:cubicBezTo>
                    <a:pt x="3" y="6"/>
                    <a:pt x="2" y="6"/>
                    <a:pt x="2" y="6"/>
                  </a:cubicBezTo>
                  <a:cubicBezTo>
                    <a:pt x="2" y="6"/>
                    <a:pt x="2" y="6"/>
                    <a:pt x="2" y="6"/>
                  </a:cubicBezTo>
                  <a:cubicBezTo>
                    <a:pt x="1" y="6"/>
                    <a:pt x="1" y="7"/>
                    <a:pt x="1" y="7"/>
                  </a:cubicBezTo>
                  <a:cubicBezTo>
                    <a:pt x="1" y="7"/>
                    <a:pt x="1" y="8"/>
                    <a:pt x="2" y="8"/>
                  </a:cubicBezTo>
                  <a:cubicBezTo>
                    <a:pt x="2" y="9"/>
                    <a:pt x="3" y="9"/>
                    <a:pt x="3" y="9"/>
                  </a:cubicBezTo>
                  <a:cubicBezTo>
                    <a:pt x="4" y="10"/>
                    <a:pt x="4" y="10"/>
                    <a:pt x="5" y="10"/>
                  </a:cubicBezTo>
                  <a:cubicBezTo>
                    <a:pt x="5" y="10"/>
                    <a:pt x="5" y="10"/>
                    <a:pt x="6" y="9"/>
                  </a:cubicBezTo>
                  <a:cubicBezTo>
                    <a:pt x="6" y="9"/>
                    <a:pt x="6" y="9"/>
                    <a:pt x="6" y="8"/>
                  </a:cubicBezTo>
                  <a:cubicBezTo>
                    <a:pt x="6" y="8"/>
                    <a:pt x="6" y="7"/>
                    <a:pt x="6" y="7"/>
                  </a:cubicBezTo>
                  <a:close/>
                  <a:moveTo>
                    <a:pt x="16" y="15"/>
                  </a:moveTo>
                  <a:cubicBezTo>
                    <a:pt x="16" y="15"/>
                    <a:pt x="17" y="15"/>
                    <a:pt x="17" y="16"/>
                  </a:cubicBezTo>
                  <a:cubicBezTo>
                    <a:pt x="17" y="16"/>
                    <a:pt x="16" y="17"/>
                    <a:pt x="16" y="17"/>
                  </a:cubicBezTo>
                  <a:cubicBezTo>
                    <a:pt x="15" y="17"/>
                    <a:pt x="14" y="17"/>
                    <a:pt x="13" y="16"/>
                  </a:cubicBezTo>
                  <a:cubicBezTo>
                    <a:pt x="12" y="16"/>
                    <a:pt x="11" y="15"/>
                    <a:pt x="10" y="13"/>
                  </a:cubicBezTo>
                  <a:cubicBezTo>
                    <a:pt x="9" y="12"/>
                    <a:pt x="9" y="11"/>
                    <a:pt x="9" y="9"/>
                  </a:cubicBezTo>
                  <a:cubicBezTo>
                    <a:pt x="9" y="8"/>
                    <a:pt x="9" y="7"/>
                    <a:pt x="10" y="6"/>
                  </a:cubicBezTo>
                  <a:cubicBezTo>
                    <a:pt x="11" y="6"/>
                    <a:pt x="12" y="6"/>
                    <a:pt x="13" y="7"/>
                  </a:cubicBezTo>
                  <a:cubicBezTo>
                    <a:pt x="14" y="7"/>
                    <a:pt x="15" y="8"/>
                    <a:pt x="16" y="10"/>
                  </a:cubicBezTo>
                  <a:cubicBezTo>
                    <a:pt x="17" y="11"/>
                    <a:pt x="17" y="12"/>
                    <a:pt x="17" y="14"/>
                  </a:cubicBezTo>
                  <a:cubicBezTo>
                    <a:pt x="17" y="14"/>
                    <a:pt x="17" y="14"/>
                    <a:pt x="17" y="14"/>
                  </a:cubicBezTo>
                  <a:cubicBezTo>
                    <a:pt x="15" y="13"/>
                    <a:pt x="13" y="12"/>
                    <a:pt x="11" y="10"/>
                  </a:cubicBezTo>
                  <a:cubicBezTo>
                    <a:pt x="11" y="12"/>
                    <a:pt x="11" y="12"/>
                    <a:pt x="11" y="13"/>
                  </a:cubicBezTo>
                  <a:cubicBezTo>
                    <a:pt x="12" y="14"/>
                    <a:pt x="13" y="15"/>
                    <a:pt x="13" y="15"/>
                  </a:cubicBezTo>
                  <a:cubicBezTo>
                    <a:pt x="14" y="15"/>
                    <a:pt x="14" y="16"/>
                    <a:pt x="15" y="15"/>
                  </a:cubicBezTo>
                  <a:cubicBezTo>
                    <a:pt x="15" y="15"/>
                    <a:pt x="15" y="15"/>
                    <a:pt x="16" y="15"/>
                  </a:cubicBezTo>
                  <a:close/>
                  <a:moveTo>
                    <a:pt x="11" y="9"/>
                  </a:moveTo>
                  <a:cubicBezTo>
                    <a:pt x="12" y="10"/>
                    <a:pt x="14" y="11"/>
                    <a:pt x="16" y="12"/>
                  </a:cubicBezTo>
                  <a:cubicBezTo>
                    <a:pt x="15" y="11"/>
                    <a:pt x="15" y="10"/>
                    <a:pt x="15" y="10"/>
                  </a:cubicBezTo>
                  <a:cubicBezTo>
                    <a:pt x="15" y="9"/>
                    <a:pt x="14" y="8"/>
                    <a:pt x="13" y="8"/>
                  </a:cubicBezTo>
                  <a:cubicBezTo>
                    <a:pt x="12" y="8"/>
                    <a:pt x="12" y="7"/>
                    <a:pt x="11" y="8"/>
                  </a:cubicBezTo>
                  <a:cubicBezTo>
                    <a:pt x="11" y="8"/>
                    <a:pt x="11" y="8"/>
                    <a:pt x="11" y="9"/>
                  </a:cubicBezTo>
                  <a:close/>
                  <a:moveTo>
                    <a:pt x="19" y="19"/>
                  </a:moveTo>
                  <a:cubicBezTo>
                    <a:pt x="19" y="18"/>
                    <a:pt x="19" y="16"/>
                    <a:pt x="19" y="15"/>
                  </a:cubicBezTo>
                  <a:cubicBezTo>
                    <a:pt x="19" y="13"/>
                    <a:pt x="19" y="12"/>
                    <a:pt x="19" y="10"/>
                  </a:cubicBezTo>
                  <a:cubicBezTo>
                    <a:pt x="19" y="10"/>
                    <a:pt x="20" y="11"/>
                    <a:pt x="20" y="11"/>
                  </a:cubicBezTo>
                  <a:cubicBezTo>
                    <a:pt x="20" y="11"/>
                    <a:pt x="20" y="12"/>
                    <a:pt x="20" y="12"/>
                  </a:cubicBezTo>
                  <a:cubicBezTo>
                    <a:pt x="21" y="12"/>
                    <a:pt x="21" y="12"/>
                    <a:pt x="21" y="12"/>
                  </a:cubicBezTo>
                  <a:cubicBezTo>
                    <a:pt x="21" y="12"/>
                    <a:pt x="22" y="12"/>
                    <a:pt x="22" y="12"/>
                  </a:cubicBezTo>
                  <a:cubicBezTo>
                    <a:pt x="23" y="12"/>
                    <a:pt x="23" y="13"/>
                    <a:pt x="24" y="13"/>
                  </a:cubicBezTo>
                  <a:cubicBezTo>
                    <a:pt x="23" y="14"/>
                    <a:pt x="23" y="14"/>
                    <a:pt x="23" y="14"/>
                  </a:cubicBezTo>
                  <a:cubicBezTo>
                    <a:pt x="23" y="14"/>
                    <a:pt x="22" y="14"/>
                    <a:pt x="22" y="13"/>
                  </a:cubicBezTo>
                  <a:cubicBezTo>
                    <a:pt x="22" y="13"/>
                    <a:pt x="21" y="13"/>
                    <a:pt x="21" y="13"/>
                  </a:cubicBezTo>
                  <a:cubicBezTo>
                    <a:pt x="21" y="13"/>
                    <a:pt x="21" y="13"/>
                    <a:pt x="21" y="14"/>
                  </a:cubicBezTo>
                  <a:cubicBezTo>
                    <a:pt x="20" y="14"/>
                    <a:pt x="20" y="15"/>
                    <a:pt x="20" y="15"/>
                  </a:cubicBezTo>
                  <a:cubicBezTo>
                    <a:pt x="20" y="16"/>
                    <a:pt x="20" y="17"/>
                    <a:pt x="20" y="18"/>
                  </a:cubicBezTo>
                  <a:cubicBezTo>
                    <a:pt x="20" y="19"/>
                    <a:pt x="20" y="20"/>
                    <a:pt x="20" y="20"/>
                  </a:cubicBezTo>
                  <a:cubicBezTo>
                    <a:pt x="20" y="20"/>
                    <a:pt x="19" y="20"/>
                    <a:pt x="19" y="19"/>
                  </a:cubicBezTo>
                  <a:close/>
                  <a:moveTo>
                    <a:pt x="24" y="18"/>
                  </a:moveTo>
                  <a:cubicBezTo>
                    <a:pt x="24" y="16"/>
                    <a:pt x="24" y="15"/>
                    <a:pt x="25" y="15"/>
                  </a:cubicBezTo>
                  <a:cubicBezTo>
                    <a:pt x="26" y="14"/>
                    <a:pt x="27" y="15"/>
                    <a:pt x="28" y="15"/>
                  </a:cubicBezTo>
                  <a:cubicBezTo>
                    <a:pt x="29" y="16"/>
                    <a:pt x="30" y="17"/>
                    <a:pt x="31" y="18"/>
                  </a:cubicBezTo>
                  <a:cubicBezTo>
                    <a:pt x="32" y="19"/>
                    <a:pt x="32" y="21"/>
                    <a:pt x="32" y="22"/>
                  </a:cubicBezTo>
                  <a:cubicBezTo>
                    <a:pt x="32" y="24"/>
                    <a:pt x="32" y="24"/>
                    <a:pt x="32" y="25"/>
                  </a:cubicBezTo>
                  <a:cubicBezTo>
                    <a:pt x="31" y="25"/>
                    <a:pt x="31" y="26"/>
                    <a:pt x="30" y="26"/>
                  </a:cubicBezTo>
                  <a:cubicBezTo>
                    <a:pt x="30" y="26"/>
                    <a:pt x="29" y="25"/>
                    <a:pt x="28" y="25"/>
                  </a:cubicBezTo>
                  <a:cubicBezTo>
                    <a:pt x="27" y="24"/>
                    <a:pt x="26" y="23"/>
                    <a:pt x="25" y="22"/>
                  </a:cubicBezTo>
                  <a:cubicBezTo>
                    <a:pt x="24" y="21"/>
                    <a:pt x="24" y="19"/>
                    <a:pt x="24" y="18"/>
                  </a:cubicBezTo>
                  <a:close/>
                  <a:moveTo>
                    <a:pt x="26" y="19"/>
                  </a:moveTo>
                  <a:cubicBezTo>
                    <a:pt x="26" y="20"/>
                    <a:pt x="26" y="21"/>
                    <a:pt x="26" y="22"/>
                  </a:cubicBezTo>
                  <a:cubicBezTo>
                    <a:pt x="27" y="23"/>
                    <a:pt x="27" y="23"/>
                    <a:pt x="28" y="24"/>
                  </a:cubicBezTo>
                  <a:cubicBezTo>
                    <a:pt x="29" y="24"/>
                    <a:pt x="29" y="24"/>
                    <a:pt x="30" y="24"/>
                  </a:cubicBezTo>
                  <a:cubicBezTo>
                    <a:pt x="30" y="24"/>
                    <a:pt x="31" y="23"/>
                    <a:pt x="31" y="22"/>
                  </a:cubicBezTo>
                  <a:cubicBezTo>
                    <a:pt x="31" y="20"/>
                    <a:pt x="30" y="19"/>
                    <a:pt x="30" y="18"/>
                  </a:cubicBezTo>
                  <a:cubicBezTo>
                    <a:pt x="29" y="18"/>
                    <a:pt x="29" y="17"/>
                    <a:pt x="28" y="17"/>
                  </a:cubicBezTo>
                  <a:cubicBezTo>
                    <a:pt x="27" y="16"/>
                    <a:pt x="27" y="16"/>
                    <a:pt x="26" y="16"/>
                  </a:cubicBezTo>
                  <a:cubicBezTo>
                    <a:pt x="26" y="17"/>
                    <a:pt x="26" y="17"/>
                    <a:pt x="26" y="19"/>
                  </a:cubicBezTo>
                  <a:close/>
                  <a:moveTo>
                    <a:pt x="33" y="25"/>
                  </a:moveTo>
                  <a:cubicBezTo>
                    <a:pt x="34" y="25"/>
                    <a:pt x="34" y="25"/>
                    <a:pt x="35" y="26"/>
                  </a:cubicBezTo>
                  <a:cubicBezTo>
                    <a:pt x="35" y="26"/>
                    <a:pt x="35" y="27"/>
                    <a:pt x="36" y="27"/>
                  </a:cubicBezTo>
                  <a:cubicBezTo>
                    <a:pt x="36" y="28"/>
                    <a:pt x="36" y="28"/>
                    <a:pt x="37" y="29"/>
                  </a:cubicBezTo>
                  <a:cubicBezTo>
                    <a:pt x="38" y="29"/>
                    <a:pt x="38" y="29"/>
                    <a:pt x="39" y="29"/>
                  </a:cubicBezTo>
                  <a:cubicBezTo>
                    <a:pt x="39" y="29"/>
                    <a:pt x="39" y="29"/>
                    <a:pt x="39" y="29"/>
                  </a:cubicBezTo>
                  <a:cubicBezTo>
                    <a:pt x="39" y="28"/>
                    <a:pt x="39" y="28"/>
                    <a:pt x="39" y="27"/>
                  </a:cubicBezTo>
                  <a:cubicBezTo>
                    <a:pt x="39" y="27"/>
                    <a:pt x="38" y="27"/>
                    <a:pt x="37" y="26"/>
                  </a:cubicBezTo>
                  <a:cubicBezTo>
                    <a:pt x="36" y="25"/>
                    <a:pt x="35" y="24"/>
                    <a:pt x="35" y="24"/>
                  </a:cubicBezTo>
                  <a:cubicBezTo>
                    <a:pt x="35" y="24"/>
                    <a:pt x="34" y="23"/>
                    <a:pt x="34" y="23"/>
                  </a:cubicBezTo>
                  <a:cubicBezTo>
                    <a:pt x="34" y="22"/>
                    <a:pt x="34" y="22"/>
                    <a:pt x="34" y="21"/>
                  </a:cubicBezTo>
                  <a:cubicBezTo>
                    <a:pt x="34" y="21"/>
                    <a:pt x="34" y="20"/>
                    <a:pt x="34" y="20"/>
                  </a:cubicBezTo>
                  <a:cubicBezTo>
                    <a:pt x="34" y="20"/>
                    <a:pt x="34" y="20"/>
                    <a:pt x="35" y="20"/>
                  </a:cubicBezTo>
                  <a:cubicBezTo>
                    <a:pt x="35" y="20"/>
                    <a:pt x="35" y="20"/>
                    <a:pt x="36" y="20"/>
                  </a:cubicBezTo>
                  <a:cubicBezTo>
                    <a:pt x="36" y="20"/>
                    <a:pt x="36" y="20"/>
                    <a:pt x="37" y="20"/>
                  </a:cubicBezTo>
                  <a:cubicBezTo>
                    <a:pt x="38" y="21"/>
                    <a:pt x="38" y="21"/>
                    <a:pt x="39" y="22"/>
                  </a:cubicBezTo>
                  <a:cubicBezTo>
                    <a:pt x="39" y="22"/>
                    <a:pt x="40" y="23"/>
                    <a:pt x="40" y="23"/>
                  </a:cubicBezTo>
                  <a:cubicBezTo>
                    <a:pt x="40" y="24"/>
                    <a:pt x="40" y="24"/>
                    <a:pt x="40" y="25"/>
                  </a:cubicBezTo>
                  <a:cubicBezTo>
                    <a:pt x="40" y="25"/>
                    <a:pt x="39" y="24"/>
                    <a:pt x="39" y="24"/>
                  </a:cubicBezTo>
                  <a:cubicBezTo>
                    <a:pt x="39" y="24"/>
                    <a:pt x="39" y="23"/>
                    <a:pt x="38" y="23"/>
                  </a:cubicBezTo>
                  <a:cubicBezTo>
                    <a:pt x="38" y="22"/>
                    <a:pt x="38" y="22"/>
                    <a:pt x="37" y="22"/>
                  </a:cubicBezTo>
                  <a:cubicBezTo>
                    <a:pt x="36" y="21"/>
                    <a:pt x="36" y="21"/>
                    <a:pt x="36" y="21"/>
                  </a:cubicBezTo>
                  <a:cubicBezTo>
                    <a:pt x="35" y="21"/>
                    <a:pt x="35" y="21"/>
                    <a:pt x="35" y="22"/>
                  </a:cubicBezTo>
                  <a:cubicBezTo>
                    <a:pt x="35" y="22"/>
                    <a:pt x="35" y="22"/>
                    <a:pt x="35" y="22"/>
                  </a:cubicBezTo>
                  <a:cubicBezTo>
                    <a:pt x="35" y="23"/>
                    <a:pt x="36" y="23"/>
                    <a:pt x="36" y="23"/>
                  </a:cubicBezTo>
                  <a:cubicBezTo>
                    <a:pt x="36" y="23"/>
                    <a:pt x="36" y="24"/>
                    <a:pt x="37" y="24"/>
                  </a:cubicBezTo>
                  <a:cubicBezTo>
                    <a:pt x="38" y="25"/>
                    <a:pt x="39" y="26"/>
                    <a:pt x="39" y="26"/>
                  </a:cubicBezTo>
                  <a:cubicBezTo>
                    <a:pt x="40" y="27"/>
                    <a:pt x="40" y="27"/>
                    <a:pt x="40" y="28"/>
                  </a:cubicBezTo>
                  <a:cubicBezTo>
                    <a:pt x="41" y="28"/>
                    <a:pt x="41" y="29"/>
                    <a:pt x="41" y="29"/>
                  </a:cubicBezTo>
                  <a:cubicBezTo>
                    <a:pt x="41" y="30"/>
                    <a:pt x="41" y="30"/>
                    <a:pt x="40" y="31"/>
                  </a:cubicBezTo>
                  <a:cubicBezTo>
                    <a:pt x="40" y="31"/>
                    <a:pt x="40" y="31"/>
                    <a:pt x="39" y="31"/>
                  </a:cubicBezTo>
                  <a:cubicBezTo>
                    <a:pt x="38" y="31"/>
                    <a:pt x="38" y="31"/>
                    <a:pt x="37" y="30"/>
                  </a:cubicBezTo>
                  <a:cubicBezTo>
                    <a:pt x="36" y="30"/>
                    <a:pt x="35" y="29"/>
                    <a:pt x="35" y="28"/>
                  </a:cubicBezTo>
                  <a:cubicBezTo>
                    <a:pt x="34" y="27"/>
                    <a:pt x="34" y="26"/>
                    <a:pt x="33" y="25"/>
                  </a:cubicBezTo>
                  <a:close/>
                  <a:moveTo>
                    <a:pt x="42" y="28"/>
                  </a:moveTo>
                  <a:cubicBezTo>
                    <a:pt x="42" y="26"/>
                    <a:pt x="42" y="25"/>
                    <a:pt x="43" y="25"/>
                  </a:cubicBezTo>
                  <a:cubicBezTo>
                    <a:pt x="44" y="25"/>
                    <a:pt x="45" y="25"/>
                    <a:pt x="46" y="26"/>
                  </a:cubicBezTo>
                  <a:cubicBezTo>
                    <a:pt x="47" y="26"/>
                    <a:pt x="48" y="27"/>
                    <a:pt x="49" y="28"/>
                  </a:cubicBezTo>
                  <a:cubicBezTo>
                    <a:pt x="50" y="30"/>
                    <a:pt x="50" y="31"/>
                    <a:pt x="50" y="33"/>
                  </a:cubicBezTo>
                  <a:cubicBezTo>
                    <a:pt x="50" y="34"/>
                    <a:pt x="50" y="35"/>
                    <a:pt x="50" y="35"/>
                  </a:cubicBezTo>
                  <a:cubicBezTo>
                    <a:pt x="49" y="36"/>
                    <a:pt x="49" y="36"/>
                    <a:pt x="48" y="36"/>
                  </a:cubicBezTo>
                  <a:cubicBezTo>
                    <a:pt x="48" y="36"/>
                    <a:pt x="47" y="36"/>
                    <a:pt x="46" y="35"/>
                  </a:cubicBezTo>
                  <a:cubicBezTo>
                    <a:pt x="45" y="35"/>
                    <a:pt x="44" y="34"/>
                    <a:pt x="43" y="32"/>
                  </a:cubicBezTo>
                  <a:cubicBezTo>
                    <a:pt x="42" y="31"/>
                    <a:pt x="42" y="30"/>
                    <a:pt x="42" y="28"/>
                  </a:cubicBezTo>
                  <a:close/>
                  <a:moveTo>
                    <a:pt x="43" y="29"/>
                  </a:moveTo>
                  <a:cubicBezTo>
                    <a:pt x="43" y="30"/>
                    <a:pt x="44" y="31"/>
                    <a:pt x="44" y="32"/>
                  </a:cubicBezTo>
                  <a:cubicBezTo>
                    <a:pt x="45" y="33"/>
                    <a:pt x="45" y="34"/>
                    <a:pt x="46" y="34"/>
                  </a:cubicBezTo>
                  <a:cubicBezTo>
                    <a:pt x="47" y="34"/>
                    <a:pt x="47" y="35"/>
                    <a:pt x="48" y="34"/>
                  </a:cubicBezTo>
                  <a:cubicBezTo>
                    <a:pt x="48" y="34"/>
                    <a:pt x="49" y="33"/>
                    <a:pt x="49" y="32"/>
                  </a:cubicBezTo>
                  <a:cubicBezTo>
                    <a:pt x="49" y="31"/>
                    <a:pt x="48" y="30"/>
                    <a:pt x="48" y="29"/>
                  </a:cubicBezTo>
                  <a:cubicBezTo>
                    <a:pt x="47" y="28"/>
                    <a:pt x="47" y="27"/>
                    <a:pt x="46" y="27"/>
                  </a:cubicBezTo>
                  <a:cubicBezTo>
                    <a:pt x="45" y="26"/>
                    <a:pt x="45" y="26"/>
                    <a:pt x="44" y="27"/>
                  </a:cubicBezTo>
                  <a:cubicBezTo>
                    <a:pt x="44" y="27"/>
                    <a:pt x="43" y="28"/>
                    <a:pt x="43" y="29"/>
                  </a:cubicBezTo>
                  <a:close/>
                  <a:moveTo>
                    <a:pt x="52" y="39"/>
                  </a:moveTo>
                  <a:cubicBezTo>
                    <a:pt x="52" y="36"/>
                    <a:pt x="52" y="34"/>
                    <a:pt x="52" y="32"/>
                  </a:cubicBezTo>
                  <a:cubicBezTo>
                    <a:pt x="52" y="30"/>
                    <a:pt x="52" y="28"/>
                    <a:pt x="52" y="26"/>
                  </a:cubicBezTo>
                  <a:cubicBezTo>
                    <a:pt x="52" y="26"/>
                    <a:pt x="53" y="26"/>
                    <a:pt x="53" y="26"/>
                  </a:cubicBezTo>
                  <a:cubicBezTo>
                    <a:pt x="53" y="29"/>
                    <a:pt x="53" y="31"/>
                    <a:pt x="53" y="33"/>
                  </a:cubicBezTo>
                  <a:cubicBezTo>
                    <a:pt x="53" y="35"/>
                    <a:pt x="53" y="37"/>
                    <a:pt x="53" y="39"/>
                  </a:cubicBezTo>
                  <a:cubicBezTo>
                    <a:pt x="53" y="39"/>
                    <a:pt x="52" y="39"/>
                    <a:pt x="52" y="39"/>
                  </a:cubicBezTo>
                  <a:close/>
                  <a:moveTo>
                    <a:pt x="55" y="38"/>
                  </a:moveTo>
                  <a:cubicBezTo>
                    <a:pt x="56" y="38"/>
                    <a:pt x="56" y="38"/>
                    <a:pt x="57" y="38"/>
                  </a:cubicBezTo>
                  <a:cubicBezTo>
                    <a:pt x="57" y="39"/>
                    <a:pt x="57" y="39"/>
                    <a:pt x="57" y="40"/>
                  </a:cubicBezTo>
                  <a:cubicBezTo>
                    <a:pt x="58" y="41"/>
                    <a:pt x="58" y="41"/>
                    <a:pt x="59" y="41"/>
                  </a:cubicBezTo>
                  <a:cubicBezTo>
                    <a:pt x="60" y="42"/>
                    <a:pt x="60" y="42"/>
                    <a:pt x="61" y="42"/>
                  </a:cubicBezTo>
                  <a:cubicBezTo>
                    <a:pt x="61" y="42"/>
                    <a:pt x="61" y="42"/>
                    <a:pt x="61" y="41"/>
                  </a:cubicBezTo>
                  <a:cubicBezTo>
                    <a:pt x="61" y="41"/>
                    <a:pt x="61" y="40"/>
                    <a:pt x="61" y="40"/>
                  </a:cubicBezTo>
                  <a:cubicBezTo>
                    <a:pt x="60" y="40"/>
                    <a:pt x="60" y="39"/>
                    <a:pt x="59" y="39"/>
                  </a:cubicBezTo>
                  <a:cubicBezTo>
                    <a:pt x="58" y="38"/>
                    <a:pt x="57" y="37"/>
                    <a:pt x="57" y="37"/>
                  </a:cubicBezTo>
                  <a:cubicBezTo>
                    <a:pt x="56" y="36"/>
                    <a:pt x="56" y="36"/>
                    <a:pt x="56" y="35"/>
                  </a:cubicBezTo>
                  <a:cubicBezTo>
                    <a:pt x="56" y="35"/>
                    <a:pt x="55" y="34"/>
                    <a:pt x="55" y="34"/>
                  </a:cubicBezTo>
                  <a:cubicBezTo>
                    <a:pt x="55" y="33"/>
                    <a:pt x="56" y="33"/>
                    <a:pt x="56" y="33"/>
                  </a:cubicBezTo>
                  <a:cubicBezTo>
                    <a:pt x="56" y="32"/>
                    <a:pt x="56" y="32"/>
                    <a:pt x="56" y="32"/>
                  </a:cubicBezTo>
                  <a:cubicBezTo>
                    <a:pt x="57" y="32"/>
                    <a:pt x="57" y="32"/>
                    <a:pt x="57" y="32"/>
                  </a:cubicBezTo>
                  <a:cubicBezTo>
                    <a:pt x="58" y="32"/>
                    <a:pt x="58" y="33"/>
                    <a:pt x="59" y="33"/>
                  </a:cubicBezTo>
                  <a:cubicBezTo>
                    <a:pt x="59" y="33"/>
                    <a:pt x="60" y="34"/>
                    <a:pt x="61" y="34"/>
                  </a:cubicBezTo>
                  <a:cubicBezTo>
                    <a:pt x="61" y="35"/>
                    <a:pt x="62" y="35"/>
                    <a:pt x="62" y="36"/>
                  </a:cubicBezTo>
                  <a:cubicBezTo>
                    <a:pt x="62" y="36"/>
                    <a:pt x="62" y="37"/>
                    <a:pt x="62" y="37"/>
                  </a:cubicBezTo>
                  <a:cubicBezTo>
                    <a:pt x="62" y="37"/>
                    <a:pt x="61" y="37"/>
                    <a:pt x="61" y="37"/>
                  </a:cubicBezTo>
                  <a:cubicBezTo>
                    <a:pt x="61" y="36"/>
                    <a:pt x="61" y="36"/>
                    <a:pt x="60" y="35"/>
                  </a:cubicBezTo>
                  <a:cubicBezTo>
                    <a:pt x="60" y="35"/>
                    <a:pt x="59" y="34"/>
                    <a:pt x="59" y="34"/>
                  </a:cubicBezTo>
                  <a:cubicBezTo>
                    <a:pt x="58" y="34"/>
                    <a:pt x="58" y="34"/>
                    <a:pt x="57" y="34"/>
                  </a:cubicBezTo>
                  <a:cubicBezTo>
                    <a:pt x="57" y="34"/>
                    <a:pt x="57" y="34"/>
                    <a:pt x="57" y="34"/>
                  </a:cubicBezTo>
                  <a:cubicBezTo>
                    <a:pt x="57" y="34"/>
                    <a:pt x="57" y="35"/>
                    <a:pt x="57" y="35"/>
                  </a:cubicBezTo>
                  <a:cubicBezTo>
                    <a:pt x="57" y="35"/>
                    <a:pt x="57" y="35"/>
                    <a:pt x="58" y="36"/>
                  </a:cubicBezTo>
                  <a:cubicBezTo>
                    <a:pt x="58" y="36"/>
                    <a:pt x="58" y="36"/>
                    <a:pt x="59" y="37"/>
                  </a:cubicBezTo>
                  <a:cubicBezTo>
                    <a:pt x="60" y="38"/>
                    <a:pt x="61" y="38"/>
                    <a:pt x="61" y="39"/>
                  </a:cubicBezTo>
                  <a:cubicBezTo>
                    <a:pt x="62" y="39"/>
                    <a:pt x="62" y="40"/>
                    <a:pt x="62" y="40"/>
                  </a:cubicBezTo>
                  <a:cubicBezTo>
                    <a:pt x="63" y="41"/>
                    <a:pt x="63" y="41"/>
                    <a:pt x="63" y="42"/>
                  </a:cubicBezTo>
                  <a:cubicBezTo>
                    <a:pt x="63" y="42"/>
                    <a:pt x="62" y="43"/>
                    <a:pt x="62" y="43"/>
                  </a:cubicBezTo>
                  <a:cubicBezTo>
                    <a:pt x="62" y="43"/>
                    <a:pt x="61" y="44"/>
                    <a:pt x="61" y="43"/>
                  </a:cubicBezTo>
                  <a:cubicBezTo>
                    <a:pt x="60" y="43"/>
                    <a:pt x="60" y="43"/>
                    <a:pt x="59" y="43"/>
                  </a:cubicBezTo>
                  <a:cubicBezTo>
                    <a:pt x="58" y="42"/>
                    <a:pt x="57" y="41"/>
                    <a:pt x="56" y="40"/>
                  </a:cubicBezTo>
                  <a:cubicBezTo>
                    <a:pt x="56" y="40"/>
                    <a:pt x="55" y="39"/>
                    <a:pt x="55" y="38"/>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5" name="Freeform 935"/>
            <p:cNvSpPr>
              <a:spLocks noEditPoints="1"/>
            </p:cNvSpPr>
            <p:nvPr/>
          </p:nvSpPr>
          <p:spPr bwMode="auto">
            <a:xfrm>
              <a:off x="3894" y="1359"/>
              <a:ext cx="315" cy="256"/>
            </a:xfrm>
            <a:custGeom>
              <a:avLst/>
              <a:gdLst>
                <a:gd name="T0" fmla="*/ 0 w 32"/>
                <a:gd name="T1" fmla="*/ 2147483647 h 26"/>
                <a:gd name="T2" fmla="*/ 2147483647 w 32"/>
                <a:gd name="T3" fmla="*/ 2147483647 h 26"/>
                <a:gd name="T4" fmla="*/ 2147483647 w 32"/>
                <a:gd name="T5" fmla="*/ 2147483647 h 26"/>
                <a:gd name="T6" fmla="*/ 2147483647 w 32"/>
                <a:gd name="T7" fmla="*/ 2147483647 h 26"/>
                <a:gd name="T8" fmla="*/ 2147483647 w 32"/>
                <a:gd name="T9" fmla="*/ 2147483647 h 26"/>
                <a:gd name="T10" fmla="*/ 2147483647 w 32"/>
                <a:gd name="T11" fmla="*/ 2147483647 h 26"/>
                <a:gd name="T12" fmla="*/ 2147483647 w 32"/>
                <a:gd name="T13" fmla="*/ 0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2147483647 w 32"/>
                <a:gd name="T29" fmla="*/ 2147483647 h 26"/>
                <a:gd name="T30" fmla="*/ 2147483647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2147483647 w 32"/>
                <a:gd name="T41" fmla="*/ 2147483647 h 26"/>
                <a:gd name="T42" fmla="*/ 2147483647 w 32"/>
                <a:gd name="T43" fmla="*/ 2147483647 h 26"/>
                <a:gd name="T44" fmla="*/ 2147483647 w 32"/>
                <a:gd name="T45" fmla="*/ 2147483647 h 26"/>
                <a:gd name="T46" fmla="*/ 2147483647 w 32"/>
                <a:gd name="T47" fmla="*/ 2147483647 h 26"/>
                <a:gd name="T48" fmla="*/ 2147483647 w 32"/>
                <a:gd name="T49" fmla="*/ 2147483647 h 26"/>
                <a:gd name="T50" fmla="*/ 2147483647 w 32"/>
                <a:gd name="T51" fmla="*/ 2147483647 h 26"/>
                <a:gd name="T52" fmla="*/ 2147483647 w 32"/>
                <a:gd name="T53" fmla="*/ 2147483647 h 26"/>
                <a:gd name="T54" fmla="*/ 2147483647 w 32"/>
                <a:gd name="T55" fmla="*/ 2147483647 h 26"/>
                <a:gd name="T56" fmla="*/ 2147483647 w 32"/>
                <a:gd name="T57" fmla="*/ 2147483647 h 26"/>
                <a:gd name="T58" fmla="*/ 2147483647 w 32"/>
                <a:gd name="T59" fmla="*/ 2147483647 h 26"/>
                <a:gd name="T60" fmla="*/ 2147483647 w 32"/>
                <a:gd name="T61" fmla="*/ 2147483647 h 26"/>
                <a:gd name="T62" fmla="*/ 2147483647 w 32"/>
                <a:gd name="T63" fmla="*/ 2147483647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26"/>
                <a:gd name="T98" fmla="*/ 32 w 32"/>
                <a:gd name="T99" fmla="*/ 26 h 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26">
                  <a:moveTo>
                    <a:pt x="0" y="4"/>
                  </a:moveTo>
                  <a:cubicBezTo>
                    <a:pt x="0" y="3"/>
                    <a:pt x="0" y="3"/>
                    <a:pt x="0" y="2"/>
                  </a:cubicBezTo>
                  <a:cubicBezTo>
                    <a:pt x="2" y="3"/>
                    <a:pt x="3" y="4"/>
                    <a:pt x="5" y="5"/>
                  </a:cubicBezTo>
                  <a:cubicBezTo>
                    <a:pt x="5" y="5"/>
                    <a:pt x="5" y="6"/>
                    <a:pt x="5" y="7"/>
                  </a:cubicBezTo>
                  <a:cubicBezTo>
                    <a:pt x="3" y="6"/>
                    <a:pt x="2" y="5"/>
                    <a:pt x="0" y="4"/>
                  </a:cubicBezTo>
                  <a:close/>
                  <a:moveTo>
                    <a:pt x="11" y="15"/>
                  </a:moveTo>
                  <a:cubicBezTo>
                    <a:pt x="11" y="15"/>
                    <a:pt x="10" y="14"/>
                    <a:pt x="10" y="14"/>
                  </a:cubicBezTo>
                  <a:cubicBezTo>
                    <a:pt x="10" y="12"/>
                    <a:pt x="10" y="10"/>
                    <a:pt x="10" y="8"/>
                  </a:cubicBezTo>
                  <a:cubicBezTo>
                    <a:pt x="10" y="6"/>
                    <a:pt x="10" y="5"/>
                    <a:pt x="10" y="3"/>
                  </a:cubicBezTo>
                  <a:cubicBezTo>
                    <a:pt x="9" y="3"/>
                    <a:pt x="9" y="3"/>
                    <a:pt x="8" y="3"/>
                  </a:cubicBezTo>
                  <a:cubicBezTo>
                    <a:pt x="8" y="3"/>
                    <a:pt x="7" y="3"/>
                    <a:pt x="7" y="3"/>
                  </a:cubicBezTo>
                  <a:cubicBezTo>
                    <a:pt x="7" y="3"/>
                    <a:pt x="7" y="2"/>
                    <a:pt x="7" y="1"/>
                  </a:cubicBezTo>
                  <a:cubicBezTo>
                    <a:pt x="8" y="1"/>
                    <a:pt x="8" y="1"/>
                    <a:pt x="9" y="1"/>
                  </a:cubicBezTo>
                  <a:cubicBezTo>
                    <a:pt x="10" y="1"/>
                    <a:pt x="10" y="0"/>
                    <a:pt x="10" y="0"/>
                  </a:cubicBezTo>
                  <a:cubicBezTo>
                    <a:pt x="11" y="0"/>
                    <a:pt x="11" y="0"/>
                    <a:pt x="11" y="0"/>
                  </a:cubicBezTo>
                  <a:cubicBezTo>
                    <a:pt x="11" y="3"/>
                    <a:pt x="11" y="5"/>
                    <a:pt x="11" y="8"/>
                  </a:cubicBezTo>
                  <a:cubicBezTo>
                    <a:pt x="11" y="10"/>
                    <a:pt x="11" y="12"/>
                    <a:pt x="11" y="15"/>
                  </a:cubicBezTo>
                  <a:close/>
                  <a:moveTo>
                    <a:pt x="15" y="10"/>
                  </a:moveTo>
                  <a:cubicBezTo>
                    <a:pt x="15" y="8"/>
                    <a:pt x="15" y="7"/>
                    <a:pt x="16" y="6"/>
                  </a:cubicBezTo>
                  <a:cubicBezTo>
                    <a:pt x="16" y="5"/>
                    <a:pt x="16" y="5"/>
                    <a:pt x="17" y="4"/>
                  </a:cubicBezTo>
                  <a:cubicBezTo>
                    <a:pt x="17" y="4"/>
                    <a:pt x="18" y="4"/>
                    <a:pt x="19" y="5"/>
                  </a:cubicBezTo>
                  <a:cubicBezTo>
                    <a:pt x="20" y="5"/>
                    <a:pt x="20" y="6"/>
                    <a:pt x="21" y="6"/>
                  </a:cubicBezTo>
                  <a:cubicBezTo>
                    <a:pt x="21" y="7"/>
                    <a:pt x="22" y="8"/>
                    <a:pt x="22" y="8"/>
                  </a:cubicBezTo>
                  <a:cubicBezTo>
                    <a:pt x="22" y="9"/>
                    <a:pt x="22" y="10"/>
                    <a:pt x="23" y="11"/>
                  </a:cubicBezTo>
                  <a:cubicBezTo>
                    <a:pt x="23" y="12"/>
                    <a:pt x="23" y="13"/>
                    <a:pt x="23" y="14"/>
                  </a:cubicBezTo>
                  <a:cubicBezTo>
                    <a:pt x="23" y="16"/>
                    <a:pt x="23" y="17"/>
                    <a:pt x="23" y="18"/>
                  </a:cubicBezTo>
                  <a:cubicBezTo>
                    <a:pt x="22" y="19"/>
                    <a:pt x="22" y="20"/>
                    <a:pt x="21" y="20"/>
                  </a:cubicBezTo>
                  <a:cubicBezTo>
                    <a:pt x="21" y="20"/>
                    <a:pt x="20" y="20"/>
                    <a:pt x="19" y="19"/>
                  </a:cubicBezTo>
                  <a:cubicBezTo>
                    <a:pt x="18" y="19"/>
                    <a:pt x="17" y="18"/>
                    <a:pt x="16" y="16"/>
                  </a:cubicBezTo>
                  <a:cubicBezTo>
                    <a:pt x="16" y="16"/>
                    <a:pt x="16" y="15"/>
                    <a:pt x="15" y="14"/>
                  </a:cubicBezTo>
                  <a:cubicBezTo>
                    <a:pt x="15" y="12"/>
                    <a:pt x="15" y="11"/>
                    <a:pt x="15" y="10"/>
                  </a:cubicBezTo>
                  <a:close/>
                  <a:moveTo>
                    <a:pt x="17" y="11"/>
                  </a:moveTo>
                  <a:cubicBezTo>
                    <a:pt x="17" y="13"/>
                    <a:pt x="17" y="15"/>
                    <a:pt x="17" y="16"/>
                  </a:cubicBezTo>
                  <a:cubicBezTo>
                    <a:pt x="18" y="17"/>
                    <a:pt x="18" y="18"/>
                    <a:pt x="19" y="18"/>
                  </a:cubicBezTo>
                  <a:cubicBezTo>
                    <a:pt x="20" y="18"/>
                    <a:pt x="20" y="18"/>
                    <a:pt x="21" y="18"/>
                  </a:cubicBezTo>
                  <a:cubicBezTo>
                    <a:pt x="21" y="17"/>
                    <a:pt x="21" y="16"/>
                    <a:pt x="21" y="14"/>
                  </a:cubicBezTo>
                  <a:cubicBezTo>
                    <a:pt x="21" y="11"/>
                    <a:pt x="21" y="9"/>
                    <a:pt x="21" y="8"/>
                  </a:cubicBezTo>
                  <a:cubicBezTo>
                    <a:pt x="20" y="7"/>
                    <a:pt x="20" y="7"/>
                    <a:pt x="19" y="6"/>
                  </a:cubicBezTo>
                  <a:cubicBezTo>
                    <a:pt x="18" y="6"/>
                    <a:pt x="18" y="6"/>
                    <a:pt x="17" y="6"/>
                  </a:cubicBezTo>
                  <a:cubicBezTo>
                    <a:pt x="17" y="7"/>
                    <a:pt x="17" y="7"/>
                    <a:pt x="17" y="8"/>
                  </a:cubicBezTo>
                  <a:cubicBezTo>
                    <a:pt x="17" y="9"/>
                    <a:pt x="17" y="10"/>
                    <a:pt x="17" y="11"/>
                  </a:cubicBezTo>
                  <a:close/>
                  <a:moveTo>
                    <a:pt x="24" y="15"/>
                  </a:moveTo>
                  <a:cubicBezTo>
                    <a:pt x="24" y="14"/>
                    <a:pt x="25" y="12"/>
                    <a:pt x="25" y="11"/>
                  </a:cubicBezTo>
                  <a:cubicBezTo>
                    <a:pt x="25" y="11"/>
                    <a:pt x="26" y="10"/>
                    <a:pt x="26" y="10"/>
                  </a:cubicBezTo>
                  <a:cubicBezTo>
                    <a:pt x="27" y="10"/>
                    <a:pt x="27" y="10"/>
                    <a:pt x="28" y="10"/>
                  </a:cubicBezTo>
                  <a:cubicBezTo>
                    <a:pt x="29" y="11"/>
                    <a:pt x="30" y="11"/>
                    <a:pt x="30" y="12"/>
                  </a:cubicBezTo>
                  <a:cubicBezTo>
                    <a:pt x="31" y="12"/>
                    <a:pt x="31" y="13"/>
                    <a:pt x="31" y="14"/>
                  </a:cubicBezTo>
                  <a:cubicBezTo>
                    <a:pt x="32" y="14"/>
                    <a:pt x="32" y="15"/>
                    <a:pt x="32" y="16"/>
                  </a:cubicBezTo>
                  <a:cubicBezTo>
                    <a:pt x="32" y="17"/>
                    <a:pt x="32" y="18"/>
                    <a:pt x="32" y="20"/>
                  </a:cubicBezTo>
                  <a:cubicBezTo>
                    <a:pt x="32" y="22"/>
                    <a:pt x="32" y="23"/>
                    <a:pt x="32" y="24"/>
                  </a:cubicBezTo>
                  <a:cubicBezTo>
                    <a:pt x="32" y="25"/>
                    <a:pt x="31" y="25"/>
                    <a:pt x="31" y="25"/>
                  </a:cubicBezTo>
                  <a:cubicBezTo>
                    <a:pt x="30" y="26"/>
                    <a:pt x="29" y="25"/>
                    <a:pt x="28" y="25"/>
                  </a:cubicBezTo>
                  <a:cubicBezTo>
                    <a:pt x="27" y="24"/>
                    <a:pt x="26" y="23"/>
                    <a:pt x="26" y="22"/>
                  </a:cubicBezTo>
                  <a:cubicBezTo>
                    <a:pt x="25" y="21"/>
                    <a:pt x="25" y="20"/>
                    <a:pt x="25" y="19"/>
                  </a:cubicBezTo>
                  <a:cubicBezTo>
                    <a:pt x="25" y="18"/>
                    <a:pt x="24" y="17"/>
                    <a:pt x="24" y="15"/>
                  </a:cubicBezTo>
                  <a:close/>
                  <a:moveTo>
                    <a:pt x="26" y="16"/>
                  </a:moveTo>
                  <a:cubicBezTo>
                    <a:pt x="26" y="19"/>
                    <a:pt x="26" y="20"/>
                    <a:pt x="27" y="21"/>
                  </a:cubicBezTo>
                  <a:cubicBezTo>
                    <a:pt x="27" y="22"/>
                    <a:pt x="28" y="23"/>
                    <a:pt x="28" y="23"/>
                  </a:cubicBezTo>
                  <a:cubicBezTo>
                    <a:pt x="29" y="24"/>
                    <a:pt x="30" y="24"/>
                    <a:pt x="30" y="23"/>
                  </a:cubicBezTo>
                  <a:cubicBezTo>
                    <a:pt x="31" y="23"/>
                    <a:pt x="31" y="21"/>
                    <a:pt x="31" y="19"/>
                  </a:cubicBezTo>
                  <a:cubicBezTo>
                    <a:pt x="31" y="17"/>
                    <a:pt x="31" y="15"/>
                    <a:pt x="30" y="14"/>
                  </a:cubicBezTo>
                  <a:cubicBezTo>
                    <a:pt x="30" y="13"/>
                    <a:pt x="29" y="12"/>
                    <a:pt x="28" y="12"/>
                  </a:cubicBezTo>
                  <a:cubicBezTo>
                    <a:pt x="28" y="11"/>
                    <a:pt x="27" y="11"/>
                    <a:pt x="27" y="12"/>
                  </a:cubicBezTo>
                  <a:cubicBezTo>
                    <a:pt x="26" y="12"/>
                    <a:pt x="26" y="13"/>
                    <a:pt x="26" y="13"/>
                  </a:cubicBezTo>
                  <a:cubicBezTo>
                    <a:pt x="26" y="14"/>
                    <a:pt x="26" y="15"/>
                    <a:pt x="26" y="16"/>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6" name="Freeform 936"/>
            <p:cNvSpPr>
              <a:spLocks noEditPoints="1"/>
            </p:cNvSpPr>
            <p:nvPr/>
          </p:nvSpPr>
          <p:spPr bwMode="auto">
            <a:xfrm>
              <a:off x="3292" y="1763"/>
              <a:ext cx="227" cy="207"/>
            </a:xfrm>
            <a:custGeom>
              <a:avLst/>
              <a:gdLst>
                <a:gd name="T0" fmla="*/ 0 w 23"/>
                <a:gd name="T1" fmla="*/ 2147483647 h 21"/>
                <a:gd name="T2" fmla="*/ 0 w 23"/>
                <a:gd name="T3" fmla="*/ 2147483647 h 21"/>
                <a:gd name="T4" fmla="*/ 2147483647 w 23"/>
                <a:gd name="T5" fmla="*/ 2147483647 h 21"/>
                <a:gd name="T6" fmla="*/ 2147483647 w 23"/>
                <a:gd name="T7" fmla="*/ 2147483647 h 21"/>
                <a:gd name="T8" fmla="*/ 0 w 23"/>
                <a:gd name="T9" fmla="*/ 2147483647 h 21"/>
                <a:gd name="T10" fmla="*/ 2147483647 w 23"/>
                <a:gd name="T11" fmla="*/ 2147483647 h 21"/>
                <a:gd name="T12" fmla="*/ 2147483647 w 23"/>
                <a:gd name="T13" fmla="*/ 2147483647 h 21"/>
                <a:gd name="T14" fmla="*/ 2147483647 w 23"/>
                <a:gd name="T15" fmla="*/ 2147483647 h 21"/>
                <a:gd name="T16" fmla="*/ 2147483647 w 23"/>
                <a:gd name="T17" fmla="*/ 2147483647 h 21"/>
                <a:gd name="T18" fmla="*/ 2147483647 w 23"/>
                <a:gd name="T19" fmla="*/ 2147483647 h 21"/>
                <a:gd name="T20" fmla="*/ 2147483647 w 23"/>
                <a:gd name="T21" fmla="*/ 2147483647 h 21"/>
                <a:gd name="T22" fmla="*/ 2147483647 w 23"/>
                <a:gd name="T23" fmla="*/ 2147483647 h 21"/>
                <a:gd name="T24" fmla="*/ 2147483647 w 23"/>
                <a:gd name="T25" fmla="*/ 2147483647 h 21"/>
                <a:gd name="T26" fmla="*/ 2147483647 w 23"/>
                <a:gd name="T27" fmla="*/ 2147483647 h 21"/>
                <a:gd name="T28" fmla="*/ 2147483647 w 23"/>
                <a:gd name="T29" fmla="*/ 2147483647 h 21"/>
                <a:gd name="T30" fmla="*/ 2147483647 w 23"/>
                <a:gd name="T31" fmla="*/ 2147483647 h 21"/>
                <a:gd name="T32" fmla="*/ 2147483647 w 23"/>
                <a:gd name="T33" fmla="*/ 2147483647 h 21"/>
                <a:gd name="T34" fmla="*/ 2147483647 w 23"/>
                <a:gd name="T35" fmla="*/ 0 h 21"/>
                <a:gd name="T36" fmla="*/ 2147483647 w 23"/>
                <a:gd name="T37" fmla="*/ 2147483647 h 21"/>
                <a:gd name="T38" fmla="*/ 2147483647 w 23"/>
                <a:gd name="T39" fmla="*/ 2147483647 h 21"/>
                <a:gd name="T40" fmla="*/ 2147483647 w 23"/>
                <a:gd name="T41" fmla="*/ 2147483647 h 21"/>
                <a:gd name="T42" fmla="*/ 2147483647 w 23"/>
                <a:gd name="T43" fmla="*/ 2147483647 h 21"/>
                <a:gd name="T44" fmla="*/ 2147483647 w 23"/>
                <a:gd name="T45" fmla="*/ 2147483647 h 21"/>
                <a:gd name="T46" fmla="*/ 2147483647 w 23"/>
                <a:gd name="T47" fmla="*/ 2147483647 h 21"/>
                <a:gd name="T48" fmla="*/ 2147483647 w 23"/>
                <a:gd name="T49" fmla="*/ 2147483647 h 21"/>
                <a:gd name="T50" fmla="*/ 2147483647 w 23"/>
                <a:gd name="T51" fmla="*/ 2147483647 h 21"/>
                <a:gd name="T52" fmla="*/ 2147483647 w 23"/>
                <a:gd name="T53" fmla="*/ 2147483647 h 21"/>
                <a:gd name="T54" fmla="*/ 2147483647 w 23"/>
                <a:gd name="T55" fmla="*/ 2147483647 h 21"/>
                <a:gd name="T56" fmla="*/ 2147483647 w 23"/>
                <a:gd name="T57" fmla="*/ 2147483647 h 21"/>
                <a:gd name="T58" fmla="*/ 2147483647 w 23"/>
                <a:gd name="T59" fmla="*/ 2147483647 h 21"/>
                <a:gd name="T60" fmla="*/ 2147483647 w 23"/>
                <a:gd name="T61" fmla="*/ 2147483647 h 21"/>
                <a:gd name="T62" fmla="*/ 2147483647 w 23"/>
                <a:gd name="T63" fmla="*/ 2147483647 h 21"/>
                <a:gd name="T64" fmla="*/ 2147483647 w 23"/>
                <a:gd name="T65" fmla="*/ 2147483647 h 21"/>
                <a:gd name="T66" fmla="*/ 2147483647 w 23"/>
                <a:gd name="T67" fmla="*/ 2147483647 h 21"/>
                <a:gd name="T68" fmla="*/ 2147483647 w 23"/>
                <a:gd name="T69" fmla="*/ 2147483647 h 21"/>
                <a:gd name="T70" fmla="*/ 2147483647 w 23"/>
                <a:gd name="T71" fmla="*/ 2147483647 h 21"/>
                <a:gd name="T72" fmla="*/ 2147483647 w 23"/>
                <a:gd name="T73" fmla="*/ 2147483647 h 21"/>
                <a:gd name="T74" fmla="*/ 2147483647 w 23"/>
                <a:gd name="T75" fmla="*/ 2147483647 h 21"/>
                <a:gd name="T76" fmla="*/ 2147483647 w 23"/>
                <a:gd name="T77" fmla="*/ 2147483647 h 21"/>
                <a:gd name="T78" fmla="*/ 2147483647 w 23"/>
                <a:gd name="T79" fmla="*/ 2147483647 h 21"/>
                <a:gd name="T80" fmla="*/ 2147483647 w 23"/>
                <a:gd name="T81" fmla="*/ 2147483647 h 21"/>
                <a:gd name="T82" fmla="*/ 2147483647 w 23"/>
                <a:gd name="T83" fmla="*/ 2147483647 h 21"/>
                <a:gd name="T84" fmla="*/ 2147483647 w 23"/>
                <a:gd name="T85" fmla="*/ 2147483647 h 21"/>
                <a:gd name="T86" fmla="*/ 2147483647 w 23"/>
                <a:gd name="T87" fmla="*/ 2147483647 h 21"/>
                <a:gd name="T88" fmla="*/ 2147483647 w 23"/>
                <a:gd name="T89" fmla="*/ 2147483647 h 21"/>
                <a:gd name="T90" fmla="*/ 2147483647 w 23"/>
                <a:gd name="T91" fmla="*/ 2147483647 h 21"/>
                <a:gd name="T92" fmla="*/ 2147483647 w 23"/>
                <a:gd name="T93" fmla="*/ 2147483647 h 21"/>
                <a:gd name="T94" fmla="*/ 2147483647 w 23"/>
                <a:gd name="T95" fmla="*/ 2147483647 h 21"/>
                <a:gd name="T96" fmla="*/ 2147483647 w 23"/>
                <a:gd name="T97" fmla="*/ 2147483647 h 21"/>
                <a:gd name="T98" fmla="*/ 2147483647 w 23"/>
                <a:gd name="T99" fmla="*/ 2147483647 h 21"/>
                <a:gd name="T100" fmla="*/ 2147483647 w 23"/>
                <a:gd name="T101" fmla="*/ 2147483647 h 21"/>
                <a:gd name="T102" fmla="*/ 2147483647 w 23"/>
                <a:gd name="T103" fmla="*/ 2147483647 h 21"/>
                <a:gd name="T104" fmla="*/ 2147483647 w 23"/>
                <a:gd name="T105" fmla="*/ 2147483647 h 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
                <a:gd name="T160" fmla="*/ 0 h 21"/>
                <a:gd name="T161" fmla="*/ 23 w 23"/>
                <a:gd name="T162" fmla="*/ 21 h 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 h="21">
                  <a:moveTo>
                    <a:pt x="0" y="5"/>
                  </a:moveTo>
                  <a:cubicBezTo>
                    <a:pt x="0" y="5"/>
                    <a:pt x="0" y="4"/>
                    <a:pt x="0" y="4"/>
                  </a:cubicBezTo>
                  <a:cubicBezTo>
                    <a:pt x="2" y="4"/>
                    <a:pt x="3" y="5"/>
                    <a:pt x="5" y="6"/>
                  </a:cubicBezTo>
                  <a:cubicBezTo>
                    <a:pt x="5" y="7"/>
                    <a:pt x="5" y="7"/>
                    <a:pt x="5" y="8"/>
                  </a:cubicBezTo>
                  <a:cubicBezTo>
                    <a:pt x="3" y="7"/>
                    <a:pt x="2" y="6"/>
                    <a:pt x="0" y="5"/>
                  </a:cubicBezTo>
                  <a:close/>
                  <a:moveTo>
                    <a:pt x="6" y="9"/>
                  </a:moveTo>
                  <a:cubicBezTo>
                    <a:pt x="6" y="9"/>
                    <a:pt x="7" y="10"/>
                    <a:pt x="7" y="10"/>
                  </a:cubicBezTo>
                  <a:cubicBezTo>
                    <a:pt x="7" y="11"/>
                    <a:pt x="8" y="12"/>
                    <a:pt x="8" y="12"/>
                  </a:cubicBezTo>
                  <a:cubicBezTo>
                    <a:pt x="9" y="13"/>
                    <a:pt x="9" y="14"/>
                    <a:pt x="10" y="14"/>
                  </a:cubicBezTo>
                  <a:cubicBezTo>
                    <a:pt x="10" y="14"/>
                    <a:pt x="11" y="14"/>
                    <a:pt x="11" y="14"/>
                  </a:cubicBezTo>
                  <a:cubicBezTo>
                    <a:pt x="12" y="14"/>
                    <a:pt x="12" y="13"/>
                    <a:pt x="12" y="12"/>
                  </a:cubicBezTo>
                  <a:cubicBezTo>
                    <a:pt x="12" y="11"/>
                    <a:pt x="12" y="10"/>
                    <a:pt x="11" y="9"/>
                  </a:cubicBezTo>
                  <a:cubicBezTo>
                    <a:pt x="11" y="8"/>
                    <a:pt x="10" y="8"/>
                    <a:pt x="10" y="7"/>
                  </a:cubicBezTo>
                  <a:cubicBezTo>
                    <a:pt x="9" y="7"/>
                    <a:pt x="9" y="7"/>
                    <a:pt x="8" y="7"/>
                  </a:cubicBezTo>
                  <a:cubicBezTo>
                    <a:pt x="8" y="7"/>
                    <a:pt x="8" y="7"/>
                    <a:pt x="7" y="7"/>
                  </a:cubicBezTo>
                  <a:cubicBezTo>
                    <a:pt x="7" y="7"/>
                    <a:pt x="7" y="7"/>
                    <a:pt x="6" y="6"/>
                  </a:cubicBezTo>
                  <a:cubicBezTo>
                    <a:pt x="6" y="5"/>
                    <a:pt x="6" y="4"/>
                    <a:pt x="7" y="3"/>
                  </a:cubicBezTo>
                  <a:cubicBezTo>
                    <a:pt x="7" y="2"/>
                    <a:pt x="7" y="1"/>
                    <a:pt x="7" y="0"/>
                  </a:cubicBezTo>
                  <a:cubicBezTo>
                    <a:pt x="9" y="1"/>
                    <a:pt x="11" y="2"/>
                    <a:pt x="13" y="3"/>
                  </a:cubicBezTo>
                  <a:cubicBezTo>
                    <a:pt x="13" y="4"/>
                    <a:pt x="13" y="4"/>
                    <a:pt x="13" y="5"/>
                  </a:cubicBezTo>
                  <a:cubicBezTo>
                    <a:pt x="12" y="4"/>
                    <a:pt x="10" y="3"/>
                    <a:pt x="8" y="2"/>
                  </a:cubicBezTo>
                  <a:cubicBezTo>
                    <a:pt x="8" y="3"/>
                    <a:pt x="8" y="4"/>
                    <a:pt x="8" y="5"/>
                  </a:cubicBezTo>
                  <a:cubicBezTo>
                    <a:pt x="8" y="5"/>
                    <a:pt x="9" y="5"/>
                    <a:pt x="10" y="6"/>
                  </a:cubicBezTo>
                  <a:cubicBezTo>
                    <a:pt x="11" y="6"/>
                    <a:pt x="12" y="7"/>
                    <a:pt x="13" y="9"/>
                  </a:cubicBezTo>
                  <a:cubicBezTo>
                    <a:pt x="13" y="10"/>
                    <a:pt x="14" y="11"/>
                    <a:pt x="14" y="13"/>
                  </a:cubicBezTo>
                  <a:cubicBezTo>
                    <a:pt x="14" y="14"/>
                    <a:pt x="13" y="15"/>
                    <a:pt x="13" y="15"/>
                  </a:cubicBezTo>
                  <a:cubicBezTo>
                    <a:pt x="12" y="16"/>
                    <a:pt x="11" y="16"/>
                    <a:pt x="10" y="15"/>
                  </a:cubicBezTo>
                  <a:cubicBezTo>
                    <a:pt x="9" y="15"/>
                    <a:pt x="8" y="14"/>
                    <a:pt x="7" y="13"/>
                  </a:cubicBezTo>
                  <a:cubicBezTo>
                    <a:pt x="6" y="12"/>
                    <a:pt x="6" y="10"/>
                    <a:pt x="6" y="9"/>
                  </a:cubicBezTo>
                  <a:close/>
                  <a:moveTo>
                    <a:pt x="15" y="11"/>
                  </a:moveTo>
                  <a:cubicBezTo>
                    <a:pt x="15" y="9"/>
                    <a:pt x="15" y="8"/>
                    <a:pt x="16" y="7"/>
                  </a:cubicBezTo>
                  <a:cubicBezTo>
                    <a:pt x="16" y="6"/>
                    <a:pt x="16" y="6"/>
                    <a:pt x="17" y="6"/>
                  </a:cubicBezTo>
                  <a:cubicBezTo>
                    <a:pt x="17" y="5"/>
                    <a:pt x="18" y="6"/>
                    <a:pt x="19" y="6"/>
                  </a:cubicBezTo>
                  <a:cubicBezTo>
                    <a:pt x="20" y="6"/>
                    <a:pt x="20" y="7"/>
                    <a:pt x="21" y="8"/>
                  </a:cubicBezTo>
                  <a:cubicBezTo>
                    <a:pt x="21" y="8"/>
                    <a:pt x="22" y="9"/>
                    <a:pt x="22" y="10"/>
                  </a:cubicBezTo>
                  <a:cubicBezTo>
                    <a:pt x="22" y="10"/>
                    <a:pt x="23" y="11"/>
                    <a:pt x="23" y="12"/>
                  </a:cubicBezTo>
                  <a:cubicBezTo>
                    <a:pt x="23" y="13"/>
                    <a:pt x="23" y="14"/>
                    <a:pt x="23" y="16"/>
                  </a:cubicBezTo>
                  <a:cubicBezTo>
                    <a:pt x="23" y="17"/>
                    <a:pt x="23" y="19"/>
                    <a:pt x="23" y="20"/>
                  </a:cubicBezTo>
                  <a:cubicBezTo>
                    <a:pt x="22" y="20"/>
                    <a:pt x="22" y="21"/>
                    <a:pt x="21" y="21"/>
                  </a:cubicBezTo>
                  <a:cubicBezTo>
                    <a:pt x="21" y="21"/>
                    <a:pt x="20" y="21"/>
                    <a:pt x="19" y="21"/>
                  </a:cubicBezTo>
                  <a:cubicBezTo>
                    <a:pt x="18" y="20"/>
                    <a:pt x="17" y="19"/>
                    <a:pt x="16" y="18"/>
                  </a:cubicBezTo>
                  <a:cubicBezTo>
                    <a:pt x="16" y="17"/>
                    <a:pt x="16" y="16"/>
                    <a:pt x="15" y="15"/>
                  </a:cubicBezTo>
                  <a:cubicBezTo>
                    <a:pt x="15" y="14"/>
                    <a:pt x="15" y="13"/>
                    <a:pt x="15" y="11"/>
                  </a:cubicBezTo>
                  <a:close/>
                  <a:moveTo>
                    <a:pt x="17" y="12"/>
                  </a:moveTo>
                  <a:cubicBezTo>
                    <a:pt x="17" y="14"/>
                    <a:pt x="17" y="16"/>
                    <a:pt x="17" y="17"/>
                  </a:cubicBezTo>
                  <a:cubicBezTo>
                    <a:pt x="18" y="18"/>
                    <a:pt x="18" y="19"/>
                    <a:pt x="19" y="19"/>
                  </a:cubicBezTo>
                  <a:cubicBezTo>
                    <a:pt x="20" y="20"/>
                    <a:pt x="20" y="20"/>
                    <a:pt x="21" y="19"/>
                  </a:cubicBezTo>
                  <a:cubicBezTo>
                    <a:pt x="21" y="19"/>
                    <a:pt x="21" y="17"/>
                    <a:pt x="21" y="15"/>
                  </a:cubicBezTo>
                  <a:cubicBezTo>
                    <a:pt x="21" y="12"/>
                    <a:pt x="21" y="11"/>
                    <a:pt x="21" y="10"/>
                  </a:cubicBezTo>
                  <a:cubicBezTo>
                    <a:pt x="20" y="9"/>
                    <a:pt x="20" y="8"/>
                    <a:pt x="19" y="8"/>
                  </a:cubicBezTo>
                  <a:cubicBezTo>
                    <a:pt x="18" y="7"/>
                    <a:pt x="18" y="7"/>
                    <a:pt x="17" y="8"/>
                  </a:cubicBezTo>
                  <a:cubicBezTo>
                    <a:pt x="17" y="8"/>
                    <a:pt x="17" y="8"/>
                    <a:pt x="17" y="9"/>
                  </a:cubicBezTo>
                  <a:cubicBezTo>
                    <a:pt x="17" y="10"/>
                    <a:pt x="17" y="11"/>
                    <a:pt x="17" y="12"/>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7" name="Freeform 937"/>
            <p:cNvSpPr>
              <a:spLocks noEditPoints="1"/>
            </p:cNvSpPr>
            <p:nvPr/>
          </p:nvSpPr>
          <p:spPr bwMode="auto">
            <a:xfrm>
              <a:off x="2730" y="2128"/>
              <a:ext cx="69" cy="158"/>
            </a:xfrm>
            <a:custGeom>
              <a:avLst/>
              <a:gdLst>
                <a:gd name="T0" fmla="*/ 0 w 7"/>
                <a:gd name="T1" fmla="*/ 2147483647 h 16"/>
                <a:gd name="T2" fmla="*/ 0 w 7"/>
                <a:gd name="T3" fmla="*/ 2147483647 h 16"/>
                <a:gd name="T4" fmla="*/ 2147483647 w 7"/>
                <a:gd name="T5" fmla="*/ 0 h 16"/>
                <a:gd name="T6" fmla="*/ 2147483647 w 7"/>
                <a:gd name="T7" fmla="*/ 2147483647 h 16"/>
                <a:gd name="T8" fmla="*/ 2147483647 w 7"/>
                <a:gd name="T9" fmla="*/ 2147483647 h 16"/>
                <a:gd name="T10" fmla="*/ 2147483647 w 7"/>
                <a:gd name="T11" fmla="*/ 2147483647 h 16"/>
                <a:gd name="T12" fmla="*/ 2147483647 w 7"/>
                <a:gd name="T13" fmla="*/ 2147483647 h 16"/>
                <a:gd name="T14" fmla="*/ 2147483647 w 7"/>
                <a:gd name="T15" fmla="*/ 2147483647 h 16"/>
                <a:gd name="T16" fmla="*/ 2147483647 w 7"/>
                <a:gd name="T17" fmla="*/ 2147483647 h 16"/>
                <a:gd name="T18" fmla="*/ 2147483647 w 7"/>
                <a:gd name="T19" fmla="*/ 2147483647 h 16"/>
                <a:gd name="T20" fmla="*/ 2147483647 w 7"/>
                <a:gd name="T21" fmla="*/ 2147483647 h 16"/>
                <a:gd name="T22" fmla="*/ 2147483647 w 7"/>
                <a:gd name="T23" fmla="*/ 2147483647 h 16"/>
                <a:gd name="T24" fmla="*/ 0 w 7"/>
                <a:gd name="T25" fmla="*/ 2147483647 h 16"/>
                <a:gd name="T26" fmla="*/ 0 w 7"/>
                <a:gd name="T27" fmla="*/ 2147483647 h 16"/>
                <a:gd name="T28" fmla="*/ 2147483647 w 7"/>
                <a:gd name="T29" fmla="*/ 2147483647 h 16"/>
                <a:gd name="T30" fmla="*/ 2147483647 w 7"/>
                <a:gd name="T31" fmla="*/ 2147483647 h 16"/>
                <a:gd name="T32" fmla="*/ 2147483647 w 7"/>
                <a:gd name="T33" fmla="*/ 2147483647 h 16"/>
                <a:gd name="T34" fmla="*/ 2147483647 w 7"/>
                <a:gd name="T35" fmla="*/ 2147483647 h 16"/>
                <a:gd name="T36" fmla="*/ 2147483647 w 7"/>
                <a:gd name="T37" fmla="*/ 2147483647 h 16"/>
                <a:gd name="T38" fmla="*/ 2147483647 w 7"/>
                <a:gd name="T39" fmla="*/ 2147483647 h 16"/>
                <a:gd name="T40" fmla="*/ 2147483647 w 7"/>
                <a:gd name="T41" fmla="*/ 2147483647 h 16"/>
                <a:gd name="T42" fmla="*/ 2147483647 w 7"/>
                <a:gd name="T43" fmla="*/ 2147483647 h 16"/>
                <a:gd name="T44" fmla="*/ 2147483647 w 7"/>
                <a:gd name="T45" fmla="*/ 2147483647 h 16"/>
                <a:gd name="T46" fmla="*/ 2147483647 w 7"/>
                <a:gd name="T47" fmla="*/ 2147483647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16"/>
                <a:gd name="T74" fmla="*/ 7 w 7"/>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16">
                  <a:moveTo>
                    <a:pt x="0" y="6"/>
                  </a:moveTo>
                  <a:cubicBezTo>
                    <a:pt x="0" y="4"/>
                    <a:pt x="0" y="3"/>
                    <a:pt x="0" y="2"/>
                  </a:cubicBezTo>
                  <a:cubicBezTo>
                    <a:pt x="0" y="1"/>
                    <a:pt x="1" y="1"/>
                    <a:pt x="1" y="0"/>
                  </a:cubicBezTo>
                  <a:cubicBezTo>
                    <a:pt x="2" y="0"/>
                    <a:pt x="3" y="0"/>
                    <a:pt x="4" y="1"/>
                  </a:cubicBezTo>
                  <a:cubicBezTo>
                    <a:pt x="4" y="1"/>
                    <a:pt x="5" y="2"/>
                    <a:pt x="5" y="2"/>
                  </a:cubicBezTo>
                  <a:cubicBezTo>
                    <a:pt x="6" y="3"/>
                    <a:pt x="6" y="3"/>
                    <a:pt x="6" y="4"/>
                  </a:cubicBezTo>
                  <a:cubicBezTo>
                    <a:pt x="7" y="5"/>
                    <a:pt x="7" y="6"/>
                    <a:pt x="7" y="7"/>
                  </a:cubicBezTo>
                  <a:cubicBezTo>
                    <a:pt x="7" y="8"/>
                    <a:pt x="7" y="9"/>
                    <a:pt x="7" y="10"/>
                  </a:cubicBezTo>
                  <a:cubicBezTo>
                    <a:pt x="7" y="12"/>
                    <a:pt x="7" y="13"/>
                    <a:pt x="7" y="14"/>
                  </a:cubicBezTo>
                  <a:cubicBezTo>
                    <a:pt x="7" y="15"/>
                    <a:pt x="6" y="16"/>
                    <a:pt x="6" y="16"/>
                  </a:cubicBezTo>
                  <a:cubicBezTo>
                    <a:pt x="5" y="16"/>
                    <a:pt x="4" y="16"/>
                    <a:pt x="4" y="15"/>
                  </a:cubicBezTo>
                  <a:cubicBezTo>
                    <a:pt x="2" y="15"/>
                    <a:pt x="2" y="14"/>
                    <a:pt x="1" y="12"/>
                  </a:cubicBezTo>
                  <a:cubicBezTo>
                    <a:pt x="0" y="12"/>
                    <a:pt x="0" y="11"/>
                    <a:pt x="0" y="10"/>
                  </a:cubicBezTo>
                  <a:cubicBezTo>
                    <a:pt x="0" y="8"/>
                    <a:pt x="0" y="7"/>
                    <a:pt x="0" y="6"/>
                  </a:cubicBezTo>
                  <a:close/>
                  <a:moveTo>
                    <a:pt x="1" y="7"/>
                  </a:moveTo>
                  <a:cubicBezTo>
                    <a:pt x="1" y="9"/>
                    <a:pt x="1" y="11"/>
                    <a:pt x="2" y="12"/>
                  </a:cubicBezTo>
                  <a:cubicBezTo>
                    <a:pt x="2" y="13"/>
                    <a:pt x="3" y="14"/>
                    <a:pt x="4" y="14"/>
                  </a:cubicBezTo>
                  <a:cubicBezTo>
                    <a:pt x="4" y="14"/>
                    <a:pt x="5" y="14"/>
                    <a:pt x="5" y="14"/>
                  </a:cubicBezTo>
                  <a:cubicBezTo>
                    <a:pt x="6" y="13"/>
                    <a:pt x="6" y="12"/>
                    <a:pt x="6" y="9"/>
                  </a:cubicBezTo>
                  <a:cubicBezTo>
                    <a:pt x="6" y="7"/>
                    <a:pt x="6" y="5"/>
                    <a:pt x="5" y="4"/>
                  </a:cubicBezTo>
                  <a:cubicBezTo>
                    <a:pt x="5" y="3"/>
                    <a:pt x="4" y="3"/>
                    <a:pt x="4" y="2"/>
                  </a:cubicBezTo>
                  <a:cubicBezTo>
                    <a:pt x="3" y="2"/>
                    <a:pt x="2" y="2"/>
                    <a:pt x="2" y="2"/>
                  </a:cubicBezTo>
                  <a:cubicBezTo>
                    <a:pt x="2" y="3"/>
                    <a:pt x="1" y="3"/>
                    <a:pt x="1" y="4"/>
                  </a:cubicBezTo>
                  <a:cubicBezTo>
                    <a:pt x="1" y="5"/>
                    <a:pt x="1" y="6"/>
                    <a:pt x="1" y="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8" name="Freeform 938"/>
            <p:cNvSpPr>
              <a:spLocks noEditPoints="1"/>
            </p:cNvSpPr>
            <p:nvPr/>
          </p:nvSpPr>
          <p:spPr bwMode="auto">
            <a:xfrm>
              <a:off x="2257" y="2375"/>
              <a:ext cx="167" cy="207"/>
            </a:xfrm>
            <a:custGeom>
              <a:avLst/>
              <a:gdLst>
                <a:gd name="T0" fmla="*/ 0 w 17"/>
                <a:gd name="T1" fmla="*/ 2147483647 h 21"/>
                <a:gd name="T2" fmla="*/ 2147483647 w 17"/>
                <a:gd name="T3" fmla="*/ 2147483647 h 21"/>
                <a:gd name="T4" fmla="*/ 2147483647 w 17"/>
                <a:gd name="T5" fmla="*/ 2147483647 h 21"/>
                <a:gd name="T6" fmla="*/ 2147483647 w 17"/>
                <a:gd name="T7" fmla="*/ 2147483647 h 21"/>
                <a:gd name="T8" fmla="*/ 2147483647 w 17"/>
                <a:gd name="T9" fmla="*/ 2147483647 h 21"/>
                <a:gd name="T10" fmla="*/ 2147483647 w 17"/>
                <a:gd name="T11" fmla="*/ 2147483647 h 21"/>
                <a:gd name="T12" fmla="*/ 2147483647 w 17"/>
                <a:gd name="T13" fmla="*/ 2147483647 h 21"/>
                <a:gd name="T14" fmla="*/ 2147483647 w 17"/>
                <a:gd name="T15" fmla="*/ 2147483647 h 21"/>
                <a:gd name="T16" fmla="*/ 2147483647 w 17"/>
                <a:gd name="T17" fmla="*/ 2147483647 h 21"/>
                <a:gd name="T18" fmla="*/ 2147483647 w 17"/>
                <a:gd name="T19" fmla="*/ 2147483647 h 21"/>
                <a:gd name="T20" fmla="*/ 2147483647 w 17"/>
                <a:gd name="T21" fmla="*/ 2147483647 h 21"/>
                <a:gd name="T22" fmla="*/ 2147483647 w 17"/>
                <a:gd name="T23" fmla="*/ 2147483647 h 21"/>
                <a:gd name="T24" fmla="*/ 2147483647 w 17"/>
                <a:gd name="T25" fmla="*/ 2147483647 h 21"/>
                <a:gd name="T26" fmla="*/ 2147483647 w 17"/>
                <a:gd name="T27" fmla="*/ 2147483647 h 21"/>
                <a:gd name="T28" fmla="*/ 2147483647 w 17"/>
                <a:gd name="T29" fmla="*/ 2147483647 h 21"/>
                <a:gd name="T30" fmla="*/ 2147483647 w 17"/>
                <a:gd name="T31" fmla="*/ 2147483647 h 21"/>
                <a:gd name="T32" fmla="*/ 2147483647 w 17"/>
                <a:gd name="T33" fmla="*/ 2147483647 h 21"/>
                <a:gd name="T34" fmla="*/ 0 w 17"/>
                <a:gd name="T35" fmla="*/ 2147483647 h 21"/>
                <a:gd name="T36" fmla="*/ 2147483647 w 17"/>
                <a:gd name="T37" fmla="*/ 0 h 21"/>
                <a:gd name="T38" fmla="*/ 2147483647 w 17"/>
                <a:gd name="T39" fmla="*/ 0 h 21"/>
                <a:gd name="T40" fmla="*/ 2147483647 w 17"/>
                <a:gd name="T41" fmla="*/ 2147483647 h 21"/>
                <a:gd name="T42" fmla="*/ 2147483647 w 17"/>
                <a:gd name="T43" fmla="*/ 2147483647 h 21"/>
                <a:gd name="T44" fmla="*/ 2147483647 w 17"/>
                <a:gd name="T45" fmla="*/ 2147483647 h 21"/>
                <a:gd name="T46" fmla="*/ 2147483647 w 17"/>
                <a:gd name="T47" fmla="*/ 2147483647 h 21"/>
                <a:gd name="T48" fmla="*/ 2147483647 w 17"/>
                <a:gd name="T49" fmla="*/ 2147483647 h 21"/>
                <a:gd name="T50" fmla="*/ 2147483647 w 17"/>
                <a:gd name="T51" fmla="*/ 2147483647 h 21"/>
                <a:gd name="T52" fmla="*/ 2147483647 w 17"/>
                <a:gd name="T53" fmla="*/ 2147483647 h 21"/>
                <a:gd name="T54" fmla="*/ 2147483647 w 17"/>
                <a:gd name="T55" fmla="*/ 2147483647 h 21"/>
                <a:gd name="T56" fmla="*/ 2147483647 w 17"/>
                <a:gd name="T57" fmla="*/ 2147483647 h 21"/>
                <a:gd name="T58" fmla="*/ 2147483647 w 17"/>
                <a:gd name="T59" fmla="*/ 2147483647 h 21"/>
                <a:gd name="T60" fmla="*/ 0 w 17"/>
                <a:gd name="T61" fmla="*/ 2147483647 h 21"/>
                <a:gd name="T62" fmla="*/ 2147483647 w 17"/>
                <a:gd name="T63" fmla="*/ 2147483647 h 21"/>
                <a:gd name="T64" fmla="*/ 2147483647 w 17"/>
                <a:gd name="T65" fmla="*/ 2147483647 h 21"/>
                <a:gd name="T66" fmla="*/ 2147483647 w 17"/>
                <a:gd name="T67" fmla="*/ 2147483647 h 21"/>
                <a:gd name="T68" fmla="*/ 2147483647 w 17"/>
                <a:gd name="T69" fmla="*/ 2147483647 h 21"/>
                <a:gd name="T70" fmla="*/ 2147483647 w 17"/>
                <a:gd name="T71" fmla="*/ 2147483647 h 21"/>
                <a:gd name="T72" fmla="*/ 2147483647 w 17"/>
                <a:gd name="T73" fmla="*/ 2147483647 h 21"/>
                <a:gd name="T74" fmla="*/ 2147483647 w 17"/>
                <a:gd name="T75" fmla="*/ 2147483647 h 21"/>
                <a:gd name="T76" fmla="*/ 2147483647 w 17"/>
                <a:gd name="T77" fmla="*/ 2147483647 h 21"/>
                <a:gd name="T78" fmla="*/ 2147483647 w 17"/>
                <a:gd name="T79" fmla="*/ 2147483647 h 21"/>
                <a:gd name="T80" fmla="*/ 2147483647 w 17"/>
                <a:gd name="T81" fmla="*/ 2147483647 h 21"/>
                <a:gd name="T82" fmla="*/ 2147483647 w 17"/>
                <a:gd name="T83" fmla="*/ 2147483647 h 21"/>
                <a:gd name="T84" fmla="*/ 2147483647 w 17"/>
                <a:gd name="T85" fmla="*/ 2147483647 h 21"/>
                <a:gd name="T86" fmla="*/ 2147483647 w 17"/>
                <a:gd name="T87" fmla="*/ 2147483647 h 21"/>
                <a:gd name="T88" fmla="*/ 2147483647 w 17"/>
                <a:gd name="T89" fmla="*/ 2147483647 h 21"/>
                <a:gd name="T90" fmla="*/ 2147483647 w 17"/>
                <a:gd name="T91" fmla="*/ 2147483647 h 21"/>
                <a:gd name="T92" fmla="*/ 2147483647 w 17"/>
                <a:gd name="T93" fmla="*/ 2147483647 h 21"/>
                <a:gd name="T94" fmla="*/ 2147483647 w 17"/>
                <a:gd name="T95" fmla="*/ 2147483647 h 21"/>
                <a:gd name="T96" fmla="*/ 2147483647 w 17"/>
                <a:gd name="T97" fmla="*/ 2147483647 h 21"/>
                <a:gd name="T98" fmla="*/ 2147483647 w 17"/>
                <a:gd name="T99" fmla="*/ 2147483647 h 21"/>
                <a:gd name="T100" fmla="*/ 2147483647 w 17"/>
                <a:gd name="T101" fmla="*/ 2147483647 h 21"/>
                <a:gd name="T102" fmla="*/ 2147483647 w 17"/>
                <a:gd name="T103" fmla="*/ 2147483647 h 21"/>
                <a:gd name="T104" fmla="*/ 2147483647 w 17"/>
                <a:gd name="T105" fmla="*/ 2147483647 h 21"/>
                <a:gd name="T106" fmla="*/ 2147483647 w 17"/>
                <a:gd name="T107" fmla="*/ 2147483647 h 21"/>
                <a:gd name="T108" fmla="*/ 2147483647 w 17"/>
                <a:gd name="T109" fmla="*/ 2147483647 h 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
                <a:gd name="T166" fmla="*/ 0 h 21"/>
                <a:gd name="T167" fmla="*/ 17 w 17"/>
                <a:gd name="T168" fmla="*/ 21 h 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 h="21">
                  <a:moveTo>
                    <a:pt x="0" y="9"/>
                  </a:moveTo>
                  <a:cubicBezTo>
                    <a:pt x="0" y="9"/>
                    <a:pt x="1" y="9"/>
                    <a:pt x="1" y="9"/>
                  </a:cubicBezTo>
                  <a:cubicBezTo>
                    <a:pt x="1" y="10"/>
                    <a:pt x="1" y="11"/>
                    <a:pt x="2" y="12"/>
                  </a:cubicBezTo>
                  <a:cubicBezTo>
                    <a:pt x="2" y="13"/>
                    <a:pt x="3" y="13"/>
                    <a:pt x="3" y="14"/>
                  </a:cubicBezTo>
                  <a:cubicBezTo>
                    <a:pt x="4" y="14"/>
                    <a:pt x="5" y="14"/>
                    <a:pt x="5" y="14"/>
                  </a:cubicBezTo>
                  <a:cubicBezTo>
                    <a:pt x="6" y="13"/>
                    <a:pt x="6" y="13"/>
                    <a:pt x="6" y="12"/>
                  </a:cubicBezTo>
                  <a:cubicBezTo>
                    <a:pt x="6" y="11"/>
                    <a:pt x="6" y="10"/>
                    <a:pt x="5" y="10"/>
                  </a:cubicBezTo>
                  <a:cubicBezTo>
                    <a:pt x="5" y="9"/>
                    <a:pt x="4" y="8"/>
                    <a:pt x="3" y="8"/>
                  </a:cubicBezTo>
                  <a:cubicBezTo>
                    <a:pt x="3" y="8"/>
                    <a:pt x="3" y="8"/>
                    <a:pt x="2" y="7"/>
                  </a:cubicBezTo>
                  <a:cubicBezTo>
                    <a:pt x="2" y="7"/>
                    <a:pt x="3" y="6"/>
                    <a:pt x="3" y="6"/>
                  </a:cubicBezTo>
                  <a:cubicBezTo>
                    <a:pt x="3" y="6"/>
                    <a:pt x="3" y="6"/>
                    <a:pt x="3" y="6"/>
                  </a:cubicBezTo>
                  <a:cubicBezTo>
                    <a:pt x="3" y="7"/>
                    <a:pt x="4" y="7"/>
                    <a:pt x="5" y="7"/>
                  </a:cubicBezTo>
                  <a:cubicBezTo>
                    <a:pt x="5" y="6"/>
                    <a:pt x="5" y="6"/>
                    <a:pt x="5" y="5"/>
                  </a:cubicBezTo>
                  <a:cubicBezTo>
                    <a:pt x="5" y="5"/>
                    <a:pt x="5" y="4"/>
                    <a:pt x="5" y="3"/>
                  </a:cubicBezTo>
                  <a:cubicBezTo>
                    <a:pt x="4" y="3"/>
                    <a:pt x="4" y="2"/>
                    <a:pt x="3" y="2"/>
                  </a:cubicBezTo>
                  <a:cubicBezTo>
                    <a:pt x="3" y="1"/>
                    <a:pt x="2" y="1"/>
                    <a:pt x="2" y="2"/>
                  </a:cubicBezTo>
                  <a:cubicBezTo>
                    <a:pt x="2" y="2"/>
                    <a:pt x="1" y="2"/>
                    <a:pt x="1" y="3"/>
                  </a:cubicBezTo>
                  <a:cubicBezTo>
                    <a:pt x="1" y="3"/>
                    <a:pt x="0" y="2"/>
                    <a:pt x="0" y="2"/>
                  </a:cubicBezTo>
                  <a:cubicBezTo>
                    <a:pt x="0" y="1"/>
                    <a:pt x="0" y="0"/>
                    <a:pt x="1" y="0"/>
                  </a:cubicBezTo>
                  <a:cubicBezTo>
                    <a:pt x="2" y="0"/>
                    <a:pt x="2" y="0"/>
                    <a:pt x="3" y="0"/>
                  </a:cubicBezTo>
                  <a:cubicBezTo>
                    <a:pt x="4" y="1"/>
                    <a:pt x="5" y="1"/>
                    <a:pt x="5" y="2"/>
                  </a:cubicBezTo>
                  <a:cubicBezTo>
                    <a:pt x="6" y="3"/>
                    <a:pt x="6" y="3"/>
                    <a:pt x="6" y="4"/>
                  </a:cubicBezTo>
                  <a:cubicBezTo>
                    <a:pt x="7" y="5"/>
                    <a:pt x="7" y="5"/>
                    <a:pt x="7" y="6"/>
                  </a:cubicBezTo>
                  <a:cubicBezTo>
                    <a:pt x="7" y="7"/>
                    <a:pt x="7" y="7"/>
                    <a:pt x="6" y="8"/>
                  </a:cubicBezTo>
                  <a:cubicBezTo>
                    <a:pt x="6" y="8"/>
                    <a:pt x="6" y="8"/>
                    <a:pt x="5" y="8"/>
                  </a:cubicBezTo>
                  <a:cubicBezTo>
                    <a:pt x="6" y="9"/>
                    <a:pt x="6" y="9"/>
                    <a:pt x="7" y="10"/>
                  </a:cubicBezTo>
                  <a:cubicBezTo>
                    <a:pt x="7" y="11"/>
                    <a:pt x="7" y="12"/>
                    <a:pt x="7" y="13"/>
                  </a:cubicBezTo>
                  <a:cubicBezTo>
                    <a:pt x="7" y="14"/>
                    <a:pt x="7" y="15"/>
                    <a:pt x="6" y="15"/>
                  </a:cubicBezTo>
                  <a:cubicBezTo>
                    <a:pt x="5" y="16"/>
                    <a:pt x="4" y="16"/>
                    <a:pt x="3" y="15"/>
                  </a:cubicBezTo>
                  <a:cubicBezTo>
                    <a:pt x="2" y="14"/>
                    <a:pt x="1" y="14"/>
                    <a:pt x="1" y="12"/>
                  </a:cubicBezTo>
                  <a:cubicBezTo>
                    <a:pt x="0" y="11"/>
                    <a:pt x="0" y="10"/>
                    <a:pt x="0" y="9"/>
                  </a:cubicBezTo>
                  <a:close/>
                  <a:moveTo>
                    <a:pt x="9" y="14"/>
                  </a:moveTo>
                  <a:cubicBezTo>
                    <a:pt x="9" y="14"/>
                    <a:pt x="10" y="15"/>
                    <a:pt x="10" y="15"/>
                  </a:cubicBezTo>
                  <a:cubicBezTo>
                    <a:pt x="10" y="16"/>
                    <a:pt x="11" y="17"/>
                    <a:pt x="11" y="17"/>
                  </a:cubicBezTo>
                  <a:cubicBezTo>
                    <a:pt x="12" y="18"/>
                    <a:pt x="12" y="19"/>
                    <a:pt x="13" y="19"/>
                  </a:cubicBezTo>
                  <a:cubicBezTo>
                    <a:pt x="13" y="19"/>
                    <a:pt x="14" y="19"/>
                    <a:pt x="15" y="19"/>
                  </a:cubicBezTo>
                  <a:cubicBezTo>
                    <a:pt x="15" y="19"/>
                    <a:pt x="15" y="18"/>
                    <a:pt x="15" y="17"/>
                  </a:cubicBezTo>
                  <a:cubicBezTo>
                    <a:pt x="15" y="16"/>
                    <a:pt x="15" y="15"/>
                    <a:pt x="15" y="14"/>
                  </a:cubicBezTo>
                  <a:cubicBezTo>
                    <a:pt x="14" y="13"/>
                    <a:pt x="13" y="13"/>
                    <a:pt x="13" y="12"/>
                  </a:cubicBezTo>
                  <a:cubicBezTo>
                    <a:pt x="12" y="12"/>
                    <a:pt x="12" y="12"/>
                    <a:pt x="11" y="12"/>
                  </a:cubicBezTo>
                  <a:cubicBezTo>
                    <a:pt x="11" y="12"/>
                    <a:pt x="11" y="12"/>
                    <a:pt x="10" y="12"/>
                  </a:cubicBezTo>
                  <a:cubicBezTo>
                    <a:pt x="10" y="12"/>
                    <a:pt x="10" y="12"/>
                    <a:pt x="9" y="11"/>
                  </a:cubicBezTo>
                  <a:cubicBezTo>
                    <a:pt x="9" y="10"/>
                    <a:pt x="9" y="9"/>
                    <a:pt x="10" y="8"/>
                  </a:cubicBezTo>
                  <a:cubicBezTo>
                    <a:pt x="10" y="7"/>
                    <a:pt x="10" y="6"/>
                    <a:pt x="10" y="5"/>
                  </a:cubicBezTo>
                  <a:cubicBezTo>
                    <a:pt x="12" y="6"/>
                    <a:pt x="14" y="7"/>
                    <a:pt x="16" y="8"/>
                  </a:cubicBezTo>
                  <a:cubicBezTo>
                    <a:pt x="16" y="9"/>
                    <a:pt x="16" y="9"/>
                    <a:pt x="16" y="10"/>
                  </a:cubicBezTo>
                  <a:cubicBezTo>
                    <a:pt x="15" y="9"/>
                    <a:pt x="13" y="8"/>
                    <a:pt x="11" y="7"/>
                  </a:cubicBezTo>
                  <a:cubicBezTo>
                    <a:pt x="11" y="8"/>
                    <a:pt x="11" y="9"/>
                    <a:pt x="11" y="10"/>
                  </a:cubicBezTo>
                  <a:cubicBezTo>
                    <a:pt x="12" y="10"/>
                    <a:pt x="12" y="10"/>
                    <a:pt x="13" y="11"/>
                  </a:cubicBezTo>
                  <a:cubicBezTo>
                    <a:pt x="14" y="11"/>
                    <a:pt x="15" y="12"/>
                    <a:pt x="16" y="14"/>
                  </a:cubicBezTo>
                  <a:cubicBezTo>
                    <a:pt x="16" y="15"/>
                    <a:pt x="17" y="16"/>
                    <a:pt x="17" y="18"/>
                  </a:cubicBezTo>
                  <a:cubicBezTo>
                    <a:pt x="17" y="19"/>
                    <a:pt x="16" y="20"/>
                    <a:pt x="16" y="20"/>
                  </a:cubicBezTo>
                  <a:cubicBezTo>
                    <a:pt x="15" y="21"/>
                    <a:pt x="14" y="21"/>
                    <a:pt x="13" y="20"/>
                  </a:cubicBezTo>
                  <a:cubicBezTo>
                    <a:pt x="12" y="20"/>
                    <a:pt x="11" y="19"/>
                    <a:pt x="10" y="18"/>
                  </a:cubicBezTo>
                  <a:cubicBezTo>
                    <a:pt x="9" y="17"/>
                    <a:pt x="9" y="15"/>
                    <a:pt x="9" y="14"/>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79" name="Freeform 939"/>
            <p:cNvSpPr>
              <a:spLocks noEditPoints="1"/>
            </p:cNvSpPr>
            <p:nvPr/>
          </p:nvSpPr>
          <p:spPr bwMode="auto">
            <a:xfrm>
              <a:off x="4525" y="1024"/>
              <a:ext cx="316" cy="256"/>
            </a:xfrm>
            <a:custGeom>
              <a:avLst/>
              <a:gdLst>
                <a:gd name="T0" fmla="*/ 0 w 32"/>
                <a:gd name="T1" fmla="*/ 2147483647 h 26"/>
                <a:gd name="T2" fmla="*/ 2147483647 w 32"/>
                <a:gd name="T3" fmla="*/ 2147483647 h 26"/>
                <a:gd name="T4" fmla="*/ 2147483647 w 32"/>
                <a:gd name="T5" fmla="*/ 2147483647 h 26"/>
                <a:gd name="T6" fmla="*/ 2147483647 w 32"/>
                <a:gd name="T7" fmla="*/ 2147483647 h 26"/>
                <a:gd name="T8" fmla="*/ 2147483647 w 32"/>
                <a:gd name="T9" fmla="*/ 2147483647 h 26"/>
                <a:gd name="T10" fmla="*/ 2147483647 w 32"/>
                <a:gd name="T11" fmla="*/ 2147483647 h 26"/>
                <a:gd name="T12" fmla="*/ 2147483647 w 32"/>
                <a:gd name="T13" fmla="*/ 0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2147483647 w 32"/>
                <a:gd name="T29" fmla="*/ 2147483647 h 26"/>
                <a:gd name="T30" fmla="*/ 2147483647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2147483647 w 32"/>
                <a:gd name="T41" fmla="*/ 2147483647 h 26"/>
                <a:gd name="T42" fmla="*/ 2147483647 w 32"/>
                <a:gd name="T43" fmla="*/ 2147483647 h 26"/>
                <a:gd name="T44" fmla="*/ 2147483647 w 32"/>
                <a:gd name="T45" fmla="*/ 2147483647 h 26"/>
                <a:gd name="T46" fmla="*/ 2147483647 w 32"/>
                <a:gd name="T47" fmla="*/ 2147483647 h 26"/>
                <a:gd name="T48" fmla="*/ 2147483647 w 32"/>
                <a:gd name="T49" fmla="*/ 2147483647 h 26"/>
                <a:gd name="T50" fmla="*/ 2147483647 w 32"/>
                <a:gd name="T51" fmla="*/ 2147483647 h 26"/>
                <a:gd name="T52" fmla="*/ 2147483647 w 32"/>
                <a:gd name="T53" fmla="*/ 2147483647 h 26"/>
                <a:gd name="T54" fmla="*/ 2147483647 w 32"/>
                <a:gd name="T55" fmla="*/ 2147483647 h 26"/>
                <a:gd name="T56" fmla="*/ 2147483647 w 32"/>
                <a:gd name="T57" fmla="*/ 2147483647 h 26"/>
                <a:gd name="T58" fmla="*/ 2147483647 w 32"/>
                <a:gd name="T59" fmla="*/ 2147483647 h 26"/>
                <a:gd name="T60" fmla="*/ 2147483647 w 32"/>
                <a:gd name="T61" fmla="*/ 2147483647 h 26"/>
                <a:gd name="T62" fmla="*/ 2147483647 w 32"/>
                <a:gd name="T63" fmla="*/ 2147483647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26"/>
                <a:gd name="T98" fmla="*/ 32 w 32"/>
                <a:gd name="T99" fmla="*/ 26 h 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26">
                  <a:moveTo>
                    <a:pt x="0" y="4"/>
                  </a:moveTo>
                  <a:cubicBezTo>
                    <a:pt x="0" y="4"/>
                    <a:pt x="0" y="3"/>
                    <a:pt x="0" y="3"/>
                  </a:cubicBezTo>
                  <a:cubicBezTo>
                    <a:pt x="2" y="3"/>
                    <a:pt x="3" y="4"/>
                    <a:pt x="5" y="5"/>
                  </a:cubicBezTo>
                  <a:cubicBezTo>
                    <a:pt x="5" y="6"/>
                    <a:pt x="5" y="6"/>
                    <a:pt x="5" y="7"/>
                  </a:cubicBezTo>
                  <a:cubicBezTo>
                    <a:pt x="3" y="6"/>
                    <a:pt x="2" y="5"/>
                    <a:pt x="0" y="4"/>
                  </a:cubicBezTo>
                  <a:close/>
                  <a:moveTo>
                    <a:pt x="11" y="15"/>
                  </a:moveTo>
                  <a:cubicBezTo>
                    <a:pt x="11" y="15"/>
                    <a:pt x="10" y="15"/>
                    <a:pt x="10" y="14"/>
                  </a:cubicBezTo>
                  <a:cubicBezTo>
                    <a:pt x="10" y="12"/>
                    <a:pt x="10" y="11"/>
                    <a:pt x="10" y="9"/>
                  </a:cubicBezTo>
                  <a:cubicBezTo>
                    <a:pt x="10" y="7"/>
                    <a:pt x="10" y="5"/>
                    <a:pt x="10" y="3"/>
                  </a:cubicBezTo>
                  <a:cubicBezTo>
                    <a:pt x="9" y="3"/>
                    <a:pt x="9" y="3"/>
                    <a:pt x="8" y="4"/>
                  </a:cubicBezTo>
                  <a:cubicBezTo>
                    <a:pt x="8" y="4"/>
                    <a:pt x="7" y="4"/>
                    <a:pt x="7" y="4"/>
                  </a:cubicBezTo>
                  <a:cubicBezTo>
                    <a:pt x="7" y="3"/>
                    <a:pt x="7" y="2"/>
                    <a:pt x="7" y="2"/>
                  </a:cubicBezTo>
                  <a:cubicBezTo>
                    <a:pt x="8" y="2"/>
                    <a:pt x="8" y="2"/>
                    <a:pt x="9" y="1"/>
                  </a:cubicBezTo>
                  <a:cubicBezTo>
                    <a:pt x="10" y="1"/>
                    <a:pt x="10" y="1"/>
                    <a:pt x="10" y="0"/>
                  </a:cubicBezTo>
                  <a:cubicBezTo>
                    <a:pt x="11" y="0"/>
                    <a:pt x="11" y="1"/>
                    <a:pt x="11" y="1"/>
                  </a:cubicBezTo>
                  <a:cubicBezTo>
                    <a:pt x="11" y="3"/>
                    <a:pt x="11" y="6"/>
                    <a:pt x="11" y="8"/>
                  </a:cubicBezTo>
                  <a:cubicBezTo>
                    <a:pt x="11" y="10"/>
                    <a:pt x="11" y="13"/>
                    <a:pt x="11" y="15"/>
                  </a:cubicBezTo>
                  <a:close/>
                  <a:moveTo>
                    <a:pt x="15" y="14"/>
                  </a:moveTo>
                  <a:cubicBezTo>
                    <a:pt x="16" y="14"/>
                    <a:pt x="16" y="14"/>
                    <a:pt x="17" y="14"/>
                  </a:cubicBezTo>
                  <a:cubicBezTo>
                    <a:pt x="17" y="15"/>
                    <a:pt x="17" y="16"/>
                    <a:pt x="17" y="17"/>
                  </a:cubicBezTo>
                  <a:cubicBezTo>
                    <a:pt x="18" y="18"/>
                    <a:pt x="18" y="18"/>
                    <a:pt x="19" y="18"/>
                  </a:cubicBezTo>
                  <a:cubicBezTo>
                    <a:pt x="20" y="19"/>
                    <a:pt x="20" y="19"/>
                    <a:pt x="21" y="18"/>
                  </a:cubicBezTo>
                  <a:cubicBezTo>
                    <a:pt x="21" y="18"/>
                    <a:pt x="22" y="17"/>
                    <a:pt x="22" y="16"/>
                  </a:cubicBezTo>
                  <a:cubicBezTo>
                    <a:pt x="22" y="15"/>
                    <a:pt x="21" y="14"/>
                    <a:pt x="21" y="14"/>
                  </a:cubicBezTo>
                  <a:cubicBezTo>
                    <a:pt x="20" y="13"/>
                    <a:pt x="20" y="12"/>
                    <a:pt x="19" y="12"/>
                  </a:cubicBezTo>
                  <a:cubicBezTo>
                    <a:pt x="18" y="11"/>
                    <a:pt x="18" y="11"/>
                    <a:pt x="18" y="11"/>
                  </a:cubicBezTo>
                  <a:cubicBezTo>
                    <a:pt x="17" y="11"/>
                    <a:pt x="17" y="11"/>
                    <a:pt x="17" y="12"/>
                  </a:cubicBezTo>
                  <a:cubicBezTo>
                    <a:pt x="16" y="11"/>
                    <a:pt x="16" y="11"/>
                    <a:pt x="15" y="11"/>
                  </a:cubicBezTo>
                  <a:cubicBezTo>
                    <a:pt x="16" y="10"/>
                    <a:pt x="16" y="8"/>
                    <a:pt x="16" y="7"/>
                  </a:cubicBezTo>
                  <a:cubicBezTo>
                    <a:pt x="16" y="6"/>
                    <a:pt x="16" y="5"/>
                    <a:pt x="17" y="4"/>
                  </a:cubicBezTo>
                  <a:cubicBezTo>
                    <a:pt x="19" y="5"/>
                    <a:pt x="21" y="6"/>
                    <a:pt x="23" y="7"/>
                  </a:cubicBezTo>
                  <a:cubicBezTo>
                    <a:pt x="23" y="8"/>
                    <a:pt x="23" y="9"/>
                    <a:pt x="23" y="9"/>
                  </a:cubicBezTo>
                  <a:cubicBezTo>
                    <a:pt x="21" y="8"/>
                    <a:pt x="19" y="7"/>
                    <a:pt x="18" y="6"/>
                  </a:cubicBezTo>
                  <a:cubicBezTo>
                    <a:pt x="18" y="8"/>
                    <a:pt x="17" y="9"/>
                    <a:pt x="17" y="10"/>
                  </a:cubicBezTo>
                  <a:cubicBezTo>
                    <a:pt x="18" y="10"/>
                    <a:pt x="19" y="10"/>
                    <a:pt x="19" y="10"/>
                  </a:cubicBezTo>
                  <a:cubicBezTo>
                    <a:pt x="20" y="11"/>
                    <a:pt x="21" y="12"/>
                    <a:pt x="22" y="13"/>
                  </a:cubicBezTo>
                  <a:cubicBezTo>
                    <a:pt x="23" y="14"/>
                    <a:pt x="23" y="16"/>
                    <a:pt x="23" y="17"/>
                  </a:cubicBezTo>
                  <a:cubicBezTo>
                    <a:pt x="23" y="18"/>
                    <a:pt x="23" y="19"/>
                    <a:pt x="22" y="20"/>
                  </a:cubicBezTo>
                  <a:cubicBezTo>
                    <a:pt x="21" y="21"/>
                    <a:pt x="20" y="21"/>
                    <a:pt x="19" y="20"/>
                  </a:cubicBezTo>
                  <a:cubicBezTo>
                    <a:pt x="18" y="19"/>
                    <a:pt x="17" y="18"/>
                    <a:pt x="16" y="17"/>
                  </a:cubicBezTo>
                  <a:cubicBezTo>
                    <a:pt x="16" y="16"/>
                    <a:pt x="15" y="15"/>
                    <a:pt x="15" y="14"/>
                  </a:cubicBezTo>
                  <a:close/>
                  <a:moveTo>
                    <a:pt x="24" y="16"/>
                  </a:moveTo>
                  <a:cubicBezTo>
                    <a:pt x="24" y="14"/>
                    <a:pt x="25" y="13"/>
                    <a:pt x="25" y="12"/>
                  </a:cubicBezTo>
                  <a:cubicBezTo>
                    <a:pt x="25" y="11"/>
                    <a:pt x="26" y="10"/>
                    <a:pt x="26" y="10"/>
                  </a:cubicBezTo>
                  <a:cubicBezTo>
                    <a:pt x="27" y="10"/>
                    <a:pt x="28" y="10"/>
                    <a:pt x="28" y="11"/>
                  </a:cubicBezTo>
                  <a:cubicBezTo>
                    <a:pt x="29" y="11"/>
                    <a:pt x="30" y="11"/>
                    <a:pt x="30" y="12"/>
                  </a:cubicBezTo>
                  <a:cubicBezTo>
                    <a:pt x="31" y="13"/>
                    <a:pt x="31" y="13"/>
                    <a:pt x="31" y="14"/>
                  </a:cubicBezTo>
                  <a:cubicBezTo>
                    <a:pt x="32" y="15"/>
                    <a:pt x="32" y="16"/>
                    <a:pt x="32" y="17"/>
                  </a:cubicBezTo>
                  <a:cubicBezTo>
                    <a:pt x="32" y="18"/>
                    <a:pt x="32" y="19"/>
                    <a:pt x="32" y="20"/>
                  </a:cubicBezTo>
                  <a:cubicBezTo>
                    <a:pt x="32" y="22"/>
                    <a:pt x="32" y="23"/>
                    <a:pt x="32" y="24"/>
                  </a:cubicBezTo>
                  <a:cubicBezTo>
                    <a:pt x="32" y="25"/>
                    <a:pt x="31" y="25"/>
                    <a:pt x="31" y="26"/>
                  </a:cubicBezTo>
                  <a:cubicBezTo>
                    <a:pt x="30" y="26"/>
                    <a:pt x="29" y="26"/>
                    <a:pt x="28" y="25"/>
                  </a:cubicBezTo>
                  <a:cubicBezTo>
                    <a:pt x="27" y="25"/>
                    <a:pt x="26" y="24"/>
                    <a:pt x="26" y="22"/>
                  </a:cubicBezTo>
                  <a:cubicBezTo>
                    <a:pt x="25" y="21"/>
                    <a:pt x="25" y="20"/>
                    <a:pt x="25" y="19"/>
                  </a:cubicBezTo>
                  <a:cubicBezTo>
                    <a:pt x="25" y="18"/>
                    <a:pt x="24" y="17"/>
                    <a:pt x="24" y="16"/>
                  </a:cubicBezTo>
                  <a:close/>
                  <a:moveTo>
                    <a:pt x="26" y="17"/>
                  </a:moveTo>
                  <a:cubicBezTo>
                    <a:pt x="26" y="19"/>
                    <a:pt x="26" y="21"/>
                    <a:pt x="27" y="22"/>
                  </a:cubicBezTo>
                  <a:cubicBezTo>
                    <a:pt x="27" y="23"/>
                    <a:pt x="28" y="23"/>
                    <a:pt x="28" y="24"/>
                  </a:cubicBezTo>
                  <a:cubicBezTo>
                    <a:pt x="29" y="24"/>
                    <a:pt x="30" y="24"/>
                    <a:pt x="30" y="24"/>
                  </a:cubicBezTo>
                  <a:cubicBezTo>
                    <a:pt x="31" y="23"/>
                    <a:pt x="31" y="22"/>
                    <a:pt x="31" y="19"/>
                  </a:cubicBezTo>
                  <a:cubicBezTo>
                    <a:pt x="31" y="17"/>
                    <a:pt x="31" y="15"/>
                    <a:pt x="30" y="14"/>
                  </a:cubicBezTo>
                  <a:cubicBezTo>
                    <a:pt x="30" y="13"/>
                    <a:pt x="29" y="12"/>
                    <a:pt x="28" y="12"/>
                  </a:cubicBezTo>
                  <a:cubicBezTo>
                    <a:pt x="28" y="12"/>
                    <a:pt x="27" y="12"/>
                    <a:pt x="27" y="12"/>
                  </a:cubicBezTo>
                  <a:cubicBezTo>
                    <a:pt x="27" y="12"/>
                    <a:pt x="26" y="13"/>
                    <a:pt x="26" y="14"/>
                  </a:cubicBezTo>
                  <a:cubicBezTo>
                    <a:pt x="26" y="14"/>
                    <a:pt x="26" y="15"/>
                    <a:pt x="26" y="1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80" name="Freeform 940"/>
            <p:cNvSpPr>
              <a:spLocks noEditPoints="1"/>
            </p:cNvSpPr>
            <p:nvPr/>
          </p:nvSpPr>
          <p:spPr bwMode="auto">
            <a:xfrm>
              <a:off x="5058" y="728"/>
              <a:ext cx="325" cy="256"/>
            </a:xfrm>
            <a:custGeom>
              <a:avLst/>
              <a:gdLst>
                <a:gd name="T0" fmla="*/ 0 w 33"/>
                <a:gd name="T1" fmla="*/ 2147483647 h 26"/>
                <a:gd name="T2" fmla="*/ 2147483647 w 33"/>
                <a:gd name="T3" fmla="*/ 2147483647 h 26"/>
                <a:gd name="T4" fmla="*/ 2147483647 w 33"/>
                <a:gd name="T5" fmla="*/ 2147483647 h 26"/>
                <a:gd name="T6" fmla="*/ 2147483647 w 33"/>
                <a:gd name="T7" fmla="*/ 2147483647 h 26"/>
                <a:gd name="T8" fmla="*/ 2147483647 w 33"/>
                <a:gd name="T9" fmla="*/ 2147483647 h 26"/>
                <a:gd name="T10" fmla="*/ 2147483647 w 33"/>
                <a:gd name="T11" fmla="*/ 2147483647 h 26"/>
                <a:gd name="T12" fmla="*/ 2147483647 w 33"/>
                <a:gd name="T13" fmla="*/ 0 h 26"/>
                <a:gd name="T14" fmla="*/ 2147483647 w 33"/>
                <a:gd name="T15" fmla="*/ 2147483647 h 26"/>
                <a:gd name="T16" fmla="*/ 2147483647 w 33"/>
                <a:gd name="T17" fmla="*/ 2147483647 h 26"/>
                <a:gd name="T18" fmla="*/ 2147483647 w 33"/>
                <a:gd name="T19" fmla="*/ 2147483647 h 26"/>
                <a:gd name="T20" fmla="*/ 2147483647 w 33"/>
                <a:gd name="T21" fmla="*/ 2147483647 h 26"/>
                <a:gd name="T22" fmla="*/ 2147483647 w 33"/>
                <a:gd name="T23" fmla="*/ 2147483647 h 26"/>
                <a:gd name="T24" fmla="*/ 2147483647 w 33"/>
                <a:gd name="T25" fmla="*/ 2147483647 h 26"/>
                <a:gd name="T26" fmla="*/ 2147483647 w 33"/>
                <a:gd name="T27" fmla="*/ 2147483647 h 26"/>
                <a:gd name="T28" fmla="*/ 2147483647 w 33"/>
                <a:gd name="T29" fmla="*/ 2147483647 h 26"/>
                <a:gd name="T30" fmla="*/ 2147483647 w 33"/>
                <a:gd name="T31" fmla="*/ 2147483647 h 26"/>
                <a:gd name="T32" fmla="*/ 2147483647 w 33"/>
                <a:gd name="T33" fmla="*/ 2147483647 h 26"/>
                <a:gd name="T34" fmla="*/ 2147483647 w 33"/>
                <a:gd name="T35" fmla="*/ 2147483647 h 26"/>
                <a:gd name="T36" fmla="*/ 2147483647 w 33"/>
                <a:gd name="T37" fmla="*/ 2147483647 h 26"/>
                <a:gd name="T38" fmla="*/ 2147483647 w 33"/>
                <a:gd name="T39" fmla="*/ 2147483647 h 26"/>
                <a:gd name="T40" fmla="*/ 2147483647 w 33"/>
                <a:gd name="T41" fmla="*/ 2147483647 h 26"/>
                <a:gd name="T42" fmla="*/ 2147483647 w 33"/>
                <a:gd name="T43" fmla="*/ 2147483647 h 26"/>
                <a:gd name="T44" fmla="*/ 2147483647 w 33"/>
                <a:gd name="T45" fmla="*/ 2147483647 h 26"/>
                <a:gd name="T46" fmla="*/ 2147483647 w 33"/>
                <a:gd name="T47" fmla="*/ 2147483647 h 26"/>
                <a:gd name="T48" fmla="*/ 2147483647 w 33"/>
                <a:gd name="T49" fmla="*/ 2147483647 h 26"/>
                <a:gd name="T50" fmla="*/ 2147483647 w 33"/>
                <a:gd name="T51" fmla="*/ 2147483647 h 26"/>
                <a:gd name="T52" fmla="*/ 2147483647 w 33"/>
                <a:gd name="T53" fmla="*/ 2147483647 h 26"/>
                <a:gd name="T54" fmla="*/ 2147483647 w 33"/>
                <a:gd name="T55" fmla="*/ 2147483647 h 26"/>
                <a:gd name="T56" fmla="*/ 2147483647 w 33"/>
                <a:gd name="T57" fmla="*/ 2147483647 h 26"/>
                <a:gd name="T58" fmla="*/ 2147483647 w 33"/>
                <a:gd name="T59" fmla="*/ 2147483647 h 26"/>
                <a:gd name="T60" fmla="*/ 2147483647 w 33"/>
                <a:gd name="T61" fmla="*/ 2147483647 h 26"/>
                <a:gd name="T62" fmla="*/ 2147483647 w 33"/>
                <a:gd name="T63" fmla="*/ 2147483647 h 26"/>
                <a:gd name="T64" fmla="*/ 2147483647 w 33"/>
                <a:gd name="T65" fmla="*/ 2147483647 h 26"/>
                <a:gd name="T66" fmla="*/ 2147483647 w 33"/>
                <a:gd name="T67" fmla="*/ 2147483647 h 26"/>
                <a:gd name="T68" fmla="*/ 2147483647 w 33"/>
                <a:gd name="T69" fmla="*/ 2147483647 h 26"/>
                <a:gd name="T70" fmla="*/ 2147483647 w 33"/>
                <a:gd name="T71" fmla="*/ 2147483647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26"/>
                <a:gd name="T110" fmla="*/ 33 w 33"/>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26">
                  <a:moveTo>
                    <a:pt x="0" y="4"/>
                  </a:moveTo>
                  <a:cubicBezTo>
                    <a:pt x="0" y="4"/>
                    <a:pt x="0" y="3"/>
                    <a:pt x="0" y="3"/>
                  </a:cubicBezTo>
                  <a:cubicBezTo>
                    <a:pt x="2" y="4"/>
                    <a:pt x="3" y="4"/>
                    <a:pt x="5" y="5"/>
                  </a:cubicBezTo>
                  <a:cubicBezTo>
                    <a:pt x="5" y="6"/>
                    <a:pt x="5" y="6"/>
                    <a:pt x="5" y="7"/>
                  </a:cubicBezTo>
                  <a:cubicBezTo>
                    <a:pt x="3" y="6"/>
                    <a:pt x="2" y="5"/>
                    <a:pt x="0" y="4"/>
                  </a:cubicBezTo>
                  <a:close/>
                  <a:moveTo>
                    <a:pt x="11" y="15"/>
                  </a:moveTo>
                  <a:cubicBezTo>
                    <a:pt x="11" y="15"/>
                    <a:pt x="10" y="15"/>
                    <a:pt x="10" y="14"/>
                  </a:cubicBezTo>
                  <a:cubicBezTo>
                    <a:pt x="10" y="13"/>
                    <a:pt x="10" y="11"/>
                    <a:pt x="10" y="9"/>
                  </a:cubicBezTo>
                  <a:cubicBezTo>
                    <a:pt x="10" y="7"/>
                    <a:pt x="10" y="5"/>
                    <a:pt x="10" y="3"/>
                  </a:cubicBezTo>
                  <a:cubicBezTo>
                    <a:pt x="10" y="3"/>
                    <a:pt x="9" y="4"/>
                    <a:pt x="9" y="4"/>
                  </a:cubicBezTo>
                  <a:cubicBezTo>
                    <a:pt x="8" y="4"/>
                    <a:pt x="8" y="4"/>
                    <a:pt x="7" y="4"/>
                  </a:cubicBezTo>
                  <a:cubicBezTo>
                    <a:pt x="7" y="3"/>
                    <a:pt x="7" y="2"/>
                    <a:pt x="7" y="2"/>
                  </a:cubicBezTo>
                  <a:cubicBezTo>
                    <a:pt x="8" y="2"/>
                    <a:pt x="9" y="2"/>
                    <a:pt x="9" y="1"/>
                  </a:cubicBezTo>
                  <a:cubicBezTo>
                    <a:pt x="10" y="1"/>
                    <a:pt x="10" y="1"/>
                    <a:pt x="11" y="0"/>
                  </a:cubicBezTo>
                  <a:cubicBezTo>
                    <a:pt x="11" y="0"/>
                    <a:pt x="11" y="1"/>
                    <a:pt x="11" y="1"/>
                  </a:cubicBezTo>
                  <a:cubicBezTo>
                    <a:pt x="11" y="3"/>
                    <a:pt x="11" y="6"/>
                    <a:pt x="11" y="8"/>
                  </a:cubicBezTo>
                  <a:cubicBezTo>
                    <a:pt x="11" y="10"/>
                    <a:pt x="11" y="13"/>
                    <a:pt x="11" y="15"/>
                  </a:cubicBezTo>
                  <a:close/>
                  <a:moveTo>
                    <a:pt x="15" y="14"/>
                  </a:moveTo>
                  <a:cubicBezTo>
                    <a:pt x="16" y="14"/>
                    <a:pt x="16" y="15"/>
                    <a:pt x="17" y="15"/>
                  </a:cubicBezTo>
                  <a:cubicBezTo>
                    <a:pt x="17" y="16"/>
                    <a:pt x="17" y="16"/>
                    <a:pt x="18" y="17"/>
                  </a:cubicBezTo>
                  <a:cubicBezTo>
                    <a:pt x="18" y="18"/>
                    <a:pt x="18" y="18"/>
                    <a:pt x="19" y="18"/>
                  </a:cubicBezTo>
                  <a:cubicBezTo>
                    <a:pt x="19" y="19"/>
                    <a:pt x="20" y="19"/>
                    <a:pt x="20" y="19"/>
                  </a:cubicBezTo>
                  <a:cubicBezTo>
                    <a:pt x="20" y="19"/>
                    <a:pt x="21" y="18"/>
                    <a:pt x="21" y="18"/>
                  </a:cubicBezTo>
                  <a:cubicBezTo>
                    <a:pt x="21" y="18"/>
                    <a:pt x="21" y="17"/>
                    <a:pt x="22" y="17"/>
                  </a:cubicBezTo>
                  <a:cubicBezTo>
                    <a:pt x="22" y="16"/>
                    <a:pt x="22" y="15"/>
                    <a:pt x="22" y="15"/>
                  </a:cubicBezTo>
                  <a:cubicBezTo>
                    <a:pt x="22" y="15"/>
                    <a:pt x="22" y="15"/>
                    <a:pt x="22" y="14"/>
                  </a:cubicBezTo>
                  <a:cubicBezTo>
                    <a:pt x="21" y="15"/>
                    <a:pt x="21" y="15"/>
                    <a:pt x="20" y="15"/>
                  </a:cubicBezTo>
                  <a:cubicBezTo>
                    <a:pt x="20" y="15"/>
                    <a:pt x="19" y="15"/>
                    <a:pt x="19" y="15"/>
                  </a:cubicBezTo>
                  <a:cubicBezTo>
                    <a:pt x="18" y="14"/>
                    <a:pt x="17" y="13"/>
                    <a:pt x="16" y="12"/>
                  </a:cubicBezTo>
                  <a:cubicBezTo>
                    <a:pt x="16" y="11"/>
                    <a:pt x="15" y="9"/>
                    <a:pt x="15" y="8"/>
                  </a:cubicBezTo>
                  <a:cubicBezTo>
                    <a:pt x="15" y="6"/>
                    <a:pt x="16" y="5"/>
                    <a:pt x="16" y="5"/>
                  </a:cubicBezTo>
                  <a:cubicBezTo>
                    <a:pt x="17" y="5"/>
                    <a:pt x="18" y="5"/>
                    <a:pt x="19" y="5"/>
                  </a:cubicBezTo>
                  <a:cubicBezTo>
                    <a:pt x="20" y="6"/>
                    <a:pt x="21" y="6"/>
                    <a:pt x="21" y="7"/>
                  </a:cubicBezTo>
                  <a:cubicBezTo>
                    <a:pt x="22" y="8"/>
                    <a:pt x="22" y="9"/>
                    <a:pt x="23" y="10"/>
                  </a:cubicBezTo>
                  <a:cubicBezTo>
                    <a:pt x="23" y="11"/>
                    <a:pt x="23" y="13"/>
                    <a:pt x="23" y="15"/>
                  </a:cubicBezTo>
                  <a:cubicBezTo>
                    <a:pt x="23" y="16"/>
                    <a:pt x="23" y="18"/>
                    <a:pt x="23" y="19"/>
                  </a:cubicBezTo>
                  <a:cubicBezTo>
                    <a:pt x="22" y="20"/>
                    <a:pt x="22" y="20"/>
                    <a:pt x="21" y="20"/>
                  </a:cubicBezTo>
                  <a:cubicBezTo>
                    <a:pt x="21" y="20"/>
                    <a:pt x="20" y="20"/>
                    <a:pt x="19" y="20"/>
                  </a:cubicBezTo>
                  <a:cubicBezTo>
                    <a:pt x="18" y="19"/>
                    <a:pt x="17" y="18"/>
                    <a:pt x="17" y="17"/>
                  </a:cubicBezTo>
                  <a:cubicBezTo>
                    <a:pt x="16" y="17"/>
                    <a:pt x="16" y="15"/>
                    <a:pt x="15" y="14"/>
                  </a:cubicBezTo>
                  <a:close/>
                  <a:moveTo>
                    <a:pt x="22" y="11"/>
                  </a:moveTo>
                  <a:cubicBezTo>
                    <a:pt x="22" y="10"/>
                    <a:pt x="21" y="9"/>
                    <a:pt x="21" y="9"/>
                  </a:cubicBezTo>
                  <a:cubicBezTo>
                    <a:pt x="20" y="8"/>
                    <a:pt x="20" y="7"/>
                    <a:pt x="19" y="7"/>
                  </a:cubicBezTo>
                  <a:cubicBezTo>
                    <a:pt x="19" y="6"/>
                    <a:pt x="18" y="6"/>
                    <a:pt x="18" y="7"/>
                  </a:cubicBezTo>
                  <a:cubicBezTo>
                    <a:pt x="17" y="7"/>
                    <a:pt x="17" y="8"/>
                    <a:pt x="17" y="9"/>
                  </a:cubicBezTo>
                  <a:cubicBezTo>
                    <a:pt x="17" y="10"/>
                    <a:pt x="17" y="11"/>
                    <a:pt x="17" y="11"/>
                  </a:cubicBezTo>
                  <a:cubicBezTo>
                    <a:pt x="18" y="12"/>
                    <a:pt x="19" y="13"/>
                    <a:pt x="19" y="13"/>
                  </a:cubicBezTo>
                  <a:cubicBezTo>
                    <a:pt x="20" y="14"/>
                    <a:pt x="20" y="14"/>
                    <a:pt x="21" y="13"/>
                  </a:cubicBezTo>
                  <a:cubicBezTo>
                    <a:pt x="21" y="13"/>
                    <a:pt x="22" y="12"/>
                    <a:pt x="22" y="11"/>
                  </a:cubicBezTo>
                  <a:close/>
                  <a:moveTo>
                    <a:pt x="25" y="16"/>
                  </a:moveTo>
                  <a:cubicBezTo>
                    <a:pt x="25" y="14"/>
                    <a:pt x="25" y="13"/>
                    <a:pt x="25" y="12"/>
                  </a:cubicBezTo>
                  <a:cubicBezTo>
                    <a:pt x="25" y="11"/>
                    <a:pt x="26" y="10"/>
                    <a:pt x="26" y="10"/>
                  </a:cubicBezTo>
                  <a:cubicBezTo>
                    <a:pt x="27" y="10"/>
                    <a:pt x="28" y="10"/>
                    <a:pt x="29" y="11"/>
                  </a:cubicBezTo>
                  <a:cubicBezTo>
                    <a:pt x="29" y="11"/>
                    <a:pt x="30" y="12"/>
                    <a:pt x="30" y="12"/>
                  </a:cubicBezTo>
                  <a:cubicBezTo>
                    <a:pt x="31" y="13"/>
                    <a:pt x="31" y="13"/>
                    <a:pt x="32" y="14"/>
                  </a:cubicBezTo>
                  <a:cubicBezTo>
                    <a:pt x="32" y="15"/>
                    <a:pt x="32" y="16"/>
                    <a:pt x="32" y="17"/>
                  </a:cubicBezTo>
                  <a:cubicBezTo>
                    <a:pt x="32" y="18"/>
                    <a:pt x="33" y="19"/>
                    <a:pt x="33" y="20"/>
                  </a:cubicBezTo>
                  <a:cubicBezTo>
                    <a:pt x="33" y="22"/>
                    <a:pt x="32" y="23"/>
                    <a:pt x="32" y="24"/>
                  </a:cubicBezTo>
                  <a:cubicBezTo>
                    <a:pt x="32" y="25"/>
                    <a:pt x="31" y="26"/>
                    <a:pt x="31" y="26"/>
                  </a:cubicBezTo>
                  <a:cubicBezTo>
                    <a:pt x="30" y="26"/>
                    <a:pt x="29" y="26"/>
                    <a:pt x="29" y="25"/>
                  </a:cubicBezTo>
                  <a:cubicBezTo>
                    <a:pt x="27" y="25"/>
                    <a:pt x="26" y="24"/>
                    <a:pt x="26" y="22"/>
                  </a:cubicBezTo>
                  <a:cubicBezTo>
                    <a:pt x="25" y="21"/>
                    <a:pt x="25" y="20"/>
                    <a:pt x="25" y="19"/>
                  </a:cubicBezTo>
                  <a:cubicBezTo>
                    <a:pt x="25" y="18"/>
                    <a:pt x="25" y="17"/>
                    <a:pt x="25" y="16"/>
                  </a:cubicBezTo>
                  <a:close/>
                  <a:moveTo>
                    <a:pt x="26" y="17"/>
                  </a:moveTo>
                  <a:cubicBezTo>
                    <a:pt x="26" y="19"/>
                    <a:pt x="26" y="21"/>
                    <a:pt x="27" y="22"/>
                  </a:cubicBezTo>
                  <a:cubicBezTo>
                    <a:pt x="27" y="23"/>
                    <a:pt x="28" y="23"/>
                    <a:pt x="29" y="24"/>
                  </a:cubicBezTo>
                  <a:cubicBezTo>
                    <a:pt x="29" y="24"/>
                    <a:pt x="30" y="24"/>
                    <a:pt x="30" y="24"/>
                  </a:cubicBezTo>
                  <a:cubicBezTo>
                    <a:pt x="31" y="23"/>
                    <a:pt x="31" y="22"/>
                    <a:pt x="31" y="19"/>
                  </a:cubicBezTo>
                  <a:cubicBezTo>
                    <a:pt x="31" y="17"/>
                    <a:pt x="31" y="15"/>
                    <a:pt x="30" y="14"/>
                  </a:cubicBezTo>
                  <a:cubicBezTo>
                    <a:pt x="30" y="13"/>
                    <a:pt x="29" y="13"/>
                    <a:pt x="29" y="12"/>
                  </a:cubicBezTo>
                  <a:cubicBezTo>
                    <a:pt x="28" y="12"/>
                    <a:pt x="27" y="12"/>
                    <a:pt x="27" y="12"/>
                  </a:cubicBezTo>
                  <a:cubicBezTo>
                    <a:pt x="27" y="12"/>
                    <a:pt x="26" y="13"/>
                    <a:pt x="26" y="14"/>
                  </a:cubicBezTo>
                  <a:cubicBezTo>
                    <a:pt x="26" y="14"/>
                    <a:pt x="26" y="15"/>
                    <a:pt x="26" y="17"/>
                  </a:cubicBez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81" name="Line 941"/>
            <p:cNvSpPr>
              <a:spLocks noChangeShapeType="1"/>
            </p:cNvSpPr>
            <p:nvPr/>
          </p:nvSpPr>
          <p:spPr bwMode="auto">
            <a:xfrm flipV="1">
              <a:off x="2316" y="1103"/>
              <a:ext cx="2919" cy="1656"/>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2" name="Line 942"/>
            <p:cNvSpPr>
              <a:spLocks noChangeShapeType="1"/>
            </p:cNvSpPr>
            <p:nvPr/>
          </p:nvSpPr>
          <p:spPr bwMode="auto">
            <a:xfrm>
              <a:off x="5235" y="95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3" name="Line 943"/>
            <p:cNvSpPr>
              <a:spLocks noChangeShapeType="1"/>
            </p:cNvSpPr>
            <p:nvPr/>
          </p:nvSpPr>
          <p:spPr bwMode="auto">
            <a:xfrm>
              <a:off x="4712" y="1250"/>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4" name="Line 944"/>
            <p:cNvSpPr>
              <a:spLocks noChangeShapeType="1"/>
            </p:cNvSpPr>
            <p:nvPr/>
          </p:nvSpPr>
          <p:spPr bwMode="auto">
            <a:xfrm>
              <a:off x="4062" y="161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5" name="Line 945"/>
            <p:cNvSpPr>
              <a:spLocks noChangeShapeType="1"/>
            </p:cNvSpPr>
            <p:nvPr/>
          </p:nvSpPr>
          <p:spPr bwMode="auto">
            <a:xfrm>
              <a:off x="3421" y="1990"/>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6" name="Line 946"/>
            <p:cNvSpPr>
              <a:spLocks noChangeShapeType="1"/>
            </p:cNvSpPr>
            <p:nvPr/>
          </p:nvSpPr>
          <p:spPr bwMode="auto">
            <a:xfrm>
              <a:off x="2770" y="2355"/>
              <a:ext cx="1" cy="14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7" name="Line 947"/>
            <p:cNvSpPr>
              <a:spLocks noChangeShapeType="1"/>
            </p:cNvSpPr>
            <p:nvPr/>
          </p:nvSpPr>
          <p:spPr bwMode="auto">
            <a:xfrm>
              <a:off x="2316" y="2621"/>
              <a:ext cx="1" cy="138"/>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888" name="Freeform 948"/>
            <p:cNvSpPr>
              <a:spLocks/>
            </p:cNvSpPr>
            <p:nvPr/>
          </p:nvSpPr>
          <p:spPr bwMode="auto">
            <a:xfrm>
              <a:off x="1961" y="3006"/>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5"/>
                  </a:moveTo>
                  <a:lnTo>
                    <a:pt x="8" y="0"/>
                  </a:lnTo>
                  <a:lnTo>
                    <a:pt x="19" y="7"/>
                  </a:lnTo>
                  <a:lnTo>
                    <a:pt x="11" y="11"/>
                  </a:lnTo>
                  <a:lnTo>
                    <a:pt x="0" y="5"/>
                  </a:lnTo>
                  <a:close/>
                </a:path>
              </a:pathLst>
            </a:custGeom>
            <a:solidFill>
              <a:srgbClr val="DDDDD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89" name="Freeform 949"/>
            <p:cNvSpPr>
              <a:spLocks noEditPoints="1"/>
            </p:cNvSpPr>
            <p:nvPr/>
          </p:nvSpPr>
          <p:spPr bwMode="auto">
            <a:xfrm>
              <a:off x="1951" y="3006"/>
              <a:ext cx="207" cy="118"/>
            </a:xfrm>
            <a:custGeom>
              <a:avLst/>
              <a:gdLst>
                <a:gd name="T0" fmla="*/ 2147483647 w 21"/>
                <a:gd name="T1" fmla="*/ 2147483647 h 12"/>
                <a:gd name="T2" fmla="*/ 2147483647 w 21"/>
                <a:gd name="T3" fmla="*/ 0 h 12"/>
                <a:gd name="T4" fmla="*/ 2147483647 w 21"/>
                <a:gd name="T5" fmla="*/ 0 h 12"/>
                <a:gd name="T6" fmla="*/ 2147483647 w 21"/>
                <a:gd name="T7" fmla="*/ 0 h 12"/>
                <a:gd name="T8" fmla="*/ 2147483647 w 21"/>
                <a:gd name="T9" fmla="*/ 2147483647 h 12"/>
                <a:gd name="T10" fmla="*/ 2147483647 w 21"/>
                <a:gd name="T11" fmla="*/ 2147483647 h 12"/>
                <a:gd name="T12" fmla="*/ 2147483647 w 21"/>
                <a:gd name="T13" fmla="*/ 2147483647 h 12"/>
                <a:gd name="T14" fmla="*/ 2147483647 w 21"/>
                <a:gd name="T15" fmla="*/ 2147483647 h 12"/>
                <a:gd name="T16" fmla="*/ 2147483647 w 21"/>
                <a:gd name="T17" fmla="*/ 2147483647 h 12"/>
                <a:gd name="T18" fmla="*/ 2147483647 w 21"/>
                <a:gd name="T19" fmla="*/ 2147483647 h 12"/>
                <a:gd name="T20" fmla="*/ 2147483647 w 21"/>
                <a:gd name="T21" fmla="*/ 2147483647 h 12"/>
                <a:gd name="T22" fmla="*/ 0 w 21"/>
                <a:gd name="T23" fmla="*/ 2147483647 h 12"/>
                <a:gd name="T24" fmla="*/ 2147483647 w 21"/>
                <a:gd name="T25" fmla="*/ 2147483647 h 12"/>
                <a:gd name="T26" fmla="*/ 2147483647 w 21"/>
                <a:gd name="T27" fmla="*/ 0 h 12"/>
                <a:gd name="T28" fmla="*/ 2147483647 w 21"/>
                <a:gd name="T29" fmla="*/ 2147483647 h 12"/>
                <a:gd name="T30" fmla="*/ 2147483647 w 21"/>
                <a:gd name="T31" fmla="*/ 2147483647 h 12"/>
                <a:gd name="T32" fmla="*/ 2147483647 w 21"/>
                <a:gd name="T33" fmla="*/ 2147483647 h 12"/>
                <a:gd name="T34" fmla="*/ 2147483647 w 21"/>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2"/>
                <a:gd name="T56" fmla="*/ 21 w 21"/>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2">
                  <a:moveTo>
                    <a:pt x="1" y="4"/>
                  </a:moveTo>
                  <a:lnTo>
                    <a:pt x="9" y="0"/>
                  </a:lnTo>
                  <a:lnTo>
                    <a:pt x="20" y="7"/>
                  </a:lnTo>
                  <a:lnTo>
                    <a:pt x="21" y="7"/>
                  </a:lnTo>
                  <a:lnTo>
                    <a:pt x="20" y="7"/>
                  </a:lnTo>
                  <a:lnTo>
                    <a:pt x="12" y="12"/>
                  </a:lnTo>
                  <a:lnTo>
                    <a:pt x="1" y="5"/>
                  </a:lnTo>
                  <a:lnTo>
                    <a:pt x="0" y="5"/>
                  </a:lnTo>
                  <a:lnTo>
                    <a:pt x="1" y="4"/>
                  </a:lnTo>
                  <a:close/>
                  <a:moveTo>
                    <a:pt x="9" y="0"/>
                  </a:moveTo>
                  <a:lnTo>
                    <a:pt x="1" y="5"/>
                  </a:lnTo>
                  <a:lnTo>
                    <a:pt x="12" y="11"/>
                  </a:lnTo>
                  <a:lnTo>
                    <a:pt x="19" y="7"/>
                  </a:lnTo>
                  <a:lnTo>
                    <a:pt x="9" y="0"/>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0" name="Freeform 950"/>
            <p:cNvSpPr>
              <a:spLocks/>
            </p:cNvSpPr>
            <p:nvPr/>
          </p:nvSpPr>
          <p:spPr bwMode="auto">
            <a:xfrm>
              <a:off x="1961" y="2996"/>
              <a:ext cx="187" cy="108"/>
            </a:xfrm>
            <a:custGeom>
              <a:avLst/>
              <a:gdLst>
                <a:gd name="T0" fmla="*/ 0 w 19"/>
                <a:gd name="T1" fmla="*/ 2147483647 h 11"/>
                <a:gd name="T2" fmla="*/ 2147483647 w 19"/>
                <a:gd name="T3" fmla="*/ 0 h 11"/>
                <a:gd name="T4" fmla="*/ 2147483647 w 19"/>
                <a:gd name="T5" fmla="*/ 2147483647 h 11"/>
                <a:gd name="T6" fmla="*/ 2147483647 w 19"/>
                <a:gd name="T7" fmla="*/ 2147483647 h 11"/>
                <a:gd name="T8" fmla="*/ 0 w 19"/>
                <a:gd name="T9" fmla="*/ 2147483647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0" y="4"/>
                  </a:moveTo>
                  <a:lnTo>
                    <a:pt x="8" y="0"/>
                  </a:lnTo>
                  <a:lnTo>
                    <a:pt x="19" y="6"/>
                  </a:lnTo>
                  <a:lnTo>
                    <a:pt x="11" y="11"/>
                  </a:lnTo>
                  <a:lnTo>
                    <a:pt x="0" y="4"/>
                  </a:lnTo>
                  <a:close/>
                </a:path>
              </a:pathLst>
            </a:custGeom>
            <a:solidFill>
              <a:srgbClr val="C1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1" name="Freeform 951"/>
            <p:cNvSpPr>
              <a:spLocks noEditPoints="1"/>
            </p:cNvSpPr>
            <p:nvPr/>
          </p:nvSpPr>
          <p:spPr bwMode="auto">
            <a:xfrm>
              <a:off x="1951" y="2986"/>
              <a:ext cx="207" cy="118"/>
            </a:xfrm>
            <a:custGeom>
              <a:avLst/>
              <a:gdLst>
                <a:gd name="T0" fmla="*/ 2147483647 w 21"/>
                <a:gd name="T1" fmla="*/ 2147483647 h 12"/>
                <a:gd name="T2" fmla="*/ 2147483647 w 21"/>
                <a:gd name="T3" fmla="*/ 0 h 12"/>
                <a:gd name="T4" fmla="*/ 2147483647 w 21"/>
                <a:gd name="T5" fmla="*/ 0 h 12"/>
                <a:gd name="T6" fmla="*/ 2147483647 w 21"/>
                <a:gd name="T7" fmla="*/ 0 h 12"/>
                <a:gd name="T8" fmla="*/ 2147483647 w 21"/>
                <a:gd name="T9" fmla="*/ 2147483647 h 12"/>
                <a:gd name="T10" fmla="*/ 2147483647 w 21"/>
                <a:gd name="T11" fmla="*/ 2147483647 h 12"/>
                <a:gd name="T12" fmla="*/ 2147483647 w 21"/>
                <a:gd name="T13" fmla="*/ 2147483647 h 12"/>
                <a:gd name="T14" fmla="*/ 2147483647 w 21"/>
                <a:gd name="T15" fmla="*/ 2147483647 h 12"/>
                <a:gd name="T16" fmla="*/ 2147483647 w 21"/>
                <a:gd name="T17" fmla="*/ 2147483647 h 12"/>
                <a:gd name="T18" fmla="*/ 2147483647 w 21"/>
                <a:gd name="T19" fmla="*/ 2147483647 h 12"/>
                <a:gd name="T20" fmla="*/ 2147483647 w 21"/>
                <a:gd name="T21" fmla="*/ 2147483647 h 12"/>
                <a:gd name="T22" fmla="*/ 0 w 21"/>
                <a:gd name="T23" fmla="*/ 2147483647 h 12"/>
                <a:gd name="T24" fmla="*/ 2147483647 w 21"/>
                <a:gd name="T25" fmla="*/ 2147483647 h 12"/>
                <a:gd name="T26" fmla="*/ 2147483647 w 21"/>
                <a:gd name="T27" fmla="*/ 2147483647 h 12"/>
                <a:gd name="T28" fmla="*/ 2147483647 w 21"/>
                <a:gd name="T29" fmla="*/ 2147483647 h 12"/>
                <a:gd name="T30" fmla="*/ 2147483647 w 21"/>
                <a:gd name="T31" fmla="*/ 2147483647 h 12"/>
                <a:gd name="T32" fmla="*/ 2147483647 w 21"/>
                <a:gd name="T33" fmla="*/ 2147483647 h 12"/>
                <a:gd name="T34" fmla="*/ 2147483647 w 21"/>
                <a:gd name="T35" fmla="*/ 2147483647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2"/>
                <a:gd name="T56" fmla="*/ 21 w 21"/>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2">
                  <a:moveTo>
                    <a:pt x="1" y="5"/>
                  </a:moveTo>
                  <a:lnTo>
                    <a:pt x="9" y="0"/>
                  </a:lnTo>
                  <a:lnTo>
                    <a:pt x="20" y="7"/>
                  </a:lnTo>
                  <a:lnTo>
                    <a:pt x="21" y="7"/>
                  </a:lnTo>
                  <a:lnTo>
                    <a:pt x="20" y="7"/>
                  </a:lnTo>
                  <a:lnTo>
                    <a:pt x="12" y="12"/>
                  </a:lnTo>
                  <a:lnTo>
                    <a:pt x="1" y="5"/>
                  </a:lnTo>
                  <a:lnTo>
                    <a:pt x="0" y="5"/>
                  </a:lnTo>
                  <a:lnTo>
                    <a:pt x="1" y="5"/>
                  </a:lnTo>
                  <a:close/>
                  <a:moveTo>
                    <a:pt x="9" y="1"/>
                  </a:moveTo>
                  <a:lnTo>
                    <a:pt x="2" y="5"/>
                  </a:lnTo>
                  <a:lnTo>
                    <a:pt x="12" y="11"/>
                  </a:lnTo>
                  <a:lnTo>
                    <a:pt x="20" y="7"/>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2" name="Freeform 952"/>
            <p:cNvSpPr>
              <a:spLocks/>
            </p:cNvSpPr>
            <p:nvPr/>
          </p:nvSpPr>
          <p:spPr bwMode="auto">
            <a:xfrm>
              <a:off x="1793" y="3144"/>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6"/>
                  </a:moveTo>
                  <a:lnTo>
                    <a:pt x="10" y="0"/>
                  </a:lnTo>
                  <a:lnTo>
                    <a:pt x="24" y="8"/>
                  </a:lnTo>
                  <a:lnTo>
                    <a:pt x="14" y="14"/>
                  </a:lnTo>
                  <a:lnTo>
                    <a:pt x="0" y="6"/>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3" name="Freeform 953"/>
            <p:cNvSpPr>
              <a:spLocks/>
            </p:cNvSpPr>
            <p:nvPr/>
          </p:nvSpPr>
          <p:spPr bwMode="auto">
            <a:xfrm>
              <a:off x="1793" y="3144"/>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6"/>
                  </a:moveTo>
                  <a:lnTo>
                    <a:pt x="10" y="0"/>
                  </a:lnTo>
                  <a:lnTo>
                    <a:pt x="24" y="8"/>
                  </a:lnTo>
                  <a:lnTo>
                    <a:pt x="14" y="14"/>
                  </a:lnTo>
                  <a:lnTo>
                    <a:pt x="0" y="6"/>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4" name="Freeform 954"/>
            <p:cNvSpPr>
              <a:spLocks/>
            </p:cNvSpPr>
            <p:nvPr/>
          </p:nvSpPr>
          <p:spPr bwMode="auto">
            <a:xfrm>
              <a:off x="1793" y="3055"/>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5"/>
                  </a:moveTo>
                  <a:lnTo>
                    <a:pt x="9" y="0"/>
                  </a:lnTo>
                  <a:lnTo>
                    <a:pt x="9" y="9"/>
                  </a:lnTo>
                  <a:lnTo>
                    <a:pt x="0" y="15"/>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5" name="Freeform 955"/>
            <p:cNvSpPr>
              <a:spLocks/>
            </p:cNvSpPr>
            <p:nvPr/>
          </p:nvSpPr>
          <p:spPr bwMode="auto">
            <a:xfrm>
              <a:off x="1793" y="3055"/>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5"/>
                  </a:moveTo>
                  <a:lnTo>
                    <a:pt x="9" y="0"/>
                  </a:lnTo>
                  <a:lnTo>
                    <a:pt x="9"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6" name="Freeform 956"/>
            <p:cNvSpPr>
              <a:spLocks/>
            </p:cNvSpPr>
            <p:nvPr/>
          </p:nvSpPr>
          <p:spPr bwMode="auto">
            <a:xfrm>
              <a:off x="1931" y="3134"/>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6"/>
                  </a:moveTo>
                  <a:lnTo>
                    <a:pt x="9" y="0"/>
                  </a:lnTo>
                  <a:lnTo>
                    <a:pt x="9" y="9"/>
                  </a:lnTo>
                  <a:lnTo>
                    <a:pt x="0" y="15"/>
                  </a:lnTo>
                  <a:lnTo>
                    <a:pt x="0" y="6"/>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7" name="Freeform 957"/>
            <p:cNvSpPr>
              <a:spLocks/>
            </p:cNvSpPr>
            <p:nvPr/>
          </p:nvSpPr>
          <p:spPr bwMode="auto">
            <a:xfrm>
              <a:off x="1931" y="3134"/>
              <a:ext cx="89" cy="148"/>
            </a:xfrm>
            <a:custGeom>
              <a:avLst/>
              <a:gdLst>
                <a:gd name="T0" fmla="*/ 0 w 9"/>
                <a:gd name="T1" fmla="*/ 2147483647 h 15"/>
                <a:gd name="T2" fmla="*/ 2147483647 w 9"/>
                <a:gd name="T3" fmla="*/ 0 h 15"/>
                <a:gd name="T4" fmla="*/ 2147483647 w 9"/>
                <a:gd name="T5" fmla="*/ 2147483647 h 15"/>
                <a:gd name="T6" fmla="*/ 0 w 9"/>
                <a:gd name="T7" fmla="*/ 2147483647 h 15"/>
                <a:gd name="T8" fmla="*/ 0 w 9"/>
                <a:gd name="T9" fmla="*/ 2147483647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6"/>
                  </a:moveTo>
                  <a:lnTo>
                    <a:pt x="9" y="0"/>
                  </a:lnTo>
                  <a:lnTo>
                    <a:pt x="9" y="9"/>
                  </a:lnTo>
                  <a:lnTo>
                    <a:pt x="0" y="15"/>
                  </a:lnTo>
                  <a:lnTo>
                    <a:pt x="0" y="6"/>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8" name="Freeform 958"/>
            <p:cNvSpPr>
              <a:spLocks/>
            </p:cNvSpPr>
            <p:nvPr/>
          </p:nvSpPr>
          <p:spPr bwMode="auto">
            <a:xfrm>
              <a:off x="1793" y="3055"/>
              <a:ext cx="227"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9" y="0"/>
                  </a:lnTo>
                  <a:lnTo>
                    <a:pt x="23" y="8"/>
                  </a:lnTo>
                  <a:lnTo>
                    <a:pt x="14" y="14"/>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899" name="Freeform 959"/>
            <p:cNvSpPr>
              <a:spLocks/>
            </p:cNvSpPr>
            <p:nvPr/>
          </p:nvSpPr>
          <p:spPr bwMode="auto">
            <a:xfrm>
              <a:off x="1793" y="3055"/>
              <a:ext cx="227"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9" y="0"/>
                  </a:lnTo>
                  <a:lnTo>
                    <a:pt x="23"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0" name="Freeform 960"/>
            <p:cNvSpPr>
              <a:spLocks/>
            </p:cNvSpPr>
            <p:nvPr/>
          </p:nvSpPr>
          <p:spPr bwMode="auto">
            <a:xfrm>
              <a:off x="1695" y="3203"/>
              <a:ext cx="226"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10" y="0"/>
                  </a:lnTo>
                  <a:lnTo>
                    <a:pt x="23" y="8"/>
                  </a:lnTo>
                  <a:lnTo>
                    <a:pt x="14" y="14"/>
                  </a:lnTo>
                  <a:lnTo>
                    <a:pt x="0" y="5"/>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1" name="Freeform 961"/>
            <p:cNvSpPr>
              <a:spLocks/>
            </p:cNvSpPr>
            <p:nvPr/>
          </p:nvSpPr>
          <p:spPr bwMode="auto">
            <a:xfrm>
              <a:off x="1695" y="3203"/>
              <a:ext cx="226" cy="138"/>
            </a:xfrm>
            <a:custGeom>
              <a:avLst/>
              <a:gdLst>
                <a:gd name="T0" fmla="*/ 0 w 23"/>
                <a:gd name="T1" fmla="*/ 2147483647 h 14"/>
                <a:gd name="T2" fmla="*/ 2147483647 w 23"/>
                <a:gd name="T3" fmla="*/ 0 h 14"/>
                <a:gd name="T4" fmla="*/ 2147483647 w 23"/>
                <a:gd name="T5" fmla="*/ 2147483647 h 14"/>
                <a:gd name="T6" fmla="*/ 2147483647 w 23"/>
                <a:gd name="T7" fmla="*/ 2147483647 h 14"/>
                <a:gd name="T8" fmla="*/ 0 w 23"/>
                <a:gd name="T9" fmla="*/ 2147483647 h 14"/>
                <a:gd name="T10" fmla="*/ 0 60000 65536"/>
                <a:gd name="T11" fmla="*/ 0 60000 65536"/>
                <a:gd name="T12" fmla="*/ 0 60000 65536"/>
                <a:gd name="T13" fmla="*/ 0 60000 65536"/>
                <a:gd name="T14" fmla="*/ 0 60000 65536"/>
                <a:gd name="T15" fmla="*/ 0 w 23"/>
                <a:gd name="T16" fmla="*/ 0 h 14"/>
                <a:gd name="T17" fmla="*/ 23 w 23"/>
                <a:gd name="T18" fmla="*/ 14 h 14"/>
              </a:gdLst>
              <a:ahLst/>
              <a:cxnLst>
                <a:cxn ang="T10">
                  <a:pos x="T0" y="T1"/>
                </a:cxn>
                <a:cxn ang="T11">
                  <a:pos x="T2" y="T3"/>
                </a:cxn>
                <a:cxn ang="T12">
                  <a:pos x="T4" y="T5"/>
                </a:cxn>
                <a:cxn ang="T13">
                  <a:pos x="T6" y="T7"/>
                </a:cxn>
                <a:cxn ang="T14">
                  <a:pos x="T8" y="T9"/>
                </a:cxn>
              </a:cxnLst>
              <a:rect l="T15" t="T16" r="T17" b="T18"/>
              <a:pathLst>
                <a:path w="23" h="14">
                  <a:moveTo>
                    <a:pt x="0" y="5"/>
                  </a:moveTo>
                  <a:lnTo>
                    <a:pt x="10" y="0"/>
                  </a:lnTo>
                  <a:lnTo>
                    <a:pt x="23"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2" name="Freeform 962"/>
            <p:cNvSpPr>
              <a:spLocks/>
            </p:cNvSpPr>
            <p:nvPr/>
          </p:nvSpPr>
          <p:spPr bwMode="auto">
            <a:xfrm>
              <a:off x="1685" y="3114"/>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F47F3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3" name="Freeform 963"/>
            <p:cNvSpPr>
              <a:spLocks/>
            </p:cNvSpPr>
            <p:nvPr/>
          </p:nvSpPr>
          <p:spPr bwMode="auto">
            <a:xfrm>
              <a:off x="1685" y="3114"/>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4" name="Freeform 964"/>
            <p:cNvSpPr>
              <a:spLocks/>
            </p:cNvSpPr>
            <p:nvPr/>
          </p:nvSpPr>
          <p:spPr bwMode="auto">
            <a:xfrm>
              <a:off x="1823" y="3193"/>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5" name="Freeform 965"/>
            <p:cNvSpPr>
              <a:spLocks/>
            </p:cNvSpPr>
            <p:nvPr/>
          </p:nvSpPr>
          <p:spPr bwMode="auto">
            <a:xfrm>
              <a:off x="1823" y="3193"/>
              <a:ext cx="98"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6" name="Freeform 966"/>
            <p:cNvSpPr>
              <a:spLocks/>
            </p:cNvSpPr>
            <p:nvPr/>
          </p:nvSpPr>
          <p:spPr bwMode="auto">
            <a:xfrm>
              <a:off x="1685" y="3114"/>
              <a:ext cx="236" cy="128"/>
            </a:xfrm>
            <a:custGeom>
              <a:avLst/>
              <a:gdLst>
                <a:gd name="T0" fmla="*/ 0 w 24"/>
                <a:gd name="T1" fmla="*/ 2147483647 h 13"/>
                <a:gd name="T2" fmla="*/ 2147483647 w 24"/>
                <a:gd name="T3" fmla="*/ 0 h 13"/>
                <a:gd name="T4" fmla="*/ 2147483647 w 24"/>
                <a:gd name="T5" fmla="*/ 2147483647 h 13"/>
                <a:gd name="T6" fmla="*/ 2147483647 w 24"/>
                <a:gd name="T7" fmla="*/ 2147483647 h 13"/>
                <a:gd name="T8" fmla="*/ 0 w 24"/>
                <a:gd name="T9" fmla="*/ 2147483647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5"/>
                  </a:moveTo>
                  <a:lnTo>
                    <a:pt x="10" y="0"/>
                  </a:lnTo>
                  <a:lnTo>
                    <a:pt x="24" y="8"/>
                  </a:lnTo>
                  <a:lnTo>
                    <a:pt x="14" y="13"/>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7" name="Freeform 967"/>
            <p:cNvSpPr>
              <a:spLocks/>
            </p:cNvSpPr>
            <p:nvPr/>
          </p:nvSpPr>
          <p:spPr bwMode="auto">
            <a:xfrm>
              <a:off x="1685" y="3114"/>
              <a:ext cx="236" cy="128"/>
            </a:xfrm>
            <a:custGeom>
              <a:avLst/>
              <a:gdLst>
                <a:gd name="T0" fmla="*/ 0 w 24"/>
                <a:gd name="T1" fmla="*/ 2147483647 h 13"/>
                <a:gd name="T2" fmla="*/ 2147483647 w 24"/>
                <a:gd name="T3" fmla="*/ 0 h 13"/>
                <a:gd name="T4" fmla="*/ 2147483647 w 24"/>
                <a:gd name="T5" fmla="*/ 2147483647 h 13"/>
                <a:gd name="T6" fmla="*/ 2147483647 w 24"/>
                <a:gd name="T7" fmla="*/ 2147483647 h 13"/>
                <a:gd name="T8" fmla="*/ 0 w 24"/>
                <a:gd name="T9" fmla="*/ 2147483647 h 13"/>
                <a:gd name="T10" fmla="*/ 0 60000 65536"/>
                <a:gd name="T11" fmla="*/ 0 60000 65536"/>
                <a:gd name="T12" fmla="*/ 0 60000 65536"/>
                <a:gd name="T13" fmla="*/ 0 60000 65536"/>
                <a:gd name="T14" fmla="*/ 0 60000 65536"/>
                <a:gd name="T15" fmla="*/ 0 w 24"/>
                <a:gd name="T16" fmla="*/ 0 h 13"/>
                <a:gd name="T17" fmla="*/ 24 w 24"/>
                <a:gd name="T18" fmla="*/ 13 h 13"/>
              </a:gdLst>
              <a:ahLst/>
              <a:cxnLst>
                <a:cxn ang="T10">
                  <a:pos x="T0" y="T1"/>
                </a:cxn>
                <a:cxn ang="T11">
                  <a:pos x="T2" y="T3"/>
                </a:cxn>
                <a:cxn ang="T12">
                  <a:pos x="T4" y="T5"/>
                </a:cxn>
                <a:cxn ang="T13">
                  <a:pos x="T6" y="T7"/>
                </a:cxn>
                <a:cxn ang="T14">
                  <a:pos x="T8" y="T9"/>
                </a:cxn>
              </a:cxnLst>
              <a:rect l="T15" t="T16" r="T17" b="T18"/>
              <a:pathLst>
                <a:path w="24" h="13">
                  <a:moveTo>
                    <a:pt x="0" y="5"/>
                  </a:moveTo>
                  <a:lnTo>
                    <a:pt x="10" y="0"/>
                  </a:lnTo>
                  <a:lnTo>
                    <a:pt x="24" y="8"/>
                  </a:lnTo>
                  <a:lnTo>
                    <a:pt x="14" y="13"/>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8" name="Freeform 968"/>
            <p:cNvSpPr>
              <a:spLocks/>
            </p:cNvSpPr>
            <p:nvPr/>
          </p:nvSpPr>
          <p:spPr bwMode="auto">
            <a:xfrm>
              <a:off x="1586" y="3262"/>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5"/>
                  </a:moveTo>
                  <a:lnTo>
                    <a:pt x="10" y="0"/>
                  </a:lnTo>
                  <a:lnTo>
                    <a:pt x="24" y="8"/>
                  </a:lnTo>
                  <a:lnTo>
                    <a:pt x="14" y="14"/>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09" name="Freeform 969"/>
            <p:cNvSpPr>
              <a:spLocks/>
            </p:cNvSpPr>
            <p:nvPr/>
          </p:nvSpPr>
          <p:spPr bwMode="auto">
            <a:xfrm>
              <a:off x="1586" y="3262"/>
              <a:ext cx="237" cy="138"/>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0 w 24"/>
                <a:gd name="T9" fmla="*/ 2147483647 h 14"/>
                <a:gd name="T10" fmla="*/ 0 60000 65536"/>
                <a:gd name="T11" fmla="*/ 0 60000 65536"/>
                <a:gd name="T12" fmla="*/ 0 60000 65536"/>
                <a:gd name="T13" fmla="*/ 0 60000 65536"/>
                <a:gd name="T14" fmla="*/ 0 60000 65536"/>
                <a:gd name="T15" fmla="*/ 0 w 24"/>
                <a:gd name="T16" fmla="*/ 0 h 14"/>
                <a:gd name="T17" fmla="*/ 24 w 24"/>
                <a:gd name="T18" fmla="*/ 14 h 14"/>
              </a:gdLst>
              <a:ahLst/>
              <a:cxnLst>
                <a:cxn ang="T10">
                  <a:pos x="T0" y="T1"/>
                </a:cxn>
                <a:cxn ang="T11">
                  <a:pos x="T2" y="T3"/>
                </a:cxn>
                <a:cxn ang="T12">
                  <a:pos x="T4" y="T5"/>
                </a:cxn>
                <a:cxn ang="T13">
                  <a:pos x="T6" y="T7"/>
                </a:cxn>
                <a:cxn ang="T14">
                  <a:pos x="T8" y="T9"/>
                </a:cxn>
              </a:cxnLst>
              <a:rect l="T15" t="T16" r="T17" b="T18"/>
              <a:pathLst>
                <a:path w="24" h="14">
                  <a:moveTo>
                    <a:pt x="0" y="5"/>
                  </a:moveTo>
                  <a:lnTo>
                    <a:pt x="10" y="0"/>
                  </a:lnTo>
                  <a:lnTo>
                    <a:pt x="24" y="8"/>
                  </a:lnTo>
                  <a:lnTo>
                    <a:pt x="14" y="14"/>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0" name="Freeform 970"/>
            <p:cNvSpPr>
              <a:spLocks/>
            </p:cNvSpPr>
            <p:nvPr/>
          </p:nvSpPr>
          <p:spPr bwMode="auto">
            <a:xfrm>
              <a:off x="1586" y="3173"/>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2" name="Freeform 972"/>
            <p:cNvSpPr>
              <a:spLocks/>
            </p:cNvSpPr>
            <p:nvPr/>
          </p:nvSpPr>
          <p:spPr bwMode="auto">
            <a:xfrm>
              <a:off x="1724" y="3252"/>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solidFill>
              <a:srgbClr val="4E4B4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3" name="Freeform 973"/>
            <p:cNvSpPr>
              <a:spLocks/>
            </p:cNvSpPr>
            <p:nvPr/>
          </p:nvSpPr>
          <p:spPr bwMode="auto">
            <a:xfrm>
              <a:off x="1724" y="3252"/>
              <a:ext cx="99" cy="148"/>
            </a:xfrm>
            <a:custGeom>
              <a:avLst/>
              <a:gdLst>
                <a:gd name="T0" fmla="*/ 0 w 10"/>
                <a:gd name="T1" fmla="*/ 2147483647 h 15"/>
                <a:gd name="T2" fmla="*/ 2147483647 w 10"/>
                <a:gd name="T3" fmla="*/ 0 h 15"/>
                <a:gd name="T4" fmla="*/ 2147483647 w 10"/>
                <a:gd name="T5" fmla="*/ 2147483647 h 15"/>
                <a:gd name="T6" fmla="*/ 0 w 10"/>
                <a:gd name="T7" fmla="*/ 2147483647 h 15"/>
                <a:gd name="T8" fmla="*/ 0 w 10"/>
                <a:gd name="T9" fmla="*/ 2147483647 h 15"/>
                <a:gd name="T10" fmla="*/ 0 60000 65536"/>
                <a:gd name="T11" fmla="*/ 0 60000 65536"/>
                <a:gd name="T12" fmla="*/ 0 60000 65536"/>
                <a:gd name="T13" fmla="*/ 0 60000 65536"/>
                <a:gd name="T14" fmla="*/ 0 60000 65536"/>
                <a:gd name="T15" fmla="*/ 0 w 10"/>
                <a:gd name="T16" fmla="*/ 0 h 15"/>
                <a:gd name="T17" fmla="*/ 10 w 10"/>
                <a:gd name="T18" fmla="*/ 15 h 15"/>
              </a:gdLst>
              <a:ahLst/>
              <a:cxnLst>
                <a:cxn ang="T10">
                  <a:pos x="T0" y="T1"/>
                </a:cxn>
                <a:cxn ang="T11">
                  <a:pos x="T2" y="T3"/>
                </a:cxn>
                <a:cxn ang="T12">
                  <a:pos x="T4" y="T5"/>
                </a:cxn>
                <a:cxn ang="T13">
                  <a:pos x="T6" y="T7"/>
                </a:cxn>
                <a:cxn ang="T14">
                  <a:pos x="T8" y="T9"/>
                </a:cxn>
              </a:cxnLst>
              <a:rect l="T15" t="T16" r="T17" b="T18"/>
              <a:pathLst>
                <a:path w="10" h="15">
                  <a:moveTo>
                    <a:pt x="0" y="5"/>
                  </a:moveTo>
                  <a:lnTo>
                    <a:pt x="10" y="0"/>
                  </a:lnTo>
                  <a:lnTo>
                    <a:pt x="10" y="9"/>
                  </a:lnTo>
                  <a:lnTo>
                    <a:pt x="0" y="15"/>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4" name="Freeform 974"/>
            <p:cNvSpPr>
              <a:spLocks/>
            </p:cNvSpPr>
            <p:nvPr/>
          </p:nvSpPr>
          <p:spPr bwMode="auto">
            <a:xfrm>
              <a:off x="1586" y="3173"/>
              <a:ext cx="227" cy="129"/>
            </a:xfrm>
            <a:custGeom>
              <a:avLst/>
              <a:gdLst>
                <a:gd name="T0" fmla="*/ 0 w 23"/>
                <a:gd name="T1" fmla="*/ 2147483647 h 13"/>
                <a:gd name="T2" fmla="*/ 2147483647 w 23"/>
                <a:gd name="T3" fmla="*/ 0 h 13"/>
                <a:gd name="T4" fmla="*/ 2147483647 w 23"/>
                <a:gd name="T5" fmla="*/ 2147483647 h 13"/>
                <a:gd name="T6" fmla="*/ 2147483647 w 23"/>
                <a:gd name="T7" fmla="*/ 2147483647 h 13"/>
                <a:gd name="T8" fmla="*/ 0 w 23"/>
                <a:gd name="T9" fmla="*/ 2147483647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5"/>
                  </a:moveTo>
                  <a:lnTo>
                    <a:pt x="10" y="0"/>
                  </a:lnTo>
                  <a:lnTo>
                    <a:pt x="23" y="8"/>
                  </a:lnTo>
                  <a:lnTo>
                    <a:pt x="14" y="13"/>
                  </a:lnTo>
                  <a:lnTo>
                    <a:pt x="0" y="5"/>
                  </a:lnTo>
                  <a:close/>
                </a:path>
              </a:pathLst>
            </a:custGeom>
            <a:solidFill>
              <a:srgbClr val="8281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5" name="Freeform 975"/>
            <p:cNvSpPr>
              <a:spLocks/>
            </p:cNvSpPr>
            <p:nvPr/>
          </p:nvSpPr>
          <p:spPr bwMode="auto">
            <a:xfrm>
              <a:off x="1586" y="3173"/>
              <a:ext cx="227" cy="129"/>
            </a:xfrm>
            <a:custGeom>
              <a:avLst/>
              <a:gdLst>
                <a:gd name="T0" fmla="*/ 0 w 23"/>
                <a:gd name="T1" fmla="*/ 2147483647 h 13"/>
                <a:gd name="T2" fmla="*/ 2147483647 w 23"/>
                <a:gd name="T3" fmla="*/ 0 h 13"/>
                <a:gd name="T4" fmla="*/ 2147483647 w 23"/>
                <a:gd name="T5" fmla="*/ 2147483647 h 13"/>
                <a:gd name="T6" fmla="*/ 2147483647 w 23"/>
                <a:gd name="T7" fmla="*/ 2147483647 h 13"/>
                <a:gd name="T8" fmla="*/ 0 w 23"/>
                <a:gd name="T9" fmla="*/ 2147483647 h 13"/>
                <a:gd name="T10" fmla="*/ 0 60000 65536"/>
                <a:gd name="T11" fmla="*/ 0 60000 65536"/>
                <a:gd name="T12" fmla="*/ 0 60000 65536"/>
                <a:gd name="T13" fmla="*/ 0 60000 65536"/>
                <a:gd name="T14" fmla="*/ 0 60000 65536"/>
                <a:gd name="T15" fmla="*/ 0 w 23"/>
                <a:gd name="T16" fmla="*/ 0 h 13"/>
                <a:gd name="T17" fmla="*/ 23 w 23"/>
                <a:gd name="T18" fmla="*/ 13 h 13"/>
              </a:gdLst>
              <a:ahLst/>
              <a:cxnLst>
                <a:cxn ang="T10">
                  <a:pos x="T0" y="T1"/>
                </a:cxn>
                <a:cxn ang="T11">
                  <a:pos x="T2" y="T3"/>
                </a:cxn>
                <a:cxn ang="T12">
                  <a:pos x="T4" y="T5"/>
                </a:cxn>
                <a:cxn ang="T13">
                  <a:pos x="T6" y="T7"/>
                </a:cxn>
                <a:cxn ang="T14">
                  <a:pos x="T8" y="T9"/>
                </a:cxn>
              </a:cxnLst>
              <a:rect l="T15" t="T16" r="T17" b="T18"/>
              <a:pathLst>
                <a:path w="23" h="13">
                  <a:moveTo>
                    <a:pt x="0" y="5"/>
                  </a:moveTo>
                  <a:lnTo>
                    <a:pt x="10" y="0"/>
                  </a:lnTo>
                  <a:lnTo>
                    <a:pt x="23" y="8"/>
                  </a:lnTo>
                  <a:lnTo>
                    <a:pt x="14" y="13"/>
                  </a:lnTo>
                  <a:lnTo>
                    <a:pt x="0" y="5"/>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6" name="Line 976"/>
            <p:cNvSpPr>
              <a:spLocks noChangeShapeType="1"/>
            </p:cNvSpPr>
            <p:nvPr/>
          </p:nvSpPr>
          <p:spPr bwMode="auto">
            <a:xfrm flipV="1">
              <a:off x="1507" y="1744"/>
              <a:ext cx="138" cy="49"/>
            </a:xfrm>
            <a:prstGeom prst="line">
              <a:avLst/>
            </a:prstGeom>
            <a:noFill/>
            <a:ln w="0">
              <a:solidFill>
                <a:srgbClr val="24211D"/>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917" name="Freeform 977"/>
            <p:cNvSpPr>
              <a:spLocks/>
            </p:cNvSpPr>
            <p:nvPr/>
          </p:nvSpPr>
          <p:spPr bwMode="auto">
            <a:xfrm>
              <a:off x="680" y="3635"/>
              <a:ext cx="345" cy="207"/>
            </a:xfrm>
            <a:custGeom>
              <a:avLst/>
              <a:gdLst>
                <a:gd name="T0" fmla="*/ 2147483647 w 35"/>
                <a:gd name="T1" fmla="*/ 2147483647 h 21"/>
                <a:gd name="T2" fmla="*/ 2147483647 w 35"/>
                <a:gd name="T3" fmla="*/ 2147483647 h 21"/>
                <a:gd name="T4" fmla="*/ 0 w 35"/>
                <a:gd name="T5" fmla="*/ 2147483647 h 21"/>
                <a:gd name="T6" fmla="*/ 2147483647 w 35"/>
                <a:gd name="T7" fmla="*/ 0 h 21"/>
                <a:gd name="T8" fmla="*/ 2147483647 w 35"/>
                <a:gd name="T9" fmla="*/ 2147483647 h 21"/>
                <a:gd name="T10" fmla="*/ 0 60000 65536"/>
                <a:gd name="T11" fmla="*/ 0 60000 65536"/>
                <a:gd name="T12" fmla="*/ 0 60000 65536"/>
                <a:gd name="T13" fmla="*/ 0 60000 65536"/>
                <a:gd name="T14" fmla="*/ 0 60000 65536"/>
                <a:gd name="T15" fmla="*/ 0 w 35"/>
                <a:gd name="T16" fmla="*/ 0 h 21"/>
                <a:gd name="T17" fmla="*/ 35 w 35"/>
                <a:gd name="T18" fmla="*/ 21 h 21"/>
              </a:gdLst>
              <a:ahLst/>
              <a:cxnLst>
                <a:cxn ang="T10">
                  <a:pos x="T0" y="T1"/>
                </a:cxn>
                <a:cxn ang="T11">
                  <a:pos x="T2" y="T3"/>
                </a:cxn>
                <a:cxn ang="T12">
                  <a:pos x="T4" y="T5"/>
                </a:cxn>
                <a:cxn ang="T13">
                  <a:pos x="T6" y="T7"/>
                </a:cxn>
                <a:cxn ang="T14">
                  <a:pos x="T8" y="T9"/>
                </a:cxn>
              </a:cxnLst>
              <a:rect l="T15" t="T16" r="T17" b="T18"/>
              <a:pathLst>
                <a:path w="35" h="21">
                  <a:moveTo>
                    <a:pt x="35" y="1"/>
                  </a:moveTo>
                  <a:lnTo>
                    <a:pt x="1" y="21"/>
                  </a:lnTo>
                  <a:lnTo>
                    <a:pt x="0" y="19"/>
                  </a:lnTo>
                  <a:lnTo>
                    <a:pt x="34" y="0"/>
                  </a:lnTo>
                  <a:lnTo>
                    <a:pt x="35" y="1"/>
                  </a:lnTo>
                  <a:close/>
                </a:path>
              </a:pathLst>
            </a:custGeom>
            <a:solidFill>
              <a:srgbClr val="94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8" name="Freeform 978"/>
            <p:cNvSpPr>
              <a:spLocks/>
            </p:cNvSpPr>
            <p:nvPr/>
          </p:nvSpPr>
          <p:spPr bwMode="auto">
            <a:xfrm>
              <a:off x="1359" y="2858"/>
              <a:ext cx="89" cy="138"/>
            </a:xfrm>
            <a:custGeom>
              <a:avLst/>
              <a:gdLst>
                <a:gd name="T0" fmla="*/ 20 w 89"/>
                <a:gd name="T1" fmla="*/ 138 h 138"/>
                <a:gd name="T2" fmla="*/ 0 w 89"/>
                <a:gd name="T3" fmla="*/ 108 h 138"/>
                <a:gd name="T4" fmla="*/ 69 w 89"/>
                <a:gd name="T5" fmla="*/ 0 h 138"/>
                <a:gd name="T6" fmla="*/ 89 w 89"/>
                <a:gd name="T7" fmla="*/ 10 h 138"/>
                <a:gd name="T8" fmla="*/ 30 w 89"/>
                <a:gd name="T9" fmla="*/ 128 h 138"/>
                <a:gd name="T10" fmla="*/ 20 w 89"/>
                <a:gd name="T11" fmla="*/ 108 h 138"/>
                <a:gd name="T12" fmla="*/ 20 w 89"/>
                <a:gd name="T13" fmla="*/ 138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20" y="138"/>
                  </a:moveTo>
                  <a:lnTo>
                    <a:pt x="0" y="108"/>
                  </a:lnTo>
                  <a:lnTo>
                    <a:pt x="69" y="0"/>
                  </a:lnTo>
                  <a:lnTo>
                    <a:pt x="89" y="10"/>
                  </a:lnTo>
                  <a:lnTo>
                    <a:pt x="30" y="128"/>
                  </a:lnTo>
                  <a:lnTo>
                    <a:pt x="20" y="108"/>
                  </a:lnTo>
                  <a:lnTo>
                    <a:pt x="20" y="13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19" name="Freeform 979"/>
            <p:cNvSpPr>
              <a:spLocks/>
            </p:cNvSpPr>
            <p:nvPr/>
          </p:nvSpPr>
          <p:spPr bwMode="auto">
            <a:xfrm>
              <a:off x="1349" y="2966"/>
              <a:ext cx="30" cy="30"/>
            </a:xfrm>
            <a:custGeom>
              <a:avLst/>
              <a:gdLst>
                <a:gd name="T0" fmla="*/ 30 w 30"/>
                <a:gd name="T1" fmla="*/ 30 h 30"/>
                <a:gd name="T2" fmla="*/ 0 w 30"/>
                <a:gd name="T3" fmla="*/ 20 h 30"/>
                <a:gd name="T4" fmla="*/ 10 w 30"/>
                <a:gd name="T5" fmla="*/ 0 h 30"/>
                <a:gd name="T6" fmla="*/ 30 w 30"/>
                <a:gd name="T7" fmla="*/ 3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30" y="30"/>
                  </a:moveTo>
                  <a:lnTo>
                    <a:pt x="0" y="20"/>
                  </a:lnTo>
                  <a:lnTo>
                    <a:pt x="10" y="0"/>
                  </a:lnTo>
                  <a:lnTo>
                    <a:pt x="30" y="3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2" name="Freeform 982"/>
            <p:cNvSpPr>
              <a:spLocks/>
            </p:cNvSpPr>
            <p:nvPr/>
          </p:nvSpPr>
          <p:spPr bwMode="auto">
            <a:xfrm>
              <a:off x="2158" y="2917"/>
              <a:ext cx="89" cy="138"/>
            </a:xfrm>
            <a:custGeom>
              <a:avLst/>
              <a:gdLst>
                <a:gd name="T0" fmla="*/ 79 w 89"/>
                <a:gd name="T1" fmla="*/ 0 h 138"/>
                <a:gd name="T2" fmla="*/ 89 w 89"/>
                <a:gd name="T3" fmla="*/ 20 h 138"/>
                <a:gd name="T4" fmla="*/ 30 w 89"/>
                <a:gd name="T5" fmla="*/ 138 h 138"/>
                <a:gd name="T6" fmla="*/ 0 w 89"/>
                <a:gd name="T7" fmla="*/ 128 h 138"/>
                <a:gd name="T8" fmla="*/ 59 w 89"/>
                <a:gd name="T9" fmla="*/ 10 h 138"/>
                <a:gd name="T10" fmla="*/ 79 w 89"/>
                <a:gd name="T11" fmla="*/ 30 h 138"/>
                <a:gd name="T12" fmla="*/ 79 w 89"/>
                <a:gd name="T13" fmla="*/ 0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79" y="0"/>
                  </a:moveTo>
                  <a:lnTo>
                    <a:pt x="89" y="20"/>
                  </a:lnTo>
                  <a:lnTo>
                    <a:pt x="30" y="138"/>
                  </a:lnTo>
                  <a:lnTo>
                    <a:pt x="0" y="128"/>
                  </a:lnTo>
                  <a:lnTo>
                    <a:pt x="59" y="10"/>
                  </a:lnTo>
                  <a:lnTo>
                    <a:pt x="79" y="30"/>
                  </a:lnTo>
                  <a:lnTo>
                    <a:pt x="79"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3" name="Freeform 983"/>
            <p:cNvSpPr>
              <a:spLocks/>
            </p:cNvSpPr>
            <p:nvPr/>
          </p:nvSpPr>
          <p:spPr bwMode="auto">
            <a:xfrm>
              <a:off x="2237" y="2917"/>
              <a:ext cx="20" cy="20"/>
            </a:xfrm>
            <a:custGeom>
              <a:avLst/>
              <a:gdLst>
                <a:gd name="T0" fmla="*/ 0 w 20"/>
                <a:gd name="T1" fmla="*/ 0 h 20"/>
                <a:gd name="T2" fmla="*/ 20 w 20"/>
                <a:gd name="T3" fmla="*/ 10 h 20"/>
                <a:gd name="T4" fmla="*/ 10 w 20"/>
                <a:gd name="T5" fmla="*/ 20 h 20"/>
                <a:gd name="T6" fmla="*/ 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0" y="0"/>
                  </a:moveTo>
                  <a:lnTo>
                    <a:pt x="20" y="10"/>
                  </a:lnTo>
                  <a:lnTo>
                    <a:pt x="10" y="20"/>
                  </a:lnTo>
                  <a:lnTo>
                    <a:pt x="0"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4" name="Freeform 984"/>
            <p:cNvSpPr>
              <a:spLocks/>
            </p:cNvSpPr>
            <p:nvPr/>
          </p:nvSpPr>
          <p:spPr bwMode="auto">
            <a:xfrm>
              <a:off x="2099" y="2917"/>
              <a:ext cx="138" cy="30"/>
            </a:xfrm>
            <a:custGeom>
              <a:avLst/>
              <a:gdLst>
                <a:gd name="T0" fmla="*/ 0 w 138"/>
                <a:gd name="T1" fmla="*/ 10 h 30"/>
                <a:gd name="T2" fmla="*/ 0 w 138"/>
                <a:gd name="T3" fmla="*/ 0 h 30"/>
                <a:gd name="T4" fmla="*/ 138 w 138"/>
                <a:gd name="T5" fmla="*/ 0 h 30"/>
                <a:gd name="T6" fmla="*/ 138 w 138"/>
                <a:gd name="T7" fmla="*/ 30 h 30"/>
                <a:gd name="T8" fmla="*/ 0 w 138"/>
                <a:gd name="T9" fmla="*/ 20 h 30"/>
                <a:gd name="T10" fmla="*/ 0 w 138"/>
                <a:gd name="T11" fmla="*/ 10 h 30"/>
                <a:gd name="T12" fmla="*/ 0 60000 65536"/>
                <a:gd name="T13" fmla="*/ 0 60000 65536"/>
                <a:gd name="T14" fmla="*/ 0 60000 65536"/>
                <a:gd name="T15" fmla="*/ 0 60000 65536"/>
                <a:gd name="T16" fmla="*/ 0 60000 65536"/>
                <a:gd name="T17" fmla="*/ 0 60000 65536"/>
                <a:gd name="T18" fmla="*/ 0 w 138"/>
                <a:gd name="T19" fmla="*/ 0 h 30"/>
                <a:gd name="T20" fmla="*/ 138 w 13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38" h="30">
                  <a:moveTo>
                    <a:pt x="0" y="10"/>
                  </a:moveTo>
                  <a:lnTo>
                    <a:pt x="0" y="0"/>
                  </a:lnTo>
                  <a:lnTo>
                    <a:pt x="138" y="0"/>
                  </a:lnTo>
                  <a:lnTo>
                    <a:pt x="138" y="30"/>
                  </a:lnTo>
                  <a:lnTo>
                    <a:pt x="0" y="20"/>
                  </a:lnTo>
                  <a:lnTo>
                    <a:pt x="0" y="1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5" name="Freeform 985"/>
            <p:cNvSpPr>
              <a:spLocks/>
            </p:cNvSpPr>
            <p:nvPr/>
          </p:nvSpPr>
          <p:spPr bwMode="auto">
            <a:xfrm>
              <a:off x="2010" y="2937"/>
              <a:ext cx="207" cy="128"/>
            </a:xfrm>
            <a:custGeom>
              <a:avLst/>
              <a:gdLst>
                <a:gd name="T0" fmla="*/ 10 w 207"/>
                <a:gd name="T1" fmla="*/ 128 h 128"/>
                <a:gd name="T2" fmla="*/ 207 w 207"/>
                <a:gd name="T3" fmla="*/ 19 h 128"/>
                <a:gd name="T4" fmla="*/ 197 w 207"/>
                <a:gd name="T5" fmla="*/ 0 h 128"/>
                <a:gd name="T6" fmla="*/ 0 w 207"/>
                <a:gd name="T7" fmla="*/ 108 h 128"/>
                <a:gd name="T8" fmla="*/ 10 w 207"/>
                <a:gd name="T9" fmla="*/ 128 h 128"/>
                <a:gd name="T10" fmla="*/ 0 60000 65536"/>
                <a:gd name="T11" fmla="*/ 0 60000 65536"/>
                <a:gd name="T12" fmla="*/ 0 60000 65536"/>
                <a:gd name="T13" fmla="*/ 0 60000 65536"/>
                <a:gd name="T14" fmla="*/ 0 60000 65536"/>
                <a:gd name="T15" fmla="*/ 0 w 207"/>
                <a:gd name="T16" fmla="*/ 0 h 128"/>
                <a:gd name="T17" fmla="*/ 207 w 207"/>
                <a:gd name="T18" fmla="*/ 128 h 128"/>
              </a:gdLst>
              <a:ahLst/>
              <a:cxnLst>
                <a:cxn ang="T10">
                  <a:pos x="T0" y="T1"/>
                </a:cxn>
                <a:cxn ang="T11">
                  <a:pos x="T2" y="T3"/>
                </a:cxn>
                <a:cxn ang="T12">
                  <a:pos x="T4" y="T5"/>
                </a:cxn>
                <a:cxn ang="T13">
                  <a:pos x="T6" y="T7"/>
                </a:cxn>
                <a:cxn ang="T14">
                  <a:pos x="T8" y="T9"/>
                </a:cxn>
              </a:cxnLst>
              <a:rect l="T15" t="T16" r="T17" b="T18"/>
              <a:pathLst>
                <a:path w="207" h="128">
                  <a:moveTo>
                    <a:pt x="10" y="128"/>
                  </a:moveTo>
                  <a:lnTo>
                    <a:pt x="207" y="19"/>
                  </a:lnTo>
                  <a:lnTo>
                    <a:pt x="197" y="0"/>
                  </a:lnTo>
                  <a:lnTo>
                    <a:pt x="0" y="108"/>
                  </a:lnTo>
                  <a:lnTo>
                    <a:pt x="10" y="12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6" name="Freeform 986"/>
            <p:cNvSpPr>
              <a:spLocks/>
            </p:cNvSpPr>
            <p:nvPr/>
          </p:nvSpPr>
          <p:spPr bwMode="auto">
            <a:xfrm>
              <a:off x="5383" y="1093"/>
              <a:ext cx="89" cy="138"/>
            </a:xfrm>
            <a:custGeom>
              <a:avLst/>
              <a:gdLst>
                <a:gd name="T0" fmla="*/ 79 w 89"/>
                <a:gd name="T1" fmla="*/ 0 h 138"/>
                <a:gd name="T2" fmla="*/ 89 w 89"/>
                <a:gd name="T3" fmla="*/ 19 h 138"/>
                <a:gd name="T4" fmla="*/ 30 w 89"/>
                <a:gd name="T5" fmla="*/ 138 h 138"/>
                <a:gd name="T6" fmla="*/ 0 w 89"/>
                <a:gd name="T7" fmla="*/ 128 h 138"/>
                <a:gd name="T8" fmla="*/ 59 w 89"/>
                <a:gd name="T9" fmla="*/ 10 h 138"/>
                <a:gd name="T10" fmla="*/ 79 w 89"/>
                <a:gd name="T11" fmla="*/ 29 h 138"/>
                <a:gd name="T12" fmla="*/ 79 w 89"/>
                <a:gd name="T13" fmla="*/ 0 h 138"/>
                <a:gd name="T14" fmla="*/ 0 60000 65536"/>
                <a:gd name="T15" fmla="*/ 0 60000 65536"/>
                <a:gd name="T16" fmla="*/ 0 60000 65536"/>
                <a:gd name="T17" fmla="*/ 0 60000 65536"/>
                <a:gd name="T18" fmla="*/ 0 60000 65536"/>
                <a:gd name="T19" fmla="*/ 0 60000 65536"/>
                <a:gd name="T20" fmla="*/ 0 60000 65536"/>
                <a:gd name="T21" fmla="*/ 0 w 89"/>
                <a:gd name="T22" fmla="*/ 0 h 138"/>
                <a:gd name="T23" fmla="*/ 89 w 89"/>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8">
                  <a:moveTo>
                    <a:pt x="79" y="0"/>
                  </a:moveTo>
                  <a:lnTo>
                    <a:pt x="89" y="19"/>
                  </a:lnTo>
                  <a:lnTo>
                    <a:pt x="30" y="138"/>
                  </a:lnTo>
                  <a:lnTo>
                    <a:pt x="0" y="128"/>
                  </a:lnTo>
                  <a:lnTo>
                    <a:pt x="59" y="10"/>
                  </a:lnTo>
                  <a:lnTo>
                    <a:pt x="79" y="29"/>
                  </a:lnTo>
                  <a:lnTo>
                    <a:pt x="79"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7" name="Freeform 987"/>
            <p:cNvSpPr>
              <a:spLocks/>
            </p:cNvSpPr>
            <p:nvPr/>
          </p:nvSpPr>
          <p:spPr bwMode="auto">
            <a:xfrm>
              <a:off x="5462" y="1093"/>
              <a:ext cx="20" cy="19"/>
            </a:xfrm>
            <a:custGeom>
              <a:avLst/>
              <a:gdLst>
                <a:gd name="T0" fmla="*/ 0 w 20"/>
                <a:gd name="T1" fmla="*/ 0 h 19"/>
                <a:gd name="T2" fmla="*/ 20 w 20"/>
                <a:gd name="T3" fmla="*/ 0 h 19"/>
                <a:gd name="T4" fmla="*/ 10 w 20"/>
                <a:gd name="T5" fmla="*/ 19 h 19"/>
                <a:gd name="T6" fmla="*/ 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0" y="0"/>
                  </a:moveTo>
                  <a:lnTo>
                    <a:pt x="20" y="0"/>
                  </a:lnTo>
                  <a:lnTo>
                    <a:pt x="10" y="19"/>
                  </a:lnTo>
                  <a:lnTo>
                    <a:pt x="0" y="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8" name="Freeform 988"/>
            <p:cNvSpPr>
              <a:spLocks/>
            </p:cNvSpPr>
            <p:nvPr/>
          </p:nvSpPr>
          <p:spPr bwMode="auto">
            <a:xfrm>
              <a:off x="5324" y="1083"/>
              <a:ext cx="138" cy="39"/>
            </a:xfrm>
            <a:custGeom>
              <a:avLst/>
              <a:gdLst>
                <a:gd name="T0" fmla="*/ 0 w 138"/>
                <a:gd name="T1" fmla="*/ 20 h 39"/>
                <a:gd name="T2" fmla="*/ 0 w 138"/>
                <a:gd name="T3" fmla="*/ 0 h 39"/>
                <a:gd name="T4" fmla="*/ 138 w 138"/>
                <a:gd name="T5" fmla="*/ 10 h 39"/>
                <a:gd name="T6" fmla="*/ 138 w 138"/>
                <a:gd name="T7" fmla="*/ 39 h 39"/>
                <a:gd name="T8" fmla="*/ 0 w 138"/>
                <a:gd name="T9" fmla="*/ 29 h 39"/>
                <a:gd name="T10" fmla="*/ 0 w 138"/>
                <a:gd name="T11" fmla="*/ 20 h 39"/>
                <a:gd name="T12" fmla="*/ 0 60000 65536"/>
                <a:gd name="T13" fmla="*/ 0 60000 65536"/>
                <a:gd name="T14" fmla="*/ 0 60000 65536"/>
                <a:gd name="T15" fmla="*/ 0 60000 65536"/>
                <a:gd name="T16" fmla="*/ 0 60000 65536"/>
                <a:gd name="T17" fmla="*/ 0 60000 65536"/>
                <a:gd name="T18" fmla="*/ 0 w 138"/>
                <a:gd name="T19" fmla="*/ 0 h 39"/>
                <a:gd name="T20" fmla="*/ 138 w 138"/>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38" h="39">
                  <a:moveTo>
                    <a:pt x="0" y="20"/>
                  </a:moveTo>
                  <a:lnTo>
                    <a:pt x="0" y="0"/>
                  </a:lnTo>
                  <a:lnTo>
                    <a:pt x="138" y="10"/>
                  </a:lnTo>
                  <a:lnTo>
                    <a:pt x="138" y="39"/>
                  </a:lnTo>
                  <a:lnTo>
                    <a:pt x="0" y="29"/>
                  </a:lnTo>
                  <a:lnTo>
                    <a:pt x="0" y="20"/>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1929" name="Freeform 989"/>
            <p:cNvSpPr>
              <a:spLocks/>
            </p:cNvSpPr>
            <p:nvPr/>
          </p:nvSpPr>
          <p:spPr bwMode="auto">
            <a:xfrm>
              <a:off x="5235" y="1103"/>
              <a:ext cx="207" cy="138"/>
            </a:xfrm>
            <a:custGeom>
              <a:avLst/>
              <a:gdLst>
                <a:gd name="T0" fmla="*/ 10 w 207"/>
                <a:gd name="T1" fmla="*/ 138 h 138"/>
                <a:gd name="T2" fmla="*/ 207 w 207"/>
                <a:gd name="T3" fmla="*/ 29 h 138"/>
                <a:gd name="T4" fmla="*/ 197 w 207"/>
                <a:gd name="T5" fmla="*/ 0 h 138"/>
                <a:gd name="T6" fmla="*/ 0 w 207"/>
                <a:gd name="T7" fmla="*/ 118 h 138"/>
                <a:gd name="T8" fmla="*/ 10 w 207"/>
                <a:gd name="T9" fmla="*/ 138 h 138"/>
                <a:gd name="T10" fmla="*/ 0 60000 65536"/>
                <a:gd name="T11" fmla="*/ 0 60000 65536"/>
                <a:gd name="T12" fmla="*/ 0 60000 65536"/>
                <a:gd name="T13" fmla="*/ 0 60000 65536"/>
                <a:gd name="T14" fmla="*/ 0 60000 65536"/>
                <a:gd name="T15" fmla="*/ 0 w 207"/>
                <a:gd name="T16" fmla="*/ 0 h 138"/>
                <a:gd name="T17" fmla="*/ 207 w 207"/>
                <a:gd name="T18" fmla="*/ 138 h 138"/>
              </a:gdLst>
              <a:ahLst/>
              <a:cxnLst>
                <a:cxn ang="T10">
                  <a:pos x="T0" y="T1"/>
                </a:cxn>
                <a:cxn ang="T11">
                  <a:pos x="T2" y="T3"/>
                </a:cxn>
                <a:cxn ang="T12">
                  <a:pos x="T4" y="T5"/>
                </a:cxn>
                <a:cxn ang="T13">
                  <a:pos x="T6" y="T7"/>
                </a:cxn>
                <a:cxn ang="T14">
                  <a:pos x="T8" y="T9"/>
                </a:cxn>
              </a:cxnLst>
              <a:rect l="T15" t="T16" r="T17" b="T18"/>
              <a:pathLst>
                <a:path w="207" h="138">
                  <a:moveTo>
                    <a:pt x="10" y="138"/>
                  </a:moveTo>
                  <a:lnTo>
                    <a:pt x="207" y="29"/>
                  </a:lnTo>
                  <a:lnTo>
                    <a:pt x="197" y="0"/>
                  </a:lnTo>
                  <a:lnTo>
                    <a:pt x="0" y="118"/>
                  </a:lnTo>
                  <a:lnTo>
                    <a:pt x="10" y="138"/>
                  </a:lnTo>
                  <a:close/>
                </a:path>
              </a:pathLst>
            </a:custGeom>
            <a:solidFill>
              <a:srgbClr val="24211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grpSp>
      <p:pic>
        <p:nvPicPr>
          <p:cNvPr id="317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4030663"/>
            <a:ext cx="251936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475" y="2066925"/>
            <a:ext cx="2068513"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4270375"/>
            <a:ext cx="250031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AutoShape 234"/>
          <p:cNvSpPr>
            <a:spLocks noChangeAspect="1" noChangeArrowheads="1"/>
          </p:cNvSpPr>
          <p:nvPr/>
        </p:nvSpPr>
        <p:spPr bwMode="auto">
          <a:xfrm>
            <a:off x="153988" y="576263"/>
            <a:ext cx="8569325"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endParaRPr lang="ru-RU" altLang="ru-RU"/>
          </a:p>
        </p:txBody>
      </p:sp>
      <p:sp>
        <p:nvSpPr>
          <p:cNvPr id="3" name="Прямоугольник 2"/>
          <p:cNvSpPr/>
          <p:nvPr/>
        </p:nvSpPr>
        <p:spPr>
          <a:xfrm>
            <a:off x="-98524" y="-32094"/>
            <a:ext cx="4651474" cy="3269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3" name="Прямоугольник 352"/>
          <p:cNvSpPr/>
          <p:nvPr/>
        </p:nvSpPr>
        <p:spPr>
          <a:xfrm>
            <a:off x="-108737" y="3223868"/>
            <a:ext cx="3526624" cy="1313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4" name="Прямоугольник 353"/>
          <p:cNvSpPr/>
          <p:nvPr/>
        </p:nvSpPr>
        <p:spPr>
          <a:xfrm>
            <a:off x="-79372" y="4509120"/>
            <a:ext cx="2595555" cy="2337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5" name="Прямоугольник 354"/>
          <p:cNvSpPr/>
          <p:nvPr/>
        </p:nvSpPr>
        <p:spPr>
          <a:xfrm>
            <a:off x="2950693" y="5392564"/>
            <a:ext cx="1602257" cy="1420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7" name="TextBox 356"/>
          <p:cNvSpPr txBox="1"/>
          <p:nvPr/>
        </p:nvSpPr>
        <p:spPr>
          <a:xfrm>
            <a:off x="266875" y="932527"/>
            <a:ext cx="3513037" cy="1200329"/>
          </a:xfrm>
          <a:prstGeom prst="rect">
            <a:avLst/>
          </a:prstGeom>
          <a:noFill/>
        </p:spPr>
        <p:txBody>
          <a:bodyPr wrap="square" rtlCol="0">
            <a:spAutoFit/>
          </a:bodyPr>
          <a:lstStyle/>
          <a:p>
            <a:r>
              <a:rPr lang="en-US" sz="2400" b="1" dirty="0">
                <a:solidFill>
                  <a:srgbClr val="0070C0"/>
                </a:solidFill>
                <a:latin typeface="Comic Sans MS" panose="030F0702030302020204" pitchFamily="66" charset="0"/>
              </a:rPr>
              <a:t>Thermal adsorption of </a:t>
            </a:r>
          </a:p>
          <a:p>
            <a:r>
              <a:rPr lang="en-US" sz="2400" b="1" dirty="0">
                <a:solidFill>
                  <a:srgbClr val="0070C0"/>
                </a:solidFill>
                <a:latin typeface="Comic Sans MS" panose="030F0702030302020204" pitchFamily="66" charset="0"/>
              </a:rPr>
              <a:t>elements 114-117 </a:t>
            </a:r>
          </a:p>
          <a:p>
            <a:r>
              <a:rPr lang="en-US" sz="2400" b="1" dirty="0">
                <a:solidFill>
                  <a:srgbClr val="0070C0"/>
                </a:solidFill>
                <a:latin typeface="Comic Sans MS" panose="030F0702030302020204" pitchFamily="66" charset="0"/>
              </a:rPr>
              <a:t>on the Au-surface</a:t>
            </a:r>
            <a:endParaRPr lang="ru-RU" sz="2400" b="1" dirty="0">
              <a:solidFill>
                <a:srgbClr val="0070C0"/>
              </a:solidFill>
              <a:latin typeface="Comic Sans MS" panose="030F0702030302020204" pitchFamily="66" charset="0"/>
            </a:endParaRPr>
          </a:p>
        </p:txBody>
      </p:sp>
      <p:sp>
        <p:nvSpPr>
          <p:cNvPr id="358" name="TextBox 357"/>
          <p:cNvSpPr txBox="1"/>
          <p:nvPr/>
        </p:nvSpPr>
        <p:spPr>
          <a:xfrm>
            <a:off x="2878137" y="5388582"/>
            <a:ext cx="2755900" cy="1107996"/>
          </a:xfrm>
          <a:prstGeom prst="rect">
            <a:avLst/>
          </a:prstGeom>
          <a:noFill/>
        </p:spPr>
        <p:txBody>
          <a:bodyPr wrap="square" rtlCol="0">
            <a:spAutoFit/>
          </a:bodyPr>
          <a:lstStyle/>
          <a:p>
            <a:r>
              <a:rPr lang="en-US" sz="2200" b="1" dirty="0">
                <a:solidFill>
                  <a:schemeClr val="accent2">
                    <a:lumMod val="75000"/>
                  </a:schemeClr>
                </a:solidFill>
                <a:latin typeface="Comic Sans MS" panose="030F0702030302020204" pitchFamily="66" charset="0"/>
                <a:cs typeface="Arial" panose="020B0604020202020204" pitchFamily="34" charset="0"/>
              </a:rPr>
              <a:t>1-3 cm</a:t>
            </a:r>
            <a:r>
              <a:rPr lang="en-US" sz="2200" b="1" baseline="30000" dirty="0">
                <a:solidFill>
                  <a:schemeClr val="accent2">
                    <a:lumMod val="75000"/>
                  </a:schemeClr>
                </a:solidFill>
                <a:latin typeface="Comic Sans MS" panose="030F0702030302020204" pitchFamily="66" charset="0"/>
                <a:cs typeface="Arial" panose="020B0604020202020204" pitchFamily="34" charset="0"/>
              </a:rPr>
              <a:t>3</a:t>
            </a:r>
          </a:p>
          <a:p>
            <a:r>
              <a:rPr lang="en-US" sz="2200" b="1" baseline="30000" dirty="0">
                <a:solidFill>
                  <a:schemeClr val="accent2">
                    <a:lumMod val="75000"/>
                  </a:schemeClr>
                </a:solidFill>
                <a:latin typeface="Comic Sans MS" panose="030F0702030302020204" pitchFamily="66" charset="0"/>
                <a:cs typeface="Arial" panose="020B0604020202020204" pitchFamily="34" charset="0"/>
              </a:rPr>
              <a:t> </a:t>
            </a:r>
            <a:r>
              <a:rPr lang="en-US" sz="2200" b="1" dirty="0">
                <a:solidFill>
                  <a:schemeClr val="accent2">
                    <a:lumMod val="75000"/>
                  </a:schemeClr>
                </a:solidFill>
                <a:latin typeface="Comic Sans MS" panose="030F0702030302020204" pitchFamily="66" charset="0"/>
                <a:cs typeface="Arial" panose="020B0604020202020204" pitchFamily="34" charset="0"/>
              </a:rPr>
              <a:t>He-filled </a:t>
            </a:r>
          </a:p>
          <a:p>
            <a:r>
              <a:rPr lang="en-US" sz="2200" b="1" dirty="0">
                <a:solidFill>
                  <a:schemeClr val="accent2">
                    <a:lumMod val="75000"/>
                  </a:schemeClr>
                </a:solidFill>
                <a:latin typeface="Comic Sans MS" panose="030F0702030302020204" pitchFamily="66" charset="0"/>
                <a:cs typeface="Arial" panose="020B0604020202020204" pitchFamily="34" charset="0"/>
              </a:rPr>
              <a:t>stopping chamber</a:t>
            </a:r>
            <a:endParaRPr lang="ru-RU" sz="2200" b="1" dirty="0">
              <a:solidFill>
                <a:schemeClr val="accent2">
                  <a:lumMod val="75000"/>
                </a:schemeClr>
              </a:solidFill>
              <a:latin typeface="Comic Sans MS" panose="030F0702030302020204" pitchFamily="66" charset="0"/>
              <a:cs typeface="Arial" panose="020B0604020202020204" pitchFamily="34" charset="0"/>
            </a:endParaRPr>
          </a:p>
        </p:txBody>
      </p:sp>
      <p:sp>
        <p:nvSpPr>
          <p:cNvPr id="359" name="TextBox 358"/>
          <p:cNvSpPr txBox="1"/>
          <p:nvPr/>
        </p:nvSpPr>
        <p:spPr>
          <a:xfrm rot="19835133">
            <a:off x="377986" y="5694070"/>
            <a:ext cx="2299424" cy="430887"/>
          </a:xfrm>
          <a:prstGeom prst="rect">
            <a:avLst/>
          </a:prstGeom>
          <a:solidFill>
            <a:schemeClr val="bg1"/>
          </a:solidFill>
        </p:spPr>
        <p:txBody>
          <a:bodyPr wrap="square" rtlCol="0">
            <a:spAutoFit/>
          </a:bodyPr>
          <a:lstStyle/>
          <a:p>
            <a:pPr algn="r"/>
            <a:r>
              <a:rPr lang="en-US" sz="2200" b="1" dirty="0">
                <a:solidFill>
                  <a:schemeClr val="accent2">
                    <a:lumMod val="75000"/>
                  </a:schemeClr>
                </a:solidFill>
                <a:latin typeface="Comic Sans MS" panose="030F0702030302020204" pitchFamily="66" charset="0"/>
                <a:cs typeface="Arial" panose="020B0604020202020204" pitchFamily="34" charset="0"/>
              </a:rPr>
              <a:t>from GASSOL</a:t>
            </a:r>
            <a:endParaRPr lang="ru-RU" sz="2200" b="1" dirty="0">
              <a:solidFill>
                <a:schemeClr val="accent2">
                  <a:lumMod val="75000"/>
                </a:schemeClr>
              </a:solidFill>
              <a:latin typeface="Comic Sans MS" panose="030F0702030302020204" pitchFamily="66" charset="0"/>
              <a:cs typeface="Arial" panose="020B0604020202020204" pitchFamily="34" charset="0"/>
            </a:endParaRPr>
          </a:p>
        </p:txBody>
      </p:sp>
      <p:grpSp>
        <p:nvGrpSpPr>
          <p:cNvPr id="360" name="Группа 359"/>
          <p:cNvGrpSpPr/>
          <p:nvPr/>
        </p:nvGrpSpPr>
        <p:grpSpPr>
          <a:xfrm>
            <a:off x="395536" y="5013176"/>
            <a:ext cx="1379064" cy="901863"/>
            <a:chOff x="70273" y="4687377"/>
            <a:chExt cx="1379064" cy="901863"/>
          </a:xfrm>
        </p:grpSpPr>
        <p:sp>
          <p:nvSpPr>
            <p:cNvPr id="361" name="TextBox 60"/>
            <p:cNvSpPr txBox="1">
              <a:spLocks noChangeArrowheads="1"/>
            </p:cNvSpPr>
            <p:nvPr/>
          </p:nvSpPr>
          <p:spPr bwMode="auto">
            <a:xfrm>
              <a:off x="905598" y="4687377"/>
              <a:ext cx="543739" cy="461665"/>
            </a:xfrm>
            <a:prstGeom prst="rect">
              <a:avLst/>
            </a:prstGeom>
            <a:solidFill>
              <a:schemeClr val="bg1"/>
            </a:solidFill>
            <a:ln>
              <a:noFill/>
            </a:ln>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ru-RU" sz="2400" b="1" dirty="0" err="1">
                  <a:solidFill>
                    <a:srgbClr val="0070C0"/>
                  </a:solidFill>
                  <a:latin typeface="Comic Sans MS" panose="030F0702030302020204" pitchFamily="66" charset="0"/>
                </a:rPr>
                <a:t>Rn</a:t>
              </a:r>
              <a:endParaRPr lang="de-DE" altLang="ru-RU" sz="2400" b="1" dirty="0">
                <a:solidFill>
                  <a:srgbClr val="0070C0"/>
                </a:solidFill>
                <a:latin typeface="Comic Sans MS" panose="030F0702030302020204" pitchFamily="66" charset="0"/>
              </a:endParaRPr>
            </a:p>
          </p:txBody>
        </p:sp>
        <p:sp>
          <p:nvSpPr>
            <p:cNvPr id="362" name="Прямоугольник 80"/>
            <p:cNvSpPr>
              <a:spLocks noChangeArrowheads="1"/>
            </p:cNvSpPr>
            <p:nvPr/>
          </p:nvSpPr>
          <p:spPr bwMode="auto">
            <a:xfrm>
              <a:off x="70273" y="5127575"/>
              <a:ext cx="9412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ru-RU" sz="2400" dirty="0">
                  <a:solidFill>
                    <a:srgbClr val="000000"/>
                  </a:solidFill>
                  <a:latin typeface="Comic Sans MS" panose="030F0702030302020204" pitchFamily="66" charset="0"/>
                </a:rPr>
                <a:t> </a:t>
              </a:r>
              <a:r>
                <a:rPr lang="de-DE" altLang="ru-RU" sz="2400" b="1" dirty="0" err="1">
                  <a:solidFill>
                    <a:srgbClr val="000000"/>
                  </a:solidFill>
                  <a:latin typeface="Comic Sans MS" panose="030F0702030302020204" pitchFamily="66" charset="0"/>
                </a:rPr>
                <a:t>Hg</a:t>
              </a:r>
              <a:r>
                <a:rPr lang="de-DE" altLang="ru-RU" sz="2400" b="1" dirty="0">
                  <a:solidFill>
                    <a:srgbClr val="000000"/>
                  </a:solidFill>
                  <a:latin typeface="Comic Sans MS" panose="030F0702030302020204" pitchFamily="66" charset="0"/>
                </a:rPr>
                <a:t>  </a:t>
              </a:r>
              <a:endParaRPr lang="ru-RU" altLang="ru-RU" sz="2400" dirty="0">
                <a:latin typeface="Comic Sans MS" panose="030F0702030302020204" pitchFamily="66" charset="0"/>
              </a:endParaRPr>
            </a:p>
          </p:txBody>
        </p:sp>
        <p:sp>
          <p:nvSpPr>
            <p:cNvPr id="363" name="Прямоугольник 80"/>
            <p:cNvSpPr>
              <a:spLocks noChangeArrowheads="1"/>
            </p:cNvSpPr>
            <p:nvPr/>
          </p:nvSpPr>
          <p:spPr bwMode="auto">
            <a:xfrm>
              <a:off x="307339" y="4925967"/>
              <a:ext cx="9172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ru-RU" sz="2400" dirty="0">
                  <a:solidFill>
                    <a:srgbClr val="000000"/>
                  </a:solidFill>
                  <a:latin typeface="Comic Sans MS" panose="030F0702030302020204" pitchFamily="66" charset="0"/>
                </a:rPr>
                <a:t> </a:t>
              </a:r>
              <a:r>
                <a:rPr lang="de-DE" altLang="ru-RU" sz="2400" b="1" dirty="0">
                  <a:solidFill>
                    <a:srgbClr val="FF0000"/>
                  </a:solidFill>
                  <a:latin typeface="Comic Sans MS" panose="030F0702030302020204" pitchFamily="66" charset="0"/>
                </a:rPr>
                <a:t>SHE</a:t>
              </a:r>
              <a:endParaRPr lang="ru-RU" altLang="ru-RU" sz="2400" dirty="0">
                <a:solidFill>
                  <a:srgbClr val="FF0000"/>
                </a:solidFill>
                <a:latin typeface="Comic Sans MS" panose="030F0702030302020204" pitchFamily="66" charset="0"/>
              </a:endParaRPr>
            </a:p>
          </p:txBody>
        </p:sp>
      </p:grpSp>
      <p:sp>
        <p:nvSpPr>
          <p:cNvPr id="364" name="TextBox 363"/>
          <p:cNvSpPr txBox="1"/>
          <p:nvPr/>
        </p:nvSpPr>
        <p:spPr>
          <a:xfrm>
            <a:off x="6264401" y="3848216"/>
            <a:ext cx="2403222" cy="769441"/>
          </a:xfrm>
          <a:prstGeom prst="rect">
            <a:avLst/>
          </a:prstGeom>
          <a:noFill/>
        </p:spPr>
        <p:txBody>
          <a:bodyPr wrap="none" rtlCol="0">
            <a:spAutoFit/>
          </a:bodyPr>
          <a:lstStyle/>
          <a:p>
            <a:pPr algn="r"/>
            <a:r>
              <a:rPr lang="en-US" sz="2200" dirty="0">
                <a:latin typeface="Clarendon BT" panose="02040704040505020204" pitchFamily="18" charset="0"/>
              </a:rPr>
              <a:t>COLD </a:t>
            </a:r>
          </a:p>
          <a:p>
            <a:pPr algn="r"/>
            <a:r>
              <a:rPr lang="en-US" sz="2200" dirty="0">
                <a:latin typeface="Clarendon BT" panose="02040704040505020204" pitchFamily="18" charset="0"/>
              </a:rPr>
              <a:t>new setup (PSI)</a:t>
            </a:r>
            <a:endParaRPr lang="ru-RU" sz="2200" dirty="0"/>
          </a:p>
        </p:txBody>
      </p:sp>
      <p:cxnSp>
        <p:nvCxnSpPr>
          <p:cNvPr id="365" name="Прямая соединительная линия 364"/>
          <p:cNvCxnSpPr/>
          <p:nvPr/>
        </p:nvCxnSpPr>
        <p:spPr>
          <a:xfrm>
            <a:off x="2769375" y="4436373"/>
            <a:ext cx="1527" cy="648811"/>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6" name="TextBox 365"/>
          <p:cNvSpPr txBox="1"/>
          <p:nvPr/>
        </p:nvSpPr>
        <p:spPr>
          <a:xfrm>
            <a:off x="2304266" y="4006805"/>
            <a:ext cx="936475" cy="430887"/>
          </a:xfrm>
          <a:prstGeom prst="rect">
            <a:avLst/>
          </a:prstGeom>
          <a:noFill/>
        </p:spPr>
        <p:txBody>
          <a:bodyPr wrap="none" rtlCol="0">
            <a:spAutoFit/>
          </a:bodyPr>
          <a:lstStyle/>
          <a:p>
            <a:r>
              <a:rPr lang="en-US" sz="2200" b="1" dirty="0">
                <a:solidFill>
                  <a:srgbClr val="0070C0"/>
                </a:solidFill>
                <a:latin typeface="Arial" panose="020B0604020202020204" pitchFamily="34" charset="0"/>
                <a:cs typeface="Arial" panose="020B0604020202020204" pitchFamily="34" charset="0"/>
              </a:rPr>
              <a:t>He/</a:t>
            </a:r>
            <a:r>
              <a:rPr lang="en-US" sz="2200" b="1" dirty="0" err="1">
                <a:solidFill>
                  <a:srgbClr val="0070C0"/>
                </a:solidFill>
                <a:latin typeface="Arial" panose="020B0604020202020204" pitchFamily="34" charset="0"/>
                <a:cs typeface="Arial" panose="020B0604020202020204" pitchFamily="34" charset="0"/>
              </a:rPr>
              <a:t>Ar</a:t>
            </a:r>
            <a:endParaRPr lang="ru-RU" sz="22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636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5E-6 -1.04533E-6 L 0.29358 -0.23242 " pathEditMode="relative" rAng="0" ptsTypes="AA">
                                      <p:cBhvr>
                                        <p:cTn id="6" dur="3000" fill="hold"/>
                                        <p:tgtEl>
                                          <p:spTgt spid="68619"/>
                                        </p:tgtEl>
                                        <p:attrNameLst>
                                          <p:attrName>ppt_x</p:attrName>
                                          <p:attrName>ppt_y</p:attrName>
                                        </p:attrNameLst>
                                      </p:cBhvr>
                                      <p:rCtr x="14670" y="-116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86"/>
          <p:cNvGrpSpPr/>
          <p:nvPr/>
        </p:nvGrpSpPr>
        <p:grpSpPr>
          <a:xfrm>
            <a:off x="943046" y="2665012"/>
            <a:ext cx="6580550" cy="2531113"/>
            <a:chOff x="297282" y="2879231"/>
            <a:chExt cx="8133680" cy="3276712"/>
          </a:xfrm>
        </p:grpSpPr>
        <p:grpSp>
          <p:nvGrpSpPr>
            <p:cNvPr id="3" name="Group 7"/>
            <p:cNvGrpSpPr/>
            <p:nvPr/>
          </p:nvGrpSpPr>
          <p:grpSpPr>
            <a:xfrm>
              <a:off x="297282" y="5457902"/>
              <a:ext cx="1353583" cy="514054"/>
              <a:chOff x="1185492" y="3809158"/>
              <a:chExt cx="1428202" cy="478783"/>
            </a:xfrm>
          </p:grpSpPr>
          <p:sp>
            <p:nvSpPr>
              <p:cNvPr id="4" name="Rectangle 3"/>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 name="Rectangle 4"/>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Rectangle 5"/>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8" name="Group 8"/>
            <p:cNvGrpSpPr/>
            <p:nvPr/>
          </p:nvGrpSpPr>
          <p:grpSpPr>
            <a:xfrm>
              <a:off x="2999110" y="5117116"/>
              <a:ext cx="1353583" cy="514054"/>
              <a:chOff x="1185492" y="3809158"/>
              <a:chExt cx="1428202" cy="478783"/>
            </a:xfrm>
          </p:grpSpPr>
          <p:sp>
            <p:nvSpPr>
              <p:cNvPr id="10" name="Rectangle 9"/>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Rectangle 10"/>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Rectangle 11"/>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ectangle 12"/>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9" name="Group 13"/>
            <p:cNvGrpSpPr/>
            <p:nvPr/>
          </p:nvGrpSpPr>
          <p:grpSpPr>
            <a:xfrm>
              <a:off x="4358516" y="4937092"/>
              <a:ext cx="1353583" cy="514054"/>
              <a:chOff x="1185492" y="3809158"/>
              <a:chExt cx="1428202" cy="478783"/>
            </a:xfrm>
          </p:grpSpPr>
          <p:sp>
            <p:nvSpPr>
              <p:cNvPr id="15" name="Rectangle 14"/>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6" name="Rectangle 15"/>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7" name="Rectangle 16"/>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Rectangle 17"/>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14" name="Group 18"/>
            <p:cNvGrpSpPr/>
            <p:nvPr/>
          </p:nvGrpSpPr>
          <p:grpSpPr>
            <a:xfrm>
              <a:off x="5717936" y="4763834"/>
              <a:ext cx="1353583" cy="514054"/>
              <a:chOff x="1185492" y="3809158"/>
              <a:chExt cx="1428202" cy="478783"/>
            </a:xfrm>
          </p:grpSpPr>
          <p:sp>
            <p:nvSpPr>
              <p:cNvPr id="20" name="Rectangle 19"/>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1" name="Rectangle 20"/>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Rectangle 21"/>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3" name="Rectangle 22"/>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19" name="Group 23"/>
            <p:cNvGrpSpPr/>
            <p:nvPr/>
          </p:nvGrpSpPr>
          <p:grpSpPr>
            <a:xfrm>
              <a:off x="7077379" y="4591639"/>
              <a:ext cx="1353583" cy="514054"/>
              <a:chOff x="1185492" y="3809158"/>
              <a:chExt cx="1428202" cy="478783"/>
            </a:xfrm>
          </p:grpSpPr>
          <p:sp>
            <p:nvSpPr>
              <p:cNvPr id="25" name="Rectangle 24"/>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6" name="Rectangle 25"/>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7" name="Rectangle 26"/>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ectangle 27"/>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24" name="Group 28"/>
            <p:cNvGrpSpPr/>
            <p:nvPr/>
          </p:nvGrpSpPr>
          <p:grpSpPr>
            <a:xfrm>
              <a:off x="1656694" y="5284651"/>
              <a:ext cx="1353583" cy="514054"/>
              <a:chOff x="1185492" y="3809158"/>
              <a:chExt cx="1428202" cy="478783"/>
            </a:xfrm>
          </p:grpSpPr>
          <p:sp>
            <p:nvSpPr>
              <p:cNvPr id="30" name="Rectangle 29"/>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1" name="Rectangle 30"/>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2" name="Rectangle 31"/>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3" name="Rectangle 32"/>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29" name="Group 54"/>
            <p:cNvGrpSpPr/>
            <p:nvPr/>
          </p:nvGrpSpPr>
          <p:grpSpPr>
            <a:xfrm>
              <a:off x="3685337" y="3783987"/>
              <a:ext cx="662714" cy="1588143"/>
              <a:chOff x="2841811" y="3711392"/>
              <a:chExt cx="699247" cy="1479174"/>
            </a:xfrm>
            <a:solidFill>
              <a:schemeClr val="bg2">
                <a:lumMod val="90000"/>
              </a:schemeClr>
            </a:solidFill>
          </p:grpSpPr>
          <p:sp>
            <p:nvSpPr>
              <p:cNvPr id="51" name="Rectangle 50"/>
              <p:cNvSpPr/>
              <p:nvPr/>
            </p:nvSpPr>
            <p:spPr>
              <a:xfrm>
                <a:off x="2841811" y="4473390"/>
                <a:ext cx="233082" cy="717176"/>
              </a:xfrm>
              <a:prstGeom prst="rect">
                <a:avLst/>
              </a:prstGeom>
              <a:grpFill/>
              <a:ln>
                <a:solidFill>
                  <a:schemeClr val="bg2">
                    <a:lumMod val="5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056964" y="4446495"/>
                <a:ext cx="233082" cy="717176"/>
              </a:xfrm>
              <a:prstGeom prst="rect">
                <a:avLst/>
              </a:prstGeom>
              <a:grpFill/>
              <a:ln>
                <a:solidFill>
                  <a:schemeClr val="bg2">
                    <a:lumMod val="5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307976" y="4419601"/>
                <a:ext cx="233082" cy="717176"/>
              </a:xfrm>
              <a:prstGeom prst="rect">
                <a:avLst/>
              </a:prstGeom>
              <a:grpFill/>
              <a:ln>
                <a:solidFill>
                  <a:schemeClr val="bg2">
                    <a:lumMod val="5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047998" y="3711392"/>
                <a:ext cx="233082" cy="717176"/>
              </a:xfrm>
              <a:prstGeom prst="rect">
                <a:avLst/>
              </a:prstGeom>
              <a:grpFill/>
              <a:ln>
                <a:solidFill>
                  <a:schemeClr val="bg2">
                    <a:lumMod val="5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55"/>
            <p:cNvGrpSpPr/>
            <p:nvPr/>
          </p:nvGrpSpPr>
          <p:grpSpPr>
            <a:xfrm>
              <a:off x="6089770" y="3500043"/>
              <a:ext cx="662713" cy="1588143"/>
              <a:chOff x="2841811" y="3711392"/>
              <a:chExt cx="699246" cy="1479174"/>
            </a:xfrm>
            <a:solidFill>
              <a:schemeClr val="bg2">
                <a:lumMod val="90000"/>
              </a:schemeClr>
            </a:solidFill>
          </p:grpSpPr>
          <p:sp>
            <p:nvSpPr>
              <p:cNvPr id="57" name="Rectangle 56"/>
              <p:cNvSpPr/>
              <p:nvPr/>
            </p:nvSpPr>
            <p:spPr>
              <a:xfrm>
                <a:off x="2841811" y="4473390"/>
                <a:ext cx="233082" cy="717176"/>
              </a:xfrm>
              <a:prstGeom prst="rect">
                <a:avLst/>
              </a:prstGeom>
              <a:grpFill/>
              <a:ln>
                <a:solidFill>
                  <a:schemeClr val="bg2">
                    <a:lumMod val="75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056964" y="4446495"/>
                <a:ext cx="233082" cy="717176"/>
              </a:xfrm>
              <a:prstGeom prst="rect">
                <a:avLst/>
              </a:prstGeom>
              <a:grpFill/>
              <a:ln>
                <a:solidFill>
                  <a:schemeClr val="bg2">
                    <a:lumMod val="75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307975" y="4419600"/>
                <a:ext cx="233082" cy="717176"/>
              </a:xfrm>
              <a:prstGeom prst="rect">
                <a:avLst/>
              </a:prstGeom>
              <a:grpFill/>
              <a:ln>
                <a:solidFill>
                  <a:schemeClr val="bg2">
                    <a:lumMod val="75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047998" y="3711392"/>
                <a:ext cx="233082" cy="717176"/>
              </a:xfrm>
              <a:prstGeom prst="rect">
                <a:avLst/>
              </a:prstGeom>
              <a:grpFill/>
              <a:ln>
                <a:solidFill>
                  <a:schemeClr val="bg2">
                    <a:lumMod val="75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Left Brace 73"/>
            <p:cNvSpPr/>
            <p:nvPr/>
          </p:nvSpPr>
          <p:spPr>
            <a:xfrm rot="15856082">
              <a:off x="5130751" y="4285351"/>
              <a:ext cx="412338" cy="2523290"/>
            </a:xfrm>
            <a:prstGeom prst="leftBrace">
              <a:avLst>
                <a:gd name="adj1" fmla="val 8333"/>
                <a:gd name="adj2" fmla="val 4995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TextBox 74"/>
            <p:cNvSpPr txBox="1"/>
            <p:nvPr/>
          </p:nvSpPr>
          <p:spPr>
            <a:xfrm>
              <a:off x="5100454" y="5558284"/>
              <a:ext cx="1833136" cy="597659"/>
            </a:xfrm>
            <a:prstGeom prst="rect">
              <a:avLst/>
            </a:prstGeom>
            <a:noFill/>
            <a:scene3d>
              <a:camera prst="isometricLeftDown">
                <a:rot lat="1038000" lon="2604000" rev="0"/>
              </a:camera>
              <a:lightRig rig="threePt" dir="t"/>
            </a:scene3d>
          </p:spPr>
          <p:txBody>
            <a:bodyPr wrap="none" rtlCol="0">
              <a:spAutoFit/>
            </a:bodyPr>
            <a:lstStyle/>
            <a:p>
              <a:r>
                <a:rPr lang="en-US" sz="2400" b="1" dirty="0"/>
                <a:t>group 12</a:t>
              </a:r>
            </a:p>
          </p:txBody>
        </p:sp>
        <p:sp>
          <p:nvSpPr>
            <p:cNvPr id="78" name="TextBox 77"/>
            <p:cNvSpPr txBox="1"/>
            <p:nvPr/>
          </p:nvSpPr>
          <p:spPr>
            <a:xfrm>
              <a:off x="1777380" y="3062357"/>
              <a:ext cx="2546419" cy="597659"/>
            </a:xfrm>
            <a:prstGeom prst="rect">
              <a:avLst/>
            </a:prstGeom>
            <a:noFill/>
            <a:scene3d>
              <a:camera prst="isometricLeftDown">
                <a:rot lat="1038000" lon="2604000" rev="0"/>
              </a:camera>
              <a:lightRig rig="threePt" dir="t"/>
            </a:scene3d>
          </p:spPr>
          <p:txBody>
            <a:bodyPr wrap="none" rtlCol="0">
              <a:spAutoFit/>
            </a:bodyPr>
            <a:lstStyle/>
            <a:p>
              <a:r>
                <a:rPr lang="en-US" sz="2400" b="1" dirty="0"/>
                <a:t>Boiling point</a:t>
              </a:r>
            </a:p>
          </p:txBody>
        </p:sp>
        <p:sp>
          <p:nvSpPr>
            <p:cNvPr id="80" name="TextBox 79"/>
            <p:cNvSpPr txBox="1"/>
            <p:nvPr/>
          </p:nvSpPr>
          <p:spPr>
            <a:xfrm>
              <a:off x="2321800" y="3598842"/>
              <a:ext cx="1450840" cy="539350"/>
            </a:xfrm>
            <a:prstGeom prst="rect">
              <a:avLst/>
            </a:prstGeom>
            <a:noFill/>
            <a:scene3d>
              <a:camera prst="isometricLeftDown">
                <a:rot lat="1038000" lon="2604000" rev="0"/>
              </a:camera>
              <a:lightRig rig="threePt" dir="t"/>
            </a:scene3d>
          </p:spPr>
          <p:txBody>
            <a:bodyPr wrap="none" rtlCol="0">
              <a:spAutoFit/>
            </a:bodyPr>
            <a:lstStyle/>
            <a:p>
              <a:r>
                <a:rPr lang="en-US" sz="2400" b="1" dirty="0">
                  <a:solidFill>
                    <a:srgbClr val="C00000"/>
                  </a:solidFill>
                </a:rPr>
                <a:t>356.8 </a:t>
              </a:r>
              <a:r>
                <a:rPr lang="en-US" sz="2400" b="1" baseline="30000" dirty="0">
                  <a:solidFill>
                    <a:srgbClr val="C00000"/>
                  </a:solidFill>
                </a:rPr>
                <a:t>0</a:t>
              </a:r>
              <a:r>
                <a:rPr lang="en-US" sz="2400" b="1" dirty="0">
                  <a:solidFill>
                    <a:srgbClr val="C00000"/>
                  </a:solidFill>
                </a:rPr>
                <a:t>C</a:t>
              </a:r>
            </a:p>
          </p:txBody>
        </p:sp>
        <p:sp>
          <p:nvSpPr>
            <p:cNvPr id="81" name="TextBox 80"/>
            <p:cNvSpPr txBox="1"/>
            <p:nvPr/>
          </p:nvSpPr>
          <p:spPr>
            <a:xfrm>
              <a:off x="4421265" y="3222977"/>
              <a:ext cx="1900785" cy="539352"/>
            </a:xfrm>
            <a:prstGeom prst="rect">
              <a:avLst/>
            </a:prstGeom>
            <a:noFill/>
            <a:scene3d>
              <a:camera prst="isometricLeftDown">
                <a:rot lat="1038000" lon="2604000" rev="0"/>
              </a:camera>
              <a:lightRig rig="threePt" dir="t"/>
            </a:scene3d>
          </p:spPr>
          <p:txBody>
            <a:bodyPr wrap="none" rtlCol="0">
              <a:spAutoFit/>
            </a:bodyPr>
            <a:lstStyle/>
            <a:p>
              <a:r>
                <a:rPr lang="en-US" sz="2400" b="1" dirty="0">
                  <a:solidFill>
                    <a:srgbClr val="C00000"/>
                  </a:solidFill>
                </a:rPr>
                <a:t>84 </a:t>
              </a:r>
              <a:r>
                <a:rPr lang="en-US" sz="2400" b="1" dirty="0">
                  <a:solidFill>
                    <a:srgbClr val="C00000"/>
                  </a:solidFill>
                  <a:cs typeface="Arial"/>
                </a:rPr>
                <a:t>± 110</a:t>
              </a:r>
              <a:r>
                <a:rPr lang="en-US" sz="2400" b="1" dirty="0">
                  <a:solidFill>
                    <a:srgbClr val="C00000"/>
                  </a:solidFill>
                </a:rPr>
                <a:t> </a:t>
              </a:r>
              <a:r>
                <a:rPr lang="en-US" sz="2400" b="1" baseline="30000" dirty="0">
                  <a:solidFill>
                    <a:srgbClr val="C00000"/>
                  </a:solidFill>
                </a:rPr>
                <a:t>0</a:t>
              </a:r>
              <a:r>
                <a:rPr lang="en-US" sz="2400" b="1" dirty="0">
                  <a:solidFill>
                    <a:srgbClr val="C00000"/>
                  </a:solidFill>
                </a:rPr>
                <a:t>C</a:t>
              </a:r>
            </a:p>
          </p:txBody>
        </p:sp>
        <p:sp>
          <p:nvSpPr>
            <p:cNvPr id="84" name="TextBox 83"/>
            <p:cNvSpPr txBox="1"/>
            <p:nvPr/>
          </p:nvSpPr>
          <p:spPr>
            <a:xfrm>
              <a:off x="3742628" y="3131606"/>
              <a:ext cx="580608" cy="523220"/>
            </a:xfrm>
            <a:prstGeom prst="rect">
              <a:avLst/>
            </a:prstGeom>
            <a:noFill/>
            <a:scene3d>
              <a:camera prst="isometricLeftDown">
                <a:rot lat="1038000" lon="2604000" rev="0"/>
              </a:camera>
              <a:lightRig rig="threePt" dir="t"/>
            </a:scene3d>
          </p:spPr>
          <p:txBody>
            <a:bodyPr wrap="none" rtlCol="0">
              <a:spAutoFit/>
            </a:bodyPr>
            <a:lstStyle/>
            <a:p>
              <a:r>
                <a:rPr lang="en-US" sz="2800" b="1" dirty="0"/>
                <a:t>Hg</a:t>
              </a:r>
            </a:p>
          </p:txBody>
        </p:sp>
        <p:sp>
          <p:nvSpPr>
            <p:cNvPr id="85" name="TextBox 84"/>
            <p:cNvSpPr txBox="1"/>
            <p:nvPr/>
          </p:nvSpPr>
          <p:spPr>
            <a:xfrm>
              <a:off x="6084167" y="2879231"/>
              <a:ext cx="567784" cy="523220"/>
            </a:xfrm>
            <a:prstGeom prst="rect">
              <a:avLst/>
            </a:prstGeom>
            <a:noFill/>
            <a:scene3d>
              <a:camera prst="isometricLeftDown">
                <a:rot lat="1038000" lon="2604000" rev="0"/>
              </a:camera>
              <a:lightRig rig="threePt" dir="t"/>
            </a:scene3d>
          </p:spPr>
          <p:txBody>
            <a:bodyPr wrap="none" rtlCol="0">
              <a:spAutoFit/>
            </a:bodyPr>
            <a:lstStyle/>
            <a:p>
              <a:r>
                <a:rPr lang="en-US" sz="2800" b="1" dirty="0" err="1"/>
                <a:t>Cn</a:t>
              </a:r>
              <a:endParaRPr lang="en-US" sz="2800" b="1" dirty="0"/>
            </a:p>
          </p:txBody>
        </p:sp>
      </p:grpSp>
      <p:sp>
        <p:nvSpPr>
          <p:cNvPr id="55" name="TextBox 54"/>
          <p:cNvSpPr txBox="1"/>
          <p:nvPr/>
        </p:nvSpPr>
        <p:spPr>
          <a:xfrm>
            <a:off x="459036" y="274955"/>
            <a:ext cx="7837210" cy="461665"/>
          </a:xfrm>
          <a:prstGeom prst="rect">
            <a:avLst/>
          </a:prstGeom>
          <a:noFill/>
        </p:spPr>
        <p:txBody>
          <a:bodyPr wrap="none" rtlCol="0">
            <a:spAutoFit/>
          </a:bodyPr>
          <a:lstStyle/>
          <a:p>
            <a:r>
              <a:rPr lang="en-US" sz="2400" b="0" dirty="0">
                <a:effectLst>
                  <a:outerShdw blurRad="38100" dist="38100" dir="2700000" algn="tl">
                    <a:srgbClr val="000000">
                      <a:alpha val="43137"/>
                    </a:srgbClr>
                  </a:outerShdw>
                </a:effectLst>
                <a:latin typeface="Calibri" pitchFamily="34" charset="0"/>
                <a:cs typeface="Arial" panose="020B0604020202020204" pitchFamily="34" charset="0"/>
              </a:rPr>
              <a:t>Thermo chromatography of the </a:t>
            </a:r>
            <a:r>
              <a:rPr lang="ru-RU" sz="2400" b="0" dirty="0">
                <a:effectLst>
                  <a:outerShdw blurRad="38100" dist="38100" dir="2700000" algn="tl">
                    <a:srgbClr val="000000">
                      <a:alpha val="43137"/>
                    </a:srgbClr>
                  </a:outerShdw>
                </a:effectLst>
                <a:latin typeface="Calibri" pitchFamily="34" charset="0"/>
                <a:cs typeface="Arial" panose="020B0604020202020204" pitchFamily="34" charset="0"/>
              </a:rPr>
              <a:t>С</a:t>
            </a:r>
            <a:r>
              <a:rPr lang="en-US" sz="2400" b="0" dirty="0">
                <a:effectLst>
                  <a:outerShdw blurRad="38100" dist="38100" dir="2700000" algn="tl">
                    <a:srgbClr val="000000">
                      <a:alpha val="43137"/>
                    </a:srgbClr>
                  </a:outerShdw>
                </a:effectLst>
                <a:latin typeface="Calibri" pitchFamily="34" charset="0"/>
                <a:cs typeface="Arial" panose="020B0604020202020204" pitchFamily="34" charset="0"/>
              </a:rPr>
              <a:t>n</a:t>
            </a:r>
            <a:r>
              <a:rPr lang="ru-RU" sz="2400" b="0" dirty="0">
                <a:effectLst>
                  <a:outerShdw blurRad="38100" dist="38100" dir="2700000" algn="tl">
                    <a:srgbClr val="000000">
                      <a:alpha val="43137"/>
                    </a:srgbClr>
                  </a:outerShdw>
                </a:effectLst>
                <a:latin typeface="Calibri" pitchFamily="34" charset="0"/>
                <a:cs typeface="Arial" panose="020B0604020202020204" pitchFamily="34" charset="0"/>
              </a:rPr>
              <a:t> </a:t>
            </a:r>
            <a:r>
              <a:rPr lang="en-US" sz="2400" b="0" dirty="0">
                <a:effectLst>
                  <a:outerShdw blurRad="38100" dist="38100" dir="2700000" algn="tl">
                    <a:srgbClr val="000000">
                      <a:alpha val="43137"/>
                    </a:srgbClr>
                  </a:outerShdw>
                </a:effectLst>
                <a:latin typeface="Calibri" pitchFamily="34" charset="0"/>
                <a:cs typeface="Arial" panose="020B0604020202020204" pitchFamily="34" charset="0"/>
              </a:rPr>
              <a:t>and Hg on the gold surface</a:t>
            </a:r>
          </a:p>
        </p:txBody>
      </p:sp>
      <p:sp>
        <p:nvSpPr>
          <p:cNvPr id="61" name="TextBox 60"/>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1770098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p:nvPr/>
        </p:nvGrpSpPr>
        <p:grpSpPr>
          <a:xfrm>
            <a:off x="2805631" y="4393679"/>
            <a:ext cx="1095116" cy="397084"/>
            <a:chOff x="1185492" y="3809158"/>
            <a:chExt cx="1428202" cy="478783"/>
          </a:xfrm>
        </p:grpSpPr>
        <p:sp>
          <p:nvSpPr>
            <p:cNvPr id="10" name="Rectangle 9"/>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Rectangle 10"/>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Rectangle 11"/>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ectangle 12"/>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8" name="Group 13"/>
          <p:cNvGrpSpPr/>
          <p:nvPr/>
        </p:nvGrpSpPr>
        <p:grpSpPr>
          <a:xfrm>
            <a:off x="3905457" y="4254618"/>
            <a:ext cx="1095116" cy="397084"/>
            <a:chOff x="1185492" y="3809158"/>
            <a:chExt cx="1428202" cy="478783"/>
          </a:xfrm>
        </p:grpSpPr>
        <p:sp>
          <p:nvSpPr>
            <p:cNvPr id="15" name="Rectangle 14"/>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6" name="Rectangle 15"/>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7" name="Rectangle 16"/>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Rectangle 17"/>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9" name="Group 18"/>
          <p:cNvGrpSpPr/>
          <p:nvPr/>
        </p:nvGrpSpPr>
        <p:grpSpPr>
          <a:xfrm>
            <a:off x="5005296" y="4120784"/>
            <a:ext cx="1095116" cy="397084"/>
            <a:chOff x="1185492" y="3809158"/>
            <a:chExt cx="1428202" cy="478783"/>
          </a:xfrm>
        </p:grpSpPr>
        <p:sp>
          <p:nvSpPr>
            <p:cNvPr id="20" name="Rectangle 19"/>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1" name="Rectangle 20"/>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Rectangle 21"/>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3" name="Rectangle 22"/>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19" name="Group 28"/>
          <p:cNvGrpSpPr/>
          <p:nvPr/>
        </p:nvGrpSpPr>
        <p:grpSpPr>
          <a:xfrm>
            <a:off x="1719550" y="4523092"/>
            <a:ext cx="1095116" cy="397084"/>
            <a:chOff x="1185492" y="3809158"/>
            <a:chExt cx="1428202" cy="478783"/>
          </a:xfrm>
        </p:grpSpPr>
        <p:sp>
          <p:nvSpPr>
            <p:cNvPr id="30" name="Rectangle 29"/>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1" name="Rectangle 30"/>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2" name="Rectangle 31"/>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3" name="Rectangle 32"/>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29" name="Group 54"/>
          <p:cNvGrpSpPr/>
          <p:nvPr/>
        </p:nvGrpSpPr>
        <p:grpSpPr>
          <a:xfrm>
            <a:off x="3360822" y="3363896"/>
            <a:ext cx="536168" cy="1226769"/>
            <a:chOff x="2841811" y="3711392"/>
            <a:chExt cx="699247" cy="1479174"/>
          </a:xfrm>
          <a:solidFill>
            <a:schemeClr val="bg2">
              <a:lumMod val="90000"/>
            </a:schemeClr>
          </a:solidFill>
        </p:grpSpPr>
        <p:sp>
          <p:nvSpPr>
            <p:cNvPr id="51" name="Rectangle 50"/>
            <p:cNvSpPr/>
            <p:nvPr/>
          </p:nvSpPr>
          <p:spPr>
            <a:xfrm>
              <a:off x="2841811" y="4473390"/>
              <a:ext cx="233082" cy="717176"/>
            </a:xfrm>
            <a:prstGeom prst="rect">
              <a:avLst/>
            </a:prstGeom>
            <a:grpFill/>
            <a:ln>
              <a:solidFill>
                <a:schemeClr val="bg2">
                  <a:lumMod val="5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056964" y="4446495"/>
              <a:ext cx="233082" cy="717176"/>
            </a:xfrm>
            <a:prstGeom prst="rect">
              <a:avLst/>
            </a:prstGeom>
            <a:grpFill/>
            <a:ln>
              <a:solidFill>
                <a:schemeClr val="bg2">
                  <a:lumMod val="5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307976" y="4419601"/>
              <a:ext cx="233082" cy="717176"/>
            </a:xfrm>
            <a:prstGeom prst="rect">
              <a:avLst/>
            </a:prstGeom>
            <a:grpFill/>
            <a:ln>
              <a:solidFill>
                <a:schemeClr val="bg2">
                  <a:lumMod val="5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047998" y="3711392"/>
              <a:ext cx="233082" cy="717176"/>
            </a:xfrm>
            <a:prstGeom prst="rect">
              <a:avLst/>
            </a:prstGeom>
            <a:grpFill/>
            <a:ln>
              <a:solidFill>
                <a:schemeClr val="bg2">
                  <a:lumMod val="5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55"/>
          <p:cNvGrpSpPr/>
          <p:nvPr/>
        </p:nvGrpSpPr>
        <p:grpSpPr>
          <a:xfrm>
            <a:off x="5306128" y="3144562"/>
            <a:ext cx="536168" cy="1226769"/>
            <a:chOff x="2841811" y="3711392"/>
            <a:chExt cx="699246" cy="1479174"/>
          </a:xfrm>
          <a:solidFill>
            <a:schemeClr val="bg2">
              <a:lumMod val="90000"/>
            </a:schemeClr>
          </a:solidFill>
        </p:grpSpPr>
        <p:sp>
          <p:nvSpPr>
            <p:cNvPr id="57" name="Rectangle 56"/>
            <p:cNvSpPr/>
            <p:nvPr/>
          </p:nvSpPr>
          <p:spPr>
            <a:xfrm>
              <a:off x="2841811" y="4473390"/>
              <a:ext cx="233082" cy="717176"/>
            </a:xfrm>
            <a:prstGeom prst="rect">
              <a:avLst/>
            </a:prstGeom>
            <a:grpFill/>
            <a:ln>
              <a:solidFill>
                <a:schemeClr val="bg2">
                  <a:lumMod val="75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056964" y="4446495"/>
              <a:ext cx="233082" cy="717176"/>
            </a:xfrm>
            <a:prstGeom prst="rect">
              <a:avLst/>
            </a:prstGeom>
            <a:grpFill/>
            <a:ln>
              <a:solidFill>
                <a:schemeClr val="bg2">
                  <a:lumMod val="75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307975" y="4419600"/>
              <a:ext cx="233082" cy="717176"/>
            </a:xfrm>
            <a:prstGeom prst="rect">
              <a:avLst/>
            </a:prstGeom>
            <a:grpFill/>
            <a:ln>
              <a:solidFill>
                <a:schemeClr val="bg2">
                  <a:lumMod val="75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047998" y="3711392"/>
              <a:ext cx="233082" cy="717176"/>
            </a:xfrm>
            <a:prstGeom prst="rect">
              <a:avLst/>
            </a:prstGeom>
            <a:grpFill/>
            <a:ln>
              <a:solidFill>
                <a:schemeClr val="bg2">
                  <a:lumMod val="75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Left Brace 73"/>
          <p:cNvSpPr/>
          <p:nvPr/>
        </p:nvSpPr>
        <p:spPr>
          <a:xfrm rot="15856082">
            <a:off x="4537778" y="3705008"/>
            <a:ext cx="318513" cy="2041467"/>
          </a:xfrm>
          <a:prstGeom prst="leftBrace">
            <a:avLst>
              <a:gd name="adj1" fmla="val 8333"/>
              <a:gd name="adj2" fmla="val 4995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TextBox 74"/>
          <p:cNvSpPr txBox="1"/>
          <p:nvPr/>
        </p:nvSpPr>
        <p:spPr>
          <a:xfrm>
            <a:off x="4528872" y="4838636"/>
            <a:ext cx="1525446" cy="461665"/>
          </a:xfrm>
          <a:prstGeom prst="rect">
            <a:avLst/>
          </a:prstGeom>
          <a:solidFill>
            <a:schemeClr val="bg1"/>
          </a:solidFill>
          <a:scene3d>
            <a:camera prst="isometricLeftDown">
              <a:rot lat="1038000" lon="2604000" rev="0"/>
            </a:camera>
            <a:lightRig rig="threePt" dir="t"/>
          </a:scene3d>
        </p:spPr>
        <p:txBody>
          <a:bodyPr wrap="square" rtlCol="0">
            <a:spAutoFit/>
          </a:bodyPr>
          <a:lstStyle/>
          <a:p>
            <a:r>
              <a:rPr lang="en-US" sz="2400" b="1" dirty="0"/>
              <a:t>group</a:t>
            </a:r>
            <a:r>
              <a:rPr lang="ru-RU" sz="2400" b="1" dirty="0"/>
              <a:t> </a:t>
            </a:r>
            <a:r>
              <a:rPr lang="en-US" sz="2400" b="1" dirty="0"/>
              <a:t>12</a:t>
            </a:r>
          </a:p>
        </p:txBody>
      </p:sp>
      <p:sp>
        <p:nvSpPr>
          <p:cNvPr id="80" name="TextBox 79"/>
          <p:cNvSpPr txBox="1"/>
          <p:nvPr/>
        </p:nvSpPr>
        <p:spPr>
          <a:xfrm>
            <a:off x="2419703" y="3278755"/>
            <a:ext cx="1173801" cy="416624"/>
          </a:xfrm>
          <a:prstGeom prst="rect">
            <a:avLst/>
          </a:prstGeom>
          <a:noFill/>
          <a:scene3d>
            <a:camera prst="isometricLeftDown">
              <a:rot lat="1038000" lon="2604000" rev="0"/>
            </a:camera>
            <a:lightRig rig="threePt" dir="t"/>
          </a:scene3d>
        </p:spPr>
        <p:txBody>
          <a:bodyPr wrap="none" rtlCol="0">
            <a:spAutoFit/>
          </a:bodyPr>
          <a:lstStyle/>
          <a:p>
            <a:r>
              <a:rPr lang="en-US" sz="2400" b="1" dirty="0">
                <a:solidFill>
                  <a:srgbClr val="C00000"/>
                </a:solidFill>
              </a:rPr>
              <a:t>356.8 </a:t>
            </a:r>
            <a:r>
              <a:rPr lang="en-US" sz="2400" b="1" baseline="30000" dirty="0">
                <a:solidFill>
                  <a:srgbClr val="C00000"/>
                </a:solidFill>
              </a:rPr>
              <a:t>0</a:t>
            </a:r>
            <a:r>
              <a:rPr lang="en-US" sz="2400" b="1" dirty="0">
                <a:solidFill>
                  <a:srgbClr val="C00000"/>
                </a:solidFill>
              </a:rPr>
              <a:t>C</a:t>
            </a:r>
          </a:p>
        </p:txBody>
      </p:sp>
      <p:sp>
        <p:nvSpPr>
          <p:cNvPr id="81" name="TextBox 80"/>
          <p:cNvSpPr txBox="1"/>
          <p:nvPr/>
        </p:nvSpPr>
        <p:spPr>
          <a:xfrm>
            <a:off x="4025674" y="2907391"/>
            <a:ext cx="1537829" cy="416624"/>
          </a:xfrm>
          <a:prstGeom prst="rect">
            <a:avLst/>
          </a:prstGeom>
          <a:noFill/>
          <a:scene3d>
            <a:camera prst="isometricLeftDown">
              <a:rot lat="1038000" lon="2604000" rev="0"/>
            </a:camera>
            <a:lightRig rig="threePt" dir="t"/>
          </a:scene3d>
        </p:spPr>
        <p:txBody>
          <a:bodyPr wrap="none" rtlCol="0">
            <a:spAutoFit/>
          </a:bodyPr>
          <a:lstStyle/>
          <a:p>
            <a:r>
              <a:rPr lang="en-US" sz="2400" b="1" dirty="0">
                <a:solidFill>
                  <a:srgbClr val="C00000"/>
                </a:solidFill>
              </a:rPr>
              <a:t>84 </a:t>
            </a:r>
            <a:r>
              <a:rPr lang="en-US" sz="2400" b="1" dirty="0">
                <a:solidFill>
                  <a:srgbClr val="C00000"/>
                </a:solidFill>
                <a:cs typeface="Arial"/>
              </a:rPr>
              <a:t>± 110</a:t>
            </a:r>
            <a:r>
              <a:rPr lang="en-US" sz="2400" b="1" dirty="0">
                <a:solidFill>
                  <a:srgbClr val="C00000"/>
                </a:solidFill>
              </a:rPr>
              <a:t> </a:t>
            </a:r>
            <a:r>
              <a:rPr lang="en-US" sz="2400" b="1" baseline="30000" dirty="0">
                <a:solidFill>
                  <a:srgbClr val="C00000"/>
                </a:solidFill>
              </a:rPr>
              <a:t>0</a:t>
            </a:r>
            <a:r>
              <a:rPr lang="en-US" sz="2400" b="1" dirty="0">
                <a:solidFill>
                  <a:srgbClr val="C00000"/>
                </a:solidFill>
              </a:rPr>
              <a:t>C</a:t>
            </a:r>
          </a:p>
        </p:txBody>
      </p:sp>
      <p:sp>
        <p:nvSpPr>
          <p:cNvPr id="82" name="TextBox 81"/>
          <p:cNvSpPr txBox="1"/>
          <p:nvPr/>
        </p:nvSpPr>
        <p:spPr>
          <a:xfrm>
            <a:off x="6676859" y="2724306"/>
            <a:ext cx="1279517" cy="461665"/>
          </a:xfrm>
          <a:prstGeom prst="rect">
            <a:avLst/>
          </a:prstGeom>
          <a:noFill/>
          <a:scene3d>
            <a:camera prst="isometricLeftDown">
              <a:rot lat="1038000" lon="2604000" rev="0"/>
            </a:camera>
            <a:lightRig rig="threePt" dir="t"/>
          </a:scene3d>
        </p:spPr>
        <p:txBody>
          <a:bodyPr wrap="none" rtlCol="0">
            <a:spAutoFit/>
          </a:bodyPr>
          <a:lstStyle/>
          <a:p>
            <a:r>
              <a:rPr lang="en-US" sz="2400" b="1" dirty="0">
                <a:solidFill>
                  <a:srgbClr val="C00000"/>
                </a:solidFill>
              </a:rPr>
              <a:t>~[-90] </a:t>
            </a:r>
            <a:r>
              <a:rPr lang="en-US" sz="2400" b="1" baseline="30000" dirty="0">
                <a:solidFill>
                  <a:srgbClr val="C00000"/>
                </a:solidFill>
              </a:rPr>
              <a:t>0</a:t>
            </a:r>
            <a:r>
              <a:rPr lang="en-US" sz="2400" b="1" dirty="0">
                <a:solidFill>
                  <a:srgbClr val="C00000"/>
                </a:solidFill>
              </a:rPr>
              <a:t>C</a:t>
            </a:r>
          </a:p>
        </p:txBody>
      </p:sp>
      <p:sp>
        <p:nvSpPr>
          <p:cNvPr id="84" name="TextBox 83"/>
          <p:cNvSpPr txBox="1"/>
          <p:nvPr/>
        </p:nvSpPr>
        <p:spPr>
          <a:xfrm>
            <a:off x="3407174" y="2859961"/>
            <a:ext cx="469741" cy="404164"/>
          </a:xfrm>
          <a:prstGeom prst="rect">
            <a:avLst/>
          </a:prstGeom>
          <a:noFill/>
          <a:scene3d>
            <a:camera prst="isometricLeftDown">
              <a:rot lat="1038000" lon="2604000" rev="0"/>
            </a:camera>
            <a:lightRig rig="threePt" dir="t"/>
          </a:scene3d>
        </p:spPr>
        <p:txBody>
          <a:bodyPr wrap="none" rtlCol="0">
            <a:spAutoFit/>
          </a:bodyPr>
          <a:lstStyle/>
          <a:p>
            <a:r>
              <a:rPr lang="en-US" sz="2800" b="1" dirty="0"/>
              <a:t>Hg</a:t>
            </a:r>
          </a:p>
        </p:txBody>
      </p:sp>
      <p:sp>
        <p:nvSpPr>
          <p:cNvPr id="85" name="TextBox 84"/>
          <p:cNvSpPr txBox="1"/>
          <p:nvPr/>
        </p:nvSpPr>
        <p:spPr>
          <a:xfrm>
            <a:off x="5301595" y="2665013"/>
            <a:ext cx="459365" cy="404164"/>
          </a:xfrm>
          <a:prstGeom prst="rect">
            <a:avLst/>
          </a:prstGeom>
          <a:noFill/>
          <a:scene3d>
            <a:camera prst="isometricLeftDown">
              <a:rot lat="1038000" lon="2604000" rev="0"/>
            </a:camera>
            <a:lightRig rig="threePt" dir="t"/>
          </a:scene3d>
        </p:spPr>
        <p:txBody>
          <a:bodyPr wrap="none" rtlCol="0">
            <a:spAutoFit/>
          </a:bodyPr>
          <a:lstStyle/>
          <a:p>
            <a:r>
              <a:rPr lang="en-US" sz="2800" b="1" dirty="0" err="1"/>
              <a:t>Cn</a:t>
            </a:r>
            <a:endParaRPr lang="en-US" sz="2800" b="1" dirty="0"/>
          </a:p>
        </p:txBody>
      </p:sp>
      <p:grpSp>
        <p:nvGrpSpPr>
          <p:cNvPr id="37" name="Группа 36"/>
          <p:cNvGrpSpPr/>
          <p:nvPr/>
        </p:nvGrpSpPr>
        <p:grpSpPr>
          <a:xfrm>
            <a:off x="107504" y="1782833"/>
            <a:ext cx="8914877" cy="4166193"/>
            <a:chOff x="430832" y="1782833"/>
            <a:chExt cx="8914877" cy="4166193"/>
          </a:xfrm>
        </p:grpSpPr>
        <p:grpSp>
          <p:nvGrpSpPr>
            <p:cNvPr id="2" name="Group 7"/>
            <p:cNvGrpSpPr/>
            <p:nvPr/>
          </p:nvGrpSpPr>
          <p:grpSpPr>
            <a:xfrm>
              <a:off x="943046" y="4656921"/>
              <a:ext cx="1095116" cy="397084"/>
              <a:chOff x="1185492" y="3809158"/>
              <a:chExt cx="1428202" cy="478783"/>
            </a:xfrm>
          </p:grpSpPr>
          <p:sp>
            <p:nvSpPr>
              <p:cNvPr id="4" name="Rectangle 3"/>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 name="Rectangle 4"/>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Rectangle 5"/>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14" name="Group 23"/>
            <p:cNvGrpSpPr/>
            <p:nvPr/>
          </p:nvGrpSpPr>
          <p:grpSpPr>
            <a:xfrm>
              <a:off x="6428480" y="3987771"/>
              <a:ext cx="1095116" cy="397084"/>
              <a:chOff x="1185492" y="3809158"/>
              <a:chExt cx="1428202" cy="478783"/>
            </a:xfrm>
          </p:grpSpPr>
          <p:sp>
            <p:nvSpPr>
              <p:cNvPr id="25" name="Rectangle 24"/>
              <p:cNvSpPr/>
              <p:nvPr/>
            </p:nvSpPr>
            <p:spPr>
              <a:xfrm>
                <a:off x="1185492" y="392790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6" name="Rectangle 25"/>
              <p:cNvSpPr/>
              <p:nvPr/>
            </p:nvSpPr>
            <p:spPr>
              <a:xfrm>
                <a:off x="1538699" y="3887943"/>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7" name="Rectangle 26"/>
              <p:cNvSpPr/>
              <p:nvPr/>
            </p:nvSpPr>
            <p:spPr>
              <a:xfrm>
                <a:off x="1896637" y="3847211"/>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ectangle 27"/>
              <p:cNvSpPr/>
              <p:nvPr/>
            </p:nvSpPr>
            <p:spPr>
              <a:xfrm>
                <a:off x="2253654" y="3809158"/>
                <a:ext cx="360040" cy="360040"/>
              </a:xfrm>
              <a:prstGeom prst="rect">
                <a:avLst/>
              </a:prstGeom>
              <a:solidFill>
                <a:srgbClr val="FFCC00"/>
              </a:solidFill>
              <a:scene3d>
                <a:camera prst="isometricTopUp">
                  <a:rot lat="1527684" lon="17416510" rev="5750464"/>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24" name="Group 65"/>
            <p:cNvGrpSpPr/>
            <p:nvPr/>
          </p:nvGrpSpPr>
          <p:grpSpPr>
            <a:xfrm>
              <a:off x="1305750" y="3646426"/>
              <a:ext cx="536168" cy="1226769"/>
              <a:chOff x="286870" y="4007227"/>
              <a:chExt cx="699247" cy="1479174"/>
            </a:xfrm>
            <a:solidFill>
              <a:srgbClr val="92D050"/>
            </a:solidFill>
          </p:grpSpPr>
          <p:sp>
            <p:nvSpPr>
              <p:cNvPr id="47" name="Rectangle 46"/>
              <p:cNvSpPr/>
              <p:nvPr/>
            </p:nvSpPr>
            <p:spPr>
              <a:xfrm>
                <a:off x="286870" y="4769225"/>
                <a:ext cx="233082" cy="717176"/>
              </a:xfrm>
              <a:prstGeom prst="rect">
                <a:avLst/>
              </a:prstGeom>
              <a:grpFill/>
              <a:ln>
                <a:solidFill>
                  <a:schemeClr val="tx1"/>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02023" y="4742330"/>
                <a:ext cx="233082" cy="717176"/>
              </a:xfrm>
              <a:prstGeom prst="rect">
                <a:avLst/>
              </a:prstGeom>
              <a:grpFill/>
              <a:ln>
                <a:solidFill>
                  <a:schemeClr val="tx1"/>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53035" y="4715435"/>
                <a:ext cx="233082" cy="717176"/>
              </a:xfrm>
              <a:prstGeom prst="rect">
                <a:avLst/>
              </a:prstGeom>
              <a:grpFill/>
              <a:ln>
                <a:solidFill>
                  <a:schemeClr val="tx1"/>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93057" y="4007227"/>
                <a:ext cx="233082" cy="717176"/>
              </a:xfrm>
              <a:prstGeom prst="rect">
                <a:avLst/>
              </a:prstGeom>
              <a:grpFill/>
              <a:ln>
                <a:solidFill>
                  <a:schemeClr val="tx1"/>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60"/>
            <p:cNvGrpSpPr/>
            <p:nvPr/>
          </p:nvGrpSpPr>
          <p:grpSpPr>
            <a:xfrm>
              <a:off x="6839275" y="3010738"/>
              <a:ext cx="536168" cy="1226769"/>
              <a:chOff x="2841811" y="3711392"/>
              <a:chExt cx="699247" cy="1479174"/>
            </a:xfrm>
            <a:solidFill>
              <a:srgbClr val="92D050"/>
            </a:solidFill>
          </p:grpSpPr>
          <p:sp>
            <p:nvSpPr>
              <p:cNvPr id="62" name="Rectangle 61"/>
              <p:cNvSpPr/>
              <p:nvPr/>
            </p:nvSpPr>
            <p:spPr>
              <a:xfrm>
                <a:off x="2841811" y="4473390"/>
                <a:ext cx="233082" cy="717176"/>
              </a:xfrm>
              <a:prstGeom prst="rect">
                <a:avLst/>
              </a:prstGeom>
              <a:grpFill/>
              <a:ln>
                <a:solidFill>
                  <a:schemeClr val="tx2">
                    <a:lumMod val="20000"/>
                    <a:lumOff val="8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056964" y="4446495"/>
                <a:ext cx="233082" cy="717176"/>
              </a:xfrm>
              <a:prstGeom prst="rect">
                <a:avLst/>
              </a:prstGeom>
              <a:grpFill/>
              <a:ln>
                <a:solidFill>
                  <a:schemeClr val="tx2">
                    <a:lumMod val="20000"/>
                    <a:lumOff val="8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307976" y="4419600"/>
                <a:ext cx="233082" cy="717176"/>
              </a:xfrm>
              <a:prstGeom prst="rect">
                <a:avLst/>
              </a:prstGeom>
              <a:grpFill/>
              <a:ln>
                <a:solidFill>
                  <a:schemeClr val="tx2">
                    <a:lumMod val="20000"/>
                    <a:lumOff val="8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047998" y="3711392"/>
                <a:ext cx="233082" cy="717176"/>
              </a:xfrm>
              <a:prstGeom prst="rect">
                <a:avLst/>
              </a:prstGeom>
              <a:grpFill/>
              <a:ln>
                <a:solidFill>
                  <a:schemeClr val="tx2">
                    <a:lumMod val="20000"/>
                    <a:lumOff val="80000"/>
                  </a:schemeClr>
                </a:solidFill>
              </a:ln>
              <a:scene3d>
                <a:camera prst="isometricOffAxis1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4433327" y="5487361"/>
              <a:ext cx="1483098" cy="461665"/>
            </a:xfrm>
            <a:prstGeom prst="rect">
              <a:avLst/>
            </a:prstGeom>
            <a:solidFill>
              <a:schemeClr val="bg1"/>
            </a:solidFill>
            <a:scene3d>
              <a:camera prst="isometricLeftDown">
                <a:rot lat="1038000" lon="2604000" rev="0"/>
              </a:camera>
              <a:lightRig rig="threePt" dir="t"/>
            </a:scene3d>
          </p:spPr>
          <p:txBody>
            <a:bodyPr wrap="none" rtlCol="0">
              <a:spAutoFit/>
            </a:bodyPr>
            <a:lstStyle/>
            <a:p>
              <a:r>
                <a:rPr lang="en-US" sz="2400" b="1" dirty="0"/>
                <a:t>group 14</a:t>
              </a:r>
            </a:p>
          </p:txBody>
        </p:sp>
        <p:sp>
          <p:nvSpPr>
            <p:cNvPr id="73" name="Left Brace 72"/>
            <p:cNvSpPr/>
            <p:nvPr/>
          </p:nvSpPr>
          <p:spPr>
            <a:xfrm rot="15830109">
              <a:off x="4077191" y="2418822"/>
              <a:ext cx="802808" cy="5538027"/>
            </a:xfrm>
            <a:prstGeom prst="leftBrace">
              <a:avLst>
                <a:gd name="adj1" fmla="val 8333"/>
                <a:gd name="adj2" fmla="val 49959"/>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TextBox 78"/>
            <p:cNvSpPr txBox="1"/>
            <p:nvPr/>
          </p:nvSpPr>
          <p:spPr>
            <a:xfrm>
              <a:off x="430832" y="3553575"/>
              <a:ext cx="1095465" cy="416624"/>
            </a:xfrm>
            <a:prstGeom prst="rect">
              <a:avLst/>
            </a:prstGeom>
            <a:noFill/>
            <a:scene3d>
              <a:camera prst="isometricLeftDown">
                <a:rot lat="1038000" lon="2604000" rev="0"/>
              </a:camera>
              <a:lightRig rig="threePt" dir="t"/>
            </a:scene3d>
          </p:spPr>
          <p:txBody>
            <a:bodyPr wrap="none" rtlCol="0">
              <a:spAutoFit/>
            </a:bodyPr>
            <a:lstStyle/>
            <a:p>
              <a:r>
                <a:rPr lang="en-US" sz="2400" b="1" dirty="0">
                  <a:solidFill>
                    <a:srgbClr val="C00000"/>
                  </a:solidFill>
                </a:rPr>
                <a:t>1750 </a:t>
              </a:r>
              <a:r>
                <a:rPr lang="en-US" sz="2400" b="1" baseline="30000" dirty="0">
                  <a:solidFill>
                    <a:srgbClr val="C00000"/>
                  </a:solidFill>
                </a:rPr>
                <a:t>0</a:t>
              </a:r>
              <a:r>
                <a:rPr lang="en-US" sz="2400" b="1" dirty="0">
                  <a:solidFill>
                    <a:srgbClr val="C00000"/>
                  </a:solidFill>
                </a:rPr>
                <a:t>C</a:t>
              </a:r>
            </a:p>
          </p:txBody>
        </p:sp>
        <p:sp>
          <p:nvSpPr>
            <p:cNvPr id="83" name="TextBox 82"/>
            <p:cNvSpPr txBox="1"/>
            <p:nvPr/>
          </p:nvSpPr>
          <p:spPr>
            <a:xfrm>
              <a:off x="1383518" y="3119892"/>
              <a:ext cx="643125" cy="523220"/>
            </a:xfrm>
            <a:prstGeom prst="rect">
              <a:avLst/>
            </a:prstGeom>
            <a:noFill/>
            <a:scene3d>
              <a:camera prst="isometricLeftDown">
                <a:rot lat="1038000" lon="2604000" rev="0"/>
              </a:camera>
              <a:lightRig rig="threePt" dir="t"/>
            </a:scene3d>
          </p:spPr>
          <p:txBody>
            <a:bodyPr wrap="none" rtlCol="0">
              <a:spAutoFit/>
            </a:bodyPr>
            <a:lstStyle/>
            <a:p>
              <a:r>
                <a:rPr lang="en-US" sz="2800" b="1" dirty="0" err="1">
                  <a:solidFill>
                    <a:srgbClr val="006699"/>
                  </a:solidFill>
                </a:rPr>
                <a:t>Pb</a:t>
              </a:r>
              <a:endParaRPr lang="en-US" sz="2800" b="1" dirty="0">
                <a:solidFill>
                  <a:srgbClr val="006699"/>
                </a:solidFill>
              </a:endParaRPr>
            </a:p>
          </p:txBody>
        </p:sp>
        <p:sp>
          <p:nvSpPr>
            <p:cNvPr id="86" name="TextBox 85"/>
            <p:cNvSpPr txBox="1"/>
            <p:nvPr/>
          </p:nvSpPr>
          <p:spPr>
            <a:xfrm>
              <a:off x="6928935" y="2535047"/>
              <a:ext cx="503664" cy="523220"/>
            </a:xfrm>
            <a:prstGeom prst="rect">
              <a:avLst/>
            </a:prstGeom>
            <a:noFill/>
            <a:scene3d>
              <a:camera prst="isometricLeftDown">
                <a:rot lat="1038000" lon="2604000" rev="0"/>
              </a:camera>
              <a:lightRig rig="threePt" dir="t"/>
            </a:scene3d>
          </p:spPr>
          <p:txBody>
            <a:bodyPr wrap="none" rtlCol="0">
              <a:spAutoFit/>
            </a:bodyPr>
            <a:lstStyle/>
            <a:p>
              <a:r>
                <a:rPr lang="en-US" sz="2800" b="1" dirty="0">
                  <a:solidFill>
                    <a:srgbClr val="006699"/>
                  </a:solidFill>
                </a:rPr>
                <a:t>Fl</a:t>
              </a:r>
            </a:p>
          </p:txBody>
        </p:sp>
        <p:grpSp>
          <p:nvGrpSpPr>
            <p:cNvPr id="36" name="Группа 92"/>
            <p:cNvGrpSpPr/>
            <p:nvPr/>
          </p:nvGrpSpPr>
          <p:grpSpPr>
            <a:xfrm rot="21209111">
              <a:off x="6311786" y="1782833"/>
              <a:ext cx="1475656" cy="523220"/>
              <a:chOff x="827584" y="5752505"/>
              <a:chExt cx="1475656" cy="523220"/>
            </a:xfrm>
          </p:grpSpPr>
          <p:cxnSp>
            <p:nvCxnSpPr>
              <p:cNvPr id="90" name="Прямая соединительная линия 89"/>
              <p:cNvCxnSpPr/>
              <p:nvPr/>
            </p:nvCxnSpPr>
            <p:spPr>
              <a:xfrm>
                <a:off x="1187624" y="6021288"/>
                <a:ext cx="1115616"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827584" y="5752505"/>
                <a:ext cx="356188" cy="523220"/>
              </a:xfrm>
              <a:prstGeom prst="rect">
                <a:avLst/>
              </a:prstGeom>
              <a:noFill/>
            </p:spPr>
            <p:txBody>
              <a:bodyPr wrap="none" rtlCol="0">
                <a:spAutoFit/>
              </a:bodyPr>
              <a:lstStyle/>
              <a:p>
                <a:r>
                  <a:rPr lang="en-US" sz="2800" b="1" dirty="0">
                    <a:solidFill>
                      <a:srgbClr val="0070C0"/>
                    </a:solidFill>
                  </a:rPr>
                  <a:t>Z</a:t>
                </a:r>
                <a:endParaRPr lang="ru-RU" sz="2800" b="1" dirty="0">
                  <a:solidFill>
                    <a:srgbClr val="0070C0"/>
                  </a:solidFill>
                </a:endParaRPr>
              </a:p>
            </p:txBody>
          </p:sp>
        </p:grpSp>
        <p:sp>
          <p:nvSpPr>
            <p:cNvPr id="72" name="TextBox 71"/>
            <p:cNvSpPr txBox="1"/>
            <p:nvPr/>
          </p:nvSpPr>
          <p:spPr>
            <a:xfrm>
              <a:off x="6734097" y="4467575"/>
              <a:ext cx="2611612" cy="830997"/>
            </a:xfrm>
            <a:prstGeom prst="rect">
              <a:avLst/>
            </a:prstGeom>
            <a:noFill/>
            <a:ln>
              <a:noFill/>
            </a:ln>
            <a:scene3d>
              <a:camera prst="isometricLeftDown">
                <a:rot lat="1038000" lon="2604000" rev="0"/>
              </a:camera>
              <a:lightRig rig="threePt" dir="t"/>
            </a:scene3d>
          </p:spPr>
          <p:txBody>
            <a:bodyPr wrap="none" rtlCol="0">
              <a:spAutoFit/>
            </a:bodyPr>
            <a:lstStyle/>
            <a:p>
              <a:r>
                <a:rPr lang="en-US" sz="2400" b="1" dirty="0">
                  <a:solidFill>
                    <a:srgbClr val="0070C0"/>
                  </a:solidFill>
                </a:rPr>
                <a:t>Gas at the room </a:t>
              </a:r>
            </a:p>
            <a:p>
              <a:r>
                <a:rPr lang="en-US" sz="2400" b="1" dirty="0">
                  <a:solidFill>
                    <a:srgbClr val="0070C0"/>
                  </a:solidFill>
                </a:rPr>
                <a:t>temperature</a:t>
              </a:r>
              <a:r>
                <a:rPr lang="ru-RU" sz="2400" b="1" dirty="0">
                  <a:solidFill>
                    <a:srgbClr val="0070C0"/>
                  </a:solidFill>
                </a:rPr>
                <a:t>!</a:t>
              </a:r>
              <a:endParaRPr lang="en-US" sz="2400" b="1" dirty="0">
                <a:solidFill>
                  <a:srgbClr val="0070C0"/>
                </a:solidFill>
              </a:endParaRPr>
            </a:p>
          </p:txBody>
        </p:sp>
      </p:grpSp>
      <p:sp>
        <p:nvSpPr>
          <p:cNvPr id="76" name="TextBox 75"/>
          <p:cNvSpPr txBox="1"/>
          <p:nvPr/>
        </p:nvSpPr>
        <p:spPr>
          <a:xfrm>
            <a:off x="1794682" y="2787900"/>
            <a:ext cx="2060179" cy="830997"/>
          </a:xfrm>
          <a:prstGeom prst="rect">
            <a:avLst/>
          </a:prstGeom>
          <a:noFill/>
          <a:scene3d>
            <a:camera prst="isometricLeftDown">
              <a:rot lat="1038000" lon="2604000" rev="0"/>
            </a:camera>
            <a:lightRig rig="threePt" dir="t"/>
          </a:scene3d>
        </p:spPr>
        <p:txBody>
          <a:bodyPr wrap="none" rtlCol="0">
            <a:spAutoFit/>
          </a:bodyPr>
          <a:lstStyle/>
          <a:p>
            <a:r>
              <a:rPr lang="en-US" sz="2400" b="1" dirty="0"/>
              <a:t>Boiling point</a:t>
            </a:r>
          </a:p>
          <a:p>
            <a:endParaRPr lang="en-US" sz="2400" b="1" dirty="0"/>
          </a:p>
        </p:txBody>
      </p:sp>
      <p:sp>
        <p:nvSpPr>
          <p:cNvPr id="77" name="TextBox 76"/>
          <p:cNvSpPr txBox="1"/>
          <p:nvPr/>
        </p:nvSpPr>
        <p:spPr>
          <a:xfrm>
            <a:off x="459036" y="274955"/>
            <a:ext cx="8169416" cy="830997"/>
          </a:xfrm>
          <a:prstGeom prst="rect">
            <a:avLst/>
          </a:prstGeom>
          <a:noFill/>
        </p:spPr>
        <p:txBody>
          <a:bodyPr wrap="none" rtlCol="0">
            <a:spAutoFit/>
          </a:bodyPr>
          <a:lstStyle/>
          <a:p>
            <a:r>
              <a:rPr lang="en-US" sz="2400" b="0" dirty="0">
                <a:effectLst>
                  <a:outerShdw blurRad="38100" dist="38100" dir="2700000" algn="tl">
                    <a:srgbClr val="000000">
                      <a:alpha val="43137"/>
                    </a:srgbClr>
                  </a:outerShdw>
                </a:effectLst>
                <a:latin typeface="Calibri" pitchFamily="34" charset="0"/>
                <a:cs typeface="Arial" panose="020B0604020202020204" pitchFamily="34" charset="0"/>
              </a:rPr>
              <a:t>Thermo chromatography of the SHE</a:t>
            </a:r>
            <a:r>
              <a:rPr lang="ru-RU" sz="2400" b="0" dirty="0">
                <a:effectLst>
                  <a:outerShdw blurRad="38100" dist="38100" dir="2700000" algn="tl">
                    <a:srgbClr val="000000">
                      <a:alpha val="43137"/>
                    </a:srgbClr>
                  </a:outerShdw>
                </a:effectLst>
                <a:latin typeface="Calibri" pitchFamily="34" charset="0"/>
                <a:cs typeface="Arial" panose="020B0604020202020204" pitchFamily="34" charset="0"/>
              </a:rPr>
              <a:t> </a:t>
            </a:r>
            <a:r>
              <a:rPr lang="en-US" sz="2400" b="0" dirty="0">
                <a:effectLst>
                  <a:outerShdw blurRad="38100" dist="38100" dir="2700000" algn="tl">
                    <a:srgbClr val="000000">
                      <a:alpha val="43137"/>
                    </a:srgbClr>
                  </a:outerShdw>
                </a:effectLst>
                <a:latin typeface="Calibri" pitchFamily="34" charset="0"/>
                <a:cs typeface="Arial" panose="020B0604020202020204" pitchFamily="34" charset="0"/>
              </a:rPr>
              <a:t>(Z=112 and 114)</a:t>
            </a:r>
          </a:p>
          <a:p>
            <a:r>
              <a:rPr lang="en-US" sz="2400" b="0" dirty="0">
                <a:effectLst>
                  <a:outerShdw blurRad="38100" dist="38100" dir="2700000" algn="tl">
                    <a:srgbClr val="000000">
                      <a:alpha val="43137"/>
                    </a:srgbClr>
                  </a:outerShdw>
                </a:effectLst>
                <a:latin typeface="Calibri" pitchFamily="34" charset="0"/>
                <a:cs typeface="Arial" panose="020B0604020202020204" pitchFamily="34" charset="0"/>
              </a:rPr>
              <a:t>                                      and its light homologies on the gold surface</a:t>
            </a:r>
          </a:p>
        </p:txBody>
      </p:sp>
      <p:sp>
        <p:nvSpPr>
          <p:cNvPr id="78" name="TextBox 77"/>
          <p:cNvSpPr txBox="1"/>
          <p:nvPr/>
        </p:nvSpPr>
        <p:spPr>
          <a:xfrm>
            <a:off x="5724128" y="2996952"/>
            <a:ext cx="1184940" cy="461665"/>
          </a:xfrm>
          <a:prstGeom prst="rect">
            <a:avLst/>
          </a:prstGeom>
          <a:noFill/>
          <a:scene3d>
            <a:camera prst="isometricLeftDown">
              <a:rot lat="1038000" lon="2604000" rev="0"/>
            </a:camera>
            <a:lightRig rig="threePt" dir="t"/>
          </a:scene3d>
        </p:spPr>
        <p:txBody>
          <a:bodyPr wrap="none" rtlCol="0">
            <a:spAutoFit/>
          </a:bodyPr>
          <a:lstStyle/>
          <a:p>
            <a:r>
              <a:rPr lang="en-US" sz="2400" b="1" dirty="0">
                <a:solidFill>
                  <a:srgbClr val="C00000"/>
                </a:solidFill>
              </a:rPr>
              <a:t>~[20] </a:t>
            </a:r>
            <a:r>
              <a:rPr lang="en-US" sz="2400" b="1" baseline="30000" dirty="0">
                <a:solidFill>
                  <a:srgbClr val="C00000"/>
                </a:solidFill>
              </a:rPr>
              <a:t>0</a:t>
            </a:r>
            <a:r>
              <a:rPr lang="en-US" sz="2400" b="1" dirty="0">
                <a:solidFill>
                  <a:srgbClr val="C00000"/>
                </a:solidFill>
              </a:rPr>
              <a:t>C</a:t>
            </a:r>
          </a:p>
        </p:txBody>
      </p:sp>
    </p:spTree>
    <p:extLst>
      <p:ext uri="{BB962C8B-B14F-4D97-AF65-F5344CB8AC3E}">
        <p14:creationId xmlns:p14="http://schemas.microsoft.com/office/powerpoint/2010/main" val="3079608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7" y="-243408"/>
            <a:ext cx="9140844" cy="669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4"/>
          <p:cNvSpPr txBox="1">
            <a:spLocks noChangeArrowheads="1"/>
          </p:cNvSpPr>
          <p:nvPr/>
        </p:nvSpPr>
        <p:spPr bwMode="auto">
          <a:xfrm>
            <a:off x="323528" y="260648"/>
            <a:ext cx="40479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400" b="1" dirty="0">
                <a:effectLst>
                  <a:outerShdw blurRad="38100" dist="38100" dir="2700000" algn="tl">
                    <a:srgbClr val="000000">
                      <a:alpha val="43137"/>
                    </a:srgbClr>
                  </a:outerShdw>
                </a:effectLst>
                <a:latin typeface="GeoSlab703 Md BT" pitchFamily="18" charset="0"/>
              </a:rPr>
              <a:t> NICA Facility</a:t>
            </a:r>
          </a:p>
          <a:p>
            <a:pPr eaLnBrk="1" hangingPunct="1">
              <a:spcBef>
                <a:spcPct val="0"/>
              </a:spcBef>
              <a:buFontTx/>
              <a:buNone/>
            </a:pPr>
            <a:r>
              <a:rPr lang="en-US" altLang="ru-RU" sz="2400" b="1" dirty="0">
                <a:effectLst>
                  <a:outerShdw blurRad="38100" dist="38100" dir="2700000" algn="tl">
                    <a:srgbClr val="000000">
                      <a:alpha val="43137"/>
                    </a:srgbClr>
                  </a:outerShdw>
                </a:effectLst>
                <a:latin typeface="GeoSlab703 Md BT" pitchFamily="18" charset="0"/>
              </a:rPr>
              <a:t>                   </a:t>
            </a:r>
            <a:r>
              <a:rPr lang="en-US" altLang="ru-RU" sz="2200" b="1" dirty="0">
                <a:effectLst>
                  <a:outerShdw blurRad="38100" dist="38100" dir="2700000" algn="tl">
                    <a:srgbClr val="000000">
                      <a:alpha val="43137"/>
                    </a:srgbClr>
                  </a:outerShdw>
                </a:effectLst>
                <a:latin typeface="GeoSlab703 Md BT" pitchFamily="18" charset="0"/>
              </a:rPr>
              <a:t>May 2022, </a:t>
            </a:r>
            <a:r>
              <a:rPr lang="en-US" altLang="ru-RU" sz="2200" b="1" dirty="0" err="1">
                <a:effectLst>
                  <a:outerShdw blurRad="38100" dist="38100" dir="2700000" algn="tl">
                    <a:srgbClr val="000000">
                      <a:alpha val="43137"/>
                    </a:srgbClr>
                  </a:outerShdw>
                </a:effectLst>
                <a:latin typeface="GeoSlab703 Md BT" pitchFamily="18" charset="0"/>
              </a:rPr>
              <a:t>Dubna</a:t>
            </a:r>
            <a:endParaRPr lang="en-US" altLang="ru-RU" sz="2200" b="1" dirty="0">
              <a:effectLst>
                <a:outerShdw blurRad="38100" dist="38100" dir="2700000" algn="tl">
                  <a:srgbClr val="000000">
                    <a:alpha val="43137"/>
                  </a:srgbClr>
                </a:outerShdw>
              </a:effectLst>
              <a:latin typeface="GeoSlab703 Md BT" pitchFamily="18" charset="0"/>
            </a:endParaRPr>
          </a:p>
        </p:txBody>
      </p:sp>
      <p:sp>
        <p:nvSpPr>
          <p:cNvPr id="4" name="TextBox 3"/>
          <p:cNvSpPr txBox="1"/>
          <p:nvPr/>
        </p:nvSpPr>
        <p:spPr>
          <a:xfrm>
            <a:off x="35496" y="6482030"/>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
        <p:nvSpPr>
          <p:cNvPr id="5" name="TextBox 4"/>
          <p:cNvSpPr txBox="1">
            <a:spLocks noChangeArrowheads="1"/>
          </p:cNvSpPr>
          <p:nvPr/>
        </p:nvSpPr>
        <p:spPr bwMode="auto">
          <a:xfrm>
            <a:off x="-36512" y="1671191"/>
            <a:ext cx="25683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400" b="1" dirty="0">
                <a:effectLst>
                  <a:outerShdw blurRad="38100" dist="38100" dir="2700000" algn="tl">
                    <a:srgbClr val="000000">
                      <a:alpha val="43137"/>
                    </a:srgbClr>
                  </a:outerShdw>
                </a:effectLst>
                <a:latin typeface="GeoSlab703 Md BT" pitchFamily="18" charset="0"/>
              </a:rPr>
              <a:t> </a:t>
            </a:r>
            <a:r>
              <a:rPr lang="en-US" altLang="ru-RU" sz="2000" b="1" dirty="0">
                <a:solidFill>
                  <a:schemeClr val="bg1"/>
                </a:solidFill>
                <a:latin typeface="GeoSlab703 Md BT" pitchFamily="18" charset="0"/>
              </a:rPr>
              <a:t>Prof. V.D. </a:t>
            </a:r>
            <a:r>
              <a:rPr lang="en-US" altLang="ru-RU" sz="2000" b="1" dirty="0" err="1">
                <a:solidFill>
                  <a:schemeClr val="bg1"/>
                </a:solidFill>
                <a:latin typeface="GeoSlab703 Md BT" pitchFamily="18" charset="0"/>
              </a:rPr>
              <a:t>Kekelidze</a:t>
            </a:r>
            <a:endParaRPr lang="en-US" altLang="ru-RU" sz="2000" b="1" dirty="0">
              <a:solidFill>
                <a:schemeClr val="bg1"/>
              </a:solidFill>
              <a:latin typeface="GeoSlab703 Md BT" pitchFamily="18" charset="0"/>
            </a:endParaRPr>
          </a:p>
        </p:txBody>
      </p:sp>
    </p:spTree>
    <p:extLst>
      <p:ext uri="{BB962C8B-B14F-4D97-AF65-F5344CB8AC3E}">
        <p14:creationId xmlns:p14="http://schemas.microsoft.com/office/powerpoint/2010/main" val="2717941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p:cNvGrpSpPr/>
          <p:nvPr/>
        </p:nvGrpSpPr>
        <p:grpSpPr>
          <a:xfrm>
            <a:off x="-13850" y="-27384"/>
            <a:ext cx="9403186" cy="6935495"/>
            <a:chOff x="-13850" y="-27384"/>
            <a:chExt cx="9403186" cy="6935495"/>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0" y="-27384"/>
              <a:ext cx="9403186" cy="6935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6516216" y="1383976"/>
              <a:ext cx="1512168" cy="954107"/>
            </a:xfrm>
            <a:prstGeom prst="rect">
              <a:avLst/>
            </a:prstGeom>
            <a:solidFill>
              <a:schemeClr val="bg2">
                <a:lumMod val="75000"/>
              </a:schemeClr>
            </a:solidFill>
          </p:spPr>
          <p:txBody>
            <a:bodyPr wrap="square">
              <a:spAutoFit/>
            </a:bodyPr>
            <a:lstStyle/>
            <a:p>
              <a:pPr algn="ctr"/>
              <a:r>
                <a:rPr lang="en-US" sz="2800" b="1" dirty="0" err="1">
                  <a:effectLst>
                    <a:outerShdw blurRad="38100" dist="38100" dir="2700000" algn="tl">
                      <a:srgbClr val="000000">
                        <a:alpha val="43137"/>
                      </a:srgbClr>
                    </a:outerShdw>
                  </a:effectLst>
                  <a:latin typeface="Comic Sans MS" panose="030F0702030302020204" pitchFamily="66" charset="0"/>
                </a:rPr>
                <a:t>Targetbox</a:t>
              </a:r>
              <a:endParaRPr lang="en-US" sz="2800" b="1" dirty="0">
                <a:effectLst>
                  <a:outerShdw blurRad="38100" dist="38100" dir="2700000" algn="tl">
                    <a:srgbClr val="000000">
                      <a:alpha val="43137"/>
                    </a:srgbClr>
                  </a:outerShdw>
                </a:effectLst>
                <a:latin typeface="Comic Sans MS" panose="030F0702030302020204" pitchFamily="66" charset="0"/>
              </a:endParaRPr>
            </a:p>
          </p:txBody>
        </p:sp>
        <p:cxnSp>
          <p:nvCxnSpPr>
            <p:cNvPr id="4" name="Прямая со стрелкой 3"/>
            <p:cNvCxnSpPr/>
            <p:nvPr/>
          </p:nvCxnSpPr>
          <p:spPr>
            <a:xfrm>
              <a:off x="7272300" y="2274494"/>
              <a:ext cx="0" cy="79446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 name="Прямоугольник 5"/>
          <p:cNvSpPr/>
          <p:nvPr/>
        </p:nvSpPr>
        <p:spPr>
          <a:xfrm>
            <a:off x="35496" y="15007"/>
            <a:ext cx="3600400" cy="461665"/>
          </a:xfrm>
          <a:prstGeom prst="rect">
            <a:avLst/>
          </a:prstGeom>
          <a:solidFill>
            <a:schemeClr val="bg2">
              <a:lumMod val="75000"/>
            </a:schemeClr>
          </a:solidFill>
        </p:spPr>
        <p:txBody>
          <a:bodyPr wrap="square">
            <a:spAutoFit/>
          </a:bodyPr>
          <a:lstStyle/>
          <a:p>
            <a:r>
              <a:rPr lang="en-US" sz="2400" b="1" dirty="0">
                <a:effectLst>
                  <a:outerShdw blurRad="38100" dist="38100" dir="2700000" algn="tl">
                    <a:srgbClr val="000000">
                      <a:alpha val="43137"/>
                    </a:srgbClr>
                  </a:outerShdw>
                </a:effectLst>
                <a:latin typeface="Comic Sans MS" panose="030F0702030302020204" pitchFamily="66" charset="0"/>
              </a:rPr>
              <a:t>DGFRS-III separator</a:t>
            </a:r>
          </a:p>
        </p:txBody>
      </p:sp>
      <p:grpSp>
        <p:nvGrpSpPr>
          <p:cNvPr id="2" name="Группа 1"/>
          <p:cNvGrpSpPr/>
          <p:nvPr/>
        </p:nvGrpSpPr>
        <p:grpSpPr>
          <a:xfrm>
            <a:off x="1835696" y="-99392"/>
            <a:ext cx="7560840" cy="4980074"/>
            <a:chOff x="1864720" y="-77495"/>
            <a:chExt cx="7560840" cy="4980074"/>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720" y="-77495"/>
              <a:ext cx="7560840" cy="498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594665" y="3185282"/>
              <a:ext cx="3283271" cy="523220"/>
            </a:xfrm>
            <a:prstGeom prst="rect">
              <a:avLst/>
            </a:prstGeom>
            <a:solidFill>
              <a:schemeClr val="bg2">
                <a:lumMod val="50000"/>
              </a:schemeClr>
            </a:solidFill>
          </p:spPr>
          <p:txBody>
            <a:bodyPr wrap="none" rtlCol="0">
              <a:spAutoFit/>
            </a:bodyPr>
            <a:lstStyle/>
            <a:p>
              <a:pPr algn="r"/>
              <a:r>
                <a:rPr 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setup COLD (PSI)</a:t>
              </a:r>
              <a:endParaRPr lang="ru-RU" sz="28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grpSp>
      <p:sp>
        <p:nvSpPr>
          <p:cNvPr id="8" name="Прямоугольник 7"/>
          <p:cNvSpPr/>
          <p:nvPr/>
        </p:nvSpPr>
        <p:spPr>
          <a:xfrm>
            <a:off x="798800" y="2953744"/>
            <a:ext cx="1143744" cy="523220"/>
          </a:xfrm>
          <a:prstGeom prst="rect">
            <a:avLst/>
          </a:prstGeom>
          <a:noFill/>
        </p:spPr>
        <p:txBody>
          <a:bodyPr wrap="square">
            <a:spAutoFit/>
          </a:bodyPr>
          <a:lstStyle/>
          <a:p>
            <a:r>
              <a:rPr lang="en-US" sz="2800" b="1" dirty="0">
                <a:effectLst>
                  <a:outerShdw blurRad="38100" dist="38100" dir="2700000" algn="tl">
                    <a:srgbClr val="000000">
                      <a:alpha val="43137"/>
                    </a:srgbClr>
                  </a:outerShdw>
                </a:effectLst>
                <a:latin typeface="Comic Sans MS" panose="030F0702030302020204" pitchFamily="66" charset="0"/>
              </a:rPr>
              <a:t>COLD</a:t>
            </a:r>
          </a:p>
        </p:txBody>
      </p:sp>
      <p:sp>
        <p:nvSpPr>
          <p:cNvPr id="11" name="TextBox 10"/>
          <p:cNvSpPr txBox="1"/>
          <p:nvPr/>
        </p:nvSpPr>
        <p:spPr>
          <a:xfrm>
            <a:off x="35496" y="6474822"/>
            <a:ext cx="8307082" cy="338554"/>
          </a:xfrm>
          <a:prstGeom prst="rect">
            <a:avLst/>
          </a:prstGeom>
          <a:noFill/>
        </p:spPr>
        <p:txBody>
          <a:bodyPr wrap="none" rtlCol="0">
            <a:spAutoFit/>
          </a:bodyPr>
          <a:lstStyle/>
          <a:p>
            <a:r>
              <a:rPr lang="en-US" sz="1600" b="1" dirty="0">
                <a:solidFill>
                  <a:srgbClr val="FFFF00"/>
                </a:solidFill>
                <a:latin typeface="Comic Sans MS" panose="030F0702030302020204" pitchFamily="66" charset="0"/>
              </a:rPr>
              <a:t>Yu. </a:t>
            </a:r>
            <a:r>
              <a:rPr lang="en-US" sz="1600" b="1" dirty="0" err="1">
                <a:solidFill>
                  <a:srgbClr val="FFFF00"/>
                </a:solidFill>
                <a:latin typeface="Comic Sans MS" panose="030F0702030302020204" pitchFamily="66" charset="0"/>
              </a:rPr>
              <a:t>Oganessian</a:t>
            </a:r>
            <a:r>
              <a:rPr lang="en-US" sz="1600" b="1" dirty="0">
                <a:solidFill>
                  <a:srgbClr val="FFFF00"/>
                </a:solidFill>
                <a:latin typeface="Comic Sans MS" panose="030F0702030302020204" pitchFamily="66" charset="0"/>
              </a:rPr>
              <a:t>  Heavy Ion Research at JINR, July 4-8, 2022,, St. Petersburg</a:t>
            </a:r>
            <a:endParaRPr lang="ru-RU" sz="1600" b="1"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37506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260648"/>
            <a:ext cx="2413546" cy="430887"/>
          </a:xfrm>
          <a:prstGeom prst="rect">
            <a:avLst/>
          </a:prstGeom>
          <a:noFill/>
        </p:spPr>
        <p:txBody>
          <a:bodyPr wrap="none" rtlCol="0">
            <a:spAutoFit/>
          </a:bodyPr>
          <a:lstStyle/>
          <a:p>
            <a:r>
              <a:rPr lang="en-US" sz="2200" u="sng" dirty="0">
                <a:effectLst>
                  <a:outerShdw blurRad="38100" dist="38100" dir="2700000" algn="tl">
                    <a:srgbClr val="000000">
                      <a:alpha val="43137"/>
                    </a:srgbClr>
                  </a:outerShdw>
                </a:effectLst>
              </a:rPr>
              <a:t>Super heavy atoms</a:t>
            </a:r>
            <a:endParaRPr lang="ru-RU" sz="2200" u="sng" dirty="0">
              <a:effectLst>
                <a:outerShdw blurRad="38100" dist="38100" dir="2700000" algn="tl">
                  <a:srgbClr val="000000">
                    <a:alpha val="43137"/>
                  </a:srgbClr>
                </a:outerShdw>
              </a:effectLst>
            </a:endParaRPr>
          </a:p>
        </p:txBody>
      </p:sp>
      <p:sp>
        <p:nvSpPr>
          <p:cNvPr id="6" name="TextBox 5"/>
          <p:cNvSpPr txBox="1"/>
          <p:nvPr/>
        </p:nvSpPr>
        <p:spPr>
          <a:xfrm>
            <a:off x="323528" y="5149641"/>
            <a:ext cx="8568952" cy="1015663"/>
          </a:xfrm>
          <a:prstGeom prst="rect">
            <a:avLst/>
          </a:prstGeom>
          <a:noFill/>
        </p:spPr>
        <p:txBody>
          <a:bodyPr wrap="square" rtlCol="0">
            <a:spAutoFit/>
          </a:bodyPr>
          <a:lstStyle/>
          <a:p>
            <a:pPr algn="r"/>
            <a:r>
              <a:rPr lang="en-US" sz="2000" b="1" dirty="0">
                <a:solidFill>
                  <a:srgbClr val="0070C0"/>
                </a:solidFill>
                <a:effectLst>
                  <a:outerShdw blurRad="38100" dist="38100" dir="2700000" algn="tl">
                    <a:srgbClr val="000000">
                      <a:alpha val="43137"/>
                    </a:srgbClr>
                  </a:outerShdw>
                </a:effectLst>
              </a:rPr>
              <a:t>Certainly, the “relativistic effect will increase rapidly with increasing </a:t>
            </a:r>
          </a:p>
          <a:p>
            <a:pPr algn="r"/>
            <a:r>
              <a:rPr lang="en-US" sz="2000" b="1" dirty="0">
                <a:solidFill>
                  <a:srgbClr val="0070C0"/>
                </a:solidFill>
                <a:effectLst>
                  <a:outerShdw blurRad="38100" dist="38100" dir="2700000" algn="tl">
                    <a:srgbClr val="000000">
                      <a:alpha val="43137"/>
                    </a:srgbClr>
                  </a:outerShdw>
                </a:effectLst>
              </a:rPr>
              <a:t>atomic number of SHE, which may be observed today for all SHE </a:t>
            </a:r>
          </a:p>
          <a:p>
            <a:pPr algn="r"/>
            <a:r>
              <a:rPr lang="en-US" sz="2000" b="1" dirty="0">
                <a:solidFill>
                  <a:srgbClr val="0070C0"/>
                </a:solidFill>
                <a:effectLst>
                  <a:outerShdw blurRad="38100" dist="38100" dir="2700000" algn="tl">
                    <a:srgbClr val="000000">
                      <a:alpha val="43137"/>
                    </a:srgbClr>
                  </a:outerShdw>
                </a:effectLst>
              </a:rPr>
              <a:t>from 112 to element 118</a:t>
            </a:r>
          </a:p>
        </p:txBody>
      </p:sp>
      <p:graphicFrame>
        <p:nvGraphicFramePr>
          <p:cNvPr id="2" name="Таблица 1"/>
          <p:cNvGraphicFramePr>
            <a:graphicFrameLocks noGrp="1"/>
          </p:cNvGraphicFramePr>
          <p:nvPr>
            <p:extLst>
              <p:ext uri="{D42A27DB-BD31-4B8C-83A1-F6EECF244321}">
                <p14:modId xmlns:p14="http://schemas.microsoft.com/office/powerpoint/2010/main" val="3611261133"/>
              </p:ext>
            </p:extLst>
          </p:nvPr>
        </p:nvGraphicFramePr>
        <p:xfrm>
          <a:off x="4932040" y="620688"/>
          <a:ext cx="4032448" cy="4941549"/>
        </p:xfrm>
        <a:graphic>
          <a:graphicData uri="http://schemas.openxmlformats.org/drawingml/2006/table">
            <a:tbl>
              <a:tblPr firstRow="1" bandRow="1">
                <a:tableStyleId>{5C22544A-7EE6-4342-B048-85BDC9FD1C3A}</a:tableStyleId>
              </a:tblPr>
              <a:tblGrid>
                <a:gridCol w="791253">
                  <a:extLst>
                    <a:ext uri="{9D8B030D-6E8A-4147-A177-3AD203B41FA5}">
                      <a16:colId xmlns:a16="http://schemas.microsoft.com/office/drawing/2014/main" val="20000"/>
                    </a:ext>
                  </a:extLst>
                </a:gridCol>
                <a:gridCol w="1611056">
                  <a:extLst>
                    <a:ext uri="{9D8B030D-6E8A-4147-A177-3AD203B41FA5}">
                      <a16:colId xmlns:a16="http://schemas.microsoft.com/office/drawing/2014/main" val="20001"/>
                    </a:ext>
                  </a:extLst>
                </a:gridCol>
                <a:gridCol w="1630139">
                  <a:extLst>
                    <a:ext uri="{9D8B030D-6E8A-4147-A177-3AD203B41FA5}">
                      <a16:colId xmlns:a16="http://schemas.microsoft.com/office/drawing/2014/main" val="20002"/>
                    </a:ext>
                  </a:extLst>
                </a:gridCol>
              </a:tblGrid>
              <a:tr h="549061">
                <a:tc>
                  <a:txBody>
                    <a:bodyPr/>
                    <a:lstStyle/>
                    <a:p>
                      <a:pPr algn="ctr"/>
                      <a:r>
                        <a:rPr lang="en-US" sz="2000" dirty="0"/>
                        <a:t>Z </a:t>
                      </a:r>
                      <a:endParaRPr lang="ru-RU" sz="2000" dirty="0"/>
                    </a:p>
                  </a:txBody>
                  <a:tcPr/>
                </a:tc>
                <a:tc>
                  <a:txBody>
                    <a:bodyPr/>
                    <a:lstStyle/>
                    <a:p>
                      <a:pPr algn="ctr"/>
                      <a:r>
                        <a:rPr lang="en-US" sz="2000" dirty="0"/>
                        <a:t>Isotope</a:t>
                      </a:r>
                      <a:endParaRPr lang="ru-RU" sz="2000" dirty="0"/>
                    </a:p>
                  </a:txBody>
                  <a:tcPr/>
                </a:tc>
                <a:tc>
                  <a:txBody>
                    <a:bodyPr/>
                    <a:lstStyle/>
                    <a:p>
                      <a:pPr algn="ctr"/>
                      <a:r>
                        <a:rPr lang="en-US" sz="2000" dirty="0"/>
                        <a:t>Half-life</a:t>
                      </a:r>
                      <a:endParaRPr lang="ru-RU" sz="2000" dirty="0"/>
                    </a:p>
                  </a:txBody>
                  <a:tcPr/>
                </a:tc>
                <a:extLst>
                  <a:ext uri="{0D108BD9-81ED-4DB2-BD59-A6C34878D82A}">
                    <a16:rowId xmlns:a16="http://schemas.microsoft.com/office/drawing/2014/main" val="10000"/>
                  </a:ext>
                </a:extLst>
              </a:tr>
              <a:tr h="549061">
                <a:tc>
                  <a:txBody>
                    <a:bodyPr/>
                    <a:lstStyle/>
                    <a:p>
                      <a:pPr algn="ctr"/>
                      <a:r>
                        <a:rPr lang="en-US" sz="2000" b="1" dirty="0">
                          <a:solidFill>
                            <a:srgbClr val="C00000"/>
                          </a:solidFill>
                        </a:rPr>
                        <a:t>112</a:t>
                      </a:r>
                      <a:endParaRPr lang="ru-RU" sz="2000" b="1" dirty="0">
                        <a:solidFill>
                          <a:srgbClr val="C00000"/>
                        </a:solidFill>
                      </a:endParaRPr>
                    </a:p>
                  </a:txBody>
                  <a:tcPr/>
                </a:tc>
                <a:tc>
                  <a:txBody>
                    <a:bodyPr/>
                    <a:lstStyle/>
                    <a:p>
                      <a:pPr algn="ctr"/>
                      <a:r>
                        <a:rPr lang="en-US" sz="2800" b="1" baseline="30000" dirty="0"/>
                        <a:t>283</a:t>
                      </a:r>
                      <a:r>
                        <a:rPr lang="en-US" sz="2400" b="1" dirty="0"/>
                        <a:t>Cn</a:t>
                      </a:r>
                      <a:endParaRPr lang="ru-RU" sz="2400" b="1" dirty="0"/>
                    </a:p>
                  </a:txBody>
                  <a:tcPr/>
                </a:tc>
                <a:tc>
                  <a:txBody>
                    <a:bodyPr/>
                    <a:lstStyle/>
                    <a:p>
                      <a:pPr algn="ctr"/>
                      <a:r>
                        <a:rPr lang="en-US" sz="2200" b="1" dirty="0"/>
                        <a:t>3.6 s</a:t>
                      </a:r>
                      <a:endParaRPr lang="ru-RU" sz="2200" b="1" dirty="0"/>
                    </a:p>
                  </a:txBody>
                  <a:tcPr/>
                </a:tc>
                <a:extLst>
                  <a:ext uri="{0D108BD9-81ED-4DB2-BD59-A6C34878D82A}">
                    <a16:rowId xmlns:a16="http://schemas.microsoft.com/office/drawing/2014/main" val="10001"/>
                  </a:ext>
                </a:extLst>
              </a:tr>
              <a:tr h="549061">
                <a:tc>
                  <a:txBody>
                    <a:bodyPr/>
                    <a:lstStyle/>
                    <a:p>
                      <a:pPr algn="ctr"/>
                      <a:r>
                        <a:rPr lang="en-US" sz="2000" b="1" dirty="0"/>
                        <a:t>113</a:t>
                      </a:r>
                      <a:endParaRPr lang="ru-RU" sz="2000" b="1" dirty="0"/>
                    </a:p>
                  </a:txBody>
                  <a:tcPr/>
                </a:tc>
                <a:tc>
                  <a:txBody>
                    <a:bodyPr/>
                    <a:lstStyle/>
                    <a:p>
                      <a:pPr algn="ctr"/>
                      <a:r>
                        <a:rPr lang="en-US" sz="2800" b="1" baseline="30000" dirty="0"/>
                        <a:t>284</a:t>
                      </a:r>
                      <a:r>
                        <a:rPr lang="en-US" sz="2400" b="1" dirty="0"/>
                        <a:t>Nh</a:t>
                      </a:r>
                      <a:endParaRPr lang="ru-RU"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t>0.9 s</a:t>
                      </a:r>
                      <a:endParaRPr lang="ru-RU" sz="2200" b="1" dirty="0"/>
                    </a:p>
                  </a:txBody>
                  <a:tcPr/>
                </a:tc>
                <a:extLst>
                  <a:ext uri="{0D108BD9-81ED-4DB2-BD59-A6C34878D82A}">
                    <a16:rowId xmlns:a16="http://schemas.microsoft.com/office/drawing/2014/main" val="10002"/>
                  </a:ext>
                </a:extLst>
              </a:tr>
              <a:tr h="549061">
                <a:tc>
                  <a:txBody>
                    <a:bodyPr/>
                    <a:lstStyle/>
                    <a:p>
                      <a:pPr algn="ctr"/>
                      <a:r>
                        <a:rPr lang="en-US" sz="2000" b="1" dirty="0">
                          <a:solidFill>
                            <a:schemeClr val="tx1"/>
                          </a:solidFill>
                        </a:rPr>
                        <a:t>114</a:t>
                      </a:r>
                      <a:endParaRPr lang="ru-RU" sz="2000" b="1" dirty="0">
                        <a:solidFill>
                          <a:schemeClr val="tx1"/>
                        </a:solidFill>
                      </a:endParaRPr>
                    </a:p>
                  </a:txBody>
                  <a:tcPr/>
                </a:tc>
                <a:tc>
                  <a:txBody>
                    <a:bodyPr/>
                    <a:lstStyle/>
                    <a:p>
                      <a:pPr algn="ctr"/>
                      <a:r>
                        <a:rPr lang="en-US" sz="2800" b="1" baseline="30000" dirty="0">
                          <a:solidFill>
                            <a:schemeClr val="tx1"/>
                          </a:solidFill>
                        </a:rPr>
                        <a:t>2</a:t>
                      </a:r>
                      <a:r>
                        <a:rPr lang="ru-RU" sz="2800" b="1" baseline="30000" dirty="0">
                          <a:solidFill>
                            <a:schemeClr val="tx1"/>
                          </a:solidFill>
                        </a:rPr>
                        <a:t>8</a:t>
                      </a:r>
                      <a:r>
                        <a:rPr lang="en-US" sz="2800" b="1" baseline="30000" dirty="0">
                          <a:solidFill>
                            <a:schemeClr val="tx1"/>
                          </a:solidFill>
                        </a:rPr>
                        <a:t>7</a:t>
                      </a:r>
                      <a:r>
                        <a:rPr lang="en-US" sz="2400" b="1" dirty="0">
                          <a:solidFill>
                            <a:schemeClr val="tx1"/>
                          </a:solidFill>
                        </a:rPr>
                        <a:t>Fl</a:t>
                      </a:r>
                      <a:endParaRPr lang="ru-RU" sz="2400" b="1" dirty="0">
                        <a:solidFill>
                          <a:schemeClr val="tx1"/>
                        </a:solidFill>
                      </a:endParaRPr>
                    </a:p>
                  </a:txBody>
                  <a:tcPr/>
                </a:tc>
                <a:tc>
                  <a:txBody>
                    <a:bodyPr/>
                    <a:lstStyle/>
                    <a:p>
                      <a:pPr algn="ctr"/>
                      <a:r>
                        <a:rPr lang="en-US" sz="2200" b="1" dirty="0">
                          <a:solidFill>
                            <a:schemeClr val="tx1"/>
                          </a:solidFill>
                        </a:rPr>
                        <a:t>0.5 s</a:t>
                      </a:r>
                      <a:endParaRPr lang="ru-RU" sz="2200" b="1" dirty="0">
                        <a:solidFill>
                          <a:schemeClr val="tx1"/>
                        </a:solidFill>
                      </a:endParaRPr>
                    </a:p>
                  </a:txBody>
                  <a:tcPr/>
                </a:tc>
                <a:extLst>
                  <a:ext uri="{0D108BD9-81ED-4DB2-BD59-A6C34878D82A}">
                    <a16:rowId xmlns:a16="http://schemas.microsoft.com/office/drawing/2014/main" val="10003"/>
                  </a:ext>
                </a:extLst>
              </a:tr>
              <a:tr h="5490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rPr>
                        <a:t>114</a:t>
                      </a:r>
                      <a:endParaRPr lang="ru-RU" sz="2200" b="1" dirty="0">
                        <a:solidFill>
                          <a:srgbClr val="C0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baseline="30000" dirty="0">
                          <a:solidFill>
                            <a:srgbClr val="C00000"/>
                          </a:solidFill>
                        </a:rPr>
                        <a:t>2</a:t>
                      </a:r>
                      <a:r>
                        <a:rPr lang="ru-RU" sz="2800" b="1" baseline="30000" dirty="0">
                          <a:solidFill>
                            <a:srgbClr val="C00000"/>
                          </a:solidFill>
                        </a:rPr>
                        <a:t>89</a:t>
                      </a:r>
                      <a:r>
                        <a:rPr lang="en-US" sz="2400" b="1" dirty="0" err="1">
                          <a:solidFill>
                            <a:srgbClr val="C00000"/>
                          </a:solidFill>
                        </a:rPr>
                        <a:t>Fl</a:t>
                      </a:r>
                      <a:endParaRPr lang="ru-RU" sz="2400" b="1" dirty="0">
                        <a:solidFill>
                          <a:srgbClr val="C0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b="1" dirty="0">
                          <a:solidFill>
                            <a:srgbClr val="C00000"/>
                          </a:solidFill>
                        </a:rPr>
                        <a:t>1.9 </a:t>
                      </a:r>
                      <a:r>
                        <a:rPr lang="en-US" sz="2400" b="1" dirty="0">
                          <a:solidFill>
                            <a:srgbClr val="C00000"/>
                          </a:solidFill>
                        </a:rPr>
                        <a:t>s</a:t>
                      </a:r>
                      <a:endParaRPr lang="ru-RU" sz="2400" b="1" dirty="0">
                        <a:solidFill>
                          <a:srgbClr val="C00000"/>
                        </a:solidFill>
                      </a:endParaRPr>
                    </a:p>
                  </a:txBody>
                  <a:tcPr/>
                </a:tc>
                <a:extLst>
                  <a:ext uri="{0D108BD9-81ED-4DB2-BD59-A6C34878D82A}">
                    <a16:rowId xmlns:a16="http://schemas.microsoft.com/office/drawing/2014/main" val="10008"/>
                  </a:ext>
                </a:extLst>
              </a:tr>
              <a:tr h="549061">
                <a:tc>
                  <a:txBody>
                    <a:bodyPr/>
                    <a:lstStyle/>
                    <a:p>
                      <a:pPr algn="ctr"/>
                      <a:r>
                        <a:rPr lang="en-US" sz="2000" b="1" dirty="0"/>
                        <a:t>115</a:t>
                      </a:r>
                      <a:endParaRPr lang="ru-RU" sz="2000" b="1" dirty="0"/>
                    </a:p>
                  </a:txBody>
                  <a:tcPr/>
                </a:tc>
                <a:tc>
                  <a:txBody>
                    <a:bodyPr/>
                    <a:lstStyle/>
                    <a:p>
                      <a:pPr algn="ctr"/>
                      <a:r>
                        <a:rPr lang="en-US" sz="2800" b="1" baseline="30000" dirty="0"/>
                        <a:t>288</a:t>
                      </a:r>
                      <a:r>
                        <a:rPr lang="en-US" sz="2400" b="1" dirty="0"/>
                        <a:t>Ms</a:t>
                      </a:r>
                      <a:endParaRPr lang="ru-RU" sz="2400" b="1" dirty="0"/>
                    </a:p>
                  </a:txBody>
                  <a:tcPr/>
                </a:tc>
                <a:tc>
                  <a:txBody>
                    <a:bodyPr/>
                    <a:lstStyle/>
                    <a:p>
                      <a:pPr algn="ctr"/>
                      <a:r>
                        <a:rPr lang="en-US" sz="2200" b="1" dirty="0"/>
                        <a:t>0,16 s</a:t>
                      </a:r>
                      <a:endParaRPr lang="ru-RU" sz="2200" b="1" dirty="0"/>
                    </a:p>
                  </a:txBody>
                  <a:tcPr/>
                </a:tc>
                <a:extLst>
                  <a:ext uri="{0D108BD9-81ED-4DB2-BD59-A6C34878D82A}">
                    <a16:rowId xmlns:a16="http://schemas.microsoft.com/office/drawing/2014/main" val="10004"/>
                  </a:ext>
                </a:extLst>
              </a:tr>
              <a:tr h="549061">
                <a:tc>
                  <a:txBody>
                    <a:bodyPr/>
                    <a:lstStyle/>
                    <a:p>
                      <a:pPr algn="ctr"/>
                      <a:r>
                        <a:rPr lang="en-US" sz="2000" b="1" dirty="0"/>
                        <a:t>116</a:t>
                      </a:r>
                      <a:endParaRPr lang="ru-RU" sz="2000" b="1" dirty="0"/>
                    </a:p>
                  </a:txBody>
                  <a:tcPr/>
                </a:tc>
                <a:tc>
                  <a:txBody>
                    <a:bodyPr/>
                    <a:lstStyle/>
                    <a:p>
                      <a:pPr algn="ctr"/>
                      <a:r>
                        <a:rPr lang="en-US" sz="2800" b="1" baseline="30000" dirty="0"/>
                        <a:t>293</a:t>
                      </a:r>
                      <a:r>
                        <a:rPr lang="en-US" sz="2400" b="1" dirty="0"/>
                        <a:t>Lv</a:t>
                      </a:r>
                      <a:endParaRPr lang="ru-RU" sz="2400" b="1" dirty="0"/>
                    </a:p>
                  </a:txBody>
                  <a:tcPr/>
                </a:tc>
                <a:tc>
                  <a:txBody>
                    <a:bodyPr/>
                    <a:lstStyle/>
                    <a:p>
                      <a:pPr algn="ctr"/>
                      <a:r>
                        <a:rPr lang="en-US" sz="2200" b="1" dirty="0"/>
                        <a:t>57</a:t>
                      </a:r>
                      <a:r>
                        <a:rPr lang="en-US" sz="2200" b="1" baseline="0" dirty="0"/>
                        <a:t> </a:t>
                      </a:r>
                      <a:r>
                        <a:rPr lang="en-US" sz="2200" b="1" baseline="0" dirty="0" err="1"/>
                        <a:t>ms</a:t>
                      </a:r>
                      <a:endParaRPr lang="ru-RU" sz="2200" b="1" dirty="0"/>
                    </a:p>
                  </a:txBody>
                  <a:tcPr/>
                </a:tc>
                <a:extLst>
                  <a:ext uri="{0D108BD9-81ED-4DB2-BD59-A6C34878D82A}">
                    <a16:rowId xmlns:a16="http://schemas.microsoft.com/office/drawing/2014/main" val="10005"/>
                  </a:ext>
                </a:extLst>
              </a:tr>
              <a:tr h="549061">
                <a:tc>
                  <a:txBody>
                    <a:bodyPr/>
                    <a:lstStyle/>
                    <a:p>
                      <a:pPr algn="ctr"/>
                      <a:r>
                        <a:rPr lang="en-US" sz="2000" b="1" dirty="0"/>
                        <a:t>117</a:t>
                      </a:r>
                      <a:endParaRPr lang="ru-RU" sz="2000" b="1" dirty="0"/>
                    </a:p>
                  </a:txBody>
                  <a:tcPr/>
                </a:tc>
                <a:tc>
                  <a:txBody>
                    <a:bodyPr/>
                    <a:lstStyle/>
                    <a:p>
                      <a:pPr algn="ctr"/>
                      <a:r>
                        <a:rPr lang="en-US" sz="2800" b="1" baseline="30000" dirty="0"/>
                        <a:t>294</a:t>
                      </a:r>
                      <a:r>
                        <a:rPr lang="en-US" sz="2400" b="1" dirty="0"/>
                        <a:t>Ts</a:t>
                      </a:r>
                      <a:endParaRPr lang="ru-RU" sz="2400" b="1" dirty="0"/>
                    </a:p>
                  </a:txBody>
                  <a:tcPr/>
                </a:tc>
                <a:tc>
                  <a:txBody>
                    <a:bodyPr/>
                    <a:lstStyle/>
                    <a:p>
                      <a:pPr algn="ctr"/>
                      <a:r>
                        <a:rPr lang="en-US" sz="2200" b="1" dirty="0"/>
                        <a:t>51</a:t>
                      </a:r>
                      <a:r>
                        <a:rPr lang="en-US" sz="2200" b="1" baseline="0" dirty="0"/>
                        <a:t> </a:t>
                      </a:r>
                      <a:r>
                        <a:rPr lang="en-US" sz="2200" b="1" baseline="0" dirty="0" err="1"/>
                        <a:t>ms</a:t>
                      </a:r>
                      <a:endParaRPr lang="ru-RU" sz="2200" b="1" dirty="0"/>
                    </a:p>
                  </a:txBody>
                  <a:tcPr/>
                </a:tc>
                <a:extLst>
                  <a:ext uri="{0D108BD9-81ED-4DB2-BD59-A6C34878D82A}">
                    <a16:rowId xmlns:a16="http://schemas.microsoft.com/office/drawing/2014/main" val="10006"/>
                  </a:ext>
                </a:extLst>
              </a:tr>
              <a:tr h="549061">
                <a:tc>
                  <a:txBody>
                    <a:bodyPr/>
                    <a:lstStyle/>
                    <a:p>
                      <a:pPr algn="ctr"/>
                      <a:r>
                        <a:rPr lang="en-US" sz="2000" b="1" dirty="0"/>
                        <a:t>118</a:t>
                      </a:r>
                      <a:endParaRPr lang="ru-RU" sz="2000" b="1" dirty="0"/>
                    </a:p>
                  </a:txBody>
                  <a:tcPr/>
                </a:tc>
                <a:tc>
                  <a:txBody>
                    <a:bodyPr/>
                    <a:lstStyle/>
                    <a:p>
                      <a:pPr algn="ctr"/>
                      <a:r>
                        <a:rPr lang="en-US" sz="2800" b="1" baseline="30000" dirty="0"/>
                        <a:t>294</a:t>
                      </a:r>
                      <a:r>
                        <a:rPr lang="en-US" sz="2400" b="1" dirty="0"/>
                        <a:t>Og</a:t>
                      </a:r>
                      <a:endParaRPr lang="ru-RU" sz="2400" b="1" dirty="0"/>
                    </a:p>
                  </a:txBody>
                  <a:tcPr/>
                </a:tc>
                <a:tc>
                  <a:txBody>
                    <a:bodyPr/>
                    <a:lstStyle/>
                    <a:p>
                      <a:pPr algn="ctr"/>
                      <a:r>
                        <a:rPr lang="en-US" sz="2200" b="1" dirty="0"/>
                        <a:t>0.6</a:t>
                      </a:r>
                      <a:r>
                        <a:rPr lang="en-US" sz="2200" b="1" baseline="0" dirty="0"/>
                        <a:t> </a:t>
                      </a:r>
                      <a:r>
                        <a:rPr lang="en-US" sz="2200" b="1" baseline="0" dirty="0" err="1"/>
                        <a:t>ms</a:t>
                      </a:r>
                      <a:endParaRPr lang="ru-RU" sz="2200" b="1" dirty="0"/>
                    </a:p>
                  </a:txBody>
                  <a:tcPr/>
                </a:tc>
                <a:extLst>
                  <a:ext uri="{0D108BD9-81ED-4DB2-BD59-A6C34878D82A}">
                    <a16:rowId xmlns:a16="http://schemas.microsoft.com/office/drawing/2014/main" val="10007"/>
                  </a:ext>
                </a:extLst>
              </a:tr>
            </a:tbl>
          </a:graphicData>
        </a:graphic>
      </p:graphicFrame>
      <p:grpSp>
        <p:nvGrpSpPr>
          <p:cNvPr id="14" name="Группа 13"/>
          <p:cNvGrpSpPr/>
          <p:nvPr/>
        </p:nvGrpSpPr>
        <p:grpSpPr>
          <a:xfrm>
            <a:off x="79201" y="3356992"/>
            <a:ext cx="4780832" cy="1584176"/>
            <a:chOff x="79201" y="4077072"/>
            <a:chExt cx="4780832" cy="1584176"/>
          </a:xfrm>
        </p:grpSpPr>
        <p:sp>
          <p:nvSpPr>
            <p:cNvPr id="9" name="Прямоугольник 8"/>
            <p:cNvSpPr/>
            <p:nvPr/>
          </p:nvSpPr>
          <p:spPr>
            <a:xfrm>
              <a:off x="79201" y="4077072"/>
              <a:ext cx="4766400" cy="158417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134377" y="4149080"/>
              <a:ext cx="4725656" cy="1446550"/>
            </a:xfrm>
            <a:prstGeom prst="rect">
              <a:avLst/>
            </a:prstGeom>
            <a:noFill/>
          </p:spPr>
          <p:txBody>
            <a:bodyPr wrap="square" rtlCol="0">
              <a:spAutoFit/>
            </a:bodyPr>
            <a:lstStyle/>
            <a:p>
              <a:r>
                <a:rPr lang="en-US" sz="2200" b="1" dirty="0">
                  <a:latin typeface="+mj-lt"/>
                </a:rPr>
                <a:t>       GASSOL SC gas-filled </a:t>
              </a:r>
              <a:r>
                <a:rPr lang="ru-RU" sz="2200" b="1" dirty="0">
                  <a:latin typeface="+mj-lt"/>
                </a:rPr>
                <a:t>s</a:t>
              </a:r>
              <a:r>
                <a:rPr lang="en-US" sz="2200" b="1" dirty="0" err="1">
                  <a:latin typeface="+mj-lt"/>
                </a:rPr>
                <a:t>olenoid</a:t>
              </a:r>
              <a:r>
                <a:rPr lang="ru-RU" sz="2200" b="1" dirty="0">
                  <a:latin typeface="+mj-lt"/>
                </a:rPr>
                <a:t> </a:t>
              </a:r>
              <a:r>
                <a:rPr lang="en-US" sz="2200" b="1" dirty="0">
                  <a:latin typeface="+mj-lt"/>
                </a:rPr>
                <a:t>will allow us to stop SHE in a small </a:t>
              </a:r>
              <a:r>
                <a:rPr lang="ru-RU" sz="2200" b="1" dirty="0" err="1">
                  <a:latin typeface="+mj-lt"/>
                </a:rPr>
                <a:t>volume</a:t>
              </a:r>
              <a:r>
                <a:rPr lang="ru-RU" sz="2200" b="1" dirty="0">
                  <a:latin typeface="+mj-lt"/>
                </a:rPr>
                <a:t> </a:t>
              </a:r>
              <a:r>
                <a:rPr lang="en-US" sz="2200" b="1" dirty="0">
                  <a:latin typeface="+mj-lt"/>
                </a:rPr>
                <a:t>                             </a:t>
              </a:r>
              <a:r>
                <a:rPr lang="ru-RU" sz="2200" b="1" dirty="0" err="1">
                  <a:latin typeface="+mj-lt"/>
                </a:rPr>
                <a:t>of</a:t>
              </a:r>
              <a:r>
                <a:rPr lang="ru-RU" sz="2200" b="1" dirty="0">
                  <a:latin typeface="+mj-lt"/>
                </a:rPr>
                <a:t> 1-2 cm</a:t>
              </a:r>
              <a:r>
                <a:rPr lang="ru-RU" sz="2200" b="1" baseline="30000" dirty="0">
                  <a:latin typeface="+mj-lt"/>
                </a:rPr>
                <a:t>3</a:t>
              </a:r>
              <a:r>
                <a:rPr lang="en-US" sz="2200" b="1" baseline="30000" dirty="0">
                  <a:latin typeface="+mj-lt"/>
                </a:rPr>
                <a:t> </a:t>
              </a:r>
              <a:r>
                <a:rPr lang="en-US" sz="2200" b="1" dirty="0">
                  <a:latin typeface="+mj-lt"/>
                </a:rPr>
                <a:t>and study </a:t>
              </a:r>
              <a:r>
                <a:rPr lang="ru-RU" sz="2200" b="1" dirty="0">
                  <a:latin typeface="+mj-lt"/>
                </a:rPr>
                <a:t> </a:t>
              </a:r>
              <a:r>
                <a:rPr lang="en-US" sz="2200" b="1" dirty="0">
                  <a:latin typeface="+mj-lt"/>
                </a:rPr>
                <a:t>the </a:t>
              </a:r>
              <a:r>
                <a:rPr lang="ru-RU" sz="2200" b="1" dirty="0" err="1">
                  <a:latin typeface="+mj-lt"/>
                </a:rPr>
                <a:t>isotopes</a:t>
              </a:r>
              <a:r>
                <a:rPr lang="ru-RU" sz="2200" b="1" dirty="0">
                  <a:latin typeface="+mj-lt"/>
                </a:rPr>
                <a:t> </a:t>
              </a:r>
              <a:endParaRPr lang="en-US" sz="2200" b="1" dirty="0">
                <a:latin typeface="+mj-lt"/>
              </a:endParaRPr>
            </a:p>
            <a:p>
              <a:r>
                <a:rPr lang="ru-RU" sz="2200" b="1" dirty="0" err="1">
                  <a:latin typeface="+mj-lt"/>
                </a:rPr>
                <a:t>with</a:t>
              </a:r>
              <a:r>
                <a:rPr lang="ru-RU" sz="2200" b="1" dirty="0">
                  <a:latin typeface="+mj-lt"/>
                </a:rPr>
                <a:t> T</a:t>
              </a:r>
              <a:r>
                <a:rPr lang="ru-RU" sz="2200" b="1" baseline="-25000" dirty="0">
                  <a:latin typeface="+mj-lt"/>
                </a:rPr>
                <a:t>1/2 </a:t>
              </a:r>
              <a:r>
                <a:rPr lang="ru-RU" sz="2200" b="1" dirty="0">
                  <a:latin typeface="+mj-lt"/>
                </a:rPr>
                <a:t>≥ 30 </a:t>
              </a:r>
              <a:r>
                <a:rPr lang="ru-RU" sz="2200" b="1" dirty="0" err="1">
                  <a:latin typeface="+mj-lt"/>
                </a:rPr>
                <a:t>ms</a:t>
              </a:r>
              <a:endParaRPr lang="ru-RU" sz="2200" b="1" dirty="0">
                <a:latin typeface="+mj-lt"/>
              </a:endParaRPr>
            </a:p>
          </p:txBody>
        </p:sp>
      </p:grpSp>
      <p:sp>
        <p:nvSpPr>
          <p:cNvPr id="10" name="TextBox 9"/>
          <p:cNvSpPr txBox="1"/>
          <p:nvPr/>
        </p:nvSpPr>
        <p:spPr>
          <a:xfrm>
            <a:off x="-15568" y="1022141"/>
            <a:ext cx="5048113" cy="430887"/>
          </a:xfrm>
          <a:prstGeom prst="rect">
            <a:avLst/>
          </a:prstGeom>
          <a:noFill/>
        </p:spPr>
        <p:txBody>
          <a:bodyPr wrap="none" rtlCol="0">
            <a:spAutoFit/>
          </a:bodyPr>
          <a:lstStyle/>
          <a:p>
            <a:r>
              <a:rPr lang="en-US" sz="2200" b="1" dirty="0"/>
              <a:t>First experiment was conducted at </a:t>
            </a:r>
            <a:r>
              <a:rPr lang="en-US" sz="2200" b="1" dirty="0" err="1"/>
              <a:t>Dubna</a:t>
            </a:r>
            <a:endParaRPr lang="ru-RU" sz="2200" b="1" dirty="0"/>
          </a:p>
        </p:txBody>
      </p:sp>
      <p:sp>
        <p:nvSpPr>
          <p:cNvPr id="13" name="Прямоугольник 12"/>
          <p:cNvSpPr/>
          <p:nvPr/>
        </p:nvSpPr>
        <p:spPr>
          <a:xfrm>
            <a:off x="161899" y="1297592"/>
            <a:ext cx="4601003" cy="430887"/>
          </a:xfrm>
          <a:prstGeom prst="rect">
            <a:avLst/>
          </a:prstGeom>
        </p:spPr>
        <p:txBody>
          <a:bodyPr wrap="none">
            <a:spAutoFit/>
          </a:bodyPr>
          <a:lstStyle/>
          <a:p>
            <a:pPr algn="ctr"/>
            <a:r>
              <a:rPr lang="en-US" sz="2200" b="1" dirty="0">
                <a:latin typeface="Calibri" pitchFamily="34" charset="0"/>
                <a:cs typeface="Arial" charset="0"/>
              </a:rPr>
              <a:t>R. </a:t>
            </a:r>
            <a:r>
              <a:rPr lang="en-US" sz="2200" b="1" dirty="0" err="1">
                <a:latin typeface="Calibri" pitchFamily="34" charset="0"/>
                <a:cs typeface="Arial" charset="0"/>
              </a:rPr>
              <a:t>Eichler</a:t>
            </a:r>
            <a:r>
              <a:rPr lang="en-US" sz="2200" b="1" dirty="0">
                <a:latin typeface="Calibri" pitchFamily="34" charset="0"/>
                <a:cs typeface="Arial" charset="0"/>
              </a:rPr>
              <a:t> </a:t>
            </a:r>
            <a:r>
              <a:rPr lang="en-US" sz="2200" b="1" i="1" dirty="0">
                <a:latin typeface="Calibri" pitchFamily="34" charset="0"/>
                <a:cs typeface="Arial" charset="0"/>
              </a:rPr>
              <a:t>et al</a:t>
            </a:r>
            <a:r>
              <a:rPr lang="en-US" sz="2200" b="1" dirty="0">
                <a:latin typeface="Calibri" pitchFamily="34" charset="0"/>
                <a:cs typeface="Arial" charset="0"/>
              </a:rPr>
              <a:t>., Nature 447, (2007) 72</a:t>
            </a:r>
            <a:endParaRPr lang="ru-RU" sz="2200" b="1" dirty="0">
              <a:latin typeface="Calibri" pitchFamily="34" charset="0"/>
              <a:cs typeface="Arial" charset="0"/>
            </a:endParaRPr>
          </a:p>
        </p:txBody>
      </p:sp>
      <p:sp>
        <p:nvSpPr>
          <p:cNvPr id="15" name="Прямоугольник 14"/>
          <p:cNvSpPr/>
          <p:nvPr/>
        </p:nvSpPr>
        <p:spPr>
          <a:xfrm>
            <a:off x="280336" y="2782089"/>
            <a:ext cx="4575420" cy="430887"/>
          </a:xfrm>
          <a:prstGeom prst="rect">
            <a:avLst/>
          </a:prstGeom>
          <a:solidFill>
            <a:schemeClr val="bg1"/>
          </a:solidFill>
          <a:ln>
            <a:noFill/>
          </a:ln>
        </p:spPr>
        <p:txBody>
          <a:bodyPr wrap="none">
            <a:spAutoFit/>
          </a:bodyPr>
          <a:lstStyle/>
          <a:p>
            <a:r>
              <a:rPr lang="en-US" sz="2200" b="1" dirty="0">
                <a:solidFill>
                  <a:srgbClr val="C00000"/>
                </a:solidFill>
              </a:rPr>
              <a:t>We will start with DGFRS-3 separator </a:t>
            </a:r>
            <a:endParaRPr lang="ru-RU" sz="2200" b="1" dirty="0">
              <a:solidFill>
                <a:srgbClr val="C00000"/>
              </a:solidFill>
            </a:endParaRPr>
          </a:p>
        </p:txBody>
      </p:sp>
      <p:sp>
        <p:nvSpPr>
          <p:cNvPr id="16" name="TextBox 15"/>
          <p:cNvSpPr txBox="1"/>
          <p:nvPr/>
        </p:nvSpPr>
        <p:spPr>
          <a:xfrm>
            <a:off x="35496" y="6474822"/>
            <a:ext cx="8276625"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a:t>
            </a:r>
            <a:r>
              <a:rPr lang="en-US" sz="1600" dirty="0" err="1">
                <a:latin typeface="Comic Sans MS" panose="030F0702030302020204" pitchFamily="66" charset="0"/>
              </a:rPr>
              <a:t>Dubna</a:t>
            </a:r>
            <a:r>
              <a:rPr lang="en-US" sz="1600" dirty="0">
                <a:latin typeface="Comic Sans MS" panose="030F0702030302020204" pitchFamily="66" charset="0"/>
              </a:rPr>
              <a:t>,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1646559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408" y="1133898"/>
            <a:ext cx="7848600" cy="492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40820" y="4712714"/>
            <a:ext cx="992901" cy="400110"/>
          </a:xfrm>
          <a:prstGeom prst="rect">
            <a:avLst/>
          </a:prstGeom>
          <a:noFill/>
        </p:spPr>
        <p:txBody>
          <a:bodyPr wrap="none" rtlCol="0">
            <a:spAutoFit/>
          </a:bodyPr>
          <a:lstStyle/>
          <a:p>
            <a:r>
              <a:rPr lang="en-US" sz="2000" b="1" dirty="0"/>
              <a:t>SC-coils</a:t>
            </a:r>
            <a:endParaRPr lang="ru-RU" sz="2000" b="1" dirty="0"/>
          </a:p>
        </p:txBody>
      </p:sp>
      <p:sp>
        <p:nvSpPr>
          <p:cNvPr id="5" name="TextBox 4"/>
          <p:cNvSpPr txBox="1"/>
          <p:nvPr/>
        </p:nvSpPr>
        <p:spPr>
          <a:xfrm>
            <a:off x="7210524" y="1260799"/>
            <a:ext cx="945323" cy="646331"/>
          </a:xfrm>
          <a:prstGeom prst="rect">
            <a:avLst/>
          </a:prstGeom>
          <a:noFill/>
        </p:spPr>
        <p:txBody>
          <a:bodyPr wrap="none" rtlCol="0">
            <a:spAutoFit/>
          </a:bodyPr>
          <a:lstStyle/>
          <a:p>
            <a:r>
              <a:rPr lang="en-US" b="1" dirty="0">
                <a:solidFill>
                  <a:schemeClr val="bg1"/>
                </a:solidFill>
              </a:rPr>
              <a:t>rotating</a:t>
            </a:r>
          </a:p>
          <a:p>
            <a:r>
              <a:rPr lang="en-US" b="1" dirty="0">
                <a:solidFill>
                  <a:schemeClr val="bg1"/>
                </a:solidFill>
              </a:rPr>
              <a:t>target</a:t>
            </a:r>
            <a:endParaRPr lang="ru-RU" b="1" dirty="0">
              <a:solidFill>
                <a:schemeClr val="bg1"/>
              </a:solidFill>
            </a:endParaRPr>
          </a:p>
        </p:txBody>
      </p:sp>
      <p:cxnSp>
        <p:nvCxnSpPr>
          <p:cNvPr id="6" name="Прямая соединительная линия 5"/>
          <p:cNvCxnSpPr/>
          <p:nvPr/>
        </p:nvCxnSpPr>
        <p:spPr>
          <a:xfrm>
            <a:off x="5482332" y="2574058"/>
            <a:ext cx="1080637" cy="223224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5562463" y="3646905"/>
            <a:ext cx="976487" cy="11594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518232" y="5274386"/>
            <a:ext cx="1665264" cy="400110"/>
          </a:xfrm>
          <a:prstGeom prst="rect">
            <a:avLst/>
          </a:prstGeom>
          <a:noFill/>
        </p:spPr>
        <p:txBody>
          <a:bodyPr wrap="none" rtlCol="0">
            <a:spAutoFit/>
          </a:bodyPr>
          <a:lstStyle/>
          <a:p>
            <a:r>
              <a:rPr lang="en-US" sz="2000" b="1" dirty="0"/>
              <a:t>beam stopper</a:t>
            </a:r>
            <a:endParaRPr lang="ru-RU" sz="2000" b="1" dirty="0"/>
          </a:p>
        </p:txBody>
      </p:sp>
      <p:sp>
        <p:nvSpPr>
          <p:cNvPr id="13" name="TextBox 12"/>
          <p:cNvSpPr txBox="1"/>
          <p:nvPr/>
        </p:nvSpPr>
        <p:spPr>
          <a:xfrm>
            <a:off x="3682132" y="3499432"/>
            <a:ext cx="708848" cy="400110"/>
          </a:xfrm>
          <a:prstGeom prst="rect">
            <a:avLst/>
          </a:prstGeom>
          <a:noFill/>
        </p:spPr>
        <p:txBody>
          <a:bodyPr wrap="none" rtlCol="0">
            <a:spAutoFit/>
          </a:bodyPr>
          <a:lstStyle/>
          <a:p>
            <a:r>
              <a:rPr lang="en-US" sz="2000" b="1" dirty="0">
                <a:solidFill>
                  <a:schemeClr val="bg1"/>
                </a:solidFill>
              </a:rPr>
              <a:t>EVRs</a:t>
            </a:r>
            <a:endParaRPr lang="ru-RU" sz="2000" b="1" dirty="0">
              <a:solidFill>
                <a:schemeClr val="bg1"/>
              </a:solidFill>
            </a:endParaRPr>
          </a:p>
        </p:txBody>
      </p:sp>
      <p:sp>
        <p:nvSpPr>
          <p:cNvPr id="16" name="TextBox 15"/>
          <p:cNvSpPr txBox="1"/>
          <p:nvPr/>
        </p:nvSpPr>
        <p:spPr>
          <a:xfrm>
            <a:off x="7303506" y="3942194"/>
            <a:ext cx="787395" cy="400110"/>
          </a:xfrm>
          <a:prstGeom prst="rect">
            <a:avLst/>
          </a:prstGeom>
          <a:noFill/>
        </p:spPr>
        <p:txBody>
          <a:bodyPr wrap="none" rtlCol="0">
            <a:spAutoFit/>
          </a:bodyPr>
          <a:lstStyle/>
          <a:p>
            <a:r>
              <a:rPr lang="en-US" sz="2000" b="1" dirty="0"/>
              <a:t>beam</a:t>
            </a:r>
            <a:endParaRPr lang="ru-RU" sz="2000" b="1" dirty="0"/>
          </a:p>
        </p:txBody>
      </p:sp>
      <p:sp>
        <p:nvSpPr>
          <p:cNvPr id="21" name="TextBox 20"/>
          <p:cNvSpPr txBox="1"/>
          <p:nvPr/>
        </p:nvSpPr>
        <p:spPr>
          <a:xfrm rot="20283757">
            <a:off x="-34277" y="4713259"/>
            <a:ext cx="1240596" cy="707886"/>
          </a:xfrm>
          <a:prstGeom prst="rect">
            <a:avLst/>
          </a:prstGeom>
          <a:noFill/>
        </p:spPr>
        <p:txBody>
          <a:bodyPr wrap="none" rtlCol="0">
            <a:spAutoFit/>
          </a:bodyPr>
          <a:lstStyle/>
          <a:p>
            <a:r>
              <a:rPr lang="en-US" sz="2000" b="1" dirty="0"/>
              <a:t>to He-gas </a:t>
            </a:r>
          </a:p>
          <a:p>
            <a:r>
              <a:rPr lang="en-US" sz="2000" b="1" dirty="0"/>
              <a:t>catcher</a:t>
            </a:r>
            <a:endParaRPr lang="ru-RU" sz="2000" b="1" dirty="0"/>
          </a:p>
        </p:txBody>
      </p:sp>
      <p:sp>
        <p:nvSpPr>
          <p:cNvPr id="22" name="TextBox 21"/>
          <p:cNvSpPr txBox="1"/>
          <p:nvPr/>
        </p:nvSpPr>
        <p:spPr>
          <a:xfrm rot="20397771">
            <a:off x="3179517" y="2216623"/>
            <a:ext cx="1446358" cy="369332"/>
          </a:xfrm>
          <a:prstGeom prst="rect">
            <a:avLst/>
          </a:prstGeom>
          <a:noFill/>
        </p:spPr>
        <p:txBody>
          <a:bodyPr wrap="none" rtlCol="0">
            <a:spAutoFit/>
          </a:bodyPr>
          <a:lstStyle/>
          <a:p>
            <a:r>
              <a:rPr lang="en-GB" b="1" dirty="0">
                <a:solidFill>
                  <a:schemeClr val="bg1"/>
                </a:solidFill>
              </a:rPr>
              <a:t>axial screens </a:t>
            </a:r>
          </a:p>
        </p:txBody>
      </p:sp>
      <p:sp>
        <p:nvSpPr>
          <p:cNvPr id="23" name="TextBox 22"/>
          <p:cNvSpPr txBox="1"/>
          <p:nvPr/>
        </p:nvSpPr>
        <p:spPr>
          <a:xfrm rot="20397771">
            <a:off x="3331917" y="4873617"/>
            <a:ext cx="1446358" cy="369332"/>
          </a:xfrm>
          <a:prstGeom prst="rect">
            <a:avLst/>
          </a:prstGeom>
          <a:noFill/>
        </p:spPr>
        <p:txBody>
          <a:bodyPr wrap="none" rtlCol="0">
            <a:spAutoFit/>
          </a:bodyPr>
          <a:lstStyle/>
          <a:p>
            <a:r>
              <a:rPr lang="en-GB" b="1" dirty="0">
                <a:solidFill>
                  <a:schemeClr val="bg1"/>
                </a:solidFill>
              </a:rPr>
              <a:t>axial screens </a:t>
            </a:r>
          </a:p>
        </p:txBody>
      </p:sp>
      <p:sp>
        <p:nvSpPr>
          <p:cNvPr id="24" name="TextBox 23"/>
          <p:cNvSpPr txBox="1"/>
          <p:nvPr/>
        </p:nvSpPr>
        <p:spPr>
          <a:xfrm rot="858469">
            <a:off x="1295028" y="3359859"/>
            <a:ext cx="949940" cy="646331"/>
          </a:xfrm>
          <a:prstGeom prst="rect">
            <a:avLst/>
          </a:prstGeom>
          <a:noFill/>
        </p:spPr>
        <p:txBody>
          <a:bodyPr wrap="none" rtlCol="0">
            <a:spAutoFit/>
          </a:bodyPr>
          <a:lstStyle/>
          <a:p>
            <a:r>
              <a:rPr lang="en-GB" b="1" dirty="0">
                <a:solidFill>
                  <a:schemeClr val="bg1"/>
                </a:solidFill>
              </a:rPr>
              <a:t>radial </a:t>
            </a:r>
          </a:p>
          <a:p>
            <a:r>
              <a:rPr lang="en-GB" b="1" dirty="0">
                <a:solidFill>
                  <a:schemeClr val="bg1"/>
                </a:solidFill>
              </a:rPr>
              <a:t>screens </a:t>
            </a:r>
          </a:p>
        </p:txBody>
      </p:sp>
      <p:sp>
        <p:nvSpPr>
          <p:cNvPr id="19" name="TextBox 18"/>
          <p:cNvSpPr txBox="1"/>
          <p:nvPr/>
        </p:nvSpPr>
        <p:spPr>
          <a:xfrm>
            <a:off x="729804" y="1421930"/>
            <a:ext cx="1366080" cy="523220"/>
          </a:xfrm>
          <a:prstGeom prst="rect">
            <a:avLst/>
          </a:prstGeom>
          <a:noFill/>
        </p:spPr>
        <p:txBody>
          <a:bodyPr wrap="none" rtlCol="0">
            <a:spAutoFit/>
          </a:bodyPr>
          <a:lstStyle/>
          <a:p>
            <a:r>
              <a:rPr lang="en-US" sz="2800" b="1" dirty="0">
                <a:solidFill>
                  <a:srgbClr val="FFFF00"/>
                </a:solidFill>
              </a:rPr>
              <a:t>GASSOL</a:t>
            </a:r>
            <a:endParaRPr lang="ru-RU" sz="2800" b="1" dirty="0">
              <a:solidFill>
                <a:srgbClr val="FFFF00"/>
              </a:solidFill>
            </a:endParaRPr>
          </a:p>
        </p:txBody>
      </p:sp>
      <p:cxnSp>
        <p:nvCxnSpPr>
          <p:cNvPr id="26" name="Прямая соединительная линия 25"/>
          <p:cNvCxnSpPr/>
          <p:nvPr/>
        </p:nvCxnSpPr>
        <p:spPr>
          <a:xfrm flipH="1">
            <a:off x="1044922" y="4643492"/>
            <a:ext cx="565924" cy="234822"/>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H="1">
            <a:off x="7726049" y="2070002"/>
            <a:ext cx="565924" cy="234822"/>
          </a:xfrm>
          <a:prstGeom prst="line">
            <a:avLst/>
          </a:prstGeom>
          <a:ln w="3810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20283757">
            <a:off x="8308299" y="1752745"/>
            <a:ext cx="787395" cy="400110"/>
          </a:xfrm>
          <a:prstGeom prst="rect">
            <a:avLst/>
          </a:prstGeom>
          <a:noFill/>
        </p:spPr>
        <p:txBody>
          <a:bodyPr wrap="none" rtlCol="0">
            <a:spAutoFit/>
          </a:bodyPr>
          <a:lstStyle/>
          <a:p>
            <a:r>
              <a:rPr lang="en-US" sz="2000" b="1" dirty="0">
                <a:solidFill>
                  <a:schemeClr val="accent2">
                    <a:lumMod val="75000"/>
                  </a:schemeClr>
                </a:solidFill>
              </a:rPr>
              <a:t>beam</a:t>
            </a:r>
            <a:endParaRPr lang="ru-RU" sz="2000" b="1" dirty="0">
              <a:solidFill>
                <a:schemeClr val="accent2">
                  <a:lumMod val="75000"/>
                </a:schemeClr>
              </a:solidFill>
            </a:endParaRPr>
          </a:p>
        </p:txBody>
      </p:sp>
      <p:sp>
        <p:nvSpPr>
          <p:cNvPr id="25" name="TextBox 24"/>
          <p:cNvSpPr txBox="1"/>
          <p:nvPr/>
        </p:nvSpPr>
        <p:spPr>
          <a:xfrm>
            <a:off x="2699792" y="5693186"/>
            <a:ext cx="1803764" cy="400110"/>
          </a:xfrm>
          <a:prstGeom prst="rect">
            <a:avLst/>
          </a:prstGeom>
          <a:noFill/>
        </p:spPr>
        <p:txBody>
          <a:bodyPr wrap="none" rtlCol="0">
            <a:spAutoFit/>
          </a:bodyPr>
          <a:lstStyle/>
          <a:p>
            <a:r>
              <a:rPr lang="en-US" sz="2000" b="1" dirty="0"/>
              <a:t>recoil’s stopper</a:t>
            </a:r>
            <a:endParaRPr lang="ru-RU" sz="2000" b="1" dirty="0"/>
          </a:p>
        </p:txBody>
      </p:sp>
      <p:cxnSp>
        <p:nvCxnSpPr>
          <p:cNvPr id="27" name="Прямая соединительная линия 26"/>
          <p:cNvCxnSpPr/>
          <p:nvPr/>
        </p:nvCxnSpPr>
        <p:spPr>
          <a:xfrm>
            <a:off x="1691680" y="4655017"/>
            <a:ext cx="976487" cy="11594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6573808" y="2840417"/>
            <a:ext cx="976487" cy="11594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5078889" y="3373249"/>
            <a:ext cx="1494919" cy="187439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4161434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99392"/>
            <a:ext cx="9252520" cy="69573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971600" y="2060848"/>
            <a:ext cx="7470315" cy="584775"/>
          </a:xfrm>
          <a:prstGeom prst="rect">
            <a:avLst/>
          </a:prstGeom>
          <a:noFill/>
        </p:spPr>
        <p:txBody>
          <a:bodyPr wrap="none" rtlCol="0">
            <a:spAutoFit/>
          </a:bodyPr>
          <a:lstStyle/>
          <a:p>
            <a:r>
              <a:rPr lang="en-US" sz="3200" b="1" dirty="0">
                <a:latin typeface="Comic Sans MS" panose="030F0702030302020204" pitchFamily="66" charset="0"/>
              </a:rPr>
              <a:t>ON THE WAY TO NEW ELEMENTS</a:t>
            </a:r>
            <a:endParaRPr lang="ru-RU" sz="3200" b="1" dirty="0">
              <a:latin typeface="Comic Sans MS" panose="030F0702030302020204" pitchFamily="66" charset="0"/>
            </a:endParaRPr>
          </a:p>
        </p:txBody>
      </p:sp>
    </p:spTree>
    <p:extLst>
      <p:ext uri="{BB962C8B-B14F-4D97-AF65-F5344CB8AC3E}">
        <p14:creationId xmlns:p14="http://schemas.microsoft.com/office/powerpoint/2010/main" val="2125952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8" name="Object 10"/>
          <p:cNvGraphicFramePr>
            <a:graphicFrameLocks noChangeAspect="1"/>
          </p:cNvGraphicFramePr>
          <p:nvPr>
            <p:extLst>
              <p:ext uri="{D42A27DB-BD31-4B8C-83A1-F6EECF244321}">
                <p14:modId xmlns:p14="http://schemas.microsoft.com/office/powerpoint/2010/main" val="749294137"/>
              </p:ext>
            </p:extLst>
          </p:nvPr>
        </p:nvGraphicFramePr>
        <p:xfrm>
          <a:off x="6083011" y="1844400"/>
          <a:ext cx="3529549" cy="4967287"/>
        </p:xfrm>
        <a:graphic>
          <a:graphicData uri="http://schemas.openxmlformats.org/presentationml/2006/ole">
            <mc:AlternateContent xmlns:mc="http://schemas.openxmlformats.org/markup-compatibility/2006">
              <mc:Choice xmlns:v="urn:schemas-microsoft-com:vml" Requires="v">
                <p:oleObj spid="_x0000_s11575" name="CorelDRAW" r:id="rId4" imgW="3224292" imgH="4534539" progId="CorelDRAW.Graphic.13">
                  <p:embed/>
                </p:oleObj>
              </mc:Choice>
              <mc:Fallback>
                <p:oleObj name="CorelDRAW" r:id="rId4" imgW="3224292" imgH="4534539" progId="CorelDRAW.Graphic.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011" y="1844400"/>
                        <a:ext cx="3529549" cy="4967287"/>
                      </a:xfrm>
                      <a:prstGeom prst="rect">
                        <a:avLst/>
                      </a:prstGeom>
                      <a:solidFill>
                        <a:schemeClr val="bg1"/>
                      </a:solidFill>
                      <a:ln>
                        <a:noFill/>
                      </a:ln>
                      <a:effectLst/>
                      <a:extLst/>
                    </p:spPr>
                  </p:pic>
                </p:oleObj>
              </mc:Fallback>
            </mc:AlternateContent>
          </a:graphicData>
        </a:graphic>
      </p:graphicFrame>
      <p:graphicFrame>
        <p:nvGraphicFramePr>
          <p:cNvPr id="135176" name="Object 8"/>
          <p:cNvGraphicFramePr>
            <a:graphicFrameLocks noGrp="1" noChangeAspect="1"/>
          </p:cNvGraphicFramePr>
          <p:nvPr>
            <p:ph sz="half" idx="1"/>
            <p:extLst>
              <p:ext uri="{D42A27DB-BD31-4B8C-83A1-F6EECF244321}">
                <p14:modId xmlns:p14="http://schemas.microsoft.com/office/powerpoint/2010/main" val="1234422525"/>
              </p:ext>
            </p:extLst>
          </p:nvPr>
        </p:nvGraphicFramePr>
        <p:xfrm>
          <a:off x="1077253" y="491754"/>
          <a:ext cx="5051425" cy="4037012"/>
        </p:xfrm>
        <a:graphic>
          <a:graphicData uri="http://schemas.openxmlformats.org/presentationml/2006/ole">
            <mc:AlternateContent xmlns:mc="http://schemas.openxmlformats.org/markup-compatibility/2006">
              <mc:Choice xmlns:v="urn:schemas-microsoft-com:vml" Requires="v">
                <p:oleObj spid="_x0000_s11576" name="CorelDRAW" r:id="rId6" imgW="5391000" imgH="4308480" progId="CorelDRAW.Graphic.13">
                  <p:embed/>
                </p:oleObj>
              </mc:Choice>
              <mc:Fallback>
                <p:oleObj name="CorelDRAW" r:id="rId6" imgW="5391000" imgH="4308480" progId="CorelDRAW.Graphic.1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253" y="491754"/>
                        <a:ext cx="5051425" cy="403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185" name="Text Box 17"/>
          <p:cNvSpPr txBox="1">
            <a:spLocks noChangeArrowheads="1"/>
          </p:cNvSpPr>
          <p:nvPr/>
        </p:nvSpPr>
        <p:spPr bwMode="auto">
          <a:xfrm>
            <a:off x="860783" y="1566640"/>
            <a:ext cx="10175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t>touching</a:t>
            </a:r>
          </a:p>
          <a:p>
            <a:r>
              <a:rPr lang="en-US" altLang="ru-RU" b="1" dirty="0"/>
              <a:t>point</a:t>
            </a:r>
            <a:endParaRPr lang="ru-RU" altLang="ru-RU" b="1" dirty="0"/>
          </a:p>
        </p:txBody>
      </p:sp>
      <p:sp>
        <p:nvSpPr>
          <p:cNvPr id="135187" name="Text Box 19"/>
          <p:cNvSpPr txBox="1">
            <a:spLocks noChangeArrowheads="1"/>
          </p:cNvSpPr>
          <p:nvPr/>
        </p:nvSpPr>
        <p:spPr bwMode="auto">
          <a:xfrm>
            <a:off x="2379748" y="4595937"/>
            <a:ext cx="27103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ru-RU" b="1" dirty="0"/>
              <a:t>fission from </a:t>
            </a:r>
          </a:p>
          <a:p>
            <a:pPr algn="r"/>
            <a:r>
              <a:rPr lang="en-US" altLang="ru-RU" b="1" dirty="0"/>
              <a:t>the excited state of the CN</a:t>
            </a:r>
          </a:p>
        </p:txBody>
      </p:sp>
      <p:graphicFrame>
        <p:nvGraphicFramePr>
          <p:cNvPr id="135182" name="Object 14"/>
          <p:cNvGraphicFramePr>
            <a:graphicFrameLocks noChangeAspect="1"/>
          </p:cNvGraphicFramePr>
          <p:nvPr>
            <p:extLst>
              <p:ext uri="{D42A27DB-BD31-4B8C-83A1-F6EECF244321}">
                <p14:modId xmlns:p14="http://schemas.microsoft.com/office/powerpoint/2010/main" val="1910098919"/>
              </p:ext>
            </p:extLst>
          </p:nvPr>
        </p:nvGraphicFramePr>
        <p:xfrm>
          <a:off x="1211583" y="1191784"/>
          <a:ext cx="2508250" cy="2154238"/>
        </p:xfrm>
        <a:graphic>
          <a:graphicData uri="http://schemas.openxmlformats.org/presentationml/2006/ole">
            <mc:AlternateContent xmlns:mc="http://schemas.openxmlformats.org/markup-compatibility/2006">
              <mc:Choice xmlns:v="urn:schemas-microsoft-com:vml" Requires="v">
                <p:oleObj spid="_x0000_s11577" name="CorelDRAW" r:id="rId8" imgW="2740680" imgH="2352960" progId="CorelDRAW.Graphic.13">
                  <p:embed/>
                </p:oleObj>
              </mc:Choice>
              <mc:Fallback>
                <p:oleObj name="CorelDRAW" r:id="rId8" imgW="2740680" imgH="2352960" progId="CorelDRAW.Graphic.1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1583" y="1191784"/>
                        <a:ext cx="2508250" cy="215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186" name="Text Box 18"/>
          <p:cNvSpPr txBox="1">
            <a:spLocks noChangeArrowheads="1"/>
          </p:cNvSpPr>
          <p:nvPr/>
        </p:nvSpPr>
        <p:spPr bwMode="auto">
          <a:xfrm>
            <a:off x="1437046" y="3443809"/>
            <a:ext cx="73449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t>quasi</a:t>
            </a:r>
          </a:p>
          <a:p>
            <a:r>
              <a:rPr lang="en-US" altLang="ru-RU" sz="1600" b="1" dirty="0"/>
              <a:t>fission</a:t>
            </a:r>
          </a:p>
        </p:txBody>
      </p:sp>
      <p:sp>
        <p:nvSpPr>
          <p:cNvPr id="135192" name="Text Box 24"/>
          <p:cNvSpPr txBox="1">
            <a:spLocks noChangeArrowheads="1"/>
          </p:cNvSpPr>
          <p:nvPr/>
        </p:nvSpPr>
        <p:spPr bwMode="auto">
          <a:xfrm>
            <a:off x="1292583" y="3969272"/>
            <a:ext cx="14205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t>FLNR 1998►</a:t>
            </a:r>
            <a:endParaRPr lang="ru-RU" altLang="ru-RU" b="1" dirty="0"/>
          </a:p>
        </p:txBody>
      </p:sp>
      <p:sp>
        <p:nvSpPr>
          <p:cNvPr id="135193" name="Text Box 25"/>
          <p:cNvSpPr txBox="1">
            <a:spLocks noChangeArrowheads="1"/>
          </p:cNvSpPr>
          <p:nvPr/>
        </p:nvSpPr>
        <p:spPr bwMode="auto">
          <a:xfrm>
            <a:off x="3813533" y="5243637"/>
            <a:ext cx="14205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t>FLNR 1963</a:t>
            </a:r>
            <a:r>
              <a:rPr lang="en-US" altLang="ru-RU" b="1" dirty="0">
                <a:cs typeface="Arial" charset="0"/>
              </a:rPr>
              <a:t>►</a:t>
            </a:r>
          </a:p>
        </p:txBody>
      </p:sp>
      <p:grpSp>
        <p:nvGrpSpPr>
          <p:cNvPr id="10" name="Группа 9"/>
          <p:cNvGrpSpPr/>
          <p:nvPr/>
        </p:nvGrpSpPr>
        <p:grpSpPr>
          <a:xfrm>
            <a:off x="5324833" y="2171155"/>
            <a:ext cx="4032466" cy="3935209"/>
            <a:chOff x="4643438" y="1484784"/>
            <a:chExt cx="4032466" cy="3935209"/>
          </a:xfrm>
        </p:grpSpPr>
        <p:sp>
          <p:nvSpPr>
            <p:cNvPr id="135188" name="Text Box 20"/>
            <p:cNvSpPr txBox="1">
              <a:spLocks noChangeArrowheads="1"/>
            </p:cNvSpPr>
            <p:nvPr/>
          </p:nvSpPr>
          <p:spPr bwMode="auto">
            <a:xfrm>
              <a:off x="7348262" y="2205038"/>
              <a:ext cx="1178528" cy="369332"/>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ru-RU" b="1" dirty="0">
                  <a:solidFill>
                    <a:srgbClr val="0070C0"/>
                  </a:solidFill>
                  <a:effectLst>
                    <a:outerShdw blurRad="38100" dist="38100" dir="2700000" algn="tl">
                      <a:srgbClr val="000000">
                        <a:alpha val="43137"/>
                      </a:srgbClr>
                    </a:outerShdw>
                  </a:effectLst>
                </a:rPr>
                <a:t>SF- isomer</a:t>
              </a:r>
            </a:p>
          </p:txBody>
        </p:sp>
        <p:sp>
          <p:nvSpPr>
            <p:cNvPr id="135195" name="Text Box 27"/>
            <p:cNvSpPr txBox="1">
              <a:spLocks noChangeArrowheads="1"/>
            </p:cNvSpPr>
            <p:nvPr/>
          </p:nvSpPr>
          <p:spPr bwMode="auto">
            <a:xfrm>
              <a:off x="7444924" y="1916113"/>
              <a:ext cx="123098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b="1" dirty="0"/>
                <a:t>FLNR 1962</a:t>
              </a:r>
              <a:endParaRPr lang="ru-RU" altLang="ru-RU" sz="1600" b="1" dirty="0"/>
            </a:p>
          </p:txBody>
        </p:sp>
        <p:sp>
          <p:nvSpPr>
            <p:cNvPr id="135197" name="Text Box 29"/>
            <p:cNvSpPr txBox="1">
              <a:spLocks noChangeArrowheads="1"/>
            </p:cNvSpPr>
            <p:nvPr/>
          </p:nvSpPr>
          <p:spPr bwMode="auto">
            <a:xfrm>
              <a:off x="4716463" y="2444750"/>
              <a:ext cx="835988"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ru-RU" sz="1600" b="1">
                  <a:latin typeface="Comic Sans MS" pitchFamily="66" charset="0"/>
                </a:rPr>
                <a:t>γ</a:t>
              </a:r>
              <a:r>
                <a:rPr lang="en-US" altLang="ru-RU" sz="1600" b="1">
                  <a:latin typeface="Comic Sans MS" pitchFamily="66" charset="0"/>
                </a:rPr>
                <a:t>-rays</a:t>
              </a:r>
              <a:endParaRPr lang="ru-RU" altLang="ru-RU" sz="1600" b="1">
                <a:latin typeface="Comic Sans MS" pitchFamily="66" charset="0"/>
              </a:endParaRPr>
            </a:p>
          </p:txBody>
        </p:sp>
        <p:sp>
          <p:nvSpPr>
            <p:cNvPr id="135196" name="Text Box 28"/>
            <p:cNvSpPr txBox="1">
              <a:spLocks noChangeArrowheads="1"/>
            </p:cNvSpPr>
            <p:nvPr/>
          </p:nvSpPr>
          <p:spPr bwMode="auto">
            <a:xfrm>
              <a:off x="4643438" y="1628775"/>
              <a:ext cx="101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b="1">
                  <a:latin typeface="Comic Sans MS" pitchFamily="66" charset="0"/>
                </a:rPr>
                <a:t>neutrons</a:t>
              </a:r>
              <a:endParaRPr lang="ru-RU" altLang="ru-RU" sz="1600" b="1">
                <a:latin typeface="Comic Sans MS" pitchFamily="66" charset="0"/>
              </a:endParaRPr>
            </a:p>
          </p:txBody>
        </p:sp>
        <p:sp>
          <p:nvSpPr>
            <p:cNvPr id="135200" name="Text Box 32"/>
            <p:cNvSpPr txBox="1">
              <a:spLocks noChangeArrowheads="1"/>
            </p:cNvSpPr>
            <p:nvPr/>
          </p:nvSpPr>
          <p:spPr bwMode="auto">
            <a:xfrm>
              <a:off x="6228184" y="2903561"/>
              <a:ext cx="413896" cy="335756"/>
            </a:xfrm>
            <a:prstGeom prst="rect">
              <a:avLst/>
            </a:prstGeom>
            <a:solidFill>
              <a:schemeClr val="bg1"/>
            </a:solidFill>
            <a:ln>
              <a:noFill/>
            </a:ln>
            <a:effectLst/>
            <a:extLst/>
          </p:spPr>
          <p:txBody>
            <a:bodyPr wrap="none">
              <a:spAutoFit/>
            </a:bodyPr>
            <a:lstStyle/>
            <a:p>
              <a:r>
                <a:rPr lang="en-US" altLang="ru-RU" b="1" dirty="0">
                  <a:cs typeface="Arial" charset="0"/>
                </a:rPr>
                <a:t>►</a:t>
              </a:r>
            </a:p>
          </p:txBody>
        </p:sp>
        <p:pic>
          <p:nvPicPr>
            <p:cNvPr id="19500" name="Picture 4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16216" y="1484784"/>
              <a:ext cx="316366" cy="1296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Прямая соединительная линия 2"/>
            <p:cNvCxnSpPr/>
            <p:nvPr/>
          </p:nvCxnSpPr>
          <p:spPr>
            <a:xfrm>
              <a:off x="6878484" y="2849893"/>
              <a:ext cx="1026666" cy="0"/>
            </a:xfrm>
            <a:prstGeom prst="line">
              <a:avLst/>
            </a:prstGeom>
            <a:ln w="38100">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H="1">
              <a:off x="5436096" y="3671888"/>
              <a:ext cx="283667" cy="40518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25927" y="3993357"/>
              <a:ext cx="351378" cy="430887"/>
            </a:xfrm>
            <a:prstGeom prst="rect">
              <a:avLst/>
            </a:prstGeom>
            <a:noFill/>
          </p:spPr>
          <p:txBody>
            <a:bodyPr wrap="none" rtlCol="0">
              <a:spAutoFit/>
            </a:bodyPr>
            <a:lstStyle/>
            <a:p>
              <a:r>
                <a:rPr lang="el-GR" sz="2200" b="1" dirty="0">
                  <a:solidFill>
                    <a:srgbClr val="C00000"/>
                  </a:solidFill>
                </a:rPr>
                <a:t>α</a:t>
              </a:r>
              <a:endParaRPr lang="ru-RU" sz="2200" b="1" dirty="0">
                <a:solidFill>
                  <a:srgbClr val="C00000"/>
                </a:solidFill>
              </a:endParaRPr>
            </a:p>
          </p:txBody>
        </p:sp>
        <p:sp>
          <p:nvSpPr>
            <p:cNvPr id="135189" name="Text Box 21"/>
            <p:cNvSpPr txBox="1">
              <a:spLocks noChangeArrowheads="1"/>
            </p:cNvSpPr>
            <p:nvPr/>
          </p:nvSpPr>
          <p:spPr bwMode="auto">
            <a:xfrm>
              <a:off x="5954120" y="2893605"/>
              <a:ext cx="399751" cy="3362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ru-RU" b="1" dirty="0"/>
                <a:t>SF</a:t>
              </a:r>
            </a:p>
          </p:txBody>
        </p:sp>
        <p:sp>
          <p:nvSpPr>
            <p:cNvPr id="23" name="TextBox 22"/>
            <p:cNvSpPr txBox="1"/>
            <p:nvPr/>
          </p:nvSpPr>
          <p:spPr>
            <a:xfrm>
              <a:off x="5008648" y="4031974"/>
              <a:ext cx="1762277" cy="646331"/>
            </a:xfrm>
            <a:prstGeom prst="rect">
              <a:avLst/>
            </a:prstGeom>
            <a:noFill/>
          </p:spPr>
          <p:txBody>
            <a:bodyPr wrap="none" rtlCol="0">
              <a:spAutoFit/>
            </a:bodyPr>
            <a:lstStyle/>
            <a:p>
              <a:pPr algn="r"/>
              <a:r>
                <a:rPr lang="ru-RU" b="1" dirty="0">
                  <a:solidFill>
                    <a:srgbClr val="C00000"/>
                  </a:solidFill>
                </a:rPr>
                <a:t> </a:t>
              </a:r>
              <a:r>
                <a:rPr lang="en-US" b="1" dirty="0">
                  <a:solidFill>
                    <a:srgbClr val="C00000"/>
                  </a:solidFill>
                </a:rPr>
                <a:t>decay from </a:t>
              </a:r>
            </a:p>
            <a:p>
              <a:pPr algn="r"/>
              <a:r>
                <a:rPr lang="en-US" b="1" dirty="0">
                  <a:solidFill>
                    <a:srgbClr val="C00000"/>
                  </a:solidFill>
                </a:rPr>
                <a:t>the ground state</a:t>
              </a:r>
              <a:endParaRPr lang="ru-RU" b="1" dirty="0">
                <a:solidFill>
                  <a:srgbClr val="C00000"/>
                </a:solidFill>
              </a:endParaRPr>
            </a:p>
          </p:txBody>
        </p:sp>
        <p:sp>
          <p:nvSpPr>
            <p:cNvPr id="44" name="TextBox 43"/>
            <p:cNvSpPr txBox="1"/>
            <p:nvPr/>
          </p:nvSpPr>
          <p:spPr>
            <a:xfrm>
              <a:off x="6996626" y="4773662"/>
              <a:ext cx="1465979" cy="646331"/>
            </a:xfrm>
            <a:prstGeom prst="rect">
              <a:avLst/>
            </a:prstGeom>
            <a:solidFill>
              <a:schemeClr val="bg1"/>
            </a:solidFill>
          </p:spPr>
          <p:txBody>
            <a:bodyPr wrap="none" rtlCol="0">
              <a:spAutoFit/>
            </a:bodyPr>
            <a:lstStyle/>
            <a:p>
              <a:pPr algn="r"/>
              <a:r>
                <a:rPr lang="ru-RU" b="1" dirty="0">
                  <a:solidFill>
                    <a:srgbClr val="C00000"/>
                  </a:solidFill>
                </a:rPr>
                <a:t> </a:t>
              </a:r>
              <a:r>
                <a:rPr lang="en-US" b="1" dirty="0">
                  <a:solidFill>
                    <a:srgbClr val="C00000"/>
                  </a:solidFill>
                </a:rPr>
                <a:t>spontaneous</a:t>
              </a:r>
            </a:p>
            <a:p>
              <a:pPr algn="ctr"/>
              <a:r>
                <a:rPr lang="en-US" b="1" dirty="0">
                  <a:solidFill>
                    <a:srgbClr val="C00000"/>
                  </a:solidFill>
                </a:rPr>
                <a:t>fission</a:t>
              </a:r>
            </a:p>
          </p:txBody>
        </p:sp>
      </p:grpSp>
      <p:cxnSp>
        <p:nvCxnSpPr>
          <p:cNvPr id="18" name="Прямая соединительная линия 17"/>
          <p:cNvCxnSpPr/>
          <p:nvPr/>
        </p:nvCxnSpPr>
        <p:spPr>
          <a:xfrm>
            <a:off x="1869143" y="707505"/>
            <a:ext cx="0" cy="3600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3237295" y="707505"/>
            <a:ext cx="0" cy="3600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1869143" y="887525"/>
            <a:ext cx="1368152" cy="0"/>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218100" y="491481"/>
            <a:ext cx="611065" cy="584775"/>
          </a:xfrm>
          <a:prstGeom prst="rect">
            <a:avLst/>
          </a:prstGeom>
          <a:solidFill>
            <a:schemeClr val="bg1"/>
          </a:solidFill>
        </p:spPr>
        <p:txBody>
          <a:bodyPr wrap="none" rtlCol="0">
            <a:spAutoFit/>
          </a:bodyPr>
          <a:lstStyle/>
          <a:p>
            <a:r>
              <a:rPr lang="el-GR" sz="3200" dirty="0">
                <a:effectLst>
                  <a:outerShdw blurRad="38100" dist="38100" dir="2700000" algn="tl">
                    <a:srgbClr val="000000">
                      <a:alpha val="43137"/>
                    </a:srgbClr>
                  </a:outerShdw>
                </a:effectLst>
                <a:latin typeface="Times New Roman"/>
                <a:cs typeface="Times New Roman"/>
              </a:rPr>
              <a:t>τ</a:t>
            </a:r>
            <a:r>
              <a:rPr lang="en-US" sz="2400" baseline="-25000" dirty="0">
                <a:effectLst>
                  <a:outerShdw blurRad="38100" dist="38100" dir="2700000" algn="tl">
                    <a:srgbClr val="000000">
                      <a:alpha val="43137"/>
                    </a:srgbClr>
                  </a:outerShdw>
                </a:effectLst>
                <a:latin typeface="Times New Roman"/>
                <a:cs typeface="Times New Roman"/>
              </a:rPr>
              <a:t>QF</a:t>
            </a:r>
            <a:endParaRPr lang="ru-RU" sz="2400" baseline="-25000" dirty="0">
              <a:effectLst>
                <a:outerShdw blurRad="38100" dist="38100" dir="2700000" algn="tl">
                  <a:srgbClr val="000000">
                    <a:alpha val="43137"/>
                  </a:srgbClr>
                </a:outerShdw>
              </a:effectLst>
            </a:endParaRPr>
          </a:p>
        </p:txBody>
      </p:sp>
      <p:grpSp>
        <p:nvGrpSpPr>
          <p:cNvPr id="25" name="Группа 24"/>
          <p:cNvGrpSpPr/>
          <p:nvPr/>
        </p:nvGrpSpPr>
        <p:grpSpPr>
          <a:xfrm>
            <a:off x="7197735" y="2099147"/>
            <a:ext cx="2232248" cy="3500486"/>
            <a:chOff x="6660232" y="1796306"/>
            <a:chExt cx="2232248" cy="3500486"/>
          </a:xfrm>
        </p:grpSpPr>
        <p:grpSp>
          <p:nvGrpSpPr>
            <p:cNvPr id="22" name="Группа 21"/>
            <p:cNvGrpSpPr/>
            <p:nvPr/>
          </p:nvGrpSpPr>
          <p:grpSpPr>
            <a:xfrm>
              <a:off x="6660232" y="1796306"/>
              <a:ext cx="2232248" cy="3500486"/>
              <a:chOff x="6660108" y="1796306"/>
              <a:chExt cx="2232248" cy="3500486"/>
            </a:xfrm>
          </p:grpSpPr>
          <p:grpSp>
            <p:nvGrpSpPr>
              <p:cNvPr id="16" name="Группа 15"/>
              <p:cNvGrpSpPr/>
              <p:nvPr/>
            </p:nvGrpSpPr>
            <p:grpSpPr>
              <a:xfrm>
                <a:off x="6660108" y="1796306"/>
                <a:ext cx="2232248" cy="2666504"/>
                <a:chOff x="6516216" y="1412776"/>
                <a:chExt cx="2232248" cy="2666504"/>
              </a:xfrm>
            </p:grpSpPr>
            <p:sp>
              <p:nvSpPr>
                <p:cNvPr id="2" name="Прямоугольник 1"/>
                <p:cNvSpPr/>
                <p:nvPr/>
              </p:nvSpPr>
              <p:spPr>
                <a:xfrm>
                  <a:off x="6516216" y="1412776"/>
                  <a:ext cx="2232248"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SHES</a:t>
                  </a:r>
                  <a:endParaRPr lang="ru-RU" dirty="0"/>
                </a:p>
              </p:txBody>
            </p:sp>
            <p:sp>
              <p:nvSpPr>
                <p:cNvPr id="15" name="Прямоугольник 14"/>
                <p:cNvSpPr/>
                <p:nvPr/>
              </p:nvSpPr>
              <p:spPr>
                <a:xfrm>
                  <a:off x="7456702" y="3229866"/>
                  <a:ext cx="492602" cy="849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 name="Полилиния 5"/>
              <p:cNvSpPr/>
              <p:nvPr/>
            </p:nvSpPr>
            <p:spPr>
              <a:xfrm>
                <a:off x="6660232" y="3284984"/>
                <a:ext cx="1097154" cy="2011808"/>
              </a:xfrm>
              <a:custGeom>
                <a:avLst/>
                <a:gdLst>
                  <a:gd name="connsiteX0" fmla="*/ 0 w 1097154"/>
                  <a:gd name="connsiteY0" fmla="*/ 0 h 2011808"/>
                  <a:gd name="connsiteX1" fmla="*/ 421419 w 1097154"/>
                  <a:gd name="connsiteY1" fmla="*/ 473102 h 2011808"/>
                  <a:gd name="connsiteX2" fmla="*/ 652007 w 1097154"/>
                  <a:gd name="connsiteY2" fmla="*/ 898497 h 2011808"/>
                  <a:gd name="connsiteX3" fmla="*/ 890546 w 1097154"/>
                  <a:gd name="connsiteY3" fmla="*/ 1435210 h 2011808"/>
                  <a:gd name="connsiteX4" fmla="*/ 1073426 w 1097154"/>
                  <a:gd name="connsiteY4" fmla="*/ 1959996 h 2011808"/>
                  <a:gd name="connsiteX5" fmla="*/ 1089328 w 1097154"/>
                  <a:gd name="connsiteY5" fmla="*/ 1963972 h 201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154" h="2011808">
                    <a:moveTo>
                      <a:pt x="0" y="0"/>
                    </a:moveTo>
                    <a:cubicBezTo>
                      <a:pt x="156375" y="161676"/>
                      <a:pt x="312751" y="323353"/>
                      <a:pt x="421419" y="473102"/>
                    </a:cubicBezTo>
                    <a:cubicBezTo>
                      <a:pt x="530087" y="622852"/>
                      <a:pt x="573819" y="738146"/>
                      <a:pt x="652007" y="898497"/>
                    </a:cubicBezTo>
                    <a:cubicBezTo>
                      <a:pt x="730195" y="1058848"/>
                      <a:pt x="820309" y="1258293"/>
                      <a:pt x="890546" y="1435210"/>
                    </a:cubicBezTo>
                    <a:cubicBezTo>
                      <a:pt x="960783" y="1612127"/>
                      <a:pt x="1040296" y="1871869"/>
                      <a:pt x="1073426" y="1959996"/>
                    </a:cubicBezTo>
                    <a:cubicBezTo>
                      <a:pt x="1106556" y="2048123"/>
                      <a:pt x="1097942" y="2006047"/>
                      <a:pt x="1089328" y="19639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4" name="TextBox 23"/>
            <p:cNvSpPr txBox="1"/>
            <p:nvPr/>
          </p:nvSpPr>
          <p:spPr>
            <a:xfrm>
              <a:off x="6976474" y="2710203"/>
              <a:ext cx="748923" cy="523220"/>
            </a:xfrm>
            <a:prstGeom prst="rect">
              <a:avLst/>
            </a:prstGeom>
            <a:noFill/>
          </p:spPr>
          <p:txBody>
            <a:bodyPr wrap="none" rtlCol="0">
              <a:spAutoFit/>
            </a:bodyPr>
            <a:lstStyle/>
            <a:p>
              <a:r>
                <a:rPr lang="en-US" sz="2800" dirty="0"/>
                <a:t>SHE</a:t>
              </a:r>
              <a:endParaRPr lang="ru-RU" sz="2800" dirty="0"/>
            </a:p>
          </p:txBody>
        </p:sp>
      </p:grpSp>
      <p:grpSp>
        <p:nvGrpSpPr>
          <p:cNvPr id="7" name="Группа 6"/>
          <p:cNvGrpSpPr/>
          <p:nvPr/>
        </p:nvGrpSpPr>
        <p:grpSpPr>
          <a:xfrm>
            <a:off x="3237295" y="649080"/>
            <a:ext cx="2670027" cy="400110"/>
            <a:chOff x="2699792" y="346239"/>
            <a:chExt cx="2670027" cy="400110"/>
          </a:xfrm>
        </p:grpSpPr>
        <p:cxnSp>
          <p:nvCxnSpPr>
            <p:cNvPr id="34" name="Прямая соединительная линия 33"/>
            <p:cNvCxnSpPr/>
            <p:nvPr/>
          </p:nvCxnSpPr>
          <p:spPr>
            <a:xfrm>
              <a:off x="2699792" y="584684"/>
              <a:ext cx="864096" cy="0"/>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456895" y="346239"/>
              <a:ext cx="762453" cy="400110"/>
            </a:xfrm>
            <a:prstGeom prst="rect">
              <a:avLst/>
            </a:prstGeom>
            <a:solidFill>
              <a:schemeClr val="bg1"/>
            </a:solidFill>
          </p:spPr>
          <p:txBody>
            <a:bodyPr wrap="none" rtlCol="0">
              <a:spAutoFit/>
            </a:bodyPr>
            <a:lstStyle/>
            <a:p>
              <a:r>
                <a:rPr lang="en-US" sz="2000" dirty="0">
                  <a:effectLst>
                    <a:outerShdw blurRad="38100" dist="38100" dir="2700000" algn="tl">
                      <a:srgbClr val="000000">
                        <a:alpha val="43137"/>
                      </a:srgbClr>
                    </a:outerShdw>
                  </a:effectLst>
                </a:rPr>
                <a:t>to CN</a:t>
              </a:r>
              <a:endParaRPr lang="ru-RU" sz="2000" dirty="0">
                <a:effectLst>
                  <a:outerShdw blurRad="38100" dist="38100" dir="2700000" algn="tl">
                    <a:srgbClr val="000000">
                      <a:alpha val="43137"/>
                    </a:srgbClr>
                  </a:outerShdw>
                </a:effectLst>
              </a:endParaRPr>
            </a:p>
          </p:txBody>
        </p:sp>
        <p:cxnSp>
          <p:nvCxnSpPr>
            <p:cNvPr id="38" name="Прямая соединительная линия 37"/>
            <p:cNvCxnSpPr/>
            <p:nvPr/>
          </p:nvCxnSpPr>
          <p:spPr>
            <a:xfrm>
              <a:off x="4201535" y="593372"/>
              <a:ext cx="1168284"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9" name="Группа 18"/>
          <p:cNvGrpSpPr/>
          <p:nvPr/>
        </p:nvGrpSpPr>
        <p:grpSpPr>
          <a:xfrm>
            <a:off x="35496" y="260648"/>
            <a:ext cx="4144483" cy="5800650"/>
            <a:chOff x="35496" y="461863"/>
            <a:chExt cx="4144483" cy="5800650"/>
          </a:xfrm>
        </p:grpSpPr>
        <p:sp>
          <p:nvSpPr>
            <p:cNvPr id="13" name="Прямоугольник 12"/>
            <p:cNvSpPr/>
            <p:nvPr/>
          </p:nvSpPr>
          <p:spPr>
            <a:xfrm>
              <a:off x="1553031" y="4587225"/>
              <a:ext cx="732893" cy="461665"/>
            </a:xfrm>
            <a:prstGeom prst="rect">
              <a:avLst/>
            </a:prstGeom>
          </p:spPr>
          <p:txBody>
            <a:bodyPr wrap="none">
              <a:spAutoFit/>
            </a:bodyPr>
            <a:lstStyle/>
            <a:p>
              <a:r>
                <a:rPr lang="en-US" sz="2400" b="1" dirty="0">
                  <a:solidFill>
                    <a:srgbClr val="0000FF"/>
                  </a:solidFill>
                </a:rPr>
                <a:t>2.36</a:t>
              </a:r>
              <a:endParaRPr lang="ru-RU" dirty="0"/>
            </a:p>
          </p:txBody>
        </p:sp>
        <p:sp>
          <p:nvSpPr>
            <p:cNvPr id="14" name="Прямоугольник 13"/>
            <p:cNvSpPr/>
            <p:nvPr/>
          </p:nvSpPr>
          <p:spPr>
            <a:xfrm>
              <a:off x="3447086" y="5800848"/>
              <a:ext cx="732893" cy="461665"/>
            </a:xfrm>
            <a:prstGeom prst="rect">
              <a:avLst/>
            </a:prstGeom>
          </p:spPr>
          <p:txBody>
            <a:bodyPr wrap="none">
              <a:spAutoFit/>
            </a:bodyPr>
            <a:lstStyle/>
            <a:p>
              <a:pPr lvl="0"/>
              <a:r>
                <a:rPr lang="en-US" sz="2400" b="1" dirty="0">
                  <a:solidFill>
                    <a:srgbClr val="0000FF"/>
                  </a:solidFill>
                </a:rPr>
                <a:t>1.24</a:t>
              </a:r>
              <a:endParaRPr lang="ru-RU" sz="2400" b="1" baseline="-25000" dirty="0">
                <a:solidFill>
                  <a:srgbClr val="0000FF"/>
                </a:solidFill>
              </a:endParaRPr>
            </a:p>
          </p:txBody>
        </p:sp>
        <p:sp>
          <p:nvSpPr>
            <p:cNvPr id="4" name="TextBox 3"/>
            <p:cNvSpPr txBox="1"/>
            <p:nvPr/>
          </p:nvSpPr>
          <p:spPr>
            <a:xfrm>
              <a:off x="35496" y="1372706"/>
              <a:ext cx="1233030" cy="430887"/>
            </a:xfrm>
            <a:prstGeom prst="rect">
              <a:avLst/>
            </a:prstGeom>
            <a:noFill/>
          </p:spPr>
          <p:txBody>
            <a:bodyPr wrap="none" rtlCol="0">
              <a:spAutoFit/>
            </a:bodyPr>
            <a:lstStyle/>
            <a:p>
              <a:r>
                <a:rPr lang="en-US" sz="2200" b="1" dirty="0">
                  <a:solidFill>
                    <a:srgbClr val="0000FF"/>
                  </a:solidFill>
                </a:rPr>
                <a:t>200 MeV</a:t>
              </a:r>
              <a:endParaRPr lang="ru-RU" sz="2200" b="1" dirty="0">
                <a:solidFill>
                  <a:srgbClr val="0000FF"/>
                </a:solidFill>
              </a:endParaRPr>
            </a:p>
          </p:txBody>
        </p:sp>
        <p:sp>
          <p:nvSpPr>
            <p:cNvPr id="11" name="TextBox 10"/>
            <p:cNvSpPr txBox="1"/>
            <p:nvPr/>
          </p:nvSpPr>
          <p:spPr>
            <a:xfrm>
              <a:off x="447630" y="461863"/>
              <a:ext cx="1811295" cy="461665"/>
            </a:xfrm>
            <a:prstGeom prst="rect">
              <a:avLst/>
            </a:prstGeom>
            <a:noFill/>
          </p:spPr>
          <p:txBody>
            <a:bodyPr wrap="square" rtlCol="0">
              <a:spAutoFit/>
            </a:bodyPr>
            <a:lstStyle/>
            <a:p>
              <a:r>
                <a:rPr lang="en-US" sz="2400" b="1" dirty="0">
                  <a:solidFill>
                    <a:srgbClr val="0000FF"/>
                  </a:solidFill>
                </a:rPr>
                <a:t>A</a:t>
              </a:r>
              <a:r>
                <a:rPr lang="en-US" sz="2400" b="1" baseline="-25000" dirty="0">
                  <a:solidFill>
                    <a:srgbClr val="0000FF"/>
                  </a:solidFill>
                </a:rPr>
                <a:t>1</a:t>
              </a:r>
              <a:r>
                <a:rPr lang="en-US" sz="2400" b="1" dirty="0">
                  <a:solidFill>
                    <a:srgbClr val="0000FF"/>
                  </a:solidFill>
                </a:rPr>
                <a:t>/A</a:t>
              </a:r>
              <a:r>
                <a:rPr lang="en-US" sz="2400" b="1" baseline="-25000" dirty="0">
                  <a:solidFill>
                    <a:srgbClr val="0000FF"/>
                  </a:solidFill>
                </a:rPr>
                <a:t>2  </a:t>
              </a:r>
              <a:r>
                <a:rPr lang="en-US" sz="2400" b="1" dirty="0">
                  <a:solidFill>
                    <a:srgbClr val="0000FF"/>
                  </a:solidFill>
                </a:rPr>
                <a:t>=  5.17                               </a:t>
              </a:r>
              <a:endParaRPr lang="ru-RU" sz="2400" b="1" baseline="-25000" dirty="0">
                <a:solidFill>
                  <a:srgbClr val="0000FF"/>
                </a:solidFill>
              </a:endParaRPr>
            </a:p>
          </p:txBody>
        </p:sp>
        <p:sp>
          <p:nvSpPr>
            <p:cNvPr id="42" name="TextBox 41"/>
            <p:cNvSpPr txBox="1"/>
            <p:nvPr/>
          </p:nvSpPr>
          <p:spPr>
            <a:xfrm>
              <a:off x="2549834" y="3088010"/>
              <a:ext cx="1233030" cy="430887"/>
            </a:xfrm>
            <a:prstGeom prst="rect">
              <a:avLst/>
            </a:prstGeom>
            <a:noFill/>
          </p:spPr>
          <p:txBody>
            <a:bodyPr wrap="none" rtlCol="0">
              <a:spAutoFit/>
            </a:bodyPr>
            <a:lstStyle/>
            <a:p>
              <a:r>
                <a:rPr lang="en-US" sz="2200" b="1" dirty="0">
                  <a:solidFill>
                    <a:srgbClr val="0000FF"/>
                  </a:solidFill>
                </a:rPr>
                <a:t>270 MeV</a:t>
              </a:r>
              <a:endParaRPr lang="ru-RU" sz="2200" b="1" dirty="0">
                <a:solidFill>
                  <a:srgbClr val="0000FF"/>
                </a:solidFill>
              </a:endParaRPr>
            </a:p>
          </p:txBody>
        </p:sp>
      </p:grpSp>
      <p:sp>
        <p:nvSpPr>
          <p:cNvPr id="45" name="TextBox 44"/>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172591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3"/>
          <p:cNvGraphicFramePr>
            <a:graphicFrameLocks noChangeAspect="1"/>
          </p:cNvGraphicFramePr>
          <p:nvPr>
            <p:extLst>
              <p:ext uri="{D42A27DB-BD31-4B8C-83A1-F6EECF244321}">
                <p14:modId xmlns:p14="http://schemas.microsoft.com/office/powerpoint/2010/main" val="94265672"/>
              </p:ext>
            </p:extLst>
          </p:nvPr>
        </p:nvGraphicFramePr>
        <p:xfrm>
          <a:off x="683568" y="692150"/>
          <a:ext cx="7416800" cy="5676900"/>
        </p:xfrm>
        <a:graphic>
          <a:graphicData uri="http://schemas.openxmlformats.org/presentationml/2006/ole">
            <mc:AlternateContent xmlns:mc="http://schemas.openxmlformats.org/markup-compatibility/2006">
              <mc:Choice xmlns:v="urn:schemas-microsoft-com:vml" Requires="v">
                <p:oleObj spid="_x0000_s9320" name="CorelDRAW" r:id="rId4" imgW="5062923" imgH="3874986" progId="CorelDraw.Graphic.16">
                  <p:embed/>
                </p:oleObj>
              </mc:Choice>
              <mc:Fallback>
                <p:oleObj name="CorelDRAW" r:id="rId4" imgW="5062923" imgH="3874986" progId="CorelDraw.Graphic.1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692150"/>
                        <a:ext cx="7416800" cy="5676900"/>
                      </a:xfrm>
                      <a:prstGeom prst="rect">
                        <a:avLst/>
                      </a:prstGeom>
                      <a:noFill/>
                      <a:ln>
                        <a:noFill/>
                      </a:ln>
                      <a:effectLst/>
                      <a:extLst/>
                    </p:spPr>
                  </p:pic>
                </p:oleObj>
              </mc:Fallback>
            </mc:AlternateContent>
          </a:graphicData>
        </a:graphic>
      </p:graphicFrame>
      <p:grpSp>
        <p:nvGrpSpPr>
          <p:cNvPr id="2" name="Группа 30"/>
          <p:cNvGrpSpPr>
            <a:grpSpLocks/>
          </p:cNvGrpSpPr>
          <p:nvPr/>
        </p:nvGrpSpPr>
        <p:grpSpPr bwMode="auto">
          <a:xfrm>
            <a:off x="2844156" y="3284538"/>
            <a:ext cx="3887787" cy="472564"/>
            <a:chOff x="2988215" y="3125505"/>
            <a:chExt cx="3888339" cy="472068"/>
          </a:xfrm>
        </p:grpSpPr>
        <p:cxnSp>
          <p:nvCxnSpPr>
            <p:cNvPr id="16" name="Соединительная линия уступом 15"/>
            <p:cNvCxnSpPr/>
            <p:nvPr/>
          </p:nvCxnSpPr>
          <p:spPr>
            <a:xfrm rot="10800000" flipV="1">
              <a:off x="2988215" y="3414127"/>
              <a:ext cx="1224136" cy="85635"/>
            </a:xfrm>
            <a:prstGeom prst="bentConnector3">
              <a:avLst>
                <a:gd name="adj1" fmla="val 50000"/>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8206" name="TextBox 19"/>
            <p:cNvSpPr txBox="1">
              <a:spLocks noChangeArrowheads="1"/>
            </p:cNvSpPr>
            <p:nvPr/>
          </p:nvSpPr>
          <p:spPr bwMode="auto">
            <a:xfrm>
              <a:off x="4662042" y="3125505"/>
              <a:ext cx="184757" cy="368944"/>
            </a:xfrm>
            <a:prstGeom prst="rect">
              <a:avLst/>
            </a:prstGeom>
            <a:noFill/>
            <a:ln w="9525">
              <a:noFill/>
              <a:miter lim="800000"/>
              <a:headEnd/>
              <a:tailEnd/>
            </a:ln>
          </p:spPr>
          <p:txBody>
            <a:bodyPr wrap="none">
              <a:spAutoFit/>
            </a:bodyPr>
            <a:lstStyle/>
            <a:p>
              <a:endParaRPr lang="ru-RU" dirty="0">
                <a:solidFill>
                  <a:srgbClr val="0070C0"/>
                </a:solidFill>
              </a:endParaRPr>
            </a:p>
          </p:txBody>
        </p:sp>
        <p:sp>
          <p:nvSpPr>
            <p:cNvPr id="8207" name="TextBox 24"/>
            <p:cNvSpPr txBox="1">
              <a:spLocks noChangeArrowheads="1"/>
            </p:cNvSpPr>
            <p:nvPr/>
          </p:nvSpPr>
          <p:spPr bwMode="auto">
            <a:xfrm>
              <a:off x="4342645" y="3197883"/>
              <a:ext cx="1257253" cy="399690"/>
            </a:xfrm>
            <a:prstGeom prst="rect">
              <a:avLst/>
            </a:prstGeom>
            <a:noFill/>
            <a:ln w="9525">
              <a:noFill/>
              <a:miter lim="800000"/>
              <a:headEnd/>
              <a:tailEnd/>
            </a:ln>
          </p:spPr>
          <p:txBody>
            <a:bodyPr wrap="none">
              <a:spAutoFit/>
            </a:bodyPr>
            <a:lstStyle/>
            <a:p>
              <a:r>
                <a:rPr lang="en-US" sz="2000" b="1" dirty="0">
                  <a:solidFill>
                    <a:srgbClr val="0070C0"/>
                  </a:solidFill>
                  <a:effectLst>
                    <a:outerShdw blurRad="38100" dist="38100" dir="2700000" algn="tl">
                      <a:srgbClr val="000000">
                        <a:alpha val="43137"/>
                      </a:srgbClr>
                    </a:outerShdw>
                  </a:effectLst>
                </a:rPr>
                <a:t>di-nuclear</a:t>
              </a:r>
            </a:p>
          </p:txBody>
        </p:sp>
        <p:cxnSp>
          <p:nvCxnSpPr>
            <p:cNvPr id="49" name="Соединительная линия уступом 48"/>
            <p:cNvCxnSpPr/>
            <p:nvPr/>
          </p:nvCxnSpPr>
          <p:spPr>
            <a:xfrm rot="10800000" flipH="1" flipV="1">
              <a:off x="5652418" y="3414127"/>
              <a:ext cx="1224136" cy="85635"/>
            </a:xfrm>
            <a:prstGeom prst="bentConnector3">
              <a:avLst>
                <a:gd name="adj1" fmla="val 50000"/>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sp>
        <p:nvSpPr>
          <p:cNvPr id="8196" name="TextBox 35"/>
          <p:cNvSpPr txBox="1">
            <a:spLocks noChangeArrowheads="1"/>
          </p:cNvSpPr>
          <p:nvPr/>
        </p:nvSpPr>
        <p:spPr bwMode="auto">
          <a:xfrm>
            <a:off x="523875" y="116632"/>
            <a:ext cx="1447832" cy="430887"/>
          </a:xfrm>
          <a:prstGeom prst="rect">
            <a:avLst/>
          </a:prstGeom>
          <a:solidFill>
            <a:schemeClr val="bg1"/>
          </a:solidFill>
          <a:ln w="9525">
            <a:noFill/>
            <a:miter lim="800000"/>
            <a:headEnd/>
            <a:tailEnd/>
          </a:ln>
        </p:spPr>
        <p:txBody>
          <a:bodyPr wrap="none">
            <a:spAutoFit/>
          </a:bodyPr>
          <a:lstStyle/>
          <a:p>
            <a:r>
              <a:rPr lang="en-US" sz="2400" b="1" baseline="30000" dirty="0"/>
              <a:t>48</a:t>
            </a:r>
            <a:r>
              <a:rPr lang="en-US" sz="2200" b="1" dirty="0"/>
              <a:t>Ca + </a:t>
            </a:r>
            <a:r>
              <a:rPr lang="en-US" sz="2400" b="1" baseline="30000" dirty="0"/>
              <a:t>238</a:t>
            </a:r>
            <a:r>
              <a:rPr lang="en-US" sz="2200" b="1" dirty="0"/>
              <a:t>U</a:t>
            </a:r>
            <a:endParaRPr lang="ru-RU" sz="2200" b="1" dirty="0"/>
          </a:p>
        </p:txBody>
      </p:sp>
      <p:grpSp>
        <p:nvGrpSpPr>
          <p:cNvPr id="3" name="Группа 71"/>
          <p:cNvGrpSpPr>
            <a:grpSpLocks/>
          </p:cNvGrpSpPr>
          <p:nvPr/>
        </p:nvGrpSpPr>
        <p:grpSpPr bwMode="auto">
          <a:xfrm>
            <a:off x="3456136" y="187314"/>
            <a:ext cx="3095625" cy="1457325"/>
            <a:chOff x="3851920" y="175260"/>
            <a:chExt cx="3095625" cy="1457350"/>
          </a:xfrm>
        </p:grpSpPr>
        <p:grpSp>
          <p:nvGrpSpPr>
            <p:cNvPr id="8199" name="Группа 49"/>
            <p:cNvGrpSpPr>
              <a:grpSpLocks/>
            </p:cNvGrpSpPr>
            <p:nvPr/>
          </p:nvGrpSpPr>
          <p:grpSpPr bwMode="auto">
            <a:xfrm>
              <a:off x="3851920" y="175260"/>
              <a:ext cx="3095625" cy="846188"/>
              <a:chOff x="3851920" y="175260"/>
              <a:chExt cx="3095625" cy="846188"/>
            </a:xfrm>
          </p:grpSpPr>
          <p:sp>
            <p:nvSpPr>
              <p:cNvPr id="8203" name="TextBox 23"/>
              <p:cNvSpPr txBox="1">
                <a:spLocks noChangeArrowheads="1"/>
              </p:cNvSpPr>
              <p:nvPr/>
            </p:nvSpPr>
            <p:spPr bwMode="auto">
              <a:xfrm>
                <a:off x="4572645" y="621331"/>
                <a:ext cx="1800845" cy="400117"/>
              </a:xfrm>
              <a:prstGeom prst="rect">
                <a:avLst/>
              </a:prstGeom>
              <a:solidFill>
                <a:schemeClr val="bg1"/>
              </a:solidFill>
              <a:ln w="9525">
                <a:noFill/>
                <a:miter lim="800000"/>
                <a:headEnd/>
                <a:tailEnd/>
              </a:ln>
            </p:spPr>
            <p:txBody>
              <a:bodyPr wrap="square">
                <a:spAutoFit/>
              </a:bodyPr>
              <a:lstStyle/>
              <a:p>
                <a:r>
                  <a:rPr lang="en-US" dirty="0">
                    <a:solidFill>
                      <a:srgbClr val="0070C0"/>
                    </a:solidFill>
                  </a:rPr>
                  <a:t>  </a:t>
                </a:r>
                <a:r>
                  <a:rPr lang="en-US" sz="2000" b="1" dirty="0">
                    <a:solidFill>
                      <a:srgbClr val="0070C0"/>
                    </a:solidFill>
                  </a:rPr>
                  <a:t>one nucleus</a:t>
                </a:r>
              </a:p>
            </p:txBody>
          </p:sp>
          <p:sp>
            <p:nvSpPr>
              <p:cNvPr id="29" name="TextBox 28"/>
              <p:cNvSpPr txBox="1"/>
              <p:nvPr/>
            </p:nvSpPr>
            <p:spPr bwMode="auto">
              <a:xfrm>
                <a:off x="3851920" y="175260"/>
                <a:ext cx="3095625" cy="307980"/>
              </a:xfrm>
              <a:prstGeom prst="rect">
                <a:avLst/>
              </a:prstGeom>
              <a:noFill/>
            </p:spPr>
            <p:txBody>
              <a:bodyPr wrap="none">
                <a:spAutoFit/>
              </a:bodyPr>
              <a:lstStyle/>
              <a:p>
                <a:pPr>
                  <a:defRPr/>
                </a:pPr>
                <a:r>
                  <a:rPr lang="en-US" sz="1400" b="1" dirty="0">
                    <a:solidFill>
                      <a:srgbClr val="7030A0"/>
                    </a:solidFill>
                    <a:latin typeface="+mn-lt"/>
                  </a:rPr>
                  <a:t>A.S. </a:t>
                </a:r>
                <a:r>
                  <a:rPr lang="en-US" sz="1400" b="1" dirty="0" err="1">
                    <a:solidFill>
                      <a:srgbClr val="7030A0"/>
                    </a:solidFill>
                    <a:latin typeface="+mn-lt"/>
                  </a:rPr>
                  <a:t>Umar</a:t>
                </a:r>
                <a:r>
                  <a:rPr lang="en-US" sz="1400" b="1" dirty="0">
                    <a:solidFill>
                      <a:srgbClr val="7030A0"/>
                    </a:solidFill>
                    <a:latin typeface="+mn-lt"/>
                  </a:rPr>
                  <a:t> et al., PRC 81, 064607 (2010)</a:t>
                </a:r>
              </a:p>
            </p:txBody>
          </p:sp>
        </p:grpSp>
        <p:cxnSp>
          <p:nvCxnSpPr>
            <p:cNvPr id="32" name="Прямая со стрелкой 31"/>
            <p:cNvCxnSpPr/>
            <p:nvPr/>
          </p:nvCxnSpPr>
          <p:spPr>
            <a:xfrm>
              <a:off x="6083945" y="1124601"/>
              <a:ext cx="504825" cy="50483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flipH="1">
              <a:off x="4401195" y="1127776"/>
              <a:ext cx="504825" cy="50483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8244408" y="4047455"/>
            <a:ext cx="784189" cy="523220"/>
          </a:xfrm>
          <a:prstGeom prst="rect">
            <a:avLst/>
          </a:prstGeom>
          <a:noFill/>
        </p:spPr>
        <p:txBody>
          <a:bodyPr wrap="none" rtlCol="0">
            <a:spAutoFit/>
          </a:bodyPr>
          <a:lstStyle/>
          <a:p>
            <a:r>
              <a:rPr lang="en-US" sz="2800" b="1" baseline="30000" dirty="0">
                <a:solidFill>
                  <a:srgbClr val="0070C0"/>
                </a:solidFill>
                <a:effectLst>
                  <a:outerShdw blurRad="38100" dist="38100" dir="2700000" algn="tl">
                    <a:srgbClr val="000000">
                      <a:alpha val="43137"/>
                    </a:srgbClr>
                  </a:outerShdw>
                </a:effectLst>
              </a:rPr>
              <a:t>238</a:t>
            </a:r>
            <a:r>
              <a:rPr lang="en-US" sz="2800" b="1" dirty="0">
                <a:solidFill>
                  <a:srgbClr val="0070C0"/>
                </a:solidFill>
                <a:effectLst>
                  <a:outerShdw blurRad="38100" dist="38100" dir="2700000" algn="tl">
                    <a:srgbClr val="000000">
                      <a:alpha val="43137"/>
                    </a:srgbClr>
                  </a:outerShdw>
                </a:effectLst>
              </a:rPr>
              <a:t>U</a:t>
            </a:r>
            <a:endParaRPr lang="ru-RU" sz="2800" b="1" dirty="0">
              <a:solidFill>
                <a:srgbClr val="0070C0"/>
              </a:solidFill>
              <a:effectLst>
                <a:outerShdw blurRad="38100" dist="38100" dir="2700000" algn="tl">
                  <a:srgbClr val="000000">
                    <a:alpha val="43137"/>
                  </a:srgbClr>
                </a:outerShdw>
              </a:effectLst>
            </a:endParaRPr>
          </a:p>
        </p:txBody>
      </p:sp>
      <p:sp>
        <p:nvSpPr>
          <p:cNvPr id="27" name="TextBox 26"/>
          <p:cNvSpPr txBox="1"/>
          <p:nvPr/>
        </p:nvSpPr>
        <p:spPr>
          <a:xfrm>
            <a:off x="395536" y="4069880"/>
            <a:ext cx="878767" cy="523220"/>
          </a:xfrm>
          <a:prstGeom prst="rect">
            <a:avLst/>
          </a:prstGeom>
          <a:solidFill>
            <a:schemeClr val="bg1"/>
          </a:solidFill>
        </p:spPr>
        <p:txBody>
          <a:bodyPr wrap="none" rtlCol="0">
            <a:spAutoFit/>
          </a:bodyPr>
          <a:lstStyle/>
          <a:p>
            <a:r>
              <a:rPr lang="en-US" sz="2800" b="1" baseline="30000" dirty="0">
                <a:solidFill>
                  <a:srgbClr val="0070C0"/>
                </a:solidFill>
                <a:effectLst>
                  <a:outerShdw blurRad="38100" dist="38100" dir="2700000" algn="tl">
                    <a:srgbClr val="000000">
                      <a:alpha val="43137"/>
                    </a:srgbClr>
                  </a:outerShdw>
                </a:effectLst>
              </a:rPr>
              <a:t>48</a:t>
            </a:r>
            <a:r>
              <a:rPr lang="en-US" sz="2800" b="1" dirty="0">
                <a:solidFill>
                  <a:srgbClr val="0070C0"/>
                </a:solidFill>
                <a:effectLst>
                  <a:outerShdw blurRad="38100" dist="38100" dir="2700000" algn="tl">
                    <a:srgbClr val="000000">
                      <a:alpha val="43137"/>
                    </a:srgbClr>
                  </a:outerShdw>
                </a:effectLst>
              </a:rPr>
              <a:t>Ca </a:t>
            </a:r>
            <a:endParaRPr lang="ru-RU" sz="2800" b="1" dirty="0">
              <a:solidFill>
                <a:srgbClr val="0070C0"/>
              </a:solidFill>
              <a:effectLst>
                <a:outerShdw blurRad="38100" dist="38100" dir="2700000" algn="tl">
                  <a:srgbClr val="000000">
                    <a:alpha val="43137"/>
                  </a:srgbClr>
                </a:outerShdw>
              </a:effectLst>
            </a:endParaRPr>
          </a:p>
        </p:txBody>
      </p:sp>
      <p:grpSp>
        <p:nvGrpSpPr>
          <p:cNvPr id="14" name="Группа 13"/>
          <p:cNvGrpSpPr/>
          <p:nvPr/>
        </p:nvGrpSpPr>
        <p:grpSpPr>
          <a:xfrm>
            <a:off x="2699792" y="783032"/>
            <a:ext cx="4298872" cy="2574578"/>
            <a:chOff x="2728608" y="754232"/>
            <a:chExt cx="4298872" cy="2574578"/>
          </a:xfrm>
        </p:grpSpPr>
        <p:sp>
          <p:nvSpPr>
            <p:cNvPr id="4" name="Прямоугольник 3"/>
            <p:cNvSpPr/>
            <p:nvPr/>
          </p:nvSpPr>
          <p:spPr>
            <a:xfrm>
              <a:off x="2728608" y="754232"/>
              <a:ext cx="4298872" cy="257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272207" y="1556792"/>
              <a:ext cx="1034257" cy="10081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13" name="Прямая соединительная линия 12"/>
          <p:cNvCxnSpPr/>
          <p:nvPr/>
        </p:nvCxnSpPr>
        <p:spPr>
          <a:xfrm>
            <a:off x="10116616" y="2204864"/>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Группа 17"/>
          <p:cNvGrpSpPr/>
          <p:nvPr/>
        </p:nvGrpSpPr>
        <p:grpSpPr>
          <a:xfrm>
            <a:off x="1971707" y="783032"/>
            <a:ext cx="5638693" cy="3742076"/>
            <a:chOff x="1971707" y="783032"/>
            <a:chExt cx="5638693" cy="3742076"/>
          </a:xfrm>
        </p:grpSpPr>
        <p:sp>
          <p:nvSpPr>
            <p:cNvPr id="15" name="Прямоугольник 14"/>
            <p:cNvSpPr/>
            <p:nvPr/>
          </p:nvSpPr>
          <p:spPr>
            <a:xfrm>
              <a:off x="1971707" y="783032"/>
              <a:ext cx="728085" cy="3726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6849578" y="799020"/>
              <a:ext cx="760822" cy="3726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2038381" y="3001018"/>
              <a:ext cx="5472608"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p:cNvGrpSpPr/>
          <p:nvPr/>
        </p:nvGrpSpPr>
        <p:grpSpPr>
          <a:xfrm>
            <a:off x="1108424" y="2704544"/>
            <a:ext cx="1246811" cy="1310634"/>
            <a:chOff x="1612480" y="2704544"/>
            <a:chExt cx="1246811" cy="1310634"/>
          </a:xfrm>
        </p:grpSpPr>
        <p:cxnSp>
          <p:nvCxnSpPr>
            <p:cNvPr id="5" name="Прямая соединительная линия 4"/>
            <p:cNvCxnSpPr/>
            <p:nvPr/>
          </p:nvCxnSpPr>
          <p:spPr>
            <a:xfrm flipH="1">
              <a:off x="1612480" y="2762771"/>
              <a:ext cx="1186026" cy="125240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Овал 8"/>
            <p:cNvSpPr/>
            <p:nvPr/>
          </p:nvSpPr>
          <p:spPr>
            <a:xfrm>
              <a:off x="2746629" y="2704544"/>
              <a:ext cx="112662" cy="112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3" name="Группа 22"/>
          <p:cNvGrpSpPr/>
          <p:nvPr/>
        </p:nvGrpSpPr>
        <p:grpSpPr>
          <a:xfrm flipH="1">
            <a:off x="7213621" y="2723580"/>
            <a:ext cx="1246811" cy="1310634"/>
            <a:chOff x="1612480" y="2704544"/>
            <a:chExt cx="1246811" cy="1310634"/>
          </a:xfrm>
        </p:grpSpPr>
        <p:cxnSp>
          <p:nvCxnSpPr>
            <p:cNvPr id="24" name="Прямая соединительная линия 23"/>
            <p:cNvCxnSpPr/>
            <p:nvPr/>
          </p:nvCxnSpPr>
          <p:spPr>
            <a:xfrm flipH="1">
              <a:off x="1612480" y="2762771"/>
              <a:ext cx="1186026" cy="125240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Овал 24"/>
            <p:cNvSpPr/>
            <p:nvPr/>
          </p:nvSpPr>
          <p:spPr>
            <a:xfrm>
              <a:off x="2746629" y="2704544"/>
              <a:ext cx="112662" cy="112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65169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990600" y="3214688"/>
          <a:ext cx="5826125" cy="3414712"/>
        </p:xfrm>
        <a:graphic>
          <a:graphicData uri="http://schemas.openxmlformats.org/presentationml/2006/ole">
            <mc:AlternateContent xmlns:mc="http://schemas.openxmlformats.org/markup-compatibility/2006">
              <mc:Choice xmlns:v="urn:schemas-microsoft-com:vml" Requires="v">
                <p:oleObj spid="_x0000_s10444" name="CorelDRAW" r:id="rId3" imgW="4471416" imgH="2764536" progId="">
                  <p:embed/>
                </p:oleObj>
              </mc:Choice>
              <mc:Fallback>
                <p:oleObj name="CorelDRAW" r:id="rId3" imgW="4471416" imgH="276453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214688"/>
                        <a:ext cx="5826125" cy="341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9219" name="Object 3"/>
          <p:cNvGraphicFramePr>
            <a:graphicFrameLocks noChangeAspect="1"/>
          </p:cNvGraphicFramePr>
          <p:nvPr/>
        </p:nvGraphicFramePr>
        <p:xfrm>
          <a:off x="990600" y="76200"/>
          <a:ext cx="5867400" cy="2940050"/>
        </p:xfrm>
        <a:graphic>
          <a:graphicData uri="http://schemas.openxmlformats.org/presentationml/2006/ole">
            <mc:AlternateContent xmlns:mc="http://schemas.openxmlformats.org/markup-compatibility/2006">
              <mc:Choice xmlns:v="urn:schemas-microsoft-com:vml" Requires="v">
                <p:oleObj spid="_x0000_s10445" name="CorelDRAW" r:id="rId5" imgW="4502520" imgH="2378520" progId="">
                  <p:embed/>
                </p:oleObj>
              </mc:Choice>
              <mc:Fallback>
                <p:oleObj name="CorelDRAW" r:id="rId5" imgW="4502520" imgH="237852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76200"/>
                        <a:ext cx="5867400" cy="294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9220" name="TextBox 15"/>
          <p:cNvSpPr txBox="1">
            <a:spLocks noChangeArrowheads="1"/>
          </p:cNvSpPr>
          <p:nvPr/>
        </p:nvSpPr>
        <p:spPr bwMode="auto">
          <a:xfrm>
            <a:off x="5173663" y="4763"/>
            <a:ext cx="71205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ru-RU" sz="2000" b="1" baseline="30000" dirty="0">
                <a:solidFill>
                  <a:srgbClr val="C00000"/>
                </a:solidFill>
              </a:rPr>
              <a:t>208</a:t>
            </a:r>
            <a:r>
              <a:rPr lang="en-US" altLang="ru-RU" sz="2000" b="1" dirty="0">
                <a:solidFill>
                  <a:srgbClr val="C00000"/>
                </a:solidFill>
              </a:rPr>
              <a:t>Pb</a:t>
            </a:r>
            <a:endParaRPr lang="ru-RU" altLang="ru-RU" sz="2000" b="1" dirty="0">
              <a:solidFill>
                <a:srgbClr val="C00000"/>
              </a:solidFill>
            </a:endParaRPr>
          </a:p>
        </p:txBody>
      </p:sp>
      <p:sp>
        <p:nvSpPr>
          <p:cNvPr id="9221" name="AutoShape 21"/>
          <p:cNvSpPr>
            <a:spLocks noChangeArrowheads="1"/>
          </p:cNvSpPr>
          <p:nvPr/>
        </p:nvSpPr>
        <p:spPr bwMode="auto">
          <a:xfrm>
            <a:off x="3687763" y="3471000"/>
            <a:ext cx="298450" cy="282575"/>
          </a:xfrm>
          <a:prstGeom prst="downArrow">
            <a:avLst>
              <a:gd name="adj1" fmla="val 50000"/>
              <a:gd name="adj2" fmla="val 25000"/>
            </a:avLst>
          </a:prstGeom>
          <a:solidFill>
            <a:schemeClr val="bg1"/>
          </a:solidFill>
          <a:ln w="19050">
            <a:solidFill>
              <a:srgbClr val="C00000"/>
            </a:solidFill>
            <a:miter lim="800000"/>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ru-RU" altLang="ru-RU"/>
          </a:p>
        </p:txBody>
      </p:sp>
      <p:sp>
        <p:nvSpPr>
          <p:cNvPr id="9222" name="TextBox 18"/>
          <p:cNvSpPr txBox="1">
            <a:spLocks noChangeArrowheads="1"/>
          </p:cNvSpPr>
          <p:nvPr/>
        </p:nvSpPr>
        <p:spPr bwMode="auto">
          <a:xfrm>
            <a:off x="3281363" y="3061425"/>
            <a:ext cx="697627" cy="400110"/>
          </a:xfrm>
          <a:prstGeom prst="rect">
            <a:avLst/>
          </a:prstGeom>
          <a:solidFill>
            <a:schemeClr val="bg1"/>
          </a:solidFill>
          <a:ln>
            <a:noFill/>
          </a:ln>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ru-RU" sz="2000" b="1" baseline="30000" dirty="0">
                <a:solidFill>
                  <a:srgbClr val="C00000"/>
                </a:solidFill>
              </a:rPr>
              <a:t>132</a:t>
            </a:r>
            <a:r>
              <a:rPr lang="en-US" altLang="ru-RU" sz="2000" b="1" dirty="0">
                <a:solidFill>
                  <a:srgbClr val="C00000"/>
                </a:solidFill>
              </a:rPr>
              <a:t>Sn</a:t>
            </a:r>
            <a:endParaRPr lang="ru-RU" altLang="ru-RU" sz="2000" b="1" dirty="0">
              <a:solidFill>
                <a:srgbClr val="C00000"/>
              </a:solidFill>
            </a:endParaRPr>
          </a:p>
        </p:txBody>
      </p:sp>
      <p:sp>
        <p:nvSpPr>
          <p:cNvPr id="9223" name="AutoShape 21"/>
          <p:cNvSpPr>
            <a:spLocks noChangeArrowheads="1"/>
          </p:cNvSpPr>
          <p:nvPr/>
        </p:nvSpPr>
        <p:spPr bwMode="auto">
          <a:xfrm>
            <a:off x="5551488" y="423863"/>
            <a:ext cx="298450" cy="282575"/>
          </a:xfrm>
          <a:prstGeom prst="downArrow">
            <a:avLst>
              <a:gd name="adj1" fmla="val 50000"/>
              <a:gd name="adj2" fmla="val 25000"/>
            </a:avLst>
          </a:prstGeom>
          <a:solidFill>
            <a:schemeClr val="bg1"/>
          </a:solidFill>
          <a:ln w="19050">
            <a:solidFill>
              <a:srgbClr val="C00000"/>
            </a:solidFill>
            <a:miter lim="800000"/>
            <a:headEnd/>
            <a:tailEnd/>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ru-RU" altLang="ru-RU"/>
          </a:p>
        </p:txBody>
      </p:sp>
      <p:sp>
        <p:nvSpPr>
          <p:cNvPr id="9224" name="Text Box 10"/>
          <p:cNvSpPr txBox="1">
            <a:spLocks noChangeArrowheads="1"/>
          </p:cNvSpPr>
          <p:nvPr/>
        </p:nvSpPr>
        <p:spPr bwMode="auto">
          <a:xfrm>
            <a:off x="6997700" y="309563"/>
            <a:ext cx="174148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ru-RU" b="1" baseline="30000" dirty="0">
                <a:solidFill>
                  <a:srgbClr val="336600"/>
                </a:solidFill>
              </a:rPr>
              <a:t>248</a:t>
            </a:r>
            <a:r>
              <a:rPr lang="en-US" altLang="ru-RU" sz="2000" b="1" dirty="0">
                <a:solidFill>
                  <a:srgbClr val="336600"/>
                </a:solidFill>
              </a:rPr>
              <a:t>Cm + </a:t>
            </a:r>
            <a:r>
              <a:rPr lang="en-US" altLang="ru-RU" b="1" baseline="30000" dirty="0">
                <a:solidFill>
                  <a:srgbClr val="336600"/>
                </a:solidFill>
              </a:rPr>
              <a:t>48</a:t>
            </a:r>
            <a:r>
              <a:rPr lang="en-US" altLang="ru-RU" sz="2000" b="1" dirty="0">
                <a:solidFill>
                  <a:srgbClr val="336600"/>
                </a:solidFill>
              </a:rPr>
              <a:t>Ca </a:t>
            </a:r>
          </a:p>
          <a:p>
            <a:r>
              <a:rPr lang="en-US" altLang="ru-RU" sz="2000" b="1" dirty="0">
                <a:solidFill>
                  <a:srgbClr val="336600"/>
                </a:solidFill>
              </a:rPr>
              <a:t>E</a:t>
            </a:r>
            <a:r>
              <a:rPr lang="en-US" altLang="ru-RU" b="1" baseline="-25000" dirty="0">
                <a:solidFill>
                  <a:srgbClr val="336600"/>
                </a:solidFill>
              </a:rPr>
              <a:t>x</a:t>
            </a:r>
            <a:r>
              <a:rPr lang="en-US" altLang="ru-RU" sz="2000" b="1" dirty="0">
                <a:solidFill>
                  <a:srgbClr val="336600"/>
                </a:solidFill>
              </a:rPr>
              <a:t> = 33 MeV</a:t>
            </a:r>
            <a:endParaRPr lang="ru-RU" altLang="ru-RU" sz="2000" b="1" dirty="0">
              <a:solidFill>
                <a:srgbClr val="336600"/>
              </a:solidFill>
            </a:endParaRPr>
          </a:p>
        </p:txBody>
      </p:sp>
      <p:sp>
        <p:nvSpPr>
          <p:cNvPr id="9225" name="TextBox 8"/>
          <p:cNvSpPr txBox="1">
            <a:spLocks noChangeArrowheads="1"/>
          </p:cNvSpPr>
          <p:nvPr/>
        </p:nvSpPr>
        <p:spPr bwMode="auto">
          <a:xfrm>
            <a:off x="1712913" y="173038"/>
            <a:ext cx="5870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ru-RU" b="1" dirty="0"/>
              <a:t>95%</a:t>
            </a:r>
            <a:endParaRPr lang="ru-RU" altLang="ru-RU" b="1" dirty="0"/>
          </a:p>
        </p:txBody>
      </p:sp>
      <p:sp>
        <p:nvSpPr>
          <p:cNvPr id="9226" name="TextBox 9"/>
          <p:cNvSpPr txBox="1">
            <a:spLocks noChangeArrowheads="1"/>
          </p:cNvSpPr>
          <p:nvPr/>
        </p:nvSpPr>
        <p:spPr bwMode="auto">
          <a:xfrm>
            <a:off x="1679575" y="3508375"/>
            <a:ext cx="638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ru-RU" b="1"/>
              <a:t>≈ 5%</a:t>
            </a:r>
            <a:endParaRPr lang="ru-RU" altLang="ru-RU" b="1"/>
          </a:p>
        </p:txBody>
      </p:sp>
      <p:sp>
        <p:nvSpPr>
          <p:cNvPr id="9227" name="TextBox 10"/>
          <p:cNvSpPr txBox="1">
            <a:spLocks noChangeArrowheads="1"/>
          </p:cNvSpPr>
          <p:nvPr/>
        </p:nvSpPr>
        <p:spPr bwMode="auto">
          <a:xfrm>
            <a:off x="7092950" y="1484313"/>
            <a:ext cx="2009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ru-RU" b="1" dirty="0">
                <a:solidFill>
                  <a:srgbClr val="0000FF"/>
                </a:solidFill>
              </a:rPr>
              <a:t>M. </a:t>
            </a:r>
            <a:r>
              <a:rPr lang="en-US" altLang="ru-RU" b="1" dirty="0" err="1">
                <a:solidFill>
                  <a:srgbClr val="0000FF"/>
                </a:solidFill>
              </a:rPr>
              <a:t>Itkis</a:t>
            </a:r>
            <a:r>
              <a:rPr lang="en-US" altLang="ru-RU" b="1" dirty="0">
                <a:solidFill>
                  <a:srgbClr val="0000FF"/>
                </a:solidFill>
              </a:rPr>
              <a:t>,</a:t>
            </a:r>
          </a:p>
          <a:p>
            <a:r>
              <a:rPr lang="en-US" altLang="ru-RU" b="1" dirty="0">
                <a:solidFill>
                  <a:srgbClr val="0000FF"/>
                </a:solidFill>
              </a:rPr>
              <a:t>G. </a:t>
            </a:r>
            <a:r>
              <a:rPr lang="en-US" altLang="ru-RU" b="1" dirty="0" err="1">
                <a:solidFill>
                  <a:srgbClr val="0000FF"/>
                </a:solidFill>
              </a:rPr>
              <a:t>Knyazheva</a:t>
            </a:r>
            <a:r>
              <a:rPr lang="en-US" altLang="ru-RU" b="1" dirty="0">
                <a:solidFill>
                  <a:srgbClr val="0000FF"/>
                </a:solidFill>
              </a:rPr>
              <a:t> et al.</a:t>
            </a:r>
            <a:endParaRPr lang="ru-RU" altLang="ru-RU" b="1" dirty="0">
              <a:solidFill>
                <a:srgbClr val="0000FF"/>
              </a:solidFill>
            </a:endParaRPr>
          </a:p>
        </p:txBody>
      </p:sp>
      <p:sp>
        <p:nvSpPr>
          <p:cNvPr id="9228" name="TextBox 11"/>
          <p:cNvSpPr txBox="1">
            <a:spLocks noChangeArrowheads="1"/>
          </p:cNvSpPr>
          <p:nvPr/>
        </p:nvSpPr>
        <p:spPr bwMode="auto">
          <a:xfrm>
            <a:off x="3203575" y="549275"/>
            <a:ext cx="1520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ru-RU" sz="1400" b="1">
                <a:solidFill>
                  <a:srgbClr val="0070C0"/>
                </a:solidFill>
                <a:latin typeface="Arial" pitchFamily="34" charset="0"/>
              </a:rPr>
              <a:t>QUASI-FISSION</a:t>
            </a:r>
            <a:endParaRPr lang="ru-RU" altLang="ru-RU" sz="1400" b="1">
              <a:solidFill>
                <a:srgbClr val="0070C0"/>
              </a:solidFill>
              <a:latin typeface="Arial" pitchFamily="34" charset="0"/>
            </a:endParaRPr>
          </a:p>
        </p:txBody>
      </p:sp>
      <p:sp>
        <p:nvSpPr>
          <p:cNvPr id="9229" name="TextBox 12"/>
          <p:cNvSpPr txBox="1">
            <a:spLocks noChangeArrowheads="1"/>
          </p:cNvSpPr>
          <p:nvPr/>
        </p:nvSpPr>
        <p:spPr bwMode="auto">
          <a:xfrm>
            <a:off x="4932363" y="3500438"/>
            <a:ext cx="1639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ru-RU" sz="1400" b="1" dirty="0">
                <a:solidFill>
                  <a:srgbClr val="0070C0"/>
                </a:solidFill>
                <a:latin typeface="Arial" pitchFamily="34" charset="0"/>
              </a:rPr>
              <a:t>FUSION-FISSION</a:t>
            </a:r>
            <a:endParaRPr lang="ru-RU" altLang="ru-RU" sz="1400" b="1" dirty="0">
              <a:solidFill>
                <a:srgbClr val="0070C0"/>
              </a:solidFill>
              <a:latin typeface="Arial" pitchFamily="34" charset="0"/>
            </a:endParaRPr>
          </a:p>
        </p:txBody>
      </p:sp>
      <p:sp>
        <p:nvSpPr>
          <p:cNvPr id="2" name="Прямоугольник 1"/>
          <p:cNvSpPr/>
          <p:nvPr/>
        </p:nvSpPr>
        <p:spPr>
          <a:xfrm>
            <a:off x="3491880" y="1916832"/>
            <a:ext cx="115212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755576" y="2996952"/>
            <a:ext cx="7112868" cy="3816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402893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Изображение 3"/>
          <p:cNvPicPr>
            <a:picLocks noChangeAspect="1"/>
          </p:cNvPicPr>
          <p:nvPr/>
        </p:nvPicPr>
        <p:blipFill>
          <a:blip r:embed="rId2" cstate="print"/>
          <a:srcRect/>
          <a:stretch>
            <a:fillRect/>
          </a:stretch>
        </p:blipFill>
        <p:spPr bwMode="auto">
          <a:xfrm>
            <a:off x="0" y="411163"/>
            <a:ext cx="9144000" cy="4275137"/>
          </a:xfrm>
          <a:prstGeom prst="rect">
            <a:avLst/>
          </a:prstGeom>
          <a:noFill/>
          <a:ln w="9525">
            <a:noFill/>
            <a:miter lim="800000"/>
            <a:headEnd/>
            <a:tailEnd/>
          </a:ln>
        </p:spPr>
      </p:pic>
      <p:cxnSp>
        <p:nvCxnSpPr>
          <p:cNvPr id="6" name="Прямая соединительная линия 5"/>
          <p:cNvCxnSpPr/>
          <p:nvPr/>
        </p:nvCxnSpPr>
        <p:spPr>
          <a:xfrm>
            <a:off x="3923265" y="3861048"/>
            <a:ext cx="663" cy="1582435"/>
          </a:xfrm>
          <a:prstGeom prst="line">
            <a:avLst/>
          </a:prstGeom>
          <a:ln w="28575">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26761" y="4797152"/>
            <a:ext cx="1389163" cy="369332"/>
          </a:xfrm>
          <a:prstGeom prst="rect">
            <a:avLst/>
          </a:prstGeom>
          <a:solidFill>
            <a:schemeClr val="bg1"/>
          </a:solidFill>
        </p:spPr>
        <p:txBody>
          <a:bodyPr wrap="none" rtlCol="0">
            <a:spAutoFit/>
          </a:bodyPr>
          <a:lstStyle/>
          <a:p>
            <a:pPr algn="ctr"/>
            <a:r>
              <a:rPr lang="ru-RU" b="1" dirty="0">
                <a:solidFill>
                  <a:schemeClr val="accent2">
                    <a:lumMod val="75000"/>
                  </a:schemeClr>
                </a:solidFill>
                <a:latin typeface="Clarendon Blk BT" panose="02040905050505020204" pitchFamily="18" charset="0"/>
              </a:rPr>
              <a:t>«</a:t>
            </a:r>
            <a:r>
              <a:rPr lang="en-GB" b="1" dirty="0">
                <a:solidFill>
                  <a:schemeClr val="accent2">
                    <a:lumMod val="75000"/>
                  </a:schemeClr>
                </a:solidFill>
                <a:latin typeface="Clarendon Blk BT" panose="02040905050505020204" pitchFamily="18" charset="0"/>
              </a:rPr>
              <a:t>no return</a:t>
            </a:r>
            <a:r>
              <a:rPr lang="ru-RU" b="1" dirty="0">
                <a:solidFill>
                  <a:schemeClr val="accent2">
                    <a:lumMod val="75000"/>
                  </a:schemeClr>
                </a:solidFill>
                <a:latin typeface="Clarendon Blk BT" panose="02040905050505020204" pitchFamily="18" charset="0"/>
              </a:rPr>
              <a:t>»</a:t>
            </a:r>
            <a:r>
              <a:rPr lang="en-GB" b="1" dirty="0">
                <a:solidFill>
                  <a:schemeClr val="accent2">
                    <a:lumMod val="75000"/>
                  </a:schemeClr>
                </a:solidFill>
                <a:latin typeface="Clarendon Blk BT" panose="02040905050505020204" pitchFamily="18" charset="0"/>
              </a:rPr>
              <a:t> </a:t>
            </a:r>
            <a:endParaRPr lang="ru-RU" b="1" dirty="0">
              <a:solidFill>
                <a:schemeClr val="accent2">
                  <a:lumMod val="75000"/>
                </a:schemeClr>
              </a:solidFill>
            </a:endParaRPr>
          </a:p>
        </p:txBody>
      </p:sp>
      <p:sp>
        <p:nvSpPr>
          <p:cNvPr id="14" name="TextBox 13"/>
          <p:cNvSpPr txBox="1"/>
          <p:nvPr/>
        </p:nvSpPr>
        <p:spPr>
          <a:xfrm>
            <a:off x="5286202" y="4797152"/>
            <a:ext cx="1075231" cy="369332"/>
          </a:xfrm>
          <a:prstGeom prst="rect">
            <a:avLst/>
          </a:prstGeom>
          <a:solidFill>
            <a:schemeClr val="bg1"/>
          </a:solidFill>
        </p:spPr>
        <p:txBody>
          <a:bodyPr wrap="none" rtlCol="0">
            <a:spAutoFit/>
          </a:bodyPr>
          <a:lstStyle/>
          <a:p>
            <a:pPr algn="ctr"/>
            <a:r>
              <a:rPr lang="en-US" b="1" dirty="0">
                <a:solidFill>
                  <a:schemeClr val="accent2">
                    <a:lumMod val="75000"/>
                  </a:schemeClr>
                </a:solidFill>
                <a:latin typeface="Clarendon Blk BT" panose="02040905050505020204" pitchFamily="18" charset="0"/>
              </a:rPr>
              <a:t>CAPTURE</a:t>
            </a:r>
            <a:endParaRPr lang="ru-RU" b="1" dirty="0">
              <a:solidFill>
                <a:schemeClr val="accent2">
                  <a:lumMod val="75000"/>
                </a:schemeClr>
              </a:solidFill>
            </a:endParaRPr>
          </a:p>
        </p:txBody>
      </p:sp>
      <p:sp>
        <p:nvSpPr>
          <p:cNvPr id="8" name="TextBox 7"/>
          <p:cNvSpPr txBox="1"/>
          <p:nvPr/>
        </p:nvSpPr>
        <p:spPr>
          <a:xfrm>
            <a:off x="1469371" y="4796589"/>
            <a:ext cx="513282" cy="369332"/>
          </a:xfrm>
          <a:prstGeom prst="rect">
            <a:avLst/>
          </a:prstGeom>
          <a:solidFill>
            <a:schemeClr val="bg1"/>
          </a:solidFill>
        </p:spPr>
        <p:txBody>
          <a:bodyPr wrap="none" rtlCol="0">
            <a:spAutoFit/>
          </a:bodyPr>
          <a:lstStyle/>
          <a:p>
            <a:pPr algn="ctr"/>
            <a:r>
              <a:rPr lang="en-US" b="1" dirty="0">
                <a:solidFill>
                  <a:schemeClr val="accent2">
                    <a:lumMod val="75000"/>
                  </a:schemeClr>
                </a:solidFill>
                <a:latin typeface="Clarendon Blk BT" panose="02040905050505020204" pitchFamily="18" charset="0"/>
              </a:rPr>
              <a:t>DIC</a:t>
            </a:r>
            <a:endParaRPr lang="ru-RU" b="1" dirty="0">
              <a:solidFill>
                <a:schemeClr val="accent2">
                  <a:lumMod val="75000"/>
                </a:schemeClr>
              </a:solidFill>
            </a:endParaRPr>
          </a:p>
        </p:txBody>
      </p:sp>
      <p:sp>
        <p:nvSpPr>
          <p:cNvPr id="10" name="TextBox 9"/>
          <p:cNvSpPr txBox="1"/>
          <p:nvPr/>
        </p:nvSpPr>
        <p:spPr>
          <a:xfrm>
            <a:off x="35496" y="6474822"/>
            <a:ext cx="7625806"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3876387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996" y="2817837"/>
            <a:ext cx="4381500"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43719"/>
            <a:ext cx="4381500"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Группа 7"/>
          <p:cNvGrpSpPr/>
          <p:nvPr/>
        </p:nvGrpSpPr>
        <p:grpSpPr>
          <a:xfrm>
            <a:off x="1619672" y="4101322"/>
            <a:ext cx="6840792" cy="2113614"/>
            <a:chOff x="1619672" y="3776381"/>
            <a:chExt cx="6840792" cy="2113614"/>
          </a:xfrm>
        </p:grpSpPr>
        <p:sp>
          <p:nvSpPr>
            <p:cNvPr id="7" name="TextBox 6"/>
            <p:cNvSpPr txBox="1"/>
            <p:nvPr/>
          </p:nvSpPr>
          <p:spPr>
            <a:xfrm>
              <a:off x="1619672" y="3776381"/>
              <a:ext cx="2242922" cy="646331"/>
            </a:xfrm>
            <a:prstGeom prst="rect">
              <a:avLst/>
            </a:prstGeom>
            <a:solidFill>
              <a:schemeClr val="bg1"/>
            </a:solidFill>
          </p:spPr>
          <p:txBody>
            <a:bodyPr wrap="none" rtlCol="0">
              <a:spAutoFit/>
            </a:bodyPr>
            <a:lstStyle/>
            <a:p>
              <a:r>
                <a:rPr lang="el-GR" sz="3600" dirty="0">
                  <a:solidFill>
                    <a:srgbClr val="1F861C"/>
                  </a:solidFill>
                  <a:effectLst>
                    <a:outerShdw blurRad="38100" dist="38100" dir="2700000" algn="tl">
                      <a:srgbClr val="000000">
                        <a:alpha val="43137"/>
                      </a:srgbClr>
                    </a:outerShdw>
                  </a:effectLst>
                  <a:latin typeface="Calibri"/>
                  <a:cs typeface="Calibri"/>
                </a:rPr>
                <a:t>σ</a:t>
              </a:r>
              <a:r>
                <a:rPr lang="en-US" sz="3600" baseline="-25000" dirty="0">
                  <a:solidFill>
                    <a:srgbClr val="1F861C"/>
                  </a:solidFill>
                  <a:effectLst>
                    <a:outerShdw blurRad="38100" dist="38100" dir="2700000" algn="tl">
                      <a:srgbClr val="000000">
                        <a:alpha val="43137"/>
                      </a:srgbClr>
                    </a:outerShdw>
                  </a:effectLst>
                  <a:latin typeface="Calibri"/>
                  <a:cs typeface="Calibri"/>
                </a:rPr>
                <a:t>QF</a:t>
              </a:r>
              <a:r>
                <a:rPr lang="en-US" sz="3200" dirty="0">
                  <a:solidFill>
                    <a:srgbClr val="1F861C"/>
                  </a:solidFill>
                  <a:effectLst>
                    <a:outerShdw blurRad="38100" dist="38100" dir="2700000" algn="tl">
                      <a:srgbClr val="000000">
                        <a:alpha val="43137"/>
                      </a:srgbClr>
                    </a:outerShdw>
                  </a:effectLst>
                </a:rPr>
                <a:t> = 65 mb</a:t>
              </a:r>
              <a:endParaRPr lang="ru-RU" sz="3200" dirty="0">
                <a:solidFill>
                  <a:srgbClr val="1F861C"/>
                </a:solidFill>
                <a:effectLst>
                  <a:outerShdw blurRad="38100" dist="38100" dir="2700000" algn="tl">
                    <a:srgbClr val="000000">
                      <a:alpha val="43137"/>
                    </a:srgbClr>
                  </a:outerShdw>
                </a:effectLst>
              </a:endParaRPr>
            </a:p>
          </p:txBody>
        </p:sp>
        <p:sp>
          <p:nvSpPr>
            <p:cNvPr id="10" name="TextBox 9"/>
            <p:cNvSpPr txBox="1"/>
            <p:nvPr/>
          </p:nvSpPr>
          <p:spPr>
            <a:xfrm>
              <a:off x="6236778" y="5243664"/>
              <a:ext cx="2223686" cy="646331"/>
            </a:xfrm>
            <a:prstGeom prst="rect">
              <a:avLst/>
            </a:prstGeom>
            <a:solidFill>
              <a:schemeClr val="bg1"/>
            </a:solidFill>
          </p:spPr>
          <p:txBody>
            <a:bodyPr wrap="none" rtlCol="0">
              <a:spAutoFit/>
            </a:bodyPr>
            <a:lstStyle/>
            <a:p>
              <a:r>
                <a:rPr lang="el-GR" sz="3600" dirty="0">
                  <a:solidFill>
                    <a:srgbClr val="1F861C"/>
                  </a:solidFill>
                  <a:effectLst>
                    <a:outerShdw blurRad="38100" dist="38100" dir="2700000" algn="tl">
                      <a:srgbClr val="000000">
                        <a:alpha val="43137"/>
                      </a:srgbClr>
                    </a:outerShdw>
                  </a:effectLst>
                  <a:latin typeface="Calibri"/>
                  <a:cs typeface="Calibri"/>
                </a:rPr>
                <a:t>σ</a:t>
              </a:r>
              <a:r>
                <a:rPr lang="en-US" sz="3600" baseline="-25000" dirty="0">
                  <a:solidFill>
                    <a:srgbClr val="1F861C"/>
                  </a:solidFill>
                  <a:effectLst>
                    <a:outerShdw blurRad="38100" dist="38100" dir="2700000" algn="tl">
                      <a:srgbClr val="000000">
                        <a:alpha val="43137"/>
                      </a:srgbClr>
                    </a:outerShdw>
                  </a:effectLst>
                  <a:latin typeface="Calibri"/>
                  <a:cs typeface="Calibri"/>
                </a:rPr>
                <a:t>QF</a:t>
              </a:r>
              <a:r>
                <a:rPr lang="en-US" sz="3200" dirty="0">
                  <a:solidFill>
                    <a:srgbClr val="1F861C"/>
                  </a:solidFill>
                  <a:effectLst>
                    <a:outerShdw blurRad="38100" dist="38100" dir="2700000" algn="tl">
                      <a:srgbClr val="000000">
                        <a:alpha val="43137"/>
                      </a:srgbClr>
                    </a:outerShdw>
                  </a:effectLst>
                </a:rPr>
                <a:t> = 13 mb</a:t>
              </a:r>
              <a:endParaRPr lang="ru-RU" sz="3200" dirty="0">
                <a:solidFill>
                  <a:srgbClr val="1F861C"/>
                </a:solidFill>
                <a:effectLst>
                  <a:outerShdw blurRad="38100" dist="38100" dir="2700000" algn="tl">
                    <a:srgbClr val="000000">
                      <a:alpha val="43137"/>
                    </a:srgbClr>
                  </a:outerShdw>
                </a:effectLst>
              </a:endParaRPr>
            </a:p>
          </p:txBody>
        </p:sp>
      </p:grpSp>
      <p:sp>
        <p:nvSpPr>
          <p:cNvPr id="11" name="TextBox 10"/>
          <p:cNvSpPr txBox="1"/>
          <p:nvPr/>
        </p:nvSpPr>
        <p:spPr>
          <a:xfrm>
            <a:off x="1705832" y="1262453"/>
            <a:ext cx="2238113" cy="584775"/>
          </a:xfrm>
          <a:prstGeom prst="rect">
            <a:avLst/>
          </a:prstGeom>
          <a:solidFill>
            <a:schemeClr val="bg1"/>
          </a:solidFill>
        </p:spPr>
        <p:txBody>
          <a:bodyPr wrap="none" rtlCol="0">
            <a:spAutoFit/>
          </a:bodyPr>
          <a:lstStyle/>
          <a:p>
            <a:r>
              <a:rPr lang="en-US" sz="3200" baseline="30000" dirty="0">
                <a:solidFill>
                  <a:srgbClr val="1F861C"/>
                </a:solidFill>
                <a:effectLst>
                  <a:outerShdw blurRad="38100" dist="38100" dir="2700000" algn="tl">
                    <a:srgbClr val="000000">
                      <a:alpha val="43137"/>
                    </a:srgbClr>
                  </a:outerShdw>
                </a:effectLst>
                <a:latin typeface="Calibri"/>
                <a:cs typeface="Calibri"/>
              </a:rPr>
              <a:t>48</a:t>
            </a:r>
            <a:r>
              <a:rPr lang="en-US" sz="3200" dirty="0">
                <a:solidFill>
                  <a:srgbClr val="1F861C"/>
                </a:solidFill>
                <a:effectLst>
                  <a:outerShdw blurRad="38100" dist="38100" dir="2700000" algn="tl">
                    <a:srgbClr val="000000">
                      <a:alpha val="43137"/>
                    </a:srgbClr>
                  </a:outerShdw>
                </a:effectLst>
                <a:latin typeface="Calibri"/>
                <a:cs typeface="Calibri"/>
              </a:rPr>
              <a:t>Ca + </a:t>
            </a:r>
            <a:r>
              <a:rPr lang="en-US" sz="3200" baseline="30000" dirty="0">
                <a:solidFill>
                  <a:srgbClr val="1F861C"/>
                </a:solidFill>
                <a:effectLst>
                  <a:outerShdw blurRad="38100" dist="38100" dir="2700000" algn="tl">
                    <a:srgbClr val="000000">
                      <a:alpha val="43137"/>
                    </a:srgbClr>
                  </a:outerShdw>
                </a:effectLst>
                <a:latin typeface="Calibri"/>
                <a:cs typeface="Calibri"/>
              </a:rPr>
              <a:t>248</a:t>
            </a:r>
            <a:r>
              <a:rPr lang="en-US" sz="3200" dirty="0">
                <a:solidFill>
                  <a:srgbClr val="1F861C"/>
                </a:solidFill>
                <a:effectLst>
                  <a:outerShdw blurRad="38100" dist="38100" dir="2700000" algn="tl">
                    <a:srgbClr val="000000">
                      <a:alpha val="43137"/>
                    </a:srgbClr>
                  </a:outerShdw>
                </a:effectLst>
                <a:latin typeface="Calibri"/>
                <a:cs typeface="Calibri"/>
              </a:rPr>
              <a:t>Cm</a:t>
            </a:r>
            <a:endParaRPr lang="ru-RU" sz="3200" dirty="0">
              <a:solidFill>
                <a:srgbClr val="1F861C"/>
              </a:solidFill>
              <a:effectLst>
                <a:outerShdw blurRad="38100" dist="38100" dir="2700000" algn="tl">
                  <a:srgbClr val="000000">
                    <a:alpha val="43137"/>
                  </a:srgbClr>
                </a:outerShdw>
              </a:effectLst>
            </a:endParaRPr>
          </a:p>
        </p:txBody>
      </p:sp>
      <p:sp>
        <p:nvSpPr>
          <p:cNvPr id="12" name="TextBox 11"/>
          <p:cNvSpPr txBox="1"/>
          <p:nvPr/>
        </p:nvSpPr>
        <p:spPr>
          <a:xfrm>
            <a:off x="6179095" y="2701110"/>
            <a:ext cx="2238113" cy="584775"/>
          </a:xfrm>
          <a:prstGeom prst="rect">
            <a:avLst/>
          </a:prstGeom>
          <a:solidFill>
            <a:schemeClr val="bg1"/>
          </a:solidFill>
        </p:spPr>
        <p:txBody>
          <a:bodyPr wrap="none" rtlCol="0">
            <a:spAutoFit/>
          </a:bodyPr>
          <a:lstStyle/>
          <a:p>
            <a:r>
              <a:rPr lang="en-US" sz="3200" baseline="30000" dirty="0">
                <a:solidFill>
                  <a:srgbClr val="1F861C"/>
                </a:solidFill>
                <a:effectLst>
                  <a:outerShdw blurRad="38100" dist="38100" dir="2700000" algn="tl">
                    <a:srgbClr val="000000">
                      <a:alpha val="43137"/>
                    </a:srgbClr>
                  </a:outerShdw>
                </a:effectLst>
                <a:latin typeface="Calibri"/>
                <a:cs typeface="Calibri"/>
              </a:rPr>
              <a:t>54</a:t>
            </a:r>
            <a:r>
              <a:rPr lang="en-US" sz="3200" dirty="0">
                <a:solidFill>
                  <a:srgbClr val="1F861C"/>
                </a:solidFill>
                <a:effectLst>
                  <a:outerShdw blurRad="38100" dist="38100" dir="2700000" algn="tl">
                    <a:srgbClr val="000000">
                      <a:alpha val="43137"/>
                    </a:srgbClr>
                  </a:outerShdw>
                </a:effectLst>
                <a:latin typeface="Calibri"/>
                <a:cs typeface="Calibri"/>
              </a:rPr>
              <a:t>Cr + </a:t>
            </a:r>
            <a:r>
              <a:rPr lang="en-US" sz="3200" baseline="30000" dirty="0">
                <a:solidFill>
                  <a:srgbClr val="1F861C"/>
                </a:solidFill>
                <a:effectLst>
                  <a:outerShdw blurRad="38100" dist="38100" dir="2700000" algn="tl">
                    <a:srgbClr val="000000">
                      <a:alpha val="43137"/>
                    </a:srgbClr>
                  </a:outerShdw>
                </a:effectLst>
                <a:latin typeface="Calibri"/>
                <a:cs typeface="Calibri"/>
              </a:rPr>
              <a:t>248</a:t>
            </a:r>
            <a:r>
              <a:rPr lang="en-US" sz="3200" dirty="0">
                <a:solidFill>
                  <a:srgbClr val="1F861C"/>
                </a:solidFill>
                <a:effectLst>
                  <a:outerShdw blurRad="38100" dist="38100" dir="2700000" algn="tl">
                    <a:srgbClr val="000000">
                      <a:alpha val="43137"/>
                    </a:srgbClr>
                  </a:outerShdw>
                </a:effectLst>
                <a:latin typeface="Calibri"/>
                <a:cs typeface="Calibri"/>
              </a:rPr>
              <a:t>Cm</a:t>
            </a:r>
            <a:endParaRPr lang="ru-RU" sz="3200" dirty="0">
              <a:solidFill>
                <a:srgbClr val="1F861C"/>
              </a:solidFill>
              <a:effectLst>
                <a:outerShdw blurRad="38100" dist="38100" dir="2700000" algn="tl">
                  <a:srgbClr val="000000">
                    <a:alpha val="43137"/>
                  </a:srgbClr>
                </a:outerShdw>
              </a:effectLst>
            </a:endParaRPr>
          </a:p>
        </p:txBody>
      </p:sp>
      <p:sp>
        <p:nvSpPr>
          <p:cNvPr id="9" name="TextBox 8"/>
          <p:cNvSpPr txBox="1"/>
          <p:nvPr/>
        </p:nvSpPr>
        <p:spPr>
          <a:xfrm>
            <a:off x="547112" y="116632"/>
            <a:ext cx="7913320"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Fragment mass – energy correlations of quasi-fission </a:t>
            </a:r>
            <a:endParaRPr lang="ru-RU" sz="2800" dirty="0">
              <a:effectLst>
                <a:outerShdw blurRad="38100" dist="38100" dir="2700000" algn="tl">
                  <a:srgbClr val="000000">
                    <a:alpha val="43137"/>
                  </a:srgbClr>
                </a:outerShdw>
              </a:effectLst>
            </a:endParaRPr>
          </a:p>
        </p:txBody>
      </p:sp>
      <p:grpSp>
        <p:nvGrpSpPr>
          <p:cNvPr id="3" name="Группа 2"/>
          <p:cNvGrpSpPr/>
          <p:nvPr/>
        </p:nvGrpSpPr>
        <p:grpSpPr>
          <a:xfrm>
            <a:off x="2483957" y="2251842"/>
            <a:ext cx="5184387" cy="2153332"/>
            <a:chOff x="2483957" y="2251842"/>
            <a:chExt cx="5184387" cy="2153332"/>
          </a:xfrm>
        </p:grpSpPr>
        <p:sp>
          <p:nvSpPr>
            <p:cNvPr id="2" name="Прямоугольник 1"/>
            <p:cNvSpPr/>
            <p:nvPr/>
          </p:nvSpPr>
          <p:spPr>
            <a:xfrm>
              <a:off x="2483957" y="2251842"/>
              <a:ext cx="576064" cy="57606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2"/>
            <p:cNvSpPr/>
            <p:nvPr/>
          </p:nvSpPr>
          <p:spPr>
            <a:xfrm>
              <a:off x="7092280" y="3829110"/>
              <a:ext cx="576064" cy="576064"/>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4" name="TextBox 3"/>
          <p:cNvSpPr txBox="1"/>
          <p:nvPr/>
        </p:nvSpPr>
        <p:spPr>
          <a:xfrm>
            <a:off x="2249843" y="855021"/>
            <a:ext cx="1066318" cy="430887"/>
          </a:xfrm>
          <a:prstGeom prst="rect">
            <a:avLst/>
          </a:prstGeom>
          <a:solidFill>
            <a:srgbClr val="FFFF00"/>
          </a:solidFill>
        </p:spPr>
        <p:txBody>
          <a:bodyPr wrap="none" rtlCol="0">
            <a:spAutoFit/>
          </a:bodyPr>
          <a:lstStyle/>
          <a:p>
            <a:r>
              <a:rPr lang="en-US" sz="2200" b="1" dirty="0">
                <a:latin typeface="Comic Sans MS" panose="030F0702030302020204" pitchFamily="66" charset="0"/>
              </a:rPr>
              <a:t>Z=116</a:t>
            </a:r>
            <a:endParaRPr lang="ru-RU" sz="2200" b="1" dirty="0">
              <a:latin typeface="Comic Sans MS" panose="030F0702030302020204" pitchFamily="66" charset="0"/>
            </a:endParaRPr>
          </a:p>
        </p:txBody>
      </p:sp>
      <p:sp>
        <p:nvSpPr>
          <p:cNvPr id="14" name="TextBox 13"/>
          <p:cNvSpPr txBox="1"/>
          <p:nvPr/>
        </p:nvSpPr>
        <p:spPr>
          <a:xfrm>
            <a:off x="6485134" y="2247255"/>
            <a:ext cx="1066318" cy="430887"/>
          </a:xfrm>
          <a:prstGeom prst="rect">
            <a:avLst/>
          </a:prstGeom>
          <a:solidFill>
            <a:srgbClr val="FFFF00"/>
          </a:solidFill>
        </p:spPr>
        <p:txBody>
          <a:bodyPr wrap="none" rtlCol="0">
            <a:spAutoFit/>
          </a:bodyPr>
          <a:lstStyle/>
          <a:p>
            <a:r>
              <a:rPr lang="en-US" sz="2200" b="1" dirty="0">
                <a:latin typeface="Comic Sans MS" panose="030F0702030302020204" pitchFamily="66" charset="0"/>
              </a:rPr>
              <a:t>Z=120</a:t>
            </a:r>
            <a:endParaRPr lang="ru-RU" sz="2200" b="1" dirty="0">
              <a:latin typeface="Comic Sans MS" panose="030F0702030302020204" pitchFamily="66" charset="0"/>
            </a:endParaRPr>
          </a:p>
        </p:txBody>
      </p:sp>
      <p:sp>
        <p:nvSpPr>
          <p:cNvPr id="15" name="TextBox 14"/>
          <p:cNvSpPr txBox="1"/>
          <p:nvPr/>
        </p:nvSpPr>
        <p:spPr>
          <a:xfrm>
            <a:off x="35496" y="6474822"/>
            <a:ext cx="7625806"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11370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Изображение 6"/>
          <p:cNvPicPr>
            <a:picLocks noChangeAspect="1"/>
          </p:cNvPicPr>
          <p:nvPr/>
        </p:nvPicPr>
        <p:blipFill>
          <a:blip r:embed="rId2" cstate="print"/>
          <a:srcRect/>
          <a:stretch>
            <a:fillRect/>
          </a:stretch>
        </p:blipFill>
        <p:spPr bwMode="auto">
          <a:xfrm>
            <a:off x="107504" y="2275681"/>
            <a:ext cx="8688387" cy="3457575"/>
          </a:xfrm>
          <a:prstGeom prst="rect">
            <a:avLst/>
          </a:prstGeom>
          <a:noFill/>
          <a:ln w="9525">
            <a:noFill/>
            <a:miter lim="800000"/>
            <a:headEnd/>
            <a:tailEnd/>
          </a:ln>
        </p:spPr>
      </p:pic>
      <p:grpSp>
        <p:nvGrpSpPr>
          <p:cNvPr id="9" name="Группа 8"/>
          <p:cNvGrpSpPr/>
          <p:nvPr/>
        </p:nvGrpSpPr>
        <p:grpSpPr>
          <a:xfrm>
            <a:off x="716562" y="3345475"/>
            <a:ext cx="7416824" cy="620783"/>
            <a:chOff x="971600" y="2708920"/>
            <a:chExt cx="7416824" cy="620783"/>
          </a:xfrm>
        </p:grpSpPr>
        <p:sp>
          <p:nvSpPr>
            <p:cNvPr id="7" name="Прямоугольник 6"/>
            <p:cNvSpPr/>
            <p:nvPr/>
          </p:nvSpPr>
          <p:spPr>
            <a:xfrm>
              <a:off x="971600" y="2744928"/>
              <a:ext cx="1257075" cy="584775"/>
            </a:xfrm>
            <a:prstGeom prst="rect">
              <a:avLst/>
            </a:prstGeom>
            <a:noFill/>
          </p:spPr>
          <p:txBody>
            <a:bodyPr wrap="none">
              <a:spAutoFit/>
            </a:bodyPr>
            <a:lstStyle/>
            <a:p>
              <a:r>
                <a:rPr lang="en-GB"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touch</a:t>
              </a:r>
              <a:endParaRPr lang="ru-RU"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23" name="Прямоугольник 22"/>
            <p:cNvSpPr/>
            <p:nvPr/>
          </p:nvSpPr>
          <p:spPr>
            <a:xfrm>
              <a:off x="3131840" y="2708920"/>
              <a:ext cx="1677062" cy="584775"/>
            </a:xfrm>
            <a:prstGeom prst="rect">
              <a:avLst/>
            </a:prstGeom>
            <a:solidFill>
              <a:schemeClr val="bg1"/>
            </a:solidFill>
          </p:spPr>
          <p:txBody>
            <a:bodyPr wrap="none">
              <a:spAutoFit/>
            </a:bodyPr>
            <a:lstStyle/>
            <a:p>
              <a:r>
                <a:rPr lang="en-GB"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capture</a:t>
              </a:r>
              <a:endParaRPr lang="ru-RU"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24" name="Прямоугольник 23"/>
            <p:cNvSpPr/>
            <p:nvPr/>
          </p:nvSpPr>
          <p:spPr>
            <a:xfrm>
              <a:off x="6737010" y="2717631"/>
              <a:ext cx="1651414" cy="584775"/>
            </a:xfrm>
            <a:prstGeom prst="rect">
              <a:avLst/>
            </a:prstGeom>
            <a:solidFill>
              <a:schemeClr val="bg1"/>
            </a:solidFill>
          </p:spPr>
          <p:txBody>
            <a:bodyPr wrap="none">
              <a:spAutoFit/>
            </a:bodyPr>
            <a:lstStyle/>
            <a:p>
              <a:r>
                <a:rPr lang="en-GB" sz="3200" b="1" dirty="0" err="1">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surviv</a:t>
              </a:r>
              <a:r>
                <a:rPr lang="en-US"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rPr>
                <a:t>al</a:t>
              </a:r>
              <a:endParaRPr lang="ru-RU" sz="3200" b="1" dirty="0">
                <a:solidFill>
                  <a:schemeClr val="accent2">
                    <a:lumMod val="75000"/>
                  </a:schemeClr>
                </a:solidFill>
                <a:effectLst>
                  <a:outerShdw blurRad="38100" dist="38100" dir="2700000" algn="tl">
                    <a:srgbClr val="000000">
                      <a:alpha val="43137"/>
                    </a:srgbClr>
                  </a:outerShdw>
                </a:effectLst>
                <a:latin typeface="Comic Sans MS" panose="030F0702030302020204" pitchFamily="66" charset="0"/>
              </a:endParaRPr>
            </a:p>
          </p:txBody>
        </p:sp>
      </p:grpSp>
      <p:sp>
        <p:nvSpPr>
          <p:cNvPr id="2" name="Прямоугольник 1"/>
          <p:cNvSpPr/>
          <p:nvPr/>
        </p:nvSpPr>
        <p:spPr>
          <a:xfrm>
            <a:off x="2444754" y="1772816"/>
            <a:ext cx="79208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рямоугольник 2"/>
          <p:cNvSpPr/>
          <p:nvPr/>
        </p:nvSpPr>
        <p:spPr>
          <a:xfrm>
            <a:off x="4604994" y="4724079"/>
            <a:ext cx="144016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TextBox 20"/>
          <p:cNvSpPr txBox="1"/>
          <p:nvPr/>
        </p:nvSpPr>
        <p:spPr>
          <a:xfrm>
            <a:off x="3291401" y="1453606"/>
            <a:ext cx="1212191" cy="523220"/>
          </a:xfrm>
          <a:prstGeom prst="rect">
            <a:avLst/>
          </a:prstGeom>
          <a:solidFill>
            <a:srgbClr val="FFFF00"/>
          </a:solidFill>
        </p:spPr>
        <p:txBody>
          <a:bodyPr wrap="none" rtlCol="0">
            <a:spAutoFit/>
          </a:bodyPr>
          <a:lstStyle/>
          <a:p>
            <a:r>
              <a:rPr lang="en-US" sz="2800" b="1" dirty="0"/>
              <a:t>2.5 mb</a:t>
            </a:r>
            <a:endParaRPr lang="ru-RU" sz="2800" b="1" dirty="0"/>
          </a:p>
        </p:txBody>
      </p:sp>
      <p:sp>
        <p:nvSpPr>
          <p:cNvPr id="22" name="TextBox 21"/>
          <p:cNvSpPr txBox="1"/>
          <p:nvPr/>
        </p:nvSpPr>
        <p:spPr>
          <a:xfrm>
            <a:off x="1907704" y="1453606"/>
            <a:ext cx="1116011" cy="523220"/>
          </a:xfrm>
          <a:prstGeom prst="rect">
            <a:avLst/>
          </a:prstGeom>
          <a:solidFill>
            <a:srgbClr val="FFFF00"/>
          </a:solidFill>
        </p:spPr>
        <p:txBody>
          <a:bodyPr wrap="none" rtlCol="0">
            <a:spAutoFit/>
          </a:bodyPr>
          <a:lstStyle/>
          <a:p>
            <a:r>
              <a:rPr lang="en-US" sz="2800" b="1" dirty="0"/>
              <a:t>50 mb</a:t>
            </a:r>
            <a:endParaRPr lang="ru-RU" sz="2800" b="1" dirty="0"/>
          </a:p>
        </p:txBody>
      </p:sp>
      <p:sp>
        <p:nvSpPr>
          <p:cNvPr id="25" name="TextBox 24"/>
          <p:cNvSpPr txBox="1"/>
          <p:nvPr/>
        </p:nvSpPr>
        <p:spPr>
          <a:xfrm>
            <a:off x="5015993" y="1444676"/>
            <a:ext cx="1212191" cy="523220"/>
          </a:xfrm>
          <a:prstGeom prst="rect">
            <a:avLst/>
          </a:prstGeom>
          <a:solidFill>
            <a:srgbClr val="FFFF00"/>
          </a:solidFill>
        </p:spPr>
        <p:txBody>
          <a:bodyPr wrap="none" rtlCol="0">
            <a:spAutoFit/>
          </a:bodyPr>
          <a:lstStyle/>
          <a:p>
            <a:r>
              <a:rPr lang="en-US" sz="2800" b="1" dirty="0"/>
              <a:t>0.2 mb</a:t>
            </a:r>
            <a:endParaRPr lang="ru-RU" sz="2800" b="1" dirty="0"/>
          </a:p>
        </p:txBody>
      </p:sp>
      <p:sp>
        <p:nvSpPr>
          <p:cNvPr id="32" name="TextBox 31"/>
          <p:cNvSpPr txBox="1"/>
          <p:nvPr/>
        </p:nvSpPr>
        <p:spPr>
          <a:xfrm>
            <a:off x="6960209" y="1458618"/>
            <a:ext cx="1338828" cy="523220"/>
          </a:xfrm>
          <a:prstGeom prst="rect">
            <a:avLst/>
          </a:prstGeom>
          <a:solidFill>
            <a:srgbClr val="FFFF00"/>
          </a:solidFill>
        </p:spPr>
        <p:txBody>
          <a:bodyPr wrap="none" rtlCol="0">
            <a:spAutoFit/>
          </a:bodyPr>
          <a:lstStyle/>
          <a:p>
            <a:r>
              <a:rPr lang="en-US" sz="2800" b="1" dirty="0"/>
              <a:t>10</a:t>
            </a:r>
            <a:r>
              <a:rPr lang="en-US" sz="3200" b="1" baseline="30000" dirty="0"/>
              <a:t>-8</a:t>
            </a:r>
            <a:r>
              <a:rPr lang="en-US" sz="2800" b="1" dirty="0"/>
              <a:t> mb</a:t>
            </a:r>
            <a:endParaRPr lang="ru-RU" sz="2800" b="1" dirty="0"/>
          </a:p>
        </p:txBody>
      </p:sp>
      <p:grpSp>
        <p:nvGrpSpPr>
          <p:cNvPr id="14" name="Группа 13"/>
          <p:cNvGrpSpPr/>
          <p:nvPr/>
        </p:nvGrpSpPr>
        <p:grpSpPr>
          <a:xfrm>
            <a:off x="2204120" y="628602"/>
            <a:ext cx="5841907" cy="568150"/>
            <a:chOff x="2204120" y="628602"/>
            <a:chExt cx="5841907" cy="568150"/>
          </a:xfrm>
        </p:grpSpPr>
        <p:sp>
          <p:nvSpPr>
            <p:cNvPr id="28" name="TextBox 27"/>
            <p:cNvSpPr txBox="1"/>
            <p:nvPr/>
          </p:nvSpPr>
          <p:spPr>
            <a:xfrm>
              <a:off x="3443801" y="651932"/>
              <a:ext cx="1090363" cy="523220"/>
            </a:xfrm>
            <a:prstGeom prst="rect">
              <a:avLst/>
            </a:prstGeom>
            <a:solidFill>
              <a:schemeClr val="bg2">
                <a:lumMod val="90000"/>
              </a:schemeClr>
            </a:solidFill>
          </p:spPr>
          <p:txBody>
            <a:bodyPr wrap="none" rtlCol="0">
              <a:spAutoFit/>
            </a:bodyPr>
            <a:lstStyle/>
            <a:p>
              <a:r>
                <a:rPr lang="en-US" sz="2800" b="1" dirty="0"/>
                <a:t>0.25%</a:t>
              </a:r>
              <a:endParaRPr lang="ru-RU" sz="2800" b="1" dirty="0"/>
            </a:p>
          </p:txBody>
        </p:sp>
        <p:sp>
          <p:nvSpPr>
            <p:cNvPr id="30" name="TextBox 29"/>
            <p:cNvSpPr txBox="1"/>
            <p:nvPr/>
          </p:nvSpPr>
          <p:spPr>
            <a:xfrm>
              <a:off x="2204120" y="651932"/>
              <a:ext cx="628698" cy="523220"/>
            </a:xfrm>
            <a:prstGeom prst="rect">
              <a:avLst/>
            </a:prstGeom>
            <a:solidFill>
              <a:schemeClr val="bg2">
                <a:lumMod val="90000"/>
              </a:schemeClr>
            </a:solidFill>
          </p:spPr>
          <p:txBody>
            <a:bodyPr wrap="none" rtlCol="0">
              <a:spAutoFit/>
            </a:bodyPr>
            <a:lstStyle/>
            <a:p>
              <a:r>
                <a:rPr lang="en-US" sz="2800" b="1" dirty="0"/>
                <a:t>5%</a:t>
              </a:r>
              <a:endParaRPr lang="ru-RU" sz="2800" b="1" dirty="0"/>
            </a:p>
          </p:txBody>
        </p:sp>
        <p:sp>
          <p:nvSpPr>
            <p:cNvPr id="31" name="TextBox 30"/>
            <p:cNvSpPr txBox="1"/>
            <p:nvPr/>
          </p:nvSpPr>
          <p:spPr>
            <a:xfrm>
              <a:off x="4952369" y="628602"/>
              <a:ext cx="1090363" cy="523220"/>
            </a:xfrm>
            <a:prstGeom prst="rect">
              <a:avLst/>
            </a:prstGeom>
            <a:solidFill>
              <a:schemeClr val="bg2">
                <a:lumMod val="90000"/>
              </a:schemeClr>
            </a:solidFill>
          </p:spPr>
          <p:txBody>
            <a:bodyPr wrap="none" rtlCol="0">
              <a:spAutoFit/>
            </a:bodyPr>
            <a:lstStyle/>
            <a:p>
              <a:r>
                <a:rPr lang="en-US" sz="2800" b="1" dirty="0"/>
                <a:t>0.02%</a:t>
              </a:r>
              <a:endParaRPr lang="ru-RU" sz="2800" b="1" dirty="0"/>
            </a:p>
          </p:txBody>
        </p:sp>
        <p:sp>
          <p:nvSpPr>
            <p:cNvPr id="34" name="TextBox 33"/>
            <p:cNvSpPr txBox="1"/>
            <p:nvPr/>
          </p:nvSpPr>
          <p:spPr>
            <a:xfrm>
              <a:off x="6930016" y="673532"/>
              <a:ext cx="1116011" cy="523220"/>
            </a:xfrm>
            <a:prstGeom prst="rect">
              <a:avLst/>
            </a:prstGeom>
            <a:solidFill>
              <a:schemeClr val="bg2">
                <a:lumMod val="90000"/>
              </a:schemeClr>
            </a:solidFill>
          </p:spPr>
          <p:txBody>
            <a:bodyPr wrap="none" rtlCol="0">
              <a:spAutoFit/>
            </a:bodyPr>
            <a:lstStyle/>
            <a:p>
              <a:r>
                <a:rPr lang="en-US" sz="2800" b="1" dirty="0"/>
                <a:t>10</a:t>
              </a:r>
              <a:r>
                <a:rPr lang="en-US" sz="3200" b="1" baseline="30000" dirty="0"/>
                <a:t>-9</a:t>
              </a:r>
              <a:r>
                <a:rPr lang="en-US" sz="2800" b="1" dirty="0"/>
                <a:t> %</a:t>
              </a:r>
              <a:endParaRPr lang="ru-RU" sz="2800" b="1" dirty="0"/>
            </a:p>
          </p:txBody>
        </p:sp>
      </p:grpSp>
      <p:sp>
        <p:nvSpPr>
          <p:cNvPr id="4" name="Стрелка вправо 3"/>
          <p:cNvSpPr/>
          <p:nvPr/>
        </p:nvSpPr>
        <p:spPr>
          <a:xfrm>
            <a:off x="6156176" y="673532"/>
            <a:ext cx="648072" cy="478290"/>
          </a:xfrm>
          <a:prstGeom prs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35496" y="6474822"/>
            <a:ext cx="7625806"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336169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59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5"/>
          <p:cNvSpPr txBox="1">
            <a:spLocks noChangeArrowheads="1"/>
          </p:cNvSpPr>
          <p:nvPr/>
        </p:nvSpPr>
        <p:spPr bwMode="auto">
          <a:xfrm>
            <a:off x="611188" y="836613"/>
            <a:ext cx="2609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dirty="0">
                <a:solidFill>
                  <a:srgbClr val="1D23A3"/>
                </a:solidFill>
                <a:latin typeface="GeoSlab703 Md BT" pitchFamily="18" charset="0"/>
              </a:rPr>
              <a:t>August 2017, </a:t>
            </a:r>
            <a:r>
              <a:rPr lang="en-US" altLang="ru-RU" sz="2000" b="1" dirty="0" err="1">
                <a:solidFill>
                  <a:srgbClr val="1D23A3"/>
                </a:solidFill>
                <a:latin typeface="GeoSlab703 Md BT" pitchFamily="18" charset="0"/>
              </a:rPr>
              <a:t>Dubna</a:t>
            </a:r>
            <a:endParaRPr lang="en-US" altLang="ru-RU" sz="2000" b="1" dirty="0">
              <a:solidFill>
                <a:srgbClr val="1D23A3"/>
              </a:solidFill>
              <a:latin typeface="GeoSlab703 Md BT" pitchFamily="18" charset="0"/>
            </a:endParaRPr>
          </a:p>
        </p:txBody>
      </p:sp>
      <p:sp>
        <p:nvSpPr>
          <p:cNvPr id="7" name="TextBox 6"/>
          <p:cNvSpPr txBox="1"/>
          <p:nvPr/>
        </p:nvSpPr>
        <p:spPr>
          <a:xfrm>
            <a:off x="5435600" y="5056188"/>
            <a:ext cx="1965325" cy="460375"/>
          </a:xfrm>
          <a:prstGeom prst="rect">
            <a:avLst/>
          </a:prstGeom>
          <a:noFill/>
        </p:spPr>
        <p:txBody>
          <a:bodyPr wrap="none">
            <a:spAutoFit/>
          </a:bodyPr>
          <a:lstStyle/>
          <a:p>
            <a:pPr>
              <a:defRPr/>
            </a:pPr>
            <a:r>
              <a:rPr lang="en-US" sz="2400" b="1" dirty="0">
                <a:solidFill>
                  <a:srgbClr val="FFFF00"/>
                </a:solidFill>
                <a:latin typeface="GeoSlab703 Md BT" panose="02060603020205020403" pitchFamily="18" charset="0"/>
                <a:cs typeface="Arial" charset="0"/>
              </a:rPr>
              <a:t>SHE-Factory</a:t>
            </a:r>
            <a:endParaRPr lang="ru-RU" sz="2400" b="1" dirty="0">
              <a:solidFill>
                <a:srgbClr val="FFFF00"/>
              </a:solidFill>
              <a:latin typeface="+mn-lt"/>
              <a:cs typeface="Arial" charset="0"/>
            </a:endParaRPr>
          </a:p>
        </p:txBody>
      </p:sp>
      <p:sp>
        <p:nvSpPr>
          <p:cNvPr id="5" name="TextBox 4"/>
          <p:cNvSpPr txBox="1"/>
          <p:nvPr/>
        </p:nvSpPr>
        <p:spPr>
          <a:xfrm>
            <a:off x="35496" y="6489328"/>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3999858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03895"/>
            <a:ext cx="7134225" cy="530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91680" y="116632"/>
            <a:ext cx="6689075" cy="677108"/>
          </a:xfrm>
          <a:prstGeom prst="rect">
            <a:avLst/>
          </a:prstGeom>
          <a:noFill/>
        </p:spPr>
        <p:txBody>
          <a:bodyPr wrap="none" rtlCol="0">
            <a:spAutoFit/>
          </a:bodyPr>
          <a:lstStyle/>
          <a:p>
            <a:r>
              <a:rPr lang="en-US" sz="2000" b="1" dirty="0"/>
              <a:t>Fission barriers for even-even super</a:t>
            </a:r>
            <a:r>
              <a:rPr lang="ru-RU" sz="2000" b="1" dirty="0"/>
              <a:t> </a:t>
            </a:r>
            <a:r>
              <a:rPr lang="en-US" sz="2000" b="1" dirty="0"/>
              <a:t>heavy nuclei</a:t>
            </a:r>
          </a:p>
          <a:p>
            <a:r>
              <a:rPr lang="pl-PL" dirty="0">
                <a:solidFill>
                  <a:srgbClr val="0000FF"/>
                </a:solidFill>
              </a:rPr>
              <a:t>M. Kowal, P. Jachimowicz and A. Sobiczewski</a:t>
            </a:r>
            <a:r>
              <a:rPr lang="ru-RU" dirty="0">
                <a:solidFill>
                  <a:srgbClr val="0000FF"/>
                </a:solidFill>
              </a:rPr>
              <a:t>    </a:t>
            </a:r>
            <a:r>
              <a:rPr lang="en-US" dirty="0">
                <a:solidFill>
                  <a:srgbClr val="0000FF"/>
                </a:solidFill>
              </a:rPr>
              <a:t>PRC </a:t>
            </a:r>
            <a:r>
              <a:rPr lang="en-US" b="1" dirty="0">
                <a:solidFill>
                  <a:srgbClr val="0000FF"/>
                </a:solidFill>
              </a:rPr>
              <a:t>82</a:t>
            </a:r>
            <a:r>
              <a:rPr lang="en-US" dirty="0">
                <a:solidFill>
                  <a:srgbClr val="0000FF"/>
                </a:solidFill>
              </a:rPr>
              <a:t>, 014303 (2010)</a:t>
            </a:r>
          </a:p>
        </p:txBody>
      </p:sp>
      <p:sp>
        <p:nvSpPr>
          <p:cNvPr id="4" name="TextBox 3"/>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cxnSp>
        <p:nvCxnSpPr>
          <p:cNvPr id="5" name="Прямая соединительная линия 4"/>
          <p:cNvCxnSpPr/>
          <p:nvPr/>
        </p:nvCxnSpPr>
        <p:spPr>
          <a:xfrm>
            <a:off x="1547664" y="5589240"/>
            <a:ext cx="51845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2195736" y="5445224"/>
            <a:ext cx="4896544" cy="0"/>
          </a:xfrm>
          <a:prstGeom prst="line">
            <a:avLst/>
          </a:prstGeom>
          <a:ln w="57150">
            <a:solidFill>
              <a:srgbClr val="0070C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1547664" y="5445224"/>
            <a:ext cx="432048" cy="0"/>
          </a:xfrm>
          <a:prstGeom prst="straightConnector1">
            <a:avLst/>
          </a:prstGeom>
          <a:ln w="5715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93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46551"/>
            <a:ext cx="6336704" cy="468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528" y="476672"/>
            <a:ext cx="5983882" cy="461665"/>
          </a:xfrm>
          <a:prstGeom prst="rect">
            <a:avLst/>
          </a:prstGeom>
          <a:noFill/>
        </p:spPr>
        <p:txBody>
          <a:bodyPr wrap="none" rtlCol="0">
            <a:spAutoFit/>
          </a:bodyPr>
          <a:lstStyle/>
          <a:p>
            <a:r>
              <a:rPr lang="en-US" sz="2400" dirty="0">
                <a:hlinkClick r:id="rId3"/>
              </a:rPr>
              <a:t>Fourier expansion of deformed nuclear shapes</a:t>
            </a:r>
            <a:endParaRPr lang="en-US" sz="2400" dirty="0"/>
          </a:p>
        </p:txBody>
      </p:sp>
      <p:sp>
        <p:nvSpPr>
          <p:cNvPr id="5" name="TextBox 4"/>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3593313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590550"/>
            <a:ext cx="7391400"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олилиния 1"/>
          <p:cNvSpPr/>
          <p:nvPr/>
        </p:nvSpPr>
        <p:spPr>
          <a:xfrm>
            <a:off x="2361472" y="4047361"/>
            <a:ext cx="3781169" cy="1122239"/>
          </a:xfrm>
          <a:custGeom>
            <a:avLst/>
            <a:gdLst>
              <a:gd name="connsiteX0" fmla="*/ 0 w 3781169"/>
              <a:gd name="connsiteY0" fmla="*/ 1122239 h 1122239"/>
              <a:gd name="connsiteX1" fmla="*/ 216000 w 3781169"/>
              <a:gd name="connsiteY1" fmla="*/ 927839 h 1122239"/>
              <a:gd name="connsiteX2" fmla="*/ 532800 w 3781169"/>
              <a:gd name="connsiteY2" fmla="*/ 726239 h 1122239"/>
              <a:gd name="connsiteX3" fmla="*/ 936000 w 3781169"/>
              <a:gd name="connsiteY3" fmla="*/ 452639 h 1122239"/>
              <a:gd name="connsiteX4" fmla="*/ 1324800 w 3781169"/>
              <a:gd name="connsiteY4" fmla="*/ 229439 h 1122239"/>
              <a:gd name="connsiteX5" fmla="*/ 1879200 w 3781169"/>
              <a:gd name="connsiteY5" fmla="*/ 27839 h 1122239"/>
              <a:gd name="connsiteX6" fmla="*/ 2368800 w 3781169"/>
              <a:gd name="connsiteY6" fmla="*/ 6239 h 1122239"/>
              <a:gd name="connsiteX7" fmla="*/ 2620800 w 3781169"/>
              <a:gd name="connsiteY7" fmla="*/ 71039 h 1122239"/>
              <a:gd name="connsiteX8" fmla="*/ 2923200 w 3781169"/>
              <a:gd name="connsiteY8" fmla="*/ 251039 h 1122239"/>
              <a:gd name="connsiteX9" fmla="*/ 3333600 w 3781169"/>
              <a:gd name="connsiteY9" fmla="*/ 596639 h 1122239"/>
              <a:gd name="connsiteX10" fmla="*/ 3722400 w 3781169"/>
              <a:gd name="connsiteY10" fmla="*/ 1007039 h 1122239"/>
              <a:gd name="connsiteX11" fmla="*/ 3772800 w 3781169"/>
              <a:gd name="connsiteY11" fmla="*/ 1014239 h 112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81169" h="1122239">
                <a:moveTo>
                  <a:pt x="0" y="1122239"/>
                </a:moveTo>
                <a:cubicBezTo>
                  <a:pt x="63600" y="1058039"/>
                  <a:pt x="127200" y="993839"/>
                  <a:pt x="216000" y="927839"/>
                </a:cubicBezTo>
                <a:cubicBezTo>
                  <a:pt x="304800" y="861839"/>
                  <a:pt x="412800" y="805439"/>
                  <a:pt x="532800" y="726239"/>
                </a:cubicBezTo>
                <a:cubicBezTo>
                  <a:pt x="652800" y="647039"/>
                  <a:pt x="804000" y="535439"/>
                  <a:pt x="936000" y="452639"/>
                </a:cubicBezTo>
                <a:cubicBezTo>
                  <a:pt x="1068000" y="369839"/>
                  <a:pt x="1167600" y="300239"/>
                  <a:pt x="1324800" y="229439"/>
                </a:cubicBezTo>
                <a:cubicBezTo>
                  <a:pt x="1482000" y="158639"/>
                  <a:pt x="1705200" y="65039"/>
                  <a:pt x="1879200" y="27839"/>
                </a:cubicBezTo>
                <a:cubicBezTo>
                  <a:pt x="2053200" y="-9361"/>
                  <a:pt x="2245200" y="-961"/>
                  <a:pt x="2368800" y="6239"/>
                </a:cubicBezTo>
                <a:cubicBezTo>
                  <a:pt x="2492400" y="13439"/>
                  <a:pt x="2528400" y="30239"/>
                  <a:pt x="2620800" y="71039"/>
                </a:cubicBezTo>
                <a:cubicBezTo>
                  <a:pt x="2713200" y="111839"/>
                  <a:pt x="2804400" y="163439"/>
                  <a:pt x="2923200" y="251039"/>
                </a:cubicBezTo>
                <a:cubicBezTo>
                  <a:pt x="3042000" y="338639"/>
                  <a:pt x="3200400" y="470639"/>
                  <a:pt x="3333600" y="596639"/>
                </a:cubicBezTo>
                <a:cubicBezTo>
                  <a:pt x="3466800" y="722639"/>
                  <a:pt x="3649200" y="937439"/>
                  <a:pt x="3722400" y="1007039"/>
                </a:cubicBezTo>
                <a:cubicBezTo>
                  <a:pt x="3795600" y="1076639"/>
                  <a:pt x="3784200" y="1045439"/>
                  <a:pt x="3772800" y="1014239"/>
                </a:cubicBezTo>
              </a:path>
            </a:pathLst>
          </a:custGeom>
          <a:no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35496" y="6474822"/>
            <a:ext cx="7625806"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212334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4"/>
          <p:cNvPicPr>
            <a:picLocks noChangeAspect="1" noChangeArrowheads="1"/>
          </p:cNvPicPr>
          <p:nvPr/>
        </p:nvPicPr>
        <p:blipFill>
          <a:blip r:embed="rId3" cstate="print"/>
          <a:srcRect/>
          <a:stretch>
            <a:fillRect/>
          </a:stretch>
        </p:blipFill>
        <p:spPr bwMode="auto">
          <a:xfrm>
            <a:off x="2051720" y="266700"/>
            <a:ext cx="5118100" cy="5838825"/>
          </a:xfrm>
          <a:prstGeom prst="rect">
            <a:avLst/>
          </a:prstGeom>
          <a:noFill/>
          <a:ln w="28575">
            <a:solidFill>
              <a:schemeClr val="bg1"/>
            </a:solidFill>
            <a:miter lim="800000"/>
            <a:headEnd/>
            <a:tailEnd/>
          </a:ln>
        </p:spPr>
      </p:pic>
      <p:sp>
        <p:nvSpPr>
          <p:cNvPr id="24591" name="TextBox 17"/>
          <p:cNvSpPr txBox="1">
            <a:spLocks noChangeArrowheads="1"/>
          </p:cNvSpPr>
          <p:nvPr/>
        </p:nvSpPr>
        <p:spPr bwMode="auto">
          <a:xfrm>
            <a:off x="2396307" y="4195763"/>
            <a:ext cx="1577975" cy="369887"/>
          </a:xfrm>
          <a:prstGeom prst="rect">
            <a:avLst/>
          </a:prstGeom>
          <a:noFill/>
          <a:ln w="9525">
            <a:noFill/>
            <a:miter lim="800000"/>
            <a:headEnd/>
            <a:tailEnd/>
          </a:ln>
        </p:spPr>
        <p:txBody>
          <a:bodyPr wrap="none">
            <a:spAutoFit/>
          </a:bodyPr>
          <a:lstStyle/>
          <a:p>
            <a:r>
              <a:rPr lang="en-US" b="1" dirty="0">
                <a:solidFill>
                  <a:srgbClr val="0070C0"/>
                </a:solidFill>
                <a:latin typeface="Consolas" pitchFamily="49" charset="0"/>
              </a:rPr>
              <a:t>Cold fusion</a:t>
            </a:r>
            <a:endParaRPr lang="ru-RU" b="1" dirty="0">
              <a:solidFill>
                <a:srgbClr val="0070C0"/>
              </a:solidFill>
              <a:latin typeface="Consolas" pitchFamily="49" charset="0"/>
            </a:endParaRPr>
          </a:p>
        </p:txBody>
      </p:sp>
      <p:sp>
        <p:nvSpPr>
          <p:cNvPr id="24592" name="TextBox 18"/>
          <p:cNvSpPr txBox="1">
            <a:spLocks noChangeArrowheads="1"/>
          </p:cNvSpPr>
          <p:nvPr/>
        </p:nvSpPr>
        <p:spPr bwMode="auto">
          <a:xfrm>
            <a:off x="1738407" y="5939625"/>
            <a:ext cx="655637" cy="400050"/>
          </a:xfrm>
          <a:prstGeom prst="rect">
            <a:avLst/>
          </a:prstGeom>
          <a:noFill/>
          <a:ln w="9525">
            <a:noFill/>
            <a:miter lim="800000"/>
            <a:headEnd/>
            <a:tailEnd/>
          </a:ln>
        </p:spPr>
        <p:txBody>
          <a:bodyPr wrap="none">
            <a:spAutoFit/>
          </a:bodyPr>
          <a:lstStyle/>
          <a:p>
            <a:r>
              <a:rPr lang="en-US" dirty="0">
                <a:latin typeface="Comic Sans MS" pitchFamily="66" charset="0"/>
              </a:rPr>
              <a:t>100</a:t>
            </a:r>
            <a:endParaRPr lang="ru-RU" dirty="0">
              <a:latin typeface="Comic Sans MS" pitchFamily="66" charset="0"/>
            </a:endParaRPr>
          </a:p>
        </p:txBody>
      </p:sp>
      <p:grpSp>
        <p:nvGrpSpPr>
          <p:cNvPr id="10" name="Группа 9"/>
          <p:cNvGrpSpPr/>
          <p:nvPr/>
        </p:nvGrpSpPr>
        <p:grpSpPr>
          <a:xfrm>
            <a:off x="539552" y="325277"/>
            <a:ext cx="1555130" cy="5699286"/>
            <a:chOff x="539552" y="325277"/>
            <a:chExt cx="1555130" cy="5699286"/>
          </a:xfrm>
        </p:grpSpPr>
        <p:sp>
          <p:nvSpPr>
            <p:cNvPr id="24578" name="TextBox 3"/>
            <p:cNvSpPr txBox="1">
              <a:spLocks noChangeArrowheads="1"/>
            </p:cNvSpPr>
            <p:nvPr/>
          </p:nvSpPr>
          <p:spPr bwMode="auto">
            <a:xfrm>
              <a:off x="1324744" y="5624513"/>
              <a:ext cx="766763" cy="400050"/>
            </a:xfrm>
            <a:prstGeom prst="rect">
              <a:avLst/>
            </a:prstGeom>
            <a:noFill/>
            <a:ln w="9525">
              <a:noFill/>
              <a:miter lim="800000"/>
              <a:headEnd/>
              <a:tailEnd/>
            </a:ln>
          </p:spPr>
          <p:txBody>
            <a:bodyPr wrap="none">
              <a:spAutoFit/>
            </a:bodyPr>
            <a:lstStyle/>
            <a:p>
              <a:r>
                <a:rPr lang="en-US" dirty="0">
                  <a:latin typeface="Comic Sans MS" pitchFamily="66" charset="0"/>
                </a:rPr>
                <a:t>0.01</a:t>
              </a:r>
              <a:endParaRPr lang="ru-RU" dirty="0">
                <a:latin typeface="Comic Sans MS" pitchFamily="66" charset="0"/>
              </a:endParaRPr>
            </a:p>
          </p:txBody>
        </p:sp>
        <p:sp>
          <p:nvSpPr>
            <p:cNvPr id="24580" name="TextBox 5"/>
            <p:cNvSpPr txBox="1">
              <a:spLocks noChangeArrowheads="1"/>
            </p:cNvSpPr>
            <p:nvPr/>
          </p:nvSpPr>
          <p:spPr bwMode="auto">
            <a:xfrm>
              <a:off x="1467619" y="4910138"/>
              <a:ext cx="556563" cy="369332"/>
            </a:xfrm>
            <a:prstGeom prst="rect">
              <a:avLst/>
            </a:prstGeom>
            <a:noFill/>
            <a:ln w="9525">
              <a:noFill/>
              <a:miter lim="800000"/>
              <a:headEnd/>
              <a:tailEnd/>
            </a:ln>
          </p:spPr>
          <p:txBody>
            <a:bodyPr wrap="none">
              <a:spAutoFit/>
            </a:bodyPr>
            <a:lstStyle/>
            <a:p>
              <a:r>
                <a:rPr lang="en-US" dirty="0">
                  <a:latin typeface="Comic Sans MS" pitchFamily="66" charset="0"/>
                </a:rPr>
                <a:t>0.1 </a:t>
              </a:r>
              <a:endParaRPr lang="ru-RU" dirty="0">
                <a:latin typeface="Comic Sans MS" pitchFamily="66" charset="0"/>
              </a:endParaRPr>
            </a:p>
          </p:txBody>
        </p:sp>
        <p:sp>
          <p:nvSpPr>
            <p:cNvPr id="24581" name="TextBox 6"/>
            <p:cNvSpPr txBox="1">
              <a:spLocks noChangeArrowheads="1"/>
            </p:cNvSpPr>
            <p:nvPr/>
          </p:nvSpPr>
          <p:spPr bwMode="auto">
            <a:xfrm>
              <a:off x="1753369" y="4124325"/>
              <a:ext cx="341313" cy="400050"/>
            </a:xfrm>
            <a:prstGeom prst="rect">
              <a:avLst/>
            </a:prstGeom>
            <a:noFill/>
            <a:ln w="9525">
              <a:noFill/>
              <a:miter lim="800000"/>
              <a:headEnd/>
              <a:tailEnd/>
            </a:ln>
          </p:spPr>
          <p:txBody>
            <a:bodyPr wrap="none">
              <a:spAutoFit/>
            </a:bodyPr>
            <a:lstStyle/>
            <a:p>
              <a:r>
                <a:rPr lang="en-US" dirty="0">
                  <a:latin typeface="Comic Sans MS" pitchFamily="66" charset="0"/>
                </a:rPr>
                <a:t>1</a:t>
              </a:r>
              <a:endParaRPr lang="ru-RU" dirty="0">
                <a:latin typeface="Comic Sans MS" pitchFamily="66" charset="0"/>
              </a:endParaRPr>
            </a:p>
          </p:txBody>
        </p:sp>
        <p:sp>
          <p:nvSpPr>
            <p:cNvPr id="24582" name="TextBox 7"/>
            <p:cNvSpPr txBox="1">
              <a:spLocks noChangeArrowheads="1"/>
            </p:cNvSpPr>
            <p:nvPr/>
          </p:nvSpPr>
          <p:spPr bwMode="auto">
            <a:xfrm>
              <a:off x="1539057" y="3409950"/>
              <a:ext cx="498475" cy="400050"/>
            </a:xfrm>
            <a:prstGeom prst="rect">
              <a:avLst/>
            </a:prstGeom>
            <a:noFill/>
            <a:ln w="9525">
              <a:noFill/>
              <a:miter lim="800000"/>
              <a:headEnd/>
              <a:tailEnd/>
            </a:ln>
          </p:spPr>
          <p:txBody>
            <a:bodyPr wrap="none">
              <a:spAutoFit/>
            </a:bodyPr>
            <a:lstStyle/>
            <a:p>
              <a:r>
                <a:rPr lang="en-US" dirty="0">
                  <a:latin typeface="Comic Sans MS" pitchFamily="66" charset="0"/>
                </a:rPr>
                <a:t>10</a:t>
              </a:r>
              <a:endParaRPr lang="ru-RU" dirty="0">
                <a:latin typeface="Comic Sans MS" pitchFamily="66" charset="0"/>
              </a:endParaRPr>
            </a:p>
          </p:txBody>
        </p:sp>
        <p:sp>
          <p:nvSpPr>
            <p:cNvPr id="24583" name="TextBox 8"/>
            <p:cNvSpPr txBox="1">
              <a:spLocks noChangeArrowheads="1"/>
            </p:cNvSpPr>
            <p:nvPr/>
          </p:nvSpPr>
          <p:spPr bwMode="auto">
            <a:xfrm>
              <a:off x="1396182" y="2624138"/>
              <a:ext cx="655637" cy="400050"/>
            </a:xfrm>
            <a:prstGeom prst="rect">
              <a:avLst/>
            </a:prstGeom>
            <a:noFill/>
            <a:ln w="9525">
              <a:noFill/>
              <a:miter lim="800000"/>
              <a:headEnd/>
              <a:tailEnd/>
            </a:ln>
          </p:spPr>
          <p:txBody>
            <a:bodyPr wrap="none">
              <a:spAutoFit/>
            </a:bodyPr>
            <a:lstStyle/>
            <a:p>
              <a:r>
                <a:rPr lang="en-US" dirty="0">
                  <a:latin typeface="Comic Sans MS" pitchFamily="66" charset="0"/>
                </a:rPr>
                <a:t>100</a:t>
              </a:r>
              <a:endParaRPr lang="ru-RU" dirty="0">
                <a:latin typeface="Comic Sans MS" pitchFamily="66" charset="0"/>
              </a:endParaRPr>
            </a:p>
          </p:txBody>
        </p:sp>
        <p:sp>
          <p:nvSpPr>
            <p:cNvPr id="24584" name="TextBox 9"/>
            <p:cNvSpPr txBox="1">
              <a:spLocks noChangeArrowheads="1"/>
            </p:cNvSpPr>
            <p:nvPr/>
          </p:nvSpPr>
          <p:spPr bwMode="auto">
            <a:xfrm>
              <a:off x="1253307" y="1838325"/>
              <a:ext cx="812800" cy="400050"/>
            </a:xfrm>
            <a:prstGeom prst="rect">
              <a:avLst/>
            </a:prstGeom>
            <a:noFill/>
            <a:ln w="9525">
              <a:noFill/>
              <a:miter lim="800000"/>
              <a:headEnd/>
              <a:tailEnd/>
            </a:ln>
          </p:spPr>
          <p:txBody>
            <a:bodyPr wrap="none">
              <a:spAutoFit/>
            </a:bodyPr>
            <a:lstStyle/>
            <a:p>
              <a:r>
                <a:rPr lang="en-US" dirty="0">
                  <a:latin typeface="Comic Sans MS" pitchFamily="66" charset="0"/>
                </a:rPr>
                <a:t>1000</a:t>
              </a:r>
              <a:endParaRPr lang="ru-RU" dirty="0">
                <a:latin typeface="Comic Sans MS" pitchFamily="66" charset="0"/>
              </a:endParaRPr>
            </a:p>
          </p:txBody>
        </p:sp>
        <p:sp>
          <p:nvSpPr>
            <p:cNvPr id="24585" name="TextBox 10"/>
            <p:cNvSpPr txBox="1">
              <a:spLocks noChangeArrowheads="1"/>
            </p:cNvSpPr>
            <p:nvPr/>
          </p:nvSpPr>
          <p:spPr bwMode="auto">
            <a:xfrm>
              <a:off x="1110432" y="1123950"/>
              <a:ext cx="969962" cy="400050"/>
            </a:xfrm>
            <a:prstGeom prst="rect">
              <a:avLst/>
            </a:prstGeom>
            <a:noFill/>
            <a:ln w="9525">
              <a:noFill/>
              <a:miter lim="800000"/>
              <a:headEnd/>
              <a:tailEnd/>
            </a:ln>
          </p:spPr>
          <p:txBody>
            <a:bodyPr wrap="none">
              <a:spAutoFit/>
            </a:bodyPr>
            <a:lstStyle/>
            <a:p>
              <a:r>
                <a:rPr lang="en-US" dirty="0">
                  <a:latin typeface="Comic Sans MS" pitchFamily="66" charset="0"/>
                </a:rPr>
                <a:t>10000</a:t>
              </a:r>
              <a:endParaRPr lang="ru-RU" dirty="0">
                <a:latin typeface="Comic Sans MS" pitchFamily="66" charset="0"/>
              </a:endParaRPr>
            </a:p>
          </p:txBody>
        </p:sp>
        <p:sp>
          <p:nvSpPr>
            <p:cNvPr id="24586" name="TextBox 11"/>
            <p:cNvSpPr txBox="1">
              <a:spLocks noChangeArrowheads="1"/>
            </p:cNvSpPr>
            <p:nvPr/>
          </p:nvSpPr>
          <p:spPr bwMode="auto">
            <a:xfrm>
              <a:off x="967557" y="396875"/>
              <a:ext cx="1127125" cy="400050"/>
            </a:xfrm>
            <a:prstGeom prst="rect">
              <a:avLst/>
            </a:prstGeom>
            <a:noFill/>
            <a:ln w="9525">
              <a:noFill/>
              <a:miter lim="800000"/>
              <a:headEnd/>
              <a:tailEnd/>
            </a:ln>
          </p:spPr>
          <p:txBody>
            <a:bodyPr wrap="none">
              <a:spAutoFit/>
            </a:bodyPr>
            <a:lstStyle/>
            <a:p>
              <a:r>
                <a:rPr lang="en-US" dirty="0">
                  <a:latin typeface="Comic Sans MS" pitchFamily="66" charset="0"/>
                </a:rPr>
                <a:t>100000</a:t>
              </a:r>
              <a:endParaRPr lang="ru-RU" dirty="0">
                <a:latin typeface="Comic Sans MS" pitchFamily="66" charset="0"/>
              </a:endParaRPr>
            </a:p>
          </p:txBody>
        </p:sp>
        <p:sp>
          <p:nvSpPr>
            <p:cNvPr id="20" name="TextBox 19"/>
            <p:cNvSpPr txBox="1"/>
            <p:nvPr/>
          </p:nvSpPr>
          <p:spPr>
            <a:xfrm>
              <a:off x="539552" y="325277"/>
              <a:ext cx="738664" cy="5664371"/>
            </a:xfrm>
            <a:prstGeom prst="rect">
              <a:avLst/>
            </a:prstGeom>
            <a:noFill/>
          </p:spPr>
          <p:txBody>
            <a:bodyPr vert="vert270" wrap="none">
              <a:spAutoFit/>
            </a:bodyPr>
            <a:lstStyle/>
            <a:p>
              <a:pPr>
                <a:defRPr/>
              </a:pPr>
              <a:r>
                <a:rPr lang="en-US" b="1" dirty="0">
                  <a:solidFill>
                    <a:schemeClr val="tx1">
                      <a:lumMod val="95000"/>
                      <a:lumOff val="5000"/>
                    </a:schemeClr>
                  </a:solidFill>
                  <a:latin typeface="Consolas" pitchFamily="49" charset="0"/>
                </a:rPr>
                <a:t>Neutron evaporation residues cross sections</a:t>
              </a:r>
              <a:r>
                <a:rPr lang="en-US" dirty="0">
                  <a:solidFill>
                    <a:schemeClr val="tx1">
                      <a:lumMod val="95000"/>
                      <a:lumOff val="5000"/>
                    </a:schemeClr>
                  </a:solidFill>
                  <a:latin typeface="Consolas" pitchFamily="49" charset="0"/>
                </a:rPr>
                <a:t> </a:t>
              </a:r>
            </a:p>
            <a:p>
              <a:pPr algn="ctr">
                <a:defRPr/>
              </a:pPr>
              <a:r>
                <a:rPr lang="en-US" b="1" dirty="0">
                  <a:solidFill>
                    <a:schemeClr val="tx1">
                      <a:lumMod val="95000"/>
                      <a:lumOff val="5000"/>
                    </a:schemeClr>
                  </a:solidFill>
                  <a:latin typeface="Consolas" pitchFamily="49" charset="0"/>
                </a:rPr>
                <a:t>(</a:t>
              </a:r>
              <a:r>
                <a:rPr lang="en-US" b="1" dirty="0" err="1">
                  <a:solidFill>
                    <a:schemeClr val="tx1">
                      <a:lumMod val="95000"/>
                      <a:lumOff val="5000"/>
                    </a:schemeClr>
                  </a:solidFill>
                  <a:latin typeface="Consolas" pitchFamily="49" charset="0"/>
                </a:rPr>
                <a:t>pb</a:t>
              </a:r>
              <a:r>
                <a:rPr lang="en-US" b="1" dirty="0">
                  <a:solidFill>
                    <a:schemeClr val="tx1">
                      <a:lumMod val="95000"/>
                      <a:lumOff val="5000"/>
                    </a:schemeClr>
                  </a:solidFill>
                  <a:latin typeface="Consolas" pitchFamily="49" charset="0"/>
                </a:rPr>
                <a:t>)</a:t>
              </a:r>
              <a:endParaRPr lang="ru-RU" b="1" dirty="0">
                <a:solidFill>
                  <a:schemeClr val="tx1">
                    <a:lumMod val="95000"/>
                    <a:lumOff val="5000"/>
                  </a:schemeClr>
                </a:solidFill>
                <a:latin typeface="Consolas" pitchFamily="49" charset="0"/>
              </a:endParaRPr>
            </a:p>
          </p:txBody>
        </p:sp>
      </p:grpSp>
      <p:sp>
        <p:nvSpPr>
          <p:cNvPr id="22" name="TextBox 21"/>
          <p:cNvSpPr txBox="1"/>
          <p:nvPr/>
        </p:nvSpPr>
        <p:spPr>
          <a:xfrm>
            <a:off x="3101157" y="6386172"/>
            <a:ext cx="1830387" cy="107144"/>
          </a:xfrm>
          <a:prstGeom prst="rect">
            <a:avLst/>
          </a:prstGeom>
          <a:noFill/>
        </p:spPr>
        <p:txBody>
          <a:bodyPr wrap="none">
            <a:spAutoFit/>
          </a:bodyPr>
          <a:lstStyle/>
          <a:p>
            <a:pPr>
              <a:defRPr/>
            </a:pPr>
            <a:r>
              <a:rPr lang="en-US" b="1" dirty="0">
                <a:solidFill>
                  <a:schemeClr val="tx1">
                    <a:lumMod val="95000"/>
                    <a:lumOff val="5000"/>
                  </a:schemeClr>
                </a:solidFill>
                <a:latin typeface="Consolas" pitchFamily="49" charset="0"/>
              </a:rPr>
              <a:t>Atomic number</a:t>
            </a:r>
            <a:endParaRPr lang="ru-RU" b="1" dirty="0">
              <a:solidFill>
                <a:schemeClr val="tx1">
                  <a:lumMod val="95000"/>
                  <a:lumOff val="5000"/>
                </a:schemeClr>
              </a:solidFill>
              <a:latin typeface="Consolas" pitchFamily="49" charset="0"/>
            </a:endParaRPr>
          </a:p>
        </p:txBody>
      </p:sp>
      <p:sp>
        <p:nvSpPr>
          <p:cNvPr id="24595" name="TextBox 4"/>
          <p:cNvSpPr txBox="1">
            <a:spLocks noChangeArrowheads="1"/>
          </p:cNvSpPr>
          <p:nvPr/>
        </p:nvSpPr>
        <p:spPr bwMode="auto">
          <a:xfrm>
            <a:off x="4560069" y="581025"/>
            <a:ext cx="1852613" cy="430213"/>
          </a:xfrm>
          <a:prstGeom prst="rect">
            <a:avLst/>
          </a:prstGeom>
          <a:noFill/>
          <a:ln w="9525">
            <a:noFill/>
            <a:miter lim="800000"/>
            <a:headEnd/>
            <a:tailEnd/>
          </a:ln>
        </p:spPr>
        <p:txBody>
          <a:bodyPr>
            <a:spAutoFit/>
          </a:bodyPr>
          <a:lstStyle/>
          <a:p>
            <a:r>
              <a:rPr lang="en-US" sz="2200" b="1" dirty="0">
                <a:latin typeface="Calibri" pitchFamily="34" charset="0"/>
              </a:rPr>
              <a:t>Cross sections</a:t>
            </a:r>
            <a:endParaRPr lang="ru-RU" sz="2200" b="1" dirty="0">
              <a:latin typeface="Calibri" pitchFamily="34" charset="0"/>
            </a:endParaRPr>
          </a:p>
        </p:txBody>
      </p:sp>
      <p:cxnSp>
        <p:nvCxnSpPr>
          <p:cNvPr id="34" name="Прямая соединительная линия 33"/>
          <p:cNvCxnSpPr/>
          <p:nvPr/>
        </p:nvCxnSpPr>
        <p:spPr>
          <a:xfrm>
            <a:off x="2628082" y="396875"/>
            <a:ext cx="3568700" cy="6370638"/>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29" name="Овал 28"/>
          <p:cNvSpPr/>
          <p:nvPr/>
        </p:nvSpPr>
        <p:spPr>
          <a:xfrm>
            <a:off x="4040957" y="2952750"/>
            <a:ext cx="150812" cy="155575"/>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5" name="Овал 34"/>
          <p:cNvSpPr/>
          <p:nvPr/>
        </p:nvSpPr>
        <p:spPr>
          <a:xfrm>
            <a:off x="3780607" y="2690813"/>
            <a:ext cx="150812" cy="15398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6" name="Овал 35"/>
          <p:cNvSpPr/>
          <p:nvPr/>
        </p:nvSpPr>
        <p:spPr>
          <a:xfrm>
            <a:off x="3517082" y="1754188"/>
            <a:ext cx="150812" cy="15398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7" name="Овал 36"/>
          <p:cNvSpPr/>
          <p:nvPr/>
        </p:nvSpPr>
        <p:spPr>
          <a:xfrm>
            <a:off x="3001144" y="1181100"/>
            <a:ext cx="152400" cy="15398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8" name="Овал 37"/>
          <p:cNvSpPr/>
          <p:nvPr/>
        </p:nvSpPr>
        <p:spPr>
          <a:xfrm>
            <a:off x="2750319" y="723900"/>
            <a:ext cx="150813" cy="15398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9" name="Овал 38"/>
          <p:cNvSpPr/>
          <p:nvPr/>
        </p:nvSpPr>
        <p:spPr>
          <a:xfrm>
            <a:off x="2494732" y="277813"/>
            <a:ext cx="150812" cy="15398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4588" name="TextBox 14"/>
          <p:cNvSpPr txBox="1">
            <a:spLocks noChangeArrowheads="1"/>
          </p:cNvSpPr>
          <p:nvPr/>
        </p:nvSpPr>
        <p:spPr bwMode="auto">
          <a:xfrm>
            <a:off x="4323756" y="5981278"/>
            <a:ext cx="607859" cy="369332"/>
          </a:xfrm>
          <a:prstGeom prst="rect">
            <a:avLst/>
          </a:prstGeom>
          <a:noFill/>
          <a:ln w="9525">
            <a:noFill/>
            <a:miter lim="800000"/>
            <a:headEnd/>
            <a:tailEnd/>
          </a:ln>
        </p:spPr>
        <p:txBody>
          <a:bodyPr wrap="none">
            <a:spAutoFit/>
          </a:bodyPr>
          <a:lstStyle/>
          <a:p>
            <a:r>
              <a:rPr lang="en-US" b="1" dirty="0">
                <a:latin typeface="Comic Sans MS" pitchFamily="66" charset="0"/>
              </a:rPr>
              <a:t>110</a:t>
            </a:r>
            <a:endParaRPr lang="ru-RU" b="1" dirty="0">
              <a:latin typeface="Comic Sans MS" pitchFamily="66" charset="0"/>
            </a:endParaRPr>
          </a:p>
        </p:txBody>
      </p:sp>
      <p:sp>
        <p:nvSpPr>
          <p:cNvPr id="24589" name="TextBox 15"/>
          <p:cNvSpPr txBox="1">
            <a:spLocks noChangeArrowheads="1"/>
          </p:cNvSpPr>
          <p:nvPr/>
        </p:nvSpPr>
        <p:spPr bwMode="auto">
          <a:xfrm>
            <a:off x="5538194" y="5981278"/>
            <a:ext cx="607859" cy="369332"/>
          </a:xfrm>
          <a:prstGeom prst="rect">
            <a:avLst/>
          </a:prstGeom>
          <a:noFill/>
          <a:ln w="9525">
            <a:noFill/>
            <a:miter lim="800000"/>
            <a:headEnd/>
            <a:tailEnd/>
          </a:ln>
        </p:spPr>
        <p:txBody>
          <a:bodyPr wrap="none">
            <a:spAutoFit/>
          </a:bodyPr>
          <a:lstStyle/>
          <a:p>
            <a:r>
              <a:rPr lang="en-US" b="1" dirty="0">
                <a:latin typeface="Comic Sans MS" pitchFamily="66" charset="0"/>
              </a:rPr>
              <a:t>115</a:t>
            </a:r>
            <a:endParaRPr lang="ru-RU" b="1" dirty="0">
              <a:latin typeface="Comic Sans MS" pitchFamily="66" charset="0"/>
            </a:endParaRPr>
          </a:p>
        </p:txBody>
      </p:sp>
      <p:sp>
        <p:nvSpPr>
          <p:cNvPr id="24590" name="TextBox 16"/>
          <p:cNvSpPr txBox="1">
            <a:spLocks noChangeArrowheads="1"/>
          </p:cNvSpPr>
          <p:nvPr/>
        </p:nvSpPr>
        <p:spPr bwMode="auto">
          <a:xfrm>
            <a:off x="6825656" y="5981278"/>
            <a:ext cx="607859" cy="369332"/>
          </a:xfrm>
          <a:prstGeom prst="rect">
            <a:avLst/>
          </a:prstGeom>
          <a:noFill/>
          <a:ln w="9525">
            <a:noFill/>
            <a:miter lim="800000"/>
            <a:headEnd/>
            <a:tailEnd/>
          </a:ln>
        </p:spPr>
        <p:txBody>
          <a:bodyPr wrap="none">
            <a:spAutoFit/>
          </a:bodyPr>
          <a:lstStyle/>
          <a:p>
            <a:r>
              <a:rPr lang="en-US" b="1" dirty="0">
                <a:latin typeface="Comic Sans MS" pitchFamily="66" charset="0"/>
              </a:rPr>
              <a:t>120</a:t>
            </a:r>
            <a:endParaRPr lang="ru-RU" b="1" dirty="0">
              <a:latin typeface="Comic Sans MS" pitchFamily="66" charset="0"/>
            </a:endParaRPr>
          </a:p>
        </p:txBody>
      </p:sp>
      <p:sp>
        <p:nvSpPr>
          <p:cNvPr id="32" name="Овал 31"/>
          <p:cNvSpPr/>
          <p:nvPr/>
        </p:nvSpPr>
        <p:spPr>
          <a:xfrm>
            <a:off x="5036544" y="4681116"/>
            <a:ext cx="150812" cy="153987"/>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nvGrpSpPr>
          <p:cNvPr id="6" name="Группа 5"/>
          <p:cNvGrpSpPr/>
          <p:nvPr/>
        </p:nvGrpSpPr>
        <p:grpSpPr>
          <a:xfrm>
            <a:off x="3903457" y="3626503"/>
            <a:ext cx="3502591" cy="2197060"/>
            <a:chOff x="4357339" y="3484050"/>
            <a:chExt cx="3502591" cy="2197060"/>
          </a:xfrm>
        </p:grpSpPr>
        <p:sp>
          <p:nvSpPr>
            <p:cNvPr id="4" name="TextBox 3"/>
            <p:cNvSpPr txBox="1"/>
            <p:nvPr/>
          </p:nvSpPr>
          <p:spPr>
            <a:xfrm>
              <a:off x="4357339" y="3727309"/>
              <a:ext cx="476412" cy="369332"/>
            </a:xfrm>
            <a:prstGeom prst="rect">
              <a:avLst/>
            </a:prstGeom>
            <a:solidFill>
              <a:srgbClr val="FFFF00"/>
            </a:solidFill>
            <a:ln>
              <a:solidFill>
                <a:schemeClr val="tx1"/>
              </a:solidFill>
            </a:ln>
          </p:spPr>
          <p:txBody>
            <a:bodyPr wrap="none" rtlCol="0">
              <a:spAutoFit/>
            </a:bodyPr>
            <a:lstStyle/>
            <a:p>
              <a:r>
                <a:rPr lang="en-US" b="1" dirty="0"/>
                <a:t>5.7</a:t>
              </a:r>
              <a:endParaRPr lang="ru-RU" b="1" dirty="0"/>
            </a:p>
          </p:txBody>
        </p:sp>
        <p:sp>
          <p:nvSpPr>
            <p:cNvPr id="42" name="TextBox 41"/>
            <p:cNvSpPr txBox="1"/>
            <p:nvPr/>
          </p:nvSpPr>
          <p:spPr>
            <a:xfrm>
              <a:off x="5358420" y="4308375"/>
              <a:ext cx="479618" cy="369332"/>
            </a:xfrm>
            <a:prstGeom prst="rect">
              <a:avLst/>
            </a:prstGeom>
            <a:solidFill>
              <a:srgbClr val="FFFF00"/>
            </a:solidFill>
            <a:ln>
              <a:solidFill>
                <a:schemeClr val="tx1"/>
              </a:solidFill>
            </a:ln>
          </p:spPr>
          <p:txBody>
            <a:bodyPr wrap="none" rtlCol="0">
              <a:spAutoFit/>
            </a:bodyPr>
            <a:lstStyle/>
            <a:p>
              <a:r>
                <a:rPr lang="en-US" b="1" dirty="0"/>
                <a:t>4.1</a:t>
              </a:r>
              <a:endParaRPr lang="ru-RU" b="1" dirty="0"/>
            </a:p>
          </p:txBody>
        </p:sp>
        <p:sp>
          <p:nvSpPr>
            <p:cNvPr id="43" name="TextBox 42"/>
            <p:cNvSpPr txBox="1"/>
            <p:nvPr/>
          </p:nvSpPr>
          <p:spPr>
            <a:xfrm>
              <a:off x="5636322" y="3915572"/>
              <a:ext cx="479618" cy="369332"/>
            </a:xfrm>
            <a:prstGeom prst="rect">
              <a:avLst/>
            </a:prstGeom>
            <a:solidFill>
              <a:srgbClr val="FFFF00"/>
            </a:solidFill>
            <a:ln>
              <a:solidFill>
                <a:schemeClr val="tx1"/>
              </a:solidFill>
            </a:ln>
          </p:spPr>
          <p:txBody>
            <a:bodyPr wrap="none" rtlCol="0">
              <a:spAutoFit/>
            </a:bodyPr>
            <a:lstStyle/>
            <a:p>
              <a:r>
                <a:rPr lang="en-US" b="1" dirty="0"/>
                <a:t>5.5</a:t>
              </a:r>
              <a:endParaRPr lang="ru-RU" b="1" dirty="0"/>
            </a:p>
          </p:txBody>
        </p:sp>
        <p:sp>
          <p:nvSpPr>
            <p:cNvPr id="44" name="TextBox 43"/>
            <p:cNvSpPr txBox="1"/>
            <p:nvPr/>
          </p:nvSpPr>
          <p:spPr>
            <a:xfrm>
              <a:off x="6300192" y="3484050"/>
              <a:ext cx="479618" cy="369332"/>
            </a:xfrm>
            <a:prstGeom prst="rect">
              <a:avLst/>
            </a:prstGeom>
            <a:solidFill>
              <a:srgbClr val="FFFF00"/>
            </a:solidFill>
            <a:ln>
              <a:solidFill>
                <a:schemeClr val="tx1"/>
              </a:solidFill>
            </a:ln>
          </p:spPr>
          <p:txBody>
            <a:bodyPr wrap="none" rtlCol="0">
              <a:spAutoFit/>
            </a:bodyPr>
            <a:lstStyle/>
            <a:p>
              <a:r>
                <a:rPr lang="en-US" b="1" dirty="0"/>
                <a:t>6.4</a:t>
              </a:r>
              <a:endParaRPr lang="ru-RU" b="1" dirty="0"/>
            </a:p>
          </p:txBody>
        </p:sp>
        <p:sp>
          <p:nvSpPr>
            <p:cNvPr id="45" name="TextBox 44"/>
            <p:cNvSpPr txBox="1"/>
            <p:nvPr/>
          </p:nvSpPr>
          <p:spPr>
            <a:xfrm>
              <a:off x="6876256" y="4191043"/>
              <a:ext cx="479618" cy="369332"/>
            </a:xfrm>
            <a:prstGeom prst="rect">
              <a:avLst/>
            </a:prstGeom>
            <a:solidFill>
              <a:srgbClr val="FFFF00"/>
            </a:solidFill>
            <a:ln>
              <a:solidFill>
                <a:schemeClr val="tx1"/>
              </a:solidFill>
            </a:ln>
          </p:spPr>
          <p:txBody>
            <a:bodyPr wrap="none" rtlCol="0">
              <a:spAutoFit/>
            </a:bodyPr>
            <a:lstStyle/>
            <a:p>
              <a:r>
                <a:rPr lang="en-US" b="1" dirty="0"/>
                <a:t>5.6</a:t>
              </a:r>
              <a:endParaRPr lang="ru-RU" b="1" dirty="0"/>
            </a:p>
          </p:txBody>
        </p:sp>
        <p:sp>
          <p:nvSpPr>
            <p:cNvPr id="46" name="TextBox 45"/>
            <p:cNvSpPr txBox="1"/>
            <p:nvPr/>
          </p:nvSpPr>
          <p:spPr>
            <a:xfrm>
              <a:off x="7380312" y="5311778"/>
              <a:ext cx="479618" cy="369332"/>
            </a:xfrm>
            <a:prstGeom prst="rect">
              <a:avLst/>
            </a:prstGeom>
            <a:solidFill>
              <a:srgbClr val="FFFF00"/>
            </a:solidFill>
            <a:ln>
              <a:solidFill>
                <a:schemeClr val="tx1"/>
              </a:solidFill>
            </a:ln>
          </p:spPr>
          <p:txBody>
            <a:bodyPr wrap="none" rtlCol="0">
              <a:spAutoFit/>
            </a:bodyPr>
            <a:lstStyle/>
            <a:p>
              <a:r>
                <a:rPr lang="en-US" b="1" dirty="0"/>
                <a:t>5.1</a:t>
              </a:r>
              <a:endParaRPr lang="ru-RU" b="1" dirty="0"/>
            </a:p>
          </p:txBody>
        </p:sp>
        <p:sp>
          <p:nvSpPr>
            <p:cNvPr id="40" name="TextBox 39"/>
            <p:cNvSpPr txBox="1"/>
            <p:nvPr/>
          </p:nvSpPr>
          <p:spPr>
            <a:xfrm>
              <a:off x="5317881" y="5301208"/>
              <a:ext cx="479618" cy="369332"/>
            </a:xfrm>
            <a:prstGeom prst="rect">
              <a:avLst/>
            </a:prstGeom>
            <a:solidFill>
              <a:srgbClr val="FFFF00"/>
            </a:solidFill>
            <a:ln w="28575">
              <a:solidFill>
                <a:schemeClr val="tx1"/>
              </a:solidFill>
            </a:ln>
          </p:spPr>
          <p:txBody>
            <a:bodyPr wrap="none" rtlCol="0">
              <a:spAutoFit/>
            </a:bodyPr>
            <a:lstStyle/>
            <a:p>
              <a:r>
                <a:rPr lang="en-US" b="1" dirty="0"/>
                <a:t>3.3</a:t>
              </a:r>
              <a:endParaRPr lang="ru-RU" b="1" dirty="0"/>
            </a:p>
          </p:txBody>
        </p:sp>
      </p:grpSp>
      <p:sp>
        <p:nvSpPr>
          <p:cNvPr id="7" name="TextBox 6"/>
          <p:cNvSpPr txBox="1"/>
          <p:nvPr/>
        </p:nvSpPr>
        <p:spPr>
          <a:xfrm>
            <a:off x="7406048" y="5420387"/>
            <a:ext cx="1558440" cy="400110"/>
          </a:xfrm>
          <a:prstGeom prst="rect">
            <a:avLst/>
          </a:prstGeom>
          <a:noFill/>
        </p:spPr>
        <p:txBody>
          <a:bodyPr wrap="none" rtlCol="0">
            <a:spAutoFit/>
          </a:bodyPr>
          <a:lstStyle/>
          <a:p>
            <a:r>
              <a:rPr lang="en-US" sz="2200" b="1" baseline="30000" dirty="0">
                <a:solidFill>
                  <a:srgbClr val="C00000"/>
                </a:solidFill>
                <a:latin typeface="Comic Sans MS" panose="030F0702030302020204" pitchFamily="66" charset="0"/>
              </a:rPr>
              <a:t>54</a:t>
            </a:r>
            <a:r>
              <a:rPr lang="en-US" sz="2000" b="1" dirty="0">
                <a:solidFill>
                  <a:srgbClr val="C00000"/>
                </a:solidFill>
                <a:latin typeface="Comic Sans MS" panose="030F0702030302020204" pitchFamily="66" charset="0"/>
              </a:rPr>
              <a:t>Cr+</a:t>
            </a:r>
            <a:r>
              <a:rPr lang="en-US" sz="2200" b="1" baseline="30000" dirty="0">
                <a:solidFill>
                  <a:srgbClr val="C00000"/>
                </a:solidFill>
                <a:latin typeface="Comic Sans MS" panose="030F0702030302020204" pitchFamily="66" charset="0"/>
              </a:rPr>
              <a:t>246</a:t>
            </a:r>
            <a:r>
              <a:rPr lang="en-US" sz="2000" b="1" dirty="0">
                <a:solidFill>
                  <a:srgbClr val="C00000"/>
                </a:solidFill>
                <a:latin typeface="Comic Sans MS" panose="030F0702030302020204" pitchFamily="66" charset="0"/>
              </a:rPr>
              <a:t>Cm</a:t>
            </a:r>
            <a:endParaRPr lang="ru-RU" sz="2000" b="1" dirty="0">
              <a:solidFill>
                <a:srgbClr val="C00000"/>
              </a:solidFill>
              <a:latin typeface="Comic Sans MS" panose="030F0702030302020204" pitchFamily="66" charset="0"/>
            </a:endParaRPr>
          </a:p>
        </p:txBody>
      </p:sp>
      <p:cxnSp>
        <p:nvCxnSpPr>
          <p:cNvPr id="54" name="Прямая соединительная линия 53"/>
          <p:cNvCxnSpPr/>
          <p:nvPr/>
        </p:nvCxnSpPr>
        <p:spPr>
          <a:xfrm>
            <a:off x="4350744" y="4185022"/>
            <a:ext cx="579437" cy="97060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Группа 20"/>
          <p:cNvGrpSpPr/>
          <p:nvPr/>
        </p:nvGrpSpPr>
        <p:grpSpPr>
          <a:xfrm>
            <a:off x="2396306" y="997174"/>
            <a:ext cx="6136134" cy="4232025"/>
            <a:chOff x="2396306" y="997174"/>
            <a:chExt cx="6136134" cy="4232025"/>
          </a:xfrm>
        </p:grpSpPr>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6306" y="997174"/>
              <a:ext cx="4561097" cy="423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TextBox 31"/>
            <p:cNvSpPr txBox="1">
              <a:spLocks noChangeArrowheads="1"/>
            </p:cNvSpPr>
            <p:nvPr/>
          </p:nvSpPr>
          <p:spPr bwMode="auto">
            <a:xfrm>
              <a:off x="6762565" y="3428755"/>
              <a:ext cx="1769875" cy="646331"/>
            </a:xfrm>
            <a:prstGeom prst="rect">
              <a:avLst/>
            </a:prstGeom>
            <a:solidFill>
              <a:schemeClr val="bg1"/>
            </a:solidFill>
            <a:ln w="9525">
              <a:noFill/>
              <a:miter lim="800000"/>
              <a:headEnd/>
              <a:tailEnd/>
            </a:ln>
          </p:spPr>
          <p:txBody>
            <a:bodyPr>
              <a:spAutoFit/>
            </a:bodyPr>
            <a:lstStyle/>
            <a:p>
              <a:pPr algn="r"/>
              <a:r>
                <a:rPr lang="en-US" sz="2400" b="1" baseline="30000" dirty="0">
                  <a:solidFill>
                    <a:srgbClr val="C00000"/>
                  </a:solidFill>
                  <a:latin typeface="Consolas" pitchFamily="49" charset="0"/>
                </a:rPr>
                <a:t>48</a:t>
              </a:r>
              <a:r>
                <a:rPr lang="en-US" b="1" dirty="0">
                  <a:solidFill>
                    <a:srgbClr val="C00000"/>
                  </a:solidFill>
                  <a:latin typeface="Consolas" pitchFamily="49" charset="0"/>
                </a:rPr>
                <a:t>Ca-induced</a:t>
              </a:r>
            </a:p>
            <a:p>
              <a:pPr algn="r"/>
              <a:r>
                <a:rPr lang="en-US" b="1" dirty="0">
                  <a:solidFill>
                    <a:srgbClr val="C00000"/>
                  </a:solidFill>
                  <a:latin typeface="Consolas" pitchFamily="49" charset="0"/>
                </a:rPr>
                <a:t>reactions</a:t>
              </a:r>
              <a:endParaRPr lang="ru-RU" b="1" dirty="0">
                <a:solidFill>
                  <a:srgbClr val="C00000"/>
                </a:solidFill>
                <a:latin typeface="Consolas" pitchFamily="49" charset="0"/>
              </a:endParaRPr>
            </a:p>
          </p:txBody>
        </p:sp>
      </p:grpSp>
      <p:grpSp>
        <p:nvGrpSpPr>
          <p:cNvPr id="2" name="Группа 1"/>
          <p:cNvGrpSpPr/>
          <p:nvPr/>
        </p:nvGrpSpPr>
        <p:grpSpPr>
          <a:xfrm>
            <a:off x="3017808" y="1195189"/>
            <a:ext cx="4775100" cy="5171852"/>
            <a:chOff x="3017808" y="1195189"/>
            <a:chExt cx="4775100" cy="5171852"/>
          </a:xfrm>
        </p:grpSpPr>
        <p:sp>
          <p:nvSpPr>
            <p:cNvPr id="24587" name="TextBox 13"/>
            <p:cNvSpPr txBox="1">
              <a:spLocks noChangeArrowheads="1"/>
            </p:cNvSpPr>
            <p:nvPr/>
          </p:nvSpPr>
          <p:spPr bwMode="auto">
            <a:xfrm>
              <a:off x="3017808" y="5997709"/>
              <a:ext cx="607859" cy="369332"/>
            </a:xfrm>
            <a:prstGeom prst="rect">
              <a:avLst/>
            </a:prstGeom>
            <a:noFill/>
            <a:ln w="9525">
              <a:noFill/>
              <a:miter lim="800000"/>
              <a:headEnd/>
              <a:tailEnd/>
            </a:ln>
          </p:spPr>
          <p:txBody>
            <a:bodyPr wrap="none">
              <a:spAutoFit/>
            </a:bodyPr>
            <a:lstStyle/>
            <a:p>
              <a:r>
                <a:rPr lang="en-US" b="1" dirty="0">
                  <a:latin typeface="Comic Sans MS" pitchFamily="66" charset="0"/>
                </a:rPr>
                <a:t>105</a:t>
              </a:r>
              <a:endParaRPr lang="ru-RU" b="1" dirty="0">
                <a:latin typeface="Comic Sans MS" pitchFamily="66" charset="0"/>
              </a:endParaRPr>
            </a:p>
          </p:txBody>
        </p:sp>
        <p:sp>
          <p:nvSpPr>
            <p:cNvPr id="55" name="TextBox 54"/>
            <p:cNvSpPr txBox="1"/>
            <p:nvPr/>
          </p:nvSpPr>
          <p:spPr>
            <a:xfrm>
              <a:off x="3530440" y="1195189"/>
              <a:ext cx="2632452" cy="400110"/>
            </a:xfrm>
            <a:prstGeom prst="rect">
              <a:avLst/>
            </a:prstGeom>
            <a:noFill/>
          </p:spPr>
          <p:txBody>
            <a:bodyPr wrap="none" rtlCol="0">
              <a:spAutoFit/>
            </a:bodyPr>
            <a:lstStyle/>
            <a:p>
              <a:r>
                <a:rPr lang="en-US" sz="2200" b="1" baseline="30000" dirty="0">
                  <a:latin typeface="Comic Sans MS" panose="030F0702030302020204" pitchFamily="66" charset="0"/>
                </a:rPr>
                <a:t>232</a:t>
              </a:r>
              <a:r>
                <a:rPr lang="en-US" sz="2000" b="1" dirty="0">
                  <a:latin typeface="Comic Sans MS" panose="030F0702030302020204" pitchFamily="66" charset="0"/>
                </a:rPr>
                <a:t>Th+</a:t>
              </a:r>
              <a:r>
                <a:rPr lang="en-US" sz="2200" b="1" baseline="30000" dirty="0">
                  <a:latin typeface="Comic Sans MS" panose="030F0702030302020204" pitchFamily="66" charset="0"/>
                </a:rPr>
                <a:t>48</a:t>
              </a:r>
              <a:r>
                <a:rPr lang="en-US" sz="2000" b="1" dirty="0">
                  <a:latin typeface="Comic Sans MS" panose="030F0702030302020204" pitchFamily="66" charset="0"/>
                </a:rPr>
                <a:t>Ca </a:t>
              </a:r>
              <a:r>
                <a:rPr lang="en-US" sz="2000" b="1" dirty="0">
                  <a:latin typeface="Times New Roman"/>
                  <a:cs typeface="Times New Roman"/>
                </a:rPr>
                <a:t>→ </a:t>
              </a:r>
              <a:r>
                <a:rPr lang="en-US" sz="2200" b="1" baseline="30000" dirty="0">
                  <a:latin typeface="Comic Sans MS" panose="030F0702030302020204" pitchFamily="66" charset="0"/>
                  <a:cs typeface="Times New Roman"/>
                </a:rPr>
                <a:t>280</a:t>
              </a:r>
              <a:r>
                <a:rPr lang="en-US" sz="2000" b="1" dirty="0">
                  <a:latin typeface="Comic Sans MS" panose="030F0702030302020204" pitchFamily="66" charset="0"/>
                  <a:cs typeface="Times New Roman"/>
                </a:rPr>
                <a:t>Ds</a:t>
              </a:r>
              <a:endParaRPr lang="ru-RU" sz="2000" b="1" dirty="0">
                <a:latin typeface="Comic Sans MS" panose="030F0702030302020204" pitchFamily="66" charset="0"/>
              </a:endParaRPr>
            </a:p>
          </p:txBody>
        </p:sp>
        <p:cxnSp>
          <p:nvCxnSpPr>
            <p:cNvPr id="58" name="Прямая соединительная линия 57"/>
            <p:cNvCxnSpPr/>
            <p:nvPr/>
          </p:nvCxnSpPr>
          <p:spPr>
            <a:xfrm flipH="1" flipV="1">
              <a:off x="4560069" y="4885318"/>
              <a:ext cx="50702" cy="968930"/>
            </a:xfrm>
            <a:prstGeom prst="line">
              <a:avLst/>
            </a:prstGeom>
            <a:ln w="3810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4489623" y="5109399"/>
              <a:ext cx="161528" cy="157559"/>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p>
          </p:txBody>
        </p:sp>
        <p:cxnSp>
          <p:nvCxnSpPr>
            <p:cNvPr id="17" name="Прямая соединительная линия 16"/>
            <p:cNvCxnSpPr/>
            <p:nvPr/>
          </p:nvCxnSpPr>
          <p:spPr>
            <a:xfrm>
              <a:off x="4430703" y="4885318"/>
              <a:ext cx="26983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420020" y="1938300"/>
              <a:ext cx="840295" cy="400110"/>
            </a:xfrm>
            <a:prstGeom prst="rect">
              <a:avLst/>
            </a:prstGeom>
            <a:solidFill>
              <a:schemeClr val="accent3">
                <a:lumMod val="75000"/>
              </a:schemeClr>
            </a:solidFill>
          </p:spPr>
          <p:txBody>
            <a:bodyPr wrap="none" rtlCol="0">
              <a:spAutoFit/>
            </a:bodyPr>
            <a:lstStyle/>
            <a:p>
              <a:r>
                <a:rPr lang="en-US" sz="2200" b="1" baseline="30000" dirty="0">
                  <a:solidFill>
                    <a:schemeClr val="bg1"/>
                  </a:solidFill>
                  <a:latin typeface="Comic Sans MS" panose="030F0702030302020204" pitchFamily="66" charset="0"/>
                  <a:cs typeface="Times New Roman"/>
                </a:rPr>
                <a:t>276</a:t>
              </a:r>
              <a:r>
                <a:rPr lang="en-US" sz="2000" b="1" dirty="0">
                  <a:solidFill>
                    <a:schemeClr val="bg1"/>
                  </a:solidFill>
                  <a:latin typeface="Comic Sans MS" panose="030F0702030302020204" pitchFamily="66" charset="0"/>
                  <a:cs typeface="Times New Roman"/>
                </a:rPr>
                <a:t>Ds</a:t>
              </a:r>
              <a:endParaRPr lang="ru-RU" sz="2000" b="1" dirty="0">
                <a:solidFill>
                  <a:schemeClr val="bg1"/>
                </a:solidFill>
                <a:latin typeface="Comic Sans MS" panose="030F0702030302020204" pitchFamily="66" charset="0"/>
              </a:endParaRPr>
            </a:p>
          </p:txBody>
        </p:sp>
        <p:sp>
          <p:nvSpPr>
            <p:cNvPr id="78" name="TextBox 77"/>
            <p:cNvSpPr txBox="1"/>
            <p:nvPr/>
          </p:nvSpPr>
          <p:spPr>
            <a:xfrm>
              <a:off x="6300192" y="1948770"/>
              <a:ext cx="1492716" cy="400110"/>
            </a:xfrm>
            <a:prstGeom prst="rect">
              <a:avLst/>
            </a:prstGeom>
            <a:solidFill>
              <a:schemeClr val="bg1"/>
            </a:solidFill>
          </p:spPr>
          <p:txBody>
            <a:bodyPr wrap="none" rtlCol="0">
              <a:spAutoFit/>
            </a:bodyPr>
            <a:lstStyle/>
            <a:p>
              <a:r>
                <a:rPr lang="en-US" sz="2000" b="1" dirty="0">
                  <a:latin typeface="Comic Sans MS" panose="030F0702030302020204" pitchFamily="66" charset="0"/>
                  <a:cs typeface="Times New Roman"/>
                </a:rPr>
                <a:t>SF~ 80 µs</a:t>
              </a:r>
              <a:endParaRPr lang="ru-RU" sz="2000" b="1" dirty="0">
                <a:latin typeface="Comic Sans MS" panose="030F0702030302020204" pitchFamily="66" charset="0"/>
              </a:endParaRPr>
            </a:p>
          </p:txBody>
        </p:sp>
        <p:sp>
          <p:nvSpPr>
            <p:cNvPr id="79" name="TextBox 78"/>
            <p:cNvSpPr txBox="1"/>
            <p:nvPr/>
          </p:nvSpPr>
          <p:spPr>
            <a:xfrm>
              <a:off x="3982657" y="5619585"/>
              <a:ext cx="840295" cy="400110"/>
            </a:xfrm>
            <a:prstGeom prst="rect">
              <a:avLst/>
            </a:prstGeom>
            <a:solidFill>
              <a:schemeClr val="bg1"/>
            </a:solidFill>
          </p:spPr>
          <p:txBody>
            <a:bodyPr wrap="none" rtlCol="0">
              <a:spAutoFit/>
            </a:bodyPr>
            <a:lstStyle/>
            <a:p>
              <a:r>
                <a:rPr lang="en-US" sz="2200" b="1" baseline="30000" dirty="0">
                  <a:solidFill>
                    <a:schemeClr val="accent3">
                      <a:lumMod val="50000"/>
                    </a:schemeClr>
                  </a:solidFill>
                  <a:effectLst>
                    <a:outerShdw blurRad="38100" dist="38100" dir="2700000" algn="tl">
                      <a:srgbClr val="000000">
                        <a:alpha val="43137"/>
                      </a:srgbClr>
                    </a:outerShdw>
                  </a:effectLst>
                  <a:latin typeface="Comic Sans MS" panose="030F0702030302020204" pitchFamily="66" charset="0"/>
                  <a:cs typeface="Times New Roman"/>
                </a:rPr>
                <a:t>276</a:t>
              </a:r>
              <a:r>
                <a:rPr lang="en-US" sz="2000" b="1" dirty="0">
                  <a:solidFill>
                    <a:schemeClr val="accent3">
                      <a:lumMod val="50000"/>
                    </a:schemeClr>
                  </a:solidFill>
                  <a:effectLst>
                    <a:outerShdw blurRad="38100" dist="38100" dir="2700000" algn="tl">
                      <a:srgbClr val="000000">
                        <a:alpha val="43137"/>
                      </a:srgbClr>
                    </a:outerShdw>
                  </a:effectLst>
                  <a:latin typeface="Comic Sans MS" panose="030F0702030302020204" pitchFamily="66" charset="0"/>
                  <a:cs typeface="Times New Roman"/>
                </a:rPr>
                <a:t>Ds</a:t>
              </a:r>
              <a:endParaRPr lang="ru-RU" sz="2000" b="1" dirty="0">
                <a:solidFill>
                  <a:schemeClr val="accent3">
                    <a:lumMod val="50000"/>
                  </a:schemeClr>
                </a:solidFill>
                <a:effectLst>
                  <a:outerShdw blurRad="38100" dist="38100" dir="2700000" algn="tl">
                    <a:srgbClr val="000000">
                      <a:alpha val="43137"/>
                    </a:srgbClr>
                  </a:outerShdw>
                </a:effectLst>
                <a:latin typeface="Comic Sans MS" panose="030F0702030302020204" pitchFamily="66" charset="0"/>
              </a:endParaRPr>
            </a:p>
          </p:txBody>
        </p:sp>
      </p:grpSp>
      <p:cxnSp>
        <p:nvCxnSpPr>
          <p:cNvPr id="50" name="Прямая соединительная линия 49"/>
          <p:cNvCxnSpPr/>
          <p:nvPr/>
        </p:nvCxnSpPr>
        <p:spPr>
          <a:xfrm>
            <a:off x="5866012" y="1536601"/>
            <a:ext cx="0" cy="414338"/>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17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4" y="548680"/>
            <a:ext cx="8895844" cy="6117536"/>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nvGrpSpPr>
          <p:cNvPr id="14" name="Группа 13"/>
          <p:cNvGrpSpPr/>
          <p:nvPr/>
        </p:nvGrpSpPr>
        <p:grpSpPr>
          <a:xfrm>
            <a:off x="7066089" y="1052736"/>
            <a:ext cx="2136657" cy="956450"/>
            <a:chOff x="7066089" y="1052736"/>
            <a:chExt cx="2136657" cy="956450"/>
          </a:xfrm>
        </p:grpSpPr>
        <p:sp>
          <p:nvSpPr>
            <p:cNvPr id="2" name="5-конечная звезда 1"/>
            <p:cNvSpPr/>
            <p:nvPr/>
          </p:nvSpPr>
          <p:spPr>
            <a:xfrm>
              <a:off x="7066089" y="1676766"/>
              <a:ext cx="373748" cy="332420"/>
            </a:xfrm>
            <a:prstGeom prst="star5">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3" name="Группа 12"/>
            <p:cNvGrpSpPr/>
            <p:nvPr/>
          </p:nvGrpSpPr>
          <p:grpSpPr>
            <a:xfrm>
              <a:off x="7668344" y="1052736"/>
              <a:ext cx="1534402" cy="504056"/>
              <a:chOff x="9468544" y="1772816"/>
              <a:chExt cx="1534402" cy="504056"/>
            </a:xfrm>
          </p:grpSpPr>
          <p:sp>
            <p:nvSpPr>
              <p:cNvPr id="12" name="Прямоугольная выноска 11"/>
              <p:cNvSpPr/>
              <p:nvPr/>
            </p:nvSpPr>
            <p:spPr>
              <a:xfrm>
                <a:off x="9468544" y="1772816"/>
                <a:ext cx="1512168" cy="504056"/>
              </a:xfrm>
              <a:prstGeom prst="wedgeRectCallout">
                <a:avLst>
                  <a:gd name="adj1" fmla="val -69346"/>
                  <a:gd name="adj2" fmla="val 1096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9468552" y="1809179"/>
                <a:ext cx="1534394" cy="430887"/>
              </a:xfrm>
              <a:prstGeom prst="rect">
                <a:avLst/>
              </a:prstGeom>
              <a:noFill/>
            </p:spPr>
            <p:txBody>
              <a:bodyPr wrap="none" rtlCol="0">
                <a:spAutoFit/>
              </a:bodyPr>
              <a:lstStyle/>
              <a:p>
                <a:r>
                  <a:rPr lang="en-US" sz="2200" b="1" baseline="30000" dirty="0"/>
                  <a:t>248</a:t>
                </a:r>
                <a:r>
                  <a:rPr lang="en-US" sz="2200" b="1" dirty="0"/>
                  <a:t>Cm +</a:t>
                </a:r>
                <a:r>
                  <a:rPr lang="en-US" sz="2200" b="1" baseline="30000" dirty="0"/>
                  <a:t> 54</a:t>
                </a:r>
                <a:r>
                  <a:rPr lang="en-US" sz="2200" b="1" dirty="0"/>
                  <a:t>Cr</a:t>
                </a:r>
                <a:endParaRPr lang="ru-RU" sz="2200" b="1" dirty="0"/>
              </a:p>
            </p:txBody>
          </p:sp>
        </p:grpSp>
      </p:grpSp>
      <p:grpSp>
        <p:nvGrpSpPr>
          <p:cNvPr id="15" name="Группа 14"/>
          <p:cNvGrpSpPr/>
          <p:nvPr/>
        </p:nvGrpSpPr>
        <p:grpSpPr>
          <a:xfrm>
            <a:off x="4081823" y="836712"/>
            <a:ext cx="1933564" cy="432048"/>
            <a:chOff x="9554439" y="4450714"/>
            <a:chExt cx="1933564" cy="432048"/>
          </a:xfrm>
        </p:grpSpPr>
        <p:sp>
          <p:nvSpPr>
            <p:cNvPr id="19" name="Прямоугольная выноска 18"/>
            <p:cNvSpPr/>
            <p:nvPr/>
          </p:nvSpPr>
          <p:spPr>
            <a:xfrm>
              <a:off x="9612568" y="4450714"/>
              <a:ext cx="1875435" cy="426001"/>
            </a:xfrm>
            <a:prstGeom prst="wedgeRectCallout">
              <a:avLst>
                <a:gd name="adj1" fmla="val 98085"/>
                <a:gd name="adj2" fmla="val 1739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9554439" y="4451875"/>
              <a:ext cx="1930337" cy="430887"/>
            </a:xfrm>
            <a:prstGeom prst="rect">
              <a:avLst/>
            </a:prstGeom>
            <a:noFill/>
          </p:spPr>
          <p:txBody>
            <a:bodyPr wrap="none" rtlCol="0">
              <a:spAutoFit/>
            </a:bodyPr>
            <a:lstStyle/>
            <a:p>
              <a:r>
                <a:rPr lang="en-US" sz="2200" b="1" baseline="30000" dirty="0"/>
                <a:t>245, 246</a:t>
              </a:r>
              <a:r>
                <a:rPr lang="en-US" sz="2200" b="1" dirty="0"/>
                <a:t>Cm + </a:t>
              </a:r>
              <a:r>
                <a:rPr lang="en-US" sz="2200" b="1" baseline="30000" dirty="0"/>
                <a:t>54</a:t>
              </a:r>
              <a:r>
                <a:rPr lang="en-US" sz="2200" b="1" dirty="0"/>
                <a:t>Cr</a:t>
              </a:r>
              <a:endParaRPr lang="ru-RU" sz="2200" b="1" dirty="0"/>
            </a:p>
          </p:txBody>
        </p:sp>
      </p:grpSp>
      <p:grpSp>
        <p:nvGrpSpPr>
          <p:cNvPr id="31" name="Группа 30"/>
          <p:cNvGrpSpPr/>
          <p:nvPr/>
        </p:nvGrpSpPr>
        <p:grpSpPr>
          <a:xfrm>
            <a:off x="3563888" y="1484784"/>
            <a:ext cx="3330814" cy="1530532"/>
            <a:chOff x="3563888" y="1484784"/>
            <a:chExt cx="3330814" cy="1530532"/>
          </a:xfrm>
        </p:grpSpPr>
        <p:sp>
          <p:nvSpPr>
            <p:cNvPr id="24" name="Прямоугольник 23"/>
            <p:cNvSpPr/>
            <p:nvPr/>
          </p:nvSpPr>
          <p:spPr>
            <a:xfrm>
              <a:off x="6653676" y="2794809"/>
              <a:ext cx="224383" cy="22050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6492984" y="2793411"/>
              <a:ext cx="224383" cy="22050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6339435" y="2792013"/>
              <a:ext cx="224383" cy="22050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6188267" y="2783415"/>
              <a:ext cx="224383" cy="22050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p:cNvSpPr/>
            <p:nvPr/>
          </p:nvSpPr>
          <p:spPr>
            <a:xfrm>
              <a:off x="6653676" y="2420888"/>
              <a:ext cx="241026" cy="241026"/>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6497621" y="2425314"/>
              <a:ext cx="241026" cy="241026"/>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6171616" y="2439305"/>
              <a:ext cx="241026" cy="241026"/>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8" name="Группа 37"/>
            <p:cNvGrpSpPr/>
            <p:nvPr/>
          </p:nvGrpSpPr>
          <p:grpSpPr>
            <a:xfrm>
              <a:off x="3563888" y="1484784"/>
              <a:ext cx="1947444" cy="1152128"/>
              <a:chOff x="9396544" y="4518523"/>
              <a:chExt cx="1947444" cy="1152128"/>
            </a:xfrm>
          </p:grpSpPr>
          <p:sp>
            <p:nvSpPr>
              <p:cNvPr id="39" name="Прямоугольная выноска 38"/>
              <p:cNvSpPr/>
              <p:nvPr/>
            </p:nvSpPr>
            <p:spPr>
              <a:xfrm>
                <a:off x="9756584" y="4518523"/>
                <a:ext cx="1587404" cy="504056"/>
              </a:xfrm>
              <a:prstGeom prst="wedgeRectCallout">
                <a:avLst>
                  <a:gd name="adj1" fmla="val 93504"/>
                  <a:gd name="adj2" fmla="val 1567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p:cNvSpPr txBox="1"/>
              <p:nvPr/>
            </p:nvSpPr>
            <p:spPr>
              <a:xfrm>
                <a:off x="9714218" y="4570084"/>
                <a:ext cx="1593706" cy="430887"/>
              </a:xfrm>
              <a:prstGeom prst="rect">
                <a:avLst/>
              </a:prstGeom>
              <a:noFill/>
            </p:spPr>
            <p:txBody>
              <a:bodyPr wrap="none" rtlCol="0">
                <a:spAutoFit/>
              </a:bodyPr>
              <a:lstStyle/>
              <a:p>
                <a:r>
                  <a:rPr lang="en-US" sz="2200" b="1" baseline="30000" dirty="0"/>
                  <a:t>245</a:t>
                </a:r>
                <a:r>
                  <a:rPr lang="en-US" sz="2200" b="1" dirty="0"/>
                  <a:t>Cm + </a:t>
                </a:r>
                <a:r>
                  <a:rPr lang="en-US" sz="2200" b="1" baseline="30000" dirty="0"/>
                  <a:t>48</a:t>
                </a:r>
                <a:r>
                  <a:rPr lang="en-US" sz="2200" b="1" dirty="0"/>
                  <a:t>Ca</a:t>
                </a:r>
                <a:endParaRPr lang="ru-RU" sz="2200" b="1" dirty="0"/>
              </a:p>
            </p:txBody>
          </p:sp>
          <p:sp>
            <p:nvSpPr>
              <p:cNvPr id="41" name="Прямоугольная выноска 40"/>
              <p:cNvSpPr/>
              <p:nvPr/>
            </p:nvSpPr>
            <p:spPr>
              <a:xfrm flipV="1">
                <a:off x="9396544" y="5166595"/>
                <a:ext cx="1537098" cy="504056"/>
              </a:xfrm>
              <a:prstGeom prst="wedgeRectCallout">
                <a:avLst>
                  <a:gd name="adj1" fmla="val 117280"/>
                  <a:gd name="adj2" fmla="val -1003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Box 41"/>
              <p:cNvSpPr txBox="1"/>
              <p:nvPr/>
            </p:nvSpPr>
            <p:spPr>
              <a:xfrm>
                <a:off x="9399198" y="5195403"/>
                <a:ext cx="1516762" cy="430887"/>
              </a:xfrm>
              <a:prstGeom prst="rect">
                <a:avLst/>
              </a:prstGeom>
              <a:noFill/>
            </p:spPr>
            <p:txBody>
              <a:bodyPr wrap="none" rtlCol="0">
                <a:spAutoFit/>
              </a:bodyPr>
              <a:lstStyle/>
              <a:p>
                <a:r>
                  <a:rPr lang="en-US" sz="2200" b="1" baseline="30000" dirty="0"/>
                  <a:t>240</a:t>
                </a:r>
                <a:r>
                  <a:rPr lang="en-US" sz="2200" b="1" dirty="0"/>
                  <a:t>Pu + </a:t>
                </a:r>
                <a:r>
                  <a:rPr lang="en-US" sz="2200" b="1" baseline="30000" dirty="0"/>
                  <a:t>48</a:t>
                </a:r>
                <a:r>
                  <a:rPr lang="en-US" sz="2200" b="1" dirty="0"/>
                  <a:t>Ca</a:t>
                </a:r>
                <a:endParaRPr lang="ru-RU" sz="2200" b="1" dirty="0"/>
              </a:p>
            </p:txBody>
          </p:sp>
        </p:grpSp>
      </p:grpSp>
      <p:sp>
        <p:nvSpPr>
          <p:cNvPr id="50176" name="TextBox 50175"/>
          <p:cNvSpPr txBox="1"/>
          <p:nvPr/>
        </p:nvSpPr>
        <p:spPr>
          <a:xfrm>
            <a:off x="1693060" y="75982"/>
            <a:ext cx="6620723" cy="430887"/>
          </a:xfrm>
          <a:prstGeom prst="rect">
            <a:avLst/>
          </a:prstGeom>
          <a:noFill/>
        </p:spPr>
        <p:txBody>
          <a:bodyPr wrap="none" rtlCol="0">
            <a:spAutoFit/>
          </a:bodyPr>
          <a:lstStyle/>
          <a:p>
            <a:r>
              <a:rPr lang="en-US" sz="2200" b="1" dirty="0">
                <a:latin typeface="Calibri" panose="020F0502020204030204" pitchFamily="34" charset="0"/>
                <a:cs typeface="Calibri" panose="020F0502020204030204" pitchFamily="34" charset="0"/>
              </a:rPr>
              <a:t>Fission barriers for even-even </a:t>
            </a:r>
            <a:r>
              <a:rPr lang="en-US" sz="2200" b="1" dirty="0" err="1">
                <a:latin typeface="Calibri" panose="020F0502020204030204" pitchFamily="34" charset="0"/>
                <a:cs typeface="Calibri" panose="020F0502020204030204" pitchFamily="34" charset="0"/>
              </a:rPr>
              <a:t>superheavy</a:t>
            </a:r>
            <a:r>
              <a:rPr lang="en-US" sz="2200" b="1" dirty="0">
                <a:latin typeface="Calibri" panose="020F0502020204030204" pitchFamily="34" charset="0"/>
                <a:cs typeface="Calibri" panose="020F0502020204030204" pitchFamily="34" charset="0"/>
              </a:rPr>
              <a:t> nuclei (MeV)</a:t>
            </a:r>
            <a:endParaRPr lang="ru-RU" sz="2200" dirty="0">
              <a:latin typeface="Calibri" panose="020F0502020204030204" pitchFamily="34" charset="0"/>
              <a:cs typeface="Calibri" panose="020F0502020204030204" pitchFamily="34" charset="0"/>
            </a:endParaRPr>
          </a:p>
        </p:txBody>
      </p:sp>
      <p:sp>
        <p:nvSpPr>
          <p:cNvPr id="50177" name="Прямоугольник 50176"/>
          <p:cNvSpPr/>
          <p:nvPr/>
        </p:nvSpPr>
        <p:spPr>
          <a:xfrm>
            <a:off x="1331640" y="764704"/>
            <a:ext cx="2232248" cy="1048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5-конечная звезда 35"/>
          <p:cNvSpPr/>
          <p:nvPr/>
        </p:nvSpPr>
        <p:spPr>
          <a:xfrm>
            <a:off x="6823296" y="1681045"/>
            <a:ext cx="373748" cy="332420"/>
          </a:xfrm>
          <a:prstGeom prst="star5">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5-конечная звезда 8"/>
          <p:cNvSpPr/>
          <p:nvPr/>
        </p:nvSpPr>
        <p:spPr>
          <a:xfrm>
            <a:off x="6715573" y="1676798"/>
            <a:ext cx="373748" cy="332420"/>
          </a:xfrm>
          <a:prstGeom prst="star5">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7" name="Группа 6"/>
          <p:cNvGrpSpPr/>
          <p:nvPr/>
        </p:nvGrpSpPr>
        <p:grpSpPr>
          <a:xfrm>
            <a:off x="5652120" y="3501008"/>
            <a:ext cx="2396400" cy="1152128"/>
            <a:chOff x="5652120" y="3501008"/>
            <a:chExt cx="2396400" cy="1152128"/>
          </a:xfrm>
        </p:grpSpPr>
        <p:sp>
          <p:nvSpPr>
            <p:cNvPr id="6" name="Блок-схема: объединение 5"/>
            <p:cNvSpPr/>
            <p:nvPr/>
          </p:nvSpPr>
          <p:spPr>
            <a:xfrm>
              <a:off x="5652120" y="3501008"/>
              <a:ext cx="288032" cy="216024"/>
            </a:xfrm>
            <a:prstGeom prst="flowChartMerg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ая выноска 57"/>
            <p:cNvSpPr/>
            <p:nvPr/>
          </p:nvSpPr>
          <p:spPr>
            <a:xfrm>
              <a:off x="6492984" y="4149080"/>
              <a:ext cx="1512168" cy="504056"/>
            </a:xfrm>
            <a:prstGeom prst="wedgeRectCallout">
              <a:avLst>
                <a:gd name="adj1" fmla="val -88868"/>
                <a:gd name="adj2" fmla="val -1460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Box 58"/>
            <p:cNvSpPr txBox="1"/>
            <p:nvPr/>
          </p:nvSpPr>
          <p:spPr>
            <a:xfrm>
              <a:off x="6563818" y="4185664"/>
              <a:ext cx="1484702" cy="430887"/>
            </a:xfrm>
            <a:prstGeom prst="rect">
              <a:avLst/>
            </a:prstGeom>
            <a:noFill/>
          </p:spPr>
          <p:txBody>
            <a:bodyPr wrap="none" rtlCol="0">
              <a:spAutoFit/>
            </a:bodyPr>
            <a:lstStyle/>
            <a:p>
              <a:r>
                <a:rPr lang="en-US" sz="2200" b="1" baseline="30000" dirty="0"/>
                <a:t>2</a:t>
              </a:r>
              <a:r>
                <a:rPr lang="ru-RU" sz="2200" b="1" baseline="30000" dirty="0"/>
                <a:t>32</a:t>
              </a:r>
              <a:r>
                <a:rPr lang="en-US" sz="2200" b="1" dirty="0" err="1"/>
                <a:t>Th</a:t>
              </a:r>
              <a:r>
                <a:rPr lang="en-US" sz="2200" b="1" dirty="0"/>
                <a:t> +</a:t>
              </a:r>
              <a:r>
                <a:rPr lang="en-US" sz="2200" b="1" baseline="30000" dirty="0"/>
                <a:t> 48</a:t>
              </a:r>
              <a:r>
                <a:rPr lang="en-US" sz="2200" b="1" dirty="0"/>
                <a:t>Ca</a:t>
              </a:r>
              <a:endParaRPr lang="ru-RU" sz="2200" b="1" dirty="0"/>
            </a:p>
          </p:txBody>
        </p:sp>
      </p:grpSp>
    </p:spTree>
    <p:extLst>
      <p:ext uri="{BB962C8B-B14F-4D97-AF65-F5344CB8AC3E}">
        <p14:creationId xmlns:p14="http://schemas.microsoft.com/office/powerpoint/2010/main" val="362801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2"/>
          <p:cNvSpPr txBox="1">
            <a:spLocks noChangeArrowheads="1"/>
          </p:cNvSpPr>
          <p:nvPr/>
        </p:nvSpPr>
        <p:spPr bwMode="auto">
          <a:xfrm>
            <a:off x="338138" y="612775"/>
            <a:ext cx="34925" cy="369888"/>
          </a:xfrm>
          <a:prstGeom prst="rect">
            <a:avLst/>
          </a:prstGeom>
          <a:noFill/>
          <a:ln w="9525">
            <a:noFill/>
            <a:miter lim="800000"/>
            <a:headEnd/>
            <a:tailEnd/>
          </a:ln>
        </p:spPr>
        <p:txBody>
          <a:bodyPr>
            <a:spAutoFit/>
          </a:bodyPr>
          <a:lstStyle/>
          <a:p>
            <a:endParaRPr lang="ru-RU"/>
          </a:p>
        </p:txBody>
      </p:sp>
      <p:sp>
        <p:nvSpPr>
          <p:cNvPr id="5" name="TextBox 4"/>
          <p:cNvSpPr txBox="1"/>
          <p:nvPr/>
        </p:nvSpPr>
        <p:spPr>
          <a:xfrm>
            <a:off x="147638" y="635779"/>
            <a:ext cx="8996362" cy="5601533"/>
          </a:xfrm>
          <a:prstGeom prst="rect">
            <a:avLst/>
          </a:prstGeom>
          <a:noFill/>
        </p:spPr>
        <p:txBody>
          <a:bodyPr>
            <a:spAutoFit/>
          </a:bodyPr>
          <a:lstStyle/>
          <a:p>
            <a:pPr algn="ctr">
              <a:defRPr/>
            </a:pPr>
            <a:r>
              <a:rPr lang="en-US" sz="2400" dirty="0">
                <a:effectLst>
                  <a:outerShdw blurRad="38100" dist="38100" dir="2700000" algn="tl">
                    <a:srgbClr val="000000">
                      <a:alpha val="43137"/>
                    </a:srgbClr>
                  </a:outerShdw>
                </a:effectLst>
                <a:latin typeface="+mn-lt"/>
                <a:cs typeface="Times New Roman" panose="02020603050405020304" pitchFamily="18" charset="0"/>
              </a:rPr>
              <a:t>LONG RANGE PLAN FOR THE ISOTOPE PROGRA</a:t>
            </a:r>
            <a:r>
              <a:rPr lang="en-US" sz="2400" dirty="0">
                <a:latin typeface="+mn-lt"/>
                <a:cs typeface="Times New Roman" panose="02020603050405020304" pitchFamily="18" charset="0"/>
              </a:rPr>
              <a:t>M </a:t>
            </a:r>
          </a:p>
          <a:p>
            <a:pPr>
              <a:defRPr/>
            </a:pPr>
            <a:endParaRPr lang="en-US" sz="2000" dirty="0">
              <a:cs typeface="Times New Roman" panose="02020603050405020304" pitchFamily="18" charset="0"/>
            </a:endParaRPr>
          </a:p>
          <a:p>
            <a:pPr>
              <a:defRPr/>
            </a:pPr>
            <a:r>
              <a:rPr lang="en-US" sz="2400" dirty="0">
                <a:latin typeface="+mn-lt"/>
                <a:cs typeface="Times New Roman" panose="02020603050405020304" pitchFamily="18" charset="0"/>
              </a:rPr>
              <a:t>High isotopic purity required for continued production of super heavy elements and exploration of the island of stability include:</a:t>
            </a:r>
            <a:endParaRPr lang="ru-RU" sz="2400" dirty="0">
              <a:latin typeface="+mn-lt"/>
              <a:cs typeface="Times New Roman" panose="02020603050405020304" pitchFamily="18" charset="0"/>
            </a:endParaRPr>
          </a:p>
          <a:p>
            <a:pPr>
              <a:defRPr/>
            </a:pPr>
            <a:endParaRPr lang="en-US" sz="2000" dirty="0">
              <a:effectLst>
                <a:outerShdw blurRad="38100" dist="38100" dir="2700000" algn="tl">
                  <a:srgbClr val="000000">
                    <a:alpha val="43137"/>
                  </a:srgbClr>
                </a:outerShdw>
              </a:effectLst>
              <a:cs typeface="Times New Roman" panose="02020603050405020304" pitchFamily="18" charset="0"/>
            </a:endParaRPr>
          </a:p>
          <a:p>
            <a:pPr algn="ctr">
              <a:defRPr/>
            </a:pPr>
            <a:r>
              <a:rPr lang="en-US" sz="2800" b="1" baseline="30000"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233, 235</a:t>
            </a:r>
            <a:r>
              <a:rPr lang="en-US" sz="2400" b="1"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U, </a:t>
            </a:r>
            <a:r>
              <a:rPr lang="en-US" sz="2800" b="1" baseline="30000"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237</a:t>
            </a:r>
            <a:r>
              <a:rPr lang="en-US" sz="2400" b="1"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Np, </a:t>
            </a:r>
            <a:r>
              <a:rPr lang="en-US" sz="2800" b="1" baseline="30000"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239, 240, 242, 244</a:t>
            </a:r>
            <a:r>
              <a:rPr lang="en-US" sz="2400" b="1"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Pu, </a:t>
            </a:r>
            <a:r>
              <a:rPr lang="en-US" sz="2800" b="1" baseline="30000"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241. 243</a:t>
            </a:r>
            <a:r>
              <a:rPr lang="en-US" sz="2400" b="1"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Am, </a:t>
            </a:r>
          </a:p>
          <a:p>
            <a:pPr algn="ctr">
              <a:defRPr/>
            </a:pPr>
            <a:r>
              <a:rPr lang="en-US" sz="2800" b="1" baseline="30000"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245, 246, 247, 248</a:t>
            </a:r>
            <a:r>
              <a:rPr lang="en-US" sz="2400" b="1"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Cm, </a:t>
            </a:r>
            <a:r>
              <a:rPr lang="en-US" sz="2800" b="1" baseline="30000"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249</a:t>
            </a:r>
            <a:r>
              <a:rPr lang="en-US" sz="2400" b="1"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Bk</a:t>
            </a:r>
            <a:r>
              <a:rPr lang="en-US" sz="2400" b="1" dirty="0">
                <a:solidFill>
                  <a:srgbClr val="C00000"/>
                </a:solidFill>
                <a:latin typeface="+mn-lt"/>
                <a:cs typeface="Times New Roman" panose="02020603050405020304" pitchFamily="18" charset="0"/>
              </a:rPr>
              <a:t>, </a:t>
            </a:r>
            <a:r>
              <a:rPr lang="en-US" sz="2000" b="1" dirty="0">
                <a:solidFill>
                  <a:srgbClr val="C00000"/>
                </a:solidFill>
                <a:effectLst>
                  <a:outerShdw blurRad="38100" dist="38100" dir="2700000" algn="tl">
                    <a:srgbClr val="000000">
                      <a:alpha val="43137"/>
                    </a:srgbClr>
                  </a:outerShdw>
                </a:effectLst>
                <a:cs typeface="Times New Roman" panose="02020603050405020304" pitchFamily="18" charset="0"/>
              </a:rPr>
              <a:t>and</a:t>
            </a:r>
            <a:r>
              <a:rPr lang="en-US" sz="2400" dirty="0">
                <a:solidFill>
                  <a:srgbClr val="C00000"/>
                </a:solidFill>
                <a:cs typeface="Times New Roman" panose="02020603050405020304" pitchFamily="18" charset="0"/>
              </a:rPr>
              <a:t> </a:t>
            </a:r>
            <a:r>
              <a:rPr lang="en-US" sz="2800" b="1" baseline="30000"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249, 251</a:t>
            </a:r>
            <a:r>
              <a:rPr lang="en-US" sz="2400" b="1"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Cf.</a:t>
            </a:r>
            <a:endParaRPr lang="ru-RU" sz="2400" b="1" dirty="0">
              <a:solidFill>
                <a:srgbClr val="C00000"/>
              </a:solidFill>
              <a:effectLst>
                <a:outerShdw blurRad="38100" dist="38100" dir="2700000" algn="tl">
                  <a:srgbClr val="000000">
                    <a:alpha val="43137"/>
                  </a:srgbClr>
                </a:outerShdw>
              </a:effectLst>
              <a:latin typeface="+mn-lt"/>
              <a:cs typeface="Times New Roman" panose="02020603050405020304" pitchFamily="18" charset="0"/>
            </a:endParaRPr>
          </a:p>
          <a:p>
            <a:pPr algn="ctr">
              <a:spcBef>
                <a:spcPts val="1200"/>
              </a:spcBef>
              <a:defRPr/>
            </a:pPr>
            <a:r>
              <a:rPr lang="en-US" sz="2400" dirty="0">
                <a:latin typeface="+mn-lt"/>
                <a:cs typeface="Times New Roman" panose="02020603050405020304" pitchFamily="18" charset="0"/>
              </a:rPr>
              <a:t>Note that with new accelerator facilities coming on-line  such as the </a:t>
            </a:r>
            <a:r>
              <a:rPr lang="en-US" sz="2400" b="1" u="sng" dirty="0">
                <a:solidFill>
                  <a:srgbClr val="0070C0"/>
                </a:solidFill>
                <a:latin typeface="+mn-lt"/>
                <a:cs typeface="Times New Roman" panose="02020603050405020304" pitchFamily="18" charset="0"/>
              </a:rPr>
              <a:t>Super Heavy Element Factory in </a:t>
            </a:r>
            <a:r>
              <a:rPr lang="en-US" sz="2400" b="1" u="sng" dirty="0" err="1">
                <a:solidFill>
                  <a:srgbClr val="0070C0"/>
                </a:solidFill>
                <a:latin typeface="+mn-lt"/>
                <a:cs typeface="Times New Roman" panose="02020603050405020304" pitchFamily="18" charset="0"/>
              </a:rPr>
              <a:t>Dubna</a:t>
            </a:r>
            <a:r>
              <a:rPr lang="en-US" sz="2400" b="1" u="sng" dirty="0">
                <a:solidFill>
                  <a:srgbClr val="0070C0"/>
                </a:solidFill>
                <a:latin typeface="+mn-lt"/>
                <a:cs typeface="Times New Roman" panose="02020603050405020304" pitchFamily="18" charset="0"/>
              </a:rPr>
              <a:t>, Russia</a:t>
            </a:r>
            <a:r>
              <a:rPr lang="en-US" sz="2400" b="1" dirty="0">
                <a:solidFill>
                  <a:srgbClr val="0070C0"/>
                </a:solidFill>
                <a:latin typeface="+mn-lt"/>
                <a:cs typeface="Times New Roman" panose="02020603050405020304" pitchFamily="18" charset="0"/>
              </a:rPr>
              <a:t>,                         </a:t>
            </a:r>
          </a:p>
          <a:p>
            <a:pPr>
              <a:spcBef>
                <a:spcPts val="1200"/>
              </a:spcBef>
              <a:defRPr/>
            </a:pPr>
            <a:r>
              <a:rPr lang="en-US" sz="2400" dirty="0">
                <a:latin typeface="+mn-lt"/>
                <a:cs typeface="Times New Roman" panose="02020603050405020304" pitchFamily="18" charset="0"/>
              </a:rPr>
              <a:t>demand for these isotopes will increase because thicker and larger targets will be required; </a:t>
            </a:r>
          </a:p>
          <a:p>
            <a:pPr>
              <a:spcBef>
                <a:spcPts val="1200"/>
              </a:spcBef>
              <a:defRPr/>
            </a:pPr>
            <a:r>
              <a:rPr lang="en-US" sz="2400" dirty="0">
                <a:latin typeface="+mn-lt"/>
                <a:cs typeface="Times New Roman" panose="02020603050405020304" pitchFamily="18" charset="0"/>
              </a:rPr>
              <a:t>current targets require</a:t>
            </a:r>
            <a:r>
              <a:rPr lang="en-US" sz="2000" dirty="0">
                <a:cs typeface="Times New Roman" panose="02020603050405020304" pitchFamily="18" charset="0"/>
              </a:rPr>
              <a:t> </a:t>
            </a:r>
            <a:r>
              <a:rPr lang="en-US" sz="2400" b="1" dirty="0">
                <a:solidFill>
                  <a:srgbClr val="C00000"/>
                </a:solidFill>
                <a:latin typeface="+mn-lt"/>
                <a:cs typeface="Times New Roman" panose="02020603050405020304" pitchFamily="18" charset="0"/>
              </a:rPr>
              <a:t>~30 mg </a:t>
            </a:r>
            <a:r>
              <a:rPr lang="en-US" sz="2400" b="1" dirty="0">
                <a:solidFill>
                  <a:srgbClr val="C00000"/>
                </a:solidFill>
                <a:cs typeface="Times New Roman" panose="02020603050405020304" pitchFamily="18" charset="0"/>
              </a:rPr>
              <a:t>/target.</a:t>
            </a:r>
          </a:p>
          <a:p>
            <a:pPr>
              <a:defRPr/>
            </a:pPr>
            <a:r>
              <a:rPr lang="en-US" sz="2400" dirty="0"/>
              <a:t>while future requirements will increase depending on isotope, target size as well as number of targets (radiation hardness) up to </a:t>
            </a:r>
            <a:r>
              <a:rPr lang="en-US" sz="2400" b="1" dirty="0">
                <a:solidFill>
                  <a:srgbClr val="C00000"/>
                </a:solidFill>
                <a:latin typeface="+mn-lt"/>
                <a:cs typeface="Times New Roman" panose="02020603050405020304" pitchFamily="18" charset="0"/>
              </a:rPr>
              <a:t>100 mg.</a:t>
            </a:r>
            <a:r>
              <a:rPr lang="en-US" sz="2400" b="1" dirty="0">
                <a:solidFill>
                  <a:srgbClr val="C00000"/>
                </a:solidFill>
                <a:cs typeface="Times New Roman" panose="02020603050405020304" pitchFamily="18" charset="0"/>
              </a:rPr>
              <a:t> </a:t>
            </a:r>
          </a:p>
        </p:txBody>
      </p:sp>
      <p:sp>
        <p:nvSpPr>
          <p:cNvPr id="4" name="TextBox 3"/>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3889214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4633" y="-63384"/>
            <a:ext cx="9144000" cy="6858000"/>
          </a:xfrm>
          <a:prstGeom prst="rect">
            <a:avLst/>
          </a:prstGeom>
          <a:solidFill>
            <a:srgbClr val="DCEF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r>
              <a:rPr lang="en-US" altLang="ru-RU" dirty="0"/>
              <a:t> </a:t>
            </a:r>
            <a:endParaRPr lang="ru-RU" altLang="ru-RU" dirty="0"/>
          </a:p>
        </p:txBody>
      </p:sp>
      <p:graphicFrame>
        <p:nvGraphicFramePr>
          <p:cNvPr id="151555" name="Object 3"/>
          <p:cNvGraphicFramePr>
            <a:graphicFrameLocks noGrp="1" noChangeAspect="1"/>
          </p:cNvGraphicFramePr>
          <p:nvPr>
            <p:ph sz="half" idx="1"/>
            <p:extLst>
              <p:ext uri="{D42A27DB-BD31-4B8C-83A1-F6EECF244321}">
                <p14:modId xmlns:p14="http://schemas.microsoft.com/office/powerpoint/2010/main" val="351947546"/>
              </p:ext>
            </p:extLst>
          </p:nvPr>
        </p:nvGraphicFramePr>
        <p:xfrm>
          <a:off x="4633" y="764704"/>
          <a:ext cx="9144000" cy="3876675"/>
        </p:xfrm>
        <a:graphic>
          <a:graphicData uri="http://schemas.openxmlformats.org/presentationml/2006/ole">
            <mc:AlternateContent xmlns:mc="http://schemas.openxmlformats.org/markup-compatibility/2006">
              <mc:Choice xmlns:v="urn:schemas-microsoft-com:vml" Requires="v">
                <p:oleObj spid="_x0000_s17503" name="PHOTO-PAINT" r:id="rId4" imgW="3952381" imgH="1676190" progId="CorelPHOTOPAINT.Image.13">
                  <p:embed/>
                </p:oleObj>
              </mc:Choice>
              <mc:Fallback>
                <p:oleObj name="PHOTO-PAINT" r:id="rId4" imgW="3952381" imgH="1676190" progId="CorelPHOTOPAINT.Image.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 y="764704"/>
                        <a:ext cx="9144000" cy="3876675"/>
                      </a:xfrm>
                      <a:prstGeom prst="rect">
                        <a:avLst/>
                      </a:prstGeom>
                      <a:noFill/>
                      <a:ln>
                        <a:solidFill>
                          <a:schemeClr val="tx1"/>
                        </a:solidFill>
                      </a:ln>
                      <a:effectLst/>
                    </p:spPr>
                  </p:pic>
                </p:oleObj>
              </mc:Fallback>
            </mc:AlternateContent>
          </a:graphicData>
        </a:graphic>
      </p:graphicFrame>
      <p:sp>
        <p:nvSpPr>
          <p:cNvPr id="151622" name="Oval 70"/>
          <p:cNvSpPr>
            <a:spLocks noChangeArrowheads="1"/>
          </p:cNvSpPr>
          <p:nvPr/>
        </p:nvSpPr>
        <p:spPr bwMode="auto">
          <a:xfrm>
            <a:off x="228824" y="4879355"/>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23" name="Oval 71"/>
          <p:cNvSpPr>
            <a:spLocks noChangeArrowheads="1"/>
          </p:cNvSpPr>
          <p:nvPr/>
        </p:nvSpPr>
        <p:spPr bwMode="auto">
          <a:xfrm>
            <a:off x="193899" y="4866655"/>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51624" name="Text Box 72"/>
          <p:cNvSpPr txBox="1">
            <a:spLocks noChangeArrowheads="1"/>
          </p:cNvSpPr>
          <p:nvPr/>
        </p:nvSpPr>
        <p:spPr bwMode="auto">
          <a:xfrm>
            <a:off x="443137" y="4796805"/>
            <a:ext cx="38491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effectLst>
                  <a:outerShdw blurRad="38100" dist="38100" dir="2700000" algn="tl">
                    <a:srgbClr val="000000">
                      <a:alpha val="43137"/>
                    </a:srgbClr>
                  </a:outerShdw>
                </a:effectLst>
                <a:latin typeface="Comic Sans MS" pitchFamily="66" charset="0"/>
              </a:rPr>
              <a:t>Heavy ion Accelerator </a:t>
            </a:r>
            <a:r>
              <a:rPr lang="en-US" altLang="ru-RU" b="1" dirty="0" err="1">
                <a:effectLst>
                  <a:outerShdw blurRad="38100" dist="38100" dir="2700000" algn="tl">
                    <a:srgbClr val="000000">
                      <a:alpha val="43137"/>
                    </a:srgbClr>
                  </a:outerShdw>
                </a:effectLst>
                <a:latin typeface="Comic Sans MS" pitchFamily="66" charset="0"/>
              </a:rPr>
              <a:t>fassilities</a:t>
            </a:r>
            <a:endParaRPr lang="ru-RU" altLang="ru-RU" dirty="0">
              <a:effectLst>
                <a:outerShdw blurRad="38100" dist="38100" dir="2700000" algn="tl">
                  <a:srgbClr val="000000">
                    <a:alpha val="43137"/>
                  </a:srgbClr>
                </a:outerShdw>
              </a:effectLst>
            </a:endParaRPr>
          </a:p>
        </p:txBody>
      </p:sp>
      <p:sp>
        <p:nvSpPr>
          <p:cNvPr id="190" name="Прямоугольная выноска 189"/>
          <p:cNvSpPr/>
          <p:nvPr/>
        </p:nvSpPr>
        <p:spPr>
          <a:xfrm flipV="1">
            <a:off x="2411760" y="2155750"/>
            <a:ext cx="836538" cy="194317"/>
          </a:xfrm>
          <a:prstGeom prst="wedgeRectCallout">
            <a:avLst>
              <a:gd name="adj1" fmla="val -67828"/>
              <a:gd name="adj2" fmla="val 126179"/>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91" name="Text Box 81"/>
          <p:cNvSpPr txBox="1">
            <a:spLocks noChangeArrowheads="1"/>
          </p:cNvSpPr>
          <p:nvPr/>
        </p:nvSpPr>
        <p:spPr bwMode="auto">
          <a:xfrm>
            <a:off x="2369558" y="2092251"/>
            <a:ext cx="1011073" cy="307777"/>
          </a:xfrm>
          <a:prstGeom prst="rect">
            <a:avLst/>
          </a:prstGeom>
          <a:noFill/>
          <a:ln>
            <a:noFill/>
          </a:ln>
          <a:effec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FRIB (USA)</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51609" name="Group 57"/>
          <p:cNvGrpSpPr>
            <a:grpSpLocks/>
          </p:cNvGrpSpPr>
          <p:nvPr/>
        </p:nvGrpSpPr>
        <p:grpSpPr bwMode="auto">
          <a:xfrm>
            <a:off x="2036763" y="1883892"/>
            <a:ext cx="222250" cy="195262"/>
            <a:chOff x="3888" y="3600"/>
            <a:chExt cx="140" cy="123"/>
          </a:xfrm>
        </p:grpSpPr>
        <p:sp>
          <p:nvSpPr>
            <p:cNvPr id="151610" name="Oval 58"/>
            <p:cNvSpPr>
              <a:spLocks noChangeArrowheads="1"/>
            </p:cNvSpPr>
            <p:nvPr/>
          </p:nvSpPr>
          <p:spPr bwMode="auto">
            <a:xfrm>
              <a:off x="3910" y="3608"/>
              <a:ext cx="118" cy="11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11" name="Oval 59"/>
            <p:cNvSpPr>
              <a:spLocks noChangeArrowheads="1"/>
            </p:cNvSpPr>
            <p:nvPr/>
          </p:nvSpPr>
          <p:spPr bwMode="auto">
            <a:xfrm>
              <a:off x="3888" y="3600"/>
              <a:ext cx="118" cy="11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grpSp>
      <p:grpSp>
        <p:nvGrpSpPr>
          <p:cNvPr id="151641" name="Group 89"/>
          <p:cNvGrpSpPr>
            <a:grpSpLocks/>
          </p:cNvGrpSpPr>
          <p:nvPr/>
        </p:nvGrpSpPr>
        <p:grpSpPr bwMode="auto">
          <a:xfrm>
            <a:off x="1510705" y="2137892"/>
            <a:ext cx="180975" cy="168275"/>
            <a:chOff x="894" y="1478"/>
            <a:chExt cx="114" cy="106"/>
          </a:xfrm>
        </p:grpSpPr>
        <p:sp>
          <p:nvSpPr>
            <p:cNvPr id="151642" name="Oval 90"/>
            <p:cNvSpPr>
              <a:spLocks noChangeArrowheads="1"/>
            </p:cNvSpPr>
            <p:nvPr/>
          </p:nvSpPr>
          <p:spPr bwMode="auto">
            <a:xfrm>
              <a:off x="912" y="148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43" name="Oval 91"/>
            <p:cNvSpPr>
              <a:spLocks noChangeArrowheads="1"/>
            </p:cNvSpPr>
            <p:nvPr/>
          </p:nvSpPr>
          <p:spPr bwMode="auto">
            <a:xfrm>
              <a:off x="894" y="1478"/>
              <a:ext cx="96" cy="96"/>
            </a:xfrm>
            <a:prstGeom prst="ellipse">
              <a:avLst/>
            </a:prstGeom>
            <a:solidFill>
              <a:srgbClr val="E6E63E"/>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3" name="Прямоугольная выноска 2"/>
          <p:cNvSpPr/>
          <p:nvPr/>
        </p:nvSpPr>
        <p:spPr>
          <a:xfrm flipV="1">
            <a:off x="755575" y="2413047"/>
            <a:ext cx="827013" cy="205855"/>
          </a:xfrm>
          <a:prstGeom prst="wedgeRectCallout">
            <a:avLst>
              <a:gd name="adj1" fmla="val 52372"/>
              <a:gd name="adj2" fmla="val 128614"/>
            </a:avLst>
          </a:prstGeom>
          <a:solidFill>
            <a:schemeClr val="tx2">
              <a:lumMod val="20000"/>
              <a:lumOff val="80000"/>
            </a:schemeClr>
          </a:solid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51633" name="Text Box 81"/>
          <p:cNvSpPr txBox="1">
            <a:spLocks noChangeArrowheads="1"/>
          </p:cNvSpPr>
          <p:nvPr/>
        </p:nvSpPr>
        <p:spPr bwMode="auto">
          <a:xfrm>
            <a:off x="668924" y="2358058"/>
            <a:ext cx="101107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LBNL</a:t>
            </a:r>
            <a:r>
              <a:rPr lang="en-US" altLang="ru-RU"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(USA)</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92" name="Group 57"/>
          <p:cNvGrpSpPr>
            <a:grpSpLocks/>
          </p:cNvGrpSpPr>
          <p:nvPr/>
        </p:nvGrpSpPr>
        <p:grpSpPr bwMode="auto">
          <a:xfrm>
            <a:off x="1496864" y="2126035"/>
            <a:ext cx="222250" cy="195262"/>
            <a:chOff x="3888" y="3600"/>
            <a:chExt cx="140" cy="123"/>
          </a:xfrm>
        </p:grpSpPr>
        <p:sp>
          <p:nvSpPr>
            <p:cNvPr id="193" name="Oval 58"/>
            <p:cNvSpPr>
              <a:spLocks noChangeArrowheads="1"/>
            </p:cNvSpPr>
            <p:nvPr/>
          </p:nvSpPr>
          <p:spPr bwMode="auto">
            <a:xfrm>
              <a:off x="3910" y="3608"/>
              <a:ext cx="118" cy="11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94" name="Oval 59"/>
            <p:cNvSpPr>
              <a:spLocks noChangeArrowheads="1"/>
            </p:cNvSpPr>
            <p:nvPr/>
          </p:nvSpPr>
          <p:spPr bwMode="auto">
            <a:xfrm>
              <a:off x="3888" y="3600"/>
              <a:ext cx="118" cy="11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grpSp>
      <p:sp>
        <p:nvSpPr>
          <p:cNvPr id="151604" name="Oval 52"/>
          <p:cNvSpPr>
            <a:spLocks noChangeArrowheads="1"/>
          </p:cNvSpPr>
          <p:nvPr/>
        </p:nvSpPr>
        <p:spPr bwMode="auto">
          <a:xfrm>
            <a:off x="4538663" y="1734667"/>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05" name="Oval 53"/>
          <p:cNvSpPr>
            <a:spLocks noChangeArrowheads="1"/>
          </p:cNvSpPr>
          <p:nvPr/>
        </p:nvSpPr>
        <p:spPr bwMode="auto">
          <a:xfrm>
            <a:off x="4503738" y="1721967"/>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51607" name="Oval 55"/>
          <p:cNvSpPr>
            <a:spLocks noChangeArrowheads="1"/>
          </p:cNvSpPr>
          <p:nvPr/>
        </p:nvSpPr>
        <p:spPr bwMode="auto">
          <a:xfrm>
            <a:off x="4738688" y="1667992"/>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08" name="Oval 56"/>
          <p:cNvSpPr>
            <a:spLocks noChangeArrowheads="1"/>
          </p:cNvSpPr>
          <p:nvPr/>
        </p:nvSpPr>
        <p:spPr bwMode="auto">
          <a:xfrm>
            <a:off x="4703763" y="1655292"/>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51616" name="Oval 64"/>
          <p:cNvSpPr>
            <a:spLocks noChangeArrowheads="1"/>
          </p:cNvSpPr>
          <p:nvPr/>
        </p:nvSpPr>
        <p:spPr bwMode="auto">
          <a:xfrm>
            <a:off x="4951413" y="1963267"/>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17" name="Oval 65"/>
          <p:cNvSpPr>
            <a:spLocks noChangeArrowheads="1"/>
          </p:cNvSpPr>
          <p:nvPr/>
        </p:nvSpPr>
        <p:spPr bwMode="auto">
          <a:xfrm>
            <a:off x="4916488" y="1950567"/>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63" name="Прямоугольная выноска 162"/>
          <p:cNvSpPr/>
          <p:nvPr/>
        </p:nvSpPr>
        <p:spPr>
          <a:xfrm>
            <a:off x="3235567" y="1394717"/>
            <a:ext cx="1262822" cy="211362"/>
          </a:xfrm>
          <a:prstGeom prst="wedgeRectCallout">
            <a:avLst>
              <a:gd name="adj1" fmla="val 52372"/>
              <a:gd name="adj2" fmla="val 128614"/>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64" name="Text Box 81"/>
          <p:cNvSpPr txBox="1">
            <a:spLocks noChangeArrowheads="1"/>
          </p:cNvSpPr>
          <p:nvPr/>
        </p:nvSpPr>
        <p:spPr bwMode="auto">
          <a:xfrm>
            <a:off x="3230479" y="1346771"/>
            <a:ext cx="1362729" cy="307777"/>
          </a:xfrm>
          <a:prstGeom prst="rect">
            <a:avLst/>
          </a:prstGeom>
          <a:noFill/>
          <a:ln>
            <a:noFill/>
          </a:ln>
          <a:effec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GANIL (France</a:t>
            </a:r>
            <a:r>
              <a:rPr lang="en-US" altLang="ru-RU"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ru-RU" altLang="ru-RU"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7" name="Прямоугольная выноска 166"/>
          <p:cNvSpPr/>
          <p:nvPr/>
        </p:nvSpPr>
        <p:spPr>
          <a:xfrm flipH="1">
            <a:off x="3642246" y="967731"/>
            <a:ext cx="1122181" cy="237174"/>
          </a:xfrm>
          <a:prstGeom prst="wedgeRectCallout">
            <a:avLst>
              <a:gd name="adj1" fmla="val -51410"/>
              <a:gd name="adj2" fmla="val 241877"/>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68" name="Text Box 81"/>
          <p:cNvSpPr txBox="1">
            <a:spLocks noChangeArrowheads="1"/>
          </p:cNvSpPr>
          <p:nvPr/>
        </p:nvSpPr>
        <p:spPr bwMode="auto">
          <a:xfrm>
            <a:off x="3589098" y="922090"/>
            <a:ext cx="12686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GSI (Germany)</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6" name="Прямоугольная выноска 175"/>
          <p:cNvSpPr/>
          <p:nvPr/>
        </p:nvSpPr>
        <p:spPr>
          <a:xfrm flipV="1">
            <a:off x="4020288" y="2227758"/>
            <a:ext cx="956202" cy="212528"/>
          </a:xfrm>
          <a:prstGeom prst="wedgeRectCallout">
            <a:avLst>
              <a:gd name="adj1" fmla="val 52372"/>
              <a:gd name="adj2" fmla="val 128614"/>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77" name="Text Box 81"/>
          <p:cNvSpPr txBox="1">
            <a:spLocks noChangeArrowheads="1"/>
          </p:cNvSpPr>
          <p:nvPr/>
        </p:nvSpPr>
        <p:spPr bwMode="auto">
          <a:xfrm>
            <a:off x="3992975" y="2163242"/>
            <a:ext cx="10826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INFN (Italy)</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2" name="Прямоугольная выноска 171"/>
          <p:cNvSpPr/>
          <p:nvPr/>
        </p:nvSpPr>
        <p:spPr>
          <a:xfrm>
            <a:off x="5732804" y="1101254"/>
            <a:ext cx="1174610" cy="221696"/>
          </a:xfrm>
          <a:prstGeom prst="wedgeRectCallout">
            <a:avLst>
              <a:gd name="adj1" fmla="val -63401"/>
              <a:gd name="adj2" fmla="val 140793"/>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73" name="Text Box 81"/>
          <p:cNvSpPr txBox="1">
            <a:spLocks noChangeArrowheads="1"/>
          </p:cNvSpPr>
          <p:nvPr/>
        </p:nvSpPr>
        <p:spPr bwMode="auto">
          <a:xfrm>
            <a:off x="5708377" y="1051694"/>
            <a:ext cx="13097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JINR</a:t>
            </a:r>
            <a:r>
              <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ru-RU" sz="14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Dubna</a:t>
            </a:r>
            <a:r>
              <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185" name="Oval 64"/>
          <p:cNvSpPr>
            <a:spLocks noChangeArrowheads="1"/>
          </p:cNvSpPr>
          <p:nvPr/>
        </p:nvSpPr>
        <p:spPr bwMode="auto">
          <a:xfrm>
            <a:off x="5471021" y="1503487"/>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86" name="Oval 65"/>
          <p:cNvSpPr>
            <a:spLocks noChangeArrowheads="1"/>
          </p:cNvSpPr>
          <p:nvPr/>
        </p:nvSpPr>
        <p:spPr bwMode="auto">
          <a:xfrm>
            <a:off x="5436096" y="1490787"/>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4" name="Овал 13"/>
          <p:cNvSpPr/>
          <p:nvPr/>
        </p:nvSpPr>
        <p:spPr>
          <a:xfrm>
            <a:off x="5401747" y="1453704"/>
            <a:ext cx="267830" cy="267830"/>
          </a:xfrm>
          <a:prstGeom prst="ellipse">
            <a:avLst/>
          </a:prstGeom>
          <a:noFill/>
          <a:ln>
            <a:solidFill>
              <a:srgbClr val="FEA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5997943" y="1240654"/>
            <a:ext cx="1324914" cy="369332"/>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SHE-Factory</a:t>
            </a:r>
            <a:endParaRPr lang="ru-RU"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51613" name="Oval 61"/>
          <p:cNvSpPr>
            <a:spLocks noChangeArrowheads="1"/>
          </p:cNvSpPr>
          <p:nvPr/>
        </p:nvSpPr>
        <p:spPr bwMode="auto">
          <a:xfrm>
            <a:off x="8075613" y="1947392"/>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614" name="Oval 62"/>
          <p:cNvSpPr>
            <a:spLocks noChangeArrowheads="1"/>
          </p:cNvSpPr>
          <p:nvPr/>
        </p:nvSpPr>
        <p:spPr bwMode="auto">
          <a:xfrm>
            <a:off x="8040688" y="1934692"/>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157" name="Прямоугольная выноска 156"/>
          <p:cNvSpPr/>
          <p:nvPr/>
        </p:nvSpPr>
        <p:spPr>
          <a:xfrm flipV="1">
            <a:off x="7931669" y="2276529"/>
            <a:ext cx="1104827" cy="194490"/>
          </a:xfrm>
          <a:prstGeom prst="wedgeRectCallout">
            <a:avLst>
              <a:gd name="adj1" fmla="val -31310"/>
              <a:gd name="adj2" fmla="val 122960"/>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58" name="Text Box 81"/>
          <p:cNvSpPr txBox="1">
            <a:spLocks noChangeArrowheads="1"/>
          </p:cNvSpPr>
          <p:nvPr/>
        </p:nvSpPr>
        <p:spPr bwMode="auto">
          <a:xfrm>
            <a:off x="7850893" y="2209984"/>
            <a:ext cx="12556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RIKEN (Japan)</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9" name="Прямоугольная выноска 178"/>
          <p:cNvSpPr/>
          <p:nvPr/>
        </p:nvSpPr>
        <p:spPr>
          <a:xfrm flipV="1">
            <a:off x="6901175" y="2509685"/>
            <a:ext cx="904620" cy="231478"/>
          </a:xfrm>
          <a:prstGeom prst="wedgeRectCallout">
            <a:avLst>
              <a:gd name="adj1" fmla="val -33009"/>
              <a:gd name="adj2" fmla="val 186828"/>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80" name="Text Box 81"/>
          <p:cNvSpPr txBox="1">
            <a:spLocks noChangeArrowheads="1"/>
          </p:cNvSpPr>
          <p:nvPr/>
        </p:nvSpPr>
        <p:spPr bwMode="auto">
          <a:xfrm>
            <a:off x="6824519" y="2462642"/>
            <a:ext cx="11550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IMF (China)</a:t>
            </a:r>
            <a:endParaRPr lang="ru-RU" altLang="ru-RU" sz="1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2" name="Oval 61"/>
          <p:cNvSpPr>
            <a:spLocks noChangeArrowheads="1"/>
          </p:cNvSpPr>
          <p:nvPr/>
        </p:nvSpPr>
        <p:spPr bwMode="auto">
          <a:xfrm>
            <a:off x="6983189" y="2077567"/>
            <a:ext cx="187325" cy="1825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83" name="Oval 62"/>
          <p:cNvSpPr>
            <a:spLocks noChangeArrowheads="1"/>
          </p:cNvSpPr>
          <p:nvPr/>
        </p:nvSpPr>
        <p:spPr bwMode="auto">
          <a:xfrm>
            <a:off x="6948264" y="2064867"/>
            <a:ext cx="187325" cy="182562"/>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2000">
              <a:solidFill>
                <a:srgbClr val="00FFFF"/>
              </a:solidFill>
            </a:endParaRPr>
          </a:p>
        </p:txBody>
      </p:sp>
      <p:sp>
        <p:nvSpPr>
          <p:cNvPr id="208" name="5-конечная звезда 207"/>
          <p:cNvSpPr/>
          <p:nvPr/>
        </p:nvSpPr>
        <p:spPr>
          <a:xfrm>
            <a:off x="5868144" y="1444307"/>
            <a:ext cx="353343" cy="316196"/>
          </a:xfrm>
          <a:prstGeom prst="star5">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1" name="Прямоугольная выноска 210"/>
          <p:cNvSpPr/>
          <p:nvPr/>
        </p:nvSpPr>
        <p:spPr>
          <a:xfrm flipV="1">
            <a:off x="6307637" y="1556792"/>
            <a:ext cx="1052269" cy="186930"/>
          </a:xfrm>
          <a:prstGeom prst="wedgeRectCallout">
            <a:avLst>
              <a:gd name="adj1" fmla="val -14836"/>
              <a:gd name="adj2" fmla="val 33545"/>
            </a:avLst>
          </a:prstGeom>
          <a:solidFill>
            <a:schemeClr val="tx2">
              <a:lumMod val="20000"/>
              <a:lumOff val="80000"/>
            </a:schemeClr>
          </a:solid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210" name="Text Box 81"/>
          <p:cNvSpPr txBox="1">
            <a:spLocks noChangeArrowheads="1"/>
          </p:cNvSpPr>
          <p:nvPr/>
        </p:nvSpPr>
        <p:spPr bwMode="auto">
          <a:xfrm>
            <a:off x="6257330" y="1484784"/>
            <a:ext cx="1266998" cy="15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SM-3 (Russia)</a:t>
            </a:r>
            <a:endPar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3" name="Text Box 72"/>
          <p:cNvSpPr txBox="1">
            <a:spLocks noChangeArrowheads="1"/>
          </p:cNvSpPr>
          <p:nvPr/>
        </p:nvSpPr>
        <p:spPr bwMode="auto">
          <a:xfrm>
            <a:off x="5206468" y="4760805"/>
            <a:ext cx="3315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effectLst>
                  <a:outerShdw blurRad="38100" dist="38100" dir="2700000" algn="tl">
                    <a:srgbClr val="000000">
                      <a:alpha val="43137"/>
                    </a:srgbClr>
                  </a:outerShdw>
                </a:effectLst>
                <a:latin typeface="Comic Sans MS" pitchFamily="66" charset="0"/>
              </a:rPr>
              <a:t>High Flux Neutron Reactors</a:t>
            </a:r>
            <a:endParaRPr lang="ru-RU" altLang="ru-RU" dirty="0">
              <a:effectLst>
                <a:outerShdw blurRad="38100" dist="38100" dir="2700000" algn="tl">
                  <a:srgbClr val="000000">
                    <a:alpha val="43137"/>
                  </a:srgbClr>
                </a:outerShdw>
              </a:effectLst>
            </a:endParaRPr>
          </a:p>
        </p:txBody>
      </p:sp>
      <p:sp>
        <p:nvSpPr>
          <p:cNvPr id="19" name="5-конечная звезда 18"/>
          <p:cNvSpPr/>
          <p:nvPr/>
        </p:nvSpPr>
        <p:spPr>
          <a:xfrm>
            <a:off x="1979712" y="1952493"/>
            <a:ext cx="353343" cy="316196"/>
          </a:xfrm>
          <a:prstGeom prst="star5">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6" name="Прямоугольная выноска 205"/>
          <p:cNvSpPr/>
          <p:nvPr/>
        </p:nvSpPr>
        <p:spPr>
          <a:xfrm flipV="1">
            <a:off x="1834678" y="2506723"/>
            <a:ext cx="839071" cy="193656"/>
          </a:xfrm>
          <a:prstGeom prst="wedgeRectCallout">
            <a:avLst>
              <a:gd name="adj1" fmla="val -10052"/>
              <a:gd name="adj2" fmla="val 193163"/>
            </a:avLst>
          </a:prstGeom>
          <a:solidFill>
            <a:schemeClr val="tx2">
              <a:lumMod val="20000"/>
              <a:lumOff val="80000"/>
            </a:schemeClr>
          </a:solid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207" name="Text Box 81"/>
          <p:cNvSpPr txBox="1">
            <a:spLocks noChangeArrowheads="1"/>
          </p:cNvSpPr>
          <p:nvPr/>
        </p:nvSpPr>
        <p:spPr bwMode="auto">
          <a:xfrm>
            <a:off x="1777743" y="2442489"/>
            <a:ext cx="101107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HFIR (USA)</a:t>
            </a:r>
            <a:endPar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 name="TextBox 214"/>
          <p:cNvSpPr txBox="1"/>
          <p:nvPr/>
        </p:nvSpPr>
        <p:spPr>
          <a:xfrm>
            <a:off x="6227354" y="2260592"/>
            <a:ext cx="288862" cy="338554"/>
          </a:xfrm>
          <a:prstGeom prst="rect">
            <a:avLst/>
          </a:prstGeom>
          <a:noFill/>
          <a:ln w="19050">
            <a:solidFill>
              <a:srgbClr val="FFFF00"/>
            </a:solidFill>
          </a:ln>
        </p:spPr>
        <p:txBody>
          <a:bodyPr wrap="none" rtlCol="0">
            <a:spAutoFit/>
          </a:bodyPr>
          <a:lstStyle/>
          <a:p>
            <a:r>
              <a:rPr lang="en-US" sz="16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lang="ru-RU" sz="16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2" name="5-конечная звезда 211"/>
          <p:cNvSpPr/>
          <p:nvPr/>
        </p:nvSpPr>
        <p:spPr>
          <a:xfrm>
            <a:off x="4814835" y="4775774"/>
            <a:ext cx="353343" cy="316196"/>
          </a:xfrm>
          <a:prstGeom prst="star5">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5-конечная звезда 72"/>
          <p:cNvSpPr/>
          <p:nvPr/>
        </p:nvSpPr>
        <p:spPr>
          <a:xfrm>
            <a:off x="5068646" y="1333853"/>
            <a:ext cx="353343" cy="316196"/>
          </a:xfrm>
          <a:prstGeom prst="star5">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Прямоугольная выноска 73"/>
          <p:cNvSpPr/>
          <p:nvPr/>
        </p:nvSpPr>
        <p:spPr>
          <a:xfrm>
            <a:off x="5465834" y="775242"/>
            <a:ext cx="1132468" cy="221696"/>
          </a:xfrm>
          <a:prstGeom prst="wedgeRectCallout">
            <a:avLst>
              <a:gd name="adj1" fmla="val -69437"/>
              <a:gd name="adj2" fmla="val 249636"/>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75" name="Text Box 81"/>
          <p:cNvSpPr txBox="1">
            <a:spLocks noChangeArrowheads="1"/>
          </p:cNvSpPr>
          <p:nvPr/>
        </p:nvSpPr>
        <p:spPr bwMode="auto">
          <a:xfrm>
            <a:off x="5420221" y="727662"/>
            <a:ext cx="12400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PIK</a:t>
            </a:r>
            <a:r>
              <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Russia</a:t>
            </a:r>
            <a:r>
              <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89" name="Прямоугольная выноска 88"/>
          <p:cNvSpPr/>
          <p:nvPr/>
        </p:nvSpPr>
        <p:spPr>
          <a:xfrm>
            <a:off x="6156176" y="2041800"/>
            <a:ext cx="1132468" cy="221696"/>
          </a:xfrm>
          <a:prstGeom prst="wedgeRectCallout">
            <a:avLst>
              <a:gd name="adj1" fmla="val -48971"/>
              <a:gd name="adj2" fmla="val 7962"/>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87" name="Text Box 81"/>
          <p:cNvSpPr txBox="1">
            <a:spLocks noChangeArrowheads="1"/>
          </p:cNvSpPr>
          <p:nvPr/>
        </p:nvSpPr>
        <p:spPr bwMode="auto">
          <a:xfrm>
            <a:off x="6096221" y="1988840"/>
            <a:ext cx="12798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ЭХП </a:t>
            </a:r>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Россия</a:t>
            </a:r>
            <a:r>
              <a:rPr lang="en-US"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8" name="Text Box 72"/>
          <p:cNvSpPr txBox="1">
            <a:spLocks noChangeArrowheads="1"/>
          </p:cNvSpPr>
          <p:nvPr/>
        </p:nvSpPr>
        <p:spPr bwMode="auto">
          <a:xfrm>
            <a:off x="5304276" y="5373216"/>
            <a:ext cx="27029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effectLst>
                  <a:outerShdw blurRad="38100" dist="38100" dir="2700000" algn="tl">
                    <a:srgbClr val="000000">
                      <a:alpha val="43137"/>
                    </a:srgbClr>
                  </a:outerShdw>
                </a:effectLst>
                <a:latin typeface="Comic Sans MS" pitchFamily="66" charset="0"/>
              </a:rPr>
              <a:t>Isotope Separators</a:t>
            </a:r>
            <a:r>
              <a:rPr lang="ru-RU" altLang="ru-RU" b="1" dirty="0">
                <a:effectLst>
                  <a:outerShdw blurRad="38100" dist="38100" dir="2700000" algn="tl">
                    <a:srgbClr val="000000">
                      <a:alpha val="43137"/>
                    </a:srgbClr>
                  </a:outerShdw>
                </a:effectLst>
                <a:latin typeface="Comic Sans MS" pitchFamily="66" charset="0"/>
              </a:rPr>
              <a:t> 2</a:t>
            </a:r>
            <a:r>
              <a:rPr lang="en-US" altLang="ru-RU" b="1" dirty="0">
                <a:effectLst>
                  <a:outerShdw blurRad="38100" dist="38100" dir="2700000" algn="tl">
                    <a:srgbClr val="000000">
                      <a:alpha val="43137"/>
                    </a:srgbClr>
                  </a:outerShdw>
                </a:effectLst>
                <a:latin typeface="Comic Sans MS" pitchFamily="66" charset="0"/>
              </a:rPr>
              <a:t> </a:t>
            </a:r>
            <a:endParaRPr lang="ru-RU" altLang="ru-RU" dirty="0">
              <a:effectLst>
                <a:outerShdw blurRad="38100" dist="38100" dir="2700000" algn="tl">
                  <a:srgbClr val="000000">
                    <a:alpha val="43137"/>
                  </a:srgbClr>
                </a:outerShdw>
              </a:effectLst>
            </a:endParaRPr>
          </a:p>
        </p:txBody>
      </p:sp>
      <p:sp>
        <p:nvSpPr>
          <p:cNvPr id="4" name="4-конечная звезда 3"/>
          <p:cNvSpPr/>
          <p:nvPr/>
        </p:nvSpPr>
        <p:spPr>
          <a:xfrm>
            <a:off x="5580112" y="1706148"/>
            <a:ext cx="320799" cy="288032"/>
          </a:xfrm>
          <a:prstGeom prst="star4">
            <a:avLst/>
          </a:prstGeom>
          <a:solidFill>
            <a:srgbClr val="002060"/>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p>
        </p:txBody>
      </p:sp>
      <p:sp>
        <p:nvSpPr>
          <p:cNvPr id="97" name="4-конечная звезда 96"/>
          <p:cNvSpPr/>
          <p:nvPr/>
        </p:nvSpPr>
        <p:spPr>
          <a:xfrm>
            <a:off x="4833873" y="5373216"/>
            <a:ext cx="430466" cy="360387"/>
          </a:xfrm>
          <a:prstGeom prst="star4">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1" name="4-конечная звезда 90"/>
          <p:cNvSpPr/>
          <p:nvPr/>
        </p:nvSpPr>
        <p:spPr>
          <a:xfrm>
            <a:off x="2125310" y="2203475"/>
            <a:ext cx="430466" cy="360387"/>
          </a:xfrm>
          <a:prstGeom prst="star4">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TextBox 66"/>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
        <p:nvSpPr>
          <p:cNvPr id="70" name="4-конечная звезда 69"/>
          <p:cNvSpPr/>
          <p:nvPr/>
        </p:nvSpPr>
        <p:spPr>
          <a:xfrm>
            <a:off x="5724128" y="1988840"/>
            <a:ext cx="320799" cy="288032"/>
          </a:xfrm>
          <a:prstGeom prst="star4">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p>
        </p:txBody>
      </p:sp>
      <p:sp>
        <p:nvSpPr>
          <p:cNvPr id="72" name="Прямоугольная выноска 71"/>
          <p:cNvSpPr/>
          <p:nvPr/>
        </p:nvSpPr>
        <p:spPr>
          <a:xfrm>
            <a:off x="5940152" y="1772816"/>
            <a:ext cx="1330186" cy="221696"/>
          </a:xfrm>
          <a:prstGeom prst="wedgeRectCallout">
            <a:avLst>
              <a:gd name="adj1" fmla="val -48971"/>
              <a:gd name="adj2" fmla="val 7962"/>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68" name="Text Box 81"/>
          <p:cNvSpPr txBox="1">
            <a:spLocks noChangeArrowheads="1"/>
          </p:cNvSpPr>
          <p:nvPr/>
        </p:nvSpPr>
        <p:spPr bwMode="auto">
          <a:xfrm>
            <a:off x="5883093" y="1700808"/>
            <a:ext cx="1497219" cy="307777"/>
          </a:xfrm>
          <a:prstGeom prst="rect">
            <a:avLst/>
          </a:prstGeom>
          <a:noFill/>
          <a:ln>
            <a:noFill/>
          </a:ln>
          <a:effectLst/>
          <a:extLst/>
        </p:spPr>
        <p:txBody>
          <a:bodyPr wrap="square">
            <a:spAutoFit/>
          </a:bodyPr>
          <a:lstStyle/>
          <a:p>
            <a:r>
              <a:rPr lang="ru-RU" altLang="ru-RU" sz="1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ВНИИЭФ (Саров)</a:t>
            </a:r>
          </a:p>
        </p:txBody>
      </p:sp>
      <p:sp>
        <p:nvSpPr>
          <p:cNvPr id="76" name="4-конечная звезда 75"/>
          <p:cNvSpPr/>
          <p:nvPr/>
        </p:nvSpPr>
        <p:spPr>
          <a:xfrm>
            <a:off x="4860032" y="5157192"/>
            <a:ext cx="320799" cy="288032"/>
          </a:xfrm>
          <a:prstGeom prst="star4">
            <a:avLst/>
          </a:prstGeom>
          <a:solidFill>
            <a:srgbClr val="002060"/>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p>
        </p:txBody>
      </p:sp>
      <p:sp>
        <p:nvSpPr>
          <p:cNvPr id="77" name="Text Box 72"/>
          <p:cNvSpPr txBox="1">
            <a:spLocks noChangeArrowheads="1"/>
          </p:cNvSpPr>
          <p:nvPr/>
        </p:nvSpPr>
        <p:spPr bwMode="auto">
          <a:xfrm>
            <a:off x="5233476" y="5085192"/>
            <a:ext cx="27029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b="1" dirty="0">
                <a:effectLst>
                  <a:outerShdw blurRad="38100" dist="38100" dir="2700000" algn="tl">
                    <a:srgbClr val="000000">
                      <a:alpha val="43137"/>
                    </a:srgbClr>
                  </a:outerShdw>
                </a:effectLst>
                <a:latin typeface="Comic Sans MS" pitchFamily="66" charset="0"/>
              </a:rPr>
              <a:t>Isotope Separators</a:t>
            </a:r>
            <a:r>
              <a:rPr lang="ru-RU" altLang="ru-RU" b="1" dirty="0">
                <a:effectLst>
                  <a:outerShdw blurRad="38100" dist="38100" dir="2700000" algn="tl">
                    <a:srgbClr val="000000">
                      <a:alpha val="43137"/>
                    </a:srgbClr>
                  </a:outerShdw>
                </a:effectLst>
                <a:latin typeface="Comic Sans MS" pitchFamily="66" charset="0"/>
              </a:rPr>
              <a:t> 1</a:t>
            </a:r>
            <a:r>
              <a:rPr lang="en-US" altLang="ru-RU" b="1" dirty="0">
                <a:effectLst>
                  <a:outerShdw blurRad="38100" dist="38100" dir="2700000" algn="tl">
                    <a:srgbClr val="000000">
                      <a:alpha val="43137"/>
                    </a:srgbClr>
                  </a:outerShdw>
                </a:effectLst>
                <a:latin typeface="Comic Sans MS" pitchFamily="66" charset="0"/>
              </a:rPr>
              <a:t> </a:t>
            </a:r>
            <a:endParaRPr lang="ru-RU" altLang="ru-RU" dirty="0">
              <a:effectLst>
                <a:outerShdw blurRad="38100" dist="38100" dir="2700000" algn="tl">
                  <a:srgbClr val="000000">
                    <a:alpha val="43137"/>
                  </a:srgbClr>
                </a:outerShdw>
              </a:effectLst>
            </a:endParaRPr>
          </a:p>
        </p:txBody>
      </p:sp>
      <p:sp>
        <p:nvSpPr>
          <p:cNvPr id="5" name="TextBox 4"/>
          <p:cNvSpPr txBox="1"/>
          <p:nvPr/>
        </p:nvSpPr>
        <p:spPr>
          <a:xfrm>
            <a:off x="383348" y="116632"/>
            <a:ext cx="3741730" cy="430887"/>
          </a:xfrm>
          <a:prstGeom prst="rect">
            <a:avLst/>
          </a:prstGeom>
          <a:noFill/>
        </p:spPr>
        <p:txBody>
          <a:bodyPr wrap="none" rtlCol="0">
            <a:spAutoFit/>
          </a:bodyPr>
          <a:lstStyle/>
          <a:p>
            <a:r>
              <a:rPr lang="en-GB" sz="2200" b="1" dirty="0">
                <a:latin typeface="Comic Sans MS" panose="030F0702030302020204" pitchFamily="66" charset="0"/>
              </a:rPr>
              <a:t>Geography of installations</a:t>
            </a:r>
            <a:endParaRPr lang="ru-RU" sz="2200" b="1" dirty="0">
              <a:latin typeface="Comic Sans MS" panose="030F0702030302020204" pitchFamily="66" charset="0"/>
            </a:endParaRPr>
          </a:p>
        </p:txBody>
      </p:sp>
      <p:sp>
        <p:nvSpPr>
          <p:cNvPr id="7" name="Овал 6"/>
          <p:cNvSpPr/>
          <p:nvPr/>
        </p:nvSpPr>
        <p:spPr>
          <a:xfrm>
            <a:off x="5126464" y="1175144"/>
            <a:ext cx="1070828" cy="107082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9477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401805"/>
            <a:ext cx="9396536" cy="7359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87624" y="1990581"/>
            <a:ext cx="5165197" cy="707886"/>
          </a:xfrm>
          <a:prstGeom prst="rect">
            <a:avLst/>
          </a:prstGeom>
          <a:noFill/>
        </p:spPr>
        <p:txBody>
          <a:bodyPr wrap="none" rtlCol="0">
            <a:spAutoFit/>
          </a:bodyPr>
          <a:lstStyle/>
          <a:p>
            <a:r>
              <a:rPr lang="ru-RU" sz="4000" b="1" dirty="0">
                <a:solidFill>
                  <a:schemeClr val="bg1"/>
                </a:solidFill>
                <a:effectLst>
                  <a:outerShdw blurRad="38100" dist="38100" dir="2700000" algn="tl">
                    <a:srgbClr val="000000">
                      <a:alpha val="43137"/>
                    </a:srgbClr>
                  </a:outerShdw>
                </a:effectLst>
                <a:latin typeface="Comic Sans MS" panose="030F0702030302020204" pitchFamily="66" charset="0"/>
              </a:rPr>
              <a:t>Увидеть</a:t>
            </a:r>
            <a:r>
              <a:rPr lang="ru-RU" sz="4000" b="1" dirty="0">
                <a:solidFill>
                  <a:schemeClr val="bg1"/>
                </a:solidFill>
                <a:latin typeface="Comic Sans MS" panose="030F0702030302020204" pitchFamily="66" charset="0"/>
              </a:rPr>
              <a:t> невидимое</a:t>
            </a:r>
          </a:p>
        </p:txBody>
      </p:sp>
      <p:sp>
        <p:nvSpPr>
          <p:cNvPr id="7" name="TextBox 6"/>
          <p:cNvSpPr txBox="1"/>
          <p:nvPr/>
        </p:nvSpPr>
        <p:spPr>
          <a:xfrm>
            <a:off x="3131840" y="585819"/>
            <a:ext cx="5463355" cy="461665"/>
          </a:xfrm>
          <a:prstGeom prst="rect">
            <a:avLst/>
          </a:prstGeom>
          <a:noFill/>
        </p:spPr>
        <p:txBody>
          <a:bodyPr wrap="none" rtlCol="0">
            <a:spAutoFit/>
          </a:bodyPr>
          <a:lstStyle/>
          <a:p>
            <a:r>
              <a:rPr lang="ru-RU" sz="2400" b="1" dirty="0">
                <a:solidFill>
                  <a:schemeClr val="bg1"/>
                </a:solidFill>
                <a:latin typeface="Comic Sans MS" panose="030F0702030302020204" pitchFamily="66" charset="0"/>
              </a:rPr>
              <a:t>Русский музей, Санкт-Петербург</a:t>
            </a:r>
          </a:p>
        </p:txBody>
      </p:sp>
      <p:sp>
        <p:nvSpPr>
          <p:cNvPr id="5" name="TextBox 4"/>
          <p:cNvSpPr txBox="1"/>
          <p:nvPr/>
        </p:nvSpPr>
        <p:spPr>
          <a:xfrm>
            <a:off x="5561386" y="5229200"/>
            <a:ext cx="3403102" cy="1184940"/>
          </a:xfrm>
          <a:prstGeom prst="rect">
            <a:avLst/>
          </a:prstGeom>
          <a:noFill/>
        </p:spPr>
        <p:txBody>
          <a:bodyPr wrap="square" rtlCol="0">
            <a:spAutoFit/>
          </a:bodyPr>
          <a:lstStyle/>
          <a:p>
            <a:pPr algn="r"/>
            <a:r>
              <a:rPr lang="ru-RU" sz="2400" b="1" dirty="0">
                <a:solidFill>
                  <a:schemeClr val="bg1"/>
                </a:solidFill>
                <a:latin typeface="Comic Sans MS" panose="030F0702030302020204" pitchFamily="66" charset="0"/>
              </a:rPr>
              <a:t>Римская-Корсакова </a:t>
            </a:r>
          </a:p>
          <a:p>
            <a:pPr algn="r"/>
            <a:r>
              <a:rPr lang="ru-RU" sz="2300" b="1" dirty="0">
                <a:solidFill>
                  <a:schemeClr val="bg1"/>
                </a:solidFill>
                <a:latin typeface="Comic Sans MS" panose="030F0702030302020204" pitchFamily="66" charset="0"/>
              </a:rPr>
              <a:t>Светлана Викторовна</a:t>
            </a:r>
          </a:p>
          <a:p>
            <a:endParaRPr lang="ru-RU" sz="2400" b="1" dirty="0">
              <a:solidFill>
                <a:schemeClr val="bg1"/>
              </a:solidFill>
              <a:latin typeface="Comic Sans MS" panose="030F0702030302020204" pitchFamily="66" charset="0"/>
            </a:endParaRPr>
          </a:p>
        </p:txBody>
      </p:sp>
      <p:sp>
        <p:nvSpPr>
          <p:cNvPr id="8" name="TextBox 7"/>
          <p:cNvSpPr txBox="1"/>
          <p:nvPr/>
        </p:nvSpPr>
        <p:spPr>
          <a:xfrm>
            <a:off x="6500098" y="6086112"/>
            <a:ext cx="2608406" cy="769441"/>
          </a:xfrm>
          <a:prstGeom prst="rect">
            <a:avLst/>
          </a:prstGeom>
          <a:noFill/>
        </p:spPr>
        <p:txBody>
          <a:bodyPr wrap="none" rtlCol="0">
            <a:spAutoFit/>
          </a:bodyPr>
          <a:lstStyle/>
          <a:p>
            <a:pPr algn="r"/>
            <a:r>
              <a:rPr lang="ru-RU" sz="2000" b="1" dirty="0">
                <a:solidFill>
                  <a:schemeClr val="bg1"/>
                </a:solidFill>
                <a:latin typeface="Comic Sans MS" panose="030F0702030302020204" pitchFamily="66" charset="0"/>
              </a:rPr>
              <a:t>Ведущий научный </a:t>
            </a:r>
          </a:p>
          <a:p>
            <a:pPr algn="r"/>
            <a:r>
              <a:rPr lang="ru-RU" sz="2000" b="1" dirty="0">
                <a:solidFill>
                  <a:schemeClr val="bg1"/>
                </a:solidFill>
                <a:latin typeface="Comic Sans MS" panose="030F0702030302020204" pitchFamily="66" charset="0"/>
              </a:rPr>
              <a:t>сотрудни</a:t>
            </a:r>
            <a:r>
              <a:rPr lang="ru-RU" sz="2400" b="1" dirty="0">
                <a:solidFill>
                  <a:schemeClr val="bg1"/>
                </a:solidFill>
                <a:latin typeface="Comic Sans MS" panose="030F0702030302020204" pitchFamily="66" charset="0"/>
              </a:rPr>
              <a:t>к</a:t>
            </a:r>
          </a:p>
        </p:txBody>
      </p:sp>
    </p:spTree>
    <p:extLst>
      <p:ext uri="{BB962C8B-B14F-4D97-AF65-F5344CB8AC3E}">
        <p14:creationId xmlns:p14="http://schemas.microsoft.com/office/powerpoint/2010/main" val="1792676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99392"/>
            <a:ext cx="9252520" cy="69573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p:cNvSpPr txBox="1"/>
          <p:nvPr/>
        </p:nvSpPr>
        <p:spPr>
          <a:xfrm>
            <a:off x="1187624" y="1052736"/>
            <a:ext cx="5408853" cy="584775"/>
          </a:xfrm>
          <a:prstGeom prst="rect">
            <a:avLst/>
          </a:prstGeom>
          <a:noFill/>
        </p:spPr>
        <p:txBody>
          <a:bodyPr wrap="none" rtlCol="0">
            <a:spAutoFit/>
          </a:bodyPr>
          <a:lstStyle/>
          <a:p>
            <a:r>
              <a:rPr lang="ru-RU" sz="3200" b="1" dirty="0">
                <a:latin typeface="Comic Sans MS" panose="030F0702030302020204" pitchFamily="66" charset="0"/>
              </a:rPr>
              <a:t>Благодарю за внимание!</a:t>
            </a:r>
          </a:p>
        </p:txBody>
      </p:sp>
    </p:spTree>
    <p:extLst>
      <p:ext uri="{BB962C8B-B14F-4D97-AF65-F5344CB8AC3E}">
        <p14:creationId xmlns:p14="http://schemas.microsoft.com/office/powerpoint/2010/main" val="906306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99392"/>
            <a:ext cx="9252520" cy="695739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p:cNvSpPr txBox="1"/>
          <p:nvPr/>
        </p:nvSpPr>
        <p:spPr>
          <a:xfrm>
            <a:off x="1187624" y="1052736"/>
            <a:ext cx="184731" cy="584775"/>
          </a:xfrm>
          <a:prstGeom prst="rect">
            <a:avLst/>
          </a:prstGeom>
          <a:noFill/>
        </p:spPr>
        <p:txBody>
          <a:bodyPr wrap="none" rtlCol="0">
            <a:spAutoFit/>
          </a:bodyPr>
          <a:lstStyle/>
          <a:p>
            <a:endParaRPr lang="ru-RU" sz="3200" b="1" dirty="0">
              <a:latin typeface="Comic Sans MS" panose="030F0702030302020204" pitchFamily="66" charset="0"/>
            </a:endParaRPr>
          </a:p>
        </p:txBody>
      </p:sp>
    </p:spTree>
    <p:extLst>
      <p:ext uri="{BB962C8B-B14F-4D97-AF65-F5344CB8AC3E}">
        <p14:creationId xmlns:p14="http://schemas.microsoft.com/office/powerpoint/2010/main" val="810646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3851275" y="116632"/>
            <a:ext cx="1709738" cy="461962"/>
          </a:xfrm>
          <a:prstGeom prst="rect">
            <a:avLst/>
          </a:prstGeom>
          <a:solidFill>
            <a:schemeClr val="bg1"/>
          </a:solidFill>
          <a:ln w="9525">
            <a:noFill/>
            <a:miter lim="800000"/>
            <a:headEnd/>
            <a:tailEnd/>
          </a:ln>
        </p:spPr>
        <p:txBody>
          <a:bodyPr wrap="none">
            <a:spAutoFit/>
          </a:bodyPr>
          <a:lstStyle/>
          <a:p>
            <a:r>
              <a:rPr lang="en-US" sz="2400" b="1" dirty="0">
                <a:latin typeface="Calibri" pitchFamily="34" charset="0"/>
              </a:rPr>
              <a:t>SHE-Factory</a:t>
            </a:r>
            <a:endParaRPr lang="ru-RU" sz="2400" b="1" dirty="0">
              <a:latin typeface="Calibri" pitchFamily="34" charset="0"/>
            </a:endParaRPr>
          </a:p>
        </p:txBody>
      </p:sp>
      <p:sp>
        <p:nvSpPr>
          <p:cNvPr id="68611" name="TextBox 2"/>
          <p:cNvSpPr txBox="1">
            <a:spLocks noChangeArrowheads="1"/>
          </p:cNvSpPr>
          <p:nvPr/>
        </p:nvSpPr>
        <p:spPr bwMode="auto">
          <a:xfrm>
            <a:off x="464165" y="722684"/>
            <a:ext cx="2286973" cy="1631216"/>
          </a:xfrm>
          <a:prstGeom prst="rect">
            <a:avLst/>
          </a:prstGeom>
          <a:noFill/>
          <a:ln w="9525">
            <a:noFill/>
            <a:miter lim="800000"/>
            <a:headEnd/>
            <a:tailEnd/>
          </a:ln>
        </p:spPr>
        <p:txBody>
          <a:bodyPr wrap="none">
            <a:spAutoFit/>
          </a:bodyPr>
          <a:lstStyle/>
          <a:p>
            <a:pPr algn="r"/>
            <a:r>
              <a:rPr lang="en-US" sz="2000" b="1" dirty="0">
                <a:latin typeface="Calibri" pitchFamily="34" charset="0"/>
              </a:rPr>
              <a:t>Isotope production:</a:t>
            </a:r>
            <a:endParaRPr lang="ru-RU" sz="2000" b="1" dirty="0">
              <a:latin typeface="Calibri" pitchFamily="34" charset="0"/>
            </a:endParaRPr>
          </a:p>
          <a:p>
            <a:pPr algn="r"/>
            <a:r>
              <a:rPr lang="en-US" sz="2000" b="1" dirty="0">
                <a:latin typeface="Calibri" pitchFamily="34" charset="0"/>
              </a:rPr>
              <a:t>Pu 240-244</a:t>
            </a:r>
          </a:p>
          <a:p>
            <a:pPr algn="r"/>
            <a:r>
              <a:rPr lang="en-US" sz="2000" b="1" dirty="0">
                <a:latin typeface="Calibri" pitchFamily="34" charset="0"/>
              </a:rPr>
              <a:t>Cm 245-248</a:t>
            </a:r>
          </a:p>
          <a:p>
            <a:pPr algn="r"/>
            <a:r>
              <a:rPr lang="en-US" sz="2000" b="1" dirty="0">
                <a:latin typeface="Calibri" pitchFamily="34" charset="0"/>
              </a:rPr>
              <a:t>Bk-249</a:t>
            </a:r>
          </a:p>
          <a:p>
            <a:pPr algn="r"/>
            <a:r>
              <a:rPr lang="en-US" sz="2000" b="1" dirty="0">
                <a:latin typeface="Calibri" pitchFamily="34" charset="0"/>
              </a:rPr>
              <a:t>Cf-249-251</a:t>
            </a:r>
            <a:endParaRPr lang="ru-RU" sz="2000" b="1" dirty="0">
              <a:latin typeface="Calibri" pitchFamily="34" charset="0"/>
            </a:endParaRPr>
          </a:p>
        </p:txBody>
      </p:sp>
      <p:sp>
        <p:nvSpPr>
          <p:cNvPr id="68612" name="TextBox 3"/>
          <p:cNvSpPr txBox="1">
            <a:spLocks noChangeArrowheads="1"/>
          </p:cNvSpPr>
          <p:nvPr/>
        </p:nvSpPr>
        <p:spPr bwMode="auto">
          <a:xfrm>
            <a:off x="3563887" y="1298674"/>
            <a:ext cx="2268413" cy="1938992"/>
          </a:xfrm>
          <a:prstGeom prst="rect">
            <a:avLst/>
          </a:prstGeom>
          <a:noFill/>
          <a:ln w="9525">
            <a:noFill/>
            <a:miter lim="800000"/>
            <a:headEnd/>
            <a:tailEnd/>
          </a:ln>
        </p:spPr>
        <p:txBody>
          <a:bodyPr wrap="square">
            <a:spAutoFit/>
          </a:bodyPr>
          <a:lstStyle/>
          <a:p>
            <a:r>
              <a:rPr lang="en-US" sz="2000" b="1" dirty="0">
                <a:latin typeface="Calibri" pitchFamily="34" charset="0"/>
              </a:rPr>
              <a:t>New accelerator &amp; high beam dose of </a:t>
            </a:r>
            <a:r>
              <a:rPr lang="ru-RU" sz="2000" b="1" dirty="0">
                <a:latin typeface="Calibri" pitchFamily="34" charset="0"/>
              </a:rPr>
              <a:t>: </a:t>
            </a:r>
            <a:endParaRPr lang="en-US" sz="2000" b="1" dirty="0">
              <a:latin typeface="Calibri" pitchFamily="34" charset="0"/>
            </a:endParaRPr>
          </a:p>
          <a:p>
            <a:pPr algn="ctr"/>
            <a:r>
              <a:rPr lang="en-US" sz="2000" b="1" dirty="0">
                <a:latin typeface="Calibri" pitchFamily="34" charset="0"/>
              </a:rPr>
              <a:t>Ca-48 </a:t>
            </a:r>
            <a:endParaRPr lang="ru-RU" sz="2000" b="1" dirty="0">
              <a:latin typeface="Calibri" pitchFamily="34" charset="0"/>
            </a:endParaRPr>
          </a:p>
          <a:p>
            <a:pPr algn="ctr"/>
            <a:r>
              <a:rPr lang="en-US" sz="2000" b="1" dirty="0">
                <a:latin typeface="Calibri" pitchFamily="34" charset="0"/>
              </a:rPr>
              <a:t>Ti-50</a:t>
            </a:r>
          </a:p>
          <a:p>
            <a:pPr algn="ctr"/>
            <a:r>
              <a:rPr lang="en-US" sz="2000" b="1" dirty="0">
                <a:latin typeface="Calibri" pitchFamily="34" charset="0"/>
              </a:rPr>
              <a:t>Cr-54 </a:t>
            </a:r>
            <a:endParaRPr lang="ru-RU" sz="2000" b="1" dirty="0">
              <a:latin typeface="Calibri" pitchFamily="34" charset="0"/>
            </a:endParaRPr>
          </a:p>
          <a:p>
            <a:pPr algn="ctr"/>
            <a:r>
              <a:rPr lang="en-US" sz="2000" b="1" dirty="0">
                <a:latin typeface="Calibri" pitchFamily="34" charset="0"/>
              </a:rPr>
              <a:t>Ni-64</a:t>
            </a:r>
            <a:endParaRPr lang="ru-RU" sz="2000" b="1" dirty="0">
              <a:latin typeface="Calibri" pitchFamily="34" charset="0"/>
            </a:endParaRPr>
          </a:p>
        </p:txBody>
      </p:sp>
      <p:sp>
        <p:nvSpPr>
          <p:cNvPr id="68613" name="TextBox 4"/>
          <p:cNvSpPr txBox="1">
            <a:spLocks noChangeArrowheads="1"/>
          </p:cNvSpPr>
          <p:nvPr/>
        </p:nvSpPr>
        <p:spPr bwMode="auto">
          <a:xfrm>
            <a:off x="6228184" y="1442690"/>
            <a:ext cx="2641868" cy="707886"/>
          </a:xfrm>
          <a:prstGeom prst="rect">
            <a:avLst/>
          </a:prstGeom>
          <a:noFill/>
          <a:ln w="9525">
            <a:noFill/>
            <a:miter lim="800000"/>
            <a:headEnd/>
            <a:tailEnd/>
          </a:ln>
        </p:spPr>
        <p:txBody>
          <a:bodyPr wrap="square">
            <a:spAutoFit/>
          </a:bodyPr>
          <a:lstStyle/>
          <a:p>
            <a:r>
              <a:rPr lang="en-US" sz="2000" b="1" dirty="0"/>
              <a:t>separators &amp; detectors </a:t>
            </a:r>
          </a:p>
          <a:p>
            <a:r>
              <a:rPr lang="en-US" sz="2000" b="1" dirty="0"/>
              <a:t>of the new generation</a:t>
            </a:r>
          </a:p>
        </p:txBody>
      </p:sp>
      <p:cxnSp>
        <p:nvCxnSpPr>
          <p:cNvPr id="7" name="Прямая со стрелкой 6"/>
          <p:cNvCxnSpPr/>
          <p:nvPr/>
        </p:nvCxnSpPr>
        <p:spPr>
          <a:xfrm flipH="1">
            <a:off x="2916238" y="578222"/>
            <a:ext cx="1368425" cy="576262"/>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4932363" y="506784"/>
            <a:ext cx="1799877" cy="863898"/>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4572000" y="651247"/>
            <a:ext cx="71439" cy="647427"/>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 name="Группа 5"/>
          <p:cNvGrpSpPr/>
          <p:nvPr/>
        </p:nvGrpSpPr>
        <p:grpSpPr>
          <a:xfrm>
            <a:off x="881257" y="2192377"/>
            <a:ext cx="7939216" cy="1410553"/>
            <a:chOff x="881257" y="2192377"/>
            <a:chExt cx="7939216" cy="1410553"/>
          </a:xfrm>
        </p:grpSpPr>
        <p:sp>
          <p:nvSpPr>
            <p:cNvPr id="68619" name="TextBox 21"/>
            <p:cNvSpPr txBox="1">
              <a:spLocks noChangeArrowheads="1"/>
            </p:cNvSpPr>
            <p:nvPr/>
          </p:nvSpPr>
          <p:spPr bwMode="auto">
            <a:xfrm>
              <a:off x="881257" y="2378794"/>
              <a:ext cx="2178575" cy="707679"/>
            </a:xfrm>
            <a:prstGeom prst="rect">
              <a:avLst/>
            </a:prstGeom>
            <a:noFill/>
            <a:ln w="9525">
              <a:noFill/>
              <a:miter lim="800000"/>
              <a:headEnd/>
              <a:tailEnd/>
            </a:ln>
          </p:spPr>
          <p:txBody>
            <a:bodyPr wrap="none">
              <a:spAutoFit/>
            </a:bodyPr>
            <a:lstStyle/>
            <a:p>
              <a:pPr algn="r"/>
              <a:r>
                <a:rPr lang="en-US" sz="2000" b="1" dirty="0">
                  <a:solidFill>
                    <a:srgbClr val="C00000"/>
                  </a:solidFill>
                  <a:latin typeface="Comic Sans MS" pitchFamily="66" charset="0"/>
                  <a:ea typeface="Gungsuh" pitchFamily="18" charset="-127"/>
                </a:rPr>
                <a:t>To be increased</a:t>
              </a:r>
            </a:p>
            <a:p>
              <a:pPr algn="r"/>
              <a:r>
                <a:rPr lang="en-US" sz="2000" b="1" dirty="0">
                  <a:solidFill>
                    <a:srgbClr val="C00000"/>
                  </a:solidFill>
                  <a:latin typeface="Comic Sans MS" pitchFamily="66" charset="0"/>
                  <a:ea typeface="Gungsuh" pitchFamily="18" charset="-127"/>
                </a:rPr>
                <a:t>10 times</a:t>
              </a:r>
              <a:endParaRPr lang="ru-RU" sz="2000" b="1" dirty="0">
                <a:solidFill>
                  <a:srgbClr val="C00000"/>
                </a:solidFill>
                <a:latin typeface="Comic Sans MS" pitchFamily="66" charset="0"/>
                <a:ea typeface="Gungsuh" pitchFamily="18" charset="-127"/>
              </a:endParaRPr>
            </a:p>
          </p:txBody>
        </p:sp>
        <p:sp>
          <p:nvSpPr>
            <p:cNvPr id="68620" name="TextBox 22"/>
            <p:cNvSpPr txBox="1">
              <a:spLocks noChangeArrowheads="1"/>
            </p:cNvSpPr>
            <p:nvPr/>
          </p:nvSpPr>
          <p:spPr bwMode="auto">
            <a:xfrm>
              <a:off x="3851920" y="3202820"/>
              <a:ext cx="1888660" cy="400110"/>
            </a:xfrm>
            <a:prstGeom prst="rect">
              <a:avLst/>
            </a:prstGeom>
            <a:noFill/>
            <a:ln w="9525">
              <a:noFill/>
              <a:miter lim="800000"/>
              <a:headEnd/>
              <a:tailEnd/>
            </a:ln>
          </p:spPr>
          <p:txBody>
            <a:bodyPr wrap="none">
              <a:spAutoFit/>
            </a:bodyPr>
            <a:lstStyle/>
            <a:p>
              <a:pPr algn="r"/>
              <a:r>
                <a:rPr lang="en-US" sz="2000" b="1" dirty="0">
                  <a:solidFill>
                    <a:srgbClr val="C00000"/>
                  </a:solidFill>
                  <a:latin typeface="Comic Sans MS" pitchFamily="66" charset="0"/>
                  <a:ea typeface="Gungsuh" pitchFamily="18" charset="-127"/>
                </a:rPr>
                <a:t>Factor</a:t>
              </a:r>
              <a:r>
                <a:rPr lang="ru-RU" sz="2000" b="1" dirty="0">
                  <a:solidFill>
                    <a:srgbClr val="C00000"/>
                  </a:solidFill>
                  <a:latin typeface="Comic Sans MS" pitchFamily="66" charset="0"/>
                  <a:ea typeface="Gungsuh" pitchFamily="18" charset="-127"/>
                </a:rPr>
                <a:t> 10</a:t>
              </a:r>
              <a:r>
                <a:rPr lang="en-US" sz="2000" b="1" dirty="0">
                  <a:solidFill>
                    <a:srgbClr val="C00000"/>
                  </a:solidFill>
                  <a:latin typeface="Comic Sans MS" pitchFamily="66" charset="0"/>
                  <a:ea typeface="Gungsuh" pitchFamily="18" charset="-127"/>
                </a:rPr>
                <a:t>-20</a:t>
              </a:r>
            </a:p>
          </p:txBody>
        </p:sp>
        <p:sp>
          <p:nvSpPr>
            <p:cNvPr id="68621" name="TextBox 23"/>
            <p:cNvSpPr txBox="1">
              <a:spLocks noChangeArrowheads="1"/>
            </p:cNvSpPr>
            <p:nvPr/>
          </p:nvSpPr>
          <p:spPr bwMode="auto">
            <a:xfrm>
              <a:off x="6300192" y="2192377"/>
              <a:ext cx="2520281" cy="1092607"/>
            </a:xfrm>
            <a:prstGeom prst="rect">
              <a:avLst/>
            </a:prstGeom>
            <a:noFill/>
            <a:ln w="9525">
              <a:noFill/>
              <a:miter lim="800000"/>
              <a:headEnd/>
              <a:tailEnd/>
            </a:ln>
          </p:spPr>
          <p:txBody>
            <a:bodyPr wrap="square">
              <a:spAutoFit/>
            </a:bodyPr>
            <a:lstStyle/>
            <a:p>
              <a:pPr algn="r"/>
              <a:r>
                <a:rPr lang="en-US" sz="2000" b="1" dirty="0">
                  <a:solidFill>
                    <a:srgbClr val="C00000"/>
                  </a:solidFill>
                  <a:latin typeface="Comic Sans MS" pitchFamily="66" charset="0"/>
                  <a:ea typeface="Gungsuh" pitchFamily="18" charset="-127"/>
                </a:rPr>
                <a:t>Factor </a:t>
              </a:r>
              <a:r>
                <a:rPr lang="ru-RU" sz="2000" b="1" dirty="0">
                  <a:solidFill>
                    <a:srgbClr val="C00000"/>
                  </a:solidFill>
                  <a:latin typeface="Comic Sans MS" pitchFamily="66" charset="0"/>
                  <a:ea typeface="Gungsuh" pitchFamily="18" charset="-127"/>
                </a:rPr>
                <a:t>3-5</a:t>
              </a:r>
              <a:endParaRPr lang="en-US" sz="2000" b="1" dirty="0">
                <a:solidFill>
                  <a:srgbClr val="C00000"/>
                </a:solidFill>
                <a:latin typeface="Comic Sans MS" pitchFamily="66" charset="0"/>
                <a:ea typeface="Gungsuh" pitchFamily="18" charset="-127"/>
              </a:endParaRPr>
            </a:p>
            <a:p>
              <a:pPr algn="r">
                <a:spcBef>
                  <a:spcPts val="600"/>
                </a:spcBef>
              </a:pPr>
              <a:r>
                <a:rPr lang="en-US" sz="2000" b="1" dirty="0">
                  <a:solidFill>
                    <a:srgbClr val="C00000"/>
                  </a:solidFill>
                  <a:latin typeface="Comic Sans MS" pitchFamily="66" charset="0"/>
                  <a:ea typeface="Gungsuh" pitchFamily="18" charset="-127"/>
                </a:rPr>
                <a:t>is closely linked</a:t>
              </a:r>
            </a:p>
            <a:p>
              <a:pPr algn="r"/>
              <a:r>
                <a:rPr lang="en-US" sz="2000" b="1" dirty="0">
                  <a:solidFill>
                    <a:srgbClr val="C00000"/>
                  </a:solidFill>
                  <a:latin typeface="Comic Sans MS" pitchFamily="66" charset="0"/>
                  <a:ea typeface="Gungsuh" pitchFamily="18" charset="-127"/>
                </a:rPr>
                <a:t>to the intellect</a:t>
              </a:r>
              <a:endParaRPr lang="ru-RU" sz="2000" b="1" dirty="0">
                <a:solidFill>
                  <a:srgbClr val="C00000"/>
                </a:solidFill>
                <a:latin typeface="Comic Sans MS" pitchFamily="66" charset="0"/>
                <a:ea typeface="Gungsuh" pitchFamily="18" charset="-127"/>
              </a:endParaRPr>
            </a:p>
          </p:txBody>
        </p:sp>
      </p:grpSp>
      <p:grpSp>
        <p:nvGrpSpPr>
          <p:cNvPr id="8" name="Группа 7"/>
          <p:cNvGrpSpPr/>
          <p:nvPr/>
        </p:nvGrpSpPr>
        <p:grpSpPr>
          <a:xfrm>
            <a:off x="318916" y="3562017"/>
            <a:ext cx="3532359" cy="2124838"/>
            <a:chOff x="318916" y="3562017"/>
            <a:chExt cx="3532359" cy="2124838"/>
          </a:xfrm>
        </p:grpSpPr>
        <p:sp>
          <p:nvSpPr>
            <p:cNvPr id="15" name="TextBox 21"/>
            <p:cNvSpPr txBox="1">
              <a:spLocks noChangeArrowheads="1"/>
            </p:cNvSpPr>
            <p:nvPr/>
          </p:nvSpPr>
          <p:spPr bwMode="auto">
            <a:xfrm>
              <a:off x="374151" y="3562017"/>
              <a:ext cx="3477124" cy="707886"/>
            </a:xfrm>
            <a:prstGeom prst="rect">
              <a:avLst/>
            </a:prstGeom>
            <a:noFill/>
            <a:ln w="9525">
              <a:noFill/>
              <a:miter lim="800000"/>
              <a:headEnd/>
              <a:tailEnd/>
            </a:ln>
          </p:spPr>
          <p:txBody>
            <a:bodyPr wrap="square">
              <a:spAutoFit/>
            </a:bodyPr>
            <a:lstStyle/>
            <a:p>
              <a:pPr algn="r"/>
              <a:r>
                <a:rPr lang="en-US" sz="2000" b="1" dirty="0">
                  <a:solidFill>
                    <a:srgbClr val="1D23A3"/>
                  </a:solidFill>
                  <a:latin typeface="Comic Sans MS" pitchFamily="66" charset="0"/>
                  <a:ea typeface="Gungsuh" pitchFamily="18" charset="-127"/>
                </a:rPr>
                <a:t>High-flux isotope reactor </a:t>
              </a:r>
            </a:p>
            <a:p>
              <a:pPr algn="r"/>
              <a:r>
                <a:rPr lang="en-US" sz="2000" b="1" dirty="0">
                  <a:solidFill>
                    <a:srgbClr val="1D23A3"/>
                  </a:solidFill>
                  <a:latin typeface="Comic Sans MS" pitchFamily="66" charset="0"/>
                  <a:ea typeface="Gungsuh" pitchFamily="18" charset="-127"/>
                </a:rPr>
                <a:t>SM-3 at </a:t>
              </a:r>
              <a:r>
                <a:rPr lang="en-US" sz="2000" b="1" dirty="0" err="1">
                  <a:solidFill>
                    <a:srgbClr val="1D23A3"/>
                  </a:solidFill>
                  <a:latin typeface="Comic Sans MS" pitchFamily="66" charset="0"/>
                  <a:ea typeface="Gungsuh" pitchFamily="18" charset="-127"/>
                </a:rPr>
                <a:t>Dimitrovgrad</a:t>
              </a:r>
              <a:endParaRPr lang="ru-RU" sz="2000" b="1" dirty="0">
                <a:solidFill>
                  <a:srgbClr val="1D23A3"/>
                </a:solidFill>
                <a:latin typeface="Comic Sans MS" pitchFamily="66" charset="0"/>
                <a:ea typeface="Gungsuh" pitchFamily="18" charset="-127"/>
              </a:endParaRPr>
            </a:p>
          </p:txBody>
        </p:sp>
        <p:sp>
          <p:nvSpPr>
            <p:cNvPr id="16" name="TextBox 21"/>
            <p:cNvSpPr txBox="1">
              <a:spLocks noChangeArrowheads="1"/>
            </p:cNvSpPr>
            <p:nvPr/>
          </p:nvSpPr>
          <p:spPr bwMode="auto">
            <a:xfrm>
              <a:off x="318916" y="4395018"/>
              <a:ext cx="3281535" cy="707886"/>
            </a:xfrm>
            <a:prstGeom prst="rect">
              <a:avLst/>
            </a:prstGeom>
            <a:noFill/>
            <a:ln w="9525">
              <a:noFill/>
              <a:miter lim="800000"/>
              <a:headEnd/>
              <a:tailEnd/>
            </a:ln>
          </p:spPr>
          <p:txBody>
            <a:bodyPr wrap="square">
              <a:spAutoFit/>
            </a:bodyPr>
            <a:lstStyle/>
            <a:p>
              <a:pPr algn="r"/>
              <a:r>
                <a:rPr lang="en-US" sz="2000" b="1" dirty="0">
                  <a:solidFill>
                    <a:srgbClr val="1D23A3"/>
                  </a:solidFill>
                  <a:latin typeface="Comic Sans MS" pitchFamily="66" charset="0"/>
                  <a:ea typeface="Gungsuh" pitchFamily="18" charset="-127"/>
                </a:rPr>
                <a:t>H</a:t>
              </a:r>
              <a:r>
                <a:rPr lang="en-US" sz="2000" b="1" dirty="0">
                  <a:solidFill>
                    <a:srgbClr val="1D23A3"/>
                  </a:solidFill>
                  <a:latin typeface="Comic Sans MS" panose="030F0702030302020204" pitchFamily="66" charset="0"/>
                </a:rPr>
                <a:t>ighly productive isotope </a:t>
              </a:r>
            </a:p>
            <a:p>
              <a:pPr algn="r"/>
              <a:r>
                <a:rPr lang="en-US" sz="2000" b="1" dirty="0">
                  <a:solidFill>
                    <a:srgbClr val="1D23A3"/>
                  </a:solidFill>
                  <a:latin typeface="Comic Sans MS" panose="030F0702030302020204" pitchFamily="66" charset="0"/>
                </a:rPr>
                <a:t>separator in </a:t>
              </a:r>
              <a:r>
                <a:rPr lang="en-US" sz="2000" b="1" dirty="0" err="1">
                  <a:solidFill>
                    <a:srgbClr val="1D23A3"/>
                  </a:solidFill>
                  <a:latin typeface="Comic Sans MS" panose="030F0702030302020204" pitchFamily="66" charset="0"/>
                </a:rPr>
                <a:t>Sarov</a:t>
              </a:r>
              <a:endParaRPr lang="ru-RU" sz="2000" b="1" dirty="0">
                <a:solidFill>
                  <a:srgbClr val="1D23A3"/>
                </a:solidFill>
                <a:latin typeface="Comic Sans MS" panose="030F0702030302020204" pitchFamily="66" charset="0"/>
              </a:endParaRPr>
            </a:p>
          </p:txBody>
        </p:sp>
        <p:sp>
          <p:nvSpPr>
            <p:cNvPr id="17" name="TextBox 21"/>
            <p:cNvSpPr txBox="1">
              <a:spLocks noChangeArrowheads="1"/>
            </p:cNvSpPr>
            <p:nvPr/>
          </p:nvSpPr>
          <p:spPr bwMode="auto">
            <a:xfrm>
              <a:off x="1346259" y="5286745"/>
              <a:ext cx="1532909" cy="400110"/>
            </a:xfrm>
            <a:prstGeom prst="rect">
              <a:avLst/>
            </a:prstGeom>
            <a:noFill/>
            <a:ln w="9525">
              <a:noFill/>
              <a:miter lim="800000"/>
              <a:headEnd/>
              <a:tailEnd/>
            </a:ln>
          </p:spPr>
          <p:txBody>
            <a:bodyPr wrap="square">
              <a:spAutoFit/>
            </a:bodyPr>
            <a:lstStyle/>
            <a:p>
              <a:pPr algn="r"/>
              <a:r>
                <a:rPr lang="en-US" sz="2000" b="1" dirty="0">
                  <a:solidFill>
                    <a:srgbClr val="1D23A3"/>
                  </a:solidFill>
                  <a:latin typeface="Comic Sans MS" pitchFamily="66" charset="0"/>
                  <a:ea typeface="Gungsuh" pitchFamily="18" charset="-127"/>
                </a:rPr>
                <a:t>ROSATOM</a:t>
              </a:r>
              <a:endParaRPr lang="ru-RU" sz="2000" b="1" dirty="0">
                <a:solidFill>
                  <a:srgbClr val="1D23A3"/>
                </a:solidFill>
                <a:latin typeface="Comic Sans MS" pitchFamily="66" charset="0"/>
                <a:ea typeface="Gungsuh" pitchFamily="18" charset="-127"/>
              </a:endParaRPr>
            </a:p>
          </p:txBody>
        </p:sp>
      </p:grpSp>
      <p:sp>
        <p:nvSpPr>
          <p:cNvPr id="21" name="TextBox 21"/>
          <p:cNvSpPr txBox="1">
            <a:spLocks noChangeArrowheads="1"/>
          </p:cNvSpPr>
          <p:nvPr/>
        </p:nvSpPr>
        <p:spPr bwMode="auto">
          <a:xfrm>
            <a:off x="7164288" y="3610759"/>
            <a:ext cx="2088232" cy="2554545"/>
          </a:xfrm>
          <a:prstGeom prst="rect">
            <a:avLst/>
          </a:prstGeom>
          <a:noFill/>
          <a:ln w="9525">
            <a:noFill/>
            <a:miter lim="800000"/>
            <a:headEnd/>
            <a:tailEnd/>
          </a:ln>
        </p:spPr>
        <p:txBody>
          <a:bodyPr wrap="square">
            <a:spAutoFit/>
          </a:bodyPr>
          <a:lstStyle/>
          <a:p>
            <a:pPr algn="ctr"/>
            <a:r>
              <a:rPr lang="en-US" sz="2000" b="1" dirty="0">
                <a:solidFill>
                  <a:srgbClr val="1D23A3"/>
                </a:solidFill>
                <a:latin typeface="Comic Sans MS" panose="030F0702030302020204" pitchFamily="66" charset="0"/>
              </a:rPr>
              <a:t>Recoil </a:t>
            </a:r>
          </a:p>
          <a:p>
            <a:pPr algn="ctr"/>
            <a:r>
              <a:rPr lang="en-US" sz="2000" b="1" dirty="0">
                <a:solidFill>
                  <a:srgbClr val="1D23A3"/>
                </a:solidFill>
                <a:latin typeface="Comic Sans MS" panose="030F0702030302020204" pitchFamily="66" charset="0"/>
              </a:rPr>
              <a:t>Separators</a:t>
            </a:r>
          </a:p>
          <a:p>
            <a:pPr algn="ctr"/>
            <a:r>
              <a:rPr lang="en-US" sz="2000" b="1" dirty="0">
                <a:solidFill>
                  <a:srgbClr val="1D23A3"/>
                </a:solidFill>
                <a:latin typeface="Comic Sans MS" panose="030F0702030302020204" pitchFamily="66" charset="0"/>
              </a:rPr>
              <a:t> </a:t>
            </a:r>
          </a:p>
          <a:p>
            <a:pPr algn="ctr"/>
            <a:r>
              <a:rPr lang="en-US" sz="2000" b="1" dirty="0">
                <a:solidFill>
                  <a:srgbClr val="1D23A3"/>
                </a:solidFill>
                <a:latin typeface="Comic Sans MS" panose="030F0702030302020204" pitchFamily="66" charset="0"/>
              </a:rPr>
              <a:t>DGFRS-2</a:t>
            </a:r>
          </a:p>
          <a:p>
            <a:pPr algn="ctr"/>
            <a:r>
              <a:rPr lang="en-US" sz="2000" b="1" dirty="0">
                <a:solidFill>
                  <a:srgbClr val="1D23A3"/>
                </a:solidFill>
                <a:latin typeface="Comic Sans MS" panose="030F0702030302020204" pitchFamily="66" charset="0"/>
              </a:rPr>
              <a:t>DGFRS-3</a:t>
            </a:r>
          </a:p>
          <a:p>
            <a:pPr algn="ctr"/>
            <a:r>
              <a:rPr lang="en-US" sz="2000" b="1" dirty="0">
                <a:solidFill>
                  <a:srgbClr val="1D23A3"/>
                </a:solidFill>
                <a:latin typeface="Comic Sans MS" panose="030F0702030302020204" pitchFamily="66" charset="0"/>
              </a:rPr>
              <a:t>GASSOL</a:t>
            </a:r>
            <a:r>
              <a:rPr lang="ru-RU" sz="2000" b="1" dirty="0">
                <a:solidFill>
                  <a:srgbClr val="1D23A3"/>
                </a:solidFill>
                <a:latin typeface="Comic Sans MS" panose="030F0702030302020204" pitchFamily="66" charset="0"/>
              </a:rPr>
              <a:t> (</a:t>
            </a:r>
            <a:r>
              <a:rPr lang="en-US" sz="2000" b="1" dirty="0">
                <a:solidFill>
                  <a:srgbClr val="1D23A3"/>
                </a:solidFill>
                <a:latin typeface="Comic Sans MS" panose="030F0702030302020204" pitchFamily="66" charset="0"/>
              </a:rPr>
              <a:t>project)</a:t>
            </a:r>
          </a:p>
          <a:p>
            <a:pPr algn="ctr"/>
            <a:r>
              <a:rPr lang="en-US" sz="2000" b="1" dirty="0">
                <a:solidFill>
                  <a:srgbClr val="1D23A3"/>
                </a:solidFill>
                <a:latin typeface="Comic Sans MS" panose="030F0702030302020204" pitchFamily="66" charset="0"/>
              </a:rPr>
              <a:t> </a:t>
            </a:r>
            <a:endParaRPr lang="ru-RU" sz="2000" b="1" dirty="0">
              <a:solidFill>
                <a:srgbClr val="1D23A3"/>
              </a:solidFill>
              <a:latin typeface="Comic Sans MS" panose="030F0702030302020204" pitchFamily="66" charset="0"/>
            </a:endParaRPr>
          </a:p>
        </p:txBody>
      </p:sp>
      <p:grpSp>
        <p:nvGrpSpPr>
          <p:cNvPr id="2" name="Группа 1"/>
          <p:cNvGrpSpPr/>
          <p:nvPr/>
        </p:nvGrpSpPr>
        <p:grpSpPr>
          <a:xfrm>
            <a:off x="3635896" y="3602930"/>
            <a:ext cx="3384376" cy="2815863"/>
            <a:chOff x="3635896" y="3602930"/>
            <a:chExt cx="3384376" cy="2815863"/>
          </a:xfrm>
        </p:grpSpPr>
        <p:sp>
          <p:nvSpPr>
            <p:cNvPr id="20" name="TextBox 21"/>
            <p:cNvSpPr txBox="1">
              <a:spLocks noChangeArrowheads="1"/>
            </p:cNvSpPr>
            <p:nvPr/>
          </p:nvSpPr>
          <p:spPr bwMode="auto">
            <a:xfrm>
              <a:off x="4067944" y="3602930"/>
              <a:ext cx="2735982" cy="1323439"/>
            </a:xfrm>
            <a:prstGeom prst="rect">
              <a:avLst/>
            </a:prstGeom>
            <a:noFill/>
            <a:ln w="9525">
              <a:noFill/>
              <a:miter lim="800000"/>
              <a:headEnd/>
              <a:tailEnd/>
            </a:ln>
          </p:spPr>
          <p:txBody>
            <a:bodyPr wrap="square">
              <a:spAutoFit/>
            </a:bodyPr>
            <a:lstStyle/>
            <a:p>
              <a:pPr algn="ctr"/>
              <a:r>
                <a:rPr lang="en-US" sz="2000" b="1" dirty="0">
                  <a:solidFill>
                    <a:srgbClr val="1D23A3"/>
                  </a:solidFill>
                  <a:latin typeface="Comic Sans MS" panose="030F0702030302020204" pitchFamily="66" charset="0"/>
                </a:rPr>
                <a:t>New accelerator</a:t>
              </a:r>
              <a:endParaRPr lang="ru-RU" sz="2000" b="1" dirty="0">
                <a:solidFill>
                  <a:srgbClr val="1D23A3"/>
                </a:solidFill>
                <a:latin typeface="Comic Sans MS" panose="030F0702030302020204" pitchFamily="66" charset="0"/>
              </a:endParaRPr>
            </a:p>
            <a:p>
              <a:pPr algn="ctr"/>
              <a:r>
                <a:rPr lang="en-US" sz="2000" b="1" dirty="0">
                  <a:solidFill>
                    <a:srgbClr val="1D23A3"/>
                  </a:solidFill>
                  <a:latin typeface="Comic Sans MS" panose="030F0702030302020204" pitchFamily="66" charset="0"/>
                </a:rPr>
                <a:t> DC-280 </a:t>
              </a:r>
              <a:endParaRPr lang="ru-RU" sz="2000" b="1" dirty="0">
                <a:solidFill>
                  <a:srgbClr val="1D23A3"/>
                </a:solidFill>
                <a:latin typeface="Comic Sans MS" panose="030F0702030302020204" pitchFamily="66" charset="0"/>
              </a:endParaRPr>
            </a:p>
            <a:p>
              <a:pPr algn="ctr"/>
              <a:r>
                <a:rPr lang="en-US" sz="2000" b="1" dirty="0">
                  <a:solidFill>
                    <a:srgbClr val="1D23A3"/>
                  </a:solidFill>
                  <a:latin typeface="Comic Sans MS" panose="030F0702030302020204" pitchFamily="66" charset="0"/>
                </a:rPr>
                <a:t>3 experimental halls </a:t>
              </a:r>
              <a:endParaRPr lang="ru-RU" sz="2000" b="1" dirty="0">
                <a:solidFill>
                  <a:srgbClr val="1D23A3"/>
                </a:solidFill>
                <a:latin typeface="Comic Sans MS" panose="030F0702030302020204" pitchFamily="66" charset="0"/>
              </a:endParaRPr>
            </a:p>
            <a:p>
              <a:pPr algn="ctr"/>
              <a:r>
                <a:rPr lang="en-US" sz="2000" b="1" dirty="0">
                  <a:solidFill>
                    <a:srgbClr val="1D23A3"/>
                  </a:solidFill>
                  <a:latin typeface="Comic Sans MS" panose="030F0702030302020204" pitchFamily="66" charset="0"/>
                </a:rPr>
                <a:t>5 ion beam channels</a:t>
              </a:r>
              <a:endParaRPr lang="ru-RU" sz="2000" b="1" dirty="0">
                <a:solidFill>
                  <a:srgbClr val="1D23A3"/>
                </a:solidFill>
                <a:latin typeface="Comic Sans MS" pitchFamily="66" charset="0"/>
                <a:ea typeface="Gungsuh" pitchFamily="18" charset="-127"/>
              </a:endParaRPr>
            </a:p>
          </p:txBody>
        </p:sp>
        <p:sp>
          <p:nvSpPr>
            <p:cNvPr id="22" name="TextBox 21"/>
            <p:cNvSpPr txBox="1">
              <a:spLocks noChangeArrowheads="1"/>
            </p:cNvSpPr>
            <p:nvPr/>
          </p:nvSpPr>
          <p:spPr bwMode="auto">
            <a:xfrm>
              <a:off x="3635896" y="5403130"/>
              <a:ext cx="3384376" cy="1015663"/>
            </a:xfrm>
            <a:prstGeom prst="rect">
              <a:avLst/>
            </a:prstGeom>
            <a:noFill/>
            <a:ln w="9525">
              <a:noFill/>
              <a:miter lim="800000"/>
              <a:headEnd/>
              <a:tailEnd/>
            </a:ln>
          </p:spPr>
          <p:txBody>
            <a:bodyPr wrap="square">
              <a:spAutoFit/>
            </a:bodyPr>
            <a:lstStyle/>
            <a:p>
              <a:r>
                <a:rPr lang="en-US" sz="2000" b="1" dirty="0">
                  <a:solidFill>
                    <a:srgbClr val="1D23A3"/>
                  </a:solidFill>
                  <a:latin typeface="Comic Sans MS" panose="030F0702030302020204" pitchFamily="66" charset="0"/>
                </a:rPr>
                <a:t>isotopic enrichment of elements</a:t>
              </a:r>
              <a:r>
                <a:rPr lang="ru-RU" sz="2000" b="1" dirty="0">
                  <a:solidFill>
                    <a:srgbClr val="1D23A3"/>
                  </a:solidFill>
                  <a:latin typeface="Comic Sans MS" panose="030F0702030302020204" pitchFamily="66" charset="0"/>
                </a:rPr>
                <a:t> </a:t>
              </a:r>
              <a:r>
                <a:rPr lang="en-US" sz="2000" b="1" dirty="0">
                  <a:solidFill>
                    <a:srgbClr val="1D23A3"/>
                  </a:solidFill>
                  <a:latin typeface="Comic Sans MS" panose="030F0702030302020204" pitchFamily="66" charset="0"/>
                </a:rPr>
                <a:t>for</a:t>
              </a:r>
              <a:r>
                <a:rPr lang="ru-RU" sz="2000" b="1" dirty="0">
                  <a:solidFill>
                    <a:srgbClr val="1D23A3"/>
                  </a:solidFill>
                  <a:latin typeface="Comic Sans MS" panose="030F0702030302020204" pitchFamily="66" charset="0"/>
                </a:rPr>
                <a:t> </a:t>
              </a:r>
              <a:r>
                <a:rPr lang="en-US" sz="2000" b="1" dirty="0">
                  <a:solidFill>
                    <a:srgbClr val="1D23A3"/>
                  </a:solidFill>
                  <a:latin typeface="Comic Sans MS" panose="030F0702030302020204" pitchFamily="66" charset="0"/>
                </a:rPr>
                <a:t>acceleration</a:t>
              </a:r>
              <a:endParaRPr lang="ru-RU" sz="2000" b="1" dirty="0">
                <a:solidFill>
                  <a:srgbClr val="1D23A3"/>
                </a:solidFill>
                <a:latin typeface="Comic Sans MS" panose="030F0702030302020204" pitchFamily="66" charset="0"/>
              </a:endParaRPr>
            </a:p>
            <a:p>
              <a:pPr algn="r"/>
              <a:r>
                <a:rPr lang="en-US" sz="2000" b="1" dirty="0">
                  <a:solidFill>
                    <a:srgbClr val="1D23A3"/>
                  </a:solidFill>
                  <a:latin typeface="Comic Sans MS" panose="030F0702030302020204" pitchFamily="66" charset="0"/>
                  <a:ea typeface="Gungsuh" pitchFamily="18" charset="-127"/>
                </a:rPr>
                <a:t>in </a:t>
              </a:r>
              <a:r>
                <a:rPr lang="en-US" sz="2000" b="1" dirty="0" err="1">
                  <a:solidFill>
                    <a:srgbClr val="1D23A3"/>
                  </a:solidFill>
                  <a:latin typeface="Comic Sans MS" panose="030F0702030302020204" pitchFamily="66" charset="0"/>
                  <a:ea typeface="Gungsuh" pitchFamily="18" charset="-127"/>
                </a:rPr>
                <a:t>Lesnoy</a:t>
              </a:r>
              <a:endParaRPr lang="ru-RU" sz="2000" b="1" dirty="0">
                <a:solidFill>
                  <a:srgbClr val="1D23A3"/>
                </a:solidFill>
                <a:latin typeface="Comic Sans MS" pitchFamily="66" charset="0"/>
                <a:ea typeface="Gungsuh" pitchFamily="18" charset="-127"/>
              </a:endParaRPr>
            </a:p>
          </p:txBody>
        </p:sp>
      </p:grpSp>
    </p:spTree>
    <p:extLst>
      <p:ext uri="{BB962C8B-B14F-4D97-AF65-F5344CB8AC3E}">
        <p14:creationId xmlns:p14="http://schemas.microsoft.com/office/powerpoint/2010/main" val="271853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3533775" y="4048125"/>
            <a:ext cx="4897438" cy="136842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ru-RU" altLang="ru-RU" sz="1800">
              <a:latin typeface="Arial" pitchFamily="34" charset="0"/>
            </a:endParaRPr>
          </a:p>
        </p:txBody>
      </p:sp>
      <p:sp>
        <p:nvSpPr>
          <p:cNvPr id="52227" name="Line 4"/>
          <p:cNvSpPr>
            <a:spLocks noChangeShapeType="1"/>
          </p:cNvSpPr>
          <p:nvPr/>
        </p:nvSpPr>
        <p:spPr bwMode="auto">
          <a:xfrm>
            <a:off x="3533775" y="4167188"/>
            <a:ext cx="4897438" cy="107315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ru-RU"/>
          </a:p>
        </p:txBody>
      </p:sp>
      <p:sp>
        <p:nvSpPr>
          <p:cNvPr id="52228" name="Line 5"/>
          <p:cNvSpPr>
            <a:spLocks noChangeShapeType="1"/>
          </p:cNvSpPr>
          <p:nvPr/>
        </p:nvSpPr>
        <p:spPr bwMode="auto">
          <a:xfrm>
            <a:off x="941388" y="5384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2229" name="Rectangle 11"/>
          <p:cNvSpPr>
            <a:spLocks noChangeArrowheads="1"/>
          </p:cNvSpPr>
          <p:nvPr/>
        </p:nvSpPr>
        <p:spPr bwMode="auto">
          <a:xfrm>
            <a:off x="-252413" y="4244975"/>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ru-RU" altLang="ru-RU" sz="1800">
              <a:latin typeface="Arial" pitchFamily="34" charset="0"/>
            </a:endParaRPr>
          </a:p>
        </p:txBody>
      </p:sp>
      <p:sp>
        <p:nvSpPr>
          <p:cNvPr id="52230" name="Text Box 27"/>
          <p:cNvSpPr txBox="1">
            <a:spLocks noChangeArrowheads="1"/>
          </p:cNvSpPr>
          <p:nvPr/>
        </p:nvSpPr>
        <p:spPr bwMode="auto">
          <a:xfrm>
            <a:off x="4953000" y="34337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ru-RU" sz="1800">
              <a:latin typeface="Arial" pitchFamily="34" charset="0"/>
            </a:endParaRPr>
          </a:p>
        </p:txBody>
      </p:sp>
      <p:grpSp>
        <p:nvGrpSpPr>
          <p:cNvPr id="52231" name="Группа 47"/>
          <p:cNvGrpSpPr>
            <a:grpSpLocks/>
          </p:cNvGrpSpPr>
          <p:nvPr/>
        </p:nvGrpSpPr>
        <p:grpSpPr bwMode="auto">
          <a:xfrm>
            <a:off x="3578225" y="5278438"/>
            <a:ext cx="5083175" cy="579437"/>
            <a:chOff x="3289300" y="4702175"/>
            <a:chExt cx="5083175" cy="579438"/>
          </a:xfrm>
        </p:grpSpPr>
        <p:sp>
          <p:nvSpPr>
            <p:cNvPr id="52256" name="Line 6"/>
            <p:cNvSpPr>
              <a:spLocks noChangeShapeType="1"/>
            </p:cNvSpPr>
            <p:nvPr/>
          </p:nvSpPr>
          <p:spPr bwMode="auto">
            <a:xfrm>
              <a:off x="5260975" y="4708525"/>
              <a:ext cx="1588" cy="1000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2257" name="Line 8"/>
            <p:cNvSpPr>
              <a:spLocks noChangeShapeType="1"/>
            </p:cNvSpPr>
            <p:nvPr/>
          </p:nvSpPr>
          <p:spPr bwMode="auto">
            <a:xfrm>
              <a:off x="7350125" y="4708525"/>
              <a:ext cx="1588" cy="1000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2258" name="TextBox 67"/>
            <p:cNvSpPr txBox="1">
              <a:spLocks noChangeArrowheads="1"/>
            </p:cNvSpPr>
            <p:nvPr/>
          </p:nvSpPr>
          <p:spPr bwMode="auto">
            <a:xfrm>
              <a:off x="3289300" y="4805363"/>
              <a:ext cx="6070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ru-RU" sz="2400" b="1"/>
                <a:t>T</a:t>
              </a:r>
              <a:r>
                <a:rPr lang="de-DE" altLang="ru-RU" sz="2400" b="1" baseline="-25000"/>
                <a:t>ads</a:t>
              </a:r>
              <a:endParaRPr lang="ru-RU" altLang="ru-RU" sz="2400" b="1"/>
            </a:p>
          </p:txBody>
        </p:sp>
        <p:sp>
          <p:nvSpPr>
            <p:cNvPr id="52259" name="TextBox 68"/>
            <p:cNvSpPr txBox="1">
              <a:spLocks noChangeArrowheads="1"/>
            </p:cNvSpPr>
            <p:nvPr/>
          </p:nvSpPr>
          <p:spPr bwMode="auto">
            <a:xfrm>
              <a:off x="4932363" y="4816475"/>
              <a:ext cx="650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400" b="1"/>
                <a:t>100</a:t>
              </a:r>
              <a:endParaRPr lang="ru-RU" altLang="ru-RU" sz="2400" b="1"/>
            </a:p>
          </p:txBody>
        </p:sp>
        <p:sp>
          <p:nvSpPr>
            <p:cNvPr id="72" name="TextBox 71"/>
            <p:cNvSpPr txBox="1"/>
            <p:nvPr/>
          </p:nvSpPr>
          <p:spPr>
            <a:xfrm>
              <a:off x="6083300" y="4816475"/>
              <a:ext cx="339725" cy="461963"/>
            </a:xfrm>
            <a:prstGeom prst="rect">
              <a:avLst/>
            </a:prstGeom>
            <a:noFill/>
          </p:spPr>
          <p:txBody>
            <a:bodyPr wrap="none">
              <a:spAutoFit/>
            </a:bodyPr>
            <a:lstStyle/>
            <a:p>
              <a:pPr>
                <a:defRPr/>
              </a:pPr>
              <a:r>
                <a:rPr lang="en-US" sz="2400" b="1" dirty="0">
                  <a:latin typeface="+mn-lt"/>
                  <a:cs typeface="Arial" charset="0"/>
                </a:rPr>
                <a:t>0</a:t>
              </a:r>
              <a:endParaRPr lang="ru-RU" sz="2400" b="1" dirty="0">
                <a:latin typeface="+mn-lt"/>
                <a:cs typeface="Arial" charset="0"/>
              </a:endParaRPr>
            </a:p>
          </p:txBody>
        </p:sp>
        <p:sp>
          <p:nvSpPr>
            <p:cNvPr id="52261" name="TextBox 72"/>
            <p:cNvSpPr txBox="1">
              <a:spLocks noChangeArrowheads="1"/>
            </p:cNvSpPr>
            <p:nvPr/>
          </p:nvSpPr>
          <p:spPr bwMode="auto">
            <a:xfrm>
              <a:off x="6945313" y="4819650"/>
              <a:ext cx="744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400" b="1"/>
                <a:t>-100</a:t>
              </a:r>
              <a:endParaRPr lang="ru-RU" altLang="ru-RU" sz="2400" b="1"/>
            </a:p>
          </p:txBody>
        </p:sp>
        <p:sp>
          <p:nvSpPr>
            <p:cNvPr id="52262" name="TextBox 74"/>
            <p:cNvSpPr txBox="1">
              <a:spLocks noChangeArrowheads="1"/>
            </p:cNvSpPr>
            <p:nvPr/>
          </p:nvSpPr>
          <p:spPr bwMode="auto">
            <a:xfrm>
              <a:off x="7920038" y="4811713"/>
              <a:ext cx="452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400" b="1"/>
                <a:t>C</a:t>
              </a:r>
              <a:r>
                <a:rPr lang="en-US" altLang="ru-RU" sz="2400" b="1" baseline="30000"/>
                <a:t>0</a:t>
              </a:r>
              <a:endParaRPr lang="ru-RU" altLang="ru-RU" sz="2400" b="1" baseline="30000"/>
            </a:p>
          </p:txBody>
        </p:sp>
        <p:sp>
          <p:nvSpPr>
            <p:cNvPr id="52263" name="Line 7"/>
            <p:cNvSpPr>
              <a:spLocks noChangeShapeType="1"/>
            </p:cNvSpPr>
            <p:nvPr/>
          </p:nvSpPr>
          <p:spPr bwMode="auto">
            <a:xfrm>
              <a:off x="6334125" y="4702175"/>
              <a:ext cx="1588" cy="101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52253" name="Rectangle 15"/>
          <p:cNvSpPr>
            <a:spLocks noChangeArrowheads="1"/>
          </p:cNvSpPr>
          <p:nvPr/>
        </p:nvSpPr>
        <p:spPr bwMode="auto">
          <a:xfrm>
            <a:off x="8323263" y="4412810"/>
            <a:ext cx="178935" cy="976753"/>
          </a:xfrm>
          <a:prstGeom prst="rect">
            <a:avLst/>
          </a:prstGeom>
          <a:solidFill>
            <a:srgbClr val="00B0F0"/>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ru-RU" sz="1800">
              <a:latin typeface="Arial" pitchFamily="34" charset="0"/>
            </a:endParaRPr>
          </a:p>
        </p:txBody>
      </p:sp>
      <p:sp>
        <p:nvSpPr>
          <p:cNvPr id="52254" name="TextBox 60"/>
          <p:cNvSpPr txBox="1">
            <a:spLocks noChangeArrowheads="1"/>
          </p:cNvSpPr>
          <p:nvPr/>
        </p:nvSpPr>
        <p:spPr bwMode="auto">
          <a:xfrm>
            <a:off x="8591343" y="2832100"/>
            <a:ext cx="57099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ru-RU" sz="2000" b="1" dirty="0" err="1">
                <a:solidFill>
                  <a:srgbClr val="0070C0"/>
                </a:solidFill>
                <a:latin typeface="Clarendon Blk BT" panose="02040905050505020204" pitchFamily="18" charset="0"/>
              </a:rPr>
              <a:t>Rn</a:t>
            </a:r>
            <a:endParaRPr lang="de-DE" altLang="ru-RU" sz="2000" b="1" dirty="0">
              <a:solidFill>
                <a:srgbClr val="0070C0"/>
              </a:solidFill>
              <a:latin typeface="Clarendon Blk BT" panose="02040905050505020204" pitchFamily="18" charset="0"/>
            </a:endParaRPr>
          </a:p>
        </p:txBody>
      </p:sp>
      <p:cxnSp>
        <p:nvCxnSpPr>
          <p:cNvPr id="83" name="Соединительная линия уступом 82"/>
          <p:cNvCxnSpPr>
            <a:stCxn id="52253" idx="0"/>
          </p:cNvCxnSpPr>
          <p:nvPr/>
        </p:nvCxnSpPr>
        <p:spPr bwMode="auto">
          <a:xfrm rot="5400000" flipH="1" flipV="1">
            <a:off x="8092282" y="3628231"/>
            <a:ext cx="1104900" cy="465137"/>
          </a:xfrm>
          <a:prstGeom prst="bent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52250" name="Rectangle 12"/>
          <p:cNvSpPr>
            <a:spLocks noChangeArrowheads="1"/>
          </p:cNvSpPr>
          <p:nvPr/>
        </p:nvSpPr>
        <p:spPr bwMode="auto">
          <a:xfrm>
            <a:off x="4678328" y="4413049"/>
            <a:ext cx="182597" cy="976514"/>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ru-RU" altLang="ru-RU" sz="1800">
              <a:latin typeface="Arial" pitchFamily="34" charset="0"/>
            </a:endParaRPr>
          </a:p>
        </p:txBody>
      </p:sp>
      <p:sp>
        <p:nvSpPr>
          <p:cNvPr id="52251" name="Прямоугольник 80"/>
          <p:cNvSpPr>
            <a:spLocks noChangeArrowheads="1"/>
          </p:cNvSpPr>
          <p:nvPr/>
        </p:nvSpPr>
        <p:spPr bwMode="auto">
          <a:xfrm>
            <a:off x="3975100" y="2781300"/>
            <a:ext cx="643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ru-RU" sz="2000" dirty="0">
                <a:solidFill>
                  <a:srgbClr val="000000"/>
                </a:solidFill>
                <a:latin typeface="Clarendon Blk BT" panose="02040905050505020204" pitchFamily="18" charset="0"/>
              </a:rPr>
              <a:t> </a:t>
            </a:r>
            <a:r>
              <a:rPr lang="de-DE" altLang="ru-RU" sz="2000" b="1" dirty="0" err="1">
                <a:solidFill>
                  <a:srgbClr val="000000"/>
                </a:solidFill>
                <a:latin typeface="Clarendon Blk BT" panose="02040905050505020204" pitchFamily="18" charset="0"/>
              </a:rPr>
              <a:t>Hg</a:t>
            </a:r>
            <a:endParaRPr lang="ru-RU" altLang="ru-RU" sz="2000" dirty="0"/>
          </a:p>
        </p:txBody>
      </p:sp>
      <p:cxnSp>
        <p:nvCxnSpPr>
          <p:cNvPr id="85" name="Соединительная линия уступом 84"/>
          <p:cNvCxnSpPr/>
          <p:nvPr/>
        </p:nvCxnSpPr>
        <p:spPr bwMode="auto">
          <a:xfrm rot="16200000" flipV="1">
            <a:off x="3996532" y="3629819"/>
            <a:ext cx="1104900" cy="465137"/>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3014663" y="5413375"/>
            <a:ext cx="5410200" cy="1111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8" name="Прямая соединительная линия 97"/>
          <p:cNvCxnSpPr/>
          <p:nvPr/>
        </p:nvCxnSpPr>
        <p:spPr>
          <a:xfrm>
            <a:off x="2970213" y="5391150"/>
            <a:ext cx="5410200" cy="127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2236" name="TextBox 98"/>
          <p:cNvSpPr txBox="1">
            <a:spLocks noChangeArrowheads="1"/>
          </p:cNvSpPr>
          <p:nvPr/>
        </p:nvSpPr>
        <p:spPr bwMode="auto">
          <a:xfrm>
            <a:off x="358775" y="5230813"/>
            <a:ext cx="22034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000" b="1"/>
              <a:t>He/Ar  gas</a:t>
            </a:r>
            <a:r>
              <a:rPr lang="ru-RU" altLang="ru-RU" sz="2000" b="1"/>
              <a:t> </a:t>
            </a:r>
            <a:r>
              <a:rPr lang="en-US" altLang="ru-RU" sz="2000" b="1"/>
              <a:t>jet      →</a:t>
            </a:r>
          </a:p>
          <a:p>
            <a:pPr eaLnBrk="1" hangingPunct="1">
              <a:spcBef>
                <a:spcPct val="0"/>
              </a:spcBef>
              <a:buFontTx/>
              <a:buNone/>
            </a:pPr>
            <a:r>
              <a:rPr lang="en-US" altLang="ru-RU" sz="1800" b="1"/>
              <a:t>+</a:t>
            </a:r>
          </a:p>
          <a:p>
            <a:pPr eaLnBrk="1" hangingPunct="1">
              <a:spcBef>
                <a:spcPct val="0"/>
              </a:spcBef>
              <a:buFontTx/>
              <a:buNone/>
            </a:pPr>
            <a:r>
              <a:rPr lang="en-US" altLang="ru-RU" sz="2000" b="1">
                <a:latin typeface="Arial" pitchFamily="34" charset="0"/>
              </a:rPr>
              <a:t>Hg / </a:t>
            </a:r>
            <a:r>
              <a:rPr lang="en-US" altLang="ru-RU" sz="2000" b="1">
                <a:solidFill>
                  <a:srgbClr val="C00000"/>
                </a:solidFill>
                <a:latin typeface="Arial" pitchFamily="34" charset="0"/>
              </a:rPr>
              <a:t>Cn</a:t>
            </a:r>
            <a:r>
              <a:rPr lang="en-US" altLang="ru-RU" sz="2000" b="1">
                <a:latin typeface="Arial" pitchFamily="34" charset="0"/>
              </a:rPr>
              <a:t> / </a:t>
            </a:r>
            <a:r>
              <a:rPr lang="en-US" altLang="ru-RU" sz="2000" b="1">
                <a:solidFill>
                  <a:srgbClr val="0070C0"/>
                </a:solidFill>
                <a:latin typeface="Arial" pitchFamily="34" charset="0"/>
              </a:rPr>
              <a:t>Rn</a:t>
            </a:r>
            <a:endParaRPr lang="en-US" altLang="ru-RU" sz="2000" b="1">
              <a:solidFill>
                <a:srgbClr val="0070C0"/>
              </a:solidFill>
            </a:endParaRPr>
          </a:p>
        </p:txBody>
      </p:sp>
      <p:sp>
        <p:nvSpPr>
          <p:cNvPr id="100" name="TextBox 99"/>
          <p:cNvSpPr txBox="1"/>
          <p:nvPr/>
        </p:nvSpPr>
        <p:spPr>
          <a:xfrm>
            <a:off x="4686300" y="3140075"/>
            <a:ext cx="1587500" cy="708025"/>
          </a:xfrm>
          <a:prstGeom prst="rect">
            <a:avLst/>
          </a:prstGeom>
          <a:noFill/>
        </p:spPr>
        <p:txBody>
          <a:bodyPr wrap="none">
            <a:spAutoFit/>
          </a:bodyPr>
          <a:lstStyle/>
          <a:p>
            <a:pPr algn="ctr">
              <a:defRPr/>
            </a:pPr>
            <a:r>
              <a:rPr lang="en-GB" sz="2000" b="1" dirty="0">
                <a:latin typeface="+mn-lt"/>
                <a:cs typeface="Arial" charset="0"/>
              </a:rPr>
              <a:t>temperature </a:t>
            </a:r>
            <a:endParaRPr lang="ru-RU" sz="2000" b="1" dirty="0">
              <a:latin typeface="+mn-lt"/>
              <a:cs typeface="Arial" charset="0"/>
            </a:endParaRPr>
          </a:p>
          <a:p>
            <a:pPr algn="ctr">
              <a:defRPr/>
            </a:pPr>
            <a:r>
              <a:rPr lang="en-GB" sz="2000" b="1" dirty="0">
                <a:latin typeface="+mn-lt"/>
                <a:cs typeface="Arial" charset="0"/>
              </a:rPr>
              <a:t>gradient</a:t>
            </a:r>
            <a:endParaRPr lang="ru-RU" sz="2000" b="1" dirty="0">
              <a:latin typeface="+mn-lt"/>
              <a:cs typeface="Arial" charset="0"/>
            </a:endParaRPr>
          </a:p>
        </p:txBody>
      </p:sp>
      <p:cxnSp>
        <p:nvCxnSpPr>
          <p:cNvPr id="105" name="Прямая со стрелкой 104"/>
          <p:cNvCxnSpPr/>
          <p:nvPr/>
        </p:nvCxnSpPr>
        <p:spPr>
          <a:xfrm>
            <a:off x="5370513" y="3892550"/>
            <a:ext cx="0" cy="6477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344988" y="6146800"/>
            <a:ext cx="1262062" cy="369888"/>
          </a:xfrm>
          <a:prstGeom prst="rect">
            <a:avLst/>
          </a:prstGeom>
          <a:noFill/>
        </p:spPr>
        <p:txBody>
          <a:bodyPr wrap="none">
            <a:spAutoFit/>
          </a:bodyPr>
          <a:lstStyle/>
          <a:p>
            <a:pPr>
              <a:defRPr/>
            </a:pPr>
            <a:r>
              <a:rPr lang="en-US" b="1" dirty="0">
                <a:solidFill>
                  <a:srgbClr val="BC8F00"/>
                </a:solidFill>
                <a:effectLst>
                  <a:outerShdw blurRad="38100" dist="38100" dir="2700000" algn="tl">
                    <a:srgbClr val="000000">
                      <a:alpha val="43137"/>
                    </a:srgbClr>
                  </a:outerShdw>
                </a:effectLst>
                <a:latin typeface="Calibri" pitchFamily="34" charset="0"/>
                <a:cs typeface="Arial" charset="0"/>
              </a:rPr>
              <a:t>Au -surface</a:t>
            </a:r>
            <a:endParaRPr lang="ru-RU" b="1" dirty="0">
              <a:solidFill>
                <a:srgbClr val="BC8F00"/>
              </a:solidFill>
              <a:effectLst>
                <a:outerShdw blurRad="38100" dist="38100" dir="2700000" algn="tl">
                  <a:srgbClr val="000000">
                    <a:alpha val="43137"/>
                  </a:srgbClr>
                </a:outerShdw>
              </a:effectLst>
              <a:latin typeface="Calibri" pitchFamily="34" charset="0"/>
              <a:cs typeface="Arial" charset="0"/>
            </a:endParaRPr>
          </a:p>
        </p:txBody>
      </p:sp>
      <p:sp>
        <p:nvSpPr>
          <p:cNvPr id="46" name="Прямоугольная выноска 45"/>
          <p:cNvSpPr/>
          <p:nvPr/>
        </p:nvSpPr>
        <p:spPr>
          <a:xfrm flipV="1">
            <a:off x="4391025" y="6196013"/>
            <a:ext cx="1328738" cy="304800"/>
          </a:xfrm>
          <a:prstGeom prst="wedgeRectCallout">
            <a:avLst>
              <a:gd name="adj1" fmla="val -68501"/>
              <a:gd name="adj2" fmla="val 275159"/>
            </a:avLst>
          </a:prstGeom>
          <a:noFill/>
          <a:ln w="28575">
            <a:solidFill>
              <a:srgbClr val="BC8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2245" name="AutoShape 40"/>
          <p:cNvSpPr>
            <a:spLocks noChangeArrowheads="1"/>
          </p:cNvSpPr>
          <p:nvPr/>
        </p:nvSpPr>
        <p:spPr bwMode="auto">
          <a:xfrm>
            <a:off x="6460185" y="5089163"/>
            <a:ext cx="215645" cy="304727"/>
          </a:xfrm>
          <a:prstGeom prst="downArrow">
            <a:avLst>
              <a:gd name="adj1" fmla="val 50000"/>
              <a:gd name="adj2" fmla="val 49994"/>
            </a:avLst>
          </a:prstGeom>
          <a:solidFill>
            <a:srgbClr val="C00000"/>
          </a:solidFill>
          <a:ln w="12700">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ru-RU" altLang="ru-RU" sz="1800"/>
          </a:p>
        </p:txBody>
      </p:sp>
      <p:sp>
        <p:nvSpPr>
          <p:cNvPr id="52246" name="Text Box 42"/>
          <p:cNvSpPr txBox="1">
            <a:spLocks noChangeArrowheads="1"/>
          </p:cNvSpPr>
          <p:nvPr/>
        </p:nvSpPr>
        <p:spPr bwMode="auto">
          <a:xfrm>
            <a:off x="6402388" y="4005064"/>
            <a:ext cx="703262"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2000" b="1" dirty="0">
                <a:solidFill>
                  <a:srgbClr val="C00000"/>
                </a:solidFill>
              </a:rPr>
              <a:t>Exp.</a:t>
            </a:r>
          </a:p>
          <a:p>
            <a:pPr algn="ctr" eaLnBrk="1" hangingPunct="1">
              <a:spcBef>
                <a:spcPct val="0"/>
              </a:spcBef>
              <a:buFontTx/>
              <a:buNone/>
            </a:pPr>
            <a:r>
              <a:rPr lang="en-US" altLang="ru-RU" sz="2000" b="1" dirty="0">
                <a:solidFill>
                  <a:srgbClr val="C00000"/>
                </a:solidFill>
              </a:rPr>
              <a:t>2007</a:t>
            </a:r>
          </a:p>
        </p:txBody>
      </p:sp>
      <p:sp>
        <p:nvSpPr>
          <p:cNvPr id="52247" name="AutoShape 40"/>
          <p:cNvSpPr>
            <a:spLocks noChangeArrowheads="1"/>
          </p:cNvSpPr>
          <p:nvPr/>
        </p:nvSpPr>
        <p:spPr bwMode="auto">
          <a:xfrm>
            <a:off x="6611178" y="5089598"/>
            <a:ext cx="215645" cy="304727"/>
          </a:xfrm>
          <a:prstGeom prst="downArrow">
            <a:avLst>
              <a:gd name="adj1" fmla="val 50000"/>
              <a:gd name="adj2" fmla="val 49994"/>
            </a:avLst>
          </a:prstGeom>
          <a:solidFill>
            <a:srgbClr val="C00000"/>
          </a:solidFill>
          <a:ln w="12700">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ru-RU" altLang="ru-RU" sz="1800">
              <a:solidFill>
                <a:schemeClr val="bg1"/>
              </a:solidFill>
            </a:endParaRPr>
          </a:p>
        </p:txBody>
      </p:sp>
      <p:sp>
        <p:nvSpPr>
          <p:cNvPr id="52248" name="AutoShape 40"/>
          <p:cNvSpPr>
            <a:spLocks noChangeArrowheads="1"/>
          </p:cNvSpPr>
          <p:nvPr/>
        </p:nvSpPr>
        <p:spPr bwMode="auto">
          <a:xfrm>
            <a:off x="6683059" y="5089598"/>
            <a:ext cx="215645" cy="304727"/>
          </a:xfrm>
          <a:prstGeom prst="downArrow">
            <a:avLst>
              <a:gd name="adj1" fmla="val 50000"/>
              <a:gd name="adj2" fmla="val 49994"/>
            </a:avLst>
          </a:prstGeom>
          <a:solidFill>
            <a:srgbClr val="C00000"/>
          </a:solidFill>
          <a:ln w="12700">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ru-RU" altLang="ru-RU" sz="1800"/>
          </a:p>
        </p:txBody>
      </p:sp>
      <p:sp>
        <p:nvSpPr>
          <p:cNvPr id="52249" name="AutoShape 40"/>
          <p:cNvSpPr>
            <a:spLocks noChangeArrowheads="1"/>
          </p:cNvSpPr>
          <p:nvPr/>
        </p:nvSpPr>
        <p:spPr bwMode="auto">
          <a:xfrm>
            <a:off x="6832146" y="5083884"/>
            <a:ext cx="215645" cy="304727"/>
          </a:xfrm>
          <a:prstGeom prst="downArrow">
            <a:avLst>
              <a:gd name="adj1" fmla="val 50000"/>
              <a:gd name="adj2" fmla="val 49994"/>
            </a:avLst>
          </a:prstGeom>
          <a:solidFill>
            <a:srgbClr val="C00000"/>
          </a:solidFill>
          <a:ln w="12700">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ru-RU" altLang="ru-RU" sz="1800"/>
          </a:p>
        </p:txBody>
      </p:sp>
      <p:sp>
        <p:nvSpPr>
          <p:cNvPr id="8" name="TextBox 7"/>
          <p:cNvSpPr txBox="1">
            <a:spLocks noChangeArrowheads="1"/>
          </p:cNvSpPr>
          <p:nvPr/>
        </p:nvSpPr>
        <p:spPr bwMode="auto">
          <a:xfrm>
            <a:off x="4741276" y="1384513"/>
            <a:ext cx="363913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ru-RU" sz="2200" b="1" dirty="0">
                <a:solidFill>
                  <a:schemeClr val="accent6">
                    <a:lumMod val="50000"/>
                  </a:schemeClr>
                </a:solidFill>
                <a:latin typeface="+mn-lt"/>
              </a:rPr>
              <a:t>Temperature distribution </a:t>
            </a:r>
          </a:p>
          <a:p>
            <a:pPr algn="r" eaLnBrk="1" hangingPunct="1">
              <a:spcBef>
                <a:spcPct val="0"/>
              </a:spcBef>
              <a:buFontTx/>
              <a:buNone/>
            </a:pPr>
            <a:r>
              <a:rPr lang="en-US" altLang="ru-RU" sz="2200" b="1" dirty="0">
                <a:solidFill>
                  <a:schemeClr val="accent6">
                    <a:lumMod val="50000"/>
                  </a:schemeClr>
                </a:solidFill>
                <a:latin typeface="+mn-lt"/>
              </a:rPr>
              <a:t>                           of the [</a:t>
            </a:r>
            <a:r>
              <a:rPr lang="en-US" altLang="ru-RU" sz="2200" b="1" dirty="0" err="1">
                <a:solidFill>
                  <a:schemeClr val="accent6">
                    <a:lumMod val="50000"/>
                  </a:schemeClr>
                </a:solidFill>
                <a:latin typeface="+mn-lt"/>
              </a:rPr>
              <a:t>Cn∙Au</a:t>
            </a:r>
            <a:r>
              <a:rPr lang="en-US" altLang="ru-RU" sz="2200" b="1" dirty="0">
                <a:solidFill>
                  <a:schemeClr val="accent6">
                    <a:lumMod val="50000"/>
                  </a:schemeClr>
                </a:solidFill>
                <a:latin typeface="+mn-lt"/>
              </a:rPr>
              <a:t>] </a:t>
            </a:r>
          </a:p>
          <a:p>
            <a:pPr algn="r" eaLnBrk="1" hangingPunct="1">
              <a:spcBef>
                <a:spcPct val="0"/>
              </a:spcBef>
              <a:buFontTx/>
              <a:buNone/>
            </a:pPr>
            <a:r>
              <a:rPr lang="en-US" altLang="ru-RU" sz="2200" b="1" dirty="0">
                <a:solidFill>
                  <a:schemeClr val="accent6">
                    <a:lumMod val="50000"/>
                  </a:schemeClr>
                </a:solidFill>
                <a:latin typeface="+mn-lt"/>
              </a:rPr>
              <a:t>                                              and </a:t>
            </a:r>
          </a:p>
          <a:p>
            <a:pPr algn="r" eaLnBrk="1" hangingPunct="1">
              <a:spcBef>
                <a:spcPct val="0"/>
              </a:spcBef>
              <a:buFontTx/>
              <a:buNone/>
            </a:pPr>
            <a:r>
              <a:rPr lang="en-US" altLang="ru-RU" sz="2200" b="1" dirty="0">
                <a:solidFill>
                  <a:schemeClr val="accent6">
                    <a:lumMod val="50000"/>
                  </a:schemeClr>
                </a:solidFill>
                <a:latin typeface="+mn-lt"/>
              </a:rPr>
              <a:t>[</a:t>
            </a:r>
            <a:r>
              <a:rPr lang="en-US" altLang="ru-RU" sz="2200" b="1" dirty="0" err="1">
                <a:solidFill>
                  <a:schemeClr val="accent6">
                    <a:lumMod val="50000"/>
                  </a:schemeClr>
                </a:solidFill>
                <a:latin typeface="+mn-lt"/>
              </a:rPr>
              <a:t>Fl∙Au</a:t>
            </a:r>
            <a:r>
              <a:rPr lang="en-US" altLang="ru-RU" sz="2200" b="1" dirty="0">
                <a:solidFill>
                  <a:schemeClr val="accent6">
                    <a:lumMod val="50000"/>
                  </a:schemeClr>
                </a:solidFill>
                <a:latin typeface="+mn-lt"/>
              </a:rPr>
              <a:t>] </a:t>
            </a:r>
          </a:p>
          <a:p>
            <a:pPr algn="r" eaLnBrk="1" hangingPunct="1">
              <a:spcBef>
                <a:spcPct val="0"/>
              </a:spcBef>
              <a:buFontTx/>
              <a:buNone/>
            </a:pPr>
            <a:r>
              <a:rPr lang="en-US" altLang="ru-RU" sz="2200" b="1" dirty="0">
                <a:solidFill>
                  <a:schemeClr val="accent6">
                    <a:lumMod val="50000"/>
                  </a:schemeClr>
                </a:solidFill>
                <a:latin typeface="+mn-lt"/>
              </a:rPr>
              <a:t>compounds</a:t>
            </a:r>
            <a:endParaRPr lang="ru-RU" altLang="ru-RU" sz="2200" b="1" dirty="0">
              <a:solidFill>
                <a:schemeClr val="accent6">
                  <a:lumMod val="50000"/>
                </a:schemeClr>
              </a:solidFill>
              <a:latin typeface="+mn-lt"/>
            </a:endParaRPr>
          </a:p>
        </p:txBody>
      </p:sp>
      <p:sp>
        <p:nvSpPr>
          <p:cNvPr id="40" name="Text Box 42"/>
          <p:cNvSpPr txBox="1">
            <a:spLocks noChangeArrowheads="1"/>
          </p:cNvSpPr>
          <p:nvPr/>
        </p:nvSpPr>
        <p:spPr bwMode="auto">
          <a:xfrm>
            <a:off x="6447804" y="4664095"/>
            <a:ext cx="551754" cy="400110"/>
          </a:xfrm>
          <a:prstGeom prst="rect">
            <a:avLst/>
          </a:prstGeom>
          <a:solidFill>
            <a:schemeClr val="bg1"/>
          </a:solidFill>
          <a:ln>
            <a:noFill/>
          </a:ln>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ru-RU" sz="2000" b="1" dirty="0">
                <a:solidFill>
                  <a:srgbClr val="C00000"/>
                </a:solidFill>
                <a:latin typeface="Clarendon Blk BT" panose="02040905050505020204" pitchFamily="18" charset="0"/>
              </a:rPr>
              <a:t>Cn</a:t>
            </a:r>
          </a:p>
        </p:txBody>
      </p:sp>
      <p:sp>
        <p:nvSpPr>
          <p:cNvPr id="41" name="TextBox 40"/>
          <p:cNvSpPr txBox="1"/>
          <p:nvPr/>
        </p:nvSpPr>
        <p:spPr>
          <a:xfrm>
            <a:off x="358775" y="764704"/>
            <a:ext cx="3660682" cy="800219"/>
          </a:xfrm>
          <a:prstGeom prst="rect">
            <a:avLst/>
          </a:prstGeom>
          <a:noFill/>
        </p:spPr>
        <p:txBody>
          <a:bodyPr wrap="none" rtlCol="0">
            <a:spAutoFit/>
          </a:bodyPr>
          <a:lstStyle/>
          <a:p>
            <a:pPr>
              <a:defRPr/>
            </a:pPr>
            <a:r>
              <a:rPr lang="en-US" sz="2200" b="1" dirty="0">
                <a:solidFill>
                  <a:schemeClr val="accent4">
                    <a:lumMod val="75000"/>
                  </a:schemeClr>
                </a:solidFill>
                <a:latin typeface="Clarendon Blk BT" panose="02040905050505020204" pitchFamily="18" charset="0"/>
                <a:cs typeface="Arial" charset="0"/>
              </a:rPr>
              <a:t>Chemistry of Cn and </a:t>
            </a:r>
            <a:r>
              <a:rPr lang="en-US" sz="2200" b="1" dirty="0" err="1">
                <a:solidFill>
                  <a:schemeClr val="accent4">
                    <a:lumMod val="75000"/>
                  </a:schemeClr>
                </a:solidFill>
                <a:latin typeface="Clarendon Blk BT" panose="02040905050505020204" pitchFamily="18" charset="0"/>
                <a:cs typeface="Arial" charset="0"/>
              </a:rPr>
              <a:t>Fl</a:t>
            </a:r>
            <a:endParaRPr lang="en-US" sz="2200" b="1" dirty="0">
              <a:solidFill>
                <a:schemeClr val="accent4">
                  <a:lumMod val="75000"/>
                </a:schemeClr>
              </a:solidFill>
              <a:latin typeface="Clarendon Blk BT" panose="02040905050505020204" pitchFamily="18" charset="0"/>
              <a:cs typeface="Arial" charset="0"/>
            </a:endParaRPr>
          </a:p>
          <a:p>
            <a:r>
              <a:rPr lang="ru-RU" sz="2400" b="1" baseline="30000" dirty="0">
                <a:effectLst>
                  <a:outerShdw blurRad="38100" dist="38100" dir="2700000" algn="tl">
                    <a:srgbClr val="000000">
                      <a:alpha val="43137"/>
                    </a:srgbClr>
                  </a:outerShdw>
                </a:effectLst>
                <a:latin typeface="Comic Sans MS" panose="030F0702030302020204" pitchFamily="66" charset="0"/>
                <a:cs typeface="Arial" charset="0"/>
              </a:rPr>
              <a:t>24</a:t>
            </a:r>
            <a:r>
              <a:rPr lang="en-US" sz="2400" b="1" baseline="30000" dirty="0">
                <a:effectLst>
                  <a:outerShdw blurRad="38100" dist="38100" dir="2700000" algn="tl">
                    <a:srgbClr val="000000">
                      <a:alpha val="43137"/>
                    </a:srgbClr>
                  </a:outerShdw>
                </a:effectLst>
                <a:latin typeface="Comic Sans MS" panose="030F0702030302020204" pitchFamily="66" charset="0"/>
                <a:cs typeface="Arial" charset="0"/>
              </a:rPr>
              <a:t>2</a:t>
            </a:r>
            <a:r>
              <a:rPr lang="en-US" sz="2400" b="1" dirty="0">
                <a:effectLst>
                  <a:outerShdw blurRad="38100" dist="38100" dir="2700000" algn="tl">
                    <a:srgbClr val="000000">
                      <a:alpha val="43137"/>
                    </a:srgbClr>
                  </a:outerShdw>
                </a:effectLst>
                <a:latin typeface="Clarendon Lt BT" panose="02040604040505020204" pitchFamily="18" charset="0"/>
                <a:cs typeface="Arial" charset="0"/>
              </a:rPr>
              <a:t>Pu</a:t>
            </a:r>
            <a:r>
              <a:rPr lang="ru-RU" sz="2400" b="1" dirty="0">
                <a:effectLst>
                  <a:outerShdw blurRad="38100" dist="38100" dir="2700000" algn="tl">
                    <a:srgbClr val="000000">
                      <a:alpha val="43137"/>
                    </a:srgbClr>
                  </a:outerShdw>
                </a:effectLst>
                <a:latin typeface="Comic Sans MS" panose="030F0702030302020204" pitchFamily="66" charset="0"/>
                <a:cs typeface="Arial" charset="0"/>
              </a:rPr>
              <a:t> +</a:t>
            </a:r>
            <a:r>
              <a:rPr lang="en-US" sz="2400" b="1" dirty="0">
                <a:effectLst>
                  <a:outerShdw blurRad="38100" dist="38100" dir="2700000" algn="tl">
                    <a:srgbClr val="000000">
                      <a:alpha val="43137"/>
                    </a:srgbClr>
                  </a:outerShdw>
                </a:effectLst>
                <a:latin typeface="Clarendon Lt BT" panose="02040604040505020204" pitchFamily="18" charset="0"/>
                <a:cs typeface="Arial" charset="0"/>
              </a:rPr>
              <a:t> </a:t>
            </a:r>
            <a:r>
              <a:rPr lang="ru-RU" sz="2400" b="1" baseline="30000" dirty="0">
                <a:effectLst>
                  <a:outerShdw blurRad="38100" dist="38100" dir="2700000" algn="tl">
                    <a:srgbClr val="000000">
                      <a:alpha val="43137"/>
                    </a:srgbClr>
                  </a:outerShdw>
                </a:effectLst>
                <a:latin typeface="Comic Sans MS" panose="030F0702030302020204" pitchFamily="66" charset="0"/>
                <a:cs typeface="Arial" charset="0"/>
              </a:rPr>
              <a:t>48</a:t>
            </a:r>
            <a:r>
              <a:rPr lang="en-US" sz="2400" b="1" dirty="0">
                <a:effectLst>
                  <a:outerShdw blurRad="38100" dist="38100" dir="2700000" algn="tl">
                    <a:srgbClr val="000000">
                      <a:alpha val="43137"/>
                    </a:srgbClr>
                  </a:outerShdw>
                </a:effectLst>
                <a:latin typeface="Clarendon Lt BT" panose="02040604040505020204" pitchFamily="18" charset="0"/>
                <a:cs typeface="Arial" charset="0"/>
              </a:rPr>
              <a:t>Ca</a:t>
            </a:r>
            <a:r>
              <a:rPr lang="ru-RU" sz="2400" b="1" dirty="0">
                <a:effectLst>
                  <a:outerShdw blurRad="38100" dist="38100" dir="2700000" algn="tl">
                    <a:srgbClr val="000000">
                      <a:alpha val="43137"/>
                    </a:srgbClr>
                  </a:outerShdw>
                </a:effectLst>
                <a:latin typeface="Comic Sans MS" panose="030F0702030302020204" pitchFamily="66" charset="0"/>
                <a:cs typeface="Arial" charset="0"/>
              </a:rPr>
              <a:t>. </a:t>
            </a:r>
            <a:endParaRPr lang="en-US" sz="2400" b="1" i="1" baseline="30000" dirty="0">
              <a:effectLst>
                <a:outerShdw blurRad="38100" dist="38100" dir="2700000" algn="tl">
                  <a:srgbClr val="000000">
                    <a:alpha val="43137"/>
                  </a:srgbClr>
                </a:outerShdw>
              </a:effectLst>
              <a:latin typeface="Clarendon Lt BT" panose="02040604040505020204" pitchFamily="18" charset="0"/>
              <a:cs typeface="Arial" charset="0"/>
            </a:endParaRPr>
          </a:p>
        </p:txBody>
      </p:sp>
      <p:grpSp>
        <p:nvGrpSpPr>
          <p:cNvPr id="43" name="Группа 42"/>
          <p:cNvGrpSpPr/>
          <p:nvPr/>
        </p:nvGrpSpPr>
        <p:grpSpPr>
          <a:xfrm>
            <a:off x="555601" y="2492896"/>
            <a:ext cx="2353157" cy="2280111"/>
            <a:chOff x="5796136" y="2946845"/>
            <a:chExt cx="3439925" cy="2957550"/>
          </a:xfrm>
        </p:grpSpPr>
        <p:graphicFrame>
          <p:nvGraphicFramePr>
            <p:cNvPr id="44" name="Объект 43"/>
            <p:cNvGraphicFramePr>
              <a:graphicFrameLocks noChangeAspect="1"/>
            </p:cNvGraphicFramePr>
            <p:nvPr>
              <p:extLst>
                <p:ext uri="{D42A27DB-BD31-4B8C-83A1-F6EECF244321}">
                  <p14:modId xmlns:p14="http://schemas.microsoft.com/office/powerpoint/2010/main" val="2580184986"/>
                </p:ext>
              </p:extLst>
            </p:nvPr>
          </p:nvGraphicFramePr>
          <p:xfrm>
            <a:off x="5832605" y="2964858"/>
            <a:ext cx="2544340" cy="2830107"/>
          </p:xfrm>
          <a:graphic>
            <a:graphicData uri="http://schemas.openxmlformats.org/presentationml/2006/ole">
              <mc:AlternateContent xmlns:mc="http://schemas.openxmlformats.org/markup-compatibility/2006">
                <mc:Choice xmlns:v="urn:schemas-microsoft-com:vml" Requires="v">
                  <p:oleObj spid="_x0000_s8294" name="CorelDRAW" r:id="rId4" imgW="1611790" imgH="1792539" progId="CorelDraw.Graphic.19">
                    <p:embed/>
                  </p:oleObj>
                </mc:Choice>
                <mc:Fallback>
                  <p:oleObj name="CorelDRAW" r:id="rId4" imgW="1611790" imgH="1792539" progId="CorelDraw.Graphic.19">
                    <p:embed/>
                    <p:pic>
                      <p:nvPicPr>
                        <p:cNvPr id="0" name=""/>
                        <p:cNvPicPr/>
                        <p:nvPr/>
                      </p:nvPicPr>
                      <p:blipFill>
                        <a:blip r:embed="rId5"/>
                        <a:stretch>
                          <a:fillRect/>
                        </a:stretch>
                      </p:blipFill>
                      <p:spPr>
                        <a:xfrm>
                          <a:off x="5832605" y="2964858"/>
                          <a:ext cx="2544340" cy="2830107"/>
                        </a:xfrm>
                        <a:prstGeom prst="rect">
                          <a:avLst/>
                        </a:prstGeom>
                      </p:spPr>
                    </p:pic>
                  </p:oleObj>
                </mc:Fallback>
              </mc:AlternateContent>
            </a:graphicData>
          </a:graphic>
        </p:graphicFrame>
        <p:sp>
          <p:nvSpPr>
            <p:cNvPr id="47" name="TextBox 46"/>
            <p:cNvSpPr txBox="1"/>
            <p:nvPr/>
          </p:nvSpPr>
          <p:spPr>
            <a:xfrm>
              <a:off x="7731048" y="3176967"/>
              <a:ext cx="675347" cy="518986"/>
            </a:xfrm>
            <a:prstGeom prst="rect">
              <a:avLst/>
            </a:prstGeom>
            <a:noFill/>
          </p:spPr>
          <p:txBody>
            <a:bodyPr wrap="none" rtlCol="0">
              <a:spAutoFit/>
            </a:bodyPr>
            <a:lstStyle/>
            <a:p>
              <a:r>
                <a:rPr lang="en-US" sz="2000" dirty="0" err="1">
                  <a:latin typeface="Clarendon Blk BT" panose="02040905050505020204" pitchFamily="18" charset="0"/>
                </a:rPr>
                <a:t>Fl</a:t>
              </a:r>
              <a:endParaRPr lang="ru-RU" sz="2000" dirty="0"/>
            </a:p>
          </p:txBody>
        </p:sp>
        <p:sp>
          <p:nvSpPr>
            <p:cNvPr id="48" name="TextBox 47"/>
            <p:cNvSpPr txBox="1"/>
            <p:nvPr/>
          </p:nvSpPr>
          <p:spPr>
            <a:xfrm>
              <a:off x="6729123" y="4069872"/>
              <a:ext cx="806572" cy="518986"/>
            </a:xfrm>
            <a:prstGeom prst="rect">
              <a:avLst/>
            </a:prstGeom>
            <a:noFill/>
          </p:spPr>
          <p:txBody>
            <a:bodyPr wrap="none" rtlCol="0">
              <a:spAutoFit/>
            </a:bodyPr>
            <a:lstStyle/>
            <a:p>
              <a:r>
                <a:rPr lang="en-US" sz="2000" dirty="0">
                  <a:latin typeface="Clarendon Blk BT" panose="02040905050505020204" pitchFamily="18" charset="0"/>
                </a:rPr>
                <a:t>Cn</a:t>
              </a:r>
              <a:endParaRPr lang="ru-RU" sz="2000" dirty="0"/>
            </a:p>
          </p:txBody>
        </p:sp>
        <p:sp>
          <p:nvSpPr>
            <p:cNvPr id="49" name="TextBox 48"/>
            <p:cNvSpPr txBox="1"/>
            <p:nvPr/>
          </p:nvSpPr>
          <p:spPr>
            <a:xfrm>
              <a:off x="5881555" y="4977177"/>
              <a:ext cx="785483" cy="518986"/>
            </a:xfrm>
            <a:prstGeom prst="rect">
              <a:avLst/>
            </a:prstGeom>
            <a:noFill/>
          </p:spPr>
          <p:txBody>
            <a:bodyPr wrap="none" rtlCol="0">
              <a:spAutoFit/>
            </a:bodyPr>
            <a:lstStyle/>
            <a:p>
              <a:r>
                <a:rPr lang="en-US" sz="2000" dirty="0">
                  <a:solidFill>
                    <a:schemeClr val="bg1"/>
                  </a:solidFill>
                  <a:latin typeface="Clarendon Blk BT" panose="02040905050505020204" pitchFamily="18" charset="0"/>
                </a:rPr>
                <a:t>Ds</a:t>
              </a:r>
              <a:endParaRPr lang="ru-RU" sz="2000" dirty="0">
                <a:solidFill>
                  <a:schemeClr val="bg1"/>
                </a:solidFill>
              </a:endParaRPr>
            </a:p>
          </p:txBody>
        </p:sp>
        <p:sp>
          <p:nvSpPr>
            <p:cNvPr id="50" name="Прямоугольник 49"/>
            <p:cNvSpPr/>
            <p:nvPr/>
          </p:nvSpPr>
          <p:spPr>
            <a:xfrm>
              <a:off x="7552492" y="2946845"/>
              <a:ext cx="783139" cy="399220"/>
            </a:xfrm>
            <a:prstGeom prst="rect">
              <a:avLst/>
            </a:prstGeom>
          </p:spPr>
          <p:txBody>
            <a:bodyPr wrap="none">
              <a:spAutoFit/>
            </a:bodyPr>
            <a:lstStyle/>
            <a:p>
              <a:pPr lvl="0"/>
              <a:r>
                <a:rPr lang="en-US" sz="1400" dirty="0">
                  <a:solidFill>
                    <a:prstClr val="black"/>
                  </a:solidFill>
                  <a:latin typeface="Clarendon Blk BT" panose="02040905050505020204" pitchFamily="18" charset="0"/>
                </a:rPr>
                <a:t>287</a:t>
              </a:r>
              <a:endParaRPr lang="ru-RU" sz="1400" dirty="0">
                <a:solidFill>
                  <a:prstClr val="black"/>
                </a:solidFill>
              </a:endParaRPr>
            </a:p>
          </p:txBody>
        </p:sp>
        <p:sp>
          <p:nvSpPr>
            <p:cNvPr id="51" name="Прямоугольник 50"/>
            <p:cNvSpPr/>
            <p:nvPr/>
          </p:nvSpPr>
          <p:spPr>
            <a:xfrm>
              <a:off x="6715743" y="3816273"/>
              <a:ext cx="783139" cy="399220"/>
            </a:xfrm>
            <a:prstGeom prst="rect">
              <a:avLst/>
            </a:prstGeom>
          </p:spPr>
          <p:txBody>
            <a:bodyPr wrap="none">
              <a:spAutoFit/>
            </a:bodyPr>
            <a:lstStyle/>
            <a:p>
              <a:pPr lvl="0"/>
              <a:r>
                <a:rPr lang="en-US" sz="1400" dirty="0">
                  <a:solidFill>
                    <a:prstClr val="black"/>
                  </a:solidFill>
                  <a:latin typeface="Clarendon Blk BT" panose="02040905050505020204" pitchFamily="18" charset="0"/>
                </a:rPr>
                <a:t>283</a:t>
              </a:r>
              <a:endParaRPr lang="ru-RU" sz="1400" dirty="0">
                <a:solidFill>
                  <a:prstClr val="black"/>
                </a:solidFill>
              </a:endParaRPr>
            </a:p>
          </p:txBody>
        </p:sp>
        <p:sp>
          <p:nvSpPr>
            <p:cNvPr id="52" name="Прямоугольник 51"/>
            <p:cNvSpPr/>
            <p:nvPr/>
          </p:nvSpPr>
          <p:spPr>
            <a:xfrm>
              <a:off x="5817736" y="4704122"/>
              <a:ext cx="783139" cy="399220"/>
            </a:xfrm>
            <a:prstGeom prst="rect">
              <a:avLst/>
            </a:prstGeom>
          </p:spPr>
          <p:txBody>
            <a:bodyPr wrap="none">
              <a:spAutoFit/>
            </a:bodyPr>
            <a:lstStyle/>
            <a:p>
              <a:pPr lvl="0"/>
              <a:r>
                <a:rPr lang="en-US" sz="1400" dirty="0">
                  <a:solidFill>
                    <a:schemeClr val="bg1"/>
                  </a:solidFill>
                  <a:latin typeface="Clarendon Blk BT" panose="02040905050505020204" pitchFamily="18" charset="0"/>
                </a:rPr>
                <a:t>279</a:t>
              </a:r>
              <a:endParaRPr lang="ru-RU" sz="1400" dirty="0">
                <a:solidFill>
                  <a:schemeClr val="bg1"/>
                </a:solidFill>
              </a:endParaRPr>
            </a:p>
          </p:txBody>
        </p:sp>
        <p:sp>
          <p:nvSpPr>
            <p:cNvPr id="53" name="TextBox 52"/>
            <p:cNvSpPr txBox="1"/>
            <p:nvPr/>
          </p:nvSpPr>
          <p:spPr>
            <a:xfrm>
              <a:off x="7452322" y="3756595"/>
              <a:ext cx="1783739" cy="479064"/>
            </a:xfrm>
            <a:prstGeom prst="rect">
              <a:avLst/>
            </a:prstGeom>
            <a:noFill/>
          </p:spPr>
          <p:txBody>
            <a:bodyPr wrap="none" rtlCol="0">
              <a:spAutoFit/>
            </a:bodyPr>
            <a:lstStyle/>
            <a:p>
              <a:r>
                <a:rPr lang="en-US" b="1" dirty="0"/>
                <a:t>10.03 MeV</a:t>
              </a:r>
              <a:endParaRPr lang="ru-RU" b="1" dirty="0"/>
            </a:p>
          </p:txBody>
        </p:sp>
        <p:sp>
          <p:nvSpPr>
            <p:cNvPr id="54" name="TextBox 53"/>
            <p:cNvSpPr txBox="1"/>
            <p:nvPr/>
          </p:nvSpPr>
          <p:spPr>
            <a:xfrm>
              <a:off x="7492546" y="4059513"/>
              <a:ext cx="1083085" cy="479064"/>
            </a:xfrm>
            <a:prstGeom prst="rect">
              <a:avLst/>
            </a:prstGeom>
            <a:noFill/>
          </p:spPr>
          <p:txBody>
            <a:bodyPr wrap="none" rtlCol="0">
              <a:spAutoFit/>
            </a:bodyPr>
            <a:lstStyle/>
            <a:p>
              <a:r>
                <a:rPr lang="en-US" b="1" dirty="0"/>
                <a:t>0.48 s</a:t>
              </a:r>
              <a:endParaRPr lang="ru-RU" b="1" dirty="0"/>
            </a:p>
          </p:txBody>
        </p:sp>
        <p:sp>
          <p:nvSpPr>
            <p:cNvPr id="56" name="TextBox 55"/>
            <p:cNvSpPr txBox="1"/>
            <p:nvPr/>
          </p:nvSpPr>
          <p:spPr>
            <a:xfrm>
              <a:off x="6614756" y="4615176"/>
              <a:ext cx="1612676" cy="479064"/>
            </a:xfrm>
            <a:prstGeom prst="rect">
              <a:avLst/>
            </a:prstGeom>
            <a:noFill/>
          </p:spPr>
          <p:txBody>
            <a:bodyPr wrap="none" rtlCol="0">
              <a:spAutoFit/>
            </a:bodyPr>
            <a:lstStyle/>
            <a:p>
              <a:r>
                <a:rPr lang="en-US" b="1" dirty="0"/>
                <a:t>9.53 MeV</a:t>
              </a:r>
              <a:endParaRPr lang="ru-RU" b="1" dirty="0"/>
            </a:p>
          </p:txBody>
        </p:sp>
        <p:sp>
          <p:nvSpPr>
            <p:cNvPr id="57" name="TextBox 56"/>
            <p:cNvSpPr txBox="1"/>
            <p:nvPr/>
          </p:nvSpPr>
          <p:spPr>
            <a:xfrm>
              <a:off x="6630356" y="4884487"/>
              <a:ext cx="912022" cy="479064"/>
            </a:xfrm>
            <a:prstGeom prst="rect">
              <a:avLst/>
            </a:prstGeom>
            <a:noFill/>
          </p:spPr>
          <p:txBody>
            <a:bodyPr wrap="none" rtlCol="0">
              <a:spAutoFit/>
            </a:bodyPr>
            <a:lstStyle/>
            <a:p>
              <a:r>
                <a:rPr lang="en-US" b="1" dirty="0"/>
                <a:t>4.2 s</a:t>
              </a:r>
              <a:endParaRPr lang="ru-RU" b="1" dirty="0"/>
            </a:p>
          </p:txBody>
        </p:sp>
        <p:sp>
          <p:nvSpPr>
            <p:cNvPr id="58" name="TextBox 57"/>
            <p:cNvSpPr txBox="1"/>
            <p:nvPr/>
          </p:nvSpPr>
          <p:spPr>
            <a:xfrm>
              <a:off x="5796136" y="5425331"/>
              <a:ext cx="1083085" cy="479064"/>
            </a:xfrm>
            <a:prstGeom prst="rect">
              <a:avLst/>
            </a:prstGeom>
            <a:noFill/>
          </p:spPr>
          <p:txBody>
            <a:bodyPr wrap="none" rtlCol="0">
              <a:spAutoFit/>
            </a:bodyPr>
            <a:lstStyle/>
            <a:p>
              <a:r>
                <a:rPr lang="en-US" b="1" dirty="0"/>
                <a:t>0.21 s</a:t>
              </a:r>
              <a:endParaRPr lang="ru-RU" b="1" dirty="0"/>
            </a:p>
          </p:txBody>
        </p:sp>
      </p:grpSp>
    </p:spTree>
    <p:extLst>
      <p:ext uri="{BB962C8B-B14F-4D97-AF65-F5344CB8AC3E}">
        <p14:creationId xmlns:p14="http://schemas.microsoft.com/office/powerpoint/2010/main" val="2170612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02" y="476672"/>
            <a:ext cx="9105159"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83768" y="100433"/>
            <a:ext cx="3098925" cy="400110"/>
          </a:xfrm>
          <a:prstGeom prst="rect">
            <a:avLst/>
          </a:prstGeom>
          <a:noFill/>
        </p:spPr>
        <p:txBody>
          <a:bodyPr wrap="none" rtlCol="0">
            <a:spAutoFit/>
          </a:bodyPr>
          <a:lstStyle/>
          <a:p>
            <a:r>
              <a:rPr lang="en-US" sz="2000" b="1" dirty="0"/>
              <a:t>Fission barrier highs  (MeV)</a:t>
            </a:r>
            <a:endParaRPr lang="ru-RU" sz="2000" b="1" dirty="0"/>
          </a:p>
        </p:txBody>
      </p:sp>
    </p:spTree>
    <p:extLst>
      <p:ext uri="{BB962C8B-B14F-4D97-AF65-F5344CB8AC3E}">
        <p14:creationId xmlns:p14="http://schemas.microsoft.com/office/powerpoint/2010/main" val="4136797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48680"/>
            <a:ext cx="8280920" cy="5139869"/>
          </a:xfrm>
          <a:prstGeom prst="rect">
            <a:avLst/>
          </a:prstGeom>
          <a:noFill/>
        </p:spPr>
        <p:txBody>
          <a:bodyPr wrap="square" rtlCol="0">
            <a:spAutoFit/>
          </a:bodyPr>
          <a:lstStyle/>
          <a:p>
            <a:r>
              <a:rPr lang="en-US" sz="2400" dirty="0"/>
              <a:t>The role of </a:t>
            </a:r>
            <a:r>
              <a:rPr lang="en-US" sz="2400" dirty="0" err="1"/>
              <a:t>triaxiality</a:t>
            </a:r>
            <a:r>
              <a:rPr lang="en-US" sz="2400" dirty="0"/>
              <a:t> on static fission barriers is </a:t>
            </a:r>
          </a:p>
          <a:p>
            <a:r>
              <a:rPr lang="en-US" sz="2400" dirty="0"/>
              <a:t>the reduction of the barrier height due to the</a:t>
            </a:r>
          </a:p>
          <a:p>
            <a:r>
              <a:rPr lang="en-US" sz="2400" dirty="0"/>
              <a:t> quadrupole (</a:t>
            </a:r>
            <a:r>
              <a:rPr lang="en-US" sz="2400" i="1" dirty="0"/>
              <a:t>γ</a:t>
            </a:r>
            <a:r>
              <a:rPr lang="en-US" sz="2400" dirty="0"/>
              <a:t>2) </a:t>
            </a:r>
            <a:r>
              <a:rPr lang="en-US" sz="2400" dirty="0" err="1"/>
              <a:t>nonaxial</a:t>
            </a:r>
            <a:r>
              <a:rPr lang="en-US" sz="2400" dirty="0"/>
              <a:t> deformation. </a:t>
            </a:r>
          </a:p>
          <a:p>
            <a:r>
              <a:rPr lang="en-US" sz="2400" dirty="0"/>
              <a:t>It is</a:t>
            </a:r>
            <a:r>
              <a:rPr lang="en-US" sz="2400" b="1" dirty="0"/>
              <a:t> </a:t>
            </a:r>
            <a:r>
              <a:rPr lang="en-US" sz="2400" dirty="0"/>
              <a:t>largest (</a:t>
            </a:r>
            <a:r>
              <a:rPr lang="en-US" sz="2400" b="1" dirty="0"/>
              <a:t>about 2 MeV) </a:t>
            </a:r>
            <a:r>
              <a:rPr lang="en-US" sz="2400" dirty="0"/>
              <a:t>and appears in two regions of the nuclei: </a:t>
            </a:r>
          </a:p>
          <a:p>
            <a:pPr algn="ctr"/>
            <a:r>
              <a:rPr lang="en-US" sz="2400" dirty="0"/>
              <a:t>one for </a:t>
            </a:r>
          </a:p>
          <a:p>
            <a:pPr algn="ctr"/>
            <a:r>
              <a:rPr lang="en-US" sz="2400" b="1" i="1" dirty="0"/>
              <a:t>Z </a:t>
            </a:r>
            <a:r>
              <a:rPr lang="en-US" sz="2400" b="1" dirty="0"/>
              <a:t>≈ 100 and </a:t>
            </a:r>
            <a:r>
              <a:rPr lang="en-US" sz="2400" b="1" i="1" dirty="0"/>
              <a:t>N </a:t>
            </a:r>
            <a:r>
              <a:rPr lang="en-US" sz="2400" b="1" dirty="0"/>
              <a:t>≈ 158   </a:t>
            </a:r>
            <a:r>
              <a:rPr lang="en-US" sz="2400" i="1" dirty="0">
                <a:solidFill>
                  <a:srgbClr val="0000FF"/>
                </a:solidFill>
                <a:effectLst>
                  <a:outerShdw blurRad="38100" dist="38100" dir="2700000" algn="tl">
                    <a:srgbClr val="000000">
                      <a:alpha val="43137"/>
                    </a:srgbClr>
                  </a:outerShdw>
                </a:effectLst>
              </a:rPr>
              <a:t>(T</a:t>
            </a:r>
            <a:r>
              <a:rPr lang="en-US" sz="2400" i="1" baseline="-25000" dirty="0">
                <a:solidFill>
                  <a:srgbClr val="0000FF"/>
                </a:solidFill>
                <a:effectLst>
                  <a:outerShdw blurRad="38100" dist="38100" dir="2700000" algn="tl">
                    <a:srgbClr val="000000">
                      <a:alpha val="43137"/>
                    </a:srgbClr>
                  </a:outerShdw>
                </a:effectLst>
              </a:rPr>
              <a:t>SF</a:t>
            </a:r>
            <a:r>
              <a:rPr lang="en-US" sz="2400" i="1" dirty="0">
                <a:solidFill>
                  <a:srgbClr val="0000FF"/>
                </a:solidFill>
                <a:effectLst>
                  <a:outerShdw blurRad="38100" dist="38100" dir="2700000" algn="tl">
                    <a:srgbClr val="000000">
                      <a:alpha val="43137"/>
                    </a:srgbClr>
                  </a:outerShdw>
                </a:effectLst>
              </a:rPr>
              <a:t>=370 µs) </a:t>
            </a:r>
          </a:p>
          <a:p>
            <a:pPr algn="ctr"/>
            <a:r>
              <a:rPr lang="en-US" sz="2400" dirty="0"/>
              <a:t>and the other with </a:t>
            </a:r>
          </a:p>
          <a:p>
            <a:r>
              <a:rPr lang="en-US" sz="2400" b="1" i="1" dirty="0"/>
              <a:t>                                             Z </a:t>
            </a:r>
            <a:r>
              <a:rPr lang="en-US" sz="2400" b="1" dirty="0"/>
              <a:t>≈ 122 and </a:t>
            </a:r>
            <a:r>
              <a:rPr lang="en-GB" sz="2400" b="1" i="1" dirty="0"/>
              <a:t>N </a:t>
            </a:r>
            <a:r>
              <a:rPr lang="en-GB" sz="2400" b="1" dirty="0"/>
              <a:t>≈ 180</a:t>
            </a:r>
          </a:p>
          <a:p>
            <a:endParaRPr lang="en-GB" sz="2800" b="1" dirty="0"/>
          </a:p>
          <a:p>
            <a:r>
              <a:rPr lang="en-US" sz="2800" dirty="0"/>
              <a:t>the barrier height, which is still quite substantial for a</a:t>
            </a:r>
          </a:p>
          <a:p>
            <a:r>
              <a:rPr lang="en-US" sz="2800" dirty="0"/>
              <a:t>nuclei with </a:t>
            </a:r>
            <a:r>
              <a:rPr lang="en-US" sz="2800" i="1" dirty="0"/>
              <a:t>Z </a:t>
            </a:r>
            <a:r>
              <a:rPr lang="en-US" sz="2800" dirty="0"/>
              <a:t>= 118 becomes lower than 4.5 MeV for</a:t>
            </a:r>
          </a:p>
          <a:p>
            <a:r>
              <a:rPr lang="en-GB" sz="2800" dirty="0"/>
              <a:t>nuclei with </a:t>
            </a:r>
            <a:r>
              <a:rPr lang="en-GB" sz="2800" i="1" dirty="0"/>
              <a:t>Z </a:t>
            </a:r>
            <a:r>
              <a:rPr lang="en-GB" sz="2800" dirty="0"/>
              <a:t>= 126  </a:t>
            </a:r>
            <a:r>
              <a:rPr lang="en-GB" sz="2400" b="1" i="1" dirty="0">
                <a:solidFill>
                  <a:srgbClr val="C00000"/>
                </a:solidFill>
              </a:rPr>
              <a:t>(B</a:t>
            </a:r>
            <a:r>
              <a:rPr lang="en-GB" sz="2400" b="1" i="1" baseline="-25000" dirty="0">
                <a:solidFill>
                  <a:srgbClr val="C00000"/>
                </a:solidFill>
              </a:rPr>
              <a:t>f </a:t>
            </a:r>
            <a:r>
              <a:rPr lang="en-GB" sz="2400" b="1" i="1" dirty="0">
                <a:solidFill>
                  <a:srgbClr val="C00000"/>
                </a:solidFill>
              </a:rPr>
              <a:t>= 1.7 MeV)</a:t>
            </a:r>
            <a:endParaRPr lang="ru-RU" sz="2400" b="1" i="1" dirty="0">
              <a:solidFill>
                <a:srgbClr val="C00000"/>
              </a:solidFill>
            </a:endParaRPr>
          </a:p>
        </p:txBody>
      </p:sp>
    </p:spTree>
    <p:extLst>
      <p:ext uri="{BB962C8B-B14F-4D97-AF65-F5344CB8AC3E}">
        <p14:creationId xmlns:p14="http://schemas.microsoft.com/office/powerpoint/2010/main" val="1577488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79912" y="4869160"/>
            <a:ext cx="3183564" cy="830997"/>
          </a:xfrm>
          <a:prstGeom prst="rect">
            <a:avLst/>
          </a:prstGeom>
          <a:noFill/>
          <a:scene3d>
            <a:camera prst="perspectiveFront"/>
            <a:lightRig rig="threePt" dir="t"/>
          </a:scene3d>
        </p:spPr>
        <p:txBody>
          <a:bodyPr wrap="none">
            <a:spAutoFit/>
          </a:bodyPr>
          <a:lstStyle/>
          <a:p>
            <a:pPr fontAlgn="auto">
              <a:spcBef>
                <a:spcPts val="0"/>
              </a:spcBef>
              <a:spcAft>
                <a:spcPts val="0"/>
              </a:spcAft>
              <a:defRPr/>
            </a:pPr>
            <a:r>
              <a:rPr lang="en-US" sz="4800" dirty="0">
                <a:effectLst>
                  <a:outerShdw blurRad="38100" dist="38100" dir="2700000" algn="tl">
                    <a:srgbClr val="000000">
                      <a:alpha val="43137"/>
                    </a:srgbClr>
                  </a:outerShdw>
                </a:effectLst>
                <a:latin typeface="+mn-lt"/>
                <a:cs typeface="+mn-cs"/>
              </a:rPr>
              <a:t>SHE-Factory</a:t>
            </a:r>
            <a:endParaRPr lang="ru-RU" sz="4800" dirty="0">
              <a:effectLst>
                <a:outerShdw blurRad="38100" dist="38100" dir="2700000" algn="tl">
                  <a:srgbClr val="000000">
                    <a:alpha val="43137"/>
                  </a:srgbClr>
                </a:outerShdw>
              </a:effectLst>
              <a:latin typeface="+mn-lt"/>
              <a:cs typeface="+mn-cs"/>
            </a:endParaRPr>
          </a:p>
        </p:txBody>
      </p:sp>
      <p:pic>
        <p:nvPicPr>
          <p:cNvPr id="67587" name="Picture 5" descr="C:\Users\Oganessian\AppData\Local\Temp\Rar$DI01.555\14735047.jpg"/>
          <p:cNvPicPr>
            <a:picLocks noChangeAspect="1" noChangeArrowheads="1"/>
          </p:cNvPicPr>
          <p:nvPr/>
        </p:nvPicPr>
        <p:blipFill>
          <a:blip r:embed="rId2" cstate="print"/>
          <a:srcRect/>
          <a:stretch>
            <a:fillRect/>
          </a:stretch>
        </p:blipFill>
        <p:spPr bwMode="auto">
          <a:xfrm>
            <a:off x="755650" y="188913"/>
            <a:ext cx="5472113" cy="3924300"/>
          </a:xfrm>
          <a:prstGeom prst="rect">
            <a:avLst/>
          </a:prstGeom>
          <a:noFill/>
          <a:ln w="9525">
            <a:noFill/>
            <a:miter lim="800000"/>
            <a:headEnd/>
            <a:tailEnd/>
          </a:ln>
        </p:spPr>
      </p:pic>
      <p:sp>
        <p:nvSpPr>
          <p:cNvPr id="67588" name="TextBox 5"/>
          <p:cNvSpPr txBox="1">
            <a:spLocks noChangeArrowheads="1"/>
          </p:cNvSpPr>
          <p:nvPr/>
        </p:nvSpPr>
        <p:spPr bwMode="auto">
          <a:xfrm>
            <a:off x="5292725" y="1700213"/>
            <a:ext cx="666750" cy="369887"/>
          </a:xfrm>
          <a:prstGeom prst="rect">
            <a:avLst/>
          </a:prstGeom>
          <a:noFill/>
          <a:ln w="9525">
            <a:noFill/>
            <a:miter lim="800000"/>
            <a:headEnd/>
            <a:tailEnd/>
          </a:ln>
        </p:spPr>
        <p:txBody>
          <a:bodyPr wrap="none">
            <a:spAutoFit/>
          </a:bodyPr>
          <a:lstStyle/>
          <a:p>
            <a:r>
              <a:rPr lang="en-US" b="1">
                <a:solidFill>
                  <a:srgbClr val="C00000"/>
                </a:solidFill>
                <a:latin typeface="Comic Sans MS" pitchFamily="66" charset="0"/>
              </a:rPr>
              <a:t>SHE</a:t>
            </a:r>
            <a:endParaRPr lang="ru-RU" b="1">
              <a:solidFill>
                <a:srgbClr val="C00000"/>
              </a:solidFill>
              <a:latin typeface="Comic Sans MS" pitchFamily="66" charset="0"/>
            </a:endParaRPr>
          </a:p>
        </p:txBody>
      </p:sp>
    </p:spTree>
    <p:extLst>
      <p:ext uri="{BB962C8B-B14F-4D97-AF65-F5344CB8AC3E}">
        <p14:creationId xmlns:p14="http://schemas.microsoft.com/office/powerpoint/2010/main" val="3288039657"/>
      </p:ext>
    </p:extLst>
  </p:cSld>
  <p:clrMapOvr>
    <a:masterClrMapping/>
  </p:clrMapOvr>
  <p:transition>
    <p:pull dir="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9663" y="44624"/>
            <a:ext cx="9190529" cy="6617196"/>
          </a:xfrm>
          <a:prstGeom prst="rect">
            <a:avLst/>
          </a:prstGeom>
          <a:noFill/>
        </p:spPr>
        <p:txBody>
          <a:bodyPr wrap="none" rtlCol="0">
            <a:spAutoFit/>
          </a:bodyPr>
          <a:lstStyle/>
          <a:p>
            <a:pPr algn="ctr">
              <a:spcAft>
                <a:spcPts val="1200"/>
              </a:spcAft>
            </a:pPr>
            <a:r>
              <a:rPr lang="ru-RU" dirty="0"/>
              <a:t> </a:t>
            </a:r>
            <a:r>
              <a:rPr lang="ru-RU" b="1" dirty="0">
                <a:solidFill>
                  <a:srgbClr val="C00000"/>
                </a:solidFill>
              </a:rPr>
              <a:t>Лауреаты Премии им </a:t>
            </a:r>
            <a:r>
              <a:rPr lang="ru-RU" b="1" dirty="0" err="1">
                <a:solidFill>
                  <a:srgbClr val="C00000"/>
                </a:solidFill>
              </a:rPr>
              <a:t>Г.Н.Флерова</a:t>
            </a:r>
            <a:r>
              <a:rPr lang="ru-RU" b="1" dirty="0">
                <a:solidFill>
                  <a:srgbClr val="C00000"/>
                </a:solidFill>
              </a:rPr>
              <a:t> </a:t>
            </a:r>
          </a:p>
          <a:p>
            <a:r>
              <a:rPr lang="ru-RU" b="1" dirty="0">
                <a:solidFill>
                  <a:srgbClr val="C00000"/>
                </a:solidFill>
                <a:effectLst>
                  <a:outerShdw blurRad="38100" dist="38100" dir="2700000" algn="tl">
                    <a:srgbClr val="000000">
                      <a:alpha val="43137"/>
                    </a:srgbClr>
                  </a:outerShdw>
                </a:effectLst>
              </a:rPr>
              <a:t>1993</a:t>
            </a:r>
            <a:r>
              <a:rPr lang="ru-RU" b="1" dirty="0"/>
              <a:t> В.В. Волков </a:t>
            </a:r>
            <a:r>
              <a:rPr lang="ru-RU" dirty="0"/>
              <a:t>(ОИЯИ), </a:t>
            </a:r>
            <a:r>
              <a:rPr lang="ru-RU" b="1" dirty="0"/>
              <a:t>Ю.Ц. Оганесян </a:t>
            </a:r>
            <a:r>
              <a:rPr lang="ru-RU" dirty="0"/>
              <a:t>(ОИЯИ)</a:t>
            </a:r>
            <a:endParaRPr lang="en-US" dirty="0"/>
          </a:p>
          <a:p>
            <a:pPr algn="ctr"/>
            <a:r>
              <a:rPr lang="ru-RU" dirty="0"/>
              <a:t>Исследования реакций передач и вклад в развитие физики тяжелых ионов. </a:t>
            </a:r>
          </a:p>
          <a:p>
            <a:r>
              <a:rPr lang="ru-RU" b="1" dirty="0">
                <a:solidFill>
                  <a:srgbClr val="C00000"/>
                </a:solidFill>
                <a:effectLst>
                  <a:outerShdw blurRad="38100" dist="38100" dir="2700000" algn="tl">
                    <a:srgbClr val="000000">
                      <a:alpha val="43137"/>
                    </a:srgbClr>
                  </a:outerShdw>
                </a:effectLst>
              </a:rPr>
              <a:t>1995</a:t>
            </a:r>
            <a:r>
              <a:rPr lang="ru-RU" b="1" dirty="0"/>
              <a:t> А.А. Оглобли</a:t>
            </a:r>
            <a:r>
              <a:rPr lang="ru-RU" dirty="0"/>
              <a:t>н (Россия), </a:t>
            </a:r>
            <a:r>
              <a:rPr lang="ru-RU" b="1" dirty="0"/>
              <a:t> Х.Г. Болен </a:t>
            </a:r>
            <a:r>
              <a:rPr lang="ru-RU" dirty="0"/>
              <a:t>(ФРГ), </a:t>
            </a:r>
            <a:r>
              <a:rPr lang="ru-RU" b="1" dirty="0"/>
              <a:t>В. фон </a:t>
            </a:r>
            <a:r>
              <a:rPr lang="ru-RU" b="1" dirty="0" err="1"/>
              <a:t>Эртцен</a:t>
            </a:r>
            <a:r>
              <a:rPr lang="ru-RU" b="1" dirty="0"/>
              <a:t> </a:t>
            </a:r>
            <a:r>
              <a:rPr lang="ru-RU" dirty="0"/>
              <a:t>(ФРГ). </a:t>
            </a:r>
            <a:r>
              <a:rPr lang="ru-RU" b="1" dirty="0"/>
              <a:t>1995</a:t>
            </a:r>
            <a:r>
              <a:rPr lang="ru-RU" dirty="0"/>
              <a:t>). </a:t>
            </a:r>
          </a:p>
          <a:p>
            <a:pPr algn="ctr"/>
            <a:r>
              <a:rPr lang="ru-RU" dirty="0"/>
              <a:t>Исследование свойств легких ядер». </a:t>
            </a:r>
          </a:p>
          <a:p>
            <a:r>
              <a:rPr lang="ru-RU" b="1" dirty="0">
                <a:solidFill>
                  <a:srgbClr val="C00000"/>
                </a:solidFill>
                <a:effectLst>
                  <a:outerShdw blurRad="38100" dist="38100" dir="2700000" algn="tl">
                    <a:srgbClr val="000000">
                      <a:alpha val="43137"/>
                    </a:srgbClr>
                  </a:outerShdw>
                </a:effectLst>
              </a:rPr>
              <a:t>1997</a:t>
            </a:r>
            <a:r>
              <a:rPr lang="ru-RU" b="1" dirty="0"/>
              <a:t> Ю.Л. Лазаре</a:t>
            </a:r>
            <a:r>
              <a:rPr lang="ru-RU" dirty="0"/>
              <a:t>в (ОИЯИ), </a:t>
            </a:r>
            <a:r>
              <a:rPr lang="ru-RU" b="1" dirty="0"/>
              <a:t>А. </a:t>
            </a:r>
            <a:r>
              <a:rPr lang="ru-RU" b="1" dirty="0" err="1"/>
              <a:t>Собичевск</a:t>
            </a:r>
            <a:r>
              <a:rPr lang="ru-RU" dirty="0" err="1"/>
              <a:t>ий</a:t>
            </a:r>
            <a:r>
              <a:rPr lang="ru-RU" dirty="0"/>
              <a:t> (Польша), </a:t>
            </a:r>
            <a:r>
              <a:rPr lang="ru-RU" b="1" dirty="0"/>
              <a:t>З. </a:t>
            </a:r>
            <a:r>
              <a:rPr lang="ru-RU" b="1" dirty="0" err="1"/>
              <a:t>Хофманн</a:t>
            </a:r>
            <a:r>
              <a:rPr lang="ru-RU" b="1" dirty="0"/>
              <a:t> </a:t>
            </a:r>
            <a:r>
              <a:rPr lang="ru-RU" dirty="0"/>
              <a:t>(ФРГ).</a:t>
            </a:r>
          </a:p>
          <a:p>
            <a:pPr algn="ctr"/>
            <a:r>
              <a:rPr lang="ru-RU" dirty="0"/>
              <a:t>Исследования свойств сверхтяжелых элементов вблизи </a:t>
            </a:r>
            <a:r>
              <a:rPr lang="en-US" dirty="0"/>
              <a:t>Z=108 </a:t>
            </a:r>
            <a:r>
              <a:rPr lang="ru-RU" dirty="0"/>
              <a:t>и</a:t>
            </a:r>
            <a:r>
              <a:rPr lang="en-US" dirty="0"/>
              <a:t> N=162</a:t>
            </a:r>
            <a:r>
              <a:rPr lang="ru-RU" dirty="0"/>
              <a:t>», </a:t>
            </a:r>
          </a:p>
          <a:p>
            <a:r>
              <a:rPr lang="ru-RU" b="1" dirty="0">
                <a:solidFill>
                  <a:srgbClr val="C00000"/>
                </a:solidFill>
                <a:effectLst>
                  <a:outerShdw blurRad="38100" dist="38100" dir="2700000" algn="tl">
                    <a:srgbClr val="000000">
                      <a:alpha val="43137"/>
                    </a:srgbClr>
                  </a:outerShdw>
                </a:effectLst>
              </a:rPr>
              <a:t>2000</a:t>
            </a:r>
            <a:r>
              <a:rPr lang="ru-RU" b="1" dirty="0"/>
              <a:t> Г.Г. </a:t>
            </a:r>
            <a:r>
              <a:rPr lang="ru-RU" b="1" dirty="0" err="1"/>
              <a:t>Гульбекян</a:t>
            </a:r>
            <a:r>
              <a:rPr lang="ru-RU" b="1" dirty="0"/>
              <a:t>, В.В. </a:t>
            </a:r>
            <a:r>
              <a:rPr lang="ru-RU" b="1" dirty="0" err="1"/>
              <a:t>Кутнер</a:t>
            </a:r>
            <a:r>
              <a:rPr lang="ru-RU" b="1" dirty="0"/>
              <a:t>, В.Н. Гикал </a:t>
            </a:r>
            <a:r>
              <a:rPr lang="ru-RU" dirty="0"/>
              <a:t>(ОИЯИ). </a:t>
            </a:r>
          </a:p>
          <a:p>
            <a:pPr algn="ctr"/>
            <a:r>
              <a:rPr lang="ru-RU" dirty="0"/>
              <a:t>Ускорение тяжелых ионов</a:t>
            </a:r>
          </a:p>
          <a:p>
            <a:r>
              <a:rPr lang="ru-RU" b="1" dirty="0">
                <a:solidFill>
                  <a:srgbClr val="C00000"/>
                </a:solidFill>
                <a:effectLst>
                  <a:outerShdw blurRad="38100" dist="38100" dir="2700000" algn="tl">
                    <a:srgbClr val="000000">
                      <a:alpha val="43137"/>
                    </a:srgbClr>
                  </a:outerShdw>
                </a:effectLst>
              </a:rPr>
              <a:t>2003</a:t>
            </a:r>
            <a:r>
              <a:rPr lang="ru-RU" b="1" dirty="0"/>
              <a:t> Д. Гамильтон </a:t>
            </a:r>
            <a:r>
              <a:rPr lang="ru-RU" dirty="0"/>
              <a:t>(США), </a:t>
            </a:r>
            <a:r>
              <a:rPr lang="ru-RU" b="1" dirty="0"/>
              <a:t>Ф. </a:t>
            </a:r>
            <a:r>
              <a:rPr lang="ru-RU" b="1" dirty="0" err="1"/>
              <a:t>Генненвайн</a:t>
            </a:r>
            <a:r>
              <a:rPr lang="ru-RU" b="1" dirty="0"/>
              <a:t> </a:t>
            </a:r>
            <a:r>
              <a:rPr lang="ru-RU" dirty="0"/>
              <a:t>(ФРГ), </a:t>
            </a:r>
            <a:r>
              <a:rPr lang="ru-RU" b="1" dirty="0"/>
              <a:t>М.Г. Иткис и Г.М. Тер-</a:t>
            </a:r>
            <a:r>
              <a:rPr lang="ru-RU" b="1" dirty="0" err="1"/>
              <a:t>Акопьян</a:t>
            </a:r>
            <a:r>
              <a:rPr lang="ru-RU" b="1" dirty="0"/>
              <a:t> </a:t>
            </a:r>
            <a:r>
              <a:rPr lang="ru-RU" dirty="0"/>
              <a:t>(ОИЯИ). </a:t>
            </a:r>
          </a:p>
          <a:p>
            <a:pPr algn="ctr"/>
            <a:r>
              <a:rPr lang="ru-RU" dirty="0"/>
              <a:t>Спонтанное и вынужденное деления ядер </a:t>
            </a:r>
          </a:p>
          <a:p>
            <a:r>
              <a:rPr lang="ru-RU" b="1" dirty="0">
                <a:solidFill>
                  <a:srgbClr val="C00000"/>
                </a:solidFill>
                <a:effectLst>
                  <a:outerShdw blurRad="38100" dist="38100" dir="2700000" algn="tl">
                    <a:srgbClr val="000000">
                      <a:alpha val="43137"/>
                    </a:srgbClr>
                  </a:outerShdw>
                </a:effectLst>
              </a:rPr>
              <a:t>2007 </a:t>
            </a:r>
            <a:r>
              <a:rPr lang="ru-RU" b="1" dirty="0"/>
              <a:t>Б.Ф. Мясоедов </a:t>
            </a:r>
            <a:r>
              <a:rPr lang="ru-RU" dirty="0"/>
              <a:t>(РАН),</a:t>
            </a:r>
            <a:r>
              <a:rPr lang="ru-RU" b="1" dirty="0"/>
              <a:t> М. </a:t>
            </a:r>
            <a:r>
              <a:rPr lang="ru-RU" b="1" dirty="0" err="1"/>
              <a:t>Юссунуа</a:t>
            </a:r>
            <a:r>
              <a:rPr lang="ru-RU" b="1" dirty="0"/>
              <a:t> </a:t>
            </a:r>
            <a:r>
              <a:rPr lang="ru-RU" dirty="0"/>
              <a:t>(Франция) и </a:t>
            </a:r>
            <a:r>
              <a:rPr lang="ru-RU" b="1" dirty="0"/>
              <a:t>С.Н. Дмитриев (ОИЯИ) </a:t>
            </a:r>
          </a:p>
          <a:p>
            <a:pPr algn="ctr"/>
            <a:r>
              <a:rPr lang="ru-RU" dirty="0"/>
              <a:t>Радио-химические исследования в физике тяжелых ионов</a:t>
            </a:r>
          </a:p>
          <a:p>
            <a:r>
              <a:rPr lang="ru-RU" b="1" dirty="0">
                <a:solidFill>
                  <a:srgbClr val="C00000"/>
                </a:solidFill>
                <a:effectLst>
                  <a:outerShdw blurRad="38100" dist="38100" dir="2700000" algn="tl">
                    <a:srgbClr val="000000">
                      <a:alpha val="43137"/>
                    </a:srgbClr>
                  </a:outerShdw>
                </a:effectLst>
              </a:rPr>
              <a:t>2010</a:t>
            </a:r>
            <a:r>
              <a:rPr lang="ru-RU" b="1" dirty="0"/>
              <a:t> С. </a:t>
            </a:r>
            <a:r>
              <a:rPr lang="ru-RU" b="1" dirty="0" err="1"/>
              <a:t>Галес</a:t>
            </a:r>
            <a:r>
              <a:rPr lang="ru-RU" b="1" dirty="0"/>
              <a:t> </a:t>
            </a:r>
            <a:r>
              <a:rPr lang="ru-RU" dirty="0"/>
              <a:t>(ГАНИЛ), </a:t>
            </a:r>
            <a:r>
              <a:rPr lang="ru-RU" b="1" dirty="0"/>
              <a:t>Д. </a:t>
            </a:r>
            <a:r>
              <a:rPr lang="ru-RU" b="1" dirty="0" err="1"/>
              <a:t>Гиймо</a:t>
            </a:r>
            <a:r>
              <a:rPr lang="ru-RU" b="1" dirty="0"/>
              <a:t>-Мюллер </a:t>
            </a:r>
            <a:r>
              <a:rPr lang="ru-RU" dirty="0"/>
              <a:t>(ИЯФ, </a:t>
            </a:r>
            <a:r>
              <a:rPr lang="ru-RU" dirty="0" err="1"/>
              <a:t>Орсэ</a:t>
            </a:r>
            <a:r>
              <a:rPr lang="ru-RU" dirty="0"/>
              <a:t>), </a:t>
            </a:r>
            <a:r>
              <a:rPr lang="ru-RU" b="1" dirty="0"/>
              <a:t>Ю.Э. </a:t>
            </a:r>
            <a:r>
              <a:rPr lang="ru-RU" b="1" dirty="0" err="1"/>
              <a:t>Пенионжкевич</a:t>
            </a:r>
            <a:r>
              <a:rPr lang="ru-RU" b="1" dirty="0"/>
              <a:t> </a:t>
            </a:r>
            <a:r>
              <a:rPr lang="ru-RU" dirty="0"/>
              <a:t>(ОИЯИ) </a:t>
            </a:r>
          </a:p>
          <a:p>
            <a:pPr algn="ctr"/>
            <a:r>
              <a:rPr lang="ru-RU" dirty="0"/>
              <a:t>Синтез и свойства экзотических ядер у границ нуклонной стабильности». </a:t>
            </a:r>
          </a:p>
          <a:p>
            <a:r>
              <a:rPr lang="ru-RU" b="1" dirty="0">
                <a:solidFill>
                  <a:srgbClr val="C00000"/>
                </a:solidFill>
                <a:effectLst>
                  <a:outerShdw blurRad="38100" dist="38100" dir="2700000" algn="tl">
                    <a:srgbClr val="000000">
                      <a:alpha val="43137"/>
                    </a:srgbClr>
                  </a:outerShdw>
                </a:effectLst>
              </a:rPr>
              <a:t>2013</a:t>
            </a:r>
            <a:r>
              <a:rPr lang="ru-RU" b="1" dirty="0"/>
              <a:t> Ю.Н. Новиков </a:t>
            </a:r>
            <a:r>
              <a:rPr lang="ru-RU" dirty="0"/>
              <a:t>(ПИЯФ), </a:t>
            </a:r>
            <a:r>
              <a:rPr lang="ru-RU" b="1" dirty="0"/>
              <a:t>М. Блок </a:t>
            </a:r>
            <a:r>
              <a:rPr lang="ru-RU" dirty="0"/>
              <a:t>(ГСИ), </a:t>
            </a:r>
            <a:r>
              <a:rPr lang="ru-RU" b="1" dirty="0"/>
              <a:t>К. </a:t>
            </a:r>
            <a:r>
              <a:rPr lang="ru-RU" b="1" dirty="0" err="1"/>
              <a:t>Блаум</a:t>
            </a:r>
            <a:r>
              <a:rPr lang="ru-RU" b="1" dirty="0"/>
              <a:t> </a:t>
            </a:r>
            <a:r>
              <a:rPr lang="ru-RU" dirty="0"/>
              <a:t>(Ин-тут М. Планка), </a:t>
            </a:r>
            <a:r>
              <a:rPr lang="ru-RU" b="1" dirty="0"/>
              <a:t>Х.-Ю. </a:t>
            </a:r>
            <a:r>
              <a:rPr lang="ru-RU" b="1" dirty="0" err="1"/>
              <a:t>Клюге</a:t>
            </a:r>
            <a:r>
              <a:rPr lang="ru-RU" b="1" dirty="0"/>
              <a:t> </a:t>
            </a:r>
            <a:r>
              <a:rPr lang="ru-RU" dirty="0"/>
              <a:t>(ГСИ). </a:t>
            </a:r>
          </a:p>
          <a:p>
            <a:pPr algn="ctr"/>
            <a:r>
              <a:rPr lang="ru-RU" dirty="0"/>
              <a:t>Высокоточная масс-спектрометрии, основанная на ловушках </a:t>
            </a:r>
            <a:r>
              <a:rPr lang="ru-RU" dirty="0" err="1"/>
              <a:t>Пеннинга</a:t>
            </a:r>
            <a:r>
              <a:rPr lang="ru-RU" dirty="0"/>
              <a:t>. </a:t>
            </a:r>
          </a:p>
          <a:p>
            <a:r>
              <a:rPr lang="ru-RU" b="1" dirty="0">
                <a:solidFill>
                  <a:srgbClr val="C00000"/>
                </a:solidFill>
                <a:effectLst>
                  <a:outerShdw blurRad="38100" dist="38100" dir="2700000" algn="tl">
                    <a:srgbClr val="000000">
                      <a:alpha val="43137"/>
                    </a:srgbClr>
                  </a:outerShdw>
                </a:effectLst>
              </a:rPr>
              <a:t>2017</a:t>
            </a:r>
            <a:r>
              <a:rPr lang="ru-RU" b="1" dirty="0"/>
              <a:t> В. </a:t>
            </a:r>
            <a:r>
              <a:rPr lang="ru-RU" b="1" dirty="0" err="1"/>
              <a:t>Назаревич</a:t>
            </a:r>
            <a:r>
              <a:rPr lang="ru-RU" b="1" dirty="0"/>
              <a:t> </a:t>
            </a:r>
            <a:r>
              <a:rPr lang="ru-RU" dirty="0"/>
              <a:t>(NSCL)</a:t>
            </a:r>
          </a:p>
          <a:p>
            <a:pPr algn="ctr"/>
            <a:r>
              <a:rPr lang="ru-RU" dirty="0"/>
              <a:t>Теоретические исследования атомных и ядерных свойств тяжелейших ядер, </a:t>
            </a:r>
          </a:p>
          <a:p>
            <a:r>
              <a:rPr lang="ru-RU" b="1" dirty="0">
                <a:solidFill>
                  <a:srgbClr val="C00000"/>
                </a:solidFill>
                <a:effectLst>
                  <a:outerShdw blurRad="38100" dist="38100" dir="2700000" algn="tl">
                    <a:srgbClr val="000000">
                      <a:alpha val="43137"/>
                    </a:srgbClr>
                  </a:outerShdw>
                </a:effectLst>
              </a:rPr>
              <a:t>2017 </a:t>
            </a:r>
            <a:r>
              <a:rPr lang="ru-RU" b="1" dirty="0"/>
              <a:t>Д.Б. Роберто </a:t>
            </a:r>
            <a:r>
              <a:rPr lang="ru-RU" dirty="0"/>
              <a:t>(ORNL), </a:t>
            </a:r>
            <a:r>
              <a:rPr lang="ru-RU" b="1" dirty="0"/>
              <a:t>В.К. </a:t>
            </a:r>
            <a:r>
              <a:rPr lang="ru-RU" b="1" dirty="0" err="1"/>
              <a:t>Утенков</a:t>
            </a:r>
            <a:r>
              <a:rPr lang="ru-RU" b="1" dirty="0"/>
              <a:t>, А. </a:t>
            </a:r>
            <a:r>
              <a:rPr lang="ru-RU" b="1" dirty="0" err="1"/>
              <a:t>Шушкин</a:t>
            </a:r>
            <a:r>
              <a:rPr lang="ru-RU" b="1" dirty="0"/>
              <a:t> </a:t>
            </a:r>
            <a:r>
              <a:rPr lang="ru-RU" dirty="0"/>
              <a:t>(</a:t>
            </a:r>
            <a:r>
              <a:rPr lang="ru-RU" dirty="0" err="1"/>
              <a:t>Электрохимприбор</a:t>
            </a:r>
            <a:r>
              <a:rPr lang="ru-RU" dirty="0"/>
              <a:t>, Лесной) </a:t>
            </a:r>
          </a:p>
          <a:p>
            <a:pPr algn="ctr"/>
            <a:r>
              <a:rPr lang="ru-RU" dirty="0"/>
              <a:t>Синтез тяжелейших элементов (специальная Премия). </a:t>
            </a:r>
          </a:p>
          <a:p>
            <a:r>
              <a:rPr lang="ru-RU" b="1" dirty="0">
                <a:solidFill>
                  <a:srgbClr val="C00000"/>
                </a:solidFill>
                <a:effectLst>
                  <a:outerShdw blurRad="38100" dist="38100" dir="2700000" algn="tl">
                    <a:srgbClr val="000000">
                      <a:alpha val="43137"/>
                    </a:srgbClr>
                  </a:outerShdw>
                </a:effectLst>
              </a:rPr>
              <a:t>2019</a:t>
            </a:r>
            <a:r>
              <a:rPr lang="ru-RU" b="1" dirty="0"/>
              <a:t> М. </a:t>
            </a:r>
            <a:r>
              <a:rPr lang="ru-RU" b="1" dirty="0" err="1"/>
              <a:t>Полякофф</a:t>
            </a:r>
            <a:r>
              <a:rPr lang="ru-RU" b="1" dirty="0"/>
              <a:t> </a:t>
            </a:r>
            <a:r>
              <a:rPr lang="ru-RU" dirty="0"/>
              <a:t>(NU),  </a:t>
            </a:r>
            <a:r>
              <a:rPr lang="ru-RU" b="1" dirty="0"/>
              <a:t>Н.П. Тарасова</a:t>
            </a:r>
            <a:r>
              <a:rPr lang="ru-RU" dirty="0"/>
              <a:t> (РХТУ им. Менделеева)</a:t>
            </a:r>
          </a:p>
          <a:p>
            <a:pPr algn="ctr"/>
            <a:r>
              <a:rPr lang="ru-RU" dirty="0"/>
              <a:t>За распространении знаний и привлечение молодых ученых к </a:t>
            </a:r>
            <a:r>
              <a:rPr lang="ru-RU" dirty="0" err="1"/>
              <a:t>к</a:t>
            </a:r>
            <a:r>
              <a:rPr lang="ru-RU" dirty="0"/>
              <a:t> науке о новых элементах </a:t>
            </a:r>
          </a:p>
        </p:txBody>
      </p:sp>
    </p:spTree>
    <p:extLst>
      <p:ext uri="{BB962C8B-B14F-4D97-AF65-F5344CB8AC3E}">
        <p14:creationId xmlns:p14="http://schemas.microsoft.com/office/powerpoint/2010/main" val="2955340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9663" y="116632"/>
            <a:ext cx="9268563" cy="6617196"/>
          </a:xfrm>
          <a:prstGeom prst="rect">
            <a:avLst/>
          </a:prstGeom>
          <a:noFill/>
        </p:spPr>
        <p:txBody>
          <a:bodyPr wrap="none" rtlCol="0">
            <a:spAutoFit/>
          </a:bodyPr>
          <a:lstStyle/>
          <a:p>
            <a:pPr algn="ctr">
              <a:spcAft>
                <a:spcPts val="1200"/>
              </a:spcAft>
            </a:pPr>
            <a:r>
              <a:rPr lang="ru-RU" dirty="0"/>
              <a:t> </a:t>
            </a:r>
            <a:r>
              <a:rPr lang="ru-RU" b="1" dirty="0"/>
              <a:t>Лауреаты Премии им </a:t>
            </a:r>
            <a:r>
              <a:rPr lang="ru-RU" b="1" dirty="0" err="1"/>
              <a:t>Г.Н.Флерова</a:t>
            </a:r>
            <a:r>
              <a:rPr lang="ru-RU" b="1" dirty="0"/>
              <a:t> </a:t>
            </a:r>
          </a:p>
          <a:p>
            <a:pPr algn="ctr"/>
            <a:r>
              <a:rPr lang="ru-RU" b="1" dirty="0">
                <a:solidFill>
                  <a:srgbClr val="C00000"/>
                </a:solidFill>
                <a:effectLst>
                  <a:outerShdw blurRad="38100" dist="38100" dir="2700000" algn="tl">
                    <a:srgbClr val="000000">
                      <a:alpha val="43137"/>
                    </a:srgbClr>
                  </a:outerShdw>
                </a:effectLst>
              </a:rPr>
              <a:t>1993</a:t>
            </a:r>
            <a:r>
              <a:rPr lang="ru-RU" b="1" dirty="0"/>
              <a:t> В.В. Волков </a:t>
            </a:r>
            <a:r>
              <a:rPr lang="ru-RU" dirty="0"/>
              <a:t>(ОИЯИ), </a:t>
            </a:r>
            <a:r>
              <a:rPr lang="ru-RU" b="1" dirty="0"/>
              <a:t>Ю.Ц. Оганесян </a:t>
            </a:r>
            <a:r>
              <a:rPr lang="ru-RU" dirty="0"/>
              <a:t>(ОИЯИ)</a:t>
            </a:r>
            <a:endParaRPr lang="en-US" dirty="0"/>
          </a:p>
          <a:p>
            <a:pPr algn="ctr"/>
            <a:r>
              <a:rPr lang="ru-RU" dirty="0"/>
              <a:t>За исследования реакций передач и вклад в развитие физики тяжелых ионов. </a:t>
            </a:r>
          </a:p>
          <a:p>
            <a:pPr algn="ctr"/>
            <a:r>
              <a:rPr lang="ru-RU" b="1" dirty="0">
                <a:solidFill>
                  <a:srgbClr val="C00000"/>
                </a:solidFill>
                <a:effectLst>
                  <a:outerShdw blurRad="38100" dist="38100" dir="2700000" algn="tl">
                    <a:srgbClr val="000000">
                      <a:alpha val="43137"/>
                    </a:srgbClr>
                  </a:outerShdw>
                </a:effectLst>
              </a:rPr>
              <a:t>1995</a:t>
            </a:r>
            <a:r>
              <a:rPr lang="ru-RU" b="1" dirty="0"/>
              <a:t> А.А. Оглобли</a:t>
            </a:r>
            <a:r>
              <a:rPr lang="ru-RU" dirty="0"/>
              <a:t>н (Россия), </a:t>
            </a:r>
            <a:r>
              <a:rPr lang="ru-RU" b="1" dirty="0"/>
              <a:t> Х.Г. Болен </a:t>
            </a:r>
            <a:r>
              <a:rPr lang="ru-RU" dirty="0"/>
              <a:t>(ФРГ), </a:t>
            </a:r>
            <a:r>
              <a:rPr lang="ru-RU" b="1" dirty="0"/>
              <a:t>В. фон </a:t>
            </a:r>
            <a:r>
              <a:rPr lang="ru-RU" b="1" dirty="0" err="1"/>
              <a:t>Эртцен</a:t>
            </a:r>
            <a:r>
              <a:rPr lang="ru-RU" b="1" dirty="0"/>
              <a:t> </a:t>
            </a:r>
            <a:r>
              <a:rPr lang="ru-RU" dirty="0"/>
              <a:t>(ФРГ). </a:t>
            </a:r>
            <a:r>
              <a:rPr lang="ru-RU" b="1" dirty="0"/>
              <a:t>1995</a:t>
            </a:r>
            <a:r>
              <a:rPr lang="ru-RU" dirty="0"/>
              <a:t>). </a:t>
            </a:r>
          </a:p>
          <a:p>
            <a:pPr algn="ctr"/>
            <a:r>
              <a:rPr lang="ru-RU" dirty="0"/>
              <a:t>Исследование свойств легких ядер». </a:t>
            </a:r>
          </a:p>
          <a:p>
            <a:pPr algn="ctr"/>
            <a:r>
              <a:rPr lang="ru-RU" b="1" dirty="0">
                <a:solidFill>
                  <a:srgbClr val="C00000"/>
                </a:solidFill>
                <a:effectLst>
                  <a:outerShdw blurRad="38100" dist="38100" dir="2700000" algn="tl">
                    <a:srgbClr val="000000">
                      <a:alpha val="43137"/>
                    </a:srgbClr>
                  </a:outerShdw>
                </a:effectLst>
              </a:rPr>
              <a:t>1997</a:t>
            </a:r>
            <a:r>
              <a:rPr lang="ru-RU" b="1" dirty="0"/>
              <a:t> Ю.Л. Лазаре</a:t>
            </a:r>
            <a:r>
              <a:rPr lang="ru-RU" dirty="0"/>
              <a:t>в (ОИЯИ), </a:t>
            </a:r>
            <a:r>
              <a:rPr lang="ru-RU" b="1" dirty="0"/>
              <a:t>А. </a:t>
            </a:r>
            <a:r>
              <a:rPr lang="ru-RU" b="1" dirty="0" err="1"/>
              <a:t>Собичевск</a:t>
            </a:r>
            <a:r>
              <a:rPr lang="ru-RU" dirty="0" err="1"/>
              <a:t>ий</a:t>
            </a:r>
            <a:r>
              <a:rPr lang="ru-RU" dirty="0"/>
              <a:t> (Польша), </a:t>
            </a:r>
            <a:r>
              <a:rPr lang="ru-RU" b="1" dirty="0"/>
              <a:t>З. </a:t>
            </a:r>
            <a:r>
              <a:rPr lang="ru-RU" b="1" dirty="0" err="1"/>
              <a:t>Хофманн</a:t>
            </a:r>
            <a:r>
              <a:rPr lang="ru-RU" b="1" dirty="0"/>
              <a:t> </a:t>
            </a:r>
            <a:r>
              <a:rPr lang="ru-RU" dirty="0"/>
              <a:t>(ФРГ).</a:t>
            </a:r>
          </a:p>
          <a:p>
            <a:pPr algn="ctr"/>
            <a:r>
              <a:rPr lang="ru-RU" dirty="0"/>
              <a:t>Исследования свойств сверхтяжелых элементов вблизи </a:t>
            </a:r>
            <a:r>
              <a:rPr lang="en-US" dirty="0"/>
              <a:t>Z=108 </a:t>
            </a:r>
            <a:r>
              <a:rPr lang="ru-RU" dirty="0"/>
              <a:t>и</a:t>
            </a:r>
            <a:r>
              <a:rPr lang="en-US" dirty="0"/>
              <a:t> N=162</a:t>
            </a:r>
            <a:r>
              <a:rPr lang="ru-RU" dirty="0"/>
              <a:t>», </a:t>
            </a:r>
          </a:p>
          <a:p>
            <a:pPr algn="ctr"/>
            <a:r>
              <a:rPr lang="ru-RU" b="1" dirty="0">
                <a:solidFill>
                  <a:srgbClr val="C00000"/>
                </a:solidFill>
                <a:effectLst>
                  <a:outerShdw blurRad="38100" dist="38100" dir="2700000" algn="tl">
                    <a:srgbClr val="000000">
                      <a:alpha val="43137"/>
                    </a:srgbClr>
                  </a:outerShdw>
                </a:effectLst>
              </a:rPr>
              <a:t>2000</a:t>
            </a:r>
            <a:r>
              <a:rPr lang="ru-RU" b="1" dirty="0"/>
              <a:t> Г.Г. </a:t>
            </a:r>
            <a:r>
              <a:rPr lang="ru-RU" b="1" dirty="0" err="1"/>
              <a:t>Гульбекян</a:t>
            </a:r>
            <a:r>
              <a:rPr lang="ru-RU" b="1" dirty="0"/>
              <a:t>, В.В. </a:t>
            </a:r>
            <a:r>
              <a:rPr lang="ru-RU" b="1" dirty="0" err="1"/>
              <a:t>Кутнер</a:t>
            </a:r>
            <a:r>
              <a:rPr lang="ru-RU" b="1" dirty="0"/>
              <a:t>, В.Н. Гикал </a:t>
            </a:r>
            <a:r>
              <a:rPr lang="ru-RU" dirty="0"/>
              <a:t>(ОИЯИ). </a:t>
            </a:r>
          </a:p>
          <a:p>
            <a:pPr algn="ctr"/>
            <a:r>
              <a:rPr lang="ru-RU" dirty="0"/>
              <a:t>Ускорение тяжелых ионов</a:t>
            </a:r>
          </a:p>
          <a:p>
            <a:pPr algn="ctr"/>
            <a:r>
              <a:rPr lang="ru-RU" b="1" dirty="0">
                <a:solidFill>
                  <a:srgbClr val="C00000"/>
                </a:solidFill>
                <a:effectLst>
                  <a:outerShdw blurRad="38100" dist="38100" dir="2700000" algn="tl">
                    <a:srgbClr val="000000">
                      <a:alpha val="43137"/>
                    </a:srgbClr>
                  </a:outerShdw>
                </a:effectLst>
              </a:rPr>
              <a:t>2003</a:t>
            </a:r>
            <a:r>
              <a:rPr lang="ru-RU" b="1" dirty="0"/>
              <a:t> Д. Гамильтон </a:t>
            </a:r>
            <a:r>
              <a:rPr lang="ru-RU" dirty="0"/>
              <a:t>(США), </a:t>
            </a:r>
            <a:r>
              <a:rPr lang="ru-RU" b="1" dirty="0"/>
              <a:t>Ф. </a:t>
            </a:r>
            <a:r>
              <a:rPr lang="ru-RU" b="1" dirty="0" err="1"/>
              <a:t>Генненвайн</a:t>
            </a:r>
            <a:r>
              <a:rPr lang="ru-RU" b="1" dirty="0"/>
              <a:t> </a:t>
            </a:r>
            <a:r>
              <a:rPr lang="ru-RU" dirty="0"/>
              <a:t>(ФРГ), </a:t>
            </a:r>
            <a:r>
              <a:rPr lang="ru-RU" b="1" dirty="0"/>
              <a:t>М.Г. Иткис и Г.М. Тер-</a:t>
            </a:r>
            <a:r>
              <a:rPr lang="ru-RU" b="1" dirty="0" err="1"/>
              <a:t>Акопьян</a:t>
            </a:r>
            <a:r>
              <a:rPr lang="ru-RU" b="1" dirty="0"/>
              <a:t> </a:t>
            </a:r>
            <a:r>
              <a:rPr lang="ru-RU" dirty="0"/>
              <a:t>(ОИЯИ). </a:t>
            </a:r>
          </a:p>
          <a:p>
            <a:pPr algn="ctr"/>
            <a:r>
              <a:rPr lang="ru-RU" dirty="0"/>
              <a:t>Спонтанное и вынужденное деления ядер под действием нейтронов и заряженных частиц. </a:t>
            </a:r>
          </a:p>
          <a:p>
            <a:pPr algn="ctr"/>
            <a:r>
              <a:rPr lang="ru-RU" b="1" dirty="0">
                <a:solidFill>
                  <a:srgbClr val="C00000"/>
                </a:solidFill>
                <a:effectLst>
                  <a:outerShdw blurRad="38100" dist="38100" dir="2700000" algn="tl">
                    <a:srgbClr val="000000">
                      <a:alpha val="43137"/>
                    </a:srgbClr>
                  </a:outerShdw>
                </a:effectLst>
              </a:rPr>
              <a:t>2007 </a:t>
            </a:r>
            <a:r>
              <a:rPr lang="ru-RU" b="1" dirty="0"/>
              <a:t>Б.Ф. Мясоедов </a:t>
            </a:r>
            <a:r>
              <a:rPr lang="ru-RU" dirty="0"/>
              <a:t>(РАН),</a:t>
            </a:r>
            <a:r>
              <a:rPr lang="ru-RU" b="1" dirty="0"/>
              <a:t> М. </a:t>
            </a:r>
            <a:r>
              <a:rPr lang="ru-RU" b="1" dirty="0" err="1"/>
              <a:t>Юссунуа</a:t>
            </a:r>
            <a:r>
              <a:rPr lang="ru-RU" b="1" dirty="0"/>
              <a:t> </a:t>
            </a:r>
            <a:r>
              <a:rPr lang="ru-RU" dirty="0"/>
              <a:t>(Франция) и </a:t>
            </a:r>
            <a:r>
              <a:rPr lang="ru-RU" b="1" dirty="0"/>
              <a:t>С.Н. Дмитриев (ОИЯИ) </a:t>
            </a:r>
          </a:p>
          <a:p>
            <a:pPr algn="ctr"/>
            <a:r>
              <a:rPr lang="ru-RU" dirty="0"/>
              <a:t>«Радио-химические исследования в физике тяжелых ионов» </a:t>
            </a:r>
          </a:p>
          <a:p>
            <a:pPr algn="ctr"/>
            <a:r>
              <a:rPr lang="ru-RU" b="1" dirty="0">
                <a:solidFill>
                  <a:srgbClr val="C00000"/>
                </a:solidFill>
                <a:effectLst>
                  <a:outerShdw blurRad="38100" dist="38100" dir="2700000" algn="tl">
                    <a:srgbClr val="000000">
                      <a:alpha val="43137"/>
                    </a:srgbClr>
                  </a:outerShdw>
                </a:effectLst>
              </a:rPr>
              <a:t>2010</a:t>
            </a:r>
            <a:r>
              <a:rPr lang="ru-RU" b="1" dirty="0"/>
              <a:t> С. </a:t>
            </a:r>
            <a:r>
              <a:rPr lang="ru-RU" b="1" dirty="0" err="1"/>
              <a:t>Галес</a:t>
            </a:r>
            <a:r>
              <a:rPr lang="ru-RU" b="1" dirty="0"/>
              <a:t> </a:t>
            </a:r>
            <a:r>
              <a:rPr lang="ru-RU" dirty="0"/>
              <a:t>(ГАНИЛ), </a:t>
            </a:r>
            <a:r>
              <a:rPr lang="ru-RU" b="1" dirty="0"/>
              <a:t>Д. </a:t>
            </a:r>
            <a:r>
              <a:rPr lang="ru-RU" b="1" dirty="0" err="1"/>
              <a:t>Гиймо</a:t>
            </a:r>
            <a:r>
              <a:rPr lang="ru-RU" b="1" dirty="0"/>
              <a:t>-Мюллер </a:t>
            </a:r>
            <a:r>
              <a:rPr lang="ru-RU" dirty="0"/>
              <a:t>(ИЯФ, </a:t>
            </a:r>
            <a:r>
              <a:rPr lang="ru-RU" dirty="0" err="1"/>
              <a:t>Орсэ</a:t>
            </a:r>
            <a:r>
              <a:rPr lang="ru-RU" dirty="0"/>
              <a:t>), </a:t>
            </a:r>
            <a:r>
              <a:rPr lang="ru-RU" b="1" dirty="0"/>
              <a:t>Ю.Э. </a:t>
            </a:r>
            <a:r>
              <a:rPr lang="ru-RU" b="1" dirty="0" err="1"/>
              <a:t>Пенионжкевич</a:t>
            </a:r>
            <a:r>
              <a:rPr lang="ru-RU" b="1" dirty="0"/>
              <a:t> </a:t>
            </a:r>
            <a:r>
              <a:rPr lang="ru-RU" dirty="0"/>
              <a:t>(ОИЯИ) </a:t>
            </a:r>
          </a:p>
          <a:p>
            <a:pPr algn="ctr"/>
            <a:r>
              <a:rPr lang="ru-RU" dirty="0"/>
              <a:t>«Синтез и свойства экзотических ядер у границ нуклонной стабильности». </a:t>
            </a:r>
          </a:p>
          <a:p>
            <a:pPr algn="ctr"/>
            <a:r>
              <a:rPr lang="ru-RU" b="1" dirty="0">
                <a:solidFill>
                  <a:srgbClr val="C00000"/>
                </a:solidFill>
                <a:effectLst>
                  <a:outerShdw blurRad="38100" dist="38100" dir="2700000" algn="tl">
                    <a:srgbClr val="000000">
                      <a:alpha val="43137"/>
                    </a:srgbClr>
                  </a:outerShdw>
                </a:effectLst>
              </a:rPr>
              <a:t>2013</a:t>
            </a:r>
            <a:r>
              <a:rPr lang="ru-RU" b="1" dirty="0"/>
              <a:t> Ю.Н. Новиков </a:t>
            </a:r>
            <a:r>
              <a:rPr lang="ru-RU" dirty="0"/>
              <a:t>(ПИЯФ), </a:t>
            </a:r>
            <a:r>
              <a:rPr lang="ru-RU" b="1" dirty="0"/>
              <a:t>М. Блок </a:t>
            </a:r>
            <a:r>
              <a:rPr lang="ru-RU" dirty="0"/>
              <a:t>(ГСИ), </a:t>
            </a:r>
            <a:r>
              <a:rPr lang="ru-RU" b="1" dirty="0"/>
              <a:t>К. </a:t>
            </a:r>
            <a:r>
              <a:rPr lang="ru-RU" b="1" dirty="0" err="1"/>
              <a:t>Блаум</a:t>
            </a:r>
            <a:r>
              <a:rPr lang="ru-RU" b="1" dirty="0"/>
              <a:t> </a:t>
            </a:r>
            <a:r>
              <a:rPr lang="ru-RU" dirty="0"/>
              <a:t>(Ин-тут М. Планка), </a:t>
            </a:r>
            <a:r>
              <a:rPr lang="ru-RU" b="1" dirty="0"/>
              <a:t>Х.-Ю. </a:t>
            </a:r>
            <a:r>
              <a:rPr lang="ru-RU" b="1" dirty="0" err="1"/>
              <a:t>Клюге</a:t>
            </a:r>
            <a:r>
              <a:rPr lang="ru-RU" b="1" dirty="0"/>
              <a:t> </a:t>
            </a:r>
            <a:r>
              <a:rPr lang="ru-RU" dirty="0"/>
              <a:t>(ГСИ). </a:t>
            </a:r>
          </a:p>
          <a:p>
            <a:pPr algn="ctr"/>
            <a:r>
              <a:rPr lang="ru-RU" dirty="0"/>
              <a:t>Высокоточная масс-спектрометрии, основанная на ловушках </a:t>
            </a:r>
            <a:r>
              <a:rPr lang="ru-RU" dirty="0" err="1"/>
              <a:t>Пеннинга</a:t>
            </a:r>
            <a:r>
              <a:rPr lang="ru-RU" dirty="0"/>
              <a:t>. </a:t>
            </a:r>
          </a:p>
          <a:p>
            <a:pPr algn="ctr"/>
            <a:r>
              <a:rPr lang="ru-RU" b="1" dirty="0">
                <a:solidFill>
                  <a:srgbClr val="C00000"/>
                </a:solidFill>
                <a:effectLst>
                  <a:outerShdw blurRad="38100" dist="38100" dir="2700000" algn="tl">
                    <a:srgbClr val="000000">
                      <a:alpha val="43137"/>
                    </a:srgbClr>
                  </a:outerShdw>
                </a:effectLst>
              </a:rPr>
              <a:t>2017</a:t>
            </a:r>
            <a:r>
              <a:rPr lang="ru-RU" b="1" dirty="0"/>
              <a:t> В. </a:t>
            </a:r>
            <a:r>
              <a:rPr lang="ru-RU" b="1" dirty="0" err="1"/>
              <a:t>Назаревич</a:t>
            </a:r>
            <a:r>
              <a:rPr lang="ru-RU" b="1" dirty="0"/>
              <a:t> </a:t>
            </a:r>
            <a:r>
              <a:rPr lang="ru-RU" dirty="0"/>
              <a:t>(NSCL)</a:t>
            </a:r>
          </a:p>
          <a:p>
            <a:pPr algn="ctr"/>
            <a:r>
              <a:rPr lang="ru-RU" dirty="0"/>
              <a:t>Теоретические исследования атомных и ядерных свойств тяжелейших ядер, </a:t>
            </a:r>
          </a:p>
          <a:p>
            <a:pPr algn="ctr"/>
            <a:r>
              <a:rPr lang="ru-RU" b="1" dirty="0"/>
              <a:t>Д.Б. Роберто </a:t>
            </a:r>
            <a:r>
              <a:rPr lang="ru-RU" dirty="0"/>
              <a:t>(ORNL), </a:t>
            </a:r>
            <a:r>
              <a:rPr lang="ru-RU" b="1" dirty="0"/>
              <a:t>В.К. </a:t>
            </a:r>
            <a:r>
              <a:rPr lang="ru-RU" b="1" dirty="0" err="1"/>
              <a:t>Утенков</a:t>
            </a:r>
            <a:r>
              <a:rPr lang="ru-RU" b="1" dirty="0"/>
              <a:t>, А. </a:t>
            </a:r>
            <a:r>
              <a:rPr lang="ru-RU" b="1" dirty="0" err="1"/>
              <a:t>Шушкин</a:t>
            </a:r>
            <a:r>
              <a:rPr lang="ru-RU" b="1" dirty="0"/>
              <a:t> </a:t>
            </a:r>
            <a:r>
              <a:rPr lang="ru-RU" dirty="0"/>
              <a:t>(</a:t>
            </a:r>
            <a:r>
              <a:rPr lang="ru-RU" dirty="0" err="1"/>
              <a:t>Электрохимприбор</a:t>
            </a:r>
            <a:r>
              <a:rPr lang="ru-RU" dirty="0"/>
              <a:t>, Лесной) </a:t>
            </a:r>
          </a:p>
          <a:p>
            <a:pPr algn="ctr"/>
            <a:r>
              <a:rPr lang="ru-RU" dirty="0"/>
              <a:t>Синтез тяжелейших элементов (специальная Премия). </a:t>
            </a:r>
          </a:p>
          <a:p>
            <a:pPr algn="ctr"/>
            <a:r>
              <a:rPr lang="ru-RU" b="1" dirty="0">
                <a:solidFill>
                  <a:srgbClr val="C00000"/>
                </a:solidFill>
                <a:effectLst>
                  <a:outerShdw blurRad="38100" dist="38100" dir="2700000" algn="tl">
                    <a:srgbClr val="000000">
                      <a:alpha val="43137"/>
                    </a:srgbClr>
                  </a:outerShdw>
                </a:effectLst>
              </a:rPr>
              <a:t>2019</a:t>
            </a:r>
            <a:r>
              <a:rPr lang="ru-RU" b="1" dirty="0"/>
              <a:t> М. </a:t>
            </a:r>
            <a:r>
              <a:rPr lang="ru-RU" b="1" dirty="0" err="1"/>
              <a:t>Полякофф</a:t>
            </a:r>
            <a:r>
              <a:rPr lang="ru-RU" b="1" dirty="0"/>
              <a:t> </a:t>
            </a:r>
            <a:r>
              <a:rPr lang="ru-RU" dirty="0"/>
              <a:t>(NU),  </a:t>
            </a:r>
            <a:r>
              <a:rPr lang="ru-RU" b="1" dirty="0"/>
              <a:t>Н.П. Тарасова</a:t>
            </a:r>
            <a:r>
              <a:rPr lang="ru-RU" dirty="0"/>
              <a:t> (РХТУ им. Менделеева)</a:t>
            </a:r>
          </a:p>
          <a:p>
            <a:pPr algn="ctr"/>
            <a:r>
              <a:rPr lang="ru-RU" dirty="0"/>
              <a:t>За распространении знаний и привлечение молодых ученых к химии </a:t>
            </a:r>
          </a:p>
        </p:txBody>
      </p:sp>
    </p:spTree>
    <p:extLst>
      <p:ext uri="{BB962C8B-B14F-4D97-AF65-F5344CB8AC3E}">
        <p14:creationId xmlns:p14="http://schemas.microsoft.com/office/powerpoint/2010/main" val="1135599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9050"/>
            <a:ext cx="9197976" cy="689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1" name="TextBox 4"/>
          <p:cNvSpPr txBox="1">
            <a:spLocks noChangeArrowheads="1"/>
          </p:cNvSpPr>
          <p:nvPr/>
        </p:nvSpPr>
        <p:spPr bwMode="auto">
          <a:xfrm>
            <a:off x="3851275" y="333375"/>
            <a:ext cx="2990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400" b="1" dirty="0">
                <a:latin typeface="GeoSlab703 Md BT" pitchFamily="18" charset="0"/>
              </a:rPr>
              <a:t>March 2012, </a:t>
            </a:r>
            <a:r>
              <a:rPr lang="en-US" altLang="ru-RU" sz="2400" b="1" dirty="0" err="1">
                <a:latin typeface="GeoSlab703 Md BT" pitchFamily="18" charset="0"/>
              </a:rPr>
              <a:t>Dubna</a:t>
            </a:r>
            <a:endParaRPr lang="en-US" altLang="ru-RU" sz="2400" b="1" dirty="0">
              <a:latin typeface="GeoSlab703 Md BT" pitchFamily="18" charset="0"/>
            </a:endParaRPr>
          </a:p>
        </p:txBody>
      </p:sp>
      <p:sp>
        <p:nvSpPr>
          <p:cNvPr id="4" name="TextBox 3"/>
          <p:cNvSpPr txBox="1"/>
          <p:nvPr/>
        </p:nvSpPr>
        <p:spPr>
          <a:xfrm>
            <a:off x="35496" y="6381328"/>
            <a:ext cx="7569701" cy="338554"/>
          </a:xfrm>
          <a:prstGeom prst="rect">
            <a:avLst/>
          </a:prstGeom>
          <a:noFill/>
        </p:spPr>
        <p:txBody>
          <a:bodyPr wrap="none" rtlCol="0">
            <a:spAutoFit/>
          </a:bodyPr>
          <a:lstStyle/>
          <a:p>
            <a:r>
              <a:rPr lang="en-US" sz="1600" dirty="0">
                <a:solidFill>
                  <a:srgbClr val="FFFF00"/>
                </a:solidFill>
                <a:latin typeface="Comic Sans MS" panose="030F0702030302020204" pitchFamily="66" charset="0"/>
              </a:rPr>
              <a:t>Yu. </a:t>
            </a:r>
            <a:r>
              <a:rPr lang="en-US" sz="1600" dirty="0" err="1">
                <a:solidFill>
                  <a:srgbClr val="FFFF00"/>
                </a:solidFill>
                <a:latin typeface="Comic Sans MS" panose="030F0702030302020204" pitchFamily="66" charset="0"/>
              </a:rPr>
              <a:t>Oganessian</a:t>
            </a:r>
            <a:r>
              <a:rPr lang="en-US" sz="1600" dirty="0">
                <a:solidFill>
                  <a:srgbClr val="FFFF00"/>
                </a:solidFill>
                <a:latin typeface="Comic Sans MS" panose="030F0702030302020204" pitchFamily="66" charset="0"/>
              </a:rPr>
              <a:t>  Heavy Ion Research at JINR, July 4-8, 2022, St. Petersburg</a:t>
            </a:r>
            <a:endParaRPr lang="ru-RU" sz="16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1120787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2225675" y="374650"/>
            <a:ext cx="6611938" cy="3127375"/>
          </a:xfrm>
          <a:prstGeom prst="rect">
            <a:avLst/>
          </a:prstGeom>
          <a:noFill/>
          <a:ln w="9525">
            <a:noFill/>
            <a:miter lim="800000"/>
            <a:headEnd/>
            <a:tailEnd/>
          </a:ln>
        </p:spPr>
      </p:pic>
      <p:pic>
        <p:nvPicPr>
          <p:cNvPr id="77827" name="Picture 4"/>
          <p:cNvPicPr>
            <a:picLocks noChangeAspect="1" noChangeArrowheads="1"/>
          </p:cNvPicPr>
          <p:nvPr/>
        </p:nvPicPr>
        <p:blipFill>
          <a:blip r:embed="rId3" cstate="print"/>
          <a:srcRect/>
          <a:stretch>
            <a:fillRect/>
          </a:stretch>
        </p:blipFill>
        <p:spPr bwMode="auto">
          <a:xfrm>
            <a:off x="8031163" y="698500"/>
            <a:ext cx="128587" cy="144463"/>
          </a:xfrm>
          <a:prstGeom prst="rect">
            <a:avLst/>
          </a:prstGeom>
          <a:noFill/>
          <a:ln w="9525">
            <a:noFill/>
            <a:miter lim="800000"/>
            <a:headEnd/>
            <a:tailEnd/>
          </a:ln>
        </p:spPr>
      </p:pic>
      <p:pic>
        <p:nvPicPr>
          <p:cNvPr id="77828" name="Picture 5"/>
          <p:cNvPicPr>
            <a:picLocks noChangeAspect="1" noChangeArrowheads="1"/>
          </p:cNvPicPr>
          <p:nvPr/>
        </p:nvPicPr>
        <p:blipFill>
          <a:blip r:embed="rId3" cstate="print"/>
          <a:srcRect/>
          <a:stretch>
            <a:fillRect/>
          </a:stretch>
        </p:blipFill>
        <p:spPr bwMode="auto">
          <a:xfrm>
            <a:off x="8031163" y="698500"/>
            <a:ext cx="128587" cy="144463"/>
          </a:xfrm>
          <a:prstGeom prst="rect">
            <a:avLst/>
          </a:prstGeom>
          <a:noFill/>
          <a:ln w="9525">
            <a:noFill/>
            <a:miter lim="800000"/>
            <a:headEnd/>
            <a:tailEnd/>
          </a:ln>
        </p:spPr>
      </p:pic>
      <p:pic>
        <p:nvPicPr>
          <p:cNvPr id="77829" name="Picture 6"/>
          <p:cNvPicPr>
            <a:picLocks noChangeAspect="1" noChangeArrowheads="1"/>
          </p:cNvPicPr>
          <p:nvPr/>
        </p:nvPicPr>
        <p:blipFill>
          <a:blip r:embed="rId4" cstate="print"/>
          <a:srcRect/>
          <a:stretch>
            <a:fillRect/>
          </a:stretch>
        </p:blipFill>
        <p:spPr bwMode="auto">
          <a:xfrm>
            <a:off x="-1588" y="0"/>
            <a:ext cx="9140826" cy="6834188"/>
          </a:xfrm>
          <a:prstGeom prst="rect">
            <a:avLst/>
          </a:prstGeom>
          <a:noFill/>
          <a:ln w="9525">
            <a:noFill/>
            <a:miter lim="800000"/>
            <a:headEnd/>
            <a:tailEnd/>
          </a:ln>
        </p:spPr>
      </p:pic>
      <p:sp>
        <p:nvSpPr>
          <p:cNvPr id="12" name="TextBox 11"/>
          <p:cNvSpPr txBox="1">
            <a:spLocks noChangeArrowheads="1"/>
          </p:cNvSpPr>
          <p:nvPr/>
        </p:nvSpPr>
        <p:spPr bwMode="auto">
          <a:xfrm>
            <a:off x="1754188" y="619125"/>
            <a:ext cx="1858962" cy="338138"/>
          </a:xfrm>
          <a:prstGeom prst="rect">
            <a:avLst/>
          </a:prstGeom>
          <a:solidFill>
            <a:schemeClr val="bg1"/>
          </a:solidFill>
          <a:ln>
            <a:noFill/>
          </a:ln>
          <a:effectLst>
            <a:outerShdw blurRad="63500" dist="38100" dir="2700000" algn="tl" rotWithShape="0">
              <a:srgbClr val="000000">
                <a:alpha val="39999"/>
              </a:srgbClr>
            </a:outerShdw>
          </a:effectLst>
          <a:extLst/>
        </p:spPr>
        <p:txBody>
          <a:bodyPr>
            <a:spAutoFit/>
          </a:bodyPr>
          <a:lstStyle/>
          <a:p>
            <a:pPr algn="ctr">
              <a:defRPr/>
            </a:pPr>
            <a:r>
              <a:rPr lang="en-US" sz="1600" dirty="0">
                <a:latin typeface="Arial" charset="0"/>
                <a:cs typeface="Arial" charset="0"/>
              </a:rPr>
              <a:t>30kV ECR Source</a:t>
            </a:r>
            <a:endParaRPr lang="ru-RU" sz="1600" dirty="0">
              <a:latin typeface="Arial" charset="0"/>
              <a:cs typeface="Arial" charset="0"/>
            </a:endParaRPr>
          </a:p>
        </p:txBody>
      </p:sp>
      <p:sp>
        <p:nvSpPr>
          <p:cNvPr id="13" name="TextBox 12"/>
          <p:cNvSpPr txBox="1">
            <a:spLocks noChangeArrowheads="1"/>
          </p:cNvSpPr>
          <p:nvPr/>
        </p:nvSpPr>
        <p:spPr bwMode="auto">
          <a:xfrm>
            <a:off x="1173163" y="190500"/>
            <a:ext cx="2711450" cy="338138"/>
          </a:xfrm>
          <a:prstGeom prst="rect">
            <a:avLst/>
          </a:prstGeom>
          <a:solidFill>
            <a:schemeClr val="bg1"/>
          </a:solidFill>
          <a:ln>
            <a:noFill/>
          </a:ln>
          <a:effectLst>
            <a:outerShdw blurRad="63500" dist="38100" dir="2700000" algn="tl" rotWithShape="0">
              <a:srgbClr val="000000">
                <a:alpha val="39999"/>
              </a:srgbClr>
            </a:outerShdw>
          </a:effectLst>
          <a:extLst/>
        </p:spPr>
        <p:txBody>
          <a:bodyPr>
            <a:spAutoFit/>
          </a:bodyPr>
          <a:lstStyle/>
          <a:p>
            <a:pPr algn="ctr">
              <a:defRPr/>
            </a:pPr>
            <a:r>
              <a:rPr lang="en-US" sz="1600" dirty="0">
                <a:latin typeface="Arial" charset="0"/>
                <a:cs typeface="Arial" charset="0"/>
              </a:rPr>
              <a:t>30kV Ion Beam Separation</a:t>
            </a:r>
            <a:endParaRPr lang="ru-RU" sz="1600" dirty="0">
              <a:latin typeface="Arial" charset="0"/>
              <a:cs typeface="Arial" charset="0"/>
            </a:endParaRPr>
          </a:p>
        </p:txBody>
      </p:sp>
      <p:sp>
        <p:nvSpPr>
          <p:cNvPr id="14" name="TextBox 13"/>
          <p:cNvSpPr txBox="1">
            <a:spLocks noChangeArrowheads="1"/>
          </p:cNvSpPr>
          <p:nvPr/>
        </p:nvSpPr>
        <p:spPr bwMode="auto">
          <a:xfrm>
            <a:off x="5168900" y="190500"/>
            <a:ext cx="2589213" cy="338138"/>
          </a:xfrm>
          <a:prstGeom prst="rect">
            <a:avLst/>
          </a:prstGeom>
          <a:solidFill>
            <a:schemeClr val="bg1"/>
          </a:solidFill>
          <a:ln>
            <a:noFill/>
          </a:ln>
          <a:effectLst>
            <a:outerShdw blurRad="63500" dist="38100" dir="2700000" algn="tl" rotWithShape="0">
              <a:srgbClr val="000000">
                <a:alpha val="39999"/>
              </a:srgbClr>
            </a:outerShdw>
          </a:effectLst>
          <a:extLst/>
        </p:spPr>
        <p:txBody>
          <a:bodyPr>
            <a:spAutoFit/>
          </a:bodyPr>
          <a:lstStyle/>
          <a:p>
            <a:pPr algn="ctr">
              <a:defRPr/>
            </a:pPr>
            <a:r>
              <a:rPr lang="en-US" sz="1600" dirty="0">
                <a:latin typeface="Arial" charset="0"/>
                <a:cs typeface="Arial" charset="0"/>
              </a:rPr>
              <a:t>100 kV Ion Beam Bending</a:t>
            </a:r>
            <a:endParaRPr lang="ru-RU" sz="1600" dirty="0">
              <a:latin typeface="Arial" charset="0"/>
              <a:cs typeface="Arial" charset="0"/>
            </a:endParaRPr>
          </a:p>
        </p:txBody>
      </p:sp>
      <p:sp>
        <p:nvSpPr>
          <p:cNvPr id="15" name="TextBox 14"/>
          <p:cNvSpPr txBox="1">
            <a:spLocks noChangeArrowheads="1"/>
          </p:cNvSpPr>
          <p:nvPr/>
        </p:nvSpPr>
        <p:spPr bwMode="auto">
          <a:xfrm>
            <a:off x="7577138" y="2068513"/>
            <a:ext cx="1674812" cy="338137"/>
          </a:xfrm>
          <a:prstGeom prst="rect">
            <a:avLst/>
          </a:prstGeom>
          <a:solidFill>
            <a:schemeClr val="bg1"/>
          </a:solidFill>
          <a:ln>
            <a:noFill/>
          </a:ln>
          <a:effectLst>
            <a:outerShdw blurRad="63500" dist="38100" dir="2700000" algn="tl" rotWithShape="0">
              <a:srgbClr val="000000">
                <a:alpha val="39999"/>
              </a:srgbClr>
            </a:outerShdw>
          </a:effectLst>
          <a:extLst/>
        </p:spPr>
        <p:txBody>
          <a:bodyPr>
            <a:spAutoFit/>
          </a:bodyPr>
          <a:lstStyle/>
          <a:p>
            <a:pPr algn="ctr">
              <a:defRPr/>
            </a:pPr>
            <a:r>
              <a:rPr lang="en-US" sz="1600" dirty="0">
                <a:latin typeface="Arial" charset="0"/>
                <a:cs typeface="Arial" charset="0"/>
              </a:rPr>
              <a:t>100kV Platform</a:t>
            </a:r>
            <a:endParaRPr lang="ru-RU" sz="1600" dirty="0">
              <a:latin typeface="Arial" charset="0"/>
              <a:cs typeface="Arial" charset="0"/>
            </a:endParaRPr>
          </a:p>
        </p:txBody>
      </p:sp>
      <p:cxnSp>
        <p:nvCxnSpPr>
          <p:cNvPr id="4" name="Straight Arrow Connector 3"/>
          <p:cNvCxnSpPr>
            <a:stCxn id="14" idx="2"/>
          </p:cNvCxnSpPr>
          <p:nvPr/>
        </p:nvCxnSpPr>
        <p:spPr>
          <a:xfrm flipH="1">
            <a:off x="6110288" y="528638"/>
            <a:ext cx="352425" cy="5556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p:cNvCxnSpPr>
          <p:nvPr/>
        </p:nvCxnSpPr>
        <p:spPr>
          <a:xfrm>
            <a:off x="3884613" y="360363"/>
            <a:ext cx="588962" cy="4032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2" idx="3"/>
          </p:cNvCxnSpPr>
          <p:nvPr/>
        </p:nvCxnSpPr>
        <p:spPr>
          <a:xfrm>
            <a:off x="3613150" y="787400"/>
            <a:ext cx="588963" cy="2968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5" idx="0"/>
          </p:cNvCxnSpPr>
          <p:nvPr/>
        </p:nvCxnSpPr>
        <p:spPr>
          <a:xfrm flipH="1" flipV="1">
            <a:off x="7758113" y="1644650"/>
            <a:ext cx="657225" cy="4238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23528" y="2996952"/>
            <a:ext cx="393056" cy="584775"/>
          </a:xfrm>
          <a:prstGeom prst="rect">
            <a:avLst/>
          </a:prstGeom>
          <a:noFill/>
        </p:spPr>
        <p:txBody>
          <a:bodyPr wrap="none" rtlCol="0">
            <a:spAutoFit/>
          </a:bodyPr>
          <a:lstStyle/>
          <a:p>
            <a:r>
              <a:rPr lang="en-US" sz="3200" b="1" dirty="0"/>
              <a:t>1</a:t>
            </a:r>
            <a:endParaRPr lang="ru-RU" sz="3200" b="1" dirty="0"/>
          </a:p>
        </p:txBody>
      </p:sp>
      <p:sp>
        <p:nvSpPr>
          <p:cNvPr id="3" name="Овал 2"/>
          <p:cNvSpPr/>
          <p:nvPr/>
        </p:nvSpPr>
        <p:spPr>
          <a:xfrm>
            <a:off x="239228" y="3034471"/>
            <a:ext cx="504056" cy="504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1361132" y="6165304"/>
            <a:ext cx="393056" cy="584775"/>
          </a:xfrm>
          <a:prstGeom prst="rect">
            <a:avLst/>
          </a:prstGeom>
          <a:noFill/>
        </p:spPr>
        <p:txBody>
          <a:bodyPr wrap="none" rtlCol="0">
            <a:spAutoFit/>
          </a:bodyPr>
          <a:lstStyle/>
          <a:p>
            <a:r>
              <a:rPr lang="en-US" sz="3200" b="1" dirty="0"/>
              <a:t>2</a:t>
            </a:r>
            <a:endParaRPr lang="ru-RU" sz="3200" b="1" dirty="0"/>
          </a:p>
        </p:txBody>
      </p:sp>
      <p:sp>
        <p:nvSpPr>
          <p:cNvPr id="17" name="Овал 16"/>
          <p:cNvSpPr/>
          <p:nvPr/>
        </p:nvSpPr>
        <p:spPr>
          <a:xfrm>
            <a:off x="1298432" y="6231623"/>
            <a:ext cx="504056" cy="504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5364088" y="6231623"/>
            <a:ext cx="393056" cy="584775"/>
          </a:xfrm>
          <a:prstGeom prst="rect">
            <a:avLst/>
          </a:prstGeom>
          <a:noFill/>
        </p:spPr>
        <p:txBody>
          <a:bodyPr wrap="none" rtlCol="0">
            <a:spAutoFit/>
          </a:bodyPr>
          <a:lstStyle/>
          <a:p>
            <a:r>
              <a:rPr lang="en-US" sz="3200" b="1" dirty="0"/>
              <a:t>3</a:t>
            </a:r>
            <a:endParaRPr lang="ru-RU" sz="3200" b="1" dirty="0"/>
          </a:p>
        </p:txBody>
      </p:sp>
      <p:sp>
        <p:nvSpPr>
          <p:cNvPr id="20" name="Овал 19"/>
          <p:cNvSpPr/>
          <p:nvPr/>
        </p:nvSpPr>
        <p:spPr>
          <a:xfrm>
            <a:off x="5301388" y="6269142"/>
            <a:ext cx="504056" cy="504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 name="Группа 4"/>
          <p:cNvGrpSpPr/>
          <p:nvPr/>
        </p:nvGrpSpPr>
        <p:grpSpPr>
          <a:xfrm>
            <a:off x="4562152" y="3727398"/>
            <a:ext cx="504056" cy="584775"/>
            <a:chOff x="-1188640" y="3414504"/>
            <a:chExt cx="504056" cy="584775"/>
          </a:xfrm>
        </p:grpSpPr>
        <p:sp>
          <p:nvSpPr>
            <p:cNvPr id="24" name="Овал 23"/>
            <p:cNvSpPr/>
            <p:nvPr/>
          </p:nvSpPr>
          <p:spPr>
            <a:xfrm>
              <a:off x="-1188640" y="3466519"/>
              <a:ext cx="504056" cy="504056"/>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1136724" y="3414504"/>
              <a:ext cx="393056" cy="584775"/>
            </a:xfrm>
            <a:prstGeom prst="rect">
              <a:avLst/>
            </a:prstGeom>
            <a:noFill/>
          </p:spPr>
          <p:txBody>
            <a:bodyPr wrap="none" rtlCol="0">
              <a:spAutoFit/>
            </a:bodyPr>
            <a:lstStyle/>
            <a:p>
              <a:r>
                <a:rPr lang="ru-RU" sz="3200" b="1" dirty="0">
                  <a:solidFill>
                    <a:srgbClr val="C00000"/>
                  </a:solidFill>
                  <a:effectLst>
                    <a:outerShdw blurRad="38100" dist="38100" dir="2700000" algn="tl">
                      <a:srgbClr val="000000">
                        <a:alpha val="43137"/>
                      </a:srgbClr>
                    </a:outerShdw>
                  </a:effectLst>
                </a:rPr>
                <a:t>5</a:t>
              </a:r>
            </a:p>
          </p:txBody>
        </p:sp>
      </p:grpSp>
    </p:spTree>
    <p:extLst>
      <p:ext uri="{BB962C8B-B14F-4D97-AF65-F5344CB8AC3E}">
        <p14:creationId xmlns:p14="http://schemas.microsoft.com/office/powerpoint/2010/main" val="2922317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800" cy="6486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0336" y="5844253"/>
            <a:ext cx="3684735" cy="430887"/>
          </a:xfrm>
          <a:prstGeom prst="rect">
            <a:avLst/>
          </a:prstGeom>
          <a:noFill/>
        </p:spPr>
        <p:txBody>
          <a:bodyPr wrap="square">
            <a:spAutoFit/>
          </a:bodyPr>
          <a:lstStyle/>
          <a:p>
            <a:pPr>
              <a:defRPr/>
            </a:pPr>
            <a:r>
              <a:rPr lang="en-US" sz="2200" b="1" dirty="0">
                <a:effectLst>
                  <a:outerShdw blurRad="38100" dist="38100" dir="2700000" algn="tl">
                    <a:srgbClr val="000000">
                      <a:alpha val="43137"/>
                    </a:srgbClr>
                  </a:outerShdw>
                </a:effectLst>
                <a:latin typeface="Comic Sans MS" panose="030F0702030302020204" pitchFamily="66" charset="0"/>
                <a:cs typeface="Arial" charset="0"/>
              </a:rPr>
              <a:t>New cyclotron DC-280</a:t>
            </a:r>
            <a:endParaRPr lang="ru-RU" sz="2200" b="1" dirty="0">
              <a:effectLst>
                <a:outerShdw blurRad="38100" dist="38100" dir="2700000" algn="tl">
                  <a:srgbClr val="000000">
                    <a:alpha val="43137"/>
                  </a:srgbClr>
                </a:outerShdw>
              </a:effectLst>
              <a:latin typeface="Comic Sans MS" panose="030F0702030302020204" pitchFamily="66" charset="0"/>
              <a:cs typeface="Arial"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984846695"/>
              </p:ext>
            </p:extLst>
          </p:nvPr>
        </p:nvGraphicFramePr>
        <p:xfrm>
          <a:off x="-2052736" y="-1539552"/>
          <a:ext cx="3672408" cy="1152128"/>
        </p:xfrm>
        <a:graphic>
          <a:graphicData uri="http://schemas.openxmlformats.org/drawingml/2006/table">
            <a:tbl>
              <a:tblPr firstRow="1" bandRow="1">
                <a:tableStyleId>{073A0DAA-6AF3-43AB-8588-CEC1D06C72B9}</a:tableStyleId>
              </a:tblPr>
              <a:tblGrid>
                <a:gridCol w="2232248">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tblGrid>
              <a:tr h="576064">
                <a:tc>
                  <a:txBody>
                    <a:bodyPr/>
                    <a:lstStyle/>
                    <a:p>
                      <a:r>
                        <a:rPr lang="en-US" sz="2400" baseline="30000" dirty="0"/>
                        <a:t>7</a:t>
                      </a:r>
                      <a:r>
                        <a:rPr lang="en-US" sz="2400" dirty="0"/>
                        <a:t>Li – </a:t>
                      </a:r>
                      <a:r>
                        <a:rPr lang="en-US" sz="2400" baseline="30000" dirty="0"/>
                        <a:t>48</a:t>
                      </a:r>
                      <a:r>
                        <a:rPr lang="en-US" sz="2400" dirty="0"/>
                        <a:t>Ca</a:t>
                      </a:r>
                      <a:r>
                        <a:rPr lang="en-US" sz="2400" baseline="0" dirty="0"/>
                        <a:t> – </a:t>
                      </a:r>
                      <a:r>
                        <a:rPr lang="en-US" sz="2400" baseline="30000" dirty="0"/>
                        <a:t>136</a:t>
                      </a:r>
                      <a:r>
                        <a:rPr lang="en-US" sz="2400" baseline="0" dirty="0"/>
                        <a:t>Xe</a:t>
                      </a:r>
                      <a:endParaRPr lang="ru-RU" sz="2400" dirty="0"/>
                    </a:p>
                  </a:txBody>
                  <a:tcPr/>
                </a:tc>
                <a:tc>
                  <a:txBody>
                    <a:bodyPr/>
                    <a:lstStyle/>
                    <a:p>
                      <a:r>
                        <a:rPr lang="en-US" sz="2400" dirty="0"/>
                        <a:t>10 </a:t>
                      </a:r>
                      <a:r>
                        <a:rPr lang="en-US" sz="2400" dirty="0" err="1"/>
                        <a:t>pµA</a:t>
                      </a:r>
                      <a:endParaRPr lang="ru-RU" sz="2400" dirty="0"/>
                    </a:p>
                  </a:txBody>
                  <a:tcPr/>
                </a:tc>
                <a:extLst>
                  <a:ext uri="{0D108BD9-81ED-4DB2-BD59-A6C34878D82A}">
                    <a16:rowId xmlns:a16="http://schemas.microsoft.com/office/drawing/2014/main" val="10000"/>
                  </a:ext>
                </a:extLst>
              </a:tr>
              <a:tr h="576064">
                <a:tc>
                  <a:txBody>
                    <a:bodyPr/>
                    <a:lstStyle/>
                    <a:p>
                      <a:pPr algn="r"/>
                      <a:r>
                        <a:rPr lang="en-US" sz="2400" b="1" baseline="30000" dirty="0"/>
                        <a:t>238</a:t>
                      </a:r>
                      <a:r>
                        <a:rPr lang="en-US" sz="2400" b="1" dirty="0"/>
                        <a:t>U</a:t>
                      </a:r>
                      <a:endParaRPr lang="ru-RU" sz="2400" b="1" dirty="0"/>
                    </a:p>
                  </a:txBody>
                  <a:tcPr/>
                </a:tc>
                <a:tc>
                  <a:txBody>
                    <a:bodyPr/>
                    <a:lstStyle/>
                    <a:p>
                      <a:r>
                        <a:rPr lang="en-US" sz="2400" b="1" dirty="0"/>
                        <a:t>0.01 </a:t>
                      </a:r>
                      <a:r>
                        <a:rPr lang="en-US" sz="2400" b="1" dirty="0" err="1"/>
                        <a:t>pµA</a:t>
                      </a:r>
                      <a:endParaRPr lang="ru-RU" sz="2400" b="1" dirty="0"/>
                    </a:p>
                  </a:txBody>
                  <a:tcPr/>
                </a:tc>
                <a:extLst>
                  <a:ext uri="{0D108BD9-81ED-4DB2-BD59-A6C34878D82A}">
                    <a16:rowId xmlns:a16="http://schemas.microsoft.com/office/drawing/2014/main" val="10001"/>
                  </a:ext>
                </a:extLst>
              </a:tr>
            </a:tbl>
          </a:graphicData>
        </a:graphic>
      </p:graphicFrame>
      <p:sp>
        <p:nvSpPr>
          <p:cNvPr id="10" name="TextBox 4"/>
          <p:cNvSpPr txBox="1">
            <a:spLocks noChangeArrowheads="1"/>
          </p:cNvSpPr>
          <p:nvPr/>
        </p:nvSpPr>
        <p:spPr bwMode="auto">
          <a:xfrm>
            <a:off x="6084168" y="160313"/>
            <a:ext cx="2990850" cy="460375"/>
          </a:xfrm>
          <a:prstGeom prst="rect">
            <a:avLst/>
          </a:prstGeom>
          <a:solidFill>
            <a:schemeClr val="tx2">
              <a:lumMod val="20000"/>
              <a:lumOff val="80000"/>
            </a:schemeClr>
          </a:solidFill>
          <a:ln>
            <a:noFill/>
          </a:ln>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2400" b="1" dirty="0">
                <a:latin typeface="GeoSlab703 Md BT" pitchFamily="18" charset="0"/>
              </a:rPr>
              <a:t>March 2018, </a:t>
            </a:r>
            <a:r>
              <a:rPr lang="en-US" altLang="ru-RU" sz="2400" b="1" dirty="0" err="1">
                <a:latin typeface="GeoSlab703 Md BT" pitchFamily="18" charset="0"/>
              </a:rPr>
              <a:t>Dubna</a:t>
            </a:r>
            <a:endParaRPr lang="en-US" altLang="ru-RU" sz="2400" b="1" dirty="0">
              <a:latin typeface="GeoSlab703 Md BT" pitchFamily="18" charset="0"/>
            </a:endParaRPr>
          </a:p>
        </p:txBody>
      </p:sp>
      <p:sp>
        <p:nvSpPr>
          <p:cNvPr id="7" name="TextBox 6"/>
          <p:cNvSpPr txBox="1"/>
          <p:nvPr/>
        </p:nvSpPr>
        <p:spPr>
          <a:xfrm>
            <a:off x="35496" y="6474822"/>
            <a:ext cx="7569701" cy="338554"/>
          </a:xfrm>
          <a:prstGeom prst="rect">
            <a:avLst/>
          </a:prstGeom>
          <a:noFill/>
        </p:spPr>
        <p:txBody>
          <a:bodyPr wrap="none" rtlCol="0">
            <a:spAutoFit/>
          </a:bodyPr>
          <a:lstStyle/>
          <a:p>
            <a:r>
              <a:rPr lang="en-US" sz="1600" dirty="0">
                <a:latin typeface="Comic Sans MS" panose="030F0702030302020204" pitchFamily="66" charset="0"/>
              </a:rPr>
              <a:t>Yu. </a:t>
            </a:r>
            <a:r>
              <a:rPr lang="en-US" sz="1600" dirty="0" err="1">
                <a:latin typeface="Comic Sans MS" panose="030F0702030302020204" pitchFamily="66" charset="0"/>
              </a:rPr>
              <a:t>Oganessian</a:t>
            </a:r>
            <a:r>
              <a:rPr lang="en-US" sz="1600" dirty="0">
                <a:latin typeface="Comic Sans MS" panose="030F0702030302020204" pitchFamily="66" charset="0"/>
              </a:rPr>
              <a:t>  Heavy Ion Research at JINR, July 4-8, 2022, St. Petersburg</a:t>
            </a:r>
            <a:endParaRPr lang="ru-RU" sz="1600" dirty="0">
              <a:latin typeface="Comic Sans MS" panose="030F0702030302020204" pitchFamily="66" charset="0"/>
            </a:endParaRPr>
          </a:p>
        </p:txBody>
      </p:sp>
    </p:spTree>
    <p:extLst>
      <p:ext uri="{BB962C8B-B14F-4D97-AF65-F5344CB8AC3E}">
        <p14:creationId xmlns:p14="http://schemas.microsoft.com/office/powerpoint/2010/main" val="23322431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19552</TotalTime>
  <Words>3813</Words>
  <Application>Microsoft Office PowerPoint</Application>
  <PresentationFormat>Экран (4:3)</PresentationFormat>
  <Paragraphs>978</Paragraphs>
  <Slides>65</Slides>
  <Notes>18</Notes>
  <HiddenSlides>0</HiddenSlides>
  <MMClips>0</MMClips>
  <ScaleCrop>false</ScaleCrop>
  <HeadingPairs>
    <vt:vector size="8" baseType="variant">
      <vt:variant>
        <vt:lpstr>Использованные шрифты</vt:lpstr>
      </vt:variant>
      <vt:variant>
        <vt:i4>17</vt:i4>
      </vt:variant>
      <vt:variant>
        <vt:lpstr>Тема</vt:lpstr>
      </vt:variant>
      <vt:variant>
        <vt:i4>1</vt:i4>
      </vt:variant>
      <vt:variant>
        <vt:lpstr>Внедренные серверы OLE</vt:lpstr>
      </vt:variant>
      <vt:variant>
        <vt:i4>2</vt:i4>
      </vt:variant>
      <vt:variant>
        <vt:lpstr>Заголовки слайдов</vt:lpstr>
      </vt:variant>
      <vt:variant>
        <vt:i4>65</vt:i4>
      </vt:variant>
    </vt:vector>
  </HeadingPairs>
  <TitlesOfParts>
    <vt:vector size="85" baseType="lpstr">
      <vt:lpstr>Gungsuh</vt:lpstr>
      <vt:lpstr>Arial</vt:lpstr>
      <vt:lpstr>Arial Narrow</vt:lpstr>
      <vt:lpstr>Berlin Sans FB</vt:lpstr>
      <vt:lpstr>Bodoni MT Black</vt:lpstr>
      <vt:lpstr>Calibri</vt:lpstr>
      <vt:lpstr>Cambria</vt:lpstr>
      <vt:lpstr>Clarendon Blk BT</vt:lpstr>
      <vt:lpstr>Clarendon BT</vt:lpstr>
      <vt:lpstr>Clarendon Lt BT</vt:lpstr>
      <vt:lpstr>Comic Sans MS</vt:lpstr>
      <vt:lpstr>Consolas</vt:lpstr>
      <vt:lpstr>Courier New</vt:lpstr>
      <vt:lpstr>Franklin Gothic Demi Cond</vt:lpstr>
      <vt:lpstr>GeoSlab703 Md BT</vt:lpstr>
      <vt:lpstr>Tahoma</vt:lpstr>
      <vt:lpstr>Times New Roman</vt:lpstr>
      <vt:lpstr>Тема Office</vt:lpstr>
      <vt:lpstr>PHOTO-PAINT</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Oganessian</dc:creator>
  <cp:lastModifiedBy>FLNR</cp:lastModifiedBy>
  <cp:revision>222</cp:revision>
  <dcterms:created xsi:type="dcterms:W3CDTF">2022-06-10T06:59:59Z</dcterms:created>
  <dcterms:modified xsi:type="dcterms:W3CDTF">2022-06-30T13:04:42Z</dcterms:modified>
</cp:coreProperties>
</file>