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6" r:id="rId2"/>
    <p:sldId id="259" r:id="rId3"/>
    <p:sldId id="281" r:id="rId4"/>
    <p:sldId id="282" r:id="rId5"/>
    <p:sldId id="260" r:id="rId6"/>
    <p:sldId id="268" r:id="rId7"/>
    <p:sldId id="290" r:id="rId8"/>
    <p:sldId id="292" r:id="rId9"/>
    <p:sldId id="293" r:id="rId10"/>
    <p:sldId id="291" r:id="rId11"/>
    <p:sldId id="287" r:id="rId12"/>
    <p:sldId id="288" r:id="rId13"/>
    <p:sldId id="289" r:id="rId14"/>
    <p:sldId id="267" r:id="rId15"/>
    <p:sldId id="284" r:id="rId16"/>
    <p:sldId id="283" r:id="rId17"/>
    <p:sldId id="279" r:id="rId18"/>
    <p:sldId id="278" r:id="rId19"/>
    <p:sldId id="285" r:id="rId20"/>
    <p:sldId id="277" r:id="rId21"/>
    <p:sldId id="280" r:id="rId22"/>
    <p:sldId id="270" r:id="rId23"/>
    <p:sldId id="29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4F1"/>
    <a:srgbClr val="F8C303"/>
    <a:srgbClr val="938B83"/>
    <a:srgbClr val="AEA699"/>
    <a:srgbClr val="948F71"/>
    <a:srgbClr val="606368"/>
    <a:srgbClr val="E7C641"/>
    <a:srgbClr val="ADA399"/>
    <a:srgbClr val="D3E715"/>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6586" autoAdjust="0"/>
  </p:normalViewPr>
  <p:slideViewPr>
    <p:cSldViewPr snapToGrid="0">
      <p:cViewPr varScale="1">
        <p:scale>
          <a:sx n="114" d="100"/>
          <a:sy n="114" d="100"/>
        </p:scale>
        <p:origin x="35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868C1-9F6C-415B-9805-74C25710746B}" type="doc">
      <dgm:prSet loTypeId="urn:microsoft.com/office/officeart/2005/8/layout/bList2" loCatId="list" qsTypeId="urn:microsoft.com/office/officeart/2005/8/quickstyle/simple1" qsCatId="simple" csTypeId="urn:microsoft.com/office/officeart/2005/8/colors/accent5_3" csCatId="accent5" phldr="1"/>
      <dgm:spPr/>
    </dgm:pt>
    <dgm:pt modelId="{02537221-B5C4-4115-A3CD-133E654BFC0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a:latin typeface="Arial" panose="020B0604020202020204" pitchFamily="34" charset="0"/>
              <a:cs typeface="Arial" panose="020B0604020202020204" pitchFamily="34" charset="0"/>
            </a:rPr>
            <a:t>CPU</a:t>
          </a:r>
          <a:endParaRPr lang="ru-RU" dirty="0">
            <a:latin typeface="Arial" panose="020B0604020202020204" pitchFamily="34" charset="0"/>
            <a:cs typeface="Arial" panose="020B0604020202020204" pitchFamily="34" charset="0"/>
          </a:endParaRPr>
        </a:p>
      </dgm:t>
    </dgm:pt>
    <dgm:pt modelId="{18ABBA42-1B7F-434C-9413-A3EEC573CD2D}" type="parTrans" cxnId="{F62DDD15-FB51-4AE8-9BD2-3CBE22F105E7}">
      <dgm:prSet/>
      <dgm:spPr/>
      <dgm:t>
        <a:bodyPr/>
        <a:lstStyle/>
        <a:p>
          <a:endParaRPr lang="ru-RU"/>
        </a:p>
      </dgm:t>
    </dgm:pt>
    <dgm:pt modelId="{1F38554A-FBF0-4A76-BB32-33FC44B17F0E}" type="sibTrans" cxnId="{F62DDD15-FB51-4AE8-9BD2-3CBE22F105E7}">
      <dgm:prSet/>
      <dgm:spPr/>
      <dgm:t>
        <a:bodyPr/>
        <a:lstStyle/>
        <a:p>
          <a:endParaRPr lang="ru-RU"/>
        </a:p>
      </dgm:t>
    </dgm:pt>
    <dgm:pt modelId="{51DE4F02-9AB5-4EC3-A5DB-B0378E99F7B9}">
      <dgm:prSet phldrT="[Текст]"/>
      <dgm: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dirty="0">
              <a:latin typeface="Arial" panose="020B0604020202020204" pitchFamily="34" charset="0"/>
              <a:cs typeface="Arial" panose="020B0604020202020204" pitchFamily="34" charset="0"/>
            </a:rPr>
            <a:t>GPU</a:t>
          </a:r>
          <a:endParaRPr lang="ru-RU" dirty="0">
            <a:latin typeface="Arial" panose="020B0604020202020204" pitchFamily="34" charset="0"/>
            <a:cs typeface="Arial" panose="020B0604020202020204" pitchFamily="34" charset="0"/>
          </a:endParaRPr>
        </a:p>
      </dgm:t>
    </dgm:pt>
    <dgm:pt modelId="{D98444B6-CCEE-43B7-8EBD-47F9E74C8C27}" type="parTrans" cxnId="{1ACCB63E-E9B9-4CF1-9F09-05229C1993EA}">
      <dgm:prSet/>
      <dgm:spPr/>
      <dgm:t>
        <a:bodyPr/>
        <a:lstStyle/>
        <a:p>
          <a:endParaRPr lang="ru-RU"/>
        </a:p>
      </dgm:t>
    </dgm:pt>
    <dgm:pt modelId="{5A971CD7-3381-42CD-98AE-4D95AAE90168}" type="sibTrans" cxnId="{1ACCB63E-E9B9-4CF1-9F09-05229C1993EA}">
      <dgm:prSet/>
      <dgm:spPr/>
      <dgm:t>
        <a:bodyPr/>
        <a:lstStyle/>
        <a:p>
          <a:endParaRPr lang="ru-RU"/>
        </a:p>
      </dgm:t>
    </dgm:pt>
    <dgm:pt modelId="{87594F11-3ECF-4C58-A841-2EB8D1CC3B3F}">
      <dgm:prSet/>
      <dgm:spPr>
        <a:ln w="19050">
          <a:solidFill>
            <a:srgbClr val="0070C0"/>
          </a:solidFill>
        </a:ln>
      </dgm:spPr>
      <dgm:t>
        <a:bodyPr/>
        <a:lstStyle/>
        <a:p>
          <a:pPr algn="ctr"/>
          <a:r>
            <a:rPr lang="en-US" dirty="0"/>
            <a:t>38 qubits</a:t>
          </a:r>
          <a:endParaRPr lang="ru-RU" dirty="0"/>
        </a:p>
      </dgm:t>
    </dgm:pt>
    <dgm:pt modelId="{CFBE6082-2817-4843-8F33-6CE881122DD2}" type="parTrans" cxnId="{46B87D30-4CA7-4900-9118-F4B40E5A8A78}">
      <dgm:prSet/>
      <dgm:spPr/>
      <dgm:t>
        <a:bodyPr/>
        <a:lstStyle/>
        <a:p>
          <a:endParaRPr lang="ru-RU"/>
        </a:p>
      </dgm:t>
    </dgm:pt>
    <dgm:pt modelId="{2E4CDA74-2A64-440B-B21F-9028C3AC37D9}" type="sibTrans" cxnId="{46B87D30-4CA7-4900-9118-F4B40E5A8A78}">
      <dgm:prSet/>
      <dgm:spPr/>
      <dgm:t>
        <a:bodyPr/>
        <a:lstStyle/>
        <a:p>
          <a:endParaRPr lang="ru-RU"/>
        </a:p>
      </dgm:t>
    </dgm:pt>
    <dgm:pt modelId="{94B602EA-995D-4D34-8111-B735E748A43F}">
      <dgm:prSet/>
      <dgm:spPr>
        <a:ln w="19050">
          <a:solidFill>
            <a:srgbClr val="0070C0"/>
          </a:solidFill>
        </a:ln>
      </dgm:spPr>
      <dgm:t>
        <a:bodyPr/>
        <a:lstStyle/>
        <a:p>
          <a:pPr algn="l"/>
          <a:r>
            <a:rPr lang="en-US" dirty="0"/>
            <a:t>   </a:t>
          </a:r>
          <a:endParaRPr lang="ru-RU" dirty="0"/>
        </a:p>
      </dgm:t>
    </dgm:pt>
    <dgm:pt modelId="{5527520A-E41F-411D-B9F9-7E550F1660B7}" type="parTrans" cxnId="{ABC9B48F-27E8-47DA-9412-35A07F1F4C66}">
      <dgm:prSet/>
      <dgm:spPr/>
      <dgm:t>
        <a:bodyPr/>
        <a:lstStyle/>
        <a:p>
          <a:endParaRPr lang="ru-RU"/>
        </a:p>
      </dgm:t>
    </dgm:pt>
    <dgm:pt modelId="{D5FEFE90-CA75-4AFC-8E18-BC263EAE144F}" type="sibTrans" cxnId="{ABC9B48F-27E8-47DA-9412-35A07F1F4C66}">
      <dgm:prSet/>
      <dgm:spPr/>
      <dgm:t>
        <a:bodyPr/>
        <a:lstStyle/>
        <a:p>
          <a:endParaRPr lang="ru-RU"/>
        </a:p>
      </dgm:t>
    </dgm:pt>
    <dgm:pt modelId="{CDBBBAD8-C8D1-496D-B65C-B473827745F5}">
      <dgm:prSet/>
      <dgm:spPr>
        <a:ln w="19050">
          <a:solidFill>
            <a:srgbClr val="0070C0"/>
          </a:solidFill>
        </a:ln>
      </dgm:spPr>
      <dgm:t>
        <a:bodyPr/>
        <a:lstStyle/>
        <a:p>
          <a:pPr algn="ctr"/>
          <a:r>
            <a:rPr lang="en-US" dirty="0"/>
            <a:t>34 qubits </a:t>
          </a:r>
          <a:endParaRPr lang="ru-RU" dirty="0"/>
        </a:p>
      </dgm:t>
    </dgm:pt>
    <dgm:pt modelId="{2AF1583D-EEDE-4D5B-9E47-C61518DC2ED9}" type="parTrans" cxnId="{B3A3F62E-C2E4-486D-A758-EBFD95864689}">
      <dgm:prSet/>
      <dgm:spPr/>
      <dgm:t>
        <a:bodyPr/>
        <a:lstStyle/>
        <a:p>
          <a:endParaRPr lang="ru-RU"/>
        </a:p>
      </dgm:t>
    </dgm:pt>
    <dgm:pt modelId="{7BB3F590-3D11-4EB6-896F-EE44A492ADC8}" type="sibTrans" cxnId="{B3A3F62E-C2E4-486D-A758-EBFD95864689}">
      <dgm:prSet/>
      <dgm:spPr/>
      <dgm:t>
        <a:bodyPr/>
        <a:lstStyle/>
        <a:p>
          <a:endParaRPr lang="ru-RU"/>
        </a:p>
      </dgm:t>
    </dgm:pt>
    <dgm:pt modelId="{5AA77135-E7B7-4AC4-9F6D-932DA256E3A7}">
      <dgm:prSet/>
      <dgm:spPr>
        <a:ln w="19050">
          <a:solidFill>
            <a:srgbClr val="0070C0"/>
          </a:solidFill>
        </a:ln>
      </dgm:spPr>
      <dgm:t>
        <a:bodyPr/>
        <a:lstStyle/>
        <a:p>
          <a:pPr algn="ctr"/>
          <a:endParaRPr lang="ru-RU" dirty="0"/>
        </a:p>
      </dgm:t>
    </dgm:pt>
    <dgm:pt modelId="{45A9E8EE-5D56-4D7D-971D-D6BACB35D69E}" type="parTrans" cxnId="{BCB9C860-0B38-4119-9304-F8B7F65CCC31}">
      <dgm:prSet/>
      <dgm:spPr/>
      <dgm:t>
        <a:bodyPr/>
        <a:lstStyle/>
        <a:p>
          <a:endParaRPr lang="ru-RU"/>
        </a:p>
      </dgm:t>
    </dgm:pt>
    <dgm:pt modelId="{933D8624-D61F-4AB0-9A2F-5A25321B0D1B}" type="sibTrans" cxnId="{BCB9C860-0B38-4119-9304-F8B7F65CCC31}">
      <dgm:prSet/>
      <dgm:spPr/>
      <dgm:t>
        <a:bodyPr/>
        <a:lstStyle/>
        <a:p>
          <a:endParaRPr lang="ru-RU"/>
        </a:p>
      </dgm:t>
    </dgm:pt>
    <dgm:pt modelId="{EF07742B-BD62-42A7-BFF0-159F24C7DFA8}">
      <dgm:prSet/>
      <dgm:spPr>
        <a:ln w="19050">
          <a:solidFill>
            <a:srgbClr val="0070C0"/>
          </a:solidFill>
        </a:ln>
      </dgm:spPr>
      <dgm:t>
        <a:bodyPr/>
        <a:lstStyle/>
        <a:p>
          <a:pPr algn="ctr"/>
          <a:endParaRPr lang="ru-RU" dirty="0"/>
        </a:p>
      </dgm:t>
    </dgm:pt>
    <dgm:pt modelId="{33309E0A-2A17-47EA-8392-DE2BECD8449D}" type="parTrans" cxnId="{6C838F7C-28F1-4996-8EA7-14D6FD874623}">
      <dgm:prSet/>
      <dgm:spPr/>
      <dgm:t>
        <a:bodyPr/>
        <a:lstStyle/>
        <a:p>
          <a:endParaRPr lang="ru-RU"/>
        </a:p>
      </dgm:t>
    </dgm:pt>
    <dgm:pt modelId="{68C92902-2E27-4CF8-9E50-087DA517F1BF}" type="sibTrans" cxnId="{6C838F7C-28F1-4996-8EA7-14D6FD874623}">
      <dgm:prSet/>
      <dgm:spPr/>
      <dgm:t>
        <a:bodyPr/>
        <a:lstStyle/>
        <a:p>
          <a:endParaRPr lang="ru-RU"/>
        </a:p>
      </dgm:t>
    </dgm:pt>
    <dgm:pt modelId="{645F667D-0AE0-44EC-B880-5C4CBBD75E4D}" type="pres">
      <dgm:prSet presAssocID="{656868C1-9F6C-415B-9805-74C25710746B}" presName="diagram" presStyleCnt="0">
        <dgm:presLayoutVars>
          <dgm:dir/>
          <dgm:animLvl val="lvl"/>
          <dgm:resizeHandles val="exact"/>
        </dgm:presLayoutVars>
      </dgm:prSet>
      <dgm:spPr/>
    </dgm:pt>
    <dgm:pt modelId="{5E5ABA5C-EB7C-437C-9A47-316D72F34272}" type="pres">
      <dgm:prSet presAssocID="{02537221-B5C4-4115-A3CD-133E654BFC0F}" presName="compNode" presStyleCnt="0"/>
      <dgm:spPr/>
    </dgm:pt>
    <dgm:pt modelId="{C775D7C5-4149-41D8-87C6-DA9D291F751A}" type="pres">
      <dgm:prSet presAssocID="{02537221-B5C4-4115-A3CD-133E654BFC0F}" presName="childRect" presStyleLbl="bgAcc1" presStyleIdx="0" presStyleCnt="2" custScaleY="106683" custLinFactNeighborX="361" custLinFactNeighborY="-71">
        <dgm:presLayoutVars>
          <dgm:bulletEnabled val="1"/>
        </dgm:presLayoutVars>
      </dgm:prSet>
      <dgm:spPr/>
    </dgm:pt>
    <dgm:pt modelId="{2EA8943F-81D4-4DE5-8360-840CB873A280}" type="pres">
      <dgm:prSet presAssocID="{02537221-B5C4-4115-A3CD-133E654BFC0F}" presName="parentText" presStyleLbl="node1" presStyleIdx="0" presStyleCnt="0">
        <dgm:presLayoutVars>
          <dgm:chMax val="0"/>
          <dgm:bulletEnabled val="1"/>
        </dgm:presLayoutVars>
      </dgm:prSet>
      <dgm:spPr/>
    </dgm:pt>
    <dgm:pt modelId="{A49D883B-CD07-4C19-9548-95D4794F1A0E}" type="pres">
      <dgm:prSet presAssocID="{02537221-B5C4-4115-A3CD-133E654BFC0F}" presName="parentRect" presStyleLbl="alignNode1" presStyleIdx="0" presStyleCnt="2" custScaleX="99809" custScaleY="119396" custLinFactY="-129031" custLinFactNeighborX="882" custLinFactNeighborY="-200000"/>
      <dgm:spPr/>
    </dgm:pt>
    <dgm:pt modelId="{E8550509-38AB-4BE6-B476-6509089D23A4}" type="pres">
      <dgm:prSet presAssocID="{02537221-B5C4-4115-A3CD-133E654BFC0F}" presName="adorn" presStyleLbl="fgAccFollowNode1" presStyleIdx="0" presStyleCnt="2" custFlipVert="1" custFlipHor="1" custScaleX="41712" custScaleY="40496"/>
      <dgm:spPr>
        <a:solidFill>
          <a:schemeClr val="bg1">
            <a:alpha val="90000"/>
          </a:schemeClr>
        </a:solidFill>
        <a:ln>
          <a:solidFill>
            <a:schemeClr val="bg1">
              <a:alpha val="90000"/>
            </a:schemeClr>
          </a:solidFill>
        </a:ln>
      </dgm:spPr>
    </dgm:pt>
    <dgm:pt modelId="{2BA889F9-EA4D-4D78-8C92-690372C57513}" type="pres">
      <dgm:prSet presAssocID="{1F38554A-FBF0-4A76-BB32-33FC44B17F0E}" presName="sibTrans" presStyleLbl="sibTrans2D1" presStyleIdx="0" presStyleCnt="0"/>
      <dgm:spPr/>
    </dgm:pt>
    <dgm:pt modelId="{798EF8AE-2569-4173-9B9B-D25EB486DF98}" type="pres">
      <dgm:prSet presAssocID="{51DE4F02-9AB5-4EC3-A5DB-B0378E99F7B9}" presName="compNode" presStyleCnt="0"/>
      <dgm:spPr/>
    </dgm:pt>
    <dgm:pt modelId="{EB8BD3F1-E3CF-4402-8D31-D9EF05608B41}" type="pres">
      <dgm:prSet presAssocID="{51DE4F02-9AB5-4EC3-A5DB-B0378E99F7B9}" presName="childRect" presStyleLbl="bgAcc1" presStyleIdx="1" presStyleCnt="2" custScaleY="138710" custLinFactX="5676" custLinFactY="-33430" custLinFactNeighborX="100000" custLinFactNeighborY="-100000">
        <dgm:presLayoutVars>
          <dgm:bulletEnabled val="1"/>
        </dgm:presLayoutVars>
      </dgm:prSet>
      <dgm:spPr/>
    </dgm:pt>
    <dgm:pt modelId="{BF3C5AA1-600C-4447-8CAE-6A3D07026F11}" type="pres">
      <dgm:prSet presAssocID="{51DE4F02-9AB5-4EC3-A5DB-B0378E99F7B9}" presName="parentText" presStyleLbl="node1" presStyleIdx="0" presStyleCnt="0">
        <dgm:presLayoutVars>
          <dgm:chMax val="0"/>
          <dgm:bulletEnabled val="1"/>
        </dgm:presLayoutVars>
      </dgm:prSet>
      <dgm:spPr/>
    </dgm:pt>
    <dgm:pt modelId="{EAD69242-0D50-4ACC-955A-9E0F56851B78}" type="pres">
      <dgm:prSet presAssocID="{51DE4F02-9AB5-4EC3-A5DB-B0378E99F7B9}" presName="parentRect" presStyleLbl="alignNode1" presStyleIdx="1" presStyleCnt="2" custScaleY="110990" custLinFactY="-151316" custLinFactNeighborX="4170" custLinFactNeighborY="-200000"/>
      <dgm:spPr/>
    </dgm:pt>
    <dgm:pt modelId="{2895F712-0A44-4D2B-803E-68C9AD97C2F1}" type="pres">
      <dgm:prSet presAssocID="{51DE4F02-9AB5-4EC3-A5DB-B0378E99F7B9}" presName="adorn" presStyleLbl="fgAccFollowNode1" presStyleIdx="1" presStyleCnt="2" custFlipHor="1" custScaleX="45339" custScaleY="44507"/>
      <dgm:spPr>
        <a:solidFill>
          <a:schemeClr val="bg1"/>
        </a:solidFill>
        <a:ln>
          <a:solidFill>
            <a:schemeClr val="bg1">
              <a:alpha val="90000"/>
            </a:schemeClr>
          </a:solidFill>
        </a:ln>
      </dgm:spPr>
    </dgm:pt>
  </dgm:ptLst>
  <dgm:cxnLst>
    <dgm:cxn modelId="{F62DDD15-FB51-4AE8-9BD2-3CBE22F105E7}" srcId="{656868C1-9F6C-415B-9805-74C25710746B}" destId="{02537221-B5C4-4115-A3CD-133E654BFC0F}" srcOrd="0" destOrd="0" parTransId="{18ABBA42-1B7F-434C-9413-A3EEC573CD2D}" sibTransId="{1F38554A-FBF0-4A76-BB32-33FC44B17F0E}"/>
    <dgm:cxn modelId="{B3A3F62E-C2E4-486D-A758-EBFD95864689}" srcId="{51DE4F02-9AB5-4EC3-A5DB-B0378E99F7B9}" destId="{CDBBBAD8-C8D1-496D-B65C-B473827745F5}" srcOrd="2" destOrd="0" parTransId="{2AF1583D-EEDE-4D5B-9E47-C61518DC2ED9}" sibTransId="{7BB3F590-3D11-4EB6-896F-EE44A492ADC8}"/>
    <dgm:cxn modelId="{46B87D30-4CA7-4900-9118-F4B40E5A8A78}" srcId="{02537221-B5C4-4115-A3CD-133E654BFC0F}" destId="{87594F11-3ECF-4C58-A841-2EB8D1CC3B3F}" srcOrd="1" destOrd="0" parTransId="{CFBE6082-2817-4843-8F33-6CE881122DD2}" sibTransId="{2E4CDA74-2A64-440B-B21F-9028C3AC37D9}"/>
    <dgm:cxn modelId="{1ACCB63E-E9B9-4CF1-9F09-05229C1993EA}" srcId="{656868C1-9F6C-415B-9805-74C25710746B}" destId="{51DE4F02-9AB5-4EC3-A5DB-B0378E99F7B9}" srcOrd="1" destOrd="0" parTransId="{D98444B6-CCEE-43B7-8EBD-47F9E74C8C27}" sibTransId="{5A971CD7-3381-42CD-98AE-4D95AAE90168}"/>
    <dgm:cxn modelId="{BCB9C860-0B38-4119-9304-F8B7F65CCC31}" srcId="{02537221-B5C4-4115-A3CD-133E654BFC0F}" destId="{5AA77135-E7B7-4AC4-9F6D-932DA256E3A7}" srcOrd="0" destOrd="0" parTransId="{45A9E8EE-5D56-4D7D-971D-D6BACB35D69E}" sibTransId="{933D8624-D61F-4AB0-9A2F-5A25321B0D1B}"/>
    <dgm:cxn modelId="{384D7245-FBE0-4B5B-934D-E2002E112031}" type="presOf" srcId="{EF07742B-BD62-42A7-BFF0-159F24C7DFA8}" destId="{EB8BD3F1-E3CF-4402-8D31-D9EF05608B41}" srcOrd="0" destOrd="1" presId="urn:microsoft.com/office/officeart/2005/8/layout/bList2"/>
    <dgm:cxn modelId="{31C2E250-C0A8-4B41-A932-2DEB2581829C}" type="presOf" srcId="{02537221-B5C4-4115-A3CD-133E654BFC0F}" destId="{A49D883B-CD07-4C19-9548-95D4794F1A0E}" srcOrd="1" destOrd="0" presId="urn:microsoft.com/office/officeart/2005/8/layout/bList2"/>
    <dgm:cxn modelId="{1648947B-58E8-4582-9292-3158EBFFFC8B}" type="presOf" srcId="{51DE4F02-9AB5-4EC3-A5DB-B0378E99F7B9}" destId="{BF3C5AA1-600C-4447-8CAE-6A3D07026F11}" srcOrd="0" destOrd="0" presId="urn:microsoft.com/office/officeart/2005/8/layout/bList2"/>
    <dgm:cxn modelId="{6C838F7C-28F1-4996-8EA7-14D6FD874623}" srcId="{51DE4F02-9AB5-4EC3-A5DB-B0378E99F7B9}" destId="{EF07742B-BD62-42A7-BFF0-159F24C7DFA8}" srcOrd="1" destOrd="0" parTransId="{33309E0A-2A17-47EA-8392-DE2BECD8449D}" sibTransId="{68C92902-2E27-4CF8-9E50-087DA517F1BF}"/>
    <dgm:cxn modelId="{441FB988-C7A0-4251-98FD-BBC1048D54A9}" type="presOf" srcId="{94B602EA-995D-4D34-8111-B735E748A43F}" destId="{EB8BD3F1-E3CF-4402-8D31-D9EF05608B41}" srcOrd="0" destOrd="0" presId="urn:microsoft.com/office/officeart/2005/8/layout/bList2"/>
    <dgm:cxn modelId="{ABC9B48F-27E8-47DA-9412-35A07F1F4C66}" srcId="{51DE4F02-9AB5-4EC3-A5DB-B0378E99F7B9}" destId="{94B602EA-995D-4D34-8111-B735E748A43F}" srcOrd="0" destOrd="0" parTransId="{5527520A-E41F-411D-B9F9-7E550F1660B7}" sibTransId="{D5FEFE90-CA75-4AFC-8E18-BC263EAE144F}"/>
    <dgm:cxn modelId="{230F7398-8ECF-4227-8B98-12523B5CBA55}" type="presOf" srcId="{CDBBBAD8-C8D1-496D-B65C-B473827745F5}" destId="{EB8BD3F1-E3CF-4402-8D31-D9EF05608B41}" srcOrd="0" destOrd="2" presId="urn:microsoft.com/office/officeart/2005/8/layout/bList2"/>
    <dgm:cxn modelId="{3CFB589D-A6D5-4D96-BCD6-B514551F073C}" type="presOf" srcId="{02537221-B5C4-4115-A3CD-133E654BFC0F}" destId="{2EA8943F-81D4-4DE5-8360-840CB873A280}" srcOrd="0" destOrd="0" presId="urn:microsoft.com/office/officeart/2005/8/layout/bList2"/>
    <dgm:cxn modelId="{EA0053B6-9B91-476E-9267-F0341F4AF0CE}" type="presOf" srcId="{1F38554A-FBF0-4A76-BB32-33FC44B17F0E}" destId="{2BA889F9-EA4D-4D78-8C92-690372C57513}" srcOrd="0" destOrd="0" presId="urn:microsoft.com/office/officeart/2005/8/layout/bList2"/>
    <dgm:cxn modelId="{E516D4C1-0554-40FE-9EEF-553ADAED5903}" type="presOf" srcId="{51DE4F02-9AB5-4EC3-A5DB-B0378E99F7B9}" destId="{EAD69242-0D50-4ACC-955A-9E0F56851B78}" srcOrd="1" destOrd="0" presId="urn:microsoft.com/office/officeart/2005/8/layout/bList2"/>
    <dgm:cxn modelId="{B92D05C2-C396-4DD8-9FEA-C8A15FC98938}" type="presOf" srcId="{5AA77135-E7B7-4AC4-9F6D-932DA256E3A7}" destId="{C775D7C5-4149-41D8-87C6-DA9D291F751A}" srcOrd="0" destOrd="0" presId="urn:microsoft.com/office/officeart/2005/8/layout/bList2"/>
    <dgm:cxn modelId="{14EABDC8-C046-45C6-8953-BFF2F2332ACA}" type="presOf" srcId="{87594F11-3ECF-4C58-A841-2EB8D1CC3B3F}" destId="{C775D7C5-4149-41D8-87C6-DA9D291F751A}" srcOrd="0" destOrd="1" presId="urn:microsoft.com/office/officeart/2005/8/layout/bList2"/>
    <dgm:cxn modelId="{B3BB04CC-2718-4925-82E5-9021B7B4496E}" type="presOf" srcId="{656868C1-9F6C-415B-9805-74C25710746B}" destId="{645F667D-0AE0-44EC-B880-5C4CBBD75E4D}" srcOrd="0" destOrd="0" presId="urn:microsoft.com/office/officeart/2005/8/layout/bList2"/>
    <dgm:cxn modelId="{CBB33E09-7CEF-471A-ADDF-31399E0E1EE0}" type="presParOf" srcId="{645F667D-0AE0-44EC-B880-5C4CBBD75E4D}" destId="{5E5ABA5C-EB7C-437C-9A47-316D72F34272}" srcOrd="0" destOrd="0" presId="urn:microsoft.com/office/officeart/2005/8/layout/bList2"/>
    <dgm:cxn modelId="{9EEFFF2A-8B1F-4A32-A020-F333A7F5D2B8}" type="presParOf" srcId="{5E5ABA5C-EB7C-437C-9A47-316D72F34272}" destId="{C775D7C5-4149-41D8-87C6-DA9D291F751A}" srcOrd="0" destOrd="0" presId="urn:microsoft.com/office/officeart/2005/8/layout/bList2"/>
    <dgm:cxn modelId="{8D0E0DEA-B498-4F8D-9373-BE230FA1EA9B}" type="presParOf" srcId="{5E5ABA5C-EB7C-437C-9A47-316D72F34272}" destId="{2EA8943F-81D4-4DE5-8360-840CB873A280}" srcOrd="1" destOrd="0" presId="urn:microsoft.com/office/officeart/2005/8/layout/bList2"/>
    <dgm:cxn modelId="{C637821B-FCA7-44E8-ADFE-37EF02EBDF16}" type="presParOf" srcId="{5E5ABA5C-EB7C-437C-9A47-316D72F34272}" destId="{A49D883B-CD07-4C19-9548-95D4794F1A0E}" srcOrd="2" destOrd="0" presId="urn:microsoft.com/office/officeart/2005/8/layout/bList2"/>
    <dgm:cxn modelId="{DDF731C9-918A-4E30-A4A4-FC502FCFC180}" type="presParOf" srcId="{5E5ABA5C-EB7C-437C-9A47-316D72F34272}" destId="{E8550509-38AB-4BE6-B476-6509089D23A4}" srcOrd="3" destOrd="0" presId="urn:microsoft.com/office/officeart/2005/8/layout/bList2"/>
    <dgm:cxn modelId="{0E9FC662-D165-4944-99D2-002CA1CAFF34}" type="presParOf" srcId="{645F667D-0AE0-44EC-B880-5C4CBBD75E4D}" destId="{2BA889F9-EA4D-4D78-8C92-690372C57513}" srcOrd="1" destOrd="0" presId="urn:microsoft.com/office/officeart/2005/8/layout/bList2"/>
    <dgm:cxn modelId="{80CBB179-272A-420C-A46D-E1A733B8B231}" type="presParOf" srcId="{645F667D-0AE0-44EC-B880-5C4CBBD75E4D}" destId="{798EF8AE-2569-4173-9B9B-D25EB486DF98}" srcOrd="2" destOrd="0" presId="urn:microsoft.com/office/officeart/2005/8/layout/bList2"/>
    <dgm:cxn modelId="{5E310FF7-B1CD-4E0D-A5D1-5822E6A404E5}" type="presParOf" srcId="{798EF8AE-2569-4173-9B9B-D25EB486DF98}" destId="{EB8BD3F1-E3CF-4402-8D31-D9EF05608B41}" srcOrd="0" destOrd="0" presId="urn:microsoft.com/office/officeart/2005/8/layout/bList2"/>
    <dgm:cxn modelId="{5D080814-9147-44CF-BAB2-EA1DE5878255}" type="presParOf" srcId="{798EF8AE-2569-4173-9B9B-D25EB486DF98}" destId="{BF3C5AA1-600C-4447-8CAE-6A3D07026F11}" srcOrd="1" destOrd="0" presId="urn:microsoft.com/office/officeart/2005/8/layout/bList2"/>
    <dgm:cxn modelId="{22991951-C196-486B-81BA-34AF0A06ACE4}" type="presParOf" srcId="{798EF8AE-2569-4173-9B9B-D25EB486DF98}" destId="{EAD69242-0D50-4ACC-955A-9E0F56851B78}" srcOrd="2" destOrd="0" presId="urn:microsoft.com/office/officeart/2005/8/layout/bList2"/>
    <dgm:cxn modelId="{B59BF988-22D1-47C0-9F12-2EA4177099AB}" type="presParOf" srcId="{798EF8AE-2569-4173-9B9B-D25EB486DF98}" destId="{2895F712-0A44-4D2B-803E-68C9AD97C2F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5D7C5-4149-41D8-87C6-DA9D291F751A}">
      <dsp:nvSpPr>
        <dsp:cNvPr id="0" name=""/>
        <dsp:cNvSpPr/>
      </dsp:nvSpPr>
      <dsp:spPr>
        <a:xfrm>
          <a:off x="7130" y="333207"/>
          <a:ext cx="1332552" cy="1061199"/>
        </a:xfrm>
        <a:prstGeom prst="round2SameRect">
          <a:avLst>
            <a:gd name="adj1" fmla="val 8000"/>
            <a:gd name="adj2" fmla="val 0"/>
          </a:avLst>
        </a:prstGeom>
        <a:solidFill>
          <a:schemeClr val="lt1">
            <a:alpha val="90000"/>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Char char="•"/>
          </a:pPr>
          <a:endParaRPr lang="ru-RU" sz="2000" kern="1200" dirty="0"/>
        </a:p>
        <a:p>
          <a:pPr marL="228600" lvl="1" indent="-228600" algn="ctr" defTabSz="889000">
            <a:lnSpc>
              <a:spcPct val="90000"/>
            </a:lnSpc>
            <a:spcBef>
              <a:spcPct val="0"/>
            </a:spcBef>
            <a:spcAft>
              <a:spcPct val="15000"/>
            </a:spcAft>
            <a:buChar char="•"/>
          </a:pPr>
          <a:r>
            <a:rPr lang="en-US" sz="2000" kern="1200" dirty="0"/>
            <a:t>38 qubits</a:t>
          </a:r>
          <a:endParaRPr lang="ru-RU" sz="2000" kern="1200" dirty="0"/>
        </a:p>
      </dsp:txBody>
      <dsp:txXfrm>
        <a:off x="31995" y="358072"/>
        <a:ext cx="1282822" cy="1036334"/>
      </dsp:txXfrm>
    </dsp:sp>
    <dsp:sp modelId="{A49D883B-CD07-4C19-9548-95D4794F1A0E}">
      <dsp:nvSpPr>
        <dsp:cNvPr id="0" name=""/>
        <dsp:cNvSpPr/>
      </dsp:nvSpPr>
      <dsp:spPr>
        <a:xfrm>
          <a:off x="15345" y="0"/>
          <a:ext cx="1330007" cy="510693"/>
        </a:xfrm>
        <a:prstGeom prst="rect">
          <a:avLst/>
        </a:prstGeom>
        <a:solidFill>
          <a:schemeClr val="accent5">
            <a:shade val="8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CPU</a:t>
          </a:r>
          <a:endParaRPr lang="ru-RU" sz="2800" kern="1200" dirty="0">
            <a:latin typeface="Arial" panose="020B0604020202020204" pitchFamily="34" charset="0"/>
            <a:cs typeface="Arial" panose="020B0604020202020204" pitchFamily="34" charset="0"/>
          </a:endParaRPr>
        </a:p>
      </dsp:txBody>
      <dsp:txXfrm>
        <a:off x="15345" y="0"/>
        <a:ext cx="936625" cy="510693"/>
      </dsp:txXfrm>
    </dsp:sp>
    <dsp:sp modelId="{E8550509-38AB-4BE6-B476-6509089D23A4}">
      <dsp:nvSpPr>
        <dsp:cNvPr id="0" name=""/>
        <dsp:cNvSpPr/>
      </dsp:nvSpPr>
      <dsp:spPr>
        <a:xfrm flipH="1" flipV="1">
          <a:off x="1114358" y="1568577"/>
          <a:ext cx="194542" cy="188870"/>
        </a:xfrm>
        <a:prstGeom prst="ellipse">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EB8BD3F1-E3CF-4402-8D31-D9EF05608B41}">
      <dsp:nvSpPr>
        <dsp:cNvPr id="0" name=""/>
        <dsp:cNvSpPr/>
      </dsp:nvSpPr>
      <dsp:spPr>
        <a:xfrm>
          <a:off x="1452738" y="0"/>
          <a:ext cx="1332552" cy="1379779"/>
        </a:xfrm>
        <a:prstGeom prst="round2SameRect">
          <a:avLst>
            <a:gd name="adj1" fmla="val 8000"/>
            <a:gd name="adj2" fmla="val 0"/>
          </a:avLst>
        </a:prstGeom>
        <a:solidFill>
          <a:schemeClr val="lt1">
            <a:alpha val="90000"/>
            <a:hueOff val="0"/>
            <a:satOff val="0"/>
            <a:lumOff val="0"/>
            <a:alphaOff val="0"/>
          </a:schemeClr>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   </a:t>
          </a:r>
          <a:endParaRPr lang="ru-RU" sz="2000" kern="1200" dirty="0"/>
        </a:p>
        <a:p>
          <a:pPr marL="228600" lvl="1" indent="-228600" algn="ctr" defTabSz="889000">
            <a:lnSpc>
              <a:spcPct val="90000"/>
            </a:lnSpc>
            <a:spcBef>
              <a:spcPct val="0"/>
            </a:spcBef>
            <a:spcAft>
              <a:spcPct val="15000"/>
            </a:spcAft>
            <a:buChar char="•"/>
          </a:pPr>
          <a:endParaRPr lang="ru-RU" sz="2000" kern="1200" dirty="0"/>
        </a:p>
        <a:p>
          <a:pPr marL="228600" lvl="1" indent="-228600" algn="ctr" defTabSz="889000">
            <a:lnSpc>
              <a:spcPct val="90000"/>
            </a:lnSpc>
            <a:spcBef>
              <a:spcPct val="0"/>
            </a:spcBef>
            <a:spcAft>
              <a:spcPct val="15000"/>
            </a:spcAft>
            <a:buChar char="•"/>
          </a:pPr>
          <a:r>
            <a:rPr lang="en-US" sz="2000" kern="1200" dirty="0"/>
            <a:t>34 qubits </a:t>
          </a:r>
          <a:endParaRPr lang="ru-RU" sz="2000" kern="1200" dirty="0"/>
        </a:p>
      </dsp:txBody>
      <dsp:txXfrm>
        <a:off x="1483961" y="31223"/>
        <a:ext cx="1270106" cy="1348556"/>
      </dsp:txXfrm>
    </dsp:sp>
    <dsp:sp modelId="{EAD69242-0D50-4ACC-955A-9E0F56851B78}">
      <dsp:nvSpPr>
        <dsp:cNvPr id="0" name=""/>
        <dsp:cNvSpPr/>
      </dsp:nvSpPr>
      <dsp:spPr>
        <a:xfrm>
          <a:off x="1452738" y="0"/>
          <a:ext cx="1332552" cy="474738"/>
        </a:xfrm>
        <a:prstGeom prst="rect">
          <a:avLst/>
        </a:prstGeom>
        <a:solidFill>
          <a:srgbClr val="00B0F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GPU</a:t>
          </a:r>
          <a:endParaRPr lang="ru-RU" sz="2800" kern="1200" dirty="0">
            <a:latin typeface="Arial" panose="020B0604020202020204" pitchFamily="34" charset="0"/>
            <a:cs typeface="Arial" panose="020B0604020202020204" pitchFamily="34" charset="0"/>
          </a:endParaRPr>
        </a:p>
      </dsp:txBody>
      <dsp:txXfrm>
        <a:off x="1452738" y="0"/>
        <a:ext cx="938417" cy="474738"/>
      </dsp:txXfrm>
    </dsp:sp>
    <dsp:sp modelId="{2895F712-0A44-4D2B-803E-68C9AD97C2F1}">
      <dsp:nvSpPr>
        <dsp:cNvPr id="0" name=""/>
        <dsp:cNvSpPr/>
      </dsp:nvSpPr>
      <dsp:spPr>
        <a:xfrm flipH="1">
          <a:off x="2553999" y="1647857"/>
          <a:ext cx="211458" cy="207577"/>
        </a:xfrm>
        <a:prstGeom prst="ellipse">
          <a:avLst/>
        </a:prstGeom>
        <a:solidFill>
          <a:schemeClr val="bg1"/>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0B517-9FEE-414C-9F65-1A37DF183B77}" type="datetimeFigureOut">
              <a:rPr lang="ru-RU" smtClean="0"/>
              <a:t>04.07.2022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0C210-7B7E-41EF-891A-2D649091ADA7}" type="slidenum">
              <a:rPr lang="ru-RU" smtClean="0"/>
              <a:t>‹#›</a:t>
            </a:fld>
            <a:endParaRPr lang="ru-RU"/>
          </a:p>
        </p:txBody>
      </p:sp>
    </p:spTree>
    <p:extLst>
      <p:ext uri="{BB962C8B-B14F-4D97-AF65-F5344CB8AC3E}">
        <p14:creationId xmlns:p14="http://schemas.microsoft.com/office/powerpoint/2010/main" val="216404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7350" y="327025"/>
            <a:ext cx="6140450" cy="3454400"/>
          </a:xfrm>
        </p:spPr>
      </p:sp>
      <p:sp>
        <p:nvSpPr>
          <p:cNvPr id="3" name="Заметки 2"/>
          <p:cNvSpPr>
            <a:spLocks noGrp="1"/>
          </p:cNvSpPr>
          <p:nvPr>
            <p:ph type="body" idx="1"/>
          </p:nvPr>
        </p:nvSpPr>
        <p:spPr>
          <a:xfrm>
            <a:off x="499580" y="4001449"/>
            <a:ext cx="6205314" cy="5719657"/>
          </a:xfrm>
        </p:spPr>
        <p:txBody>
          <a:bodyPr/>
          <a:lstStyle/>
          <a:p>
            <a:pPr algn="just"/>
            <a:r>
              <a:rPr lang="ru-RU" dirty="0"/>
              <a:t>На Фабрике сверхтяжелых элементов продолжается подготовка к проведению первого эксперимента по изучению химических свойств 114 (</a:t>
            </a:r>
            <a:r>
              <a:rPr lang="ru-RU" dirty="0" err="1"/>
              <a:t>флеровия</a:t>
            </a:r>
            <a:r>
              <a:rPr lang="ru-RU" dirty="0"/>
              <a:t>) и 112 (</a:t>
            </a:r>
            <a:r>
              <a:rPr lang="ru-RU" dirty="0" err="1"/>
              <a:t>коперниция</a:t>
            </a:r>
            <a:r>
              <a:rPr lang="ru-RU" dirty="0"/>
              <a:t>) элементов в реакции калиций-48 + плутоний-242. Успешно прошли первые пуско-наладочные испытания сепаратора </a:t>
            </a:r>
            <a:r>
              <a:rPr lang="en-US" dirty="0"/>
              <a:t>GRAND </a:t>
            </a:r>
            <a:r>
              <a:rPr lang="ru-RU" dirty="0"/>
              <a:t>на пучке ионов кальция-48. Удалось получить достаточно компактное изображение ядер отдачи в фокальной плоскости детекторной камеры: 5 </a:t>
            </a:r>
            <a:r>
              <a:rPr lang="en-US" dirty="0"/>
              <a:t>x</a:t>
            </a:r>
            <a:r>
              <a:rPr lang="ru-RU" dirty="0"/>
              <a:t> 5.5 см, что позволяет перейти к следующим этапам подготовки эксперимента. Начала химического эксперимента намечено на конец весны – начало лета этого года.</a:t>
            </a:r>
            <a:endParaRPr lang="en-US" dirty="0"/>
          </a:p>
          <a:p>
            <a:pPr algn="just"/>
            <a:endParaRPr lang="en-US" dirty="0"/>
          </a:p>
          <a:p>
            <a:pPr algn="just"/>
            <a:r>
              <a:rPr lang="en-US" dirty="0"/>
              <a:t>At the Superheavy Element Factory, preparations are underway for the first experiment to study the chemical properties of elements 114 (flerovium) and 112 (</a:t>
            </a:r>
            <a:r>
              <a:rPr lang="en-US" dirty="0" err="1"/>
              <a:t>copernicium</a:t>
            </a:r>
            <a:r>
              <a:rPr lang="en-US" dirty="0"/>
              <a:t>) in the reaction of calcium-48 + plutonium-242. The first commissioning tests of the GRAND separator on a beam of calcium ions-48 have successfully passed. It was possible to obtain a fairly compact image of recoil nuclei in the focal plane of the detector chamber: 5 x 5.5 cm, which allows us to proceed to the next stages of the experiment preparation. The beginning of the chemical experiment is scheduled for late spring - early summer of this year.</a:t>
            </a:r>
            <a:endParaRPr lang="ru-RU" dirty="0"/>
          </a:p>
        </p:txBody>
      </p:sp>
      <p:sp>
        <p:nvSpPr>
          <p:cNvPr id="4" name="Номер слайда 3"/>
          <p:cNvSpPr>
            <a:spLocks noGrp="1"/>
          </p:cNvSpPr>
          <p:nvPr>
            <p:ph type="sldNum" sz="quarter" idx="5"/>
          </p:nvPr>
        </p:nvSpPr>
        <p:spPr/>
        <p:txBody>
          <a:bodyPr/>
          <a:lstStyle/>
          <a:p>
            <a:fld id="{BA73CD76-ADC9-4E19-A1C1-C97D169DD60D}"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280125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23929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с целью исследования возможностей инфраструктуры ЛИТ</a:t>
            </a:r>
            <a:r>
              <a:rPr lang="ru-RU" baseline="0" dirty="0"/>
              <a:t> д</a:t>
            </a:r>
            <a:r>
              <a:rPr lang="ru-RU" dirty="0"/>
              <a:t>ля оценки  доступных границ расчетов (</a:t>
            </a:r>
            <a:r>
              <a:rPr lang="ru-RU" baseline="0" dirty="0"/>
              <a:t> </a:t>
            </a:r>
            <a:r>
              <a:rPr lang="ru-RU" dirty="0"/>
              <a:t>количества </a:t>
            </a:r>
            <a:r>
              <a:rPr lang="ru-RU" dirty="0" err="1"/>
              <a:t>кубитов</a:t>
            </a:r>
            <a:r>
              <a:rPr lang="ru-RU" dirty="0"/>
              <a:t> и времени</a:t>
            </a:r>
            <a:r>
              <a:rPr lang="ru-RU" baseline="0" dirty="0"/>
              <a:t> выполнения алгоритма)  </a:t>
            </a:r>
            <a:endParaRPr lang="en-US" baseline="0" dirty="0"/>
          </a:p>
          <a:p>
            <a:r>
              <a:rPr lang="ru-RU" baseline="0" dirty="0"/>
              <a:t>было произведено тестирование на 3-х различных симуляторах и на 2-х различных типах архитектур на следующих алгоритмах: тестовом алгоритме (а ля </a:t>
            </a:r>
            <a:r>
              <a:rPr lang="en-US" baseline="0" dirty="0"/>
              <a:t> Google)</a:t>
            </a:r>
            <a:r>
              <a:rPr lang="ru-RU" baseline="0" dirty="0"/>
              <a:t>, алгоритме </a:t>
            </a:r>
            <a:r>
              <a:rPr lang="ru-RU" baseline="0" dirty="0" err="1"/>
              <a:t>Гровера</a:t>
            </a:r>
            <a:r>
              <a:rPr lang="ru-RU" baseline="0" dirty="0"/>
              <a:t> и квантовом преобразовании Фурье.)</a:t>
            </a:r>
          </a:p>
          <a:p>
            <a:r>
              <a:rPr lang="ru-RU" dirty="0"/>
              <a:t>На</a:t>
            </a:r>
            <a:r>
              <a:rPr lang="ru-RU" baseline="0" dirty="0"/>
              <a:t> симуляторе </a:t>
            </a:r>
            <a:r>
              <a:rPr lang="en-US" baseline="0" dirty="0" err="1"/>
              <a:t>CuQuantum</a:t>
            </a:r>
            <a:r>
              <a:rPr lang="en-US" baseline="0" dirty="0"/>
              <a:t> </a:t>
            </a:r>
            <a:r>
              <a:rPr lang="ru-RU" baseline="0" dirty="0"/>
              <a:t>произведено тестирование с использованием нескольких графических процессоров (до 4-х </a:t>
            </a:r>
            <a:r>
              <a:rPr lang="en-US" baseline="0" dirty="0"/>
              <a:t>GPU), </a:t>
            </a:r>
            <a:r>
              <a:rPr lang="ru-RU" baseline="0" dirty="0"/>
              <a:t>которое продемонстрировало не только возможность симуляции  дополнительного </a:t>
            </a:r>
            <a:r>
              <a:rPr lang="ru-RU" baseline="0" dirty="0" err="1"/>
              <a:t>кубита</a:t>
            </a:r>
            <a:r>
              <a:rPr lang="ru-RU" baseline="0" dirty="0"/>
              <a:t>  при добавлении дополнительно </a:t>
            </a:r>
            <a:r>
              <a:rPr lang="en-US" baseline="0" dirty="0"/>
              <a:t>GPU</a:t>
            </a:r>
            <a:r>
              <a:rPr lang="ru-RU" baseline="0" dirty="0"/>
              <a:t>, но и увеличение скорости</a:t>
            </a:r>
            <a:r>
              <a:rPr lang="en-US" baseline="0" dirty="0"/>
              <a:t> </a:t>
            </a:r>
          </a:p>
          <a:p>
            <a:endParaRPr lang="ru-RU" dirty="0"/>
          </a:p>
        </p:txBody>
      </p:sp>
      <p:sp>
        <p:nvSpPr>
          <p:cNvPr id="4" name="Номер слайда 3"/>
          <p:cNvSpPr>
            <a:spLocks noGrp="1"/>
          </p:cNvSpPr>
          <p:nvPr>
            <p:ph type="sldNum" sz="quarter" idx="10"/>
          </p:nvPr>
        </p:nvSpPr>
        <p:spPr/>
        <p:txBody>
          <a:bodyPr/>
          <a:lstStyle/>
          <a:p>
            <a:fld id="{33EAC363-D011-4795-A163-406BADD32E87}" type="slidenum">
              <a:rPr lang="ru-RU" smtClean="0"/>
              <a:t>20</a:t>
            </a:fld>
            <a:endParaRPr lang="ru-RU"/>
          </a:p>
        </p:txBody>
      </p:sp>
    </p:spTree>
    <p:extLst>
      <p:ext uri="{BB962C8B-B14F-4D97-AF65-F5344CB8AC3E}">
        <p14:creationId xmlns:p14="http://schemas.microsoft.com/office/powerpoint/2010/main" val="73294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9888A3D-D87A-4CB6-AFD4-755CB4BC18FC}" type="datetimeFigureOut">
              <a:rPr lang="ru-RU" smtClean="0"/>
              <a:t>04.07.2022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231583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888A3D-D87A-4CB6-AFD4-755CB4BC18FC}" type="datetimeFigureOut">
              <a:rPr lang="ru-RU" smtClean="0"/>
              <a:t>04.07.2022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234278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888A3D-D87A-4CB6-AFD4-755CB4BC18FC}" type="datetimeFigureOut">
              <a:rPr lang="ru-RU" smtClean="0"/>
              <a:t>04.07.2022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72866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9888A3D-D87A-4CB6-AFD4-755CB4BC18FC}" type="datetimeFigureOut">
              <a:rPr lang="ru-RU" smtClean="0"/>
              <a:t>04.07.2022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329695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9888A3D-D87A-4CB6-AFD4-755CB4BC18FC}" type="datetimeFigureOut">
              <a:rPr lang="ru-RU" smtClean="0"/>
              <a:t>04.07.2022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176770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9888A3D-D87A-4CB6-AFD4-755CB4BC18FC}" type="datetimeFigureOut">
              <a:rPr lang="ru-RU" smtClean="0"/>
              <a:t>04.07.2022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179102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9888A3D-D87A-4CB6-AFD4-755CB4BC18FC}" type="datetimeFigureOut">
              <a:rPr lang="ru-RU" smtClean="0"/>
              <a:t>04.07.2022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321746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9888A3D-D87A-4CB6-AFD4-755CB4BC18FC}" type="datetimeFigureOut">
              <a:rPr lang="ru-RU" smtClean="0"/>
              <a:t>04.07.2022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364563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888A3D-D87A-4CB6-AFD4-755CB4BC18FC}" type="datetimeFigureOut">
              <a:rPr lang="ru-RU" smtClean="0"/>
              <a:t>04.07.2022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180804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888A3D-D87A-4CB6-AFD4-755CB4BC18FC}" type="datetimeFigureOut">
              <a:rPr lang="ru-RU" smtClean="0"/>
              <a:t>04.07.2022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96554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9888A3D-D87A-4CB6-AFD4-755CB4BC18FC}" type="datetimeFigureOut">
              <a:rPr lang="ru-RU" smtClean="0"/>
              <a:t>04.07.2022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C5E246-0EA8-45EA-86B5-3438183355BF}" type="slidenum">
              <a:rPr lang="ru-RU" smtClean="0"/>
              <a:t>‹#›</a:t>
            </a:fld>
            <a:endParaRPr lang="ru-RU"/>
          </a:p>
        </p:txBody>
      </p:sp>
    </p:spTree>
    <p:extLst>
      <p:ext uri="{BB962C8B-B14F-4D97-AF65-F5344CB8AC3E}">
        <p14:creationId xmlns:p14="http://schemas.microsoft.com/office/powerpoint/2010/main" val="241578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88A3D-D87A-4CB6-AFD4-755CB4BC18FC}" type="datetimeFigureOut">
              <a:rPr lang="ru-RU" smtClean="0"/>
              <a:t>04.07.2022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5E246-0EA8-45EA-86B5-3438183355BF}" type="slidenum">
              <a:rPr lang="ru-RU" smtClean="0"/>
              <a:t>‹#›</a:t>
            </a:fld>
            <a:endParaRPr lang="ru-RU"/>
          </a:p>
        </p:txBody>
      </p:sp>
    </p:spTree>
    <p:extLst>
      <p:ext uri="{BB962C8B-B14F-4D97-AF65-F5344CB8AC3E}">
        <p14:creationId xmlns:p14="http://schemas.microsoft.com/office/powerpoint/2010/main" val="381656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3.png"/><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839" y="1340843"/>
            <a:ext cx="11114641" cy="1938992"/>
          </a:xfrm>
          <a:prstGeom prst="rect">
            <a:avLst/>
          </a:prstGeom>
          <a:noFill/>
        </p:spPr>
        <p:txBody>
          <a:bodyPr wrap="square" rtlCol="0">
            <a:spAutoFit/>
          </a:bodyPr>
          <a:lstStyle/>
          <a:p>
            <a:pPr algn="ctr"/>
            <a:r>
              <a:rPr lang="ru-RU" sz="2400" b="1" i="1" dirty="0">
                <a:solidFill>
                  <a:srgbClr val="002060"/>
                </a:solidFill>
                <a:latin typeface="Arial Black" panose="020B0A04020102020204" pitchFamily="34" charset="0"/>
                <a:cs typeface="Arial" panose="020B0604020202020204" pitchFamily="34" charset="0"/>
              </a:rPr>
              <a:t>СВЕРХТЯЖЕЛЫЕ ЯДРА И АТОМЫ:</a:t>
            </a:r>
            <a:r>
              <a:rPr lang="en-US" sz="2400" b="1" i="1" dirty="0">
                <a:solidFill>
                  <a:srgbClr val="002060"/>
                </a:solidFill>
                <a:latin typeface="Arial Black" panose="020B0A04020102020204" pitchFamily="34" charset="0"/>
                <a:cs typeface="Arial" panose="020B0604020202020204" pitchFamily="34" charset="0"/>
              </a:rPr>
              <a:t> </a:t>
            </a:r>
            <a:r>
              <a:rPr lang="ru-RU" sz="2400" b="1" i="1" dirty="0">
                <a:solidFill>
                  <a:srgbClr val="002060"/>
                </a:solidFill>
                <a:latin typeface="Arial Black" panose="020B0A04020102020204" pitchFamily="34" charset="0"/>
                <a:cs typeface="Arial" panose="020B0604020202020204" pitchFamily="34" charset="0"/>
              </a:rPr>
              <a:t>ПРЕДЕЛЫ МАСС ЯДЕР И</a:t>
            </a:r>
            <a:br>
              <a:rPr lang="en-US" sz="2400" b="1" i="1" dirty="0">
                <a:solidFill>
                  <a:srgbClr val="002060"/>
                </a:solidFill>
                <a:latin typeface="Arial Black" panose="020B0A04020102020204" pitchFamily="34" charset="0"/>
                <a:cs typeface="Arial" panose="020B0604020202020204" pitchFamily="34" charset="0"/>
              </a:rPr>
            </a:br>
            <a:r>
              <a:rPr lang="ru-RU" sz="2400" b="1" i="1" dirty="0">
                <a:solidFill>
                  <a:srgbClr val="002060"/>
                </a:solidFill>
                <a:latin typeface="Arial Black" panose="020B0A04020102020204" pitchFamily="34" charset="0"/>
                <a:cs typeface="Arial" panose="020B0604020202020204" pitchFamily="34" charset="0"/>
              </a:rPr>
              <a:t>ГРАНИЦЫ</a:t>
            </a:r>
            <a:r>
              <a:rPr lang="en-US" sz="2400" b="1" i="1" dirty="0">
                <a:solidFill>
                  <a:srgbClr val="002060"/>
                </a:solidFill>
                <a:latin typeface="Arial Black" panose="020B0A04020102020204" pitchFamily="34" charset="0"/>
                <a:cs typeface="Arial" panose="020B0604020202020204" pitchFamily="34" charset="0"/>
              </a:rPr>
              <a:t> </a:t>
            </a:r>
            <a:r>
              <a:rPr lang="ru-RU" sz="2400" b="1" i="1" dirty="0">
                <a:solidFill>
                  <a:srgbClr val="002060"/>
                </a:solidFill>
                <a:latin typeface="Arial Black" panose="020B0A04020102020204" pitchFamily="34" charset="0"/>
                <a:cs typeface="Arial" panose="020B0604020202020204" pitchFamily="34" charset="0"/>
              </a:rPr>
              <a:t>ПЕРИОДИЧЕСКОЙ ТАБЛИЦЫ Д.И. МЕНДЕЛЕЕВА</a:t>
            </a:r>
            <a:endParaRPr lang="en-US" sz="2400" b="1" i="1" dirty="0">
              <a:solidFill>
                <a:srgbClr val="002060"/>
              </a:solidFill>
              <a:latin typeface="Arial Black" panose="020B0A04020102020204" pitchFamily="34" charset="0"/>
              <a:cs typeface="Arial" panose="020B0604020202020204" pitchFamily="34" charset="0"/>
            </a:endParaRPr>
          </a:p>
          <a:p>
            <a:endParaRPr lang="en-US" sz="2400" b="1" i="1" dirty="0">
              <a:solidFill>
                <a:srgbClr val="002060"/>
              </a:solidFill>
              <a:latin typeface="Arial Black" panose="020B0A04020102020204" pitchFamily="34" charset="0"/>
              <a:cs typeface="Arial" panose="020B0604020202020204" pitchFamily="34" charset="0"/>
            </a:endParaRPr>
          </a:p>
          <a:p>
            <a:pPr algn="ctr"/>
            <a:r>
              <a:rPr lang="ru-RU" sz="2400" i="1" dirty="0">
                <a:solidFill>
                  <a:srgbClr val="002060"/>
                </a:solidFill>
                <a:latin typeface="Arial" panose="020B0604020202020204" pitchFamily="34" charset="0"/>
                <a:cs typeface="Arial" panose="020B0604020202020204" pitchFamily="34" charset="0"/>
              </a:rPr>
              <a:t>Грант </a:t>
            </a:r>
            <a:r>
              <a:rPr lang="ru-RU" sz="2400" i="1" dirty="0" err="1">
                <a:solidFill>
                  <a:srgbClr val="002060"/>
                </a:solidFill>
                <a:latin typeface="Arial" panose="020B0604020202020204" pitchFamily="34" charset="0"/>
                <a:cs typeface="Arial" panose="020B0604020202020204" pitchFamily="34" charset="0"/>
              </a:rPr>
              <a:t>Минобрнауки</a:t>
            </a:r>
            <a:r>
              <a:rPr lang="ru-RU" sz="2400" i="1" dirty="0">
                <a:solidFill>
                  <a:srgbClr val="002060"/>
                </a:solidFill>
                <a:latin typeface="Arial" panose="020B0604020202020204" pitchFamily="34" charset="0"/>
                <a:cs typeface="Arial" panose="020B0604020202020204" pitchFamily="34" charset="0"/>
              </a:rPr>
              <a:t> РФ, 075-10-2020-117</a:t>
            </a:r>
          </a:p>
          <a:p>
            <a:pPr algn="ctr"/>
            <a:r>
              <a:rPr lang="en-US" sz="2400" i="1" dirty="0">
                <a:solidFill>
                  <a:srgbClr val="002060"/>
                </a:solidFill>
                <a:latin typeface="Arial" panose="020B0604020202020204" pitchFamily="34" charset="0"/>
                <a:cs typeface="Arial" panose="020B0604020202020204" pitchFamily="34" charset="0"/>
              </a:rPr>
              <a:t>2020-2022</a:t>
            </a:r>
            <a:endParaRPr lang="ru-RU" sz="2400" i="1" dirty="0">
              <a:solidFill>
                <a:srgbClr val="002060"/>
              </a:solidFill>
              <a:latin typeface="Arial" panose="020B0604020202020204" pitchFamily="34" charset="0"/>
              <a:cs typeface="Arial" panose="020B0604020202020204" pitchFamily="34" charset="0"/>
            </a:endParaRPr>
          </a:p>
        </p:txBody>
      </p:sp>
      <p:sp>
        <p:nvSpPr>
          <p:cNvPr id="7" name="Прямоугольник 6"/>
          <p:cNvSpPr/>
          <p:nvPr/>
        </p:nvSpPr>
        <p:spPr>
          <a:xfrm>
            <a:off x="4619313" y="3899835"/>
            <a:ext cx="3277692" cy="523220"/>
          </a:xfrm>
          <a:prstGeom prst="rect">
            <a:avLst/>
          </a:prstGeom>
        </p:spPr>
        <p:txBody>
          <a:bodyPr wrap="none">
            <a:spAutoFit/>
          </a:bodyPr>
          <a:lstStyle/>
          <a:p>
            <a:r>
              <a:rPr lang="ru-RU" sz="2800" dirty="0">
                <a:solidFill>
                  <a:srgbClr val="002060"/>
                </a:solidFill>
                <a:latin typeface="Arial" panose="020B0604020202020204" pitchFamily="34" charset="0"/>
                <a:cs typeface="Arial" panose="020B0604020202020204" pitchFamily="34" charset="0"/>
              </a:rPr>
              <a:t>Александр Карпов</a:t>
            </a:r>
            <a:endParaRPr lang="ru-RU" sz="2800" dirty="0"/>
          </a:p>
        </p:txBody>
      </p:sp>
      <p:sp>
        <p:nvSpPr>
          <p:cNvPr id="8" name="TextBox 7"/>
          <p:cNvSpPr txBox="1"/>
          <p:nvPr/>
        </p:nvSpPr>
        <p:spPr>
          <a:xfrm>
            <a:off x="7009869" y="5755750"/>
            <a:ext cx="4805611" cy="707886"/>
          </a:xfrm>
          <a:prstGeom prst="rect">
            <a:avLst/>
          </a:prstGeom>
          <a:noFill/>
        </p:spPr>
        <p:txBody>
          <a:bodyPr wrap="none" rtlCol="0">
            <a:spAutoFit/>
          </a:bodyPr>
          <a:lstStyle/>
          <a:p>
            <a:r>
              <a:rPr lang="ru-RU" sz="2000" dirty="0">
                <a:latin typeface="Arial" panose="020B0604020202020204" pitchFamily="34" charset="0"/>
                <a:cs typeface="Arial" panose="020B0604020202020204" pitchFamily="34" charset="0"/>
              </a:rPr>
              <a:t>Совещание по физике тяжелых ионов,</a:t>
            </a:r>
          </a:p>
          <a:p>
            <a:r>
              <a:rPr lang="ru-RU" sz="2000" dirty="0">
                <a:latin typeface="Arial" panose="020B0604020202020204" pitchFamily="34" charset="0"/>
                <a:cs typeface="Arial" panose="020B0604020202020204" pitchFamily="34" charset="0"/>
              </a:rPr>
              <a:t>Санкт-Петербург</a:t>
            </a:r>
            <a:r>
              <a:rPr lang="ru-RU" sz="2000" baseline="30000" dirty="0">
                <a:latin typeface="Arial" panose="020B0604020202020204" pitchFamily="34" charset="0"/>
                <a:cs typeface="Arial" panose="020B0604020202020204" pitchFamily="34" charset="0"/>
              </a:rPr>
              <a:t>3</a:t>
            </a:r>
            <a:r>
              <a:rPr lang="ru-RU" sz="2000" dirty="0">
                <a:latin typeface="Arial" panose="020B0604020202020204" pitchFamily="34" charset="0"/>
                <a:cs typeface="Arial" panose="020B0604020202020204" pitchFamily="34" charset="0"/>
              </a:rPr>
              <a:t>, 4-8 июля, 2022 г.</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520" y="5196422"/>
            <a:ext cx="2032237" cy="135151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014" y="5306682"/>
            <a:ext cx="1435326" cy="1435326"/>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111" y="5196422"/>
            <a:ext cx="1661578" cy="1661578"/>
          </a:xfrm>
          <a:prstGeom prst="rect">
            <a:avLst/>
          </a:prstGeom>
        </p:spPr>
      </p:pic>
    </p:spTree>
    <p:extLst>
      <p:ext uri="{BB962C8B-B14F-4D97-AF65-F5344CB8AC3E}">
        <p14:creationId xmlns:p14="http://schemas.microsoft.com/office/powerpoint/2010/main" val="361612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1.bmp"/>
          <p:cNvPicPr>
            <a:picLocks noChangeAspect="1"/>
          </p:cNvPicPr>
          <p:nvPr/>
        </p:nvPicPr>
        <p:blipFill>
          <a:blip r:embed="rId2" cstate="print"/>
          <a:srcRect l="3197" t="2500" r="5246" b="11875"/>
          <a:stretch>
            <a:fillRect/>
          </a:stretch>
        </p:blipFill>
        <p:spPr>
          <a:xfrm>
            <a:off x="335360" y="1340924"/>
            <a:ext cx="5387723" cy="5296581"/>
          </a:xfrm>
          <a:prstGeom prst="rect">
            <a:avLst/>
          </a:prstGeom>
          <a:effectLst/>
        </p:spPr>
      </p:pic>
      <p:pic>
        <p:nvPicPr>
          <p:cNvPr id="3" name="Рисунок 2" descr="z2"/>
          <p:cNvPicPr>
            <a:picLocks noChangeAspect="1"/>
          </p:cNvPicPr>
          <p:nvPr/>
        </p:nvPicPr>
        <p:blipFill>
          <a:blip r:embed="rId3" cstate="print"/>
          <a:srcRect l="3024" t="5283" r="6146" b="22642"/>
          <a:stretch>
            <a:fillRect/>
          </a:stretch>
        </p:blipFill>
        <p:spPr bwMode="auto">
          <a:xfrm>
            <a:off x="6223666" y="1312987"/>
            <a:ext cx="5344942" cy="2189652"/>
          </a:xfrm>
          <a:prstGeom prst="rect">
            <a:avLst/>
          </a:prstGeom>
          <a:noFill/>
          <a:ln w="9525">
            <a:noFill/>
            <a:miter lim="800000"/>
            <a:headEnd/>
            <a:tailEnd/>
          </a:ln>
          <a:effectLst/>
        </p:spPr>
      </p:pic>
      <p:sp>
        <p:nvSpPr>
          <p:cNvPr id="4" name="Прямоугольник 3"/>
          <p:cNvSpPr/>
          <p:nvPr/>
        </p:nvSpPr>
        <p:spPr>
          <a:xfrm>
            <a:off x="1775520" y="344850"/>
            <a:ext cx="8640960" cy="892552"/>
          </a:xfrm>
          <a:prstGeom prst="rect">
            <a:avLst/>
          </a:prstGeom>
        </p:spPr>
        <p:txBody>
          <a:bodyPr wrap="square">
            <a:spAutoFit/>
          </a:bodyPr>
          <a:lstStyle/>
          <a:p>
            <a:r>
              <a:rPr lang="en-US" sz="2800" b="1" baseline="30000" dirty="0">
                <a:solidFill>
                  <a:srgbClr val="002060"/>
                </a:solidFill>
                <a:latin typeface="Arial" panose="020B0604020202020204" pitchFamily="34" charset="0"/>
                <a:cs typeface="Arial" panose="020B0604020202020204" pitchFamily="34" charset="0"/>
              </a:rPr>
              <a:t>24</a:t>
            </a:r>
            <a:r>
              <a:rPr lang="ru-RU" sz="2800" b="1" baseline="30000" dirty="0">
                <a:solidFill>
                  <a:srgbClr val="002060"/>
                </a:solidFill>
                <a:latin typeface="Arial" panose="020B0604020202020204" pitchFamily="34" charset="0"/>
                <a:cs typeface="Arial" panose="020B0604020202020204" pitchFamily="34" charset="0"/>
              </a:rPr>
              <a:t>2</a:t>
            </a:r>
            <a:r>
              <a:rPr lang="en-US" sz="2400" b="1" dirty="0" err="1">
                <a:solidFill>
                  <a:srgbClr val="002060"/>
                </a:solidFill>
                <a:latin typeface="Arial" panose="020B0604020202020204" pitchFamily="34" charset="0"/>
                <a:cs typeface="Arial" panose="020B0604020202020204" pitchFamily="34" charset="0"/>
              </a:rPr>
              <a:t>Pu</a:t>
            </a:r>
            <a:r>
              <a:rPr lang="ru-RU" sz="2400" b="1" dirty="0">
                <a:solidFill>
                  <a:srgbClr val="002060"/>
                </a:solidFill>
                <a:latin typeface="Arial" panose="020B0604020202020204" pitchFamily="34" charset="0"/>
                <a:cs typeface="Arial" panose="020B0604020202020204" pitchFamily="34" charset="0"/>
              </a:rPr>
              <a:t>(</a:t>
            </a:r>
            <a:r>
              <a:rPr lang="en-US" sz="2800" b="1" baseline="30000" dirty="0">
                <a:solidFill>
                  <a:srgbClr val="002060"/>
                </a:solidFill>
                <a:latin typeface="Arial" panose="020B0604020202020204" pitchFamily="34" charset="0"/>
                <a:cs typeface="Arial" panose="020B0604020202020204" pitchFamily="34" charset="0"/>
              </a:rPr>
              <a:t>48</a:t>
            </a:r>
            <a:r>
              <a:rPr lang="en-US" sz="2400" b="1" dirty="0">
                <a:solidFill>
                  <a:srgbClr val="002060"/>
                </a:solidFill>
                <a:latin typeface="Arial" panose="020B0604020202020204" pitchFamily="34" charset="0"/>
                <a:cs typeface="Arial" panose="020B0604020202020204" pitchFamily="34" charset="0"/>
              </a:rPr>
              <a:t>Ca,3</a:t>
            </a:r>
            <a:r>
              <a:rPr lang="ru-RU" sz="2400" b="1" dirty="0">
                <a:solidFill>
                  <a:srgbClr val="002060"/>
                </a:solidFill>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4n)</a:t>
            </a:r>
            <a:r>
              <a:rPr lang="en-US" sz="2800" b="1" baseline="30000" dirty="0">
                <a:solidFill>
                  <a:srgbClr val="002060"/>
                </a:solidFill>
                <a:latin typeface="Arial" panose="020B0604020202020204" pitchFamily="34" charset="0"/>
                <a:cs typeface="Arial" panose="020B0604020202020204" pitchFamily="34" charset="0"/>
              </a:rPr>
              <a:t>286,287</a:t>
            </a:r>
            <a:r>
              <a:rPr lang="en-US" sz="2400" b="1" dirty="0">
                <a:solidFill>
                  <a:srgbClr val="002060"/>
                </a:solidFill>
                <a:latin typeface="Arial" panose="020B0604020202020204" pitchFamily="34" charset="0"/>
                <a:cs typeface="Arial" panose="020B0604020202020204" pitchFamily="34" charset="0"/>
              </a:rPr>
              <a:t>Fl</a:t>
            </a:r>
            <a:r>
              <a:rPr lang="ru-RU" sz="2400" b="1" dirty="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and </a:t>
            </a:r>
            <a:r>
              <a:rPr lang="ru-RU" sz="2400" b="1" dirty="0">
                <a:solidFill>
                  <a:srgbClr val="002060"/>
                </a:solidFill>
                <a:latin typeface="Arial" panose="020B0604020202020204" pitchFamily="34" charset="0"/>
                <a:cs typeface="Arial" panose="020B0604020202020204" pitchFamily="34" charset="0"/>
              </a:rPr>
              <a:t> </a:t>
            </a:r>
            <a:r>
              <a:rPr lang="en-US" sz="2800" b="1" baseline="30000" dirty="0">
                <a:solidFill>
                  <a:srgbClr val="002060"/>
                </a:solidFill>
                <a:latin typeface="Arial" panose="020B0604020202020204" pitchFamily="34" charset="0"/>
                <a:cs typeface="Arial" panose="020B0604020202020204" pitchFamily="34" charset="0"/>
              </a:rPr>
              <a:t>238</a:t>
            </a:r>
            <a:r>
              <a:rPr lang="en-US" sz="2400" b="1" dirty="0">
                <a:solidFill>
                  <a:srgbClr val="002060"/>
                </a:solidFill>
                <a:latin typeface="Arial" panose="020B0604020202020204" pitchFamily="34" charset="0"/>
                <a:cs typeface="Arial" panose="020B0604020202020204" pitchFamily="34" charset="0"/>
              </a:rPr>
              <a:t>U</a:t>
            </a:r>
            <a:r>
              <a:rPr lang="ru-RU" sz="2400" b="1" dirty="0">
                <a:solidFill>
                  <a:srgbClr val="002060"/>
                </a:solidFill>
                <a:latin typeface="Arial" panose="020B0604020202020204" pitchFamily="34" charset="0"/>
                <a:cs typeface="Arial" panose="020B0604020202020204" pitchFamily="34" charset="0"/>
              </a:rPr>
              <a:t>(</a:t>
            </a:r>
            <a:r>
              <a:rPr lang="en-US" sz="2800" b="1" baseline="30000" dirty="0">
                <a:solidFill>
                  <a:srgbClr val="002060"/>
                </a:solidFill>
                <a:latin typeface="Arial" panose="020B0604020202020204" pitchFamily="34" charset="0"/>
                <a:cs typeface="Arial" panose="020B0604020202020204" pitchFamily="34" charset="0"/>
              </a:rPr>
              <a:t>48</a:t>
            </a:r>
            <a:r>
              <a:rPr lang="en-US" sz="2400" b="1" dirty="0">
                <a:solidFill>
                  <a:srgbClr val="002060"/>
                </a:solidFill>
                <a:latin typeface="Arial" panose="020B0604020202020204" pitchFamily="34" charset="0"/>
                <a:cs typeface="Arial" panose="020B0604020202020204" pitchFamily="34" charset="0"/>
              </a:rPr>
              <a:t>Ca,3n)</a:t>
            </a:r>
            <a:r>
              <a:rPr lang="en-US" sz="2800" b="1" baseline="30000" dirty="0">
                <a:solidFill>
                  <a:srgbClr val="002060"/>
                </a:solidFill>
                <a:latin typeface="Arial" panose="020B0604020202020204" pitchFamily="34" charset="0"/>
                <a:cs typeface="Arial" panose="020B0604020202020204" pitchFamily="34" charset="0"/>
              </a:rPr>
              <a:t>283</a:t>
            </a:r>
            <a:r>
              <a:rPr lang="en-US" sz="2400" b="1" dirty="0">
                <a:solidFill>
                  <a:srgbClr val="002060"/>
                </a:solidFill>
                <a:latin typeface="Arial" panose="020B0604020202020204" pitchFamily="34" charset="0"/>
                <a:cs typeface="Arial" panose="020B0604020202020204" pitchFamily="34" charset="0"/>
              </a:rPr>
              <a:t>Cn</a:t>
            </a:r>
            <a:r>
              <a:rPr lang="ru-RU" sz="2400" b="1" dirty="0">
                <a:solidFill>
                  <a:srgbClr val="00206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a:p>
            <a:endParaRPr lang="en-US" sz="800" i="1" dirty="0">
              <a:solidFill>
                <a:srgbClr val="002060"/>
              </a:solidFill>
              <a:latin typeface="Arial" panose="020B0604020202020204" pitchFamily="34" charset="0"/>
              <a:cs typeface="Arial" panose="020B0604020202020204" pitchFamily="34" charset="0"/>
            </a:endParaRPr>
          </a:p>
          <a:p>
            <a:r>
              <a:rPr lang="en-US" sz="2000" i="1" dirty="0">
                <a:solidFill>
                  <a:srgbClr val="002060"/>
                </a:solidFill>
                <a:latin typeface="Arial" panose="020B0604020202020204" pitchFamily="34" charset="0"/>
                <a:cs typeface="Arial" panose="020B0604020202020204" pitchFamily="34" charset="0"/>
              </a:rPr>
              <a:t>Decay properties of 8 isotopes</a:t>
            </a:r>
            <a:endParaRPr lang="ru-RU" sz="2000" i="1" dirty="0">
              <a:solidFill>
                <a:srgbClr val="002060"/>
              </a:solidFill>
              <a:latin typeface="Arial" panose="020B0604020202020204" pitchFamily="34" charset="0"/>
              <a:cs typeface="Arial" panose="020B0604020202020204" pitchFamily="34" charset="0"/>
            </a:endParaRPr>
          </a:p>
        </p:txBody>
      </p:sp>
      <p:sp>
        <p:nvSpPr>
          <p:cNvPr id="7" name="Овал 6"/>
          <p:cNvSpPr/>
          <p:nvPr/>
        </p:nvSpPr>
        <p:spPr>
          <a:xfrm>
            <a:off x="7320136" y="1916832"/>
            <a:ext cx="360040"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968208" y="1772816"/>
            <a:ext cx="360040" cy="648072"/>
          </a:xfrm>
          <a:prstGeom prst="ellipse">
            <a:avLst/>
          </a:prstGeom>
          <a:noFill/>
          <a:ln>
            <a:solidFill>
              <a:srgbClr val="0087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1" name="Прямоугольник 10"/>
              <p:cNvSpPr/>
              <p:nvPr/>
            </p:nvSpPr>
            <p:spPr>
              <a:xfrm>
                <a:off x="4692465" y="1793657"/>
                <a:ext cx="827471" cy="361830"/>
              </a:xfrm>
              <a:prstGeom prst="rect">
                <a:avLst/>
              </a:prstGeom>
            </p:spPr>
            <p:txBody>
              <a:bodyPr wrap="none">
                <a:spAutoFit/>
              </a:bodyPr>
              <a:lstStyle/>
              <a:p>
                <a:r>
                  <a:rPr lang="ru-RU" sz="1050" dirty="0">
                    <a:solidFill>
                      <a:srgbClr val="FF0000"/>
                    </a:solidFill>
                    <a:latin typeface="Times New Roman" panose="02020603050405020304" pitchFamily="18" charset="0"/>
                    <a:cs typeface="Times New Roman" panose="02020603050405020304" pitchFamily="18" charset="0"/>
                  </a:rPr>
                  <a:t>0.21</a:t>
                </a:r>
                <a14:m>
                  <m:oMath xmlns:m="http://schemas.openxmlformats.org/officeDocument/2006/math">
                    <m:m>
                      <m:mPr>
                        <m:mcs>
                          <m:mc>
                            <m:mcPr>
                              <m:count m:val="1"/>
                              <m:mcJc m:val="center"/>
                            </m:mcPr>
                          </m:mc>
                        </m:mcs>
                        <m:ctrlPr>
                          <a:rPr lang="ru-RU" sz="1050" i="1">
                            <a:solidFill>
                              <a:srgbClr val="FF0000"/>
                            </a:solidFill>
                            <a:latin typeface="Cambria Math" panose="02040503050406030204" pitchFamily="18" charset="0"/>
                          </a:rPr>
                        </m:ctrlPr>
                      </m:mPr>
                      <m:mr>
                        <m:e>
                          <m:r>
                            <a:rPr lang="en-US" sz="1050">
                              <a:solidFill>
                                <a:srgbClr val="FF0000"/>
                              </a:solidFill>
                              <a:latin typeface="Cambria Math" panose="02040503050406030204" pitchFamily="18" charset="0"/>
                            </a:rPr>
                            <m:t>+</m:t>
                          </m:r>
                          <m:r>
                            <a:rPr lang="ru-RU" sz="1050" i="1">
                              <a:solidFill>
                                <a:srgbClr val="FF0000"/>
                              </a:solidFill>
                              <a:latin typeface="Cambria Math" panose="02040503050406030204" pitchFamily="18" charset="0"/>
                            </a:rPr>
                            <m:t>0.10</m:t>
                          </m:r>
                        </m:e>
                      </m:mr>
                      <m:mr>
                        <m:e>
                          <m:r>
                            <a:rPr lang="en-US" sz="1050">
                              <a:solidFill>
                                <a:srgbClr val="FF0000"/>
                              </a:solidFill>
                              <a:latin typeface="Cambria Math" panose="02040503050406030204" pitchFamily="18" charset="0"/>
                            </a:rPr>
                            <m:t>−</m:t>
                          </m:r>
                          <m:r>
                            <a:rPr lang="ru-RU" sz="1050" i="1">
                              <a:solidFill>
                                <a:srgbClr val="FF0000"/>
                              </a:solidFill>
                              <a:latin typeface="Cambria Math" panose="02040503050406030204" pitchFamily="18" charset="0"/>
                            </a:rPr>
                            <m:t>0.05</m:t>
                          </m:r>
                        </m:e>
                      </m:mr>
                    </m:m>
                  </m:oMath>
                </a14:m>
                <a:r>
                  <a:rPr lang="en-US" sz="1050" dirty="0">
                    <a:solidFill>
                      <a:srgbClr val="FF0000"/>
                    </a:solidFill>
                    <a:latin typeface="Times New Roman" panose="02020603050405020304" pitchFamily="18" charset="0"/>
                    <a:cs typeface="Times New Roman" panose="02020603050405020304" pitchFamily="18" charset="0"/>
                  </a:rPr>
                  <a:t>s</a:t>
                </a:r>
                <a:endParaRPr lang="ru-RU" sz="105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4692465" y="1793657"/>
                <a:ext cx="827471" cy="361830"/>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4835133" y="2635186"/>
                <a:ext cx="684803" cy="361766"/>
              </a:xfrm>
              <a:prstGeom prst="rect">
                <a:avLst/>
              </a:prstGeom>
            </p:spPr>
            <p:txBody>
              <a:bodyPr wrap="none">
                <a:spAutoFit/>
              </a:bodyPr>
              <a:lstStyle/>
              <a:p>
                <a:r>
                  <a:rPr lang="en-US" sz="1050" dirty="0">
                    <a:solidFill>
                      <a:srgbClr val="FF0000"/>
                    </a:solidFill>
                    <a:latin typeface="Times New Roman" panose="02020603050405020304" pitchFamily="18" charset="0"/>
                    <a:cs typeface="Times New Roman" panose="02020603050405020304" pitchFamily="18" charset="0"/>
                  </a:rPr>
                  <a:t>2.8</a:t>
                </a:r>
                <a14:m>
                  <m:oMath xmlns:m="http://schemas.openxmlformats.org/officeDocument/2006/math">
                    <m:m>
                      <m:mPr>
                        <m:mcs>
                          <m:mc>
                            <m:mcPr>
                              <m:count m:val="1"/>
                              <m:mcJc m:val="center"/>
                            </m:mcPr>
                          </m:mc>
                        </m:mcs>
                        <m:ctrlPr>
                          <a:rPr lang="ru-RU" sz="1050" i="1">
                            <a:solidFill>
                              <a:srgbClr val="FF0000"/>
                            </a:solidFill>
                            <a:latin typeface="Cambria Math" panose="02040503050406030204" pitchFamily="18" charset="0"/>
                          </a:rPr>
                        </m:ctrlPr>
                      </m:mPr>
                      <m:mr>
                        <m:e>
                          <m:r>
                            <a:rPr lang="en-US" sz="1050">
                              <a:solidFill>
                                <a:srgbClr val="FF0000"/>
                              </a:solidFill>
                              <a:latin typeface="Cambria Math" panose="02040503050406030204" pitchFamily="18" charset="0"/>
                            </a:rPr>
                            <m:t>+</m:t>
                          </m:r>
                          <m:r>
                            <a:rPr lang="en-US" sz="1050" i="1">
                              <a:solidFill>
                                <a:srgbClr val="FF0000"/>
                              </a:solidFill>
                              <a:latin typeface="Cambria Math" panose="02040503050406030204" pitchFamily="18" charset="0"/>
                            </a:rPr>
                            <m:t>1.1</m:t>
                          </m:r>
                        </m:e>
                      </m:mr>
                      <m:mr>
                        <m:e>
                          <m:r>
                            <a:rPr lang="en-US" sz="1050">
                              <a:solidFill>
                                <a:srgbClr val="FF0000"/>
                              </a:solidFill>
                              <a:latin typeface="Cambria Math" panose="02040503050406030204" pitchFamily="18" charset="0"/>
                            </a:rPr>
                            <m:t>−</m:t>
                          </m:r>
                          <m:r>
                            <a:rPr lang="en-US" sz="1050" i="1">
                              <a:solidFill>
                                <a:srgbClr val="FF0000"/>
                              </a:solidFill>
                              <a:latin typeface="Cambria Math" panose="02040503050406030204" pitchFamily="18" charset="0"/>
                            </a:rPr>
                            <m:t>0.6</m:t>
                          </m:r>
                        </m:e>
                      </m:mr>
                    </m:m>
                  </m:oMath>
                </a14:m>
                <a:r>
                  <a:rPr lang="en-US" sz="1050" dirty="0">
                    <a:solidFill>
                      <a:srgbClr val="FF0000"/>
                    </a:solidFill>
                    <a:latin typeface="Times New Roman" panose="02020603050405020304" pitchFamily="18" charset="0"/>
                    <a:cs typeface="Times New Roman" panose="02020603050405020304" pitchFamily="18" charset="0"/>
                  </a:rPr>
                  <a:t>s</a:t>
                </a:r>
                <a:endParaRPr lang="ru-RU" sz="105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4835133" y="2635186"/>
                <a:ext cx="684803" cy="361766"/>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4655840" y="3425966"/>
                <a:ext cx="936104" cy="361766"/>
              </a:xfrm>
              <a:prstGeom prst="rect">
                <a:avLst/>
              </a:prstGeom>
            </p:spPr>
            <p:txBody>
              <a:bodyPr wrap="square">
                <a:spAutoFit/>
              </a:bodyPr>
              <a:lstStyle/>
              <a:p>
                <a:r>
                  <a:rPr lang="en-US" sz="1050" dirty="0">
                    <a:solidFill>
                      <a:srgbClr val="FF0000"/>
                    </a:solidFill>
                    <a:latin typeface="Times New Roman" panose="02020603050405020304" pitchFamily="18" charset="0"/>
                    <a:cs typeface="Times New Roman" panose="02020603050405020304" pitchFamily="18" charset="0"/>
                  </a:rPr>
                  <a:t>0.16</a:t>
                </a:r>
                <a14:m>
                  <m:oMath xmlns:m="http://schemas.openxmlformats.org/officeDocument/2006/math">
                    <m:m>
                      <m:mPr>
                        <m:mcs>
                          <m:mc>
                            <m:mcPr>
                              <m:count m:val="1"/>
                              <m:mcJc m:val="center"/>
                            </m:mcPr>
                          </m:mc>
                        </m:mcs>
                        <m:ctrlPr>
                          <a:rPr lang="ru-RU" sz="1050" i="1">
                            <a:solidFill>
                              <a:srgbClr val="FF0000"/>
                            </a:solidFill>
                            <a:latin typeface="Cambria Math" panose="02040503050406030204" pitchFamily="18" charset="0"/>
                          </a:rPr>
                        </m:ctrlPr>
                      </m:mPr>
                      <m:mr>
                        <m:e>
                          <m:r>
                            <m:rPr>
                              <m:brk m:alnAt="7"/>
                            </m:rPr>
                            <a:rPr lang="en-US" sz="1050">
                              <a:solidFill>
                                <a:srgbClr val="FF0000"/>
                              </a:solidFill>
                              <a:latin typeface="Cambria Math" panose="02040503050406030204" pitchFamily="18" charset="0"/>
                            </a:rPr>
                            <m:t>+</m:t>
                          </m:r>
                          <m:r>
                            <a:rPr lang="en-US" sz="1050">
                              <a:solidFill>
                                <a:srgbClr val="FF0000"/>
                              </a:solidFill>
                              <a:latin typeface="Cambria Math" panose="02040503050406030204" pitchFamily="18" charset="0"/>
                            </a:rPr>
                            <m:t>0.06</m:t>
                          </m:r>
                        </m:e>
                      </m:mr>
                      <m:mr>
                        <m:e>
                          <m:r>
                            <a:rPr lang="en-US" sz="1050">
                              <a:solidFill>
                                <a:srgbClr val="FF0000"/>
                              </a:solidFill>
                              <a:latin typeface="Cambria Math" panose="02040503050406030204" pitchFamily="18" charset="0"/>
                            </a:rPr>
                            <m:t>−</m:t>
                          </m:r>
                          <m:r>
                            <a:rPr lang="en-US" sz="1050" i="1">
                              <a:solidFill>
                                <a:srgbClr val="FF0000"/>
                              </a:solidFill>
                              <a:latin typeface="Cambria Math" panose="02040503050406030204" pitchFamily="18" charset="0"/>
                            </a:rPr>
                            <m:t>0.04</m:t>
                          </m:r>
                        </m:e>
                      </m:mr>
                    </m:m>
                  </m:oMath>
                </a14:m>
                <a:r>
                  <a:rPr lang="en-US" sz="1050" dirty="0">
                    <a:solidFill>
                      <a:srgbClr val="FF0000"/>
                    </a:solidFill>
                    <a:latin typeface="Times New Roman" panose="02020603050405020304" pitchFamily="18" charset="0"/>
                    <a:cs typeface="Times New Roman" panose="02020603050405020304" pitchFamily="18" charset="0"/>
                  </a:rPr>
                  <a:t>s</a:t>
                </a:r>
                <a:endParaRPr lang="ru-RU" sz="105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4655840" y="3425966"/>
                <a:ext cx="936104" cy="361766"/>
              </a:xfrm>
              <a:prstGeom prst="rect">
                <a:avLst/>
              </a:prstGeom>
              <a:blipFill rotWithShape="0">
                <a:blip r:embed="rId6"/>
                <a:stretch>
                  <a:fillRect b="-1695"/>
                </a:stretch>
              </a:blipFill>
            </p:spPr>
            <p:txBody>
              <a:bodyPr/>
              <a:lstStyle/>
              <a:p>
                <a:r>
                  <a:rPr lang="ru-RU">
                    <a:noFill/>
                  </a:rPr>
                  <a:t> </a:t>
                </a:r>
              </a:p>
            </p:txBody>
          </p:sp>
        </mc:Fallback>
      </mc:AlternateContent>
      <p:sp>
        <p:nvSpPr>
          <p:cNvPr id="9" name="TextBox 8"/>
          <p:cNvSpPr txBox="1"/>
          <p:nvPr/>
        </p:nvSpPr>
        <p:spPr>
          <a:xfrm>
            <a:off x="5884141" y="4221088"/>
            <a:ext cx="6023992" cy="2031325"/>
          </a:xfrm>
          <a:prstGeom prst="rect">
            <a:avLst/>
          </a:prstGeom>
          <a:noFill/>
        </p:spPr>
        <p:txBody>
          <a:bodyPr wrap="square" rtlCol="0">
            <a:spAutoFit/>
          </a:bodyPr>
          <a:lstStyle/>
          <a:p>
            <a:pPr marL="285750" indent="-285750">
              <a:buFont typeface="Arial" pitchFamily="34" charset="0"/>
              <a:buChar char="•"/>
            </a:pPr>
            <a:r>
              <a:rPr lang="en-US" sz="2000" b="1" i="1" baseline="30000" dirty="0">
                <a:solidFill>
                  <a:srgbClr val="002060"/>
                </a:solidFill>
              </a:rPr>
              <a:t>287</a:t>
            </a:r>
            <a:r>
              <a:rPr lang="en-US" b="1" i="1" dirty="0">
                <a:solidFill>
                  <a:srgbClr val="002060"/>
                </a:solidFill>
              </a:rPr>
              <a:t>Fl, </a:t>
            </a:r>
            <a:r>
              <a:rPr lang="en-US" sz="2000" b="1" i="1" baseline="30000" dirty="0">
                <a:solidFill>
                  <a:srgbClr val="002060"/>
                </a:solidFill>
              </a:rPr>
              <a:t>283</a:t>
            </a:r>
            <a:r>
              <a:rPr lang="en-US" b="1" i="1" dirty="0">
                <a:solidFill>
                  <a:srgbClr val="002060"/>
                </a:solidFill>
              </a:rPr>
              <a:t>Cn, and </a:t>
            </a:r>
            <a:r>
              <a:rPr lang="en-US" sz="2000" b="1" i="1" baseline="30000" dirty="0">
                <a:solidFill>
                  <a:srgbClr val="002060"/>
                </a:solidFill>
              </a:rPr>
              <a:t>279</a:t>
            </a:r>
            <a:r>
              <a:rPr lang="en-US" b="1" i="1" dirty="0">
                <a:solidFill>
                  <a:srgbClr val="002060"/>
                </a:solidFill>
              </a:rPr>
              <a:t>Ds</a:t>
            </a:r>
            <a:r>
              <a:rPr lang="en-US" i="1" dirty="0">
                <a:solidFill>
                  <a:srgbClr val="002060"/>
                </a:solidFill>
              </a:rPr>
              <a:t>: decay through different states</a:t>
            </a:r>
          </a:p>
          <a:p>
            <a:pPr marL="285750" indent="-285750">
              <a:buFont typeface="Arial" pitchFamily="34" charset="0"/>
              <a:buChar char="•"/>
            </a:pPr>
            <a:endParaRPr lang="en-US" i="1" dirty="0">
              <a:solidFill>
                <a:srgbClr val="002060"/>
              </a:solidFill>
            </a:endParaRPr>
          </a:p>
          <a:p>
            <a:pPr marL="285750" indent="-285750">
              <a:buFont typeface="Arial" pitchFamily="34" charset="0"/>
              <a:buChar char="•"/>
            </a:pPr>
            <a:r>
              <a:rPr lang="en-US" b="1" i="1" baseline="30000" dirty="0">
                <a:solidFill>
                  <a:srgbClr val="002060"/>
                </a:solidFill>
              </a:rPr>
              <a:t>286</a:t>
            </a:r>
            <a:r>
              <a:rPr lang="en-US" b="1" i="1" dirty="0">
                <a:solidFill>
                  <a:srgbClr val="002060"/>
                </a:solidFill>
              </a:rPr>
              <a:t>Fl</a:t>
            </a:r>
            <a:r>
              <a:rPr lang="en-US" i="1" dirty="0">
                <a:solidFill>
                  <a:srgbClr val="002060"/>
                </a:solidFill>
              </a:rPr>
              <a:t>: </a:t>
            </a:r>
            <a:r>
              <a:rPr lang="en-US" i="1" dirty="0">
                <a:solidFill>
                  <a:srgbClr val="002060"/>
                </a:solidFill>
                <a:latin typeface="Symbol" pitchFamily="18" charset="2"/>
              </a:rPr>
              <a:t>a</a:t>
            </a:r>
            <a:r>
              <a:rPr lang="ru-RU" i="1" dirty="0">
                <a:solidFill>
                  <a:srgbClr val="002060"/>
                </a:solidFill>
                <a:latin typeface="Symbol" pitchFamily="18" charset="2"/>
              </a:rPr>
              <a:t>-</a:t>
            </a:r>
            <a:r>
              <a:rPr lang="en-US" i="1" dirty="0">
                <a:solidFill>
                  <a:srgbClr val="002060"/>
                </a:solidFill>
                <a:latin typeface="Arial" panose="020B0604020202020204" pitchFamily="34" charset="0"/>
                <a:cs typeface="Arial" panose="020B0604020202020204" pitchFamily="34" charset="0"/>
              </a:rPr>
              <a:t>decay line </a:t>
            </a:r>
            <a:r>
              <a:rPr lang="ru-RU" i="1" dirty="0">
                <a:solidFill>
                  <a:srgbClr val="002060"/>
                </a:solidFill>
              </a:rPr>
              <a:t>9.6 </a:t>
            </a:r>
            <a:r>
              <a:rPr lang="en-US" i="1" dirty="0">
                <a:solidFill>
                  <a:srgbClr val="002060"/>
                </a:solidFill>
              </a:rPr>
              <a:t>MeV for</a:t>
            </a:r>
            <a:r>
              <a:rPr lang="ru-RU" i="1" dirty="0">
                <a:solidFill>
                  <a:srgbClr val="002060"/>
                </a:solidFill>
              </a:rPr>
              <a:t> </a:t>
            </a:r>
            <a:r>
              <a:rPr lang="en-US" i="1" dirty="0">
                <a:solidFill>
                  <a:srgbClr val="002060"/>
                </a:solidFill>
              </a:rPr>
              <a:t>was not observed</a:t>
            </a:r>
          </a:p>
          <a:p>
            <a:pPr marL="285750" indent="-285750">
              <a:buFont typeface="Arial" pitchFamily="34" charset="0"/>
              <a:buChar char="•"/>
            </a:pPr>
            <a:endParaRPr lang="en-US" i="1" dirty="0">
              <a:solidFill>
                <a:srgbClr val="002060"/>
              </a:solidFill>
            </a:endParaRPr>
          </a:p>
          <a:p>
            <a:pPr marL="285750" indent="-285750">
              <a:buFont typeface="Arial" pitchFamily="34" charset="0"/>
              <a:buChar char="•"/>
            </a:pPr>
            <a:endParaRPr lang="ru-RU" i="1" dirty="0">
              <a:solidFill>
                <a:srgbClr val="002060"/>
              </a:solidFill>
            </a:endParaRPr>
          </a:p>
          <a:p>
            <a:pPr marL="285750" indent="-285750">
              <a:buFont typeface="Arial" pitchFamily="34" charset="0"/>
              <a:buChar char="•"/>
            </a:pPr>
            <a:r>
              <a:rPr lang="en-US" b="1" i="1" baseline="30000" dirty="0">
                <a:solidFill>
                  <a:srgbClr val="002060"/>
                </a:solidFill>
              </a:rPr>
              <a:t>286</a:t>
            </a:r>
            <a:r>
              <a:rPr lang="en-US" b="1" i="1" dirty="0">
                <a:solidFill>
                  <a:srgbClr val="002060"/>
                </a:solidFill>
              </a:rPr>
              <a:t>Fl</a:t>
            </a:r>
            <a:r>
              <a:rPr lang="en-US" i="1" dirty="0">
                <a:solidFill>
                  <a:srgbClr val="002060"/>
                </a:solidFill>
              </a:rPr>
              <a:t>: decay on</a:t>
            </a:r>
            <a:r>
              <a:rPr lang="ru-RU" i="1" dirty="0">
                <a:solidFill>
                  <a:srgbClr val="002060"/>
                </a:solidFill>
              </a:rPr>
              <a:t> 2</a:t>
            </a:r>
            <a:r>
              <a:rPr lang="ru-RU" i="1" baseline="30000" dirty="0">
                <a:solidFill>
                  <a:srgbClr val="002060"/>
                </a:solidFill>
              </a:rPr>
              <a:t>+</a:t>
            </a:r>
            <a:r>
              <a:rPr lang="ru-RU" i="1" dirty="0">
                <a:solidFill>
                  <a:srgbClr val="002060"/>
                </a:solidFill>
              </a:rPr>
              <a:t> </a:t>
            </a:r>
            <a:r>
              <a:rPr lang="en-US" i="1" dirty="0">
                <a:solidFill>
                  <a:srgbClr val="002060"/>
                </a:solidFill>
              </a:rPr>
              <a:t>rotational state</a:t>
            </a:r>
            <a:r>
              <a:rPr lang="en-US" b="1" i="1" baseline="30000" dirty="0">
                <a:solidFill>
                  <a:srgbClr val="002060"/>
                </a:solidFill>
              </a:rPr>
              <a:t> 282</a:t>
            </a:r>
            <a:r>
              <a:rPr lang="en-US" b="1" i="1" dirty="0">
                <a:solidFill>
                  <a:srgbClr val="002060"/>
                </a:solidFill>
              </a:rPr>
              <a:t>Cn</a:t>
            </a:r>
            <a:r>
              <a:rPr lang="en-US" i="1" dirty="0">
                <a:solidFill>
                  <a:srgbClr val="002060"/>
                </a:solidFill>
              </a:rPr>
              <a:t> or through isomeric states</a:t>
            </a:r>
            <a:endParaRPr lang="ru-RU" i="1" dirty="0">
              <a:solidFill>
                <a:srgbClr val="002060"/>
              </a:solidFill>
            </a:endParaRPr>
          </a:p>
        </p:txBody>
      </p:sp>
      <p:sp>
        <p:nvSpPr>
          <p:cNvPr id="16" name="Прямоугольник 15"/>
          <p:cNvSpPr/>
          <p:nvPr/>
        </p:nvSpPr>
        <p:spPr>
          <a:xfrm>
            <a:off x="7981231" y="5021400"/>
            <a:ext cx="3407728" cy="369332"/>
          </a:xfrm>
          <a:prstGeom prst="rect">
            <a:avLst/>
          </a:prstGeom>
        </p:spPr>
        <p:txBody>
          <a:bodyPr wrap="none">
            <a:spAutoFit/>
          </a:bodyPr>
          <a:lstStyle/>
          <a:p>
            <a:r>
              <a:rPr lang="en-US" i="1" dirty="0">
                <a:latin typeface="Times New Roman" panose="02020603050405020304" pitchFamily="18" charset="0"/>
              </a:rPr>
              <a:t>A. </a:t>
            </a:r>
            <a:r>
              <a:rPr lang="en-US" i="1" dirty="0" err="1">
                <a:latin typeface="Times New Roman" panose="02020603050405020304" pitchFamily="18" charset="0"/>
              </a:rPr>
              <a:t>Såmark</a:t>
            </a:r>
            <a:r>
              <a:rPr lang="en-US" i="1" dirty="0">
                <a:latin typeface="Times New Roman" panose="02020603050405020304" pitchFamily="18" charset="0"/>
              </a:rPr>
              <a:t>-Roth et al., PRL (2021)</a:t>
            </a:r>
            <a:endParaRPr lang="ru-RU" i="1" dirty="0"/>
          </a:p>
        </p:txBody>
      </p:sp>
      <p:sp>
        <p:nvSpPr>
          <p:cNvPr id="5" name="TextBox 4"/>
          <p:cNvSpPr txBox="1"/>
          <p:nvPr/>
        </p:nvSpPr>
        <p:spPr>
          <a:xfrm>
            <a:off x="3381555" y="1424325"/>
            <a:ext cx="579005" cy="369332"/>
          </a:xfrm>
          <a:prstGeom prst="rect">
            <a:avLst/>
          </a:prstGeom>
          <a:noFill/>
        </p:spPr>
        <p:txBody>
          <a:bodyPr wrap="none" rtlCol="0">
            <a:spAutoFit/>
          </a:bodyPr>
          <a:lstStyle/>
          <a:p>
            <a:r>
              <a:rPr lang="ru-RU" baseline="30000" dirty="0"/>
              <a:t>286</a:t>
            </a:r>
            <a:r>
              <a:rPr lang="en-US" dirty="0" err="1"/>
              <a:t>Fl</a:t>
            </a:r>
            <a:endParaRPr lang="ru-RU" dirty="0"/>
          </a:p>
        </p:txBody>
      </p:sp>
      <p:sp>
        <p:nvSpPr>
          <p:cNvPr id="14" name="TextBox 13"/>
          <p:cNvSpPr txBox="1"/>
          <p:nvPr/>
        </p:nvSpPr>
        <p:spPr>
          <a:xfrm>
            <a:off x="3414721" y="2287585"/>
            <a:ext cx="665567" cy="369332"/>
          </a:xfrm>
          <a:prstGeom prst="rect">
            <a:avLst/>
          </a:prstGeom>
          <a:noFill/>
        </p:spPr>
        <p:txBody>
          <a:bodyPr wrap="none" rtlCol="0">
            <a:spAutoFit/>
          </a:bodyPr>
          <a:lstStyle/>
          <a:p>
            <a:r>
              <a:rPr lang="ru-RU" baseline="30000" dirty="0"/>
              <a:t>28</a:t>
            </a:r>
            <a:r>
              <a:rPr lang="en-US" baseline="30000" dirty="0"/>
              <a:t>2</a:t>
            </a:r>
            <a:r>
              <a:rPr lang="en-US" dirty="0"/>
              <a:t>Cn</a:t>
            </a:r>
            <a:endParaRPr lang="ru-RU" dirty="0"/>
          </a:p>
        </p:txBody>
      </p:sp>
      <p:sp>
        <p:nvSpPr>
          <p:cNvPr id="15" name="TextBox 14"/>
          <p:cNvSpPr txBox="1"/>
          <p:nvPr/>
        </p:nvSpPr>
        <p:spPr>
          <a:xfrm>
            <a:off x="3397469" y="3050779"/>
            <a:ext cx="652743" cy="369332"/>
          </a:xfrm>
          <a:prstGeom prst="rect">
            <a:avLst/>
          </a:prstGeom>
          <a:noFill/>
        </p:spPr>
        <p:txBody>
          <a:bodyPr wrap="none" rtlCol="0">
            <a:spAutoFit/>
          </a:bodyPr>
          <a:lstStyle/>
          <a:p>
            <a:r>
              <a:rPr lang="ru-RU" baseline="30000" dirty="0"/>
              <a:t>2</a:t>
            </a:r>
            <a:r>
              <a:rPr lang="en-US" baseline="30000" dirty="0"/>
              <a:t>7</a:t>
            </a:r>
            <a:r>
              <a:rPr lang="ru-RU" baseline="30000" dirty="0"/>
              <a:t>8</a:t>
            </a:r>
            <a:r>
              <a:rPr lang="en-US" dirty="0"/>
              <a:t>Ds</a:t>
            </a:r>
            <a:endParaRPr lang="ru-RU" dirty="0"/>
          </a:p>
        </p:txBody>
      </p:sp>
      <p:sp>
        <p:nvSpPr>
          <p:cNvPr id="17" name="TextBox 16"/>
          <p:cNvSpPr txBox="1"/>
          <p:nvPr/>
        </p:nvSpPr>
        <p:spPr>
          <a:xfrm>
            <a:off x="3344685" y="3851756"/>
            <a:ext cx="654346" cy="369332"/>
          </a:xfrm>
          <a:prstGeom prst="rect">
            <a:avLst/>
          </a:prstGeom>
          <a:noFill/>
        </p:spPr>
        <p:txBody>
          <a:bodyPr wrap="none" rtlCol="0">
            <a:spAutoFit/>
          </a:bodyPr>
          <a:lstStyle/>
          <a:p>
            <a:r>
              <a:rPr lang="ru-RU" baseline="30000" dirty="0"/>
              <a:t>2</a:t>
            </a:r>
            <a:r>
              <a:rPr lang="en-US" baseline="30000" dirty="0"/>
              <a:t>74</a:t>
            </a:r>
            <a:r>
              <a:rPr lang="en-US" dirty="0"/>
              <a:t>Hs</a:t>
            </a:r>
            <a:endParaRPr lang="ru-RU" dirty="0"/>
          </a:p>
        </p:txBody>
      </p:sp>
      <p:sp>
        <p:nvSpPr>
          <p:cNvPr id="18" name="TextBox 17"/>
          <p:cNvSpPr txBox="1"/>
          <p:nvPr/>
        </p:nvSpPr>
        <p:spPr>
          <a:xfrm>
            <a:off x="3403221" y="4661046"/>
            <a:ext cx="635110" cy="369332"/>
          </a:xfrm>
          <a:prstGeom prst="rect">
            <a:avLst/>
          </a:prstGeom>
          <a:noFill/>
        </p:spPr>
        <p:txBody>
          <a:bodyPr wrap="none" rtlCol="0">
            <a:spAutoFit/>
          </a:bodyPr>
          <a:lstStyle/>
          <a:p>
            <a:r>
              <a:rPr lang="ru-RU" baseline="30000" dirty="0"/>
              <a:t>2</a:t>
            </a:r>
            <a:r>
              <a:rPr lang="en-US" baseline="30000" dirty="0"/>
              <a:t>70</a:t>
            </a:r>
            <a:r>
              <a:rPr lang="en-US" dirty="0"/>
              <a:t>Sg</a:t>
            </a:r>
            <a:endParaRPr lang="ru-RU" dirty="0"/>
          </a:p>
        </p:txBody>
      </p:sp>
    </p:spTree>
    <p:extLst>
      <p:ext uri="{BB962C8B-B14F-4D97-AF65-F5344CB8AC3E}">
        <p14:creationId xmlns:p14="http://schemas.microsoft.com/office/powerpoint/2010/main" val="32603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1"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1" grpId="0"/>
      <p:bldP spid="12" grpId="0"/>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91344" y="1084094"/>
            <a:ext cx="5400600" cy="4884350"/>
            <a:chOff x="191344" y="1268760"/>
            <a:chExt cx="5112568" cy="4699684"/>
          </a:xfrm>
        </p:grpSpPr>
        <p:pic>
          <p:nvPicPr>
            <p:cNvPr id="7" name="Рисунок 6"/>
            <p:cNvPicPr>
              <a:picLocks noChangeAspect="1"/>
            </p:cNvPicPr>
            <p:nvPr/>
          </p:nvPicPr>
          <p:blipFill rotWithShape="1">
            <a:blip r:embed="rId2"/>
            <a:srcRect l="6725" t="7882" r="25766" b="7882"/>
            <a:stretch/>
          </p:blipFill>
          <p:spPr>
            <a:xfrm>
              <a:off x="407368" y="1268760"/>
              <a:ext cx="4896544" cy="4268782"/>
            </a:xfrm>
            <a:prstGeom prst="rect">
              <a:avLst/>
            </a:prstGeom>
          </p:spPr>
        </p:pic>
        <p:sp>
          <p:nvSpPr>
            <p:cNvPr id="8" name="TextBox 7"/>
            <p:cNvSpPr txBox="1"/>
            <p:nvPr/>
          </p:nvSpPr>
          <p:spPr>
            <a:xfrm>
              <a:off x="2598197" y="5445224"/>
              <a:ext cx="514885" cy="523220"/>
            </a:xfrm>
            <a:prstGeom prst="rect">
              <a:avLst/>
            </a:prstGeom>
            <a:noFill/>
          </p:spPr>
          <p:txBody>
            <a:bodyPr wrap="none" rtlCol="0">
              <a:spAutoFit/>
            </a:bodyPr>
            <a:lstStyle/>
            <a:p>
              <a:r>
                <a:rPr lang="en-US" sz="2800" dirty="0">
                  <a:latin typeface="Symbol" panose="05050102010706020507" pitchFamily="18" charset="2"/>
                </a:rPr>
                <a:t>b</a:t>
              </a:r>
              <a:r>
                <a:rPr lang="en-US" sz="2800" baseline="-25000" dirty="0"/>
                <a:t>2</a:t>
              </a:r>
              <a:endParaRPr lang="ru-RU" sz="2800" baseline="-25000" dirty="0"/>
            </a:p>
          </p:txBody>
        </p:sp>
        <p:sp>
          <p:nvSpPr>
            <p:cNvPr id="9" name="TextBox 8"/>
            <p:cNvSpPr txBox="1"/>
            <p:nvPr/>
          </p:nvSpPr>
          <p:spPr>
            <a:xfrm>
              <a:off x="191344" y="2060848"/>
              <a:ext cx="561372" cy="523220"/>
            </a:xfrm>
            <a:prstGeom prst="rect">
              <a:avLst/>
            </a:prstGeom>
            <a:noFill/>
          </p:spPr>
          <p:txBody>
            <a:bodyPr wrap="none" rtlCol="0">
              <a:spAutoFit/>
            </a:bodyPr>
            <a:lstStyle/>
            <a:p>
              <a:r>
                <a:rPr lang="en-US" sz="2800" dirty="0">
                  <a:latin typeface="Symbol" panose="05050102010706020507" pitchFamily="18" charset="2"/>
                </a:rPr>
                <a:t>b4</a:t>
              </a:r>
              <a:endParaRPr lang="ru-RU" sz="2800" baseline="-25000" dirty="0"/>
            </a:p>
          </p:txBody>
        </p:sp>
        <p:sp>
          <p:nvSpPr>
            <p:cNvPr id="10" name="Прямоугольник 9"/>
            <p:cNvSpPr/>
            <p:nvPr/>
          </p:nvSpPr>
          <p:spPr>
            <a:xfrm>
              <a:off x="911424" y="1412776"/>
              <a:ext cx="4176464" cy="36724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p:cNvSpPr/>
          <p:nvPr/>
        </p:nvSpPr>
        <p:spPr>
          <a:xfrm>
            <a:off x="6023992" y="2793702"/>
            <a:ext cx="4737194" cy="923330"/>
          </a:xfrm>
          <a:prstGeom prst="rect">
            <a:avLst/>
          </a:prstGeom>
        </p:spPr>
        <p:txBody>
          <a:bodyPr wrap="none">
            <a:spAutoFit/>
          </a:bodyPr>
          <a:lstStyle/>
          <a:p>
            <a:r>
              <a:rPr lang="en-US" i="1" dirty="0">
                <a:latin typeface="Arial" panose="020B0604020202020204" pitchFamily="34" charset="0"/>
                <a:ea typeface="Times New Roman" panose="02020603050405020304" pitchFamily="18" charset="0"/>
                <a:cs typeface="Arial" panose="020B0604020202020204" pitchFamily="34" charset="0"/>
              </a:rPr>
              <a:t>two-center shell model: </a:t>
            </a:r>
            <a:r>
              <a:rPr lang="en-US" i="1" dirty="0">
                <a:latin typeface="Symbol" panose="05050102010706020507" pitchFamily="18" charset="2"/>
                <a:ea typeface="Times New Roman" panose="02020603050405020304" pitchFamily="18" charset="0"/>
                <a:cs typeface="Arial" panose="020B0604020202020204" pitchFamily="34" charset="0"/>
              </a:rPr>
              <a:t>b</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0.18, </a:t>
            </a:r>
            <a:r>
              <a:rPr lang="en-US" i="1" dirty="0">
                <a:latin typeface="Symbol" panose="05050102010706020507" pitchFamily="18" charset="2"/>
                <a:ea typeface="Times New Roman" panose="02020603050405020304" pitchFamily="18" charset="0"/>
                <a:cs typeface="Arial" panose="020B0604020202020204" pitchFamily="34" charset="0"/>
              </a:rPr>
              <a:t>b</a:t>
            </a:r>
            <a:r>
              <a:rPr lang="en-US" baseline="-25000" dirty="0">
                <a:latin typeface="Arial" panose="020B0604020202020204" pitchFamily="34" charset="0"/>
                <a:ea typeface="Times New Roman" panose="02020603050405020304" pitchFamily="18" charset="0"/>
                <a:cs typeface="Arial" panose="020B0604020202020204" pitchFamily="34" charset="0"/>
              </a:rPr>
              <a:t>4</a:t>
            </a:r>
            <a:r>
              <a:rPr lang="en-US" dirty="0">
                <a:latin typeface="Arial" panose="020B0604020202020204" pitchFamily="34" charset="0"/>
                <a:ea typeface="Times New Roman" panose="02020603050405020304" pitchFamily="18" charset="0"/>
                <a:cs typeface="Arial" panose="020B0604020202020204" pitchFamily="34" charset="0"/>
              </a:rPr>
              <a:t> = -0.08 </a:t>
            </a:r>
            <a:endParaRPr lang="ru-RU" dirty="0">
              <a:latin typeface="Arial" panose="020B0604020202020204" pitchFamily="34" charset="0"/>
              <a:cs typeface="Arial" panose="020B0604020202020204" pitchFamily="34" charset="0"/>
            </a:endParaRPr>
          </a:p>
          <a:p>
            <a:r>
              <a:rPr lang="en-US" i="1" dirty="0">
                <a:latin typeface="Arial" panose="020B0604020202020204" pitchFamily="34" charset="0"/>
                <a:ea typeface="Times New Roman" panose="02020603050405020304" pitchFamily="18" charset="0"/>
                <a:cs typeface="Arial" panose="020B0604020202020204" pitchFamily="34" charset="0"/>
              </a:rPr>
              <a:t>E</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75 </a:t>
            </a:r>
            <a:r>
              <a:rPr lang="en-US" dirty="0" err="1">
                <a:latin typeface="Arial" panose="020B0604020202020204" pitchFamily="34" charset="0"/>
                <a:ea typeface="Times New Roman" panose="02020603050405020304" pitchFamily="18" charset="0"/>
                <a:cs typeface="Arial" panose="020B0604020202020204" pitchFamily="34" charset="0"/>
              </a:rPr>
              <a:t>keV</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cs typeface="Arial" panose="020B0604020202020204" pitchFamily="34" charset="0"/>
              </a:rPr>
              <a:t>0</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67% and 2</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33%</a:t>
            </a:r>
            <a:r>
              <a:rPr lang="en-US" dirty="0">
                <a:latin typeface="Arial" panose="020B0604020202020204" pitchFamily="34" charset="0"/>
                <a:ea typeface="Times New Roman" panose="02020603050405020304" pitchFamily="18"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14" name="Прямоугольник 13"/>
          <p:cNvSpPr/>
          <p:nvPr/>
        </p:nvSpPr>
        <p:spPr>
          <a:xfrm>
            <a:off x="6023992" y="1252540"/>
            <a:ext cx="2313454" cy="923330"/>
          </a:xfrm>
          <a:prstGeom prst="rect">
            <a:avLst/>
          </a:prstGeom>
        </p:spPr>
        <p:txBody>
          <a:bodyPr wrap="none">
            <a:spAutoFit/>
          </a:bodyPr>
          <a:lstStyle/>
          <a:p>
            <a:r>
              <a:rPr lang="en-US" i="1" dirty="0">
                <a:latin typeface="Arial" panose="020B0604020202020204" pitchFamily="34" charset="0"/>
                <a:ea typeface="Times New Roman" panose="02020603050405020304" pitchFamily="18" charset="0"/>
                <a:cs typeface="Arial" panose="020B0604020202020204" pitchFamily="34" charset="0"/>
              </a:rPr>
              <a:t>“experiment”:</a:t>
            </a:r>
          </a:p>
          <a:p>
            <a:r>
              <a:rPr lang="en-US" i="1" dirty="0">
                <a:latin typeface="Arial" panose="020B0604020202020204" pitchFamily="34" charset="0"/>
                <a:ea typeface="Times New Roman" panose="02020603050405020304" pitchFamily="18" charset="0"/>
                <a:cs typeface="Arial" panose="020B0604020202020204" pitchFamily="34" charset="0"/>
              </a:rPr>
              <a:t>E</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100 - 200 </a:t>
            </a:r>
            <a:r>
              <a:rPr lang="en-US" dirty="0" err="1">
                <a:latin typeface="Arial" panose="020B0604020202020204" pitchFamily="34" charset="0"/>
                <a:ea typeface="Times New Roman" panose="02020603050405020304" pitchFamily="18" charset="0"/>
                <a:cs typeface="Arial" panose="020B0604020202020204" pitchFamily="34" charset="0"/>
              </a:rPr>
              <a:t>keV</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0</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82% and 2</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18%</a:t>
            </a:r>
            <a:endParaRPr lang="ru-RU" dirty="0">
              <a:latin typeface="Arial" panose="020B0604020202020204" pitchFamily="34" charset="0"/>
              <a:cs typeface="Arial" panose="020B0604020202020204" pitchFamily="34" charset="0"/>
            </a:endParaRPr>
          </a:p>
        </p:txBody>
      </p:sp>
      <p:sp>
        <p:nvSpPr>
          <p:cNvPr id="15" name="Прямоугольник 14"/>
          <p:cNvSpPr/>
          <p:nvPr/>
        </p:nvSpPr>
        <p:spPr>
          <a:xfrm>
            <a:off x="6023992" y="4365104"/>
            <a:ext cx="3595856" cy="923330"/>
          </a:xfrm>
          <a:prstGeom prst="rect">
            <a:avLst/>
          </a:prstGeom>
        </p:spPr>
        <p:txBody>
          <a:bodyPr wrap="none">
            <a:spAutoFit/>
          </a:bodyPr>
          <a:lstStyle/>
          <a:p>
            <a:r>
              <a:rPr lang="en-US" i="1" dirty="0">
                <a:latin typeface="Arial" panose="020B0604020202020204" pitchFamily="34" charset="0"/>
                <a:ea typeface="Times New Roman" panose="02020603050405020304" pitchFamily="18" charset="0"/>
                <a:cs typeface="Arial" panose="020B0604020202020204" pitchFamily="34" charset="0"/>
              </a:rPr>
              <a:t>deduced </a:t>
            </a:r>
            <a:r>
              <a:rPr lang="en-US" dirty="0">
                <a:latin typeface="Arial" panose="020B0604020202020204" pitchFamily="34" charset="0"/>
                <a:ea typeface="Times New Roman" panose="02020603050405020304" pitchFamily="18" charset="0"/>
                <a:cs typeface="Arial" panose="020B0604020202020204" pitchFamily="34" charset="0"/>
              </a:rPr>
              <a:t>for 0</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82% and 2</a:t>
            </a:r>
            <a:r>
              <a:rPr lang="en-US" baseline="300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18%</a:t>
            </a:r>
            <a:endParaRPr lang="en-US" i="1" dirty="0">
              <a:latin typeface="Arial" panose="020B0604020202020204" pitchFamily="34" charset="0"/>
              <a:ea typeface="Times New Roman" panose="02020603050405020304" pitchFamily="18" charset="0"/>
              <a:cs typeface="Arial" panose="020B0604020202020204" pitchFamily="34" charset="0"/>
            </a:endParaRPr>
          </a:p>
          <a:p>
            <a:r>
              <a:rPr lang="en-US" i="1" dirty="0">
                <a:latin typeface="Symbol" panose="05050102010706020507" pitchFamily="18" charset="2"/>
                <a:ea typeface="Times New Roman" panose="02020603050405020304" pitchFamily="18" charset="0"/>
                <a:cs typeface="Times New Roman" panose="02020603050405020304" pitchFamily="18" charset="0"/>
              </a:rPr>
              <a:t>b</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0.13</a:t>
            </a:r>
          </a:p>
          <a:p>
            <a:r>
              <a:rPr lang="en-US" i="1" dirty="0">
                <a:latin typeface="Arial" panose="020B0604020202020204" pitchFamily="34" charset="0"/>
                <a:ea typeface="Times New Roman" panose="02020603050405020304" pitchFamily="18" charset="0"/>
                <a:cs typeface="Arial" panose="020B0604020202020204" pitchFamily="34" charset="0"/>
              </a:rPr>
              <a:t>E</a:t>
            </a:r>
            <a:r>
              <a:rPr lang="en-US" baseline="-25000" dirty="0">
                <a:latin typeface="Arial" panose="020B0604020202020204" pitchFamily="34" charset="0"/>
                <a:ea typeface="Times New Roman" panose="02020603050405020304" pitchFamily="18" charset="0"/>
                <a:cs typeface="Arial" panose="020B0604020202020204" pitchFamily="34" charset="0"/>
              </a:rPr>
              <a:t>2+</a:t>
            </a:r>
            <a:r>
              <a:rPr lang="en-US" dirty="0">
                <a:latin typeface="Arial" panose="020B0604020202020204" pitchFamily="34" charset="0"/>
                <a:ea typeface="Times New Roman" panose="02020603050405020304" pitchFamily="18" charset="0"/>
                <a:cs typeface="Arial" panose="020B0604020202020204" pitchFamily="34" charset="0"/>
              </a:rPr>
              <a:t> = 101 </a:t>
            </a:r>
            <a:r>
              <a:rPr lang="en-US" dirty="0" err="1">
                <a:latin typeface="Arial" panose="020B0604020202020204" pitchFamily="34" charset="0"/>
                <a:ea typeface="Times New Roman" panose="02020603050405020304" pitchFamily="18" charset="0"/>
                <a:cs typeface="Arial" panose="020B0604020202020204" pitchFamily="34" charset="0"/>
              </a:rPr>
              <a:t>keV</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p:cNvSpPr txBox="1"/>
          <p:nvPr/>
        </p:nvSpPr>
        <p:spPr>
          <a:xfrm>
            <a:off x="2063552" y="205189"/>
            <a:ext cx="8608447"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Presumable</a:t>
            </a:r>
            <a:r>
              <a:rPr lang="en-US" sz="2400" b="1" dirty="0">
                <a:solidFill>
                  <a:srgbClr val="002060"/>
                </a:solidFill>
                <a:latin typeface="Symbol" panose="05050102010706020507" pitchFamily="18" charset="2"/>
              </a:rPr>
              <a:t> a</a:t>
            </a:r>
            <a:r>
              <a:rPr lang="en-US" sz="2400" b="1" dirty="0">
                <a:solidFill>
                  <a:srgbClr val="002060"/>
                </a:solidFill>
              </a:rPr>
              <a:t>-decay of </a:t>
            </a:r>
            <a:r>
              <a:rPr lang="en-US" sz="2400" b="1" baseline="30000" dirty="0">
                <a:solidFill>
                  <a:srgbClr val="002060"/>
                </a:solidFill>
              </a:rPr>
              <a:t>286</a:t>
            </a:r>
            <a:r>
              <a:rPr lang="en-US" sz="2400" b="1" dirty="0">
                <a:solidFill>
                  <a:srgbClr val="002060"/>
                </a:solidFill>
              </a:rPr>
              <a:t>Fl on rotational 2</a:t>
            </a:r>
            <a:r>
              <a:rPr lang="en-US" sz="2400" b="1" baseline="30000" dirty="0">
                <a:solidFill>
                  <a:srgbClr val="002060"/>
                </a:solidFill>
              </a:rPr>
              <a:t>+</a:t>
            </a:r>
            <a:r>
              <a:rPr lang="ru-RU" sz="2400" b="1" dirty="0">
                <a:solidFill>
                  <a:srgbClr val="002060"/>
                </a:solidFill>
              </a:rPr>
              <a:t>-</a:t>
            </a:r>
            <a:r>
              <a:rPr lang="en-US" sz="2400" b="1" dirty="0">
                <a:solidFill>
                  <a:srgbClr val="002060"/>
                </a:solidFill>
              </a:rPr>
              <a:t>state of </a:t>
            </a:r>
            <a:r>
              <a:rPr lang="en-US" sz="2400" b="1" baseline="30000" dirty="0">
                <a:solidFill>
                  <a:srgbClr val="002060"/>
                </a:solidFill>
              </a:rPr>
              <a:t>282</a:t>
            </a:r>
            <a:r>
              <a:rPr lang="en-US" sz="2400" b="1" dirty="0">
                <a:solidFill>
                  <a:srgbClr val="002060"/>
                </a:solidFill>
              </a:rPr>
              <a:t>Cn</a:t>
            </a:r>
            <a:endParaRPr lang="ru-RU" sz="2400" b="1" dirty="0">
              <a:solidFill>
                <a:srgbClr val="002060"/>
              </a:solidFill>
            </a:endParaRPr>
          </a:p>
        </p:txBody>
      </p:sp>
      <p:sp>
        <p:nvSpPr>
          <p:cNvPr id="12" name="TextBox 11"/>
          <p:cNvSpPr txBox="1"/>
          <p:nvPr/>
        </p:nvSpPr>
        <p:spPr>
          <a:xfrm>
            <a:off x="10061575" y="5968444"/>
            <a:ext cx="1609030"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Р.В. </a:t>
            </a:r>
            <a:r>
              <a:rPr lang="ru-RU" sz="2000" i="1" dirty="0" err="1">
                <a:solidFill>
                  <a:srgbClr val="002060"/>
                </a:solidFill>
                <a:latin typeface="Arial" panose="020B0604020202020204" pitchFamily="34" charset="0"/>
                <a:cs typeface="Arial" panose="020B0604020202020204" pitchFamily="34" charset="0"/>
              </a:rPr>
              <a:t>Джолос</a:t>
            </a:r>
            <a:endParaRPr lang="ru-RU" sz="2000" i="1" dirty="0">
              <a:solidFill>
                <a:srgbClr val="002060"/>
              </a:solidFill>
              <a:latin typeface="Arial" panose="020B0604020202020204" pitchFamily="34" charset="0"/>
              <a:cs typeface="Arial" panose="020B0604020202020204" pitchFamily="34" charset="0"/>
            </a:endParaRPr>
          </a:p>
        </p:txBody>
      </p:sp>
      <p:grpSp>
        <p:nvGrpSpPr>
          <p:cNvPr id="6" name="Группа 5"/>
          <p:cNvGrpSpPr/>
          <p:nvPr/>
        </p:nvGrpSpPr>
        <p:grpSpPr>
          <a:xfrm>
            <a:off x="2481786" y="3734284"/>
            <a:ext cx="286512" cy="241539"/>
            <a:chOff x="1673526" y="5805577"/>
            <a:chExt cx="364148" cy="327803"/>
          </a:xfrm>
        </p:grpSpPr>
        <p:cxnSp>
          <p:nvCxnSpPr>
            <p:cNvPr id="3" name="Прямая соединительная линия 2"/>
            <p:cNvCxnSpPr/>
            <p:nvPr/>
          </p:nvCxnSpPr>
          <p:spPr>
            <a:xfrm>
              <a:off x="1673526" y="5831455"/>
              <a:ext cx="364148" cy="2932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V="1">
              <a:off x="1690777" y="5805577"/>
              <a:ext cx="301924" cy="3278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83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31985" y="149597"/>
            <a:ext cx="8699466" cy="461665"/>
          </a:xfrm>
          <a:prstGeom prst="rect">
            <a:avLst/>
          </a:prstGeom>
        </p:spPr>
        <p:txBody>
          <a:bodyPr wrap="square">
            <a:spAutoFit/>
          </a:bodyPr>
          <a:lstStyle/>
          <a:p>
            <a:pPr algn="ctr"/>
            <a:r>
              <a:rPr lang="ru-RU" sz="2400" b="1" i="1" dirty="0">
                <a:solidFill>
                  <a:srgbClr val="C00000"/>
                </a:solidFill>
                <a:latin typeface="Arial" panose="020B0604020202020204" pitchFamily="34" charset="0"/>
                <a:cs typeface="Arial" panose="020B0604020202020204" pitchFamily="34" charset="0"/>
              </a:rPr>
              <a:t>Теоретические исследования сверхтяжелых ядер</a:t>
            </a:r>
            <a:endParaRPr lang="ru-RU" sz="2400" b="1" dirty="0">
              <a:latin typeface="Arial" panose="020B0604020202020204" pitchFamily="34" charset="0"/>
              <a:cs typeface="Arial" panose="020B0604020202020204" pitchFamily="34" charset="0"/>
            </a:endParaRPr>
          </a:p>
        </p:txBody>
      </p:sp>
      <p:sp>
        <p:nvSpPr>
          <p:cNvPr id="6" name="Прямоугольник 5"/>
          <p:cNvSpPr/>
          <p:nvPr/>
        </p:nvSpPr>
        <p:spPr>
          <a:xfrm>
            <a:off x="3588364" y="891704"/>
            <a:ext cx="5134162" cy="369332"/>
          </a:xfrm>
          <a:prstGeom prst="rect">
            <a:avLst/>
          </a:prstGeom>
        </p:spPr>
        <p:txBody>
          <a:bodyPr wrap="none">
            <a:spAutoFit/>
          </a:bodyPr>
          <a:lstStyle/>
          <a:p>
            <a:pPr algn="just"/>
            <a:r>
              <a:rPr lang="ru-RU" b="1" dirty="0">
                <a:solidFill>
                  <a:srgbClr val="002060"/>
                </a:solidFill>
                <a:latin typeface="Arial" panose="020B0604020202020204" pitchFamily="34" charset="0"/>
                <a:cs typeface="Arial" panose="020B0604020202020204" pitchFamily="34" charset="0"/>
              </a:rPr>
              <a:t>Сечения синтеза сверхтяжелых элементов</a:t>
            </a:r>
            <a:endParaRPr lang="ru-RU" sz="2000" b="1" dirty="0">
              <a:solidFill>
                <a:srgbClr val="002060"/>
              </a:solidFill>
              <a:latin typeface="Arial" panose="020B0604020202020204" pitchFamily="34" charset="0"/>
              <a:cs typeface="Arial" panose="020B0604020202020204" pitchFamily="34" charset="0"/>
            </a:endParaRPr>
          </a:p>
        </p:txBody>
      </p:sp>
      <p:pic>
        <p:nvPicPr>
          <p:cNvPr id="7" name="Рисунок 6"/>
          <p:cNvPicPr/>
          <p:nvPr/>
        </p:nvPicPr>
        <p:blipFill rotWithShape="1">
          <a:blip r:embed="rId2">
            <a:extLst>
              <a:ext uri="{28A0092B-C50C-407E-A947-70E740481C1C}">
                <a14:useLocalDpi xmlns:a14="http://schemas.microsoft.com/office/drawing/2010/main" val="0"/>
              </a:ext>
            </a:extLst>
          </a:blip>
          <a:srcRect r="50051" b="49232"/>
          <a:stretch/>
        </p:blipFill>
        <p:spPr>
          <a:xfrm>
            <a:off x="5883215" y="4001353"/>
            <a:ext cx="3735238" cy="2770380"/>
          </a:xfrm>
          <a:prstGeom prst="rect">
            <a:avLst/>
          </a:prstGeom>
        </p:spPr>
      </p:pic>
      <p:pic>
        <p:nvPicPr>
          <p:cNvPr id="12" name="Рисунок 11"/>
          <p:cNvPicPr/>
          <p:nvPr/>
        </p:nvPicPr>
        <p:blipFill rotWithShape="1">
          <a:blip r:embed="rId3"/>
          <a:srcRect t="50453" r="50560"/>
          <a:stretch/>
        </p:blipFill>
        <p:spPr bwMode="auto">
          <a:xfrm>
            <a:off x="2563260" y="4072203"/>
            <a:ext cx="3432101" cy="2535631"/>
          </a:xfrm>
          <a:prstGeom prst="rect">
            <a:avLst/>
          </a:prstGeom>
        </p:spPr>
      </p:pic>
      <p:pic>
        <p:nvPicPr>
          <p:cNvPr id="5" name="Рисунок 4"/>
          <p:cNvPicPr/>
          <p:nvPr/>
        </p:nvPicPr>
        <p:blipFill rotWithShape="1">
          <a:blip r:embed="rId4">
            <a:extLst>
              <a:ext uri="{28A0092B-C50C-407E-A947-70E740481C1C}">
                <a14:useLocalDpi xmlns:a14="http://schemas.microsoft.com/office/drawing/2010/main" val="0"/>
              </a:ext>
            </a:extLst>
          </a:blip>
          <a:srcRect b="50068"/>
          <a:stretch/>
        </p:blipFill>
        <p:spPr bwMode="auto">
          <a:xfrm>
            <a:off x="2533999" y="1369150"/>
            <a:ext cx="6993603" cy="2738958"/>
          </a:xfrm>
          <a:prstGeom prst="rect">
            <a:avLst/>
          </a:prstGeom>
          <a:noFill/>
        </p:spPr>
      </p:pic>
    </p:spTree>
    <p:extLst>
      <p:ext uri="{BB962C8B-B14F-4D97-AF65-F5344CB8AC3E}">
        <p14:creationId xmlns:p14="http://schemas.microsoft.com/office/powerpoint/2010/main" val="345246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p:nvPr/>
        </p:nvPicPr>
        <p:blipFill>
          <a:blip r:embed="rId2">
            <a:extLst>
              <a:ext uri="{28A0092B-C50C-407E-A947-70E740481C1C}">
                <a14:useLocalDpi xmlns:a14="http://schemas.microsoft.com/office/drawing/2010/main" val="0"/>
              </a:ext>
            </a:extLst>
          </a:blip>
          <a:stretch>
            <a:fillRect/>
          </a:stretch>
        </p:blipFill>
        <p:spPr>
          <a:xfrm>
            <a:off x="4149307" y="684233"/>
            <a:ext cx="3983952" cy="3180399"/>
          </a:xfrm>
          <a:prstGeom prst="rect">
            <a:avLst/>
          </a:prstGeom>
        </p:spPr>
      </p:pic>
      <p:pic>
        <p:nvPicPr>
          <p:cNvPr id="43" name="Рисунок 42"/>
          <p:cNvPicPr/>
          <p:nvPr/>
        </p:nvPicPr>
        <p:blipFill>
          <a:blip r:embed="rId3">
            <a:extLst>
              <a:ext uri="{28A0092B-C50C-407E-A947-70E740481C1C}">
                <a14:useLocalDpi xmlns:a14="http://schemas.microsoft.com/office/drawing/2010/main" val="0"/>
              </a:ext>
            </a:extLst>
          </a:blip>
          <a:stretch>
            <a:fillRect/>
          </a:stretch>
        </p:blipFill>
        <p:spPr>
          <a:xfrm>
            <a:off x="7979434" y="684234"/>
            <a:ext cx="3875277" cy="3180399"/>
          </a:xfrm>
          <a:prstGeom prst="rect">
            <a:avLst/>
          </a:prstGeom>
        </p:spPr>
      </p:pic>
      <p:sp>
        <p:nvSpPr>
          <p:cNvPr id="44" name="Объект 2"/>
          <p:cNvSpPr txBox="1">
            <a:spLocks/>
          </p:cNvSpPr>
          <p:nvPr/>
        </p:nvSpPr>
        <p:spPr>
          <a:xfrm>
            <a:off x="122195" y="1867571"/>
            <a:ext cx="5942176" cy="574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ru-RU" sz="1200" dirty="0">
              <a:latin typeface="Arial" panose="020B0604020202020204" pitchFamily="34" charset="0"/>
              <a:cs typeface="Arial" panose="020B0604020202020204" pitchFamily="34" charset="0"/>
            </a:endParaRPr>
          </a:p>
        </p:txBody>
      </p:sp>
      <p:sp>
        <p:nvSpPr>
          <p:cNvPr id="3" name="Прямоугольник 2"/>
          <p:cNvSpPr/>
          <p:nvPr/>
        </p:nvSpPr>
        <p:spPr>
          <a:xfrm>
            <a:off x="176613" y="981410"/>
            <a:ext cx="4250512" cy="646331"/>
          </a:xfrm>
          <a:prstGeom prst="rect">
            <a:avLst/>
          </a:prstGeom>
        </p:spPr>
        <p:txBody>
          <a:bodyPr wrap="square">
            <a:spAutoFit/>
          </a:bodyPr>
          <a:lstStyle/>
          <a:p>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характеристики радиоактивного распада</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сверхтяжелых ядер</a:t>
            </a:r>
            <a:endParaRPr lang="ru-RU"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Таблица 6"/>
              <p:cNvGraphicFramePr>
                <a:graphicFrameLocks noGrp="1"/>
              </p:cNvGraphicFramePr>
              <p:nvPr>
                <p:extLst>
                  <p:ext uri="{D42A27DB-BD31-4B8C-83A1-F6EECF244321}">
                    <p14:modId xmlns:p14="http://schemas.microsoft.com/office/powerpoint/2010/main" val="2940023486"/>
                  </p:ext>
                </p:extLst>
              </p:nvPr>
            </p:nvGraphicFramePr>
            <p:xfrm>
              <a:off x="851523" y="4234780"/>
              <a:ext cx="9860390" cy="2483556"/>
            </p:xfrm>
            <a:graphic>
              <a:graphicData uri="http://schemas.openxmlformats.org/drawingml/2006/table">
                <a:tbl>
                  <a:tblPr firstRow="1" firstCol="1" bandRow="1">
                    <a:tableStyleId>{5C22544A-7EE6-4342-B048-85BDC9FD1C3A}</a:tableStyleId>
                  </a:tblPr>
                  <a:tblGrid>
                    <a:gridCol w="1407900">
                      <a:extLst>
                        <a:ext uri="{9D8B030D-6E8A-4147-A177-3AD203B41FA5}">
                          <a16:colId xmlns:a16="http://schemas.microsoft.com/office/drawing/2014/main" val="20000"/>
                        </a:ext>
                      </a:extLst>
                    </a:gridCol>
                    <a:gridCol w="1407900">
                      <a:extLst>
                        <a:ext uri="{9D8B030D-6E8A-4147-A177-3AD203B41FA5}">
                          <a16:colId xmlns:a16="http://schemas.microsoft.com/office/drawing/2014/main" val="20001"/>
                        </a:ext>
                      </a:extLst>
                    </a:gridCol>
                    <a:gridCol w="1408918">
                      <a:extLst>
                        <a:ext uri="{9D8B030D-6E8A-4147-A177-3AD203B41FA5}">
                          <a16:colId xmlns:a16="http://schemas.microsoft.com/office/drawing/2014/main" val="20002"/>
                        </a:ext>
                      </a:extLst>
                    </a:gridCol>
                    <a:gridCol w="1408918">
                      <a:extLst>
                        <a:ext uri="{9D8B030D-6E8A-4147-A177-3AD203B41FA5}">
                          <a16:colId xmlns:a16="http://schemas.microsoft.com/office/drawing/2014/main" val="20003"/>
                        </a:ext>
                      </a:extLst>
                    </a:gridCol>
                    <a:gridCol w="1408918">
                      <a:extLst>
                        <a:ext uri="{9D8B030D-6E8A-4147-A177-3AD203B41FA5}">
                          <a16:colId xmlns:a16="http://schemas.microsoft.com/office/drawing/2014/main" val="20004"/>
                        </a:ext>
                      </a:extLst>
                    </a:gridCol>
                    <a:gridCol w="1408918">
                      <a:extLst>
                        <a:ext uri="{9D8B030D-6E8A-4147-A177-3AD203B41FA5}">
                          <a16:colId xmlns:a16="http://schemas.microsoft.com/office/drawing/2014/main" val="20005"/>
                        </a:ext>
                      </a:extLst>
                    </a:gridCol>
                    <a:gridCol w="1408918">
                      <a:extLst>
                        <a:ext uri="{9D8B030D-6E8A-4147-A177-3AD203B41FA5}">
                          <a16:colId xmlns:a16="http://schemas.microsoft.com/office/drawing/2014/main" val="20006"/>
                        </a:ext>
                      </a:extLst>
                    </a:gridCol>
                  </a:tblGrid>
                  <a:tr h="447238">
                    <a:tc>
                      <a:txBody>
                        <a:bodyPr/>
                        <a:lstStyle/>
                        <a:p>
                          <a:pPr indent="0" algn="just">
                            <a:lnSpc>
                              <a:spcPct val="100000"/>
                            </a:lnSpc>
                            <a:spcAft>
                              <a:spcPts val="0"/>
                            </a:spcAft>
                          </a:pPr>
                          <a:r>
                            <a:rPr lang="ru-RU" sz="1800" dirty="0">
                              <a:effectLst/>
                              <a:latin typeface="Arial" panose="020B0604020202020204" pitchFamily="34" charset="0"/>
                              <a:cs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28</a:t>
                          </a:r>
                          <a:r>
                            <a:rPr lang="ru-RU" sz="1800" baseline="30000" dirty="0">
                              <a:effectLst/>
                              <a:latin typeface="Arial" panose="020B0604020202020204" pitchFamily="34" charset="0"/>
                              <a:cs typeface="Arial" panose="020B0604020202020204" pitchFamily="34" charset="0"/>
                            </a:rPr>
                            <a:t>8</a:t>
                          </a:r>
                          <a:r>
                            <a:rPr lang="en-US" sz="1800" dirty="0">
                              <a:effectLst/>
                              <a:latin typeface="Arial" panose="020B0604020202020204" pitchFamily="34" charset="0"/>
                              <a:cs typeface="Arial" panose="020B0604020202020204" pitchFamily="34" charset="0"/>
                            </a:rPr>
                            <a:t>Mc</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284</a:t>
                          </a:r>
                          <a:r>
                            <a:rPr lang="en-US" sz="1800" dirty="0">
                              <a:effectLst/>
                              <a:latin typeface="Arial" panose="020B0604020202020204" pitchFamily="34" charset="0"/>
                              <a:cs typeface="Arial" panose="020B0604020202020204" pitchFamily="34" charset="0"/>
                            </a:rPr>
                            <a:t>Nh</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280</a:t>
                          </a:r>
                          <a:r>
                            <a:rPr lang="en-US" sz="1800" dirty="0">
                              <a:effectLst/>
                              <a:latin typeface="Arial" panose="020B0604020202020204" pitchFamily="34" charset="0"/>
                              <a:cs typeface="Arial" panose="020B0604020202020204" pitchFamily="34" charset="0"/>
                            </a:rPr>
                            <a:t>Rg</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276</a:t>
                          </a:r>
                          <a:r>
                            <a:rPr lang="en-US" sz="1800" dirty="0">
                              <a:effectLst/>
                              <a:latin typeface="Arial" panose="020B0604020202020204" pitchFamily="34" charset="0"/>
                              <a:cs typeface="Arial" panose="020B0604020202020204" pitchFamily="34" charset="0"/>
                            </a:rPr>
                            <a:t>Mt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a:effectLst/>
                              <a:latin typeface="Arial" panose="020B0604020202020204" pitchFamily="34" charset="0"/>
                              <a:cs typeface="Arial" panose="020B0604020202020204" pitchFamily="34" charset="0"/>
                            </a:rPr>
                            <a:t>272</a:t>
                          </a:r>
                          <a:r>
                            <a:rPr lang="en-US" sz="1800">
                              <a:effectLst/>
                              <a:latin typeface="Arial" panose="020B0604020202020204" pitchFamily="34" charset="0"/>
                              <a:cs typeface="Arial" panose="020B0604020202020204" pitchFamily="34" charset="0"/>
                            </a:rPr>
                            <a:t>Bh</a:t>
                          </a:r>
                          <a:endParaRPr lang="ru-RU"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268</a:t>
                          </a:r>
                          <a:r>
                            <a:rPr lang="en-US" sz="1800" dirty="0">
                              <a:effectLst/>
                              <a:latin typeface="Arial" panose="020B0604020202020204" pitchFamily="34" charset="0"/>
                              <a:cs typeface="Arial" panose="020B0604020202020204" pitchFamily="34" charset="0"/>
                            </a:rPr>
                            <a:t>Db</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763652">
                    <a:tc>
                      <a:txBody>
                        <a:bodyPr/>
                        <a:lstStyle/>
                        <a:p>
                          <a:pPr indent="0" algn="just">
                            <a:lnSpc>
                              <a:spcPct val="100000"/>
                            </a:lnSpc>
                            <a:spcAft>
                              <a:spcPts val="0"/>
                            </a:spcAft>
                          </a:pPr>
                          <a:r>
                            <a:rPr lang="ru-RU" sz="1800" i="0" dirty="0" err="1">
                              <a:effectLst/>
                              <a:latin typeface="Cambria Math" panose="02040503050406030204" pitchFamily="18" charset="0"/>
                            </a:rPr>
                            <a:t>теор</a:t>
                          </a:r>
                          <a:r>
                            <a:rPr lang="ru-RU" sz="1800" i="0" dirty="0">
                              <a:effectLst/>
                              <a:latin typeface="Cambria Math" panose="02040503050406030204" pitchFamily="18" charset="0"/>
                            </a:rPr>
                            <a:t>.</a:t>
                          </a:r>
                        </a:p>
                        <a:p>
                          <a:pPr indent="0" algn="just">
                            <a:lnSpc>
                              <a:spcPct val="100000"/>
                            </a:lnSpc>
                            <a:spcAft>
                              <a:spcPts val="0"/>
                            </a:spcAft>
                          </a:pPr>
                          <a14:m>
                            <m:oMath xmlns:m="http://schemas.openxmlformats.org/officeDocument/2006/math">
                              <m:sSub>
                                <m:sSubPr>
                                  <m:ctrlPr>
                                    <a:rPr lang="ru-RU" sz="1800" i="1">
                                      <a:effectLst/>
                                      <a:latin typeface="Cambria Math" panose="02040503050406030204" pitchFamily="18" charset="0"/>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𝐸𝐶</m:t>
                                  </m:r>
                                  <m:r>
                                    <a:rPr lang="en-US" sz="1800">
                                      <a:effectLst/>
                                      <a:latin typeface="Cambria Math" panose="02040503050406030204" pitchFamily="18" charset="0"/>
                                    </a:rPr>
                                    <m:t>/</m:t>
                                  </m:r>
                                  <m:r>
                                    <a:rPr lang="en-US" sz="1800">
                                      <a:effectLst/>
                                      <a:latin typeface="Cambria Math" panose="02040503050406030204" pitchFamily="18" charset="0"/>
                                    </a:rPr>
                                    <m:t>𝛽</m:t>
                                  </m:r>
                                </m:sub>
                              </m:sSub>
                            </m:oMath>
                          </a14:m>
                          <a:r>
                            <a:rPr lang="en-US" sz="1800" dirty="0">
                              <a:effectLst/>
                              <a:latin typeface="Arial" panose="020B0604020202020204" pitchFamily="34" charset="0"/>
                              <a:cs typeface="Arial" panose="020B0604020202020204" pitchFamily="34" charset="0"/>
                            </a:rPr>
                            <a:t> (c)</a:t>
                          </a: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dirty="0">
                              <a:effectLst/>
                              <a:latin typeface="Arial" panose="020B0604020202020204" pitchFamily="34" charset="0"/>
                              <a:ea typeface="Times New Roman" panose="02020603050405020304" pitchFamily="18" charset="0"/>
                              <a:cs typeface="Arial" panose="020B0604020202020204" pitchFamily="34" charset="0"/>
                            </a:rPr>
                            <a:t>2021</a:t>
                          </a:r>
                        </a:p>
                        <a:p>
                          <a:pPr indent="0" algn="just">
                            <a:lnSpc>
                              <a:spcPct val="100000"/>
                            </a:lnSpc>
                            <a:spcAft>
                              <a:spcPts val="0"/>
                            </a:spcAft>
                          </a:pPr>
                          <a:r>
                            <a:rPr lang="ru-RU" sz="1800" dirty="0">
                              <a:effectLst/>
                              <a:latin typeface="Arial" panose="020B0604020202020204" pitchFamily="34" charset="0"/>
                              <a:ea typeface="Times New Roman" panose="02020603050405020304" pitchFamily="18" charset="0"/>
                              <a:cs typeface="Arial" panose="020B0604020202020204" pitchFamily="34" charset="0"/>
                            </a:rPr>
                            <a:t>2022</a:t>
                          </a:r>
                        </a:p>
                      </a:txBody>
                      <a:tcPr marL="68580" marR="68580" marT="0" marB="0"/>
                    </a:tc>
                    <a:tc>
                      <a:txBody>
                        <a:bodyPr/>
                        <a:lstStyle/>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a:effectLst/>
                              <a:latin typeface="Arial" panose="020B0604020202020204" pitchFamily="34" charset="0"/>
                              <a:cs typeface="Arial" panose="020B0604020202020204" pitchFamily="34" charset="0"/>
                            </a:rPr>
                            <a:t>1649</a:t>
                          </a:r>
                        </a:p>
                        <a:p>
                          <a:pPr indent="0" algn="just">
                            <a:lnSpc>
                              <a:spcPct val="100000"/>
                            </a:lnSpc>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10</a:t>
                          </a:r>
                          <a:r>
                            <a:rPr lang="ru-RU" sz="1800" dirty="0">
                              <a:effectLst/>
                              <a:latin typeface="Arial" panose="020B0604020202020204" pitchFamily="34" charset="0"/>
                              <a:ea typeface="Times New Roman" panose="02020603050405020304" pitchFamily="18" charset="0"/>
                              <a:cs typeface="Arial" panose="020B0604020202020204" pitchFamily="34" charset="0"/>
                            </a:rPr>
                            <a:t>0 – </a:t>
                          </a:r>
                          <a:r>
                            <a:rPr lang="en-US" sz="1800" dirty="0">
                              <a:effectLst/>
                              <a:latin typeface="Arial" panose="020B0604020202020204" pitchFamily="34" charset="0"/>
                              <a:ea typeface="Times New Roman" panose="02020603050405020304" pitchFamily="18" charset="0"/>
                              <a:cs typeface="Arial" panose="020B0604020202020204" pitchFamily="34" charset="0"/>
                            </a:rPr>
                            <a:t>1000</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a:effectLst/>
                              <a:latin typeface="Arial" panose="020B0604020202020204" pitchFamily="34" charset="0"/>
                              <a:cs typeface="Arial" panose="020B0604020202020204" pitchFamily="34" charset="0"/>
                            </a:rPr>
                            <a:t>9623</a:t>
                          </a: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dirty="0">
                              <a:effectLst/>
                              <a:latin typeface="Arial" panose="020B0604020202020204" pitchFamily="34" charset="0"/>
                              <a:ea typeface="Times New Roman" panose="02020603050405020304" pitchFamily="18" charset="0"/>
                              <a:cs typeface="Arial" panose="020B0604020202020204" pitchFamily="34" charset="0"/>
                            </a:rPr>
                            <a:t>10 – 200</a:t>
                          </a:r>
                        </a:p>
                      </a:txBody>
                      <a:tcPr marL="68580" marR="68580" marT="0" marB="0"/>
                    </a:tc>
                    <a:tc>
                      <a:txBody>
                        <a:bodyPr/>
                        <a:lstStyle/>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a:effectLst/>
                              <a:latin typeface="Arial" panose="020B0604020202020204" pitchFamily="34" charset="0"/>
                              <a:cs typeface="Arial" panose="020B0604020202020204" pitchFamily="34" charset="0"/>
                            </a:rPr>
                            <a:t>2289</a:t>
                          </a: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a:effectLst/>
                              <a:latin typeface="Arial" panose="020B0604020202020204" pitchFamily="34" charset="0"/>
                              <a:cs typeface="Arial" panose="020B0604020202020204" pitchFamily="34" charset="0"/>
                            </a:rPr>
                            <a:t>1276</a:t>
                          </a: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a:effectLst/>
                              <a:latin typeface="Arial" panose="020B0604020202020204" pitchFamily="34" charset="0"/>
                              <a:cs typeface="Arial" panose="020B0604020202020204" pitchFamily="34" charset="0"/>
                            </a:rPr>
                            <a:t>1.55</a:t>
                          </a:r>
                          <a:r>
                            <a:rPr lang="en-US" sz="1800" dirty="0">
                              <a:effectLst/>
                              <a:latin typeface="Arial" panose="020B0604020202020204" pitchFamily="34" charset="0"/>
                              <a:cs typeface="Arial" panose="020B0604020202020204" pitchFamily="34" charset="0"/>
                              <a:sym typeface="Symbol" panose="05050102010706020507" pitchFamily="18" charset="2"/>
                            </a:rPr>
                            <a:t></a:t>
                          </a:r>
                          <a:r>
                            <a:rPr lang="en-US" sz="1800" dirty="0">
                              <a:effectLst/>
                              <a:latin typeface="Arial" panose="020B0604020202020204" pitchFamily="34" charset="0"/>
                              <a:cs typeface="Arial" panose="020B0604020202020204" pitchFamily="34" charset="0"/>
                            </a:rPr>
                            <a:t>10</a:t>
                          </a:r>
                          <a:r>
                            <a:rPr lang="en-US" sz="1800" baseline="30000" dirty="0">
                              <a:effectLst/>
                              <a:latin typeface="Arial" panose="020B0604020202020204" pitchFamily="34" charset="0"/>
                              <a:cs typeface="Arial" panose="020B0604020202020204" pitchFamily="34" charset="0"/>
                            </a:rPr>
                            <a:t>8</a:t>
                          </a:r>
                          <a:endParaRPr lang="ru-RU" sz="1800" baseline="30000" dirty="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baseline="30000" dirty="0">
                              <a:effectLst/>
                              <a:latin typeface="Arial" panose="020B0604020202020204" pitchFamily="34" charset="0"/>
                              <a:ea typeface="Times New Roman" panose="02020603050405020304" pitchFamily="18" charset="0"/>
                              <a:cs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2400" dirty="0">
                              <a:effectLst/>
                              <a:latin typeface="Arial" panose="020B0604020202020204" pitchFamily="34" charset="0"/>
                              <a:cs typeface="Arial" panose="020B0604020202020204" pitchFamily="34" charset="0"/>
                            </a:rPr>
                            <a:t>∞</a:t>
                          </a:r>
                          <a:endParaRPr lang="ru-RU" sz="2400" dirty="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589912">
                    <a:tc>
                      <a:txBody>
                        <a:bodyPr/>
                        <a:lstStyle/>
                        <a:p>
                          <a:pPr indent="0" algn="just">
                            <a:lnSpc>
                              <a:spcPct val="100000"/>
                            </a:lnSpc>
                            <a:spcAft>
                              <a:spcPts val="0"/>
                            </a:spcAft>
                          </a:pPr>
                          <a:r>
                            <a:rPr lang="ru-RU" sz="1800" i="0" dirty="0">
                              <a:effectLst/>
                              <a:latin typeface="+mn-lt"/>
                            </a:rPr>
                            <a:t>эксп.</a:t>
                          </a:r>
                          <a:endParaRPr lang="ru-RU" sz="1800" i="1" dirty="0">
                            <a:effectLst/>
                            <a:latin typeface="Cambria Math" panose="02040503050406030204" pitchFamily="18" charset="0"/>
                          </a:endParaRPr>
                        </a:p>
                        <a:p>
                          <a:pPr indent="0" algn="just">
                            <a:lnSpc>
                              <a:spcPct val="100000"/>
                            </a:lnSpc>
                            <a:spcAft>
                              <a:spcPts val="0"/>
                            </a:spcAft>
                          </a:pPr>
                          <a14:m>
                            <m:oMathPara xmlns:m="http://schemas.openxmlformats.org/officeDocument/2006/math">
                              <m:oMathParaPr>
                                <m:jc m:val="left"/>
                              </m:oMathParaPr>
                              <m:oMath xmlns:m="http://schemas.openxmlformats.org/officeDocument/2006/math">
                                <m:sSub>
                                  <m:sSubPr>
                                    <m:ctrlPr>
                                      <a:rPr lang="ru-RU" sz="1800" i="1" smtClean="0">
                                        <a:effectLst/>
                                        <a:latin typeface="Cambria Math" panose="02040503050406030204" pitchFamily="18" charset="0"/>
                                      </a:rPr>
                                    </m:ctrlPr>
                                  </m:sSubPr>
                                  <m:e>
                                    <m:r>
                                      <a:rPr lang="en-US" sz="1800">
                                        <a:effectLst/>
                                        <a:latin typeface="Cambria Math" panose="02040503050406030204" pitchFamily="18" charset="0"/>
                                      </a:rPr>
                                      <m:t>𝑇</m:t>
                                    </m:r>
                                  </m:e>
                                  <m:sub>
                                    <m:r>
                                      <a:rPr lang="en-US" sz="1800">
                                        <a:effectLst/>
                                        <a:latin typeface="Cambria Math" panose="02040503050406030204" pitchFamily="18" charset="0"/>
                                      </a:rPr>
                                      <m:t>𝛼</m:t>
                                    </m:r>
                                  </m:sub>
                                </m:sSub>
                                <m:r>
                                  <a:rPr lang="en-US" sz="1800" b="1" i="0" smtClean="0">
                                    <a:effectLst/>
                                    <a:latin typeface="Cambria Math" panose="02040503050406030204" pitchFamily="18" charset="0"/>
                                  </a:rPr>
                                  <m:t> </m:t>
                                </m:r>
                              </m:oMath>
                            </m:oMathPara>
                          </a14:m>
                          <a:endParaRPr lang="ru-RU" sz="1800" b="1" i="0" dirty="0">
                            <a:effectLst/>
                            <a:latin typeface="Cambria Math" panose="02040503050406030204" pitchFamily="18" charset="0"/>
                          </a:endParaRPr>
                        </a:p>
                        <a:p>
                          <a:pPr indent="0" algn="just">
                            <a:lnSpc>
                              <a:spcPct val="100000"/>
                            </a:lnSpc>
                            <a:spcAft>
                              <a:spcPts val="0"/>
                            </a:spcAft>
                          </a:pPr>
                          <a14:m>
                            <m:oMathPara xmlns:m="http://schemas.openxmlformats.org/officeDocument/2006/math">
                              <m:oMathParaPr>
                                <m:jc m:val="left"/>
                              </m:oMathParaPr>
                              <m:oMath xmlns:m="http://schemas.openxmlformats.org/officeDocument/2006/math">
                                <m:sSub>
                                  <m:sSubPr>
                                    <m:ctrlPr>
                                      <a:rPr lang="ru-RU" sz="1800" i="1" smtClean="0">
                                        <a:effectLst/>
                                        <a:latin typeface="Cambria Math" panose="02040503050406030204" pitchFamily="18" charset="0"/>
                                      </a:rPr>
                                    </m:ctrlPr>
                                  </m:sSubPr>
                                  <m:e>
                                    <m:r>
                                      <a:rPr lang="en-US" sz="1800">
                                        <a:effectLst/>
                                        <a:latin typeface="Cambria Math" panose="02040503050406030204" pitchFamily="18" charset="0"/>
                                      </a:rPr>
                                      <m:t>𝑇</m:t>
                                    </m:r>
                                  </m:e>
                                  <m:sub>
                                    <m:r>
                                      <a:rPr lang="en-US" sz="1800" b="1" i="0" smtClean="0">
                                        <a:effectLst/>
                                        <a:latin typeface="Cambria Math" panose="02040503050406030204" pitchFamily="18" charset="0"/>
                                      </a:rPr>
                                      <m:t>𝐄𝐂</m:t>
                                    </m:r>
                                    <m:r>
                                      <a:rPr lang="en-US" sz="1800" b="1" i="0" smtClean="0">
                                        <a:effectLst/>
                                        <a:latin typeface="Cambria Math" panose="02040503050406030204" pitchFamily="18" charset="0"/>
                                      </a:rPr>
                                      <m:t>/</m:t>
                                    </m:r>
                                    <m:r>
                                      <a:rPr lang="en-US" sz="1800" smtClean="0">
                                        <a:effectLst/>
                                        <a:latin typeface="Cambria Math" panose="02040503050406030204" pitchFamily="18" charset="0"/>
                                      </a:rPr>
                                      <m:t>𝛽</m:t>
                                    </m:r>
                                  </m:sub>
                                </m:sSub>
                              </m:oMath>
                            </m:oMathPara>
                          </a14:m>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800" i="1">
                                      <a:effectLst/>
                                      <a:latin typeface="Cambria Math" panose="02040503050406030204" pitchFamily="18" charset="0"/>
                                    </a:rPr>
                                  </m:ctrlPr>
                                </m:sSubSupPr>
                                <m:e>
                                  <m:r>
                                    <a:rPr lang="en-US" sz="1800">
                                      <a:effectLst/>
                                      <a:latin typeface="Cambria Math" panose="02040503050406030204" pitchFamily="18" charset="0"/>
                                    </a:rPr>
                                    <m:t>195</m:t>
                                  </m:r>
                                </m:e>
                                <m:sub>
                                  <m:r>
                                    <a:rPr lang="en-US" sz="1800">
                                      <a:effectLst/>
                                      <a:latin typeface="Cambria Math" panose="02040503050406030204" pitchFamily="18" charset="0"/>
                                    </a:rPr>
                                    <m:t>−15</m:t>
                                  </m:r>
                                </m:sub>
                                <m:sup>
                                  <m:r>
                                    <a:rPr lang="en-US" sz="1800">
                                      <a:effectLst/>
                                      <a:latin typeface="Cambria Math" panose="02040503050406030204" pitchFamily="18" charset="0"/>
                                    </a:rPr>
                                    <m:t>+19</m:t>
                                  </m:r>
                                </m:sup>
                              </m:sSubSup>
                            </m:oMath>
                          </a14:m>
                          <a:r>
                            <a:rPr lang="en-US" sz="1800" dirty="0">
                              <a:effectLst/>
                              <a:latin typeface="Arial" panose="020B0604020202020204" pitchFamily="34" charset="0"/>
                              <a:cs typeface="Arial" panose="020B0604020202020204" pitchFamily="34" charset="0"/>
                            </a:rPr>
                            <a:t> мс</a:t>
                          </a:r>
                          <a:endParaRPr lang="ru-RU" sz="1800" dirty="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&gt;</a:t>
                          </a:r>
                          <a:r>
                            <a:rPr lang="en-US" sz="1800" baseline="0" dirty="0">
                              <a:effectLst/>
                              <a:latin typeface="Arial" panose="020B0604020202020204" pitchFamily="34" charset="0"/>
                              <a:ea typeface="Times New Roman" panose="02020603050405020304" pitchFamily="18" charset="0"/>
                              <a:cs typeface="Arial" panose="020B0604020202020204" pitchFamily="34" charset="0"/>
                            </a:rPr>
                            <a:t> 20 c</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8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800" i="1" smtClean="0">
                                      <a:effectLst/>
                                      <a:latin typeface="Cambria Math" panose="02040503050406030204" pitchFamily="18" charset="0"/>
                                    </a:rPr>
                                  </m:ctrlPr>
                                </m:sSubSupPr>
                                <m:e>
                                  <m:r>
                                    <a:rPr lang="en-US" sz="1800">
                                      <a:effectLst/>
                                      <a:latin typeface="Cambria Math" panose="02040503050406030204" pitchFamily="18" charset="0"/>
                                    </a:rPr>
                                    <m:t>0.89</m:t>
                                  </m:r>
                                </m:e>
                                <m:sub>
                                  <m:r>
                                    <a:rPr lang="en-US" sz="1800">
                                      <a:effectLst/>
                                      <a:latin typeface="Cambria Math" panose="02040503050406030204" pitchFamily="18" charset="0"/>
                                    </a:rPr>
                                    <m:t>−0.07</m:t>
                                  </m:r>
                                </m:sub>
                                <m:sup>
                                  <m:r>
                                    <a:rPr lang="en-US" sz="1800">
                                      <a:effectLst/>
                                      <a:latin typeface="Cambria Math" panose="02040503050406030204" pitchFamily="18" charset="0"/>
                                    </a:rPr>
                                    <m:t>+0.09</m:t>
                                  </m:r>
                                </m:sup>
                              </m:sSubSup>
                            </m:oMath>
                          </a14:m>
                          <a:r>
                            <a:rPr lang="en-US" sz="1800" dirty="0">
                              <a:effectLst/>
                              <a:latin typeface="Arial" panose="020B0604020202020204" pitchFamily="34" charset="0"/>
                              <a:cs typeface="Arial" panose="020B0604020202020204" pitchFamily="34" charset="0"/>
                            </a:rPr>
                            <a:t> c</a:t>
                          </a:r>
                        </a:p>
                        <a:p>
                          <a:pPr indent="0" algn="just">
                            <a:lnSpc>
                              <a:spcPct val="100000"/>
                            </a:lnSpc>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&gt; 90 c</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8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800" i="1">
                                      <a:effectLst/>
                                      <a:latin typeface="Cambria Math" panose="02040503050406030204" pitchFamily="18" charset="0"/>
                                    </a:rPr>
                                  </m:ctrlPr>
                                </m:sSubSupPr>
                                <m:e>
                                  <m:r>
                                    <a:rPr lang="en-US" sz="1800">
                                      <a:effectLst/>
                                      <a:latin typeface="Cambria Math" panose="02040503050406030204" pitchFamily="18" charset="0"/>
                                    </a:rPr>
                                    <m:t>3.9</m:t>
                                  </m:r>
                                </m:e>
                                <m:sub>
                                  <m:r>
                                    <a:rPr lang="en-US" sz="1800">
                                      <a:effectLst/>
                                      <a:latin typeface="Cambria Math" panose="02040503050406030204" pitchFamily="18" charset="0"/>
                                    </a:rPr>
                                    <m:t>−0.3</m:t>
                                  </m:r>
                                </m:sub>
                                <m:sup>
                                  <m:r>
                                    <a:rPr lang="en-US" sz="1800">
                                      <a:effectLst/>
                                      <a:latin typeface="Cambria Math" panose="02040503050406030204" pitchFamily="18" charset="0"/>
                                    </a:rPr>
                                    <m:t>+0.4</m:t>
                                  </m:r>
                                </m:sup>
                              </m:sSubSup>
                            </m:oMath>
                          </a14:m>
                          <a:r>
                            <a:rPr lang="en-US" sz="1800" dirty="0">
                              <a:effectLst/>
                              <a:latin typeface="Arial" panose="020B0604020202020204" pitchFamily="34" charset="0"/>
                              <a:cs typeface="Arial" panose="020B0604020202020204" pitchFamily="34" charset="0"/>
                            </a:rPr>
                            <a:t> с</a:t>
                          </a:r>
                        </a:p>
                        <a:p>
                          <a:pPr indent="0" algn="just">
                            <a:lnSpc>
                              <a:spcPct val="100000"/>
                            </a:lnSpc>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&gt; 400 c</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8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800" i="1" smtClean="0">
                                      <a:effectLst/>
                                      <a:latin typeface="Cambria Math" panose="02040503050406030204" pitchFamily="18" charset="0"/>
                                    </a:rPr>
                                  </m:ctrlPr>
                                </m:sSubSupPr>
                                <m:e>
                                  <m:r>
                                    <a:rPr lang="en-US" sz="1800">
                                      <a:effectLst/>
                                      <a:latin typeface="Cambria Math" panose="02040503050406030204" pitchFamily="18" charset="0"/>
                                    </a:rPr>
                                    <m:t>0.59</m:t>
                                  </m:r>
                                </m:e>
                                <m:sub>
                                  <m:r>
                                    <a:rPr lang="en-US" sz="1800">
                                      <a:effectLst/>
                                      <a:latin typeface="Cambria Math" panose="02040503050406030204" pitchFamily="18" charset="0"/>
                                    </a:rPr>
                                    <m:t>−0.05</m:t>
                                  </m:r>
                                </m:sub>
                                <m:sup>
                                  <m:r>
                                    <a:rPr lang="en-US" sz="1800">
                                      <a:effectLst/>
                                      <a:latin typeface="Cambria Math" panose="02040503050406030204" pitchFamily="18" charset="0"/>
                                    </a:rPr>
                                    <m:t>+0.06</m:t>
                                  </m:r>
                                </m:sup>
                              </m:sSubSup>
                            </m:oMath>
                          </a14:m>
                          <a:r>
                            <a:rPr lang="en-US" sz="1800" dirty="0">
                              <a:effectLst/>
                              <a:latin typeface="Arial" panose="020B0604020202020204" pitchFamily="34" charset="0"/>
                              <a:cs typeface="Arial" panose="020B0604020202020204" pitchFamily="34" charset="0"/>
                            </a:rPr>
                            <a:t> с</a:t>
                          </a:r>
                        </a:p>
                        <a:p>
                          <a:pPr indent="0" algn="just">
                            <a:lnSpc>
                              <a:spcPct val="100000"/>
                            </a:lnSpc>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&gt; 600 c</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8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800" i="1" smtClean="0">
                                      <a:effectLst/>
                                      <a:latin typeface="Cambria Math" panose="02040503050406030204" pitchFamily="18" charset="0"/>
                                    </a:rPr>
                                  </m:ctrlPr>
                                </m:sSubSupPr>
                                <m:e>
                                  <m:r>
                                    <a:rPr lang="en-US" sz="1800">
                                      <a:effectLst/>
                                      <a:latin typeface="Cambria Math" panose="02040503050406030204" pitchFamily="18" charset="0"/>
                                    </a:rPr>
                                    <m:t>9.2</m:t>
                                  </m:r>
                                </m:e>
                                <m:sub>
                                  <m:r>
                                    <a:rPr lang="en-US" sz="1800">
                                      <a:effectLst/>
                                      <a:latin typeface="Cambria Math" panose="02040503050406030204" pitchFamily="18" charset="0"/>
                                    </a:rPr>
                                    <m:t>−0.8</m:t>
                                  </m:r>
                                </m:sub>
                                <m:sup>
                                  <m:r>
                                    <a:rPr lang="en-US" sz="1800">
                                      <a:effectLst/>
                                      <a:latin typeface="Cambria Math" panose="02040503050406030204" pitchFamily="18" charset="0"/>
                                    </a:rPr>
                                    <m:t>+0.9</m:t>
                                  </m:r>
                                </m:sup>
                              </m:sSubSup>
                            </m:oMath>
                          </a14:m>
                          <a:r>
                            <a:rPr lang="en-US" sz="1800" dirty="0">
                              <a:effectLst/>
                              <a:latin typeface="Arial" panose="020B0604020202020204" pitchFamily="34" charset="0"/>
                              <a:cs typeface="Arial" panose="020B0604020202020204" pitchFamily="34" charset="0"/>
                            </a:rPr>
                            <a:t> с</a:t>
                          </a:r>
                        </a:p>
                        <a:p>
                          <a:pPr indent="0" algn="just">
                            <a:lnSpc>
                              <a:spcPct val="100000"/>
                            </a:lnSpc>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&gt; 900 c</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en-US" sz="1800" i="1" dirty="0">
                            <a:effectLst/>
                            <a:latin typeface="Cambria Math" panose="02040503050406030204" pitchFamily="18" charset="0"/>
                          </a:endParaRPr>
                        </a:p>
                        <a:p>
                          <a:pPr indent="0" algn="just">
                            <a:lnSpc>
                              <a:spcPct val="100000"/>
                            </a:lnSpc>
                            <a:spcAft>
                              <a:spcPts val="0"/>
                            </a:spcAft>
                          </a:pPr>
                          <a14:m>
                            <m:oMath xmlns:m="http://schemas.openxmlformats.org/officeDocument/2006/math">
                              <m:sSubSup>
                                <m:sSubSupPr>
                                  <m:ctrlPr>
                                    <a:rPr lang="ru-RU" sz="1800" i="1">
                                      <a:effectLst/>
                                      <a:latin typeface="Cambria Math" panose="02040503050406030204" pitchFamily="18" charset="0"/>
                                    </a:rPr>
                                  </m:ctrlPr>
                                </m:sSubSupPr>
                                <m:e>
                                  <m:r>
                                    <a:rPr lang="en-US" sz="1800">
                                      <a:effectLst/>
                                      <a:latin typeface="Cambria Math" panose="02040503050406030204" pitchFamily="18" charset="0"/>
                                    </a:rPr>
                                    <m:t>16</m:t>
                                  </m:r>
                                </m:e>
                                <m:sub>
                                  <m:r>
                                    <a:rPr lang="en-US" sz="1800">
                                      <a:effectLst/>
                                      <a:latin typeface="Cambria Math" panose="02040503050406030204" pitchFamily="18" charset="0"/>
                                    </a:rPr>
                                    <m:t>−4</m:t>
                                  </m:r>
                                </m:sub>
                                <m:sup>
                                  <m:r>
                                    <a:rPr lang="en-US" sz="1800">
                                      <a:effectLst/>
                                      <a:latin typeface="Cambria Math" panose="02040503050406030204" pitchFamily="18" charset="0"/>
                                    </a:rPr>
                                    <m:t>+6</m:t>
                                  </m:r>
                                </m:sup>
                              </m:sSubSup>
                            </m:oMath>
                          </a14:m>
                          <a:r>
                            <a:rPr lang="en-US" sz="1800" dirty="0">
                              <a:effectLst/>
                              <a:latin typeface="Arial" panose="020B0604020202020204" pitchFamily="34" charset="0"/>
                              <a:cs typeface="Arial" panose="020B0604020202020204" pitchFamily="34" charset="0"/>
                            </a:rPr>
                            <a:t> ч</a:t>
                          </a:r>
                        </a:p>
                        <a:p>
                          <a:pPr indent="0" algn="just">
                            <a:lnSpc>
                              <a:spcPct val="100000"/>
                            </a:lnSpc>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mc:Choice>
        <mc:Fallback xmlns="">
          <p:graphicFrame>
            <p:nvGraphicFramePr>
              <p:cNvPr id="7" name="Таблица 6"/>
              <p:cNvGraphicFramePr>
                <a:graphicFrameLocks noGrp="1"/>
              </p:cNvGraphicFramePr>
              <p:nvPr>
                <p:extLst>
                  <p:ext uri="{D42A27DB-BD31-4B8C-83A1-F6EECF244321}">
                    <p14:modId xmlns:p14="http://schemas.microsoft.com/office/powerpoint/2010/main" val="2940023486"/>
                  </p:ext>
                </p:extLst>
              </p:nvPr>
            </p:nvGraphicFramePr>
            <p:xfrm>
              <a:off x="851523" y="4234780"/>
              <a:ext cx="9860390" cy="2483556"/>
            </p:xfrm>
            <a:graphic>
              <a:graphicData uri="http://schemas.openxmlformats.org/drawingml/2006/table">
                <a:tbl>
                  <a:tblPr firstRow="1" firstCol="1" bandRow="1">
                    <a:tableStyleId>{5C22544A-7EE6-4342-B048-85BDC9FD1C3A}</a:tableStyleId>
                  </a:tblPr>
                  <a:tblGrid>
                    <a:gridCol w="1407900"/>
                    <a:gridCol w="1407900"/>
                    <a:gridCol w="1408918"/>
                    <a:gridCol w="1408918"/>
                    <a:gridCol w="1408918"/>
                    <a:gridCol w="1408918"/>
                    <a:gridCol w="1408918"/>
                  </a:tblGrid>
                  <a:tr h="447238">
                    <a:tc>
                      <a:txBody>
                        <a:bodyPr/>
                        <a:lstStyle/>
                        <a:p>
                          <a:pPr indent="0" algn="just">
                            <a:lnSpc>
                              <a:spcPct val="100000"/>
                            </a:lnSpc>
                            <a:spcAft>
                              <a:spcPts val="0"/>
                            </a:spcAft>
                          </a:pPr>
                          <a:r>
                            <a:rPr lang="ru-RU" sz="1800" dirty="0">
                              <a:effectLst/>
                              <a:latin typeface="Arial" panose="020B0604020202020204" pitchFamily="34" charset="0"/>
                              <a:cs typeface="Arial" panose="020B0604020202020204" pitchFamily="34" charset="0"/>
                            </a:rPr>
                            <a:t> </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smtClean="0">
                              <a:effectLst/>
                              <a:latin typeface="Arial" panose="020B0604020202020204" pitchFamily="34" charset="0"/>
                              <a:cs typeface="Arial" panose="020B0604020202020204" pitchFamily="34" charset="0"/>
                            </a:rPr>
                            <a:t>28</a:t>
                          </a:r>
                          <a:r>
                            <a:rPr lang="ru-RU" sz="1800" baseline="30000" dirty="0" smtClean="0">
                              <a:effectLst/>
                              <a:latin typeface="Arial" panose="020B0604020202020204" pitchFamily="34" charset="0"/>
                              <a:cs typeface="Arial" panose="020B0604020202020204" pitchFamily="34" charset="0"/>
                            </a:rPr>
                            <a:t>8</a:t>
                          </a:r>
                          <a:r>
                            <a:rPr lang="en-US" sz="1800" dirty="0" smtClean="0">
                              <a:effectLst/>
                              <a:latin typeface="Arial" panose="020B0604020202020204" pitchFamily="34" charset="0"/>
                              <a:cs typeface="Arial" panose="020B0604020202020204" pitchFamily="34" charset="0"/>
                            </a:rPr>
                            <a:t>Mc</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284</a:t>
                          </a:r>
                          <a:r>
                            <a:rPr lang="en-US" sz="1800" dirty="0">
                              <a:effectLst/>
                              <a:latin typeface="Arial" panose="020B0604020202020204" pitchFamily="34" charset="0"/>
                              <a:cs typeface="Arial" panose="020B0604020202020204" pitchFamily="34" charset="0"/>
                            </a:rPr>
                            <a:t>Nh</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280</a:t>
                          </a:r>
                          <a:r>
                            <a:rPr lang="en-US" sz="1800" dirty="0">
                              <a:effectLst/>
                              <a:latin typeface="Arial" panose="020B0604020202020204" pitchFamily="34" charset="0"/>
                              <a:cs typeface="Arial" panose="020B0604020202020204" pitchFamily="34" charset="0"/>
                            </a:rPr>
                            <a:t>Rg</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276</a:t>
                          </a:r>
                          <a:r>
                            <a:rPr lang="en-US" sz="1800" dirty="0">
                              <a:effectLst/>
                              <a:latin typeface="Arial" panose="020B0604020202020204" pitchFamily="34" charset="0"/>
                              <a:cs typeface="Arial" panose="020B0604020202020204" pitchFamily="34" charset="0"/>
                            </a:rPr>
                            <a:t>Mt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a:effectLst/>
                              <a:latin typeface="Arial" panose="020B0604020202020204" pitchFamily="34" charset="0"/>
                              <a:cs typeface="Arial" panose="020B0604020202020204" pitchFamily="34" charset="0"/>
                            </a:rPr>
                            <a:t>272</a:t>
                          </a:r>
                          <a:r>
                            <a:rPr lang="en-US" sz="1800">
                              <a:effectLst/>
                              <a:latin typeface="Arial" panose="020B0604020202020204" pitchFamily="34" charset="0"/>
                              <a:cs typeface="Arial" panose="020B0604020202020204" pitchFamily="34" charset="0"/>
                            </a:rPr>
                            <a:t>Bh</a:t>
                          </a:r>
                          <a:endParaRPr lang="ru-RU"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r>
                            <a:rPr lang="en-US" sz="1800" baseline="30000" dirty="0">
                              <a:effectLst/>
                              <a:latin typeface="Arial" panose="020B0604020202020204" pitchFamily="34" charset="0"/>
                              <a:cs typeface="Arial" panose="020B0604020202020204" pitchFamily="34" charset="0"/>
                            </a:rPr>
                            <a:t>268</a:t>
                          </a:r>
                          <a:r>
                            <a:rPr lang="en-US" sz="1800" dirty="0">
                              <a:effectLst/>
                              <a:latin typeface="Arial" panose="020B0604020202020204" pitchFamily="34" charset="0"/>
                              <a:cs typeface="Arial" panose="020B0604020202020204" pitchFamily="34" charset="0"/>
                            </a:rPr>
                            <a:t>Db</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1188720">
                    <a:tc>
                      <a:txBody>
                        <a:bodyPr/>
                        <a:lstStyle/>
                        <a:p>
                          <a:endParaRPr lang="ru-RU"/>
                        </a:p>
                      </a:txBody>
                      <a:tcPr marL="68580" marR="68580" marT="0" marB="0">
                        <a:blipFill rotWithShape="0">
                          <a:blip r:embed="rId4"/>
                          <a:stretch>
                            <a:fillRect l="-433" t="-44103" r="-602597" b="-82564"/>
                          </a:stretch>
                        </a:blipFill>
                      </a:tcPr>
                    </a:tc>
                    <a:tc>
                      <a:txBody>
                        <a:bodyPr/>
                        <a:lstStyle/>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smtClean="0">
                              <a:effectLst/>
                              <a:latin typeface="Arial" panose="020B0604020202020204" pitchFamily="34" charset="0"/>
                              <a:cs typeface="Arial" panose="020B0604020202020204" pitchFamily="34" charset="0"/>
                            </a:rPr>
                            <a:t>1649</a:t>
                          </a:r>
                        </a:p>
                        <a:p>
                          <a:pPr indent="0" algn="just">
                            <a:lnSpc>
                              <a:spcPct val="100000"/>
                            </a:lnSpc>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10</a:t>
                          </a:r>
                          <a:r>
                            <a:rPr lang="ru-RU" sz="1800" dirty="0" smtClean="0">
                              <a:effectLst/>
                              <a:latin typeface="Arial" panose="020B0604020202020204" pitchFamily="34" charset="0"/>
                              <a:ea typeface="Times New Roman" panose="02020603050405020304" pitchFamily="18" charset="0"/>
                              <a:cs typeface="Arial" panose="020B0604020202020204" pitchFamily="34" charset="0"/>
                            </a:rPr>
                            <a:t>0 –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1000</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smtClean="0">
                              <a:effectLst/>
                              <a:latin typeface="Arial" panose="020B0604020202020204" pitchFamily="34" charset="0"/>
                              <a:cs typeface="Arial" panose="020B0604020202020204" pitchFamily="34" charset="0"/>
                            </a:rPr>
                            <a:t>9623</a:t>
                          </a: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dirty="0" smtClean="0">
                              <a:effectLst/>
                              <a:latin typeface="Arial" panose="020B0604020202020204" pitchFamily="34" charset="0"/>
                              <a:ea typeface="Times New Roman" panose="02020603050405020304" pitchFamily="18" charset="0"/>
                              <a:cs typeface="Arial" panose="020B0604020202020204" pitchFamily="34" charset="0"/>
                            </a:rPr>
                            <a:t>10 – 200</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smtClean="0">
                              <a:effectLst/>
                              <a:latin typeface="Arial" panose="020B0604020202020204" pitchFamily="34" charset="0"/>
                              <a:cs typeface="Arial" panose="020B0604020202020204" pitchFamily="34" charset="0"/>
                            </a:rPr>
                            <a:t>2289</a:t>
                          </a: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dirty="0" smtClean="0">
                              <a:effectLst/>
                              <a:latin typeface="Arial" panose="020B0604020202020204" pitchFamily="34" charset="0"/>
                              <a:ea typeface="Times New Roman" panose="02020603050405020304" pitchFamily="18" charset="0"/>
                              <a:cs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smtClean="0">
                              <a:effectLst/>
                              <a:latin typeface="Arial" panose="020B0604020202020204" pitchFamily="34" charset="0"/>
                              <a:cs typeface="Arial" panose="020B0604020202020204" pitchFamily="34" charset="0"/>
                            </a:rPr>
                            <a:t>1276</a:t>
                          </a: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dirty="0" smtClean="0">
                              <a:effectLst/>
                              <a:latin typeface="Arial" panose="020B0604020202020204" pitchFamily="34" charset="0"/>
                              <a:ea typeface="Times New Roman" panose="02020603050405020304" pitchFamily="18" charset="0"/>
                              <a:cs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en-US" sz="1800" dirty="0" smtClean="0">
                              <a:effectLst/>
                              <a:latin typeface="Arial" panose="020B0604020202020204" pitchFamily="34" charset="0"/>
                              <a:cs typeface="Arial" panose="020B0604020202020204" pitchFamily="34" charset="0"/>
                            </a:rPr>
                            <a:t>1.55</a:t>
                          </a:r>
                          <a:r>
                            <a:rPr lang="en-US" sz="1800" dirty="0">
                              <a:effectLst/>
                              <a:latin typeface="Arial" panose="020B0604020202020204" pitchFamily="34" charset="0"/>
                              <a:cs typeface="Arial" panose="020B0604020202020204" pitchFamily="34" charset="0"/>
                              <a:sym typeface="Symbol" panose="05050102010706020507" pitchFamily="18" charset="2"/>
                            </a:rPr>
                            <a:t></a:t>
                          </a:r>
                          <a:r>
                            <a:rPr lang="en-US" sz="1800" dirty="0" smtClean="0">
                              <a:effectLst/>
                              <a:latin typeface="Arial" panose="020B0604020202020204" pitchFamily="34" charset="0"/>
                              <a:cs typeface="Arial" panose="020B0604020202020204" pitchFamily="34" charset="0"/>
                            </a:rPr>
                            <a:t>10</a:t>
                          </a:r>
                          <a:r>
                            <a:rPr lang="en-US" sz="1800" baseline="30000" dirty="0" smtClean="0">
                              <a:effectLst/>
                              <a:latin typeface="Arial" panose="020B0604020202020204" pitchFamily="34" charset="0"/>
                              <a:cs typeface="Arial" panose="020B0604020202020204" pitchFamily="34" charset="0"/>
                            </a:rPr>
                            <a:t>8</a:t>
                          </a:r>
                          <a:endParaRPr lang="ru-RU" sz="1800" baseline="300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ru-RU" sz="1800" baseline="30000" dirty="0" smtClean="0">
                              <a:effectLst/>
                              <a:latin typeface="Arial" panose="020B0604020202020204" pitchFamily="34" charset="0"/>
                              <a:ea typeface="Times New Roman" panose="02020603050405020304" pitchFamily="18" charset="0"/>
                              <a:cs typeface="Arial" panose="020B0604020202020204" pitchFamily="34" charset="0"/>
                            </a:rPr>
                            <a:t>-</a:t>
                          </a: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smtClean="0">
                            <a:effectLst/>
                            <a:latin typeface="Arial" panose="020B0604020202020204" pitchFamily="34" charset="0"/>
                            <a:cs typeface="Arial" panose="020B0604020202020204" pitchFamily="34" charset="0"/>
                          </a:endParaRPr>
                        </a:p>
                        <a:p>
                          <a:pPr indent="0" algn="just">
                            <a:lnSpc>
                              <a:spcPct val="100000"/>
                            </a:lnSpc>
                            <a:spcAft>
                              <a:spcPts val="0"/>
                            </a:spcAft>
                          </a:pPr>
                          <a:r>
                            <a:rPr lang="en-US" sz="2400" dirty="0" smtClean="0">
                              <a:effectLst/>
                              <a:latin typeface="Arial" panose="020B0604020202020204" pitchFamily="34" charset="0"/>
                              <a:cs typeface="Arial" panose="020B0604020202020204" pitchFamily="34" charset="0"/>
                            </a:rPr>
                            <a:t>∞</a:t>
                          </a:r>
                          <a:endParaRPr lang="ru-RU" sz="2400" dirty="0" smtClean="0">
                            <a:effectLst/>
                            <a:latin typeface="Arial" panose="020B0604020202020204" pitchFamily="34" charset="0"/>
                            <a:cs typeface="Arial" panose="020B0604020202020204" pitchFamily="34" charset="0"/>
                          </a:endParaRPr>
                        </a:p>
                        <a:p>
                          <a:pPr indent="0" algn="just">
                            <a:lnSpc>
                              <a:spcPct val="100000"/>
                            </a:lnSpc>
                            <a:spcAft>
                              <a:spcPts val="0"/>
                            </a:spcAft>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847598">
                    <a:tc>
                      <a:txBody>
                        <a:bodyPr/>
                        <a:lstStyle/>
                        <a:p>
                          <a:endParaRPr lang="ru-RU"/>
                        </a:p>
                      </a:txBody>
                      <a:tcPr marL="68580" marR="68580" marT="0" marB="0">
                        <a:blipFill rotWithShape="0">
                          <a:blip r:embed="rId4"/>
                          <a:stretch>
                            <a:fillRect l="-433" t="-200714" r="-602597" b="-15000"/>
                          </a:stretch>
                        </a:blipFill>
                      </a:tcPr>
                    </a:tc>
                    <a:tc>
                      <a:txBody>
                        <a:bodyPr/>
                        <a:lstStyle/>
                        <a:p>
                          <a:endParaRPr lang="ru-RU"/>
                        </a:p>
                      </a:txBody>
                      <a:tcPr marL="68580" marR="68580" marT="0" marB="0">
                        <a:blipFill rotWithShape="0">
                          <a:blip r:embed="rId4"/>
                          <a:stretch>
                            <a:fillRect l="-100433" t="-200714" r="-502597" b="-15000"/>
                          </a:stretch>
                        </a:blipFill>
                      </a:tcPr>
                    </a:tc>
                    <a:tc>
                      <a:txBody>
                        <a:bodyPr/>
                        <a:lstStyle/>
                        <a:p>
                          <a:endParaRPr lang="ru-RU"/>
                        </a:p>
                      </a:txBody>
                      <a:tcPr marL="68580" marR="68580" marT="0" marB="0">
                        <a:blipFill rotWithShape="0">
                          <a:blip r:embed="rId4"/>
                          <a:stretch>
                            <a:fillRect l="-199569" t="-200714" r="-400431" b="-15000"/>
                          </a:stretch>
                        </a:blipFill>
                      </a:tcPr>
                    </a:tc>
                    <a:tc>
                      <a:txBody>
                        <a:bodyPr/>
                        <a:lstStyle/>
                        <a:p>
                          <a:endParaRPr lang="ru-RU"/>
                        </a:p>
                      </a:txBody>
                      <a:tcPr marL="68580" marR="68580" marT="0" marB="0">
                        <a:blipFill rotWithShape="0">
                          <a:blip r:embed="rId4"/>
                          <a:stretch>
                            <a:fillRect l="-300866" t="-200714" r="-302165" b="-15000"/>
                          </a:stretch>
                        </a:blipFill>
                      </a:tcPr>
                    </a:tc>
                    <a:tc>
                      <a:txBody>
                        <a:bodyPr/>
                        <a:lstStyle/>
                        <a:p>
                          <a:endParaRPr lang="ru-RU"/>
                        </a:p>
                      </a:txBody>
                      <a:tcPr marL="68580" marR="68580" marT="0" marB="0">
                        <a:blipFill rotWithShape="0">
                          <a:blip r:embed="rId4"/>
                          <a:stretch>
                            <a:fillRect l="-400866" t="-200714" r="-202165" b="-15000"/>
                          </a:stretch>
                        </a:blipFill>
                      </a:tcPr>
                    </a:tc>
                    <a:tc>
                      <a:txBody>
                        <a:bodyPr/>
                        <a:lstStyle/>
                        <a:p>
                          <a:endParaRPr lang="ru-RU"/>
                        </a:p>
                      </a:txBody>
                      <a:tcPr marL="68580" marR="68580" marT="0" marB="0">
                        <a:blipFill rotWithShape="0">
                          <a:blip r:embed="rId4"/>
                          <a:stretch>
                            <a:fillRect l="-498707" t="-200714" r="-101293" b="-15000"/>
                          </a:stretch>
                        </a:blipFill>
                      </a:tcPr>
                    </a:tc>
                    <a:tc>
                      <a:txBody>
                        <a:bodyPr/>
                        <a:lstStyle/>
                        <a:p>
                          <a:endParaRPr lang="ru-RU"/>
                        </a:p>
                      </a:txBody>
                      <a:tcPr marL="68580" marR="68580" marT="0" marB="0">
                        <a:blipFill rotWithShape="0">
                          <a:blip r:embed="rId4"/>
                          <a:stretch>
                            <a:fillRect l="-601299" t="-200714" r="-1732" b="-15000"/>
                          </a:stretch>
                        </a:blipFill>
                      </a:tcPr>
                    </a:tc>
                  </a:tr>
                </a:tbl>
              </a:graphicData>
            </a:graphic>
          </p:graphicFrame>
        </mc:Fallback>
      </mc:AlternateContent>
      <p:sp>
        <p:nvSpPr>
          <p:cNvPr id="49" name="Прямоугольник 48"/>
          <p:cNvSpPr/>
          <p:nvPr/>
        </p:nvSpPr>
        <p:spPr>
          <a:xfrm>
            <a:off x="707363" y="3817463"/>
            <a:ext cx="8497019" cy="369332"/>
          </a:xfrm>
          <a:prstGeom prst="rect">
            <a:avLst/>
          </a:prstGeom>
        </p:spPr>
        <p:txBody>
          <a:bodyPr wrap="square">
            <a:spAutoFit/>
          </a:bodyPr>
          <a:lstStyle/>
          <a:p>
            <a:pPr algn="ctr"/>
            <a:r>
              <a:rPr lang="ru-RU" b="1" dirty="0">
                <a:solidFill>
                  <a:srgbClr val="002060"/>
                </a:solidFill>
                <a:latin typeface="Arial" panose="020B0604020202020204" pitchFamily="34" charset="0"/>
                <a:cs typeface="Arial" panose="020B0604020202020204" pitchFamily="34" charset="0"/>
              </a:rPr>
              <a:t>Оценки времен электронного захвата для ядер в цепочке распада </a:t>
            </a:r>
            <a:r>
              <a:rPr lang="ru-RU" b="1" baseline="30000" dirty="0">
                <a:solidFill>
                  <a:srgbClr val="002060"/>
                </a:solidFill>
                <a:latin typeface="Arial" panose="020B0604020202020204" pitchFamily="34" charset="0"/>
                <a:cs typeface="Arial" panose="020B0604020202020204" pitchFamily="34" charset="0"/>
              </a:rPr>
              <a:t>288</a:t>
            </a:r>
            <a:r>
              <a:rPr lang="en-US" b="1" dirty="0">
                <a:solidFill>
                  <a:srgbClr val="002060"/>
                </a:solidFill>
                <a:latin typeface="Arial" panose="020B0604020202020204" pitchFamily="34" charset="0"/>
                <a:cs typeface="Arial" panose="020B0604020202020204" pitchFamily="34" charset="0"/>
              </a:rPr>
              <a:t>Mc</a:t>
            </a:r>
            <a:endParaRPr lang="ru-RU" b="1" dirty="0">
              <a:solidFill>
                <a:srgbClr val="002060"/>
              </a:solidFill>
              <a:latin typeface="Arial" panose="020B0604020202020204" pitchFamily="34" charset="0"/>
              <a:cs typeface="Arial" panose="020B0604020202020204" pitchFamily="34" charset="0"/>
            </a:endParaRPr>
          </a:p>
        </p:txBody>
      </p:sp>
      <p:sp>
        <p:nvSpPr>
          <p:cNvPr id="50" name="Прямоугольник 49"/>
          <p:cNvSpPr/>
          <p:nvPr/>
        </p:nvSpPr>
        <p:spPr>
          <a:xfrm>
            <a:off x="176613" y="1969551"/>
            <a:ext cx="2972029" cy="646331"/>
          </a:xfrm>
          <a:prstGeom prst="rect">
            <a:avLst/>
          </a:prstGeom>
        </p:spPr>
        <p:txBody>
          <a:bodyPr wrap="square">
            <a:spAutoFit/>
          </a:bodyPr>
          <a:lstStyle/>
          <a:p>
            <a:pPr algn="just"/>
            <a:r>
              <a:rPr lang="ru-RU" dirty="0">
                <a:latin typeface="Arial" panose="020B0604020202020204" pitchFamily="34" charset="0"/>
                <a:cs typeface="Arial" panose="020B0604020202020204" pitchFamily="34" charset="0"/>
              </a:rPr>
              <a:t>Времена  альфа-распада и спонтанного деления</a:t>
            </a:r>
          </a:p>
        </p:txBody>
      </p:sp>
      <p:sp>
        <p:nvSpPr>
          <p:cNvPr id="13" name="TextBox 12"/>
          <p:cNvSpPr txBox="1"/>
          <p:nvPr/>
        </p:nvSpPr>
        <p:spPr>
          <a:xfrm>
            <a:off x="318703" y="2753379"/>
            <a:ext cx="1477328"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И.С. Рогов</a:t>
            </a:r>
          </a:p>
        </p:txBody>
      </p:sp>
      <p:sp>
        <p:nvSpPr>
          <p:cNvPr id="16" name="Прямоугольник 15"/>
          <p:cNvSpPr/>
          <p:nvPr/>
        </p:nvSpPr>
        <p:spPr>
          <a:xfrm>
            <a:off x="1431985" y="149597"/>
            <a:ext cx="8699466" cy="461665"/>
          </a:xfrm>
          <a:prstGeom prst="rect">
            <a:avLst/>
          </a:prstGeom>
        </p:spPr>
        <p:txBody>
          <a:bodyPr wrap="square">
            <a:spAutoFit/>
          </a:bodyPr>
          <a:lstStyle/>
          <a:p>
            <a:pPr algn="ctr"/>
            <a:r>
              <a:rPr lang="ru-RU" sz="2400" b="1" i="1" dirty="0">
                <a:solidFill>
                  <a:srgbClr val="C00000"/>
                </a:solidFill>
                <a:latin typeface="Arial" panose="020B0604020202020204" pitchFamily="34" charset="0"/>
                <a:cs typeface="Arial" panose="020B0604020202020204" pitchFamily="34" charset="0"/>
              </a:rPr>
              <a:t>Теоретические исследования сверхтяжелых ядер</a:t>
            </a:r>
            <a:endParaRPr lang="ru-RU" sz="2400" b="1" dirty="0">
              <a:latin typeface="Arial" panose="020B0604020202020204" pitchFamily="34" charset="0"/>
              <a:cs typeface="Arial" panose="020B0604020202020204" pitchFamily="34" charset="0"/>
            </a:endParaRPr>
          </a:p>
        </p:txBody>
      </p:sp>
      <p:sp>
        <p:nvSpPr>
          <p:cNvPr id="2" name="TextBox 1"/>
          <p:cNvSpPr txBox="1"/>
          <p:nvPr/>
        </p:nvSpPr>
        <p:spPr>
          <a:xfrm>
            <a:off x="7475631" y="1551233"/>
            <a:ext cx="410690" cy="523220"/>
          </a:xfrm>
          <a:prstGeom prst="rect">
            <a:avLst/>
          </a:prstGeom>
          <a:solidFill>
            <a:schemeClr val="bg1"/>
          </a:solidFill>
        </p:spPr>
        <p:txBody>
          <a:bodyPr wrap="none" rtlCol="0">
            <a:spAutoFit/>
          </a:bodyPr>
          <a:lstStyle/>
          <a:p>
            <a:r>
              <a:rPr lang="en-US" sz="2800" b="1" dirty="0">
                <a:solidFill>
                  <a:srgbClr val="C00000"/>
                </a:solidFill>
                <a:latin typeface="Symbol" panose="05050102010706020507" pitchFamily="18" charset="2"/>
              </a:rPr>
              <a:t>a</a:t>
            </a:r>
            <a:endParaRPr lang="ru-RU" b="1" dirty="0">
              <a:solidFill>
                <a:srgbClr val="C00000"/>
              </a:solidFill>
            </a:endParaRPr>
          </a:p>
        </p:txBody>
      </p:sp>
      <p:sp>
        <p:nvSpPr>
          <p:cNvPr id="18" name="TextBox 17"/>
          <p:cNvSpPr txBox="1"/>
          <p:nvPr/>
        </p:nvSpPr>
        <p:spPr>
          <a:xfrm>
            <a:off x="11017905" y="1533981"/>
            <a:ext cx="643125" cy="523220"/>
          </a:xfrm>
          <a:prstGeom prst="rect">
            <a:avLst/>
          </a:prstGeom>
          <a:solidFill>
            <a:schemeClr val="bg1"/>
          </a:solidFill>
        </p:spPr>
        <p:txBody>
          <a:bodyPr wrap="none" rtlCol="0">
            <a:spAutoFit/>
          </a:bodyPr>
          <a:lstStyle/>
          <a:p>
            <a:r>
              <a:rPr lang="en-US" sz="2800" b="1" dirty="0">
                <a:solidFill>
                  <a:srgbClr val="C00000"/>
                </a:solidFill>
                <a:latin typeface="Arial" panose="020B0604020202020204" pitchFamily="34" charset="0"/>
                <a:cs typeface="Arial" panose="020B0604020202020204" pitchFamily="34" charset="0"/>
              </a:rPr>
              <a:t>SF</a:t>
            </a:r>
            <a:endParaRPr lang="ru-RU"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8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p:nvPr/>
        </p:nvPicPr>
        <p:blipFill>
          <a:blip r:embed="rId2">
            <a:extLst>
              <a:ext uri="{28A0092B-C50C-407E-A947-70E740481C1C}">
                <a14:useLocalDpi xmlns:a14="http://schemas.microsoft.com/office/drawing/2010/main" val="0"/>
              </a:ext>
            </a:extLst>
          </a:blip>
          <a:srcRect/>
          <a:stretch>
            <a:fillRect/>
          </a:stretch>
        </p:blipFill>
        <p:spPr bwMode="auto">
          <a:xfrm>
            <a:off x="210352" y="797192"/>
            <a:ext cx="3878569" cy="5629487"/>
          </a:xfrm>
          <a:prstGeom prst="rect">
            <a:avLst/>
          </a:prstGeom>
          <a:noFill/>
        </p:spPr>
      </p:pic>
      <p:pic>
        <p:nvPicPr>
          <p:cNvPr id="15" name="Рисунок 14"/>
          <p:cNvPicPr/>
          <p:nvPr/>
        </p:nvPicPr>
        <p:blipFill>
          <a:blip r:embed="rId3">
            <a:extLst>
              <a:ext uri="{28A0092B-C50C-407E-A947-70E740481C1C}">
                <a14:useLocalDpi xmlns:a14="http://schemas.microsoft.com/office/drawing/2010/main" val="0"/>
              </a:ext>
            </a:extLst>
          </a:blip>
          <a:srcRect/>
          <a:stretch>
            <a:fillRect/>
          </a:stretch>
        </p:blipFill>
        <p:spPr bwMode="auto">
          <a:xfrm>
            <a:off x="4259723" y="860617"/>
            <a:ext cx="3633446" cy="5566062"/>
          </a:xfrm>
          <a:prstGeom prst="rect">
            <a:avLst/>
          </a:prstGeom>
          <a:noFill/>
        </p:spPr>
      </p:pic>
      <p:sp>
        <p:nvSpPr>
          <p:cNvPr id="16" name="Прямоугольник 15"/>
          <p:cNvSpPr/>
          <p:nvPr/>
        </p:nvSpPr>
        <p:spPr>
          <a:xfrm>
            <a:off x="1726713" y="97839"/>
            <a:ext cx="8699466" cy="461665"/>
          </a:xfrm>
          <a:prstGeom prst="rect">
            <a:avLst/>
          </a:prstGeom>
        </p:spPr>
        <p:txBody>
          <a:bodyPr wrap="square">
            <a:spAutoFit/>
          </a:bodyPr>
          <a:lstStyle/>
          <a:p>
            <a:pPr algn="ctr"/>
            <a:r>
              <a:rPr lang="ru-RU" sz="2400" b="1" i="1" dirty="0">
                <a:solidFill>
                  <a:srgbClr val="C00000"/>
                </a:solidFill>
                <a:latin typeface="Arial" panose="020B0604020202020204" pitchFamily="34" charset="0"/>
                <a:cs typeface="Arial" panose="020B0604020202020204" pitchFamily="34" charset="0"/>
              </a:rPr>
              <a:t>Теоретические исследования сверхтяжелых ядер</a:t>
            </a:r>
            <a:endParaRPr lang="ru-RU" sz="2400" b="1" dirty="0">
              <a:latin typeface="Arial" panose="020B0604020202020204" pitchFamily="34" charset="0"/>
              <a:cs typeface="Arial" panose="020B0604020202020204" pitchFamily="34" charset="0"/>
            </a:endParaRPr>
          </a:p>
        </p:txBody>
      </p:sp>
      <p:pic>
        <p:nvPicPr>
          <p:cNvPr id="18" name="Рисунок 17"/>
          <p:cNvPicPr/>
          <p:nvPr/>
        </p:nvPicPr>
        <p:blipFill>
          <a:blip r:embed="rId4">
            <a:extLst>
              <a:ext uri="{28A0092B-C50C-407E-A947-70E740481C1C}">
                <a14:useLocalDpi xmlns:a14="http://schemas.microsoft.com/office/drawing/2010/main" val="0"/>
              </a:ext>
            </a:extLst>
          </a:blip>
          <a:srcRect/>
          <a:stretch>
            <a:fillRect/>
          </a:stretch>
        </p:blipFill>
        <p:spPr bwMode="auto">
          <a:xfrm>
            <a:off x="4251097" y="860617"/>
            <a:ext cx="3754215" cy="5566062"/>
          </a:xfrm>
          <a:prstGeom prst="rect">
            <a:avLst/>
          </a:prstGeom>
          <a:noFill/>
        </p:spPr>
      </p:pic>
      <p:pic>
        <p:nvPicPr>
          <p:cNvPr id="19" name="Рисунок 18"/>
          <p:cNvPicPr/>
          <p:nvPr/>
        </p:nvPicPr>
        <p:blipFill>
          <a:blip r:embed="rId5">
            <a:extLst>
              <a:ext uri="{28A0092B-C50C-407E-A947-70E740481C1C}">
                <a14:useLocalDpi xmlns:a14="http://schemas.microsoft.com/office/drawing/2010/main" val="0"/>
              </a:ext>
            </a:extLst>
          </a:blip>
          <a:srcRect/>
          <a:stretch>
            <a:fillRect/>
          </a:stretch>
        </p:blipFill>
        <p:spPr bwMode="auto">
          <a:xfrm>
            <a:off x="8074076" y="860617"/>
            <a:ext cx="3864881" cy="5566062"/>
          </a:xfrm>
          <a:prstGeom prst="rect">
            <a:avLst/>
          </a:prstGeom>
          <a:noFill/>
        </p:spPr>
      </p:pic>
      <p:sp>
        <p:nvSpPr>
          <p:cNvPr id="17" name="TextBox 16"/>
          <p:cNvSpPr txBox="1"/>
          <p:nvPr/>
        </p:nvSpPr>
        <p:spPr>
          <a:xfrm>
            <a:off x="7829038" y="6327682"/>
            <a:ext cx="2108591"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Н.В. Антоненко</a:t>
            </a:r>
          </a:p>
        </p:txBody>
      </p:sp>
      <p:sp>
        <p:nvSpPr>
          <p:cNvPr id="20" name="Прямоугольник 19"/>
          <p:cNvSpPr/>
          <p:nvPr/>
        </p:nvSpPr>
        <p:spPr>
          <a:xfrm>
            <a:off x="2883483" y="476009"/>
            <a:ext cx="6247351" cy="369332"/>
          </a:xfrm>
          <a:prstGeom prst="rect">
            <a:avLst/>
          </a:prstGeom>
        </p:spPr>
        <p:txBody>
          <a:bodyPr wrap="none">
            <a:spAutoFit/>
          </a:bodyPr>
          <a:lstStyle/>
          <a:p>
            <a:pPr algn="just"/>
            <a:r>
              <a:rPr lang="ru-RU" b="1" dirty="0">
                <a:solidFill>
                  <a:srgbClr val="002060"/>
                </a:solidFill>
                <a:latin typeface="Arial" panose="020B0604020202020204" pitchFamily="34" charset="0"/>
                <a:cs typeface="Arial" panose="020B0604020202020204" pitchFamily="34" charset="0"/>
              </a:rPr>
              <a:t>Свойства продуктов низкоэнергетического деления </a:t>
            </a:r>
            <a:endParaRPr lang="ru-RU" sz="20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88521" y="983415"/>
            <a:ext cx="782587" cy="400110"/>
          </a:xfrm>
          <a:prstGeom prst="rect">
            <a:avLst/>
          </a:prstGeom>
          <a:solidFill>
            <a:schemeClr val="bg1"/>
          </a:solidFill>
        </p:spPr>
        <p:txBody>
          <a:bodyPr wrap="none" rtlCol="0">
            <a:spAutoFit/>
          </a:bodyPr>
          <a:lstStyle/>
          <a:p>
            <a:r>
              <a:rPr lang="ru-RU" sz="2000" b="1" baseline="30000" dirty="0">
                <a:solidFill>
                  <a:srgbClr val="C00000"/>
                </a:solidFill>
                <a:latin typeface="Arial" panose="020B0604020202020204" pitchFamily="34" charset="0"/>
                <a:cs typeface="Arial" panose="020B0604020202020204" pitchFamily="34" charset="0"/>
              </a:rPr>
              <a:t>222</a:t>
            </a:r>
            <a:r>
              <a:rPr lang="en-US" sz="2000" b="1" dirty="0" err="1">
                <a:solidFill>
                  <a:srgbClr val="C00000"/>
                </a:solidFill>
                <a:latin typeface="Arial" panose="020B0604020202020204" pitchFamily="34" charset="0"/>
                <a:cs typeface="Arial" panose="020B0604020202020204" pitchFamily="34" charset="0"/>
              </a:rPr>
              <a:t>Th</a:t>
            </a:r>
            <a:endParaRPr lang="ru-RU" sz="20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5685152" y="983415"/>
            <a:ext cx="782587" cy="400110"/>
          </a:xfrm>
          <a:prstGeom prst="rect">
            <a:avLst/>
          </a:prstGeom>
          <a:solidFill>
            <a:schemeClr val="bg1"/>
          </a:solidFill>
        </p:spPr>
        <p:txBody>
          <a:bodyPr wrap="none" rtlCol="0">
            <a:spAutoFit/>
          </a:bodyPr>
          <a:lstStyle/>
          <a:p>
            <a:r>
              <a:rPr lang="ru-RU" sz="2000" b="1" baseline="30000" dirty="0">
                <a:solidFill>
                  <a:srgbClr val="C00000"/>
                </a:solidFill>
                <a:latin typeface="Arial" panose="020B0604020202020204" pitchFamily="34" charset="0"/>
                <a:cs typeface="Arial" panose="020B0604020202020204" pitchFamily="34" charset="0"/>
              </a:rPr>
              <a:t>22</a:t>
            </a:r>
            <a:r>
              <a:rPr lang="en-US" sz="2000" b="1" baseline="30000" dirty="0">
                <a:solidFill>
                  <a:srgbClr val="C00000"/>
                </a:solidFill>
                <a:latin typeface="Arial" panose="020B0604020202020204" pitchFamily="34" charset="0"/>
                <a:cs typeface="Arial" panose="020B0604020202020204" pitchFamily="34" charset="0"/>
              </a:rPr>
              <a:t>6</a:t>
            </a:r>
            <a:r>
              <a:rPr lang="en-US" sz="2000" b="1" dirty="0">
                <a:solidFill>
                  <a:srgbClr val="C00000"/>
                </a:solidFill>
                <a:latin typeface="Arial" panose="020B0604020202020204" pitchFamily="34" charset="0"/>
                <a:cs typeface="Arial" panose="020B0604020202020204" pitchFamily="34" charset="0"/>
              </a:rPr>
              <a:t>Th</a:t>
            </a:r>
            <a:endParaRPr lang="ru-RU" sz="2000" b="1" dirty="0">
              <a:solidFill>
                <a:srgbClr val="C00000"/>
              </a:solidFill>
              <a:latin typeface="Arial" panose="020B0604020202020204" pitchFamily="34" charset="0"/>
              <a:cs typeface="Arial" panose="020B0604020202020204" pitchFamily="34" charset="0"/>
            </a:endParaRPr>
          </a:p>
        </p:txBody>
      </p:sp>
      <p:sp>
        <p:nvSpPr>
          <p:cNvPr id="23" name="TextBox 22"/>
          <p:cNvSpPr txBox="1"/>
          <p:nvPr/>
        </p:nvSpPr>
        <p:spPr>
          <a:xfrm>
            <a:off x="10875035" y="983415"/>
            <a:ext cx="782587" cy="400110"/>
          </a:xfrm>
          <a:prstGeom prst="rect">
            <a:avLst/>
          </a:prstGeom>
          <a:solidFill>
            <a:schemeClr val="bg1"/>
          </a:solidFill>
        </p:spPr>
        <p:txBody>
          <a:bodyPr wrap="none" rtlCol="0">
            <a:spAutoFit/>
          </a:bodyPr>
          <a:lstStyle/>
          <a:p>
            <a:r>
              <a:rPr lang="ru-RU" sz="2000" b="1" baseline="30000" dirty="0">
                <a:solidFill>
                  <a:srgbClr val="C00000"/>
                </a:solidFill>
                <a:latin typeface="Arial" panose="020B0604020202020204" pitchFamily="34" charset="0"/>
                <a:cs typeface="Arial" panose="020B0604020202020204" pitchFamily="34" charset="0"/>
              </a:rPr>
              <a:t>2</a:t>
            </a:r>
            <a:r>
              <a:rPr lang="en-US" sz="2000" b="1" baseline="30000" dirty="0">
                <a:solidFill>
                  <a:srgbClr val="C00000"/>
                </a:solidFill>
                <a:latin typeface="Arial" panose="020B0604020202020204" pitchFamily="34" charset="0"/>
                <a:cs typeface="Arial" panose="020B0604020202020204" pitchFamily="34" charset="0"/>
              </a:rPr>
              <a:t>30</a:t>
            </a:r>
            <a:r>
              <a:rPr lang="en-US" sz="2000" b="1" dirty="0">
                <a:solidFill>
                  <a:srgbClr val="C00000"/>
                </a:solidFill>
                <a:latin typeface="Arial" panose="020B0604020202020204" pitchFamily="34" charset="0"/>
                <a:cs typeface="Arial" panose="020B0604020202020204" pitchFamily="34" charset="0"/>
              </a:rPr>
              <a:t>Th</a:t>
            </a:r>
            <a:endParaRPr lang="ru-RU"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3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39341" y="116632"/>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nvGrpSpPr>
          <p:cNvPr id="9" name="Группа 8">
            <a:extLst>
              <a:ext uri="{FF2B5EF4-FFF2-40B4-BE49-F238E27FC236}">
                <a16:creationId xmlns:a16="http://schemas.microsoft.com/office/drawing/2014/main" id="{8679B4FB-14A3-4744-82DF-079E39A988D0}"/>
              </a:ext>
            </a:extLst>
          </p:cNvPr>
          <p:cNvGrpSpPr/>
          <p:nvPr/>
        </p:nvGrpSpPr>
        <p:grpSpPr>
          <a:xfrm>
            <a:off x="6524" y="619301"/>
            <a:ext cx="4149294" cy="3075074"/>
            <a:chOff x="551384" y="1162735"/>
            <a:chExt cx="4162425" cy="3353877"/>
          </a:xfrm>
        </p:grpSpPr>
        <p:pic>
          <p:nvPicPr>
            <p:cNvPr id="7" name="Рисунок 6">
              <a:extLst>
                <a:ext uri="{FF2B5EF4-FFF2-40B4-BE49-F238E27FC236}">
                  <a16:creationId xmlns:a16="http://schemas.microsoft.com/office/drawing/2014/main" id="{C9339E38-7AE5-47C8-8A17-AAE9542E0BCF}"/>
                </a:ext>
              </a:extLst>
            </p:cNvPr>
            <p:cNvPicPr>
              <a:picLocks noChangeAspect="1"/>
            </p:cNvPicPr>
            <p:nvPr/>
          </p:nvPicPr>
          <p:blipFill>
            <a:blip r:embed="rId4"/>
            <a:stretch>
              <a:fillRect/>
            </a:stretch>
          </p:blipFill>
          <p:spPr>
            <a:xfrm>
              <a:off x="551384" y="1601962"/>
              <a:ext cx="4162425" cy="2914650"/>
            </a:xfrm>
            <a:prstGeom prst="rect">
              <a:avLst/>
            </a:prstGeom>
          </p:spPr>
        </p:pic>
        <p:sp>
          <p:nvSpPr>
            <p:cNvPr id="31" name="TextBox 30">
              <a:extLst>
                <a:ext uri="{FF2B5EF4-FFF2-40B4-BE49-F238E27FC236}">
                  <a16:creationId xmlns:a16="http://schemas.microsoft.com/office/drawing/2014/main" id="{458F56AD-1076-40C4-9457-B0329310B25D}"/>
                </a:ext>
              </a:extLst>
            </p:cNvPr>
            <p:cNvSpPr txBox="1"/>
            <p:nvPr/>
          </p:nvSpPr>
          <p:spPr>
            <a:xfrm>
              <a:off x="1599526" y="1162735"/>
              <a:ext cx="2085353" cy="402818"/>
            </a:xfrm>
            <a:prstGeom prst="rect">
              <a:avLst/>
            </a:prstGeom>
            <a:noFill/>
          </p:spPr>
          <p:txBody>
            <a:bodyPr wrap="none" rtlCol="0">
              <a:spAutoFit/>
            </a:bodyPr>
            <a:lstStyle/>
            <a:p>
              <a:r>
                <a:rPr lang="en-US" sz="1800" b="1" dirty="0">
                  <a:solidFill>
                    <a:srgbClr val="002060"/>
                  </a:solidFill>
                  <a:latin typeface="Arial" panose="020B0604020202020204" pitchFamily="34" charset="0"/>
                  <a:cs typeface="Arial" panose="020B0604020202020204" pitchFamily="34" charset="0"/>
                </a:rPr>
                <a:t>December</a:t>
              </a:r>
              <a:r>
                <a:rPr lang="ru-RU" sz="1800" b="1" dirty="0">
                  <a:solidFill>
                    <a:srgbClr val="002060"/>
                  </a:solidFill>
                  <a:latin typeface="Arial" panose="020B0604020202020204" pitchFamily="34" charset="0"/>
                  <a:cs typeface="Arial" panose="020B0604020202020204" pitchFamily="34" charset="0"/>
                </a:rPr>
                <a:t> 2021 г.</a:t>
              </a:r>
            </a:p>
          </p:txBody>
        </p:sp>
      </p:grpSp>
      <p:grpSp>
        <p:nvGrpSpPr>
          <p:cNvPr id="11" name="Группа 10">
            <a:extLst>
              <a:ext uri="{FF2B5EF4-FFF2-40B4-BE49-F238E27FC236}">
                <a16:creationId xmlns:a16="http://schemas.microsoft.com/office/drawing/2014/main" id="{1801A277-0AFA-4836-BF46-66A8A268E3C6}"/>
              </a:ext>
            </a:extLst>
          </p:cNvPr>
          <p:cNvGrpSpPr/>
          <p:nvPr/>
        </p:nvGrpSpPr>
        <p:grpSpPr>
          <a:xfrm>
            <a:off x="111116" y="3861047"/>
            <a:ext cx="4044702" cy="2937905"/>
            <a:chOff x="6678877" y="1045419"/>
            <a:chExt cx="4476750" cy="3758633"/>
          </a:xfrm>
        </p:grpSpPr>
        <p:pic>
          <p:nvPicPr>
            <p:cNvPr id="5" name="Рисунок 4">
              <a:extLst>
                <a:ext uri="{FF2B5EF4-FFF2-40B4-BE49-F238E27FC236}">
                  <a16:creationId xmlns:a16="http://schemas.microsoft.com/office/drawing/2014/main" id="{EF21768E-69F7-4594-8325-85CDD5661B01}"/>
                </a:ext>
              </a:extLst>
            </p:cNvPr>
            <p:cNvPicPr>
              <a:picLocks noChangeAspect="1"/>
            </p:cNvPicPr>
            <p:nvPr/>
          </p:nvPicPr>
          <p:blipFill>
            <a:blip r:embed="rId5"/>
            <a:stretch>
              <a:fillRect/>
            </a:stretch>
          </p:blipFill>
          <p:spPr>
            <a:xfrm>
              <a:off x="6678877" y="1517927"/>
              <a:ext cx="4476750" cy="3286125"/>
            </a:xfrm>
            <a:prstGeom prst="rect">
              <a:avLst/>
            </a:prstGeom>
          </p:spPr>
        </p:pic>
        <p:sp>
          <p:nvSpPr>
            <p:cNvPr id="32" name="TextBox 31">
              <a:extLst>
                <a:ext uri="{FF2B5EF4-FFF2-40B4-BE49-F238E27FC236}">
                  <a16:creationId xmlns:a16="http://schemas.microsoft.com/office/drawing/2014/main" id="{1A86B790-0FA4-43C1-B3FA-481835665178}"/>
                </a:ext>
              </a:extLst>
            </p:cNvPr>
            <p:cNvSpPr txBox="1"/>
            <p:nvPr/>
          </p:nvSpPr>
          <p:spPr>
            <a:xfrm>
              <a:off x="7894584" y="1045419"/>
              <a:ext cx="2045336" cy="472508"/>
            </a:xfrm>
            <a:prstGeom prst="rect">
              <a:avLst/>
            </a:prstGeom>
            <a:noFill/>
          </p:spPr>
          <p:txBody>
            <a:bodyPr wrap="none" rtlCol="0">
              <a:spAutoFit/>
            </a:bodyPr>
            <a:lstStyle/>
            <a:p>
              <a:r>
                <a:rPr lang="en-US" sz="1800" b="1" dirty="0">
                  <a:solidFill>
                    <a:srgbClr val="002060"/>
                  </a:solidFill>
                  <a:latin typeface="Arial" panose="020B0604020202020204" pitchFamily="34" charset="0"/>
                  <a:cs typeface="Arial" panose="020B0604020202020204" pitchFamily="34" charset="0"/>
                </a:rPr>
                <a:t>January</a:t>
              </a:r>
              <a:r>
                <a:rPr lang="ru-RU" sz="1800" b="1" dirty="0">
                  <a:solidFill>
                    <a:srgbClr val="002060"/>
                  </a:solidFill>
                  <a:latin typeface="Arial" panose="020B0604020202020204" pitchFamily="34" charset="0"/>
                  <a:cs typeface="Arial" panose="020B0604020202020204" pitchFamily="34" charset="0"/>
                </a:rPr>
                <a:t> 2022 г.</a:t>
              </a:r>
            </a:p>
          </p:txBody>
        </p:sp>
      </p:grpSp>
      <p:sp>
        <p:nvSpPr>
          <p:cNvPr id="4" name="Стрелка вниз 3"/>
          <p:cNvSpPr/>
          <p:nvPr/>
        </p:nvSpPr>
        <p:spPr>
          <a:xfrm>
            <a:off x="1991544" y="974030"/>
            <a:ext cx="198405" cy="256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1991544" y="4204731"/>
            <a:ext cx="198405" cy="256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a16="http://schemas.microsoft.com/office/drawing/2014/main" id="{F269C358-D529-4823-8C28-2080E5BE967A}"/>
              </a:ext>
            </a:extLst>
          </p:cNvPr>
          <p:cNvSpPr txBox="1"/>
          <p:nvPr/>
        </p:nvSpPr>
        <p:spPr>
          <a:xfrm>
            <a:off x="4913758" y="6007925"/>
            <a:ext cx="7163758" cy="646331"/>
          </a:xfrm>
          <a:prstGeom prst="rect">
            <a:avLst/>
          </a:prstGeom>
          <a:noFill/>
        </p:spPr>
        <p:txBody>
          <a:bodyPr wrap="square">
            <a:spAutoFit/>
          </a:bodyPr>
          <a:lstStyle/>
          <a:p>
            <a:pPr algn="ctr"/>
            <a:r>
              <a:rPr lang="ru-RU" dirty="0">
                <a:latin typeface="Arial" panose="020B0604020202020204" pitchFamily="34" charset="0"/>
                <a:cs typeface="Arial" panose="020B0604020202020204" pitchFamily="34" charset="0"/>
              </a:rPr>
              <a:t>Распределение ядер </a:t>
            </a:r>
            <a:r>
              <a:rPr lang="ru-RU" dirty="0" err="1">
                <a:latin typeface="Arial" panose="020B0604020202020204" pitchFamily="34" charset="0"/>
                <a:cs typeface="Arial" panose="020B0604020202020204" pitchFamily="34" charset="0"/>
              </a:rPr>
              <a:t>нобелия</a:t>
            </a:r>
            <a:r>
              <a:rPr lang="ru-RU" dirty="0">
                <a:latin typeface="Arial" panose="020B0604020202020204" pitchFamily="34" charset="0"/>
                <a:cs typeface="Arial" panose="020B0604020202020204" pitchFamily="34" charset="0"/>
              </a:rPr>
              <a:t> в фокальной плоскости сепаратора GRAND</a:t>
            </a:r>
            <a:endParaRPr lang="en-US" dirty="0">
              <a:solidFill>
                <a:prstClr val="black"/>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2458" y="757711"/>
            <a:ext cx="6906358" cy="3793331"/>
          </a:xfrm>
          <a:prstGeom prst="rect">
            <a:avLst/>
          </a:prstGeom>
        </p:spPr>
      </p:pic>
      <p:sp>
        <p:nvSpPr>
          <p:cNvPr id="16" name="TextBox 15">
            <a:extLst>
              <a:ext uri="{FF2B5EF4-FFF2-40B4-BE49-F238E27FC236}">
                <a16:creationId xmlns:a16="http://schemas.microsoft.com/office/drawing/2014/main" id="{EDA6CD01-DAC2-4FEE-A9F2-B1E2F9908C44}"/>
              </a:ext>
            </a:extLst>
          </p:cNvPr>
          <p:cNvSpPr txBox="1"/>
          <p:nvPr/>
        </p:nvSpPr>
        <p:spPr>
          <a:xfrm>
            <a:off x="4977441" y="4676072"/>
            <a:ext cx="3518196" cy="1323439"/>
          </a:xfrm>
          <a:prstGeom prst="rect">
            <a:avLst/>
          </a:prstGeom>
          <a:noFill/>
        </p:spPr>
        <p:txBody>
          <a:bodyPr wrap="square" rtlCol="0">
            <a:spAutoFit/>
          </a:bodyPr>
          <a:lstStyle/>
          <a:p>
            <a:r>
              <a:rPr lang="ru-RU" sz="2000" b="1" dirty="0">
                <a:solidFill>
                  <a:srgbClr val="C00000"/>
                </a:solidFill>
                <a:latin typeface="Arial" panose="020B0604020202020204" pitchFamily="34" charset="0"/>
                <a:cs typeface="Arial" panose="020B0604020202020204" pitchFamily="34" charset="0"/>
              </a:rPr>
              <a:t>Тестовые эксперименты:</a:t>
            </a:r>
          </a:p>
          <a:p>
            <a:endParaRPr lang="en-US" sz="2000" dirty="0">
              <a:solidFill>
                <a:srgbClr val="C00000"/>
              </a:solidFill>
              <a:latin typeface="Arial" panose="020B0604020202020204" pitchFamily="34" charset="0"/>
              <a:cs typeface="Arial" panose="020B0604020202020204" pitchFamily="34" charset="0"/>
            </a:endParaRPr>
          </a:p>
          <a:p>
            <a:r>
              <a:rPr lang="en-US" sz="2000" baseline="30000" dirty="0">
                <a:solidFill>
                  <a:srgbClr val="C00000"/>
                </a:solidFill>
                <a:latin typeface="Arial" panose="020B0604020202020204" pitchFamily="34" charset="0"/>
                <a:cs typeface="Arial" panose="020B0604020202020204" pitchFamily="34" charset="0"/>
              </a:rPr>
              <a:t>48</a:t>
            </a:r>
            <a:r>
              <a:rPr lang="en-US" sz="2000" dirty="0">
                <a:solidFill>
                  <a:srgbClr val="C00000"/>
                </a:solidFill>
                <a:latin typeface="Arial" panose="020B0604020202020204" pitchFamily="34" charset="0"/>
                <a:cs typeface="Arial" panose="020B0604020202020204" pitchFamily="34" charset="0"/>
              </a:rPr>
              <a:t>Ca + </a:t>
            </a:r>
            <a:r>
              <a:rPr lang="en-US" sz="2000" baseline="30000" dirty="0">
                <a:solidFill>
                  <a:srgbClr val="C00000"/>
                </a:solidFill>
                <a:latin typeface="Arial" panose="020B0604020202020204" pitchFamily="34" charset="0"/>
                <a:cs typeface="Arial" panose="020B0604020202020204" pitchFamily="34" charset="0"/>
              </a:rPr>
              <a:t>174</a:t>
            </a:r>
            <a:r>
              <a:rPr lang="en-US" sz="2000" dirty="0">
                <a:solidFill>
                  <a:srgbClr val="C00000"/>
                </a:solidFill>
                <a:latin typeface="Arial" panose="020B0604020202020204" pitchFamily="34" charset="0"/>
                <a:cs typeface="Arial" panose="020B0604020202020204" pitchFamily="34" charset="0"/>
              </a:rPr>
              <a:t>Yb  →  </a:t>
            </a:r>
            <a:r>
              <a:rPr lang="en-US" sz="2000" baseline="30000" dirty="0">
                <a:solidFill>
                  <a:srgbClr val="C00000"/>
                </a:solidFill>
                <a:latin typeface="Arial" panose="020B0604020202020204" pitchFamily="34" charset="0"/>
                <a:cs typeface="Arial" panose="020B0604020202020204" pitchFamily="34" charset="0"/>
              </a:rPr>
              <a:t>222</a:t>
            </a:r>
            <a:r>
              <a:rPr lang="en-US" sz="2000" dirty="0">
                <a:solidFill>
                  <a:srgbClr val="C00000"/>
                </a:solidFill>
                <a:latin typeface="Arial" panose="020B0604020202020204" pitchFamily="34" charset="0"/>
                <a:cs typeface="Arial" panose="020B0604020202020204" pitchFamily="34" charset="0"/>
              </a:rPr>
              <a:t>Th*</a:t>
            </a:r>
          </a:p>
          <a:p>
            <a:r>
              <a:rPr lang="en-US" sz="2000" baseline="30000" dirty="0">
                <a:solidFill>
                  <a:srgbClr val="C00000"/>
                </a:solidFill>
                <a:latin typeface="Arial" panose="020B0604020202020204" pitchFamily="34" charset="0"/>
                <a:cs typeface="Arial" panose="020B0604020202020204" pitchFamily="34" charset="0"/>
              </a:rPr>
              <a:t>48</a:t>
            </a:r>
            <a:r>
              <a:rPr lang="en-US" sz="2000" dirty="0">
                <a:solidFill>
                  <a:srgbClr val="C00000"/>
                </a:solidFill>
                <a:latin typeface="Arial" panose="020B0604020202020204" pitchFamily="34" charset="0"/>
                <a:cs typeface="Arial" panose="020B0604020202020204" pitchFamily="34" charset="0"/>
              </a:rPr>
              <a:t>Ca + </a:t>
            </a:r>
            <a:r>
              <a:rPr lang="en-US" sz="2000" baseline="30000" dirty="0">
                <a:solidFill>
                  <a:srgbClr val="C00000"/>
                </a:solidFill>
                <a:latin typeface="Arial" panose="020B0604020202020204" pitchFamily="34" charset="0"/>
                <a:cs typeface="Arial" panose="020B0604020202020204" pitchFamily="34" charset="0"/>
              </a:rPr>
              <a:t>206</a:t>
            </a:r>
            <a:r>
              <a:rPr lang="en-US" sz="2000" dirty="0">
                <a:solidFill>
                  <a:srgbClr val="C00000"/>
                </a:solidFill>
                <a:latin typeface="Arial" panose="020B0604020202020204" pitchFamily="34" charset="0"/>
                <a:cs typeface="Arial" panose="020B0604020202020204" pitchFamily="34" charset="0"/>
              </a:rPr>
              <a:t>Pb  →  </a:t>
            </a:r>
            <a:r>
              <a:rPr lang="en-US" sz="2000" baseline="30000" dirty="0">
                <a:solidFill>
                  <a:srgbClr val="C00000"/>
                </a:solidFill>
                <a:latin typeface="Arial" panose="020B0604020202020204" pitchFamily="34" charset="0"/>
                <a:cs typeface="Arial" panose="020B0604020202020204" pitchFamily="34" charset="0"/>
              </a:rPr>
              <a:t>254</a:t>
            </a:r>
            <a:r>
              <a:rPr lang="en-US" sz="2000" dirty="0">
                <a:solidFill>
                  <a:srgbClr val="C00000"/>
                </a:solidFill>
                <a:latin typeface="Arial" panose="020B0604020202020204" pitchFamily="34" charset="0"/>
                <a:cs typeface="Arial" panose="020B0604020202020204" pitchFamily="34" charset="0"/>
              </a:rPr>
              <a:t>No*</a:t>
            </a:r>
          </a:p>
        </p:txBody>
      </p:sp>
      <p:sp>
        <p:nvSpPr>
          <p:cNvPr id="21" name="Прямоугольник 20"/>
          <p:cNvSpPr/>
          <p:nvPr/>
        </p:nvSpPr>
        <p:spPr>
          <a:xfrm>
            <a:off x="2483248" y="63440"/>
            <a:ext cx="7444282" cy="707886"/>
          </a:xfrm>
          <a:prstGeom prst="rect">
            <a:avLst/>
          </a:prstGeom>
        </p:spPr>
        <p:txBody>
          <a:bodyPr wrap="square">
            <a:spAutoFit/>
          </a:bodyPr>
          <a:lstStyle/>
          <a:p>
            <a:pPr algn="ctr"/>
            <a:r>
              <a:rPr lang="ru-RU" sz="2000" b="1" cap="small" dirty="0">
                <a:solidFill>
                  <a:srgbClr val="C00000"/>
                </a:solidFill>
                <a:latin typeface="Arial" panose="020B0604020202020204" pitchFamily="34" charset="0"/>
                <a:cs typeface="Arial" panose="020B0604020202020204" pitchFamily="34" charset="0"/>
              </a:rPr>
              <a:t>Подготовка к эксперименту по химии 112 и 114 элементов</a:t>
            </a:r>
          </a:p>
          <a:p>
            <a:pPr algn="ctr"/>
            <a:r>
              <a:rPr lang="ru-RU" sz="2000" b="1" dirty="0">
                <a:solidFill>
                  <a:srgbClr val="C00000"/>
                </a:solidFill>
                <a:latin typeface="Arial" panose="020B0604020202020204" pitchFamily="34" charset="0"/>
                <a:cs typeface="Arial" panose="020B0604020202020204" pitchFamily="34" charset="0"/>
              </a:rPr>
              <a:t>на Фабрике сверхтяжелых элементов</a:t>
            </a:r>
            <a:endParaRPr lang="ru-RU" sz="2000" dirty="0"/>
          </a:p>
        </p:txBody>
      </p:sp>
      <p:graphicFrame>
        <p:nvGraphicFramePr>
          <p:cNvPr id="23" name="Объект 22"/>
          <p:cNvGraphicFramePr>
            <a:graphicFrameLocks noChangeAspect="1"/>
          </p:cNvGraphicFramePr>
          <p:nvPr>
            <p:extLst>
              <p:ext uri="{D42A27DB-BD31-4B8C-83A1-F6EECF244321}">
                <p14:modId xmlns:p14="http://schemas.microsoft.com/office/powerpoint/2010/main" val="544234520"/>
              </p:ext>
            </p:extLst>
          </p:nvPr>
        </p:nvGraphicFramePr>
        <p:xfrm>
          <a:off x="8495637" y="3390829"/>
          <a:ext cx="3572630" cy="2733713"/>
        </p:xfrm>
        <a:graphic>
          <a:graphicData uri="http://schemas.openxmlformats.org/presentationml/2006/ole">
            <mc:AlternateContent xmlns:mc="http://schemas.openxmlformats.org/markup-compatibility/2006">
              <mc:Choice xmlns:v="urn:schemas-microsoft-com:vml" Requires="v">
                <p:oleObj spid="_x0000_s1087" name="Graph" r:id="rId7" imgW="3920760" imgH="3000960" progId="Origin50.Graph">
                  <p:embed/>
                </p:oleObj>
              </mc:Choice>
              <mc:Fallback>
                <p:oleObj name="Graph" r:id="rId7" imgW="3920760" imgH="3000960" progId="Origin50.Graph">
                  <p:embed/>
                  <p:pic>
                    <p:nvPicPr>
                      <p:cNvPr id="0" name=""/>
                      <p:cNvPicPr/>
                      <p:nvPr/>
                    </p:nvPicPr>
                    <p:blipFill>
                      <a:blip r:embed="rId8"/>
                      <a:stretch>
                        <a:fillRect/>
                      </a:stretch>
                    </p:blipFill>
                    <p:spPr>
                      <a:xfrm>
                        <a:off x="8495637" y="3390829"/>
                        <a:ext cx="3572630" cy="2733713"/>
                      </a:xfrm>
                      <a:prstGeom prst="rect">
                        <a:avLst/>
                      </a:prstGeom>
                      <a:solidFill>
                        <a:schemeClr val="bg1"/>
                      </a:solidFill>
                    </p:spPr>
                  </p:pic>
                </p:oleObj>
              </mc:Fallback>
            </mc:AlternateContent>
          </a:graphicData>
        </a:graphic>
      </p:graphicFrame>
      <p:sp>
        <p:nvSpPr>
          <p:cNvPr id="17" name="TextBox 16"/>
          <p:cNvSpPr txBox="1"/>
          <p:nvPr/>
        </p:nvSpPr>
        <p:spPr>
          <a:xfrm>
            <a:off x="10281952" y="171642"/>
            <a:ext cx="1653338"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А.В. Еремин</a:t>
            </a:r>
          </a:p>
        </p:txBody>
      </p:sp>
      <p:sp>
        <p:nvSpPr>
          <p:cNvPr id="2" name="TextBox 1"/>
          <p:cNvSpPr txBox="1"/>
          <p:nvPr/>
        </p:nvSpPr>
        <p:spPr>
          <a:xfrm>
            <a:off x="6796924" y="2297184"/>
            <a:ext cx="848309" cy="369332"/>
          </a:xfrm>
          <a:prstGeom prst="rect">
            <a:avLst/>
          </a:prstGeom>
          <a:solidFill>
            <a:srgbClr val="EAE4F1"/>
          </a:solidFill>
        </p:spPr>
        <p:txBody>
          <a:bodyPr wrap="none" rtlCol="0">
            <a:spAutoFit/>
          </a:bodyPr>
          <a:lstStyle/>
          <a:p>
            <a:r>
              <a:rPr lang="ru-RU" b="1" dirty="0">
                <a:solidFill>
                  <a:schemeClr val="accent5">
                    <a:lumMod val="75000"/>
                  </a:schemeClr>
                </a:solidFill>
              </a:rPr>
              <a:t>Химия</a:t>
            </a:r>
          </a:p>
        </p:txBody>
      </p:sp>
    </p:spTree>
    <p:extLst>
      <p:ext uri="{BB962C8B-B14F-4D97-AF65-F5344CB8AC3E}">
        <p14:creationId xmlns:p14="http://schemas.microsoft.com/office/powerpoint/2010/main" val="258769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3613" y="1165379"/>
            <a:ext cx="5643079" cy="4801314"/>
          </a:xfrm>
          <a:prstGeom prst="rect">
            <a:avLst/>
          </a:prstGeom>
        </p:spPr>
        <p:txBody>
          <a:bodyPr wrap="square">
            <a:spAutoFit/>
          </a:bodyPr>
          <a:lstStyle/>
          <a:p>
            <a:r>
              <a:rPr lang="ru-RU" b="1" dirty="0">
                <a:solidFill>
                  <a:srgbClr val="002060"/>
                </a:solidFill>
                <a:latin typeface="Arial" panose="020B0604020202020204" pitchFamily="34" charset="0"/>
                <a:cs typeface="Arial" panose="020B0604020202020204" pitchFamily="34" charset="0"/>
              </a:rPr>
              <a:t>Основные результаты</a:t>
            </a:r>
            <a:r>
              <a:rPr lang="en-US" b="1" dirty="0">
                <a:solidFill>
                  <a:srgbClr val="002060"/>
                </a:solidFill>
                <a:latin typeface="Arial" panose="020B0604020202020204" pitchFamily="34" charset="0"/>
                <a:cs typeface="Arial" panose="020B0604020202020204" pitchFamily="34" charset="0"/>
              </a:rPr>
              <a:t>:</a:t>
            </a:r>
            <a:br>
              <a:rPr lang="ru-RU" dirty="0">
                <a:solidFill>
                  <a:srgbClr val="002060"/>
                </a:solidFill>
                <a:latin typeface="Arial" panose="020B0604020202020204" pitchFamily="34" charset="0"/>
                <a:cs typeface="Arial" panose="020B0604020202020204" pitchFamily="34" charset="0"/>
              </a:rPr>
            </a:br>
            <a:br>
              <a:rPr lang="ru-RU" dirty="0">
                <a:solidFill>
                  <a:srgbClr val="002060"/>
                </a:solidFill>
                <a:latin typeface="Arial" panose="020B0604020202020204" pitchFamily="34" charset="0"/>
                <a:cs typeface="Arial" panose="020B0604020202020204" pitchFamily="34" charset="0"/>
              </a:rPr>
            </a:br>
            <a:r>
              <a:rPr lang="ru-RU" dirty="0">
                <a:solidFill>
                  <a:srgbClr val="002060"/>
                </a:solidFill>
                <a:latin typeface="Arial" panose="020B0604020202020204" pitchFamily="34" charset="0"/>
                <a:cs typeface="Arial" panose="020B0604020202020204" pitchFamily="34" charset="0"/>
              </a:rPr>
              <a:t>1. На сепараторе </a:t>
            </a:r>
            <a:r>
              <a:rPr lang="en-US" dirty="0">
                <a:solidFill>
                  <a:srgbClr val="002060"/>
                </a:solidFill>
                <a:latin typeface="Arial" panose="020B0604020202020204" pitchFamily="34" charset="0"/>
                <a:cs typeface="Arial" panose="020B0604020202020204" pitchFamily="34" charset="0"/>
              </a:rPr>
              <a:t>GRAND </a:t>
            </a:r>
            <a:r>
              <a:rPr lang="ru-RU" dirty="0">
                <a:solidFill>
                  <a:srgbClr val="002060"/>
                </a:solidFill>
                <a:latin typeface="Arial" panose="020B0604020202020204" pitchFamily="34" charset="0"/>
                <a:cs typeface="Arial" panose="020B0604020202020204" pitchFamily="34" charset="0"/>
              </a:rPr>
              <a:t>создана установка для изучения химических свойств 112 и 114 элементов в газовой фазе.</a:t>
            </a:r>
            <a:br>
              <a:rPr lang="ru-RU" dirty="0">
                <a:solidFill>
                  <a:srgbClr val="002060"/>
                </a:solidFill>
                <a:latin typeface="Arial" panose="020B0604020202020204" pitchFamily="34" charset="0"/>
                <a:cs typeface="Arial" panose="020B0604020202020204" pitchFamily="34" charset="0"/>
              </a:rPr>
            </a:br>
            <a:br>
              <a:rPr lang="ru-RU" dirty="0">
                <a:solidFill>
                  <a:srgbClr val="002060"/>
                </a:solidFill>
                <a:latin typeface="Arial" panose="020B0604020202020204" pitchFamily="34" charset="0"/>
                <a:cs typeface="Arial" panose="020B0604020202020204" pitchFamily="34" charset="0"/>
              </a:rPr>
            </a:br>
            <a:r>
              <a:rPr lang="ru-RU" dirty="0">
                <a:solidFill>
                  <a:srgbClr val="002060"/>
                </a:solidFill>
                <a:latin typeface="Arial" panose="020B0604020202020204" pitchFamily="34" charset="0"/>
                <a:cs typeface="Arial" panose="020B0604020202020204" pitchFamily="34" charset="0"/>
              </a:rPr>
              <a:t>2. Проведены первые эксперименты (июнь 2022 г.) по изучению эффективности торможения ядер отдачи короткоживущих изотопов ртути в инертной газовой среде с последующим транспортом к </a:t>
            </a:r>
            <a:r>
              <a:rPr lang="ru-RU" dirty="0" err="1">
                <a:solidFill>
                  <a:srgbClr val="002060"/>
                </a:solidFill>
                <a:latin typeface="Arial" panose="020B0604020202020204" pitchFamily="34" charset="0"/>
                <a:cs typeface="Arial" panose="020B0604020202020204" pitchFamily="34" charset="0"/>
              </a:rPr>
              <a:t>термохроматографическому</a:t>
            </a:r>
            <a:r>
              <a:rPr lang="ru-RU" dirty="0">
                <a:solidFill>
                  <a:srgbClr val="002060"/>
                </a:solidFill>
                <a:latin typeface="Arial" panose="020B0604020202020204" pitchFamily="34" charset="0"/>
                <a:cs typeface="Arial" panose="020B0604020202020204" pitchFamily="34" charset="0"/>
              </a:rPr>
              <a:t> детектору и адсорбции на поверхности золота. </a:t>
            </a:r>
            <a:br>
              <a:rPr lang="ru-RU" dirty="0">
                <a:solidFill>
                  <a:srgbClr val="002060"/>
                </a:solidFill>
                <a:latin typeface="Arial" panose="020B0604020202020204" pitchFamily="34" charset="0"/>
                <a:cs typeface="Arial" panose="020B0604020202020204" pitchFamily="34" charset="0"/>
              </a:rPr>
            </a:br>
            <a:br>
              <a:rPr lang="ru-RU" dirty="0">
                <a:solidFill>
                  <a:srgbClr val="002060"/>
                </a:solidFill>
                <a:latin typeface="Arial" panose="020B0604020202020204" pitchFamily="34" charset="0"/>
                <a:cs typeface="Arial" panose="020B0604020202020204" pitchFamily="34" charset="0"/>
              </a:rPr>
            </a:br>
            <a:r>
              <a:rPr lang="ru-RU" dirty="0">
                <a:solidFill>
                  <a:srgbClr val="002060"/>
                </a:solidFill>
                <a:latin typeface="Arial" panose="020B0604020202020204" pitchFamily="34" charset="0"/>
                <a:cs typeface="Arial" panose="020B0604020202020204" pitchFamily="34" charset="0"/>
              </a:rPr>
              <a:t>3. По результатам корреляционного анализа время регистрации ртути в детекторе в условиях эксперимента составило 0</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2 с, а среднее время транспорта – 1</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4 с, с эффективностью 60 %.</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23264"/>
          <a:stretch/>
        </p:blipFill>
        <p:spPr>
          <a:xfrm>
            <a:off x="6301532" y="1243058"/>
            <a:ext cx="5380078" cy="3096344"/>
          </a:xfrm>
          <a:prstGeom prst="rect">
            <a:avLst/>
          </a:prstGeom>
        </p:spPr>
      </p:pic>
      <p:sp>
        <p:nvSpPr>
          <p:cNvPr id="6" name="TextBox 5"/>
          <p:cNvSpPr txBox="1"/>
          <p:nvPr/>
        </p:nvSpPr>
        <p:spPr>
          <a:xfrm>
            <a:off x="6301531" y="1243058"/>
            <a:ext cx="5380079" cy="369332"/>
          </a:xfrm>
          <a:prstGeom prst="rect">
            <a:avLst/>
          </a:prstGeom>
          <a:solidFill>
            <a:srgbClr val="A5903A"/>
          </a:solidFill>
        </p:spPr>
        <p:txBody>
          <a:bodyPr wrap="square" rtlCol="0">
            <a:spAutoFit/>
          </a:bodyPr>
          <a:lstStyle/>
          <a:p>
            <a:pPr algn="ctr"/>
            <a:r>
              <a:rPr lang="ru-RU" b="1" dirty="0">
                <a:solidFill>
                  <a:schemeClr val="bg1"/>
                </a:solidFill>
                <a:latin typeface="Arial" panose="020B0604020202020204" pitchFamily="34" charset="0"/>
                <a:cs typeface="Arial" panose="020B0604020202020204" pitchFamily="34" charset="0"/>
              </a:rPr>
              <a:t>Крио-детектор</a:t>
            </a:r>
          </a:p>
        </p:txBody>
      </p:sp>
      <p:sp>
        <p:nvSpPr>
          <p:cNvPr id="7" name="Прямоугольник 6"/>
          <p:cNvSpPr/>
          <p:nvPr/>
        </p:nvSpPr>
        <p:spPr>
          <a:xfrm>
            <a:off x="2149470" y="186421"/>
            <a:ext cx="7617375" cy="707886"/>
          </a:xfrm>
          <a:prstGeom prst="rect">
            <a:avLst/>
          </a:prstGeom>
        </p:spPr>
        <p:txBody>
          <a:bodyPr wrap="square">
            <a:spAutoFit/>
          </a:bodyPr>
          <a:lstStyle/>
          <a:p>
            <a:pPr algn="ctr"/>
            <a:r>
              <a:rPr lang="ru-RU" sz="2000" b="1" cap="small" dirty="0">
                <a:solidFill>
                  <a:srgbClr val="C00000"/>
                </a:solidFill>
                <a:latin typeface="Arial" panose="020B0604020202020204" pitchFamily="34" charset="0"/>
                <a:cs typeface="Arial" panose="020B0604020202020204" pitchFamily="34" charset="0"/>
              </a:rPr>
              <a:t>Подготовка к эксперименту по химии 112 и 114 элементов</a:t>
            </a:r>
          </a:p>
          <a:p>
            <a:pPr algn="ctr"/>
            <a:r>
              <a:rPr lang="ru-RU" sz="2000" b="1" dirty="0">
                <a:solidFill>
                  <a:srgbClr val="C00000"/>
                </a:solidFill>
                <a:latin typeface="Arial" panose="020B0604020202020204" pitchFamily="34" charset="0"/>
                <a:cs typeface="Arial" panose="020B0604020202020204" pitchFamily="34" charset="0"/>
              </a:rPr>
              <a:t>на Фабрике сверхтяжелых элементов</a:t>
            </a:r>
            <a:endParaRPr lang="ru-RU" sz="2000" dirty="0"/>
          </a:p>
        </p:txBody>
      </p:sp>
      <p:sp>
        <p:nvSpPr>
          <p:cNvPr id="8" name="TextBox 7"/>
          <p:cNvSpPr txBox="1"/>
          <p:nvPr/>
        </p:nvSpPr>
        <p:spPr>
          <a:xfrm>
            <a:off x="9949750" y="6044070"/>
            <a:ext cx="1733488"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Н.В. Аксенов</a:t>
            </a:r>
          </a:p>
        </p:txBody>
      </p:sp>
    </p:spTree>
    <p:extLst>
      <p:ext uri="{BB962C8B-B14F-4D97-AF65-F5344CB8AC3E}">
        <p14:creationId xmlns:p14="http://schemas.microsoft.com/office/powerpoint/2010/main" val="26907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214" y="0"/>
            <a:ext cx="12189947" cy="1049281"/>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nchor="ctr">
            <a:noAutofit/>
          </a:bodyPr>
          <a:lstStyle/>
          <a:p>
            <a:pPr algn="ctr">
              <a:lnSpc>
                <a:spcPct val="100000"/>
              </a:lnSpc>
            </a:pPr>
            <a:r>
              <a:rPr lang="en-US" sz="2298" b="1" spc="-1">
                <a:solidFill>
                  <a:srgbClr val="000000"/>
                </a:solidFill>
                <a:latin typeface="Arial"/>
                <a:ea typeface="Arial"/>
              </a:rPr>
              <a:t>Исследования энергии адсорбции E</a:t>
            </a:r>
            <a:r>
              <a:rPr lang="en-US" sz="2298" b="1" spc="-1" baseline="-25000">
                <a:solidFill>
                  <a:srgbClr val="000000"/>
                </a:solidFill>
                <a:latin typeface="Arial"/>
                <a:ea typeface="Arial"/>
              </a:rPr>
              <a:t>ads</a:t>
            </a:r>
            <a:r>
              <a:rPr lang="en-US" sz="2298" b="1" spc="-1">
                <a:solidFill>
                  <a:srgbClr val="000000"/>
                </a:solidFill>
                <a:latin typeface="Arial"/>
                <a:ea typeface="Arial"/>
              </a:rPr>
              <a:t> сверхтяжелых элементов и их соединений на золотой Au(111) подложке</a:t>
            </a:r>
            <a:r>
              <a:rPr lang="en-US" sz="2298" b="1" spc="-1">
                <a:solidFill>
                  <a:srgbClr val="FF0000"/>
                </a:solidFill>
                <a:latin typeface="Arial"/>
                <a:ea typeface="Arial"/>
              </a:rPr>
              <a:t> </a:t>
            </a:r>
            <a:endParaRPr lang="en-US" sz="2298" spc="-1">
              <a:latin typeface="Arial"/>
            </a:endParaRPr>
          </a:p>
        </p:txBody>
      </p:sp>
      <p:pic>
        <p:nvPicPr>
          <p:cNvPr id="90" name="Google Shape;55;p13"/>
          <p:cNvPicPr/>
          <p:nvPr/>
        </p:nvPicPr>
        <p:blipFill>
          <a:blip r:embed="rId2"/>
          <a:stretch/>
        </p:blipFill>
        <p:spPr>
          <a:xfrm>
            <a:off x="110148" y="1877084"/>
            <a:ext cx="5774095" cy="3467150"/>
          </a:xfrm>
          <a:prstGeom prst="rect">
            <a:avLst/>
          </a:prstGeom>
          <a:ln>
            <a:noFill/>
          </a:ln>
        </p:spPr>
      </p:pic>
      <p:sp>
        <p:nvSpPr>
          <p:cNvPr id="100" name="CustomShape 10"/>
          <p:cNvSpPr/>
          <p:nvPr/>
        </p:nvSpPr>
        <p:spPr>
          <a:xfrm>
            <a:off x="254527" y="5526684"/>
            <a:ext cx="5939239" cy="1217905"/>
          </a:xfrm>
          <a:prstGeom prst="rect">
            <a:avLst/>
          </a:prstGeom>
          <a:noFill/>
          <a:ln>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nSpc>
                <a:spcPct val="100000"/>
              </a:lnSpc>
            </a:pPr>
            <a:r>
              <a:rPr lang="en-US" spc="-1" dirty="0">
                <a:solidFill>
                  <a:srgbClr val="000000"/>
                </a:solidFill>
                <a:latin typeface="Arial"/>
                <a:ea typeface="Arial"/>
              </a:rPr>
              <a:t>V. </a:t>
            </a:r>
            <a:r>
              <a:rPr lang="en-US" spc="-1" dirty="0" err="1">
                <a:solidFill>
                  <a:srgbClr val="000000"/>
                </a:solidFill>
                <a:latin typeface="Arial"/>
                <a:ea typeface="Arial"/>
              </a:rPr>
              <a:t>Pershina</a:t>
            </a:r>
            <a:r>
              <a:rPr lang="en-US" spc="-1" dirty="0">
                <a:solidFill>
                  <a:srgbClr val="000000"/>
                </a:solidFill>
                <a:latin typeface="Arial"/>
                <a:ea typeface="Arial"/>
              </a:rPr>
              <a:t> et al., </a:t>
            </a:r>
            <a:r>
              <a:rPr lang="en-US" i="1" spc="-1" dirty="0" err="1">
                <a:solidFill>
                  <a:srgbClr val="000000"/>
                </a:solidFill>
                <a:latin typeface="Arial"/>
                <a:ea typeface="Arial"/>
              </a:rPr>
              <a:t>Inorg</a:t>
            </a:r>
            <a:r>
              <a:rPr lang="en-US" i="1" spc="-1" dirty="0">
                <a:solidFill>
                  <a:srgbClr val="000000"/>
                </a:solidFill>
                <a:latin typeface="Arial"/>
                <a:ea typeface="Arial"/>
              </a:rPr>
              <a:t>. Chem</a:t>
            </a:r>
            <a:r>
              <a:rPr lang="en-US" spc="-1" dirty="0">
                <a:solidFill>
                  <a:srgbClr val="000000"/>
                </a:solidFill>
                <a:latin typeface="Arial"/>
                <a:ea typeface="Arial"/>
              </a:rPr>
              <a:t>. </a:t>
            </a:r>
            <a:r>
              <a:rPr lang="en-US" b="1" spc="-1" dirty="0">
                <a:solidFill>
                  <a:srgbClr val="000000"/>
                </a:solidFill>
                <a:latin typeface="Arial"/>
                <a:ea typeface="Arial"/>
              </a:rPr>
              <a:t>60</a:t>
            </a:r>
            <a:r>
              <a:rPr lang="en-US" spc="-1" dirty="0">
                <a:solidFill>
                  <a:srgbClr val="000000"/>
                </a:solidFill>
                <a:latin typeface="Arial"/>
                <a:ea typeface="Arial"/>
              </a:rPr>
              <a:t>, 9796 (2021)</a:t>
            </a:r>
            <a:br>
              <a:rPr dirty="0"/>
            </a:br>
            <a:r>
              <a:rPr lang="en-US" spc="-1" dirty="0">
                <a:solidFill>
                  <a:srgbClr val="000000"/>
                </a:solidFill>
                <a:latin typeface="Arial"/>
                <a:ea typeface="Arial"/>
              </a:rPr>
              <a:t>V. </a:t>
            </a:r>
            <a:r>
              <a:rPr lang="en-US" spc="-1" dirty="0" err="1">
                <a:solidFill>
                  <a:srgbClr val="000000"/>
                </a:solidFill>
                <a:latin typeface="Arial"/>
                <a:ea typeface="Arial"/>
              </a:rPr>
              <a:t>Pershina</a:t>
            </a:r>
            <a:r>
              <a:rPr lang="en-US" spc="-1" dirty="0">
                <a:solidFill>
                  <a:srgbClr val="000000"/>
                </a:solidFill>
                <a:latin typeface="Arial"/>
                <a:ea typeface="Arial"/>
              </a:rPr>
              <a:t> and M. </a:t>
            </a:r>
            <a:r>
              <a:rPr lang="en-US" spc="-1" dirty="0" err="1">
                <a:solidFill>
                  <a:srgbClr val="000000"/>
                </a:solidFill>
                <a:latin typeface="Arial"/>
                <a:ea typeface="Arial"/>
              </a:rPr>
              <a:t>Iliaš</a:t>
            </a:r>
            <a:r>
              <a:rPr lang="en-US" spc="-1" dirty="0">
                <a:solidFill>
                  <a:srgbClr val="000000"/>
                </a:solidFill>
                <a:latin typeface="Arial"/>
                <a:ea typeface="Arial"/>
              </a:rPr>
              <a:t>, </a:t>
            </a:r>
            <a:r>
              <a:rPr lang="en-US" i="1" spc="-1" dirty="0">
                <a:solidFill>
                  <a:srgbClr val="000000"/>
                </a:solidFill>
                <a:latin typeface="Arial"/>
                <a:ea typeface="Arial"/>
              </a:rPr>
              <a:t>Dalton Trans.</a:t>
            </a:r>
            <a:r>
              <a:rPr lang="en-US" spc="-1" dirty="0">
                <a:solidFill>
                  <a:srgbClr val="000000"/>
                </a:solidFill>
                <a:latin typeface="Arial"/>
                <a:ea typeface="Arial"/>
              </a:rPr>
              <a:t> </a:t>
            </a:r>
            <a:r>
              <a:rPr lang="en-US" b="1" spc="-1" dirty="0">
                <a:solidFill>
                  <a:srgbClr val="000000"/>
                </a:solidFill>
                <a:latin typeface="Arial"/>
                <a:ea typeface="Arial"/>
              </a:rPr>
              <a:t>51</a:t>
            </a:r>
            <a:r>
              <a:rPr lang="en-US" spc="-1" dirty="0">
                <a:solidFill>
                  <a:srgbClr val="000000"/>
                </a:solidFill>
                <a:latin typeface="Arial"/>
                <a:ea typeface="Arial"/>
              </a:rPr>
              <a:t>, 7321 (2022)</a:t>
            </a:r>
          </a:p>
          <a:p>
            <a:pPr>
              <a:lnSpc>
                <a:spcPct val="100000"/>
              </a:lnSpc>
            </a:pPr>
            <a:r>
              <a:rPr lang="en-US" spc="-1" dirty="0">
                <a:solidFill>
                  <a:schemeClr val="accent1"/>
                </a:solidFill>
                <a:latin typeface="Arial"/>
              </a:rPr>
              <a:t>R. </a:t>
            </a:r>
            <a:r>
              <a:rPr lang="en-US" spc="-1" dirty="0" err="1">
                <a:solidFill>
                  <a:schemeClr val="accent1"/>
                </a:solidFill>
                <a:latin typeface="Arial"/>
              </a:rPr>
              <a:t>Eichler</a:t>
            </a:r>
            <a:r>
              <a:rPr lang="en-US" spc="-1" dirty="0">
                <a:solidFill>
                  <a:schemeClr val="accent1"/>
                </a:solidFill>
                <a:latin typeface="Arial"/>
              </a:rPr>
              <a:t> et al., Nature (2007)</a:t>
            </a:r>
            <a:endParaRPr lang="ru-RU" spc="-1" dirty="0">
              <a:solidFill>
                <a:schemeClr val="accent1"/>
              </a:solidFill>
              <a:latin typeface="Arial"/>
            </a:endParaRPr>
          </a:p>
          <a:p>
            <a:pPr>
              <a:lnSpc>
                <a:spcPct val="100000"/>
              </a:lnSpc>
            </a:pPr>
            <a:r>
              <a:rPr lang="en-US" spc="-1" dirty="0">
                <a:solidFill>
                  <a:schemeClr val="accent1"/>
                </a:solidFill>
                <a:latin typeface="Arial"/>
              </a:rPr>
              <a:t>R. </a:t>
            </a:r>
            <a:r>
              <a:rPr lang="en-US" spc="-1" dirty="0" err="1">
                <a:solidFill>
                  <a:schemeClr val="accent1"/>
                </a:solidFill>
                <a:latin typeface="Arial"/>
              </a:rPr>
              <a:t>Eichler</a:t>
            </a:r>
            <a:r>
              <a:rPr lang="en-US" spc="-1" dirty="0">
                <a:solidFill>
                  <a:schemeClr val="accent1"/>
                </a:solidFill>
                <a:latin typeface="Arial"/>
              </a:rPr>
              <a:t> et al., </a:t>
            </a:r>
            <a:r>
              <a:rPr lang="en-US" spc="-1" dirty="0" err="1">
                <a:solidFill>
                  <a:schemeClr val="accent1"/>
                </a:solidFill>
                <a:latin typeface="Arial"/>
              </a:rPr>
              <a:t>Radiochem</a:t>
            </a:r>
            <a:r>
              <a:rPr lang="en-US" spc="-1" dirty="0">
                <a:solidFill>
                  <a:schemeClr val="accent1"/>
                </a:solidFill>
                <a:latin typeface="Arial"/>
              </a:rPr>
              <a:t>. </a:t>
            </a:r>
            <a:r>
              <a:rPr lang="en-US" spc="-1" dirty="0" err="1">
                <a:solidFill>
                  <a:schemeClr val="accent1"/>
                </a:solidFill>
                <a:latin typeface="Arial"/>
              </a:rPr>
              <a:t>Acta</a:t>
            </a:r>
            <a:r>
              <a:rPr lang="en-US" spc="-1" dirty="0">
                <a:solidFill>
                  <a:schemeClr val="accent1"/>
                </a:solidFill>
                <a:latin typeface="Arial"/>
              </a:rPr>
              <a:t>, 98, 131 (2010)</a:t>
            </a:r>
          </a:p>
        </p:txBody>
      </p:sp>
      <p:sp>
        <p:nvSpPr>
          <p:cNvPr id="118" name="CustomShape 27"/>
          <p:cNvSpPr/>
          <p:nvPr/>
        </p:nvSpPr>
        <p:spPr>
          <a:xfrm>
            <a:off x="558264" y="944405"/>
            <a:ext cx="4634838" cy="1118453"/>
          </a:xfrm>
          <a:prstGeom prst="rect">
            <a:avLst/>
          </a:prstGeom>
          <a:noFill/>
          <a:ln>
            <a:noFill/>
          </a:ln>
        </p:spPr>
        <p:style>
          <a:lnRef idx="0">
            <a:scrgbClr r="0" g="0" b="0"/>
          </a:lnRef>
          <a:fillRef idx="0">
            <a:scrgbClr r="0" g="0" b="0"/>
          </a:fillRef>
          <a:effectRef idx="0">
            <a:scrgbClr r="0" g="0" b="0"/>
          </a:effectRef>
          <a:fontRef idx="minor"/>
        </p:style>
        <p:txBody>
          <a:bodyPr wrap="square" lIns="108847" tIns="110588" rIns="108847" bIns="110588">
            <a:spAutoFit/>
          </a:bodyPr>
          <a:lstStyle/>
          <a:p>
            <a:pPr marL="77934">
              <a:buClr>
                <a:srgbClr val="000000"/>
              </a:buClr>
            </a:pPr>
            <a:r>
              <a:rPr lang="ru-RU" b="1" spc="-1" dirty="0">
                <a:solidFill>
                  <a:srgbClr val="002060"/>
                </a:solidFill>
                <a:latin typeface="Arial"/>
                <a:ea typeface="Arial"/>
              </a:rPr>
              <a:t>Атомы</a:t>
            </a:r>
            <a:endParaRPr lang="en-US" b="1" spc="-1" dirty="0">
              <a:solidFill>
                <a:srgbClr val="002060"/>
              </a:solidFill>
              <a:latin typeface="Arial"/>
            </a:endParaRPr>
          </a:p>
          <a:p>
            <a:pPr marL="898633" lvl="1" indent="-283435">
              <a:spcBef>
                <a:spcPts val="484"/>
              </a:spcBef>
              <a:buClr>
                <a:srgbClr val="000000"/>
              </a:buClr>
              <a:buFont typeface="Arial"/>
              <a:buChar char="–"/>
            </a:pPr>
            <a:r>
              <a:rPr lang="en-US" spc="-1" dirty="0">
                <a:solidFill>
                  <a:srgbClr val="000000"/>
                </a:solidFill>
                <a:latin typeface="Arial"/>
                <a:ea typeface="Arial"/>
              </a:rPr>
              <a:t>Hg/Cn, Tl/</a:t>
            </a:r>
            <a:r>
              <a:rPr lang="en-US" spc="-1" dirty="0" err="1">
                <a:solidFill>
                  <a:srgbClr val="000000"/>
                </a:solidFill>
                <a:latin typeface="Arial"/>
                <a:ea typeface="Arial"/>
              </a:rPr>
              <a:t>Nh</a:t>
            </a:r>
            <a:r>
              <a:rPr lang="en-US" spc="-1" dirty="0">
                <a:solidFill>
                  <a:srgbClr val="000000"/>
                </a:solidFill>
                <a:latin typeface="Arial"/>
                <a:ea typeface="Arial"/>
              </a:rPr>
              <a:t>, </a:t>
            </a:r>
            <a:r>
              <a:rPr lang="en-US" spc="-1" dirty="0" err="1">
                <a:solidFill>
                  <a:srgbClr val="000000"/>
                </a:solidFill>
                <a:latin typeface="Arial"/>
                <a:ea typeface="Arial"/>
              </a:rPr>
              <a:t>Pb</a:t>
            </a:r>
            <a:r>
              <a:rPr lang="en-US" spc="-1" dirty="0">
                <a:solidFill>
                  <a:srgbClr val="000000"/>
                </a:solidFill>
                <a:latin typeface="Arial"/>
                <a:ea typeface="Arial"/>
              </a:rPr>
              <a:t>/</a:t>
            </a:r>
            <a:r>
              <a:rPr lang="en-US" spc="-1" dirty="0" err="1">
                <a:solidFill>
                  <a:srgbClr val="000000"/>
                </a:solidFill>
                <a:latin typeface="Arial"/>
                <a:ea typeface="Arial"/>
              </a:rPr>
              <a:t>Fl</a:t>
            </a:r>
            <a:r>
              <a:rPr lang="en-US" spc="-1" dirty="0">
                <a:solidFill>
                  <a:srgbClr val="000000"/>
                </a:solidFill>
                <a:latin typeface="Arial"/>
                <a:ea typeface="Arial"/>
              </a:rPr>
              <a:t>, Bi/Mc, Po/</a:t>
            </a:r>
            <a:r>
              <a:rPr lang="en-US" spc="-1" dirty="0" err="1">
                <a:solidFill>
                  <a:srgbClr val="000000"/>
                </a:solidFill>
                <a:latin typeface="Arial"/>
                <a:ea typeface="Arial"/>
              </a:rPr>
              <a:t>Lv</a:t>
            </a:r>
            <a:r>
              <a:rPr lang="en-US" spc="-1" dirty="0">
                <a:solidFill>
                  <a:srgbClr val="000000"/>
                </a:solidFill>
                <a:latin typeface="Arial"/>
                <a:ea typeface="Arial"/>
              </a:rPr>
              <a:t>, At/</a:t>
            </a:r>
            <a:r>
              <a:rPr lang="en-US" spc="-1" dirty="0" err="1">
                <a:solidFill>
                  <a:srgbClr val="000000"/>
                </a:solidFill>
                <a:latin typeface="Arial"/>
                <a:ea typeface="Arial"/>
              </a:rPr>
              <a:t>Ts</a:t>
            </a:r>
            <a:r>
              <a:rPr lang="en-US" spc="-1" dirty="0">
                <a:solidFill>
                  <a:srgbClr val="000000"/>
                </a:solidFill>
                <a:latin typeface="Arial"/>
                <a:ea typeface="Arial"/>
              </a:rPr>
              <a:t>, Rn/</a:t>
            </a:r>
            <a:r>
              <a:rPr lang="en-US" spc="-1" dirty="0" err="1">
                <a:solidFill>
                  <a:srgbClr val="000000"/>
                </a:solidFill>
                <a:latin typeface="Arial"/>
                <a:ea typeface="Arial"/>
              </a:rPr>
              <a:t>Og</a:t>
            </a:r>
            <a:endParaRPr lang="en-US" spc="-1" dirty="0">
              <a:latin typeface="Arial"/>
            </a:endParaRPr>
          </a:p>
        </p:txBody>
      </p:sp>
      <p:sp>
        <p:nvSpPr>
          <p:cNvPr id="119" name="CustomShape 28"/>
          <p:cNvSpPr/>
          <p:nvPr/>
        </p:nvSpPr>
        <p:spPr>
          <a:xfrm>
            <a:off x="5314308" y="982795"/>
            <a:ext cx="6875853" cy="1523692"/>
          </a:xfrm>
          <a:prstGeom prst="rect">
            <a:avLst/>
          </a:prstGeom>
          <a:noFill/>
          <a:ln>
            <a:noFill/>
          </a:ln>
        </p:spPr>
        <p:style>
          <a:lnRef idx="0">
            <a:scrgbClr r="0" g="0" b="0"/>
          </a:lnRef>
          <a:fillRef idx="0">
            <a:scrgbClr r="0" g="0" b="0"/>
          </a:fillRef>
          <a:effectRef idx="0">
            <a:scrgbClr r="0" g="0" b="0"/>
          </a:effectRef>
          <a:fontRef idx="minor"/>
        </p:style>
        <p:txBody>
          <a:bodyPr wrap="square" lIns="108847" tIns="110588" rIns="108847" bIns="110588">
            <a:spAutoFit/>
          </a:bodyPr>
          <a:lstStyle/>
          <a:p>
            <a:pPr marL="77934">
              <a:spcBef>
                <a:spcPts val="579"/>
              </a:spcBef>
              <a:buClr>
                <a:srgbClr val="000000"/>
              </a:buClr>
            </a:pPr>
            <a:r>
              <a:rPr lang="ru-RU" b="1" spc="-1" dirty="0">
                <a:solidFill>
                  <a:srgbClr val="002060"/>
                </a:solidFill>
                <a:latin typeface="Arial"/>
                <a:ea typeface="Arial"/>
              </a:rPr>
              <a:t>Молекулы</a:t>
            </a:r>
            <a:endParaRPr lang="en-US" spc="-1" dirty="0">
              <a:latin typeface="Arial"/>
            </a:endParaRPr>
          </a:p>
          <a:p>
            <a:pPr marL="898633" lvl="1" indent="-283435">
              <a:spcBef>
                <a:spcPts val="484"/>
              </a:spcBef>
              <a:buClr>
                <a:srgbClr val="000000"/>
              </a:buClr>
              <a:buFont typeface="Arial"/>
              <a:buChar char="–"/>
            </a:pPr>
            <a:r>
              <a:rPr lang="en-US" spc="-1" dirty="0" err="1">
                <a:solidFill>
                  <a:srgbClr val="000000"/>
                </a:solidFill>
                <a:latin typeface="Arial"/>
                <a:ea typeface="Arial"/>
              </a:rPr>
              <a:t>гидриды</a:t>
            </a:r>
            <a:r>
              <a:rPr lang="en-US" spc="-1" dirty="0">
                <a:solidFill>
                  <a:srgbClr val="000000"/>
                </a:solidFill>
                <a:latin typeface="Arial"/>
                <a:ea typeface="Arial"/>
              </a:rPr>
              <a:t> </a:t>
            </a:r>
            <a:r>
              <a:rPr lang="en-US" spc="-1" dirty="0" err="1">
                <a:solidFill>
                  <a:srgbClr val="000000"/>
                </a:solidFill>
                <a:latin typeface="Arial"/>
                <a:ea typeface="Arial"/>
              </a:rPr>
              <a:t>BiH</a:t>
            </a:r>
            <a:r>
              <a:rPr lang="en-US" spc="-1" dirty="0">
                <a:solidFill>
                  <a:srgbClr val="000000"/>
                </a:solidFill>
                <a:latin typeface="Arial"/>
                <a:ea typeface="Arial"/>
              </a:rPr>
              <a:t>/</a:t>
            </a:r>
            <a:r>
              <a:rPr lang="en-US" spc="-1" dirty="0" err="1">
                <a:solidFill>
                  <a:srgbClr val="000000"/>
                </a:solidFill>
                <a:latin typeface="Arial"/>
                <a:ea typeface="Arial"/>
              </a:rPr>
              <a:t>McH</a:t>
            </a:r>
            <a:r>
              <a:rPr lang="en-US" spc="-1" dirty="0">
                <a:solidFill>
                  <a:srgbClr val="000000"/>
                </a:solidFill>
                <a:latin typeface="Arial"/>
                <a:ea typeface="Arial"/>
              </a:rPr>
              <a:t>, </a:t>
            </a:r>
            <a:r>
              <a:rPr lang="en-US" spc="-1" dirty="0" err="1">
                <a:solidFill>
                  <a:srgbClr val="000000"/>
                </a:solidFill>
                <a:latin typeface="Arial"/>
                <a:ea typeface="Arial"/>
              </a:rPr>
              <a:t>PoH</a:t>
            </a:r>
            <a:r>
              <a:rPr lang="en-US" spc="-1" dirty="0">
                <a:solidFill>
                  <a:srgbClr val="000000"/>
                </a:solidFill>
                <a:latin typeface="Arial"/>
                <a:ea typeface="Arial"/>
              </a:rPr>
              <a:t>/</a:t>
            </a:r>
            <a:r>
              <a:rPr lang="en-US" spc="-1" dirty="0" err="1">
                <a:solidFill>
                  <a:srgbClr val="000000"/>
                </a:solidFill>
                <a:latin typeface="Arial"/>
                <a:ea typeface="Arial"/>
              </a:rPr>
              <a:t>LvH</a:t>
            </a:r>
            <a:r>
              <a:rPr lang="en-US" spc="-1" dirty="0">
                <a:solidFill>
                  <a:srgbClr val="000000"/>
                </a:solidFill>
                <a:latin typeface="Arial"/>
                <a:ea typeface="Arial"/>
              </a:rPr>
              <a:t>, </a:t>
            </a:r>
            <a:r>
              <a:rPr lang="en-US" spc="-1" dirty="0" err="1">
                <a:solidFill>
                  <a:srgbClr val="000000"/>
                </a:solidFill>
                <a:latin typeface="Arial"/>
                <a:ea typeface="Arial"/>
              </a:rPr>
              <a:t>AtH</a:t>
            </a:r>
            <a:r>
              <a:rPr lang="en-US" spc="-1" dirty="0">
                <a:solidFill>
                  <a:srgbClr val="000000"/>
                </a:solidFill>
                <a:latin typeface="Arial"/>
                <a:ea typeface="Arial"/>
              </a:rPr>
              <a:t>/</a:t>
            </a:r>
            <a:r>
              <a:rPr lang="en-US" spc="-1" dirty="0" err="1">
                <a:solidFill>
                  <a:srgbClr val="000000"/>
                </a:solidFill>
                <a:latin typeface="Arial"/>
                <a:ea typeface="Arial"/>
              </a:rPr>
              <a:t>TsH</a:t>
            </a:r>
            <a:r>
              <a:rPr lang="en-US" spc="-1" dirty="0">
                <a:solidFill>
                  <a:srgbClr val="000000"/>
                </a:solidFill>
                <a:latin typeface="Arial"/>
                <a:ea typeface="Arial"/>
              </a:rPr>
              <a:t>, </a:t>
            </a:r>
            <a:r>
              <a:rPr lang="en-US" spc="-1" dirty="0" err="1">
                <a:solidFill>
                  <a:srgbClr val="000000"/>
                </a:solidFill>
                <a:latin typeface="Arial"/>
                <a:ea typeface="Arial"/>
              </a:rPr>
              <a:t>RnH</a:t>
            </a:r>
            <a:r>
              <a:rPr lang="en-US" spc="-1" dirty="0">
                <a:solidFill>
                  <a:srgbClr val="000000"/>
                </a:solidFill>
                <a:latin typeface="Arial"/>
                <a:ea typeface="Arial"/>
              </a:rPr>
              <a:t>/</a:t>
            </a:r>
            <a:r>
              <a:rPr lang="en-US" spc="-1" dirty="0" err="1">
                <a:solidFill>
                  <a:srgbClr val="000000"/>
                </a:solidFill>
                <a:latin typeface="Arial"/>
                <a:ea typeface="Arial"/>
              </a:rPr>
              <a:t>OgH</a:t>
            </a:r>
            <a:endParaRPr lang="en-US" spc="-1" dirty="0">
              <a:latin typeface="Arial"/>
            </a:endParaRPr>
          </a:p>
          <a:p>
            <a:pPr marL="898633" lvl="1" indent="-283435">
              <a:spcBef>
                <a:spcPts val="484"/>
              </a:spcBef>
              <a:buClr>
                <a:srgbClr val="000000"/>
              </a:buClr>
              <a:buFont typeface="Arial"/>
              <a:buChar char="–"/>
            </a:pPr>
            <a:r>
              <a:rPr lang="en-US" spc="-1" dirty="0" err="1">
                <a:solidFill>
                  <a:srgbClr val="000000"/>
                </a:solidFill>
                <a:latin typeface="Arial"/>
                <a:ea typeface="Arial"/>
              </a:rPr>
              <a:t>оксиды</a:t>
            </a:r>
            <a:r>
              <a:rPr lang="en-US" spc="-1" dirty="0">
                <a:solidFill>
                  <a:srgbClr val="000000"/>
                </a:solidFill>
                <a:latin typeface="Arial"/>
                <a:ea typeface="Arial"/>
              </a:rPr>
              <a:t> </a:t>
            </a:r>
            <a:r>
              <a:rPr lang="en-US" spc="-1" dirty="0" err="1">
                <a:solidFill>
                  <a:srgbClr val="000000"/>
                </a:solidFill>
                <a:latin typeface="Arial"/>
                <a:ea typeface="Arial"/>
              </a:rPr>
              <a:t>HgO</a:t>
            </a:r>
            <a:r>
              <a:rPr lang="en-US" spc="-1" dirty="0">
                <a:solidFill>
                  <a:srgbClr val="000000"/>
                </a:solidFill>
                <a:latin typeface="Arial"/>
                <a:ea typeface="Arial"/>
              </a:rPr>
              <a:t>/</a:t>
            </a:r>
            <a:r>
              <a:rPr lang="en-US" spc="-1" dirty="0" err="1">
                <a:solidFill>
                  <a:srgbClr val="000000"/>
                </a:solidFill>
                <a:latin typeface="Arial"/>
                <a:ea typeface="Arial"/>
              </a:rPr>
              <a:t>CnO</a:t>
            </a:r>
            <a:r>
              <a:rPr lang="en-US" spc="-1" dirty="0">
                <a:solidFill>
                  <a:srgbClr val="000000"/>
                </a:solidFill>
                <a:latin typeface="Arial"/>
                <a:ea typeface="Arial"/>
              </a:rPr>
              <a:t>, </a:t>
            </a:r>
            <a:r>
              <a:rPr lang="en-US" spc="-1" dirty="0" err="1">
                <a:solidFill>
                  <a:srgbClr val="000000"/>
                </a:solidFill>
                <a:latin typeface="Arial"/>
                <a:ea typeface="Arial"/>
              </a:rPr>
              <a:t>PbO</a:t>
            </a:r>
            <a:r>
              <a:rPr lang="en-US" spc="-1" dirty="0">
                <a:solidFill>
                  <a:srgbClr val="000000"/>
                </a:solidFill>
                <a:latin typeface="Arial"/>
                <a:ea typeface="Arial"/>
              </a:rPr>
              <a:t>/</a:t>
            </a:r>
            <a:r>
              <a:rPr lang="en-US" spc="-1" dirty="0" err="1">
                <a:solidFill>
                  <a:srgbClr val="000000"/>
                </a:solidFill>
                <a:latin typeface="Arial"/>
                <a:ea typeface="Arial"/>
              </a:rPr>
              <a:t>FlO</a:t>
            </a:r>
            <a:endParaRPr lang="en-US" spc="-1" dirty="0">
              <a:latin typeface="Arial"/>
            </a:endParaRPr>
          </a:p>
          <a:p>
            <a:pPr marL="898633" lvl="1" indent="-283435">
              <a:spcBef>
                <a:spcPts val="484"/>
              </a:spcBef>
              <a:buClr>
                <a:srgbClr val="000000"/>
              </a:buClr>
              <a:buFont typeface="Arial"/>
              <a:buChar char="–"/>
            </a:pPr>
            <a:r>
              <a:rPr lang="en-US" spc="-1" dirty="0" err="1">
                <a:solidFill>
                  <a:srgbClr val="000000"/>
                </a:solidFill>
                <a:latin typeface="Arial"/>
                <a:ea typeface="Arial"/>
              </a:rPr>
              <a:t>гидроксиды</a:t>
            </a:r>
            <a:r>
              <a:rPr lang="en-US" spc="-1" dirty="0">
                <a:solidFill>
                  <a:srgbClr val="000000"/>
                </a:solidFill>
                <a:latin typeface="Arial"/>
                <a:ea typeface="Arial"/>
              </a:rPr>
              <a:t> </a:t>
            </a:r>
            <a:r>
              <a:rPr lang="en-US" spc="-1" dirty="0" err="1">
                <a:solidFill>
                  <a:srgbClr val="000000"/>
                </a:solidFill>
                <a:latin typeface="Arial"/>
                <a:ea typeface="Arial"/>
              </a:rPr>
              <a:t>AtOH</a:t>
            </a:r>
            <a:r>
              <a:rPr lang="en-US" spc="-1" dirty="0">
                <a:solidFill>
                  <a:srgbClr val="000000"/>
                </a:solidFill>
                <a:latin typeface="Arial"/>
                <a:ea typeface="Arial"/>
              </a:rPr>
              <a:t>/</a:t>
            </a:r>
            <a:r>
              <a:rPr lang="en-US" spc="-1" dirty="0" err="1">
                <a:solidFill>
                  <a:srgbClr val="000000"/>
                </a:solidFill>
                <a:latin typeface="Arial"/>
                <a:ea typeface="Arial"/>
              </a:rPr>
              <a:t>TsOH</a:t>
            </a:r>
            <a:r>
              <a:rPr lang="en-US" spc="-1" dirty="0">
                <a:solidFill>
                  <a:srgbClr val="000000"/>
                </a:solidFill>
                <a:latin typeface="Arial"/>
                <a:ea typeface="Arial"/>
              </a:rPr>
              <a:t>, </a:t>
            </a:r>
            <a:r>
              <a:rPr lang="en-US" spc="-1" dirty="0" err="1">
                <a:solidFill>
                  <a:srgbClr val="000000"/>
                </a:solidFill>
                <a:latin typeface="Arial"/>
                <a:ea typeface="Arial"/>
              </a:rPr>
              <a:t>RnOH</a:t>
            </a:r>
            <a:r>
              <a:rPr lang="en-US" spc="-1" dirty="0">
                <a:solidFill>
                  <a:srgbClr val="000000"/>
                </a:solidFill>
                <a:latin typeface="Arial"/>
                <a:ea typeface="Arial"/>
              </a:rPr>
              <a:t>/</a:t>
            </a:r>
            <a:r>
              <a:rPr lang="en-US" spc="-1" dirty="0" err="1">
                <a:solidFill>
                  <a:srgbClr val="000000"/>
                </a:solidFill>
                <a:latin typeface="Arial"/>
                <a:ea typeface="Arial"/>
              </a:rPr>
              <a:t>OgOH</a:t>
            </a:r>
            <a:endParaRPr lang="en-US" spc="-1" dirty="0">
              <a:latin typeface="Arial"/>
            </a:endParaRPr>
          </a:p>
        </p:txBody>
      </p:sp>
      <p:sp>
        <p:nvSpPr>
          <p:cNvPr id="124" name="CustomShape 33"/>
          <p:cNvSpPr/>
          <p:nvPr/>
        </p:nvSpPr>
        <p:spPr>
          <a:xfrm>
            <a:off x="6214541" y="5615308"/>
            <a:ext cx="3482104" cy="841454"/>
          </a:xfrm>
          <a:prstGeom prst="rect">
            <a:avLst/>
          </a:prstGeom>
          <a:noFill/>
          <a:ln>
            <a:noFill/>
          </a:ln>
        </p:spPr>
        <p:style>
          <a:lnRef idx="0">
            <a:scrgbClr r="0" g="0" b="0"/>
          </a:lnRef>
          <a:fillRef idx="0">
            <a:scrgbClr r="0" g="0" b="0"/>
          </a:fillRef>
          <a:effectRef idx="0">
            <a:scrgbClr r="0" g="0" b="0"/>
          </a:effectRef>
          <a:fontRef idx="minor"/>
        </p:style>
        <p:txBody>
          <a:bodyPr wrap="square" lIns="108847" tIns="110588" rIns="108847" bIns="110588">
            <a:spAutoFit/>
          </a:bodyPr>
          <a:lstStyle/>
          <a:p>
            <a:pPr marL="77934">
              <a:spcBef>
                <a:spcPts val="579"/>
              </a:spcBef>
              <a:buClr>
                <a:srgbClr val="000000"/>
              </a:buClr>
            </a:pPr>
            <a:r>
              <a:rPr lang="en-US" b="1" spc="-1" dirty="0">
                <a:solidFill>
                  <a:srgbClr val="002060"/>
                </a:solidFill>
                <a:latin typeface="Arial"/>
                <a:ea typeface="Arial"/>
              </a:rPr>
              <a:t>В </a:t>
            </a:r>
            <a:r>
              <a:rPr lang="en-US" b="1" spc="-1" dirty="0" err="1">
                <a:solidFill>
                  <a:srgbClr val="002060"/>
                </a:solidFill>
                <a:latin typeface="Arial"/>
                <a:ea typeface="Arial"/>
              </a:rPr>
              <a:t>процессе</a:t>
            </a:r>
            <a:r>
              <a:rPr lang="en-US" b="1" spc="-1" dirty="0">
                <a:solidFill>
                  <a:srgbClr val="002060"/>
                </a:solidFill>
                <a:latin typeface="Arial"/>
                <a:ea typeface="Arial"/>
              </a:rPr>
              <a:t> </a:t>
            </a:r>
            <a:r>
              <a:rPr lang="en-US" b="1" spc="-1" dirty="0" err="1">
                <a:solidFill>
                  <a:srgbClr val="002060"/>
                </a:solidFill>
                <a:latin typeface="Arial"/>
                <a:ea typeface="Arial"/>
              </a:rPr>
              <a:t>расчетов</a:t>
            </a:r>
            <a:endParaRPr lang="en-US" b="1" spc="-1" dirty="0">
              <a:solidFill>
                <a:srgbClr val="002060"/>
              </a:solidFill>
              <a:latin typeface="Arial"/>
            </a:endParaRPr>
          </a:p>
          <a:p>
            <a:pPr marL="898633" lvl="1" indent="-283435">
              <a:spcBef>
                <a:spcPts val="484"/>
              </a:spcBef>
              <a:buClr>
                <a:srgbClr val="000000"/>
              </a:buClr>
              <a:buFont typeface="Arial"/>
              <a:buChar char="–"/>
            </a:pPr>
            <a:r>
              <a:rPr lang="en-US" spc="-1" dirty="0">
                <a:solidFill>
                  <a:srgbClr val="000000"/>
                </a:solidFill>
                <a:latin typeface="Arial"/>
                <a:ea typeface="Arial"/>
              </a:rPr>
              <a:t>BiH</a:t>
            </a:r>
            <a:r>
              <a:rPr lang="en-US" spc="-1" baseline="-25000" dirty="0">
                <a:solidFill>
                  <a:srgbClr val="000000"/>
                </a:solidFill>
                <a:latin typeface="Arial"/>
                <a:ea typeface="Arial"/>
              </a:rPr>
              <a:t>3</a:t>
            </a:r>
            <a:r>
              <a:rPr lang="en-US" spc="-1" dirty="0">
                <a:solidFill>
                  <a:srgbClr val="000000"/>
                </a:solidFill>
                <a:latin typeface="Arial"/>
                <a:ea typeface="Arial"/>
              </a:rPr>
              <a:t>/McH</a:t>
            </a:r>
            <a:r>
              <a:rPr lang="en-US" spc="-1" baseline="-25000" dirty="0">
                <a:solidFill>
                  <a:srgbClr val="000000"/>
                </a:solidFill>
                <a:latin typeface="Arial"/>
                <a:ea typeface="Arial"/>
              </a:rPr>
              <a:t>3</a:t>
            </a:r>
            <a:r>
              <a:rPr lang="en-US" spc="-1" dirty="0">
                <a:solidFill>
                  <a:srgbClr val="000000"/>
                </a:solidFill>
                <a:latin typeface="Arial"/>
                <a:ea typeface="Arial"/>
              </a:rPr>
              <a:t>; PoH</a:t>
            </a:r>
            <a:r>
              <a:rPr lang="en-US" spc="-1" baseline="-25000" dirty="0">
                <a:solidFill>
                  <a:srgbClr val="000000"/>
                </a:solidFill>
                <a:latin typeface="Arial"/>
                <a:ea typeface="Arial"/>
              </a:rPr>
              <a:t>2</a:t>
            </a:r>
            <a:r>
              <a:rPr lang="en-US" spc="-1" dirty="0">
                <a:solidFill>
                  <a:srgbClr val="000000"/>
                </a:solidFill>
                <a:latin typeface="Arial"/>
                <a:ea typeface="Arial"/>
              </a:rPr>
              <a:t>/LvH</a:t>
            </a:r>
            <a:r>
              <a:rPr lang="en-US" spc="-1" baseline="-25000" dirty="0">
                <a:solidFill>
                  <a:srgbClr val="000000"/>
                </a:solidFill>
                <a:latin typeface="Arial"/>
                <a:ea typeface="Arial"/>
              </a:rPr>
              <a:t>2</a:t>
            </a:r>
            <a:endParaRPr lang="en-US" spc="-1" dirty="0">
              <a:latin typeface="Arial"/>
            </a:endParaRPr>
          </a:p>
        </p:txBody>
      </p:sp>
      <p:sp>
        <p:nvSpPr>
          <p:cNvPr id="39" name="TextBox 38"/>
          <p:cNvSpPr txBox="1"/>
          <p:nvPr/>
        </p:nvSpPr>
        <p:spPr>
          <a:xfrm>
            <a:off x="10114880" y="5748876"/>
            <a:ext cx="1717137" cy="707886"/>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А.А. Котов</a:t>
            </a:r>
          </a:p>
          <a:p>
            <a:r>
              <a:rPr lang="ru-RU" sz="2000" i="1" dirty="0">
                <a:solidFill>
                  <a:srgbClr val="002060"/>
                </a:solidFill>
                <a:latin typeface="Arial" panose="020B0604020202020204" pitchFamily="34" charset="0"/>
                <a:cs typeface="Arial" panose="020B0604020202020204" pitchFamily="34" charset="0"/>
              </a:rPr>
              <a:t>А.М. Рыжков</a:t>
            </a:r>
          </a:p>
        </p:txBody>
      </p:sp>
      <p:sp>
        <p:nvSpPr>
          <p:cNvPr id="3" name="Прямоугольник 2"/>
          <p:cNvSpPr/>
          <p:nvPr/>
        </p:nvSpPr>
        <p:spPr>
          <a:xfrm rot="2728791">
            <a:off x="1709936" y="4328303"/>
            <a:ext cx="154665" cy="135679"/>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rot="2728791">
            <a:off x="2903926" y="4526667"/>
            <a:ext cx="157039" cy="133345"/>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p:nvCxnSpPr>
        <p:spPr>
          <a:xfrm flipV="1">
            <a:off x="2988025" y="4144047"/>
            <a:ext cx="3385" cy="356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900164" y="4785027"/>
            <a:ext cx="1938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2913614" y="4144047"/>
            <a:ext cx="1938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2983877" y="4144047"/>
            <a:ext cx="0" cy="64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a:off x="6572806" y="2967158"/>
            <a:ext cx="4231518" cy="2501295"/>
            <a:chOff x="6572806" y="2967158"/>
            <a:chExt cx="4231518" cy="2501295"/>
          </a:xfrm>
        </p:grpSpPr>
        <p:grpSp>
          <p:nvGrpSpPr>
            <p:cNvPr id="110" name="Group 19"/>
            <p:cNvGrpSpPr/>
            <p:nvPr/>
          </p:nvGrpSpPr>
          <p:grpSpPr>
            <a:xfrm>
              <a:off x="7735723" y="3342461"/>
              <a:ext cx="674413" cy="536396"/>
              <a:chOff x="6396120" y="2763720"/>
              <a:chExt cx="557640" cy="443520"/>
            </a:xfrm>
          </p:grpSpPr>
          <p:sp>
            <p:nvSpPr>
              <p:cNvPr id="111" name="CustomShape 20"/>
              <p:cNvSpPr/>
              <p:nvPr/>
            </p:nvSpPr>
            <p:spPr>
              <a:xfrm>
                <a:off x="6396120" y="2763720"/>
                <a:ext cx="557640" cy="443520"/>
              </a:xfrm>
              <a:prstGeom prst="downArrow">
                <a:avLst>
                  <a:gd name="adj1" fmla="val 10800"/>
                  <a:gd name="adj2" fmla="val 50000"/>
                </a:avLst>
              </a:prstGeom>
              <a:solidFill>
                <a:srgbClr val="00B0F0"/>
              </a:solidFill>
              <a:ln w="25560">
                <a:solidFill>
                  <a:srgbClr val="000000"/>
                </a:solidFill>
                <a:round/>
              </a:ln>
            </p:spPr>
            <p:style>
              <a:lnRef idx="0">
                <a:scrgbClr r="0" g="0" b="0"/>
              </a:lnRef>
              <a:fillRef idx="0">
                <a:scrgbClr r="0" g="0" b="0"/>
              </a:fillRef>
              <a:effectRef idx="0">
                <a:scrgbClr r="0" g="0" b="0"/>
              </a:effectRef>
              <a:fontRef idx="minor"/>
            </p:style>
          </p:sp>
          <p:sp>
            <p:nvSpPr>
              <p:cNvPr id="112" name="CustomShape 21"/>
              <p:cNvSpPr/>
              <p:nvPr/>
            </p:nvSpPr>
            <p:spPr>
              <a:xfrm>
                <a:off x="6481440" y="2931840"/>
                <a:ext cx="389880" cy="229308"/>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088" b="1" spc="-1">
                    <a:solidFill>
                      <a:srgbClr val="000000"/>
                    </a:solidFill>
                    <a:latin typeface="Arial"/>
                    <a:ea typeface="Arial"/>
                  </a:rPr>
                  <a:t>Og</a:t>
                </a:r>
                <a:endParaRPr lang="en-US" sz="1088" spc="-1">
                  <a:latin typeface="Arial"/>
                </a:endParaRPr>
              </a:p>
            </p:txBody>
          </p:sp>
        </p:grpSp>
        <p:grpSp>
          <p:nvGrpSpPr>
            <p:cNvPr id="113" name="Group 22"/>
            <p:cNvGrpSpPr/>
            <p:nvPr/>
          </p:nvGrpSpPr>
          <p:grpSpPr>
            <a:xfrm>
              <a:off x="9824707" y="3238839"/>
              <a:ext cx="821574" cy="672237"/>
              <a:chOff x="8123400" y="2678040"/>
              <a:chExt cx="679320" cy="555840"/>
            </a:xfrm>
          </p:grpSpPr>
          <p:sp>
            <p:nvSpPr>
              <p:cNvPr id="114" name="CustomShape 23"/>
              <p:cNvSpPr/>
              <p:nvPr/>
            </p:nvSpPr>
            <p:spPr>
              <a:xfrm>
                <a:off x="8123400" y="2678040"/>
                <a:ext cx="557640" cy="555840"/>
              </a:xfrm>
              <a:prstGeom prst="downArrow">
                <a:avLst>
                  <a:gd name="adj1" fmla="val 10800"/>
                  <a:gd name="adj2" fmla="val 50000"/>
                </a:avLst>
              </a:prstGeom>
              <a:solidFill>
                <a:srgbClr val="BBE0E3"/>
              </a:solidFill>
              <a:ln w="25560">
                <a:solidFill>
                  <a:srgbClr val="000000"/>
                </a:solidFill>
                <a:round/>
              </a:ln>
            </p:spPr>
            <p:style>
              <a:lnRef idx="0">
                <a:scrgbClr r="0" g="0" b="0"/>
              </a:lnRef>
              <a:fillRef idx="0">
                <a:scrgbClr r="0" g="0" b="0"/>
              </a:fillRef>
              <a:effectRef idx="0">
                <a:scrgbClr r="0" g="0" b="0"/>
              </a:effectRef>
              <a:fontRef idx="minor"/>
            </p:style>
          </p:sp>
          <p:sp>
            <p:nvSpPr>
              <p:cNvPr id="115" name="CustomShape 24"/>
              <p:cNvSpPr/>
              <p:nvPr/>
            </p:nvSpPr>
            <p:spPr>
              <a:xfrm>
                <a:off x="8174880" y="2909520"/>
                <a:ext cx="627840" cy="229308"/>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088" b="1" spc="-1">
                    <a:solidFill>
                      <a:srgbClr val="000000"/>
                    </a:solidFill>
                    <a:latin typeface="Arial"/>
                    <a:ea typeface="Arial"/>
                  </a:rPr>
                  <a:t>RnH</a:t>
                </a:r>
                <a:endParaRPr lang="en-US" sz="1088" spc="-1">
                  <a:latin typeface="Arial"/>
                </a:endParaRPr>
              </a:p>
            </p:txBody>
          </p:sp>
        </p:grpSp>
        <p:sp>
          <p:nvSpPr>
            <p:cNvPr id="116" name="CustomShape 25"/>
            <p:cNvSpPr/>
            <p:nvPr/>
          </p:nvSpPr>
          <p:spPr>
            <a:xfrm>
              <a:off x="7249832" y="2967158"/>
              <a:ext cx="639583" cy="583853"/>
            </a:xfrm>
            <a:prstGeom prst="downArrow">
              <a:avLst>
                <a:gd name="adj1" fmla="val 10800"/>
                <a:gd name="adj2" fmla="val 50000"/>
              </a:avLst>
            </a:prstGeom>
            <a:blipFill rotWithShape="0">
              <a:blip r:embed="rId3"/>
              <a:stretch>
                <a:fillRect/>
              </a:stretch>
            </a:blipFill>
            <a:ln w="25560">
              <a:solidFill>
                <a:srgbClr val="000000"/>
              </a:solidFill>
              <a:round/>
            </a:ln>
          </p:spPr>
          <p:style>
            <a:lnRef idx="0">
              <a:scrgbClr r="0" g="0" b="0"/>
            </a:lnRef>
            <a:fillRef idx="0">
              <a:scrgbClr r="0" g="0" b="0"/>
            </a:fillRef>
            <a:effectRef idx="0">
              <a:scrgbClr r="0" g="0" b="0"/>
            </a:effectRef>
            <a:fontRef idx="minor"/>
          </p:style>
        </p:sp>
        <p:sp>
          <p:nvSpPr>
            <p:cNvPr id="117" name="CustomShape 26"/>
            <p:cNvSpPr/>
            <p:nvPr/>
          </p:nvSpPr>
          <p:spPr>
            <a:xfrm>
              <a:off x="7281180" y="3181369"/>
              <a:ext cx="674413" cy="277327"/>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088" b="1" spc="-1">
                  <a:solidFill>
                    <a:srgbClr val="000000"/>
                  </a:solidFill>
                  <a:latin typeface="Arial"/>
                  <a:ea typeface="Arial"/>
                </a:rPr>
                <a:t>OgH</a:t>
              </a:r>
              <a:endParaRPr lang="en-US" sz="1088" spc="-1">
                <a:latin typeface="Arial"/>
              </a:endParaRPr>
            </a:p>
          </p:txBody>
        </p:sp>
        <p:sp>
          <p:nvSpPr>
            <p:cNvPr id="120" name="CustomShape 29"/>
            <p:cNvSpPr/>
            <p:nvPr/>
          </p:nvSpPr>
          <p:spPr>
            <a:xfrm>
              <a:off x="7006886" y="3350298"/>
              <a:ext cx="674413" cy="536831"/>
            </a:xfrm>
            <a:prstGeom prst="downArrow">
              <a:avLst>
                <a:gd name="adj1" fmla="val 10800"/>
                <a:gd name="adj2" fmla="val 50000"/>
              </a:avLst>
            </a:prstGeom>
            <a:solidFill>
              <a:srgbClr val="F6B26B"/>
            </a:solidFill>
            <a:ln w="25560">
              <a:solidFill>
                <a:srgbClr val="000000"/>
              </a:solidFill>
              <a:round/>
            </a:ln>
          </p:spPr>
          <p:style>
            <a:lnRef idx="0">
              <a:scrgbClr r="0" g="0" b="0"/>
            </a:lnRef>
            <a:fillRef idx="0">
              <a:scrgbClr r="0" g="0" b="0"/>
            </a:fillRef>
            <a:effectRef idx="0">
              <a:scrgbClr r="0" g="0" b="0"/>
            </a:effectRef>
            <a:fontRef idx="minor"/>
          </p:style>
        </p:sp>
        <p:sp>
          <p:nvSpPr>
            <p:cNvPr id="121" name="CustomShape 30"/>
            <p:cNvSpPr/>
            <p:nvPr/>
          </p:nvSpPr>
          <p:spPr>
            <a:xfrm>
              <a:off x="7099624" y="3493540"/>
              <a:ext cx="521157" cy="390754"/>
            </a:xfrm>
            <a:prstGeom prst="rect">
              <a:avLst/>
            </a:prstGeom>
            <a:noFill/>
            <a:ln>
              <a:noFill/>
            </a:ln>
          </p:spPr>
          <p:style>
            <a:lnRef idx="0">
              <a:scrgbClr r="0" g="0" b="0"/>
            </a:lnRef>
            <a:fillRef idx="0">
              <a:scrgbClr r="0" g="0" b="0"/>
            </a:fillRef>
            <a:effectRef idx="0">
              <a:scrgbClr r="0" g="0" b="0"/>
            </a:effectRef>
            <a:fontRef idx="minor"/>
          </p:style>
          <p:txBody>
            <a:bodyPr lIns="108847" tIns="110588" rIns="108847" bIns="110588">
              <a:spAutoFit/>
            </a:bodyPr>
            <a:lstStyle/>
            <a:p>
              <a:pPr>
                <a:lnSpc>
                  <a:spcPct val="100000"/>
                </a:lnSpc>
              </a:pPr>
              <a:r>
                <a:rPr lang="en-US" sz="1088" b="1" spc="-1">
                  <a:solidFill>
                    <a:srgbClr val="000000"/>
                  </a:solidFill>
                  <a:latin typeface="Arial"/>
                  <a:ea typeface="Arial"/>
                </a:rPr>
                <a:t>FlO</a:t>
              </a:r>
              <a:endParaRPr lang="en-US" sz="1088" spc="-1">
                <a:latin typeface="Arial"/>
              </a:endParaRPr>
            </a:p>
          </p:txBody>
        </p:sp>
        <p:sp>
          <p:nvSpPr>
            <p:cNvPr id="122" name="CustomShape 31"/>
            <p:cNvSpPr/>
            <p:nvPr/>
          </p:nvSpPr>
          <p:spPr>
            <a:xfrm>
              <a:off x="6572806" y="3249288"/>
              <a:ext cx="674413" cy="536831"/>
            </a:xfrm>
            <a:prstGeom prst="downArrow">
              <a:avLst>
                <a:gd name="adj1" fmla="val 10800"/>
                <a:gd name="adj2" fmla="val 50000"/>
              </a:avLst>
            </a:prstGeom>
            <a:solidFill>
              <a:srgbClr val="C27BA0"/>
            </a:solidFill>
            <a:ln w="25560">
              <a:solidFill>
                <a:srgbClr val="000000"/>
              </a:solidFill>
              <a:round/>
            </a:ln>
          </p:spPr>
          <p:style>
            <a:lnRef idx="0">
              <a:scrgbClr r="0" g="0" b="0"/>
            </a:lnRef>
            <a:fillRef idx="0">
              <a:scrgbClr r="0" g="0" b="0"/>
            </a:fillRef>
            <a:effectRef idx="0">
              <a:scrgbClr r="0" g="0" b="0"/>
            </a:effectRef>
            <a:fontRef idx="minor"/>
          </p:style>
        </p:sp>
        <p:sp>
          <p:nvSpPr>
            <p:cNvPr id="123" name="CustomShape 32"/>
            <p:cNvSpPr/>
            <p:nvPr/>
          </p:nvSpPr>
          <p:spPr>
            <a:xfrm>
              <a:off x="6625488" y="3383822"/>
              <a:ext cx="597785" cy="390754"/>
            </a:xfrm>
            <a:prstGeom prst="rect">
              <a:avLst/>
            </a:prstGeom>
            <a:noFill/>
            <a:ln>
              <a:noFill/>
            </a:ln>
          </p:spPr>
          <p:style>
            <a:lnRef idx="0">
              <a:scrgbClr r="0" g="0" b="0"/>
            </a:lnRef>
            <a:fillRef idx="0">
              <a:scrgbClr r="0" g="0" b="0"/>
            </a:fillRef>
            <a:effectRef idx="0">
              <a:scrgbClr r="0" g="0" b="0"/>
            </a:effectRef>
            <a:fontRef idx="minor"/>
          </p:style>
          <p:txBody>
            <a:bodyPr lIns="108847" tIns="110588" rIns="108847" bIns="110588">
              <a:spAutoFit/>
            </a:bodyPr>
            <a:lstStyle/>
            <a:p>
              <a:pPr>
                <a:lnSpc>
                  <a:spcPct val="100000"/>
                </a:lnSpc>
              </a:pPr>
              <a:r>
                <a:rPr lang="en-US" sz="1088" b="1" spc="-1">
                  <a:solidFill>
                    <a:srgbClr val="000000"/>
                  </a:solidFill>
                  <a:latin typeface="Arial"/>
                  <a:ea typeface="Arial"/>
                </a:rPr>
                <a:t>CnO</a:t>
              </a:r>
              <a:endParaRPr lang="en-US" sz="1088" spc="-1">
                <a:latin typeface="Arial"/>
              </a:endParaRPr>
            </a:p>
          </p:txBody>
        </p:sp>
        <p:grpSp>
          <p:nvGrpSpPr>
            <p:cNvPr id="22" name="Группа 21"/>
            <p:cNvGrpSpPr/>
            <p:nvPr/>
          </p:nvGrpSpPr>
          <p:grpSpPr>
            <a:xfrm>
              <a:off x="7137502" y="3753902"/>
              <a:ext cx="3666822" cy="1714551"/>
              <a:chOff x="7137502" y="3753902"/>
              <a:chExt cx="3666822" cy="1714551"/>
            </a:xfrm>
          </p:grpSpPr>
          <p:pic>
            <p:nvPicPr>
              <p:cNvPr id="102" name="Google Shape;67;p13"/>
              <p:cNvPicPr/>
              <p:nvPr/>
            </p:nvPicPr>
            <p:blipFill>
              <a:blip r:embed="rId4"/>
              <a:srcRect l="34821" b="5574"/>
              <a:stretch/>
            </p:blipFill>
            <p:spPr>
              <a:xfrm>
                <a:off x="7137502" y="3753902"/>
                <a:ext cx="3666822" cy="1714551"/>
              </a:xfrm>
              <a:prstGeom prst="rect">
                <a:avLst/>
              </a:prstGeom>
              <a:ln>
                <a:noFill/>
              </a:ln>
            </p:spPr>
          </p:pic>
          <p:sp>
            <p:nvSpPr>
              <p:cNvPr id="21" name="Прямоугольник 20"/>
              <p:cNvSpPr/>
              <p:nvPr/>
            </p:nvSpPr>
            <p:spPr>
              <a:xfrm rot="20209276">
                <a:off x="7502073" y="4566475"/>
                <a:ext cx="822227" cy="818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3" name="Group 12"/>
            <p:cNvGrpSpPr/>
            <p:nvPr/>
          </p:nvGrpSpPr>
          <p:grpSpPr>
            <a:xfrm>
              <a:off x="6810089" y="4498847"/>
              <a:ext cx="1243463" cy="854663"/>
              <a:chOff x="5630760" y="3719880"/>
              <a:chExt cx="1028160" cy="706680"/>
            </a:xfrm>
          </p:grpSpPr>
          <p:grpSp>
            <p:nvGrpSpPr>
              <p:cNvPr id="104" name="Group 13"/>
              <p:cNvGrpSpPr/>
              <p:nvPr/>
            </p:nvGrpSpPr>
            <p:grpSpPr>
              <a:xfrm>
                <a:off x="5630760" y="3719880"/>
                <a:ext cx="735480" cy="499680"/>
                <a:chOff x="5630760" y="3719880"/>
                <a:chExt cx="735480" cy="499680"/>
              </a:xfrm>
            </p:grpSpPr>
            <p:sp>
              <p:nvSpPr>
                <p:cNvPr id="105" name="CustomShape 14"/>
                <p:cNvSpPr/>
                <p:nvPr/>
              </p:nvSpPr>
              <p:spPr>
                <a:xfrm rot="10800000">
                  <a:off x="5630760" y="3719880"/>
                  <a:ext cx="625320" cy="499680"/>
                </a:xfrm>
                <a:prstGeom prst="downArrow">
                  <a:avLst>
                    <a:gd name="adj1" fmla="val 10800"/>
                    <a:gd name="adj2" fmla="val 50000"/>
                  </a:avLst>
                </a:prstGeom>
                <a:solidFill>
                  <a:srgbClr val="FFC000"/>
                </a:solidFill>
                <a:ln w="25560">
                  <a:solidFill>
                    <a:srgbClr val="000000"/>
                  </a:solidFill>
                  <a:round/>
                </a:ln>
              </p:spPr>
              <p:style>
                <a:lnRef idx="0">
                  <a:scrgbClr r="0" g="0" b="0"/>
                </a:lnRef>
                <a:fillRef idx="0">
                  <a:scrgbClr r="0" g="0" b="0"/>
                </a:fillRef>
                <a:effectRef idx="0">
                  <a:scrgbClr r="0" g="0" b="0"/>
                </a:effectRef>
                <a:fontRef idx="minor"/>
              </p:style>
            </p:sp>
            <p:sp>
              <p:nvSpPr>
                <p:cNvPr id="106" name="CustomShape 15"/>
                <p:cNvSpPr/>
                <p:nvPr/>
              </p:nvSpPr>
              <p:spPr>
                <a:xfrm>
                  <a:off x="5740560" y="3745440"/>
                  <a:ext cx="625680" cy="244737"/>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209" b="1" spc="-1">
                      <a:solidFill>
                        <a:srgbClr val="000000"/>
                      </a:solidFill>
                      <a:latin typeface="Arial"/>
                      <a:ea typeface="Arial"/>
                    </a:rPr>
                    <a:t>Mc</a:t>
                  </a:r>
                  <a:endParaRPr lang="en-US" sz="1209" spc="-1">
                    <a:latin typeface="Arial"/>
                  </a:endParaRPr>
                </a:p>
              </p:txBody>
            </p:sp>
          </p:grpSp>
          <p:grpSp>
            <p:nvGrpSpPr>
              <p:cNvPr id="107" name="Group 16"/>
              <p:cNvGrpSpPr/>
              <p:nvPr/>
            </p:nvGrpSpPr>
            <p:grpSpPr>
              <a:xfrm>
                <a:off x="5950080" y="3949560"/>
                <a:ext cx="708840" cy="477000"/>
                <a:chOff x="5950080" y="3949560"/>
                <a:chExt cx="708840" cy="477000"/>
              </a:xfrm>
            </p:grpSpPr>
            <p:sp>
              <p:nvSpPr>
                <p:cNvPr id="108" name="CustomShape 17"/>
                <p:cNvSpPr/>
                <p:nvPr/>
              </p:nvSpPr>
              <p:spPr>
                <a:xfrm rot="10800000">
                  <a:off x="5950080" y="3949560"/>
                  <a:ext cx="678600" cy="477000"/>
                </a:xfrm>
                <a:prstGeom prst="downArrow">
                  <a:avLst>
                    <a:gd name="adj1" fmla="val 10800"/>
                    <a:gd name="adj2" fmla="val 50000"/>
                  </a:avLst>
                </a:prstGeom>
                <a:solidFill>
                  <a:srgbClr val="9C9CDF"/>
                </a:solidFill>
                <a:ln w="25560">
                  <a:solidFill>
                    <a:srgbClr val="000000"/>
                  </a:solidFill>
                  <a:round/>
                </a:ln>
              </p:spPr>
              <p:style>
                <a:lnRef idx="0">
                  <a:scrgbClr r="0" g="0" b="0"/>
                </a:lnRef>
                <a:fillRef idx="0">
                  <a:scrgbClr r="0" g="0" b="0"/>
                </a:fillRef>
                <a:effectRef idx="0">
                  <a:scrgbClr r="0" g="0" b="0"/>
                </a:effectRef>
                <a:fontRef idx="minor"/>
              </p:style>
            </p:sp>
            <p:sp>
              <p:nvSpPr>
                <p:cNvPr id="109" name="CustomShape 18"/>
                <p:cNvSpPr/>
                <p:nvPr/>
              </p:nvSpPr>
              <p:spPr>
                <a:xfrm>
                  <a:off x="6097680" y="3950640"/>
                  <a:ext cx="561240" cy="244737"/>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209" b="1" spc="-1" dirty="0" err="1">
                      <a:solidFill>
                        <a:srgbClr val="000000"/>
                      </a:solidFill>
                      <a:latin typeface="Arial"/>
                      <a:ea typeface="Arial"/>
                    </a:rPr>
                    <a:t>Nh</a:t>
                  </a:r>
                  <a:endParaRPr lang="en-US" sz="1209" spc="-1" dirty="0">
                    <a:latin typeface="Arial"/>
                  </a:endParaRPr>
                </a:p>
              </p:txBody>
            </p:sp>
          </p:grpSp>
        </p:grpSp>
      </p:grpSp>
      <p:sp>
        <p:nvSpPr>
          <p:cNvPr id="25" name="Стрелка вверх 24"/>
          <p:cNvSpPr/>
          <p:nvPr/>
        </p:nvSpPr>
        <p:spPr>
          <a:xfrm>
            <a:off x="7979435" y="4696073"/>
            <a:ext cx="690114" cy="648161"/>
          </a:xfrm>
          <a:prstGeom prst="up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CustomShape 18"/>
          <p:cNvSpPr/>
          <p:nvPr/>
        </p:nvSpPr>
        <p:spPr>
          <a:xfrm>
            <a:off x="8161074" y="4754787"/>
            <a:ext cx="361826" cy="482062"/>
          </a:xfrm>
          <a:prstGeom prst="rect">
            <a:avLst/>
          </a:prstGeom>
          <a:noFill/>
          <a:ln>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nSpc>
                <a:spcPct val="100000"/>
              </a:lnSpc>
            </a:pPr>
            <a:r>
              <a:rPr lang="en-US" sz="1209" b="1" spc="-1" dirty="0" err="1">
                <a:solidFill>
                  <a:srgbClr val="000000"/>
                </a:solidFill>
                <a:latin typeface="Arial"/>
              </a:rPr>
              <a:t>Fl</a:t>
            </a:r>
            <a:endParaRPr lang="en-US" sz="1209" b="1" spc="-1" dirty="0">
              <a:solidFill>
                <a:srgbClr val="000000"/>
              </a:solidFill>
              <a:latin typeface="Arial"/>
            </a:endParaRPr>
          </a:p>
          <a:p>
            <a:pPr>
              <a:lnSpc>
                <a:spcPct val="100000"/>
              </a:lnSpc>
            </a:pPr>
            <a:r>
              <a:rPr lang="en-US" sz="1209" b="1" spc="-1" dirty="0">
                <a:solidFill>
                  <a:srgbClr val="000000"/>
                </a:solidFill>
                <a:latin typeface="Arial"/>
              </a:rPr>
              <a:t>?</a:t>
            </a:r>
            <a:endParaRPr lang="en-US" sz="1209" spc="-1" dirty="0">
              <a:latin typeface="Arial"/>
            </a:endParaRPr>
          </a:p>
        </p:txBody>
      </p:sp>
      <p:sp>
        <p:nvSpPr>
          <p:cNvPr id="73" name="Стрелка вверх 72"/>
          <p:cNvSpPr/>
          <p:nvPr/>
        </p:nvSpPr>
        <p:spPr>
          <a:xfrm>
            <a:off x="10172984" y="4696073"/>
            <a:ext cx="690114" cy="648161"/>
          </a:xfrm>
          <a:prstGeom prst="upArrow">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CustomShape 18"/>
          <p:cNvSpPr/>
          <p:nvPr/>
        </p:nvSpPr>
        <p:spPr>
          <a:xfrm>
            <a:off x="10354623" y="4754787"/>
            <a:ext cx="361826" cy="482062"/>
          </a:xfrm>
          <a:prstGeom prst="rect">
            <a:avLst/>
          </a:prstGeom>
          <a:noFill/>
          <a:ln>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nSpc>
                <a:spcPct val="100000"/>
              </a:lnSpc>
            </a:pPr>
            <a:r>
              <a:rPr lang="en-US" sz="1209" b="1" spc="-1" dirty="0" err="1">
                <a:solidFill>
                  <a:srgbClr val="000000"/>
                </a:solidFill>
                <a:latin typeface="Arial"/>
              </a:rPr>
              <a:t>Fl</a:t>
            </a:r>
            <a:endParaRPr lang="en-US" sz="1209" b="1" spc="-1" dirty="0">
              <a:solidFill>
                <a:srgbClr val="000000"/>
              </a:solidFill>
              <a:latin typeface="Arial"/>
            </a:endParaRPr>
          </a:p>
          <a:p>
            <a:pPr>
              <a:lnSpc>
                <a:spcPct val="100000"/>
              </a:lnSpc>
            </a:pPr>
            <a:r>
              <a:rPr lang="en-US" sz="1209" b="1" spc="-1" dirty="0">
                <a:solidFill>
                  <a:srgbClr val="000000"/>
                </a:solidFill>
                <a:latin typeface="Arial"/>
              </a:rPr>
              <a:t>?</a:t>
            </a:r>
            <a:endParaRPr lang="en-US" sz="1209" spc="-1" dirty="0">
              <a:latin typeface="Arial"/>
            </a:endParaRPr>
          </a:p>
        </p:txBody>
      </p:sp>
    </p:spTree>
    <p:extLst>
      <p:ext uri="{BB962C8B-B14F-4D97-AF65-F5344CB8AC3E}">
        <p14:creationId xmlns:p14="http://schemas.microsoft.com/office/powerpoint/2010/main" val="366562700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609755" y="451016"/>
            <a:ext cx="10970865" cy="35362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2298" b="1" spc="-1">
                <a:latin typeface="Arial"/>
              </a:rPr>
              <a:t>Электронная структура сверхтяжелых элементов</a:t>
            </a:r>
            <a:endParaRPr lang="en-US" sz="2298" spc="-1">
              <a:latin typeface="Arial"/>
            </a:endParaRPr>
          </a:p>
        </p:txBody>
      </p:sp>
      <p:sp>
        <p:nvSpPr>
          <p:cNvPr id="77" name="CustomShape 2"/>
          <p:cNvSpPr/>
          <p:nvPr/>
        </p:nvSpPr>
        <p:spPr>
          <a:xfrm>
            <a:off x="7508451" y="1179898"/>
            <a:ext cx="4423090"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Исследование</a:t>
            </a:r>
            <a:r>
              <a:rPr lang="en-US" sz="1693" spc="-1" dirty="0">
                <a:solidFill>
                  <a:srgbClr val="002060"/>
                </a:solidFill>
                <a:latin typeface="Arial"/>
              </a:rPr>
              <a:t> </a:t>
            </a:r>
            <a:r>
              <a:rPr lang="en-US" sz="1693" spc="-1" dirty="0" err="1">
                <a:solidFill>
                  <a:srgbClr val="002060"/>
                </a:solidFill>
                <a:latin typeface="Arial"/>
              </a:rPr>
              <a:t>валентной</a:t>
            </a:r>
            <a:r>
              <a:rPr lang="en-US" sz="1693" spc="-1" dirty="0">
                <a:solidFill>
                  <a:srgbClr val="002060"/>
                </a:solidFill>
                <a:latin typeface="Arial"/>
              </a:rPr>
              <a:t> </a:t>
            </a:r>
            <a:r>
              <a:rPr lang="en-US" sz="1693" spc="-1" dirty="0" err="1">
                <a:solidFill>
                  <a:srgbClr val="002060"/>
                </a:solidFill>
                <a:latin typeface="Arial"/>
              </a:rPr>
              <a:t>электронной</a:t>
            </a:r>
            <a:r>
              <a:rPr lang="en-US" sz="1693" spc="-1" dirty="0">
                <a:solidFill>
                  <a:srgbClr val="002060"/>
                </a:solidFill>
                <a:latin typeface="Arial"/>
              </a:rPr>
              <a:t> </a:t>
            </a:r>
            <a:r>
              <a:rPr lang="en-US" sz="1693" spc="-1" dirty="0" err="1">
                <a:solidFill>
                  <a:srgbClr val="002060"/>
                </a:solidFill>
                <a:latin typeface="Arial"/>
              </a:rPr>
              <a:t>плотности</a:t>
            </a:r>
            <a:r>
              <a:rPr lang="en-US" sz="1693" spc="-1" dirty="0">
                <a:solidFill>
                  <a:srgbClr val="002060"/>
                </a:solidFill>
                <a:latin typeface="Arial"/>
              </a:rPr>
              <a:t> </a:t>
            </a:r>
            <a:r>
              <a:rPr lang="en-US" sz="1693" spc="-1" dirty="0" err="1">
                <a:solidFill>
                  <a:srgbClr val="002060"/>
                </a:solidFill>
                <a:latin typeface="Arial"/>
              </a:rPr>
              <a:t>при</a:t>
            </a:r>
            <a:r>
              <a:rPr lang="en-US" sz="1693" spc="-1" dirty="0">
                <a:solidFill>
                  <a:srgbClr val="002060"/>
                </a:solidFill>
                <a:latin typeface="Arial"/>
              </a:rPr>
              <a:t> </a:t>
            </a:r>
            <a:r>
              <a:rPr lang="en-US" sz="1693" spc="-1" dirty="0" err="1">
                <a:solidFill>
                  <a:srgbClr val="002060"/>
                </a:solidFill>
                <a:latin typeface="Arial"/>
              </a:rPr>
              <a:t>помощи</a:t>
            </a:r>
            <a:r>
              <a:rPr lang="en-US" sz="1693" spc="-1" dirty="0">
                <a:solidFill>
                  <a:srgbClr val="002060"/>
                </a:solidFill>
                <a:latin typeface="Arial"/>
              </a:rPr>
              <a:t> </a:t>
            </a:r>
            <a:r>
              <a:rPr lang="en-US" sz="1693" spc="-1" dirty="0" err="1">
                <a:solidFill>
                  <a:srgbClr val="002060"/>
                </a:solidFill>
                <a:latin typeface="Arial"/>
              </a:rPr>
              <a:t>функции</a:t>
            </a:r>
            <a:r>
              <a:rPr lang="en-US" sz="1693" spc="-1" dirty="0">
                <a:solidFill>
                  <a:srgbClr val="002060"/>
                </a:solidFill>
                <a:latin typeface="Arial"/>
              </a:rPr>
              <a:t> </a:t>
            </a:r>
            <a:r>
              <a:rPr lang="en-US" sz="1693" spc="-1" dirty="0" err="1">
                <a:solidFill>
                  <a:srgbClr val="002060"/>
                </a:solidFill>
                <a:latin typeface="Arial"/>
              </a:rPr>
              <a:t>локализации</a:t>
            </a:r>
            <a:r>
              <a:rPr lang="en-US" sz="1693" spc="-1" dirty="0">
                <a:solidFill>
                  <a:srgbClr val="002060"/>
                </a:solidFill>
                <a:latin typeface="Arial"/>
              </a:rPr>
              <a:t> </a:t>
            </a:r>
            <a:r>
              <a:rPr lang="en-US" sz="1693" spc="-1" dirty="0" err="1">
                <a:solidFill>
                  <a:srgbClr val="002060"/>
                </a:solidFill>
                <a:latin typeface="Arial"/>
              </a:rPr>
              <a:t>электронов</a:t>
            </a:r>
            <a:r>
              <a:rPr lang="en-US" sz="1693" spc="-1" dirty="0">
                <a:solidFill>
                  <a:srgbClr val="002060"/>
                </a:solidFill>
                <a:latin typeface="Arial"/>
              </a:rPr>
              <a:t> (ELF)</a:t>
            </a:r>
          </a:p>
        </p:txBody>
      </p:sp>
      <p:sp>
        <p:nvSpPr>
          <p:cNvPr id="78" name="CustomShape 3"/>
          <p:cNvSpPr/>
          <p:nvPr/>
        </p:nvSpPr>
        <p:spPr>
          <a:xfrm>
            <a:off x="146068" y="1167707"/>
            <a:ext cx="7187793"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b="1" u="sng" spc="-1" dirty="0" err="1">
                <a:latin typeface="Arial"/>
              </a:rPr>
              <a:t>Og</a:t>
            </a:r>
            <a:r>
              <a:rPr lang="en-US" sz="1693" b="1" u="sng" spc="-1" dirty="0">
                <a:latin typeface="Arial"/>
              </a:rPr>
              <a:t>, Z=</a:t>
            </a:r>
            <a:r>
              <a:rPr lang="ru-RU" sz="1693" b="1" u="sng" spc="-1" dirty="0">
                <a:latin typeface="Arial"/>
              </a:rPr>
              <a:t>118</a:t>
            </a:r>
            <a:r>
              <a:rPr lang="en-US" sz="1693" b="1" u="sng" spc="-1" dirty="0">
                <a:latin typeface="Arial"/>
              </a:rPr>
              <a:t>: </a:t>
            </a:r>
            <a:endParaRPr lang="en-US" sz="1693" spc="-1" dirty="0">
              <a:latin typeface="Arial"/>
            </a:endParaRPr>
          </a:p>
          <a:p>
            <a:pPr>
              <a:lnSpc>
                <a:spcPct val="100000"/>
              </a:lnSpc>
            </a:pPr>
            <a:r>
              <a:rPr lang="en-US" sz="1693" spc="-1" dirty="0" err="1">
                <a:solidFill>
                  <a:srgbClr val="002060"/>
                </a:solidFill>
                <a:latin typeface="Arial"/>
              </a:rPr>
              <a:t>первый</a:t>
            </a:r>
            <a:r>
              <a:rPr lang="en-US" sz="1693" spc="-1" dirty="0">
                <a:solidFill>
                  <a:srgbClr val="002060"/>
                </a:solidFill>
                <a:latin typeface="Arial"/>
              </a:rPr>
              <a:t> </a:t>
            </a:r>
            <a:r>
              <a:rPr lang="en-US" sz="1693" spc="-1" dirty="0" err="1">
                <a:solidFill>
                  <a:srgbClr val="002060"/>
                </a:solidFill>
                <a:latin typeface="Arial"/>
              </a:rPr>
              <a:t>элемент</a:t>
            </a:r>
            <a:r>
              <a:rPr lang="en-US" sz="1693" spc="-1" dirty="0">
                <a:solidFill>
                  <a:srgbClr val="002060"/>
                </a:solidFill>
                <a:latin typeface="Arial"/>
              </a:rPr>
              <a:t> </a:t>
            </a:r>
            <a:r>
              <a:rPr lang="en-US" sz="1693" spc="-1" dirty="0" err="1">
                <a:solidFill>
                  <a:srgbClr val="002060"/>
                </a:solidFill>
                <a:latin typeface="Arial"/>
              </a:rPr>
              <a:t>из</a:t>
            </a:r>
            <a:r>
              <a:rPr lang="en-US" sz="1693" spc="-1" dirty="0">
                <a:solidFill>
                  <a:srgbClr val="002060"/>
                </a:solidFill>
                <a:latin typeface="Arial"/>
              </a:rPr>
              <a:t> </a:t>
            </a:r>
            <a:r>
              <a:rPr lang="en-US" sz="1693" spc="-1" dirty="0" err="1">
                <a:solidFill>
                  <a:srgbClr val="002060"/>
                </a:solidFill>
                <a:latin typeface="Arial"/>
              </a:rPr>
              <a:t>группы</a:t>
            </a:r>
            <a:r>
              <a:rPr lang="en-US" sz="1693" spc="-1" dirty="0">
                <a:solidFill>
                  <a:srgbClr val="002060"/>
                </a:solidFill>
                <a:latin typeface="Arial"/>
              </a:rPr>
              <a:t> </a:t>
            </a:r>
            <a:r>
              <a:rPr lang="en-US" sz="1693" spc="-1" dirty="0" err="1">
                <a:solidFill>
                  <a:srgbClr val="002060"/>
                </a:solidFill>
                <a:latin typeface="Arial"/>
              </a:rPr>
              <a:t>благородных</a:t>
            </a:r>
            <a:r>
              <a:rPr lang="en-US" sz="1693" spc="-1" dirty="0">
                <a:solidFill>
                  <a:srgbClr val="002060"/>
                </a:solidFill>
                <a:latin typeface="Arial"/>
              </a:rPr>
              <a:t> </a:t>
            </a:r>
            <a:r>
              <a:rPr lang="en-US" sz="1693" spc="-1" dirty="0" err="1">
                <a:solidFill>
                  <a:srgbClr val="002060"/>
                </a:solidFill>
                <a:latin typeface="Arial"/>
              </a:rPr>
              <a:t>газов</a:t>
            </a:r>
            <a:r>
              <a:rPr lang="en-US" sz="1693" spc="-1" dirty="0">
                <a:solidFill>
                  <a:srgbClr val="002060"/>
                </a:solidFill>
                <a:latin typeface="Arial"/>
              </a:rPr>
              <a:t>, </a:t>
            </a:r>
            <a:r>
              <a:rPr lang="en-US" sz="1693" spc="-1" dirty="0" err="1">
                <a:solidFill>
                  <a:srgbClr val="002060"/>
                </a:solidFill>
                <a:latin typeface="Arial"/>
              </a:rPr>
              <a:t>который</a:t>
            </a:r>
            <a:r>
              <a:rPr lang="en-US" sz="1693" spc="-1" dirty="0">
                <a:solidFill>
                  <a:srgbClr val="002060"/>
                </a:solidFill>
                <a:latin typeface="Arial"/>
              </a:rPr>
              <a:t> </a:t>
            </a:r>
            <a:r>
              <a:rPr lang="en-US" sz="1693" spc="-1" dirty="0" err="1">
                <a:solidFill>
                  <a:srgbClr val="002060"/>
                </a:solidFill>
                <a:latin typeface="Arial"/>
              </a:rPr>
              <a:t>может</a:t>
            </a:r>
            <a:r>
              <a:rPr lang="en-US" sz="1693" spc="-1" dirty="0">
                <a:solidFill>
                  <a:srgbClr val="002060"/>
                </a:solidFill>
                <a:latin typeface="Arial"/>
              </a:rPr>
              <a:t> </a:t>
            </a:r>
            <a:r>
              <a:rPr lang="en-US" sz="1693" spc="-1" dirty="0" err="1">
                <a:solidFill>
                  <a:srgbClr val="002060"/>
                </a:solidFill>
                <a:latin typeface="Arial"/>
              </a:rPr>
              <a:t>образовывать</a:t>
            </a:r>
            <a:r>
              <a:rPr lang="en-US" sz="1693" spc="-1" dirty="0">
                <a:solidFill>
                  <a:srgbClr val="002060"/>
                </a:solidFill>
                <a:latin typeface="Arial"/>
              </a:rPr>
              <a:t> </a:t>
            </a:r>
            <a:r>
              <a:rPr lang="en-US" sz="1693" spc="-1" dirty="0" err="1">
                <a:solidFill>
                  <a:srgbClr val="002060"/>
                </a:solidFill>
                <a:latin typeface="Arial"/>
              </a:rPr>
              <a:t>слабосвязанный</a:t>
            </a:r>
            <a:r>
              <a:rPr lang="en-US" sz="1693" spc="-1" dirty="0">
                <a:solidFill>
                  <a:srgbClr val="002060"/>
                </a:solidFill>
                <a:latin typeface="Arial"/>
              </a:rPr>
              <a:t> </a:t>
            </a:r>
            <a:r>
              <a:rPr lang="en-US" sz="1693" spc="-1" dirty="0" err="1">
                <a:solidFill>
                  <a:srgbClr val="002060"/>
                </a:solidFill>
                <a:latin typeface="Arial"/>
              </a:rPr>
              <a:t>отрицательно</a:t>
            </a:r>
            <a:r>
              <a:rPr lang="en-US" sz="1693" spc="-1" dirty="0">
                <a:solidFill>
                  <a:srgbClr val="002060"/>
                </a:solidFill>
                <a:latin typeface="Arial"/>
              </a:rPr>
              <a:t> </a:t>
            </a:r>
            <a:r>
              <a:rPr lang="en-US" sz="1693" spc="-1" dirty="0" err="1">
                <a:solidFill>
                  <a:srgbClr val="002060"/>
                </a:solidFill>
                <a:latin typeface="Arial"/>
              </a:rPr>
              <a:t>заряженный</a:t>
            </a:r>
            <a:r>
              <a:rPr lang="en-US" sz="1693" spc="-1" dirty="0">
                <a:solidFill>
                  <a:srgbClr val="002060"/>
                </a:solidFill>
                <a:latin typeface="Arial"/>
              </a:rPr>
              <a:t> </a:t>
            </a:r>
            <a:r>
              <a:rPr lang="en-US" sz="1693" spc="-1" dirty="0" err="1">
                <a:solidFill>
                  <a:srgbClr val="002060"/>
                </a:solidFill>
                <a:latin typeface="Arial"/>
              </a:rPr>
              <a:t>ион</a:t>
            </a:r>
            <a:endParaRPr lang="en-US" sz="1693" spc="-1" dirty="0">
              <a:solidFill>
                <a:srgbClr val="002060"/>
              </a:solidFill>
              <a:latin typeface="Arial"/>
            </a:endParaRPr>
          </a:p>
        </p:txBody>
      </p:sp>
      <p:sp>
        <p:nvSpPr>
          <p:cNvPr id="79" name="CustomShape 4"/>
          <p:cNvSpPr/>
          <p:nvPr/>
        </p:nvSpPr>
        <p:spPr>
          <a:xfrm>
            <a:off x="146068" y="2523935"/>
            <a:ext cx="6911323" cy="37042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Энергия</a:t>
            </a:r>
            <a:r>
              <a:rPr lang="en-US" sz="1693" spc="-1" dirty="0">
                <a:solidFill>
                  <a:srgbClr val="002060"/>
                </a:solidFill>
                <a:latin typeface="Arial"/>
              </a:rPr>
              <a:t> </a:t>
            </a:r>
            <a:r>
              <a:rPr lang="en-US" sz="1693" spc="-1" dirty="0" err="1">
                <a:solidFill>
                  <a:srgbClr val="002060"/>
                </a:solidFill>
                <a:latin typeface="Arial"/>
              </a:rPr>
              <a:t>связи</a:t>
            </a:r>
            <a:r>
              <a:rPr lang="en-US" sz="1693" spc="-1" dirty="0">
                <a:solidFill>
                  <a:srgbClr val="002060"/>
                </a:solidFill>
                <a:latin typeface="Arial"/>
              </a:rPr>
              <a:t> </a:t>
            </a:r>
            <a:r>
              <a:rPr lang="en-US" sz="1693" spc="-1" dirty="0" err="1">
                <a:solidFill>
                  <a:srgbClr val="002060"/>
                </a:solidFill>
                <a:latin typeface="Arial"/>
              </a:rPr>
              <a:t>дополнительного</a:t>
            </a:r>
            <a:r>
              <a:rPr lang="en-US" sz="1693" spc="-1" dirty="0">
                <a:solidFill>
                  <a:srgbClr val="002060"/>
                </a:solidFill>
                <a:latin typeface="Arial"/>
              </a:rPr>
              <a:t> </a:t>
            </a:r>
            <a:r>
              <a:rPr lang="en-US" sz="1693" spc="-1" dirty="0" err="1">
                <a:solidFill>
                  <a:srgbClr val="002060"/>
                </a:solidFill>
                <a:latin typeface="Arial"/>
              </a:rPr>
              <a:t>электрона</a:t>
            </a:r>
            <a:r>
              <a:rPr lang="en-US" sz="1693" spc="-1" dirty="0">
                <a:solidFill>
                  <a:srgbClr val="002060"/>
                </a:solidFill>
                <a:latin typeface="Arial"/>
              </a:rPr>
              <a:t> 0.076(10) </a:t>
            </a:r>
            <a:r>
              <a:rPr lang="en-US" sz="1693" spc="-1" dirty="0" err="1">
                <a:solidFill>
                  <a:srgbClr val="002060"/>
                </a:solidFill>
                <a:latin typeface="Arial"/>
              </a:rPr>
              <a:t>эВ</a:t>
            </a:r>
            <a:endParaRPr lang="en-US" sz="1693" spc="-1" dirty="0">
              <a:solidFill>
                <a:srgbClr val="002060"/>
              </a:solidFill>
              <a:latin typeface="Arial"/>
            </a:endParaRPr>
          </a:p>
        </p:txBody>
      </p:sp>
      <p:sp>
        <p:nvSpPr>
          <p:cNvPr id="80" name="CustomShape 5"/>
          <p:cNvSpPr/>
          <p:nvPr/>
        </p:nvSpPr>
        <p:spPr>
          <a:xfrm>
            <a:off x="189607" y="3170109"/>
            <a:ext cx="6314843"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b="1" u="sng" spc="-1" dirty="0" err="1">
                <a:solidFill>
                  <a:srgbClr val="002060"/>
                </a:solidFill>
                <a:latin typeface="Arial"/>
              </a:rPr>
              <a:t>Rg</a:t>
            </a:r>
            <a:r>
              <a:rPr lang="en-US" sz="1693" b="1" u="sng" spc="-1" dirty="0">
                <a:solidFill>
                  <a:srgbClr val="002060"/>
                </a:solidFill>
                <a:latin typeface="Arial"/>
              </a:rPr>
              <a:t>, Z=111     Cn, Z=112       </a:t>
            </a:r>
            <a:r>
              <a:rPr lang="en-US" sz="1693" b="1" u="sng" spc="-1" dirty="0" err="1">
                <a:solidFill>
                  <a:srgbClr val="002060"/>
                </a:solidFill>
                <a:latin typeface="Arial"/>
              </a:rPr>
              <a:t>Nh</a:t>
            </a:r>
            <a:r>
              <a:rPr lang="en-US" sz="1693" b="1" u="sng" spc="-1" dirty="0">
                <a:solidFill>
                  <a:srgbClr val="002060"/>
                </a:solidFill>
                <a:latin typeface="Arial"/>
              </a:rPr>
              <a:t>, Z=113      </a:t>
            </a:r>
            <a:r>
              <a:rPr lang="en-US" sz="1693" b="1" u="sng" spc="-1" dirty="0" err="1">
                <a:solidFill>
                  <a:srgbClr val="002060"/>
                </a:solidFill>
                <a:latin typeface="Arial"/>
              </a:rPr>
              <a:t>Fl</a:t>
            </a:r>
            <a:r>
              <a:rPr lang="en-US" sz="1693" b="1" u="sng" spc="-1" dirty="0">
                <a:solidFill>
                  <a:srgbClr val="002060"/>
                </a:solidFill>
                <a:latin typeface="Arial"/>
              </a:rPr>
              <a:t>, Z=114</a:t>
            </a:r>
          </a:p>
          <a:p>
            <a:pPr>
              <a:lnSpc>
                <a:spcPct val="100000"/>
              </a:lnSpc>
            </a:pPr>
            <a:r>
              <a:rPr lang="en-US" sz="1693" spc="-1" dirty="0" err="1">
                <a:solidFill>
                  <a:srgbClr val="002060"/>
                </a:solidFill>
                <a:latin typeface="Arial"/>
              </a:rPr>
              <a:t>Расчеты</a:t>
            </a:r>
            <a:r>
              <a:rPr lang="en-US" sz="1693" spc="-1" dirty="0">
                <a:solidFill>
                  <a:srgbClr val="002060"/>
                </a:solidFill>
                <a:latin typeface="Arial"/>
              </a:rPr>
              <a:t> </a:t>
            </a:r>
            <a:r>
              <a:rPr lang="en-US" sz="1693" spc="-1" dirty="0" err="1">
                <a:solidFill>
                  <a:srgbClr val="002060"/>
                </a:solidFill>
                <a:latin typeface="Arial"/>
              </a:rPr>
              <a:t>потенциалов</a:t>
            </a:r>
            <a:r>
              <a:rPr lang="en-US" sz="1693" spc="-1" dirty="0">
                <a:solidFill>
                  <a:srgbClr val="002060"/>
                </a:solidFill>
                <a:latin typeface="Arial"/>
              </a:rPr>
              <a:t> </a:t>
            </a:r>
            <a:r>
              <a:rPr lang="en-US" sz="1693" spc="-1" dirty="0" err="1">
                <a:solidFill>
                  <a:srgbClr val="002060"/>
                </a:solidFill>
                <a:latin typeface="Arial"/>
              </a:rPr>
              <a:t>ионизации</a:t>
            </a:r>
            <a:r>
              <a:rPr lang="en-US" sz="1693" spc="-1" dirty="0">
                <a:solidFill>
                  <a:srgbClr val="002060"/>
                </a:solidFill>
                <a:latin typeface="Arial"/>
              </a:rPr>
              <a:t> </a:t>
            </a:r>
            <a:r>
              <a:rPr lang="en-US" sz="1693" spc="-1" dirty="0" err="1">
                <a:solidFill>
                  <a:srgbClr val="002060"/>
                </a:solidFill>
                <a:latin typeface="Arial"/>
              </a:rPr>
              <a:t>сверхтяжелых</a:t>
            </a:r>
            <a:r>
              <a:rPr lang="en-US" sz="1693" spc="-1" dirty="0">
                <a:solidFill>
                  <a:srgbClr val="002060"/>
                </a:solidFill>
                <a:latin typeface="Arial"/>
              </a:rPr>
              <a:t> </a:t>
            </a:r>
            <a:r>
              <a:rPr lang="en-US" sz="1693" spc="-1" dirty="0" err="1">
                <a:solidFill>
                  <a:srgbClr val="002060"/>
                </a:solidFill>
                <a:latin typeface="Arial"/>
              </a:rPr>
              <a:t>элементов</a:t>
            </a:r>
            <a:r>
              <a:rPr lang="en-US" sz="1693" spc="-1" dirty="0">
                <a:solidFill>
                  <a:srgbClr val="002060"/>
                </a:solidFill>
                <a:latin typeface="Arial"/>
              </a:rPr>
              <a:t>: </a:t>
            </a:r>
          </a:p>
          <a:p>
            <a:pPr>
              <a:lnSpc>
                <a:spcPct val="100000"/>
              </a:lnSpc>
            </a:pPr>
            <a:r>
              <a:rPr lang="en-US" sz="1693" spc="-1" dirty="0" err="1">
                <a:solidFill>
                  <a:srgbClr val="002060"/>
                </a:solidFill>
                <a:latin typeface="Arial"/>
              </a:rPr>
              <a:t>Rg</a:t>
            </a:r>
            <a:r>
              <a:rPr lang="en-US" sz="1693" spc="-1" dirty="0">
                <a:solidFill>
                  <a:srgbClr val="002060"/>
                </a:solidFill>
                <a:latin typeface="Arial"/>
              </a:rPr>
              <a:t>, Z=111     Cn, Z=112       </a:t>
            </a:r>
            <a:r>
              <a:rPr lang="en-US" sz="1693" spc="-1" dirty="0" err="1">
                <a:solidFill>
                  <a:srgbClr val="002060"/>
                </a:solidFill>
                <a:latin typeface="Arial"/>
              </a:rPr>
              <a:t>Nh</a:t>
            </a:r>
            <a:r>
              <a:rPr lang="en-US" sz="1693" spc="-1" dirty="0">
                <a:solidFill>
                  <a:srgbClr val="002060"/>
                </a:solidFill>
                <a:latin typeface="Arial"/>
              </a:rPr>
              <a:t>, Z=113      </a:t>
            </a:r>
            <a:r>
              <a:rPr lang="en-US" sz="1693" spc="-1" dirty="0" err="1">
                <a:solidFill>
                  <a:srgbClr val="002060"/>
                </a:solidFill>
                <a:latin typeface="Arial"/>
              </a:rPr>
              <a:t>Fl</a:t>
            </a:r>
            <a:r>
              <a:rPr lang="en-US" sz="1693" spc="-1" dirty="0">
                <a:solidFill>
                  <a:srgbClr val="002060"/>
                </a:solidFill>
                <a:latin typeface="Arial"/>
              </a:rPr>
              <a:t>, Z=114</a:t>
            </a:r>
          </a:p>
        </p:txBody>
      </p:sp>
      <p:sp>
        <p:nvSpPr>
          <p:cNvPr id="81" name="CustomShape 6"/>
          <p:cNvSpPr/>
          <p:nvPr/>
        </p:nvSpPr>
        <p:spPr>
          <a:xfrm>
            <a:off x="7618252" y="5846975"/>
            <a:ext cx="4451390" cy="333175"/>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I. I. </a:t>
            </a:r>
            <a:r>
              <a:rPr lang="en-US" sz="1451" spc="-1" dirty="0" err="1">
                <a:latin typeface="Arial"/>
              </a:rPr>
              <a:t>Tupitsyn</a:t>
            </a:r>
            <a:r>
              <a:rPr lang="en-US" sz="1451" spc="-1" dirty="0">
                <a:latin typeface="Arial"/>
              </a:rPr>
              <a:t> et al., Opt. </a:t>
            </a:r>
            <a:r>
              <a:rPr lang="en-US" sz="1451" spc="-1" dirty="0" err="1">
                <a:latin typeface="Arial"/>
              </a:rPr>
              <a:t>Spectr</a:t>
            </a:r>
            <a:r>
              <a:rPr lang="en-US" sz="1451" spc="-1" dirty="0">
                <a:latin typeface="Arial"/>
              </a:rPr>
              <a:t>. 130, 1022 (2022).</a:t>
            </a:r>
          </a:p>
        </p:txBody>
      </p:sp>
      <p:sp>
        <p:nvSpPr>
          <p:cNvPr id="82" name="CustomShape 7"/>
          <p:cNvSpPr/>
          <p:nvPr/>
        </p:nvSpPr>
        <p:spPr>
          <a:xfrm>
            <a:off x="146068" y="2836543"/>
            <a:ext cx="7755972" cy="556441"/>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M. Y. </a:t>
            </a:r>
            <a:r>
              <a:rPr lang="en-US" sz="1451" spc="-1" dirty="0" err="1">
                <a:latin typeface="Arial"/>
              </a:rPr>
              <a:t>Kaygorodov</a:t>
            </a:r>
            <a:r>
              <a:rPr lang="en-US" sz="1451" spc="-1" dirty="0">
                <a:latin typeface="Arial"/>
              </a:rPr>
              <a:t> et al., Phys. Rev. A 104, 012819 (2021).</a:t>
            </a:r>
          </a:p>
          <a:p>
            <a:pPr>
              <a:lnSpc>
                <a:spcPct val="100000"/>
              </a:lnSpc>
            </a:pPr>
            <a:endParaRPr lang="en-US" sz="1451" spc="-1" dirty="0">
              <a:latin typeface="Arial"/>
            </a:endParaRPr>
          </a:p>
        </p:txBody>
      </p:sp>
      <p:sp>
        <p:nvSpPr>
          <p:cNvPr id="83" name="CustomShape 8"/>
          <p:cNvSpPr/>
          <p:nvPr/>
        </p:nvSpPr>
        <p:spPr>
          <a:xfrm>
            <a:off x="189607" y="3960235"/>
            <a:ext cx="5528971" cy="333175"/>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M. Y. </a:t>
            </a:r>
            <a:r>
              <a:rPr lang="en-US" sz="1451" spc="-1" dirty="0" err="1">
                <a:latin typeface="Arial"/>
              </a:rPr>
              <a:t>Kaygorodov</a:t>
            </a:r>
            <a:r>
              <a:rPr lang="en-US" sz="1451" spc="-1" dirty="0">
                <a:latin typeface="Arial"/>
              </a:rPr>
              <a:t> et al., Phys. Rev. A 106, 062805 (2022).</a:t>
            </a:r>
          </a:p>
        </p:txBody>
      </p:sp>
      <p:sp>
        <p:nvSpPr>
          <p:cNvPr id="84" name="CustomShape 9"/>
          <p:cNvSpPr/>
          <p:nvPr/>
        </p:nvSpPr>
        <p:spPr>
          <a:xfrm>
            <a:off x="161307" y="4454003"/>
            <a:ext cx="6896084" cy="891470"/>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b="1" u="sng" spc="-1" dirty="0" err="1">
                <a:latin typeface="Arial"/>
              </a:rPr>
              <a:t>Таблица</a:t>
            </a:r>
            <a:r>
              <a:rPr lang="en-US" sz="1693" b="1" u="sng" spc="-1" dirty="0">
                <a:latin typeface="Arial"/>
              </a:rPr>
              <a:t> </a:t>
            </a:r>
            <a:r>
              <a:rPr lang="en-US" sz="1693" b="1" u="sng" spc="-1" dirty="0" err="1">
                <a:latin typeface="Arial"/>
              </a:rPr>
              <a:t>Менделеева</a:t>
            </a:r>
            <a:r>
              <a:rPr lang="en-US" sz="1693" b="1" u="sng" spc="-1" dirty="0">
                <a:latin typeface="Arial"/>
              </a:rPr>
              <a:t> и </a:t>
            </a:r>
            <a:r>
              <a:rPr lang="ru-RU" sz="1693" b="1" u="sng" spc="-1" dirty="0">
                <a:latin typeface="Arial"/>
              </a:rPr>
              <a:t>П</a:t>
            </a:r>
            <a:r>
              <a:rPr lang="en-US" sz="1693" b="1" u="sng" spc="-1" dirty="0" err="1">
                <a:latin typeface="Arial"/>
              </a:rPr>
              <a:t>ериодический</a:t>
            </a:r>
            <a:r>
              <a:rPr lang="en-US" sz="1693" b="1" u="sng" spc="-1" dirty="0">
                <a:latin typeface="Arial"/>
              </a:rPr>
              <a:t> </a:t>
            </a:r>
            <a:r>
              <a:rPr lang="en-US" sz="1693" b="1" u="sng" spc="-1" dirty="0" err="1">
                <a:latin typeface="Arial"/>
              </a:rPr>
              <a:t>закон</a:t>
            </a:r>
            <a:r>
              <a:rPr lang="en-US" sz="1693" b="1" u="sng" spc="-1" dirty="0">
                <a:latin typeface="Arial"/>
              </a:rPr>
              <a:t> </a:t>
            </a:r>
            <a:r>
              <a:rPr lang="en-US" sz="1693" b="1" u="sng" spc="-1" dirty="0" err="1">
                <a:latin typeface="Arial"/>
              </a:rPr>
              <a:t>за</a:t>
            </a:r>
            <a:r>
              <a:rPr lang="en-US" sz="1693" b="1" u="sng" spc="-1" dirty="0">
                <a:latin typeface="Arial"/>
              </a:rPr>
              <a:t> </a:t>
            </a:r>
            <a:r>
              <a:rPr lang="en-US" sz="1693" b="1" u="sng" spc="-1" dirty="0" err="1">
                <a:latin typeface="Arial"/>
              </a:rPr>
              <a:t>оганесоном</a:t>
            </a:r>
            <a:r>
              <a:rPr lang="en-US" sz="1693" b="1" u="sng" spc="-1" dirty="0">
                <a:latin typeface="Arial"/>
              </a:rPr>
              <a:t>:</a:t>
            </a:r>
          </a:p>
          <a:p>
            <a:pPr>
              <a:lnSpc>
                <a:spcPct val="100000"/>
              </a:lnSpc>
            </a:pPr>
            <a:r>
              <a:rPr lang="en-US" sz="1693" spc="-1" dirty="0" err="1">
                <a:solidFill>
                  <a:srgbClr val="002060"/>
                </a:solidFill>
                <a:latin typeface="Arial"/>
              </a:rPr>
              <a:t>основное</a:t>
            </a:r>
            <a:r>
              <a:rPr lang="en-US" sz="1693" spc="-1" dirty="0">
                <a:solidFill>
                  <a:srgbClr val="002060"/>
                </a:solidFill>
                <a:latin typeface="Arial"/>
              </a:rPr>
              <a:t> </a:t>
            </a:r>
            <a:r>
              <a:rPr lang="en-US" sz="1693" spc="-1" dirty="0" err="1">
                <a:solidFill>
                  <a:srgbClr val="002060"/>
                </a:solidFill>
                <a:latin typeface="Arial"/>
              </a:rPr>
              <a:t>состояние</a:t>
            </a:r>
            <a:r>
              <a:rPr lang="en-US" sz="1693" spc="-1" dirty="0">
                <a:solidFill>
                  <a:srgbClr val="002060"/>
                </a:solidFill>
                <a:latin typeface="Arial"/>
              </a:rPr>
              <a:t>, </a:t>
            </a:r>
            <a:r>
              <a:rPr lang="en-US" sz="1693" spc="-1" dirty="0" err="1">
                <a:solidFill>
                  <a:srgbClr val="002060"/>
                </a:solidFill>
                <a:latin typeface="Arial"/>
              </a:rPr>
              <a:t>физические</a:t>
            </a:r>
            <a:r>
              <a:rPr lang="en-US" sz="1693" spc="-1" dirty="0">
                <a:solidFill>
                  <a:srgbClr val="002060"/>
                </a:solidFill>
                <a:latin typeface="Arial"/>
              </a:rPr>
              <a:t> и </a:t>
            </a:r>
            <a:r>
              <a:rPr lang="en-US" sz="1693" spc="-1" dirty="0" err="1">
                <a:solidFill>
                  <a:srgbClr val="002060"/>
                </a:solidFill>
                <a:latin typeface="Arial"/>
              </a:rPr>
              <a:t>химические</a:t>
            </a:r>
            <a:r>
              <a:rPr lang="en-US" sz="1693" spc="-1" dirty="0">
                <a:solidFill>
                  <a:srgbClr val="002060"/>
                </a:solidFill>
                <a:latin typeface="Arial"/>
              </a:rPr>
              <a:t> </a:t>
            </a:r>
            <a:r>
              <a:rPr lang="en-US" sz="1693" spc="-1" dirty="0" err="1">
                <a:solidFill>
                  <a:srgbClr val="002060"/>
                </a:solidFill>
                <a:latin typeface="Arial"/>
              </a:rPr>
              <a:t>свойства</a:t>
            </a:r>
            <a:r>
              <a:rPr lang="en-US" sz="1693" spc="-1" dirty="0">
                <a:solidFill>
                  <a:srgbClr val="002060"/>
                </a:solidFill>
                <a:latin typeface="Arial"/>
              </a:rPr>
              <a:t> </a:t>
            </a:r>
            <a:r>
              <a:rPr lang="en-US" sz="1693" spc="-1" dirty="0" err="1">
                <a:solidFill>
                  <a:srgbClr val="002060"/>
                </a:solidFill>
                <a:latin typeface="Arial"/>
              </a:rPr>
              <a:t>еще</a:t>
            </a:r>
            <a:r>
              <a:rPr lang="en-US" sz="1693" spc="-1" dirty="0">
                <a:solidFill>
                  <a:srgbClr val="002060"/>
                </a:solidFill>
                <a:latin typeface="Arial"/>
              </a:rPr>
              <a:t> </a:t>
            </a:r>
            <a:r>
              <a:rPr lang="en-US" sz="1693" spc="-1" dirty="0" err="1">
                <a:solidFill>
                  <a:srgbClr val="002060"/>
                </a:solidFill>
                <a:latin typeface="Arial"/>
              </a:rPr>
              <a:t>не</a:t>
            </a:r>
            <a:r>
              <a:rPr lang="en-US" sz="1693" spc="-1" dirty="0">
                <a:solidFill>
                  <a:srgbClr val="002060"/>
                </a:solidFill>
                <a:latin typeface="Arial"/>
              </a:rPr>
              <a:t> </a:t>
            </a:r>
            <a:r>
              <a:rPr lang="en-US" sz="1693" spc="-1" dirty="0" err="1">
                <a:solidFill>
                  <a:srgbClr val="002060"/>
                </a:solidFill>
                <a:latin typeface="Arial"/>
              </a:rPr>
              <a:t>открытых</a:t>
            </a:r>
            <a:r>
              <a:rPr lang="en-US" sz="1693" spc="-1" dirty="0">
                <a:solidFill>
                  <a:srgbClr val="002060"/>
                </a:solidFill>
                <a:latin typeface="Arial"/>
              </a:rPr>
              <a:t> </a:t>
            </a:r>
            <a:r>
              <a:rPr lang="en-US" sz="1693" spc="-1" dirty="0" err="1">
                <a:solidFill>
                  <a:srgbClr val="002060"/>
                </a:solidFill>
                <a:latin typeface="Arial"/>
              </a:rPr>
              <a:t>элементов</a:t>
            </a:r>
            <a:endParaRPr lang="en-US" sz="1693" spc="-1" dirty="0">
              <a:solidFill>
                <a:srgbClr val="002060"/>
              </a:solidFill>
              <a:latin typeface="Arial"/>
            </a:endParaRPr>
          </a:p>
        </p:txBody>
      </p:sp>
      <p:sp>
        <p:nvSpPr>
          <p:cNvPr id="85" name="CustomShape 10"/>
          <p:cNvSpPr/>
          <p:nvPr/>
        </p:nvSpPr>
        <p:spPr>
          <a:xfrm>
            <a:off x="146068" y="5675261"/>
            <a:ext cx="7420725" cy="115198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Одна</a:t>
            </a:r>
            <a:r>
              <a:rPr lang="en-US" sz="1693" spc="-1" dirty="0">
                <a:solidFill>
                  <a:srgbClr val="002060"/>
                </a:solidFill>
                <a:latin typeface="Arial"/>
              </a:rPr>
              <a:t> </a:t>
            </a:r>
            <a:r>
              <a:rPr lang="en-US" sz="1693" spc="-1" dirty="0" err="1">
                <a:solidFill>
                  <a:srgbClr val="002060"/>
                </a:solidFill>
                <a:latin typeface="Arial"/>
              </a:rPr>
              <a:t>из</a:t>
            </a:r>
            <a:r>
              <a:rPr lang="en-US" sz="1693" spc="-1" dirty="0">
                <a:solidFill>
                  <a:srgbClr val="002060"/>
                </a:solidFill>
                <a:latin typeface="Arial"/>
              </a:rPr>
              <a:t> </a:t>
            </a:r>
            <a:r>
              <a:rPr lang="en-US" sz="1693" spc="-1" dirty="0" err="1">
                <a:solidFill>
                  <a:srgbClr val="002060"/>
                </a:solidFill>
                <a:latin typeface="Arial"/>
              </a:rPr>
              <a:t>особенностей</a:t>
            </a:r>
            <a:r>
              <a:rPr lang="en-US" sz="1693" spc="-1" dirty="0">
                <a:solidFill>
                  <a:srgbClr val="002060"/>
                </a:solidFill>
                <a:latin typeface="Arial"/>
              </a:rPr>
              <a:t> </a:t>
            </a:r>
            <a:r>
              <a:rPr lang="en-US" sz="1693" spc="-1" dirty="0" err="1">
                <a:solidFill>
                  <a:srgbClr val="002060"/>
                </a:solidFill>
                <a:latin typeface="Arial"/>
              </a:rPr>
              <a:t>электронного</a:t>
            </a:r>
            <a:r>
              <a:rPr lang="en-US" sz="1693" spc="-1" dirty="0">
                <a:solidFill>
                  <a:srgbClr val="002060"/>
                </a:solidFill>
                <a:latin typeface="Arial"/>
              </a:rPr>
              <a:t> </a:t>
            </a:r>
            <a:r>
              <a:rPr lang="en-US" sz="1693" spc="-1" dirty="0" err="1">
                <a:solidFill>
                  <a:srgbClr val="002060"/>
                </a:solidFill>
                <a:latin typeface="Arial"/>
              </a:rPr>
              <a:t>строения</a:t>
            </a:r>
            <a:r>
              <a:rPr lang="en-US" sz="1693" spc="-1" dirty="0">
                <a:solidFill>
                  <a:srgbClr val="002060"/>
                </a:solidFill>
                <a:latin typeface="Arial"/>
              </a:rPr>
              <a:t> </a:t>
            </a:r>
            <a:r>
              <a:rPr lang="en-US" sz="1693" spc="-1" dirty="0" err="1">
                <a:solidFill>
                  <a:srgbClr val="002060"/>
                </a:solidFill>
                <a:latin typeface="Arial"/>
              </a:rPr>
              <a:t>суперсверхтяжелых</a:t>
            </a:r>
            <a:r>
              <a:rPr lang="en-US" sz="1693" spc="-1" dirty="0">
                <a:solidFill>
                  <a:srgbClr val="002060"/>
                </a:solidFill>
                <a:latin typeface="Arial"/>
              </a:rPr>
              <a:t> </a:t>
            </a:r>
            <a:r>
              <a:rPr lang="en-US" sz="1693" spc="-1" dirty="0" err="1">
                <a:solidFill>
                  <a:srgbClr val="002060"/>
                </a:solidFill>
                <a:latin typeface="Arial"/>
              </a:rPr>
              <a:t>элементов</a:t>
            </a:r>
            <a:r>
              <a:rPr lang="en-US" sz="1693" spc="-1" dirty="0">
                <a:solidFill>
                  <a:srgbClr val="002060"/>
                </a:solidFill>
                <a:latin typeface="Arial"/>
              </a:rPr>
              <a:t> с </a:t>
            </a:r>
            <a:r>
              <a:rPr lang="en-US" sz="1693" spc="-1" dirty="0" err="1">
                <a:solidFill>
                  <a:srgbClr val="002060"/>
                </a:solidFill>
                <a:latin typeface="Arial"/>
              </a:rPr>
              <a:t>незаполненной</a:t>
            </a:r>
            <a:r>
              <a:rPr lang="en-US" sz="1693" spc="-1" dirty="0">
                <a:solidFill>
                  <a:srgbClr val="002060"/>
                </a:solidFill>
                <a:latin typeface="Arial"/>
              </a:rPr>
              <a:t> g-</a:t>
            </a:r>
            <a:r>
              <a:rPr lang="en-US" sz="1693" spc="-1" dirty="0" err="1">
                <a:solidFill>
                  <a:srgbClr val="002060"/>
                </a:solidFill>
                <a:latin typeface="Arial"/>
              </a:rPr>
              <a:t>оболочкой</a:t>
            </a:r>
            <a:r>
              <a:rPr lang="en-US" sz="1693" spc="-1" dirty="0">
                <a:solidFill>
                  <a:srgbClr val="002060"/>
                </a:solidFill>
                <a:latin typeface="Arial"/>
              </a:rPr>
              <a:t> </a:t>
            </a:r>
            <a:r>
              <a:rPr lang="en-US" sz="1693" spc="-1" dirty="0" err="1">
                <a:solidFill>
                  <a:srgbClr val="002060"/>
                </a:solidFill>
                <a:latin typeface="Arial"/>
              </a:rPr>
              <a:t>состоит</a:t>
            </a:r>
            <a:r>
              <a:rPr lang="en-US" sz="1693" spc="-1" dirty="0">
                <a:solidFill>
                  <a:srgbClr val="002060"/>
                </a:solidFill>
                <a:latin typeface="Arial"/>
              </a:rPr>
              <a:t> в </a:t>
            </a:r>
            <a:r>
              <a:rPr lang="en-US" sz="1693" spc="-1" dirty="0" err="1">
                <a:solidFill>
                  <a:srgbClr val="002060"/>
                </a:solidFill>
                <a:latin typeface="Arial"/>
              </a:rPr>
              <a:t>том</a:t>
            </a:r>
            <a:r>
              <a:rPr lang="en-US" sz="1693" spc="-1" dirty="0">
                <a:solidFill>
                  <a:srgbClr val="002060"/>
                </a:solidFill>
                <a:latin typeface="Arial"/>
              </a:rPr>
              <a:t>, </a:t>
            </a:r>
            <a:r>
              <a:rPr lang="en-US" sz="1693" spc="-1" dirty="0" err="1">
                <a:solidFill>
                  <a:srgbClr val="002060"/>
                </a:solidFill>
                <a:latin typeface="Arial"/>
              </a:rPr>
              <a:t>что</a:t>
            </a:r>
            <a:r>
              <a:rPr lang="en-US" sz="1693" spc="-1" dirty="0">
                <a:solidFill>
                  <a:srgbClr val="002060"/>
                </a:solidFill>
                <a:latin typeface="Arial"/>
              </a:rPr>
              <a:t> в </a:t>
            </a:r>
            <a:r>
              <a:rPr lang="en-US" sz="1693" spc="-1" dirty="0" err="1">
                <a:solidFill>
                  <a:srgbClr val="002060"/>
                </a:solidFill>
                <a:latin typeface="Arial"/>
              </a:rPr>
              <a:t>них</a:t>
            </a:r>
            <a:r>
              <a:rPr lang="en-US" sz="1693" spc="-1" dirty="0">
                <a:solidFill>
                  <a:srgbClr val="002060"/>
                </a:solidFill>
                <a:latin typeface="Arial"/>
              </a:rPr>
              <a:t> </a:t>
            </a:r>
            <a:r>
              <a:rPr lang="en-US" sz="1693" spc="-1" dirty="0" err="1">
                <a:solidFill>
                  <a:srgbClr val="002060"/>
                </a:solidFill>
                <a:latin typeface="Arial"/>
              </a:rPr>
              <a:t>может</a:t>
            </a:r>
            <a:r>
              <a:rPr lang="en-US" sz="1693" spc="-1" dirty="0">
                <a:solidFill>
                  <a:srgbClr val="002060"/>
                </a:solidFill>
                <a:latin typeface="Arial"/>
              </a:rPr>
              <a:t> </a:t>
            </a:r>
            <a:r>
              <a:rPr lang="en-US" sz="1693" spc="-1" dirty="0" err="1">
                <a:solidFill>
                  <a:srgbClr val="002060"/>
                </a:solidFill>
                <a:latin typeface="Arial"/>
              </a:rPr>
              <a:t>наблюдаться</a:t>
            </a:r>
            <a:r>
              <a:rPr lang="en-US" sz="1693" spc="-1" dirty="0">
                <a:solidFill>
                  <a:srgbClr val="002060"/>
                </a:solidFill>
                <a:latin typeface="Arial"/>
              </a:rPr>
              <a:t> </a:t>
            </a:r>
            <a:r>
              <a:rPr lang="en-US" sz="1693" spc="-1" dirty="0" err="1">
                <a:solidFill>
                  <a:srgbClr val="002060"/>
                </a:solidFill>
                <a:latin typeface="Arial"/>
              </a:rPr>
              <a:t>так</a:t>
            </a:r>
            <a:r>
              <a:rPr lang="en-US" sz="1693" spc="-1" dirty="0">
                <a:solidFill>
                  <a:srgbClr val="002060"/>
                </a:solidFill>
                <a:latin typeface="Arial"/>
              </a:rPr>
              <a:t> </a:t>
            </a:r>
            <a:r>
              <a:rPr lang="en-US" sz="1693" spc="-1" dirty="0" err="1">
                <a:solidFill>
                  <a:srgbClr val="002060"/>
                </a:solidFill>
                <a:latin typeface="Arial"/>
              </a:rPr>
              <a:t>называемый</a:t>
            </a:r>
            <a:r>
              <a:rPr lang="en-US" sz="1693" spc="-1" dirty="0">
                <a:solidFill>
                  <a:srgbClr val="002060"/>
                </a:solidFill>
                <a:latin typeface="Arial"/>
              </a:rPr>
              <a:t> "</a:t>
            </a:r>
            <a:r>
              <a:rPr lang="en-US" sz="1693" i="1" spc="-1" dirty="0" err="1">
                <a:solidFill>
                  <a:srgbClr val="002060"/>
                </a:solidFill>
                <a:latin typeface="Arial"/>
              </a:rPr>
              <a:t>орбитальный</a:t>
            </a:r>
            <a:r>
              <a:rPr lang="en-US" sz="1693" i="1" spc="-1" dirty="0">
                <a:solidFill>
                  <a:srgbClr val="002060"/>
                </a:solidFill>
                <a:latin typeface="Arial"/>
              </a:rPr>
              <a:t> </a:t>
            </a:r>
            <a:r>
              <a:rPr lang="en-US" sz="1693" i="1" spc="-1" dirty="0" err="1">
                <a:solidFill>
                  <a:srgbClr val="002060"/>
                </a:solidFill>
                <a:latin typeface="Arial"/>
              </a:rPr>
              <a:t>коллапс</a:t>
            </a:r>
            <a:r>
              <a:rPr lang="en-US" sz="1693" spc="-1" dirty="0">
                <a:solidFill>
                  <a:srgbClr val="002060"/>
                </a:solidFill>
                <a:latin typeface="Arial"/>
              </a:rPr>
              <a:t>", </a:t>
            </a:r>
            <a:r>
              <a:rPr lang="en-US" sz="1693" spc="-1" dirty="0" err="1">
                <a:solidFill>
                  <a:srgbClr val="002060"/>
                </a:solidFill>
                <a:latin typeface="Arial"/>
              </a:rPr>
              <a:t>аналогичный</a:t>
            </a:r>
            <a:r>
              <a:rPr lang="en-US" sz="1693" spc="-1" dirty="0">
                <a:solidFill>
                  <a:srgbClr val="002060"/>
                </a:solidFill>
                <a:latin typeface="Arial"/>
              </a:rPr>
              <a:t> </a:t>
            </a:r>
            <a:r>
              <a:rPr lang="en-US" sz="1693" spc="-1" dirty="0" err="1">
                <a:solidFill>
                  <a:srgbClr val="002060"/>
                </a:solidFill>
                <a:latin typeface="Arial"/>
              </a:rPr>
              <a:t>тому</a:t>
            </a:r>
            <a:r>
              <a:rPr lang="en-US" sz="1693" spc="-1" dirty="0">
                <a:solidFill>
                  <a:srgbClr val="002060"/>
                </a:solidFill>
                <a:latin typeface="Arial"/>
              </a:rPr>
              <a:t>, </a:t>
            </a:r>
            <a:r>
              <a:rPr lang="en-US" sz="1693" spc="-1" dirty="0" err="1">
                <a:solidFill>
                  <a:srgbClr val="002060"/>
                </a:solidFill>
                <a:latin typeface="Arial"/>
              </a:rPr>
              <a:t>который</a:t>
            </a:r>
            <a:r>
              <a:rPr lang="en-US" sz="1693" spc="-1" dirty="0">
                <a:solidFill>
                  <a:srgbClr val="002060"/>
                </a:solidFill>
                <a:latin typeface="Arial"/>
              </a:rPr>
              <a:t> </a:t>
            </a:r>
            <a:r>
              <a:rPr lang="en-US" sz="1693" spc="-1" dirty="0" err="1">
                <a:solidFill>
                  <a:srgbClr val="002060"/>
                </a:solidFill>
                <a:latin typeface="Arial"/>
              </a:rPr>
              <a:t>имеет</a:t>
            </a:r>
            <a:r>
              <a:rPr lang="en-US" sz="1693" spc="-1" dirty="0">
                <a:solidFill>
                  <a:srgbClr val="002060"/>
                </a:solidFill>
                <a:latin typeface="Arial"/>
              </a:rPr>
              <a:t> </a:t>
            </a:r>
            <a:r>
              <a:rPr lang="en-US" sz="1693" spc="-1" dirty="0" err="1">
                <a:solidFill>
                  <a:srgbClr val="002060"/>
                </a:solidFill>
                <a:latin typeface="Arial"/>
              </a:rPr>
              <a:t>место</a:t>
            </a:r>
            <a:r>
              <a:rPr lang="en-US" sz="1693" spc="-1" dirty="0">
                <a:solidFill>
                  <a:srgbClr val="002060"/>
                </a:solidFill>
                <a:latin typeface="Arial"/>
              </a:rPr>
              <a:t> </a:t>
            </a:r>
            <a:r>
              <a:rPr lang="en-US" sz="1693" spc="-1" dirty="0" err="1">
                <a:solidFill>
                  <a:srgbClr val="002060"/>
                </a:solidFill>
                <a:latin typeface="Arial"/>
              </a:rPr>
              <a:t>для</a:t>
            </a:r>
            <a:r>
              <a:rPr lang="en-US" sz="1693" spc="-1" dirty="0">
                <a:solidFill>
                  <a:srgbClr val="002060"/>
                </a:solidFill>
                <a:latin typeface="Arial"/>
              </a:rPr>
              <a:t> </a:t>
            </a:r>
            <a:r>
              <a:rPr lang="en-US" sz="1693" spc="-1" dirty="0" err="1">
                <a:solidFill>
                  <a:srgbClr val="002060"/>
                </a:solidFill>
                <a:latin typeface="Arial"/>
              </a:rPr>
              <a:t>редких</a:t>
            </a:r>
            <a:r>
              <a:rPr lang="en-US" sz="1693" spc="-1" dirty="0">
                <a:solidFill>
                  <a:srgbClr val="002060"/>
                </a:solidFill>
                <a:latin typeface="Arial"/>
              </a:rPr>
              <a:t> </a:t>
            </a:r>
            <a:r>
              <a:rPr lang="en-US" sz="1693" spc="-1" dirty="0" err="1">
                <a:solidFill>
                  <a:srgbClr val="002060"/>
                </a:solidFill>
                <a:latin typeface="Arial"/>
              </a:rPr>
              <a:t>земель</a:t>
            </a:r>
            <a:endParaRPr lang="en-US" sz="1693" spc="-1" dirty="0">
              <a:solidFill>
                <a:srgbClr val="002060"/>
              </a:solidFill>
              <a:latin typeface="Arial"/>
            </a:endParaRPr>
          </a:p>
        </p:txBody>
      </p:sp>
      <p:pic>
        <p:nvPicPr>
          <p:cNvPr id="86" name="Рисунок 85"/>
          <p:cNvPicPr/>
          <p:nvPr/>
        </p:nvPicPr>
        <p:blipFill>
          <a:blip r:embed="rId2"/>
          <a:stretch/>
        </p:blipFill>
        <p:spPr>
          <a:xfrm>
            <a:off x="7005950" y="2003213"/>
            <a:ext cx="5109694" cy="3948083"/>
          </a:xfrm>
          <a:prstGeom prst="rect">
            <a:avLst/>
          </a:prstGeom>
          <a:ln>
            <a:noFill/>
          </a:ln>
        </p:spPr>
      </p:pic>
      <p:sp>
        <p:nvSpPr>
          <p:cNvPr id="87" name="CustomShape 11"/>
          <p:cNvSpPr/>
          <p:nvPr/>
        </p:nvSpPr>
        <p:spPr>
          <a:xfrm>
            <a:off x="174368" y="5305183"/>
            <a:ext cx="7187793" cy="370429"/>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693" spc="-1" dirty="0" err="1">
                <a:solidFill>
                  <a:srgbClr val="002060"/>
                </a:solidFill>
                <a:latin typeface="Arial"/>
              </a:rPr>
              <a:t>Изучение</a:t>
            </a:r>
            <a:r>
              <a:rPr lang="en-US" sz="1693" spc="-1" dirty="0">
                <a:solidFill>
                  <a:srgbClr val="002060"/>
                </a:solidFill>
                <a:latin typeface="Arial"/>
              </a:rPr>
              <a:t> </a:t>
            </a:r>
            <a:r>
              <a:rPr lang="en-US" sz="1693" spc="-1" dirty="0" err="1">
                <a:solidFill>
                  <a:srgbClr val="002060"/>
                </a:solidFill>
                <a:latin typeface="Arial"/>
              </a:rPr>
              <a:t>свойств</a:t>
            </a:r>
            <a:r>
              <a:rPr lang="en-US" sz="1693" spc="-1" dirty="0">
                <a:solidFill>
                  <a:srgbClr val="002060"/>
                </a:solidFill>
                <a:latin typeface="Arial"/>
              </a:rPr>
              <a:t> g-</a:t>
            </a:r>
            <a:r>
              <a:rPr lang="en-US" sz="1693" spc="-1" dirty="0" err="1">
                <a:solidFill>
                  <a:srgbClr val="002060"/>
                </a:solidFill>
                <a:latin typeface="Arial"/>
              </a:rPr>
              <a:t>элементов</a:t>
            </a:r>
            <a:r>
              <a:rPr lang="en-US" sz="1693" spc="-1" dirty="0">
                <a:solidFill>
                  <a:srgbClr val="002060"/>
                </a:solidFill>
                <a:latin typeface="Arial"/>
              </a:rPr>
              <a:t> – </a:t>
            </a:r>
            <a:r>
              <a:rPr lang="en-US" sz="1693" spc="-1" dirty="0" err="1">
                <a:solidFill>
                  <a:srgbClr val="002060"/>
                </a:solidFill>
                <a:latin typeface="Arial"/>
              </a:rPr>
              <a:t>суперактинидов</a:t>
            </a:r>
            <a:r>
              <a:rPr lang="en-US" sz="1693" spc="-1" dirty="0">
                <a:solidFill>
                  <a:srgbClr val="002060"/>
                </a:solidFill>
                <a:latin typeface="Arial"/>
              </a:rPr>
              <a:t>: Z = 125 – 145</a:t>
            </a:r>
          </a:p>
        </p:txBody>
      </p:sp>
      <p:sp>
        <p:nvSpPr>
          <p:cNvPr id="88" name="CustomShape 12"/>
          <p:cNvSpPr/>
          <p:nvPr/>
        </p:nvSpPr>
        <p:spPr>
          <a:xfrm>
            <a:off x="146068" y="2003212"/>
            <a:ext cx="7755972" cy="779708"/>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spAutoFit/>
          </a:bodyPr>
          <a:lstStyle/>
          <a:p>
            <a:pPr>
              <a:lnSpc>
                <a:spcPct val="100000"/>
              </a:lnSpc>
            </a:pPr>
            <a:r>
              <a:rPr lang="en-US" sz="1451" spc="-1" dirty="0">
                <a:latin typeface="Arial"/>
              </a:rPr>
              <a:t>E. </a:t>
            </a:r>
            <a:r>
              <a:rPr lang="en-US" sz="1451" spc="-1" dirty="0" err="1">
                <a:latin typeface="Arial"/>
              </a:rPr>
              <a:t>Eliav</a:t>
            </a:r>
            <a:r>
              <a:rPr lang="en-US" sz="1451" spc="-1" dirty="0">
                <a:latin typeface="Arial"/>
              </a:rPr>
              <a:t>, U. </a:t>
            </a:r>
            <a:r>
              <a:rPr lang="en-US" sz="1451" spc="-1" dirty="0" err="1">
                <a:latin typeface="Arial"/>
              </a:rPr>
              <a:t>Kaldor</a:t>
            </a:r>
            <a:r>
              <a:rPr lang="en-US" sz="1451" spc="-1" dirty="0">
                <a:latin typeface="Arial"/>
              </a:rPr>
              <a:t>, Y. Ishikawa, P. </a:t>
            </a:r>
            <a:r>
              <a:rPr lang="en-US" sz="1451" spc="-1" dirty="0" err="1">
                <a:latin typeface="Arial"/>
              </a:rPr>
              <a:t>Pyykkö</a:t>
            </a:r>
            <a:r>
              <a:rPr lang="en-US" sz="1451" spc="-1" dirty="0">
                <a:latin typeface="Arial"/>
              </a:rPr>
              <a:t>, Phys. Rev. Lett. 77, 5350 (1996).</a:t>
            </a:r>
          </a:p>
          <a:p>
            <a:pPr>
              <a:lnSpc>
                <a:spcPct val="100000"/>
              </a:lnSpc>
            </a:pPr>
            <a:endParaRPr lang="en-US" sz="1451" spc="-1" dirty="0">
              <a:latin typeface="Arial"/>
            </a:endParaRPr>
          </a:p>
          <a:p>
            <a:pPr>
              <a:lnSpc>
                <a:spcPct val="100000"/>
              </a:lnSpc>
            </a:pPr>
            <a:endParaRPr lang="en-US" sz="1451" spc="-1" dirty="0">
              <a:latin typeface="Arial"/>
            </a:endParaRPr>
          </a:p>
        </p:txBody>
      </p:sp>
      <p:sp>
        <p:nvSpPr>
          <p:cNvPr id="15" name="TextBox 14"/>
          <p:cNvSpPr txBox="1"/>
          <p:nvPr/>
        </p:nvSpPr>
        <p:spPr>
          <a:xfrm>
            <a:off x="331298" y="446948"/>
            <a:ext cx="1751890"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И.И. </a:t>
            </a:r>
            <a:r>
              <a:rPr lang="ru-RU" sz="2000" i="1" dirty="0" err="1">
                <a:solidFill>
                  <a:srgbClr val="002060"/>
                </a:solidFill>
                <a:latin typeface="Arial" panose="020B0604020202020204" pitchFamily="34" charset="0"/>
                <a:cs typeface="Arial" panose="020B0604020202020204" pitchFamily="34" charset="0"/>
              </a:rPr>
              <a:t>Тупицин</a:t>
            </a:r>
            <a:endParaRPr lang="ru-RU" sz="20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19858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rscgroup.ru/sites/default/files/images/img_892.jpg">
            <a:extLst>
              <a:ext uri="{FF2B5EF4-FFF2-40B4-BE49-F238E27FC236}">
                <a16:creationId xmlns:a16="http://schemas.microsoft.com/office/drawing/2014/main" id="{B140D235-8A21-47F9-8A4D-5133D42DBAF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1199" y="1158349"/>
            <a:ext cx="4694869" cy="39514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Прямоугольник: скругленные углы 20">
            <a:extLst>
              <a:ext uri="{FF2B5EF4-FFF2-40B4-BE49-F238E27FC236}">
                <a16:creationId xmlns:a16="http://schemas.microsoft.com/office/drawing/2014/main" id="{1FF095B5-DD7C-4E41-815F-D036579C8DA8}"/>
              </a:ext>
            </a:extLst>
          </p:cNvPr>
          <p:cNvSpPr/>
          <p:nvPr/>
        </p:nvSpPr>
        <p:spPr>
          <a:xfrm>
            <a:off x="5235719" y="1158349"/>
            <a:ext cx="6842219" cy="5236457"/>
          </a:xfrm>
          <a:prstGeom prst="roundRect">
            <a:avLst>
              <a:gd name="adj" fmla="val 5502"/>
            </a:avLst>
          </a:prstGeom>
          <a:solidFill>
            <a:schemeClr val="accent1">
              <a:lumMod val="40000"/>
              <a:lumOff val="6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ru-RU" sz="2000" dirty="0">
              <a:solidFill>
                <a:prstClr val="white"/>
              </a:solidFill>
              <a:latin typeface="Arial Black" panose="020B0A04020102020204" pitchFamily="34" charset="0"/>
            </a:endParaRPr>
          </a:p>
          <a:p>
            <a:pPr algn="ctr" defTabSz="457200"/>
            <a:endParaRPr lang="en-US" dirty="0">
              <a:solidFill>
                <a:prstClr val="white"/>
              </a:solidFill>
              <a:latin typeface="Times New Roman" panose="02020603050405020304" pitchFamily="18" charset="0"/>
              <a:cs typeface="Times New Roman" panose="02020603050405020304" pitchFamily="18" charset="0"/>
            </a:endParaRPr>
          </a:p>
          <a:p>
            <a:pPr algn="ctr" defTabSz="457200"/>
            <a:endParaRPr lang="en-US" sz="2000" dirty="0">
              <a:solidFill>
                <a:prstClr val="white"/>
              </a:solidFill>
              <a:latin typeface="Arial Black" panose="020B0A04020102020204" pitchFamily="34" charset="0"/>
            </a:endParaRPr>
          </a:p>
          <a:p>
            <a:pPr algn="ctr" defTabSz="457200"/>
            <a:endParaRPr lang="ru-RU" sz="2400" dirty="0">
              <a:solidFill>
                <a:prstClr val="white"/>
              </a:solidFill>
              <a:latin typeface="Arial Black" panose="020B0A04020102020204" pitchFamily="34" charset="0"/>
            </a:endParaRPr>
          </a:p>
        </p:txBody>
      </p:sp>
      <p:sp>
        <p:nvSpPr>
          <p:cNvPr id="9" name="Прямоугольник 8"/>
          <p:cNvSpPr/>
          <p:nvPr/>
        </p:nvSpPr>
        <p:spPr>
          <a:xfrm>
            <a:off x="5359887" y="3610819"/>
            <a:ext cx="6593881" cy="2739211"/>
          </a:xfrm>
          <a:prstGeom prst="rect">
            <a:avLst/>
          </a:prstGeom>
        </p:spPr>
        <p:txBody>
          <a:bodyPr wrap="square">
            <a:spAutoFit/>
          </a:bodyPr>
          <a:lstStyle/>
          <a:p>
            <a:pPr algn="just"/>
            <a:r>
              <a:rPr lang="ru-RU" sz="1700" dirty="0">
                <a:solidFill>
                  <a:srgbClr val="000066"/>
                </a:solidFill>
                <a:latin typeface="Times New Roman" panose="02020603050405020304" pitchFamily="18" charset="0"/>
                <a:cs typeface="Times New Roman" panose="02020603050405020304" pitchFamily="18" charset="0"/>
              </a:rPr>
              <a:t>Для задач, решаемых в рамках Проекта создана </a:t>
            </a:r>
            <a:r>
              <a:rPr lang="ru-RU" sz="1700" b="1" dirty="0">
                <a:solidFill>
                  <a:srgbClr val="000066"/>
                </a:solidFill>
                <a:latin typeface="Times New Roman" panose="02020603050405020304" pitchFamily="18" charset="0"/>
                <a:cs typeface="Times New Roman" panose="02020603050405020304" pitchFamily="18" charset="0"/>
              </a:rPr>
              <a:t>вычислительная система по требованию</a:t>
            </a:r>
            <a:r>
              <a:rPr lang="ru-RU" sz="1700" dirty="0">
                <a:solidFill>
                  <a:srgbClr val="000066"/>
                </a:solidFill>
                <a:latin typeface="Times New Roman" panose="02020603050405020304" pitchFamily="18" charset="0"/>
                <a:cs typeface="Times New Roman" panose="02020603050405020304" pitchFamily="18" charset="0"/>
              </a:rPr>
              <a:t>, содержащая </a:t>
            </a:r>
            <a:r>
              <a:rPr lang="ru-RU" sz="1700" b="1" dirty="0">
                <a:solidFill>
                  <a:srgbClr val="000066"/>
                </a:solidFill>
                <a:latin typeface="Times New Roman" panose="02020603050405020304" pitchFamily="18" charset="0"/>
                <a:cs typeface="Times New Roman" panose="02020603050405020304" pitchFamily="18" charset="0"/>
              </a:rPr>
              <a:t>288 физических ядер (576 логических ядер) </a:t>
            </a:r>
            <a:r>
              <a:rPr lang="ru-RU" sz="1700" dirty="0">
                <a:solidFill>
                  <a:srgbClr val="000066"/>
                </a:solidFill>
                <a:latin typeface="Times New Roman" panose="02020603050405020304" pitchFamily="18" charset="0"/>
                <a:cs typeface="Times New Roman" panose="02020603050405020304" pitchFamily="18" charset="0"/>
              </a:rPr>
              <a:t>и файловое </a:t>
            </a:r>
            <a:r>
              <a:rPr lang="ru-RU" sz="1700" b="1" dirty="0">
                <a:solidFill>
                  <a:srgbClr val="000066"/>
                </a:solidFill>
                <a:latin typeface="Times New Roman" panose="02020603050405020304" pitchFamily="18" charset="0"/>
                <a:cs typeface="Times New Roman" panose="02020603050405020304" pitchFamily="18" charset="0"/>
              </a:rPr>
              <a:t>хранилище емкостью 7 ТБ </a:t>
            </a:r>
            <a:r>
              <a:rPr lang="ru-RU" sz="1700" dirty="0">
                <a:solidFill>
                  <a:srgbClr val="000066"/>
                </a:solidFill>
                <a:latin typeface="Times New Roman" panose="02020603050405020304" pitchFamily="18" charset="0"/>
                <a:cs typeface="Times New Roman" panose="02020603050405020304" pitchFamily="18" charset="0"/>
              </a:rPr>
              <a:t>под управлением файловой системы </a:t>
            </a:r>
            <a:r>
              <a:rPr lang="en-US" sz="1700" b="1" dirty="0">
                <a:solidFill>
                  <a:srgbClr val="000066"/>
                </a:solidFill>
                <a:latin typeface="Times New Roman" panose="02020603050405020304" pitchFamily="18" charset="0"/>
                <a:cs typeface="Times New Roman" panose="02020603050405020304" pitchFamily="18" charset="0"/>
              </a:rPr>
              <a:t>NFS</a:t>
            </a:r>
            <a:r>
              <a:rPr lang="ru-RU" sz="1700" dirty="0">
                <a:solidFill>
                  <a:srgbClr val="000066"/>
                </a:solidFill>
                <a:latin typeface="Times New Roman" panose="02020603050405020304" pitchFamily="18" charset="0"/>
                <a:cs typeface="Times New Roman" panose="02020603050405020304" pitchFamily="18" charset="0"/>
              </a:rPr>
              <a:t>. На этой системе проводились интенсивные расчеты с использованием ПО </a:t>
            </a:r>
            <a:r>
              <a:rPr lang="en-US" sz="1700" b="1" dirty="0">
                <a:solidFill>
                  <a:srgbClr val="000066"/>
                </a:solidFill>
                <a:latin typeface="Times New Roman" panose="02020603050405020304" pitchFamily="18" charset="0"/>
                <a:cs typeface="Times New Roman" panose="02020603050405020304" pitchFamily="18" charset="0"/>
              </a:rPr>
              <a:t>AMS</a:t>
            </a:r>
            <a:r>
              <a:rPr lang="ru-RU" sz="1700" dirty="0">
                <a:solidFill>
                  <a:srgbClr val="000066"/>
                </a:solidFill>
                <a:latin typeface="Times New Roman" panose="02020603050405020304" pitchFamily="18" charset="0"/>
                <a:cs typeface="Times New Roman" panose="02020603050405020304" pitchFamily="18" charset="0"/>
              </a:rPr>
              <a:t>,</a:t>
            </a:r>
            <a:r>
              <a:rPr lang="en-US" sz="1700" dirty="0">
                <a:solidFill>
                  <a:srgbClr val="000066"/>
                </a:solidFill>
                <a:latin typeface="Times New Roman" panose="02020603050405020304" pitchFamily="18" charset="0"/>
                <a:cs typeface="Times New Roman" panose="02020603050405020304" pitchFamily="18" charset="0"/>
              </a:rPr>
              <a:t> </a:t>
            </a:r>
            <a:r>
              <a:rPr lang="en-US" sz="1700" b="1" dirty="0">
                <a:solidFill>
                  <a:srgbClr val="000066"/>
                </a:solidFill>
                <a:latin typeface="Times New Roman" panose="02020603050405020304" pitchFamily="18" charset="0"/>
                <a:cs typeface="Times New Roman" panose="02020603050405020304" pitchFamily="18" charset="0"/>
              </a:rPr>
              <a:t>DIRAC</a:t>
            </a:r>
            <a:r>
              <a:rPr lang="ru-RU" sz="1700" dirty="0">
                <a:solidFill>
                  <a:srgbClr val="000066"/>
                </a:solidFill>
                <a:latin typeface="Times New Roman" panose="02020603050405020304" pitchFamily="18" charset="0"/>
                <a:cs typeface="Times New Roman" panose="02020603050405020304" pitchFamily="18" charset="0"/>
              </a:rPr>
              <a:t>, </a:t>
            </a:r>
            <a:r>
              <a:rPr lang="ru-RU" sz="1700" b="1" dirty="0" err="1">
                <a:solidFill>
                  <a:srgbClr val="000066"/>
                </a:solidFill>
                <a:latin typeface="Times New Roman" panose="02020603050405020304" pitchFamily="18" charset="0"/>
                <a:cs typeface="Times New Roman" panose="02020603050405020304" pitchFamily="18" charset="0"/>
              </a:rPr>
              <a:t>QuEST</a:t>
            </a:r>
            <a:r>
              <a:rPr lang="en-US" sz="1700" dirty="0">
                <a:solidFill>
                  <a:srgbClr val="000066"/>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Qiskit</a:t>
            </a:r>
            <a:r>
              <a:rPr lang="en-US" sz="1600" b="1" dirty="0">
                <a:solidFill>
                  <a:srgbClr val="002060"/>
                </a:solidFill>
                <a:latin typeface="Times New Roman" panose="02020603050405020304" pitchFamily="18" charset="0"/>
                <a:cs typeface="Times New Roman" panose="02020603050405020304" pitchFamily="18" charset="0"/>
              </a:rPr>
              <a:t>, </a:t>
            </a:r>
            <a:r>
              <a:rPr lang="en-US" sz="1600" b="1" dirty="0" err="1">
                <a:solidFill>
                  <a:srgbClr val="002060"/>
                </a:solidFill>
                <a:latin typeface="Times New Roman" panose="02020603050405020304" pitchFamily="18" charset="0"/>
                <a:cs typeface="Times New Roman" panose="02020603050405020304" pitchFamily="18" charset="0"/>
              </a:rPr>
              <a:t>Cirq</a:t>
            </a:r>
            <a:r>
              <a:rPr lang="en-US" sz="1700" dirty="0">
                <a:solidFill>
                  <a:srgbClr val="000066"/>
                </a:solidFill>
                <a:latin typeface="Times New Roman" panose="02020603050405020304" pitchFamily="18" charset="0"/>
                <a:cs typeface="Times New Roman" panose="02020603050405020304" pitchFamily="18" charset="0"/>
              </a:rPr>
              <a:t> </a:t>
            </a:r>
            <a:r>
              <a:rPr lang="ru-RU" sz="1700" dirty="0">
                <a:solidFill>
                  <a:srgbClr val="000066"/>
                </a:solidFill>
                <a:latin typeface="Times New Roman" panose="02020603050405020304" pitchFamily="18" charset="0"/>
                <a:cs typeface="Times New Roman" panose="02020603050405020304" pitchFamily="18" charset="0"/>
              </a:rPr>
              <a:t>для расчетов электронных свойств сверхтяжелых элементов, в том числе с использованием квантовых алгоритмов.</a:t>
            </a:r>
            <a:endParaRPr lang="en-US" sz="1700" dirty="0">
              <a:solidFill>
                <a:srgbClr val="000066"/>
              </a:solidFill>
              <a:latin typeface="Times New Roman" panose="02020603050405020304" pitchFamily="18" charset="0"/>
              <a:cs typeface="Times New Roman" panose="02020603050405020304" pitchFamily="18" charset="0"/>
            </a:endParaRPr>
          </a:p>
          <a:p>
            <a:pPr algn="just"/>
            <a:endParaRPr lang="ru-RU" sz="1700" dirty="0">
              <a:solidFill>
                <a:srgbClr val="000066"/>
              </a:solidFill>
              <a:latin typeface="Times New Roman" panose="02020603050405020304" pitchFamily="18" charset="0"/>
              <a:cs typeface="Times New Roman" panose="02020603050405020304" pitchFamily="18" charset="0"/>
            </a:endParaRPr>
          </a:p>
          <a:p>
            <a:pPr algn="just"/>
            <a:r>
              <a:rPr lang="ru-RU" sz="1700" dirty="0">
                <a:solidFill>
                  <a:srgbClr val="000066"/>
                </a:solidFill>
                <a:latin typeface="Times New Roman" panose="02020603050405020304" pitchFamily="18" charset="0"/>
                <a:cs typeface="Times New Roman" panose="02020603050405020304" pitchFamily="18" charset="0"/>
              </a:rPr>
              <a:t>За время выполнения проекта было решено </a:t>
            </a:r>
            <a:r>
              <a:rPr lang="ru-RU" sz="1700" b="1" dirty="0">
                <a:solidFill>
                  <a:srgbClr val="000066"/>
                </a:solidFill>
                <a:latin typeface="Times New Roman" panose="02020603050405020304" pitchFamily="18" charset="0"/>
                <a:cs typeface="Times New Roman" panose="02020603050405020304" pitchFamily="18" charset="0"/>
              </a:rPr>
              <a:t>4200 задач</a:t>
            </a:r>
            <a:r>
              <a:rPr lang="en-US" sz="1700" dirty="0">
                <a:solidFill>
                  <a:srgbClr val="000066"/>
                </a:solidFill>
                <a:latin typeface="Times New Roman" panose="02020603050405020304" pitchFamily="18" charset="0"/>
                <a:cs typeface="Times New Roman" panose="02020603050405020304" pitchFamily="18" charset="0"/>
              </a:rPr>
              <a:t>,</a:t>
            </a:r>
            <a:r>
              <a:rPr lang="ru-RU" sz="1700" dirty="0">
                <a:solidFill>
                  <a:srgbClr val="000066"/>
                </a:solidFill>
                <a:latin typeface="Times New Roman" panose="02020603050405020304" pitchFamily="18" charset="0"/>
                <a:cs typeface="Times New Roman" panose="02020603050405020304" pitchFamily="18" charset="0"/>
              </a:rPr>
              <a:t> на которые было затрачено </a:t>
            </a:r>
            <a:r>
              <a:rPr lang="ru-RU" sz="1700" b="1" dirty="0">
                <a:solidFill>
                  <a:srgbClr val="000066"/>
                </a:solidFill>
                <a:latin typeface="Times New Roman" panose="02020603050405020304" pitchFamily="18" charset="0"/>
                <a:cs typeface="Times New Roman" panose="02020603050405020304" pitchFamily="18" charset="0"/>
              </a:rPr>
              <a:t>740 000 ядро-часов</a:t>
            </a:r>
            <a:r>
              <a:rPr lang="en-US" sz="1700" dirty="0">
                <a:solidFill>
                  <a:srgbClr val="000066"/>
                </a:solidFill>
                <a:latin typeface="Times New Roman" panose="02020603050405020304" pitchFamily="18" charset="0"/>
                <a:cs typeface="Times New Roman" panose="02020603050405020304" pitchFamily="18" charset="0"/>
              </a:rPr>
              <a:t>.</a:t>
            </a:r>
            <a:endParaRPr lang="ru-RU" sz="1700" dirty="0">
              <a:solidFill>
                <a:srgbClr val="000066"/>
              </a:solidFill>
              <a:latin typeface="Times New Roman" panose="02020603050405020304" pitchFamily="18" charset="0"/>
              <a:cs typeface="Times New Roman" panose="02020603050405020304" pitchFamily="18" charset="0"/>
            </a:endParaRPr>
          </a:p>
        </p:txBody>
      </p:sp>
      <p:pic>
        <p:nvPicPr>
          <p:cNvPr id="27" name="Рисунок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5905" y="1290696"/>
            <a:ext cx="3286446" cy="2187776"/>
          </a:xfrm>
          <a:prstGeom prst="rect">
            <a:avLst/>
          </a:prstGeom>
          <a:noFill/>
        </p:spPr>
      </p:pic>
      <p:sp>
        <p:nvSpPr>
          <p:cNvPr id="14" name="Прямоугольник 13">
            <a:extLst>
              <a:ext uri="{FF2B5EF4-FFF2-40B4-BE49-F238E27FC236}">
                <a16:creationId xmlns:a16="http://schemas.microsoft.com/office/drawing/2014/main" id="{BE25D3C8-6FC0-1430-C3FC-BB595EEB2764}"/>
              </a:ext>
            </a:extLst>
          </p:cNvPr>
          <p:cNvSpPr/>
          <p:nvPr/>
        </p:nvSpPr>
        <p:spPr>
          <a:xfrm flipH="1">
            <a:off x="0" y="-31439"/>
            <a:ext cx="12172950" cy="930532"/>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eaLnBrk="1" fontAlgn="auto" hangingPunct="1">
              <a:lnSpc>
                <a:spcPct val="90000"/>
              </a:lnSpc>
              <a:spcBef>
                <a:spcPts val="0"/>
              </a:spcBef>
              <a:spcAft>
                <a:spcPts val="0"/>
              </a:spcAft>
              <a:buClr>
                <a:srgbClr val="000000"/>
              </a:buClr>
              <a:buSzPct val="100000"/>
              <a:defRPr/>
            </a:pPr>
            <a:endParaRPr lang="en-US" sz="2400" b="1" dirty="0"/>
          </a:p>
        </p:txBody>
      </p:sp>
      <p:pic>
        <p:nvPicPr>
          <p:cNvPr id="15" name="Рисунок 14">
            <a:extLst>
              <a:ext uri="{FF2B5EF4-FFF2-40B4-BE49-F238E27FC236}">
                <a16:creationId xmlns:a16="http://schemas.microsoft.com/office/drawing/2014/main" id="{F5B5BDA2-813D-0B27-7F94-1E340AC8F9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7667" y="307963"/>
            <a:ext cx="912753" cy="575843"/>
          </a:xfrm>
          <a:prstGeom prst="rect">
            <a:avLst/>
          </a:prstGeom>
        </p:spPr>
      </p:pic>
      <p:sp>
        <p:nvSpPr>
          <p:cNvPr id="17" name="Прямоугольник 16">
            <a:extLst>
              <a:ext uri="{FF2B5EF4-FFF2-40B4-BE49-F238E27FC236}">
                <a16:creationId xmlns:a16="http://schemas.microsoft.com/office/drawing/2014/main" id="{6E812930-0B38-45F9-A2DA-92954FCE1D4A}"/>
              </a:ext>
            </a:extLst>
          </p:cNvPr>
          <p:cNvSpPr/>
          <p:nvPr/>
        </p:nvSpPr>
        <p:spPr>
          <a:xfrm>
            <a:off x="31580" y="6541"/>
            <a:ext cx="11410777" cy="892552"/>
          </a:xfrm>
          <a:prstGeom prst="rect">
            <a:avLst/>
          </a:prstGeom>
          <a:effectLst>
            <a:outerShdw blurRad="50800" dist="38100" dir="2700000" algn="tl" rotWithShape="0">
              <a:prstClr val="black">
                <a:alpha val="40000"/>
              </a:prstClr>
            </a:outerShdw>
          </a:effectLst>
        </p:spPr>
        <p:txBody>
          <a:bodyPr wrap="square">
            <a:spAutoFit/>
          </a:bodyPr>
          <a:lstStyle/>
          <a:p>
            <a:pPr algn="ctr" defTabSz="457200"/>
            <a:r>
              <a:rPr lang="ru-RU" sz="2600" b="1" dirty="0">
                <a:solidFill>
                  <a:schemeClr val="bg1"/>
                </a:solidFill>
                <a:effectLst>
                  <a:outerShdw blurRad="38100" dist="38100" dir="2700000" algn="tl">
                    <a:srgbClr val="000000">
                      <a:alpha val="43137"/>
                    </a:srgbClr>
                  </a:outerShdw>
                </a:effectLst>
              </a:rPr>
              <a:t>Развитие инструментов и сервисов для моделирования свойств электронных оболочек сверхтяжелых элементов на</a:t>
            </a:r>
            <a:r>
              <a:rPr lang="en-US" sz="2600" b="1" dirty="0">
                <a:solidFill>
                  <a:schemeClr val="bg1"/>
                </a:solidFill>
                <a:effectLst>
                  <a:outerShdw blurRad="38100" dist="38100" dir="2700000" algn="tl">
                    <a:srgbClr val="000000">
                      <a:alpha val="43137"/>
                    </a:srgbClr>
                  </a:outerShdw>
                </a:effectLst>
              </a:rPr>
              <a:t> </a:t>
            </a:r>
            <a:r>
              <a:rPr lang="ru-RU" sz="2600" b="1" dirty="0">
                <a:solidFill>
                  <a:schemeClr val="bg1"/>
                </a:solidFill>
                <a:effectLst>
                  <a:outerShdw blurRad="38100" dist="38100" dir="2700000" algn="tl">
                    <a:srgbClr val="000000">
                      <a:alpha val="43137"/>
                    </a:srgbClr>
                  </a:outerShdw>
                </a:effectLst>
              </a:rPr>
              <a:t>суперкомпьютере «Говорун»</a:t>
            </a:r>
          </a:p>
        </p:txBody>
      </p:sp>
      <p:pic>
        <p:nvPicPr>
          <p:cNvPr id="20" name="Рисунок 19">
            <a:extLst>
              <a:ext uri="{FF2B5EF4-FFF2-40B4-BE49-F238E27FC236}">
                <a16:creationId xmlns:a16="http://schemas.microsoft.com/office/drawing/2014/main" id="{D1B15EF5-2F50-1C31-C28D-FF20AC7D0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6043" y="1118761"/>
            <a:ext cx="2998694" cy="2359711"/>
          </a:xfrm>
          <a:prstGeom prst="rect">
            <a:avLst/>
          </a:prstGeom>
        </p:spPr>
      </p:pic>
      <p:sp>
        <p:nvSpPr>
          <p:cNvPr id="16" name="TextBox 15"/>
          <p:cNvSpPr txBox="1"/>
          <p:nvPr/>
        </p:nvSpPr>
        <p:spPr>
          <a:xfrm>
            <a:off x="1642206" y="6194751"/>
            <a:ext cx="1992853"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В.В. Кореньков</a:t>
            </a:r>
          </a:p>
        </p:txBody>
      </p:sp>
      <p:sp>
        <p:nvSpPr>
          <p:cNvPr id="3" name="Прямоугольник 2"/>
          <p:cNvSpPr/>
          <p:nvPr/>
        </p:nvSpPr>
        <p:spPr>
          <a:xfrm>
            <a:off x="698390" y="5369077"/>
            <a:ext cx="3880486" cy="461665"/>
          </a:xfrm>
          <a:prstGeom prst="rect">
            <a:avLst/>
          </a:prstGeom>
        </p:spPr>
        <p:txBody>
          <a:bodyPr wrap="none">
            <a:spAutoFit/>
          </a:bodyPr>
          <a:lstStyle/>
          <a:p>
            <a:r>
              <a:rPr lang="ru-RU" sz="2400" dirty="0">
                <a:solidFill>
                  <a:srgbClr val="000066"/>
                </a:solidFill>
                <a:latin typeface="Times New Roman" panose="02020603050405020304" pitchFamily="18" charset="0"/>
                <a:cs typeface="Times New Roman" panose="02020603050405020304" pitchFamily="18" charset="0"/>
              </a:rPr>
              <a:t>Суперкомпьютер «Говорун»</a:t>
            </a:r>
            <a:endParaRPr lang="ru-RU" sz="2400" dirty="0"/>
          </a:p>
        </p:txBody>
      </p:sp>
    </p:spTree>
    <p:extLst>
      <p:ext uri="{BB962C8B-B14F-4D97-AF65-F5344CB8AC3E}">
        <p14:creationId xmlns:p14="http://schemas.microsoft.com/office/powerpoint/2010/main" val="141008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47650" y="981308"/>
            <a:ext cx="9174756" cy="646331"/>
          </a:xfrm>
          <a:prstGeom prst="rect">
            <a:avLst/>
          </a:prstGeom>
          <a:noFill/>
        </p:spPr>
        <p:txBody>
          <a:bodyPr wrap="none" rtlCol="0">
            <a:spAutoFit/>
          </a:bodyPr>
          <a:lstStyle/>
          <a:p>
            <a:r>
              <a:rPr lang="ru-RU" b="1" i="1" dirty="0">
                <a:solidFill>
                  <a:srgbClr val="002060"/>
                </a:solidFill>
                <a:latin typeface="Arial" panose="020B0604020202020204" pitchFamily="34" charset="0"/>
                <a:cs typeface="Arial" panose="020B0604020202020204" pitchFamily="34" charset="0"/>
              </a:rPr>
              <a:t>КОМПЛЕКСНОЕ ТЕОРЕТИЧЕСКОЕ И ЭКСПЕРИМЕНТАЛЬНОЕ ИССЛЕДОВАНИЕ</a:t>
            </a:r>
            <a:br>
              <a:rPr lang="ru-RU" b="1" i="1" dirty="0">
                <a:solidFill>
                  <a:srgbClr val="002060"/>
                </a:solidFill>
                <a:latin typeface="Arial" panose="020B0604020202020204" pitchFamily="34" charset="0"/>
                <a:cs typeface="Arial" panose="020B0604020202020204" pitchFamily="34" charset="0"/>
              </a:rPr>
            </a:br>
            <a:r>
              <a:rPr lang="ru-RU" b="1" i="1" dirty="0">
                <a:solidFill>
                  <a:srgbClr val="002060"/>
                </a:solidFill>
                <a:latin typeface="Arial" panose="020B0604020202020204" pitchFamily="34" charset="0"/>
                <a:cs typeface="Arial" panose="020B0604020202020204" pitchFamily="34" charset="0"/>
              </a:rPr>
              <a:t>СВЕРХТЯЖЕЛЫХ ЯДЕР И АТОМОВ.</a:t>
            </a:r>
          </a:p>
        </p:txBody>
      </p:sp>
      <p:sp>
        <p:nvSpPr>
          <p:cNvPr id="3" name="Прямоугольник 2"/>
          <p:cNvSpPr/>
          <p:nvPr/>
        </p:nvSpPr>
        <p:spPr>
          <a:xfrm>
            <a:off x="310403" y="1942009"/>
            <a:ext cx="11496115" cy="3970318"/>
          </a:xfrm>
          <a:prstGeom prst="rect">
            <a:avLst/>
          </a:prstGeom>
        </p:spPr>
        <p:txBody>
          <a:bodyPr wrap="square">
            <a:spAutoFit/>
          </a:bodyPr>
          <a:lstStyle/>
          <a:p>
            <a:r>
              <a:rPr lang="ru-RU" b="1" dirty="0">
                <a:latin typeface="Arial" panose="020B0604020202020204" pitchFamily="34" charset="0"/>
                <a:ea typeface="Calibri" panose="020F0502020204030204" pitchFamily="34" charset="0"/>
                <a:cs typeface="Arial" panose="020B0604020202020204" pitchFamily="34" charset="0"/>
              </a:rPr>
              <a:t>Сверхтяжелые ядра:</a:t>
            </a: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эксперимент (свойства радиоактивного распада трех изотопов московия и их дочерних продуктов,</a:t>
            </a:r>
          </a:p>
          <a:p>
            <a:pPr algn="just"/>
            <a:r>
              <a:rPr lang="ru-RU" dirty="0">
                <a:latin typeface="Arial" panose="020B0604020202020204" pitchFamily="34" charset="0"/>
                <a:ea typeface="Calibri" panose="020F0502020204030204" pitchFamily="34" charset="0"/>
                <a:cs typeface="Arial" panose="020B0604020202020204" pitchFamily="34" charset="0"/>
              </a:rPr>
              <a:t>образующихся в реакции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243</a:t>
            </a:r>
            <a:r>
              <a:rPr lang="en-US" dirty="0">
                <a:latin typeface="Arial" panose="020B0604020202020204" pitchFamily="34" charset="0"/>
                <a:ea typeface="Calibri" panose="020F0502020204030204" pitchFamily="34" charset="0"/>
                <a:cs typeface="Arial" panose="020B0604020202020204" pitchFamily="34" charset="0"/>
              </a:rPr>
              <a:t>Am </a:t>
            </a: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p>
          <a:p>
            <a:pPr marL="285750" indent="-285750">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теория (сечения образования и свойства распада)</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ea typeface="Calibri" panose="020F0502020204030204" pitchFamily="34" charset="0"/>
              <a:cs typeface="Arial" panose="020B0604020202020204" pitchFamily="34" charset="0"/>
            </a:endParaRPr>
          </a:p>
          <a:p>
            <a:r>
              <a:rPr lang="ru-RU" b="1" dirty="0">
                <a:latin typeface="Arial" panose="020B0604020202020204" pitchFamily="34" charset="0"/>
                <a:ea typeface="Calibri" panose="020F0502020204030204" pitchFamily="34" charset="0"/>
                <a:cs typeface="Arial" panose="020B0604020202020204" pitchFamily="34" charset="0"/>
              </a:rPr>
              <a:t>Сверхтяжелые атомы:</a:t>
            </a: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эксперимент (химическое поведение 112-го и 114-го элементов,</a:t>
            </a:r>
            <a:r>
              <a:rPr lang="en-US" dirty="0">
                <a:latin typeface="Arial" panose="020B0604020202020204" pitchFamily="34" charset="0"/>
                <a:ea typeface="Calibri" panose="020F0502020204030204" pitchFamily="34" charset="0"/>
                <a:cs typeface="Arial" panose="020B0604020202020204" pitchFamily="34" charset="0"/>
              </a:rPr>
              <a:t> </a:t>
            </a:r>
            <a:r>
              <a:rPr lang="ru-RU" dirty="0">
                <a:latin typeface="Arial" panose="020B0604020202020204" pitchFamily="34" charset="0"/>
                <a:ea typeface="Calibri" panose="020F0502020204030204" pitchFamily="34" charset="0"/>
                <a:cs typeface="Arial" panose="020B0604020202020204" pitchFamily="34" charset="0"/>
              </a:rPr>
              <a:t>образующихся в реакции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242</a:t>
            </a:r>
            <a:r>
              <a:rPr lang="en-US" dirty="0">
                <a:latin typeface="Arial" panose="020B0604020202020204" pitchFamily="34" charset="0"/>
                <a:ea typeface="Calibri" panose="020F0502020204030204" pitchFamily="34" charset="0"/>
                <a:cs typeface="Arial" panose="020B0604020202020204" pitchFamily="34" charset="0"/>
              </a:rPr>
              <a:t>Pu</a:t>
            </a:r>
            <a:br>
              <a:rPr lang="en-US" dirty="0">
                <a:latin typeface="Arial" panose="020B0604020202020204" pitchFamily="34" charset="0"/>
                <a:ea typeface="Calibri" panose="020F0502020204030204" pitchFamily="34" charset="0"/>
                <a:cs typeface="Arial" panose="020B0604020202020204" pitchFamily="34" charset="0"/>
              </a:rPr>
            </a:b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теория (</a:t>
            </a:r>
            <a:r>
              <a:rPr lang="ru-RU" dirty="0">
                <a:latin typeface="Arial" panose="020B0604020202020204" pitchFamily="34" charset="0"/>
                <a:cs typeface="Arial" panose="020B0604020202020204" pitchFamily="34" charset="0"/>
              </a:rPr>
              <a:t>алгоритмы (в том числе квантовые) и расчеты электронной структуры сверхтяжелых элементов и</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их соединений с учетом релятивистских поправок высокого порядка с использованием суперкомпьютера</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«Говорун» ОИЯИ</a:t>
            </a:r>
            <a:r>
              <a:rPr lang="ru-RU"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r>
              <a:rPr lang="ru-RU" b="1" dirty="0" err="1">
                <a:latin typeface="Arial" panose="020B0604020202020204" pitchFamily="34" charset="0"/>
                <a:cs typeface="Arial" panose="020B0604020202020204" pitchFamily="34" charset="0"/>
              </a:rPr>
              <a:t>Многоотражательный</a:t>
            </a:r>
            <a:r>
              <a:rPr lang="ru-RU" b="1" dirty="0">
                <a:latin typeface="Arial" panose="020B0604020202020204" pitchFamily="34" charset="0"/>
                <a:cs typeface="Arial" panose="020B0604020202020204" pitchFamily="34" charset="0"/>
              </a:rPr>
              <a:t> времяпролетный масс-спектрометр для прецизионных измерений масс сверхтяжелых элементов (разработка)</a:t>
            </a:r>
            <a:r>
              <a:rPr lang="en-US" b="1" dirty="0">
                <a:latin typeface="Arial" panose="020B0604020202020204" pitchFamily="34" charset="0"/>
                <a:cs typeface="Arial" panose="020B0604020202020204" pitchFamily="34" charset="0"/>
              </a:rPr>
              <a:t>.</a:t>
            </a:r>
            <a:endParaRPr lang="ru-RU" b="1"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5225142" y="205273"/>
            <a:ext cx="2262735" cy="461665"/>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Цель проекта</a:t>
            </a:r>
          </a:p>
        </p:txBody>
      </p:sp>
    </p:spTree>
    <p:extLst>
      <p:ext uri="{BB962C8B-B14F-4D97-AF65-F5344CB8AC3E}">
        <p14:creationId xmlns:p14="http://schemas.microsoft.com/office/powerpoint/2010/main" val="242082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7764262" y="4748313"/>
            <a:ext cx="4125140" cy="172261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3447288" y="1738720"/>
            <a:ext cx="3931920" cy="470080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Объект 3"/>
          <p:cNvGraphicFramePr>
            <a:graphicFrameLocks noGrp="1"/>
          </p:cNvGraphicFramePr>
          <p:nvPr>
            <p:ph idx="1"/>
            <p:extLst/>
          </p:nvPr>
        </p:nvGraphicFramePr>
        <p:xfrm>
          <a:off x="442324" y="1046020"/>
          <a:ext cx="2785291" cy="216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p:cNvPicPr>
            <a:picLocks noChangeAspect="1"/>
          </p:cNvPicPr>
          <p:nvPr/>
        </p:nvPicPr>
        <p:blipFill>
          <a:blip r:embed="rId8"/>
          <a:stretch>
            <a:fillRect/>
          </a:stretch>
        </p:blipFill>
        <p:spPr>
          <a:xfrm>
            <a:off x="777966" y="2462259"/>
            <a:ext cx="2114006" cy="2975373"/>
          </a:xfrm>
          <a:prstGeom prst="rect">
            <a:avLst/>
          </a:prstGeom>
        </p:spPr>
      </p:pic>
      <p:pic>
        <p:nvPicPr>
          <p:cNvPr id="11" name="Рисунок 10"/>
          <p:cNvPicPr>
            <a:picLocks noChangeAspect="1"/>
          </p:cNvPicPr>
          <p:nvPr/>
        </p:nvPicPr>
        <p:blipFill>
          <a:blip r:embed="rId9"/>
          <a:stretch>
            <a:fillRect/>
          </a:stretch>
        </p:blipFill>
        <p:spPr>
          <a:xfrm>
            <a:off x="7413153" y="1334626"/>
            <a:ext cx="4691907" cy="3157035"/>
          </a:xfrm>
          <a:prstGeom prst="rect">
            <a:avLst/>
          </a:prstGeom>
        </p:spPr>
      </p:pic>
      <p:sp>
        <p:nvSpPr>
          <p:cNvPr id="13" name="Прямоугольник 12">
            <a:extLst>
              <a:ext uri="{FF2B5EF4-FFF2-40B4-BE49-F238E27FC236}">
                <a16:creationId xmlns:a16="http://schemas.microsoft.com/office/drawing/2014/main" id="{BE25D3C8-6FC0-1430-C3FC-BB595EEB2764}"/>
              </a:ext>
            </a:extLst>
          </p:cNvPr>
          <p:cNvSpPr/>
          <p:nvPr/>
        </p:nvSpPr>
        <p:spPr>
          <a:xfrm flipH="1">
            <a:off x="0" y="0"/>
            <a:ext cx="12172950" cy="930532"/>
          </a:xfrm>
          <a:prstGeom prst="rect">
            <a:avLst/>
          </a:prstGeom>
          <a:gradFill>
            <a:gsLst>
              <a:gs pos="100000">
                <a:schemeClr val="bg1">
                  <a:lumMod val="95000"/>
                </a:schemeClr>
              </a:gs>
              <a:gs pos="82000">
                <a:srgbClr val="005582"/>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047" eaLnBrk="1" fontAlgn="auto" hangingPunct="1">
              <a:lnSpc>
                <a:spcPct val="90000"/>
              </a:lnSpc>
              <a:spcBef>
                <a:spcPts val="0"/>
              </a:spcBef>
              <a:spcAft>
                <a:spcPts val="0"/>
              </a:spcAft>
              <a:buClr>
                <a:srgbClr val="000000"/>
              </a:buClr>
              <a:buSzPct val="100000"/>
              <a:defRPr/>
            </a:pPr>
            <a:endParaRPr lang="en-US" sz="2400" b="1" dirty="0"/>
          </a:p>
        </p:txBody>
      </p:sp>
      <p:sp>
        <p:nvSpPr>
          <p:cNvPr id="2" name="Заголовок 1"/>
          <p:cNvSpPr>
            <a:spLocks noGrp="1"/>
          </p:cNvSpPr>
          <p:nvPr>
            <p:ph type="title"/>
          </p:nvPr>
        </p:nvSpPr>
        <p:spPr>
          <a:xfrm>
            <a:off x="670560" y="34363"/>
            <a:ext cx="10515600" cy="896169"/>
          </a:xfrm>
        </p:spPr>
        <p:txBody>
          <a:bodyPr>
            <a:normAutofit/>
          </a:bodyPr>
          <a:lstStyle/>
          <a:p>
            <a:pPr algn="ct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Investigation of the capabilities of the infrastructure for quantum stimulation on the supercomputer</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Govorun</a:t>
            </a:r>
            <a: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Рисунок 11">
            <a:extLst>
              <a:ext uri="{FF2B5EF4-FFF2-40B4-BE49-F238E27FC236}">
                <a16:creationId xmlns:a16="http://schemas.microsoft.com/office/drawing/2014/main" id="{F5B5BDA2-813D-0B27-7F94-1E340AC8F9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39197" y="177344"/>
            <a:ext cx="912753" cy="575843"/>
          </a:xfrm>
          <a:prstGeom prst="rect">
            <a:avLst/>
          </a:prstGeom>
        </p:spPr>
      </p:pic>
      <p:sp>
        <p:nvSpPr>
          <p:cNvPr id="14" name="TextBox 13"/>
          <p:cNvSpPr txBox="1"/>
          <p:nvPr/>
        </p:nvSpPr>
        <p:spPr>
          <a:xfrm>
            <a:off x="3710452" y="1949719"/>
            <a:ext cx="3410039" cy="4247317"/>
          </a:xfrm>
          <a:prstGeom prst="rect">
            <a:avLst/>
          </a:prstGeom>
          <a:noFill/>
        </p:spPr>
        <p:txBody>
          <a:bodyPr wrap="square" rtlCol="0">
            <a:spAutoFit/>
          </a:bodyPr>
          <a:lstStyle/>
          <a:p>
            <a:pPr algn="just"/>
            <a:r>
              <a:rPr lang="en-US" dirty="0"/>
              <a:t>The dimension of the state vector grows exponentially with the increase in the number of qubits, therefore, due to memory limitations, the quantum circuit is limited to 38 qubits per CPU and 31 qubits per 1 GPU and 34 qubits per 8 GPU. However, despite the CPU's ability to simulate a larger number of qubits on the existing infrastructure, the simulation speed on the GPU on all simulators is several times higher than the simulation speed on the CPU</a:t>
            </a:r>
            <a:endParaRPr lang="ru-RU" dirty="0"/>
          </a:p>
        </p:txBody>
      </p:sp>
      <p:sp>
        <p:nvSpPr>
          <p:cNvPr id="15" name="TextBox 14"/>
          <p:cNvSpPr txBox="1"/>
          <p:nvPr/>
        </p:nvSpPr>
        <p:spPr>
          <a:xfrm>
            <a:off x="7832153" y="4870957"/>
            <a:ext cx="4004140" cy="1477328"/>
          </a:xfrm>
          <a:prstGeom prst="rect">
            <a:avLst/>
          </a:prstGeom>
          <a:noFill/>
        </p:spPr>
        <p:txBody>
          <a:bodyPr wrap="square" rtlCol="0">
            <a:spAutoFit/>
          </a:bodyPr>
          <a:lstStyle/>
          <a:p>
            <a:pPr algn="just"/>
            <a:r>
              <a:rPr lang="en-US" dirty="0"/>
              <a:t>With an increase in the number of qubits, the difference in speed becomes more noticeable with an increase in the number of GPUs (from 1.5 times (1 GPU) to 3.75 times (4 GPU))</a:t>
            </a:r>
            <a:endParaRPr lang="ru-RU" dirty="0"/>
          </a:p>
        </p:txBody>
      </p:sp>
      <p:pic>
        <p:nvPicPr>
          <p:cNvPr id="16" name="Объект 3"/>
          <p:cNvPicPr>
            <a:picLocks noChangeAspect="1"/>
          </p:cNvPicPr>
          <p:nvPr/>
        </p:nvPicPr>
        <p:blipFill>
          <a:blip r:embed="rId11"/>
          <a:stretch>
            <a:fillRect/>
          </a:stretch>
        </p:blipFill>
        <p:spPr>
          <a:xfrm>
            <a:off x="865632" y="5419125"/>
            <a:ext cx="2049527" cy="1434746"/>
          </a:xfrm>
          <a:prstGeom prst="rect">
            <a:avLst/>
          </a:prstGeom>
        </p:spPr>
      </p:pic>
      <p:sp>
        <p:nvSpPr>
          <p:cNvPr id="22" name="TextBox 21"/>
          <p:cNvSpPr txBox="1"/>
          <p:nvPr/>
        </p:nvSpPr>
        <p:spPr>
          <a:xfrm>
            <a:off x="4359255" y="1134571"/>
            <a:ext cx="1922257"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О.В. Иванцова</a:t>
            </a:r>
          </a:p>
        </p:txBody>
      </p:sp>
    </p:spTree>
    <p:extLst>
      <p:ext uri="{BB962C8B-B14F-4D97-AF65-F5344CB8AC3E}">
        <p14:creationId xmlns:p14="http://schemas.microsoft.com/office/powerpoint/2010/main" val="1089503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214" y="0"/>
            <a:ext cx="12189947" cy="1049281"/>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nchor="ctr">
            <a:noAutofit/>
          </a:bodyPr>
          <a:lstStyle/>
          <a:p>
            <a:pPr algn="ctr">
              <a:lnSpc>
                <a:spcPct val="100000"/>
              </a:lnSpc>
            </a:pPr>
            <a:r>
              <a:rPr lang="en-US" sz="2298" spc="-1">
                <a:solidFill>
                  <a:srgbClr val="000000"/>
                </a:solidFill>
                <a:latin typeface="Arial"/>
                <a:ea typeface="DejaVu Sans"/>
              </a:rPr>
              <a:t>Расчет энергии атома московия (</a:t>
            </a:r>
            <a:r>
              <a:rPr lang="en-US" sz="2298" i="1" spc="-1">
                <a:solidFill>
                  <a:srgbClr val="000000"/>
                </a:solidFill>
                <a:latin typeface="Arial"/>
                <a:ea typeface="DejaVu Sans"/>
              </a:rPr>
              <a:t>Z</a:t>
            </a:r>
            <a:r>
              <a:rPr lang="en-US" sz="2298" spc="-1">
                <a:solidFill>
                  <a:srgbClr val="000000"/>
                </a:solidFill>
                <a:latin typeface="Arial"/>
                <a:ea typeface="DejaVu Sans"/>
              </a:rPr>
              <a:t> = 115) </a:t>
            </a:r>
            <a:br>
              <a:rPr sz="2177"/>
            </a:br>
            <a:r>
              <a:rPr lang="en-US" sz="2298" spc="-1">
                <a:solidFill>
                  <a:srgbClr val="000000"/>
                </a:solidFill>
                <a:latin typeface="Arial"/>
                <a:ea typeface="DejaVu Sans"/>
              </a:rPr>
              <a:t>с помощью квантовых алгоритмов</a:t>
            </a:r>
            <a:r>
              <a:rPr lang="en-US" sz="2298" spc="-1">
                <a:solidFill>
                  <a:srgbClr val="FF0000"/>
                </a:solidFill>
                <a:latin typeface="Arial"/>
                <a:ea typeface="Arial"/>
              </a:rPr>
              <a:t> </a:t>
            </a:r>
            <a:endParaRPr lang="en-US" sz="2298" spc="-1">
              <a:latin typeface="Arial"/>
            </a:endParaRPr>
          </a:p>
        </p:txBody>
      </p:sp>
      <p:sp>
        <p:nvSpPr>
          <p:cNvPr id="126" name="CustomShape 2"/>
          <p:cNvSpPr/>
          <p:nvPr/>
        </p:nvSpPr>
        <p:spPr>
          <a:xfrm>
            <a:off x="777014" y="1373299"/>
            <a:ext cx="3870149" cy="116161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32357">
              <a:spcBef>
                <a:spcPts val="1714"/>
              </a:spcBef>
              <a:buClr>
                <a:srgbClr val="000000"/>
              </a:buClr>
              <a:buSzPct val="45000"/>
            </a:pPr>
            <a:r>
              <a:rPr lang="en-US" sz="1693" b="1" spc="-1" dirty="0" err="1">
                <a:solidFill>
                  <a:srgbClr val="000000"/>
                </a:solidFill>
                <a:latin typeface="Arial"/>
                <a:ea typeface="DejaVu Sans"/>
              </a:rPr>
              <a:t>Детали</a:t>
            </a:r>
            <a:r>
              <a:rPr lang="en-US" sz="1693" b="1" spc="-1" dirty="0">
                <a:solidFill>
                  <a:srgbClr val="000000"/>
                </a:solidFill>
                <a:latin typeface="Arial"/>
                <a:ea typeface="DejaVu Sans"/>
              </a:rPr>
              <a:t>:</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15 </a:t>
            </a:r>
            <a:r>
              <a:rPr lang="en-US" sz="1693" spc="-1" dirty="0" err="1">
                <a:solidFill>
                  <a:srgbClr val="000000"/>
                </a:solidFill>
                <a:latin typeface="Arial"/>
                <a:ea typeface="DejaVu Sans"/>
              </a:rPr>
              <a:t>активных</a:t>
            </a:r>
            <a:r>
              <a:rPr lang="en-US" sz="1693" spc="-1" dirty="0">
                <a:solidFill>
                  <a:srgbClr val="000000"/>
                </a:solidFill>
                <a:latin typeface="Arial"/>
                <a:ea typeface="DejaVu Sans"/>
              </a:rPr>
              <a:t> </a:t>
            </a:r>
            <a:r>
              <a:rPr lang="en-US" sz="1693" spc="-1" dirty="0" err="1">
                <a:solidFill>
                  <a:srgbClr val="000000"/>
                </a:solidFill>
                <a:latin typeface="Arial"/>
                <a:ea typeface="DejaVu Sans"/>
              </a:rPr>
              <a:t>электронов</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26 </a:t>
            </a:r>
            <a:r>
              <a:rPr lang="en-US" sz="1693" spc="-1" dirty="0" err="1">
                <a:solidFill>
                  <a:srgbClr val="000000"/>
                </a:solidFill>
                <a:latin typeface="Arial"/>
                <a:ea typeface="DejaVu Sans"/>
              </a:rPr>
              <a:t>орбиталей</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500000 </a:t>
            </a:r>
            <a:r>
              <a:rPr lang="en-US" sz="1693" spc="-1" dirty="0" err="1">
                <a:solidFill>
                  <a:srgbClr val="000000"/>
                </a:solidFill>
                <a:latin typeface="Arial"/>
                <a:ea typeface="DejaVu Sans"/>
              </a:rPr>
              <a:t>детерминантов</a:t>
            </a:r>
            <a:r>
              <a:rPr lang="en-US" sz="1693" spc="-1" dirty="0">
                <a:solidFill>
                  <a:srgbClr val="000000"/>
                </a:solidFill>
                <a:latin typeface="Arial"/>
                <a:ea typeface="DejaVu Sans"/>
              </a:rPr>
              <a:t> </a:t>
            </a:r>
            <a:r>
              <a:rPr lang="ru-RU" sz="1693" spc="-1" dirty="0">
                <a:solidFill>
                  <a:srgbClr val="000000"/>
                </a:solidFill>
                <a:latin typeface="Arial"/>
                <a:ea typeface="DejaVu Sans"/>
              </a:rPr>
              <a:t>С</a:t>
            </a:r>
            <a:r>
              <a:rPr lang="en-US" sz="1693" spc="-1">
                <a:solidFill>
                  <a:srgbClr val="000000"/>
                </a:solidFill>
                <a:latin typeface="Arial"/>
                <a:ea typeface="DejaVu Sans"/>
              </a:rPr>
              <a:t>лейтера</a:t>
            </a:r>
            <a:endParaRPr lang="en-US" sz="1693" spc="-1" dirty="0">
              <a:latin typeface="Arial"/>
            </a:endParaRPr>
          </a:p>
        </p:txBody>
      </p:sp>
      <p:sp>
        <p:nvSpPr>
          <p:cNvPr id="127" name="CustomShape 3"/>
          <p:cNvSpPr/>
          <p:nvPr/>
        </p:nvSpPr>
        <p:spPr>
          <a:xfrm>
            <a:off x="277562" y="3011567"/>
            <a:ext cx="5417077" cy="44061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32357">
              <a:spcBef>
                <a:spcPts val="1714"/>
              </a:spcBef>
              <a:buClr>
                <a:srgbClr val="000000"/>
              </a:buClr>
              <a:buSzPct val="45000"/>
            </a:pPr>
            <a:r>
              <a:rPr lang="en-US" sz="1693" b="1" spc="-1" dirty="0" err="1">
                <a:solidFill>
                  <a:srgbClr val="000000"/>
                </a:solidFill>
                <a:latin typeface="Arial"/>
                <a:ea typeface="DejaVu Sans"/>
              </a:rPr>
              <a:t>Итерационный</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алгоритм</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оценки</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фазы</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iPEA</a:t>
            </a:r>
            <a:r>
              <a:rPr lang="en-US" sz="1693" b="1" spc="-1" dirty="0">
                <a:solidFill>
                  <a:srgbClr val="000000"/>
                </a:solidFill>
                <a:latin typeface="Arial"/>
                <a:ea typeface="DejaVu Sans"/>
              </a:rPr>
              <a:t>)</a:t>
            </a:r>
            <a:endParaRPr lang="en-US" sz="1693" spc="-1" dirty="0">
              <a:latin typeface="Arial"/>
            </a:endParaRPr>
          </a:p>
        </p:txBody>
      </p:sp>
      <p:sp>
        <p:nvSpPr>
          <p:cNvPr id="128" name="CustomShape 4"/>
          <p:cNvSpPr/>
          <p:nvPr/>
        </p:nvSpPr>
        <p:spPr>
          <a:xfrm>
            <a:off x="6202728" y="946530"/>
            <a:ext cx="5839747" cy="112381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32357">
              <a:buClr>
                <a:srgbClr val="000000"/>
              </a:buClr>
              <a:buSzPct val="45000"/>
            </a:pPr>
            <a:r>
              <a:rPr lang="en-US" sz="1693" b="1" spc="-1" dirty="0" err="1">
                <a:solidFill>
                  <a:srgbClr val="000000"/>
                </a:solidFill>
                <a:latin typeface="Arial"/>
                <a:ea typeface="DejaVu Sans"/>
              </a:rPr>
              <a:t>Вариационный</a:t>
            </a:r>
            <a:r>
              <a:rPr lang="en-US" sz="1693" b="1" spc="-1" dirty="0">
                <a:solidFill>
                  <a:srgbClr val="000000"/>
                </a:solidFill>
                <a:latin typeface="Arial"/>
                <a:ea typeface="DejaVu Sans"/>
              </a:rPr>
              <a:t> </a:t>
            </a:r>
            <a:r>
              <a:rPr lang="en-US" sz="1693" b="1" spc="-1" dirty="0" err="1">
                <a:solidFill>
                  <a:srgbClr val="000000"/>
                </a:solidFill>
                <a:latin typeface="Arial"/>
                <a:ea typeface="DejaVu Sans"/>
              </a:rPr>
              <a:t>алгоритм</a:t>
            </a:r>
            <a:r>
              <a:rPr lang="en-US" sz="1693" b="1" spc="-1" dirty="0">
                <a:solidFill>
                  <a:srgbClr val="000000"/>
                </a:solidFill>
                <a:latin typeface="Arial"/>
                <a:ea typeface="DejaVu Sans"/>
              </a:rPr>
              <a:t> (VQE)</a:t>
            </a:r>
            <a:endParaRPr lang="en-US" sz="1693" spc="-1" dirty="0">
              <a:latin typeface="Arial"/>
            </a:endParaRPr>
          </a:p>
          <a:p>
            <a:pPr marL="522461" indent="-390104">
              <a:buClr>
                <a:srgbClr val="000000"/>
              </a:buClr>
              <a:buSzPct val="45000"/>
              <a:buFont typeface="Wingdings" charset="2"/>
              <a:buChar char=""/>
            </a:pPr>
            <a:r>
              <a:rPr lang="en-US" sz="1693" spc="-1" dirty="0" err="1">
                <a:solidFill>
                  <a:srgbClr val="000000"/>
                </a:solidFill>
                <a:latin typeface="Arial"/>
                <a:ea typeface="DejaVu Sans"/>
              </a:rPr>
              <a:t>Построение</a:t>
            </a:r>
            <a:r>
              <a:rPr lang="en-US" sz="1693" spc="-1" dirty="0">
                <a:solidFill>
                  <a:srgbClr val="000000"/>
                </a:solidFill>
                <a:latin typeface="Arial"/>
                <a:ea typeface="DejaVu Sans"/>
              </a:rPr>
              <a:t> </a:t>
            </a:r>
            <a:r>
              <a:rPr lang="en-US" sz="1693" spc="-1" dirty="0" err="1">
                <a:solidFill>
                  <a:srgbClr val="000000"/>
                </a:solidFill>
                <a:latin typeface="Arial"/>
                <a:ea typeface="DejaVu Sans"/>
              </a:rPr>
              <a:t>анзаца</a:t>
            </a:r>
            <a:r>
              <a:rPr lang="en-US" sz="1693" spc="-1" dirty="0">
                <a:solidFill>
                  <a:srgbClr val="000000"/>
                </a:solidFill>
                <a:latin typeface="Arial"/>
                <a:ea typeface="DejaVu Sans"/>
              </a:rPr>
              <a:t> с </a:t>
            </a:r>
            <a:r>
              <a:rPr lang="en-US" sz="1693" spc="-1" dirty="0" err="1">
                <a:solidFill>
                  <a:srgbClr val="000000"/>
                </a:solidFill>
                <a:latin typeface="Arial"/>
                <a:ea typeface="DejaVu Sans"/>
              </a:rPr>
              <a:t>помощью</a:t>
            </a:r>
            <a:r>
              <a:rPr lang="en-US" sz="1693" spc="-1" dirty="0">
                <a:solidFill>
                  <a:srgbClr val="000000"/>
                </a:solidFill>
                <a:latin typeface="Arial"/>
                <a:ea typeface="DejaVu Sans"/>
              </a:rPr>
              <a:t> </a:t>
            </a:r>
            <a:r>
              <a:rPr lang="en-US" sz="1693" spc="-1" dirty="0" err="1">
                <a:solidFill>
                  <a:srgbClr val="000000"/>
                </a:solidFill>
                <a:latin typeface="Arial"/>
                <a:ea typeface="DejaVu Sans"/>
              </a:rPr>
              <a:t>метода</a:t>
            </a:r>
            <a:r>
              <a:rPr lang="en-US" sz="1693" spc="-1" dirty="0">
                <a:solidFill>
                  <a:srgbClr val="000000"/>
                </a:solidFill>
                <a:latin typeface="Arial"/>
                <a:ea typeface="DejaVu Sans"/>
              </a:rPr>
              <a:t> </a:t>
            </a:r>
            <a:r>
              <a:rPr lang="en-US" sz="1693" spc="-1" dirty="0" err="1">
                <a:solidFill>
                  <a:srgbClr val="000000"/>
                </a:solidFill>
                <a:latin typeface="Arial"/>
                <a:ea typeface="DejaVu Sans"/>
              </a:rPr>
              <a:t>унитарных</a:t>
            </a:r>
            <a:r>
              <a:rPr lang="en-US" sz="1693" spc="-1" dirty="0">
                <a:solidFill>
                  <a:srgbClr val="000000"/>
                </a:solidFill>
                <a:latin typeface="Arial"/>
                <a:ea typeface="DejaVu Sans"/>
              </a:rPr>
              <a:t> </a:t>
            </a:r>
            <a:r>
              <a:rPr lang="en-US" sz="1693" spc="-1" dirty="0" err="1">
                <a:solidFill>
                  <a:srgbClr val="000000"/>
                </a:solidFill>
                <a:latin typeface="Arial"/>
                <a:ea typeface="DejaVu Sans"/>
              </a:rPr>
              <a:t>связанны</a:t>
            </a:r>
            <a:r>
              <a:rPr lang="ru-RU" sz="1693" spc="-1" dirty="0">
                <a:solidFill>
                  <a:srgbClr val="000000"/>
                </a:solidFill>
                <a:latin typeface="Arial"/>
                <a:ea typeface="DejaVu Sans"/>
              </a:rPr>
              <a:t>х</a:t>
            </a:r>
            <a:r>
              <a:rPr lang="en-US" sz="1693" spc="-1" dirty="0">
                <a:solidFill>
                  <a:srgbClr val="000000"/>
                </a:solidFill>
                <a:latin typeface="Arial"/>
                <a:ea typeface="DejaVu Sans"/>
              </a:rPr>
              <a:t> </a:t>
            </a:r>
            <a:r>
              <a:rPr lang="en-US" sz="1693" spc="-1" dirty="0" err="1">
                <a:solidFill>
                  <a:srgbClr val="000000"/>
                </a:solidFill>
                <a:latin typeface="Arial"/>
                <a:ea typeface="DejaVu Sans"/>
              </a:rPr>
              <a:t>кластер</a:t>
            </a:r>
            <a:r>
              <a:rPr lang="ru-RU" sz="1693" spc="-1" dirty="0" err="1">
                <a:solidFill>
                  <a:srgbClr val="000000"/>
                </a:solidFill>
                <a:latin typeface="Arial"/>
                <a:ea typeface="DejaVu Sans"/>
              </a:rPr>
              <a:t>ов</a:t>
            </a:r>
            <a:r>
              <a:rPr lang="en-US" sz="1693" spc="-1" dirty="0">
                <a:solidFill>
                  <a:srgbClr val="000000"/>
                </a:solidFill>
                <a:latin typeface="Arial"/>
                <a:ea typeface="DejaVu Sans"/>
              </a:rPr>
              <a:t> (UCC)</a:t>
            </a:r>
            <a:endParaRPr lang="en-US" sz="1693" spc="-1" dirty="0">
              <a:latin typeface="Arial"/>
            </a:endParaRPr>
          </a:p>
          <a:p>
            <a:pPr marL="522461" indent="-390104">
              <a:buClr>
                <a:srgbClr val="000000"/>
              </a:buClr>
              <a:buSzPct val="45000"/>
              <a:buFont typeface="Wingdings" charset="2"/>
              <a:buChar char=""/>
            </a:pPr>
            <a:r>
              <a:rPr lang="en-US" sz="1693" spc="-1" dirty="0">
                <a:solidFill>
                  <a:srgbClr val="000000"/>
                </a:solidFill>
                <a:latin typeface="Arial"/>
                <a:ea typeface="DejaVu Sans"/>
              </a:rPr>
              <a:t>Adam vs Quantum Natural Gradients</a:t>
            </a:r>
            <a:endParaRPr lang="en-US" sz="1693" spc="-1" dirty="0">
              <a:latin typeface="Arial"/>
            </a:endParaRPr>
          </a:p>
        </p:txBody>
      </p:sp>
      <p:sp>
        <p:nvSpPr>
          <p:cNvPr id="129" name="CustomShape 5"/>
          <p:cNvSpPr/>
          <p:nvPr/>
        </p:nvSpPr>
        <p:spPr>
          <a:xfrm>
            <a:off x="6202728" y="6036120"/>
            <a:ext cx="5520546" cy="636535"/>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68500" lnSpcReduction="20000"/>
          </a:bodyPr>
          <a:lstStyle/>
          <a:p>
            <a:pPr marL="522461" indent="-390104">
              <a:spcBef>
                <a:spcPts val="1714"/>
              </a:spcBef>
              <a:buClr>
                <a:srgbClr val="000000"/>
              </a:buClr>
              <a:buSzPct val="45000"/>
              <a:buFont typeface="Wingdings" charset="2"/>
              <a:buChar char=""/>
            </a:pPr>
            <a:r>
              <a:rPr lang="en-US" sz="2419" spc="-1" dirty="0" err="1">
                <a:solidFill>
                  <a:srgbClr val="000000"/>
                </a:solidFill>
                <a:latin typeface="Arial"/>
                <a:ea typeface="DejaVu Sans"/>
              </a:rPr>
              <a:t>Алгоритм</a:t>
            </a:r>
            <a:r>
              <a:rPr lang="en-US" sz="2419" spc="-1" dirty="0">
                <a:solidFill>
                  <a:srgbClr val="000000"/>
                </a:solidFill>
                <a:latin typeface="Arial"/>
                <a:ea typeface="DejaVu Sans"/>
              </a:rPr>
              <a:t> VQE с </a:t>
            </a:r>
            <a:r>
              <a:rPr lang="en-US" sz="2419" spc="-1" dirty="0" err="1">
                <a:solidFill>
                  <a:srgbClr val="000000"/>
                </a:solidFill>
                <a:latin typeface="Arial"/>
                <a:ea typeface="DejaVu Sans"/>
              </a:rPr>
              <a:t>dUCC</a:t>
            </a:r>
            <a:r>
              <a:rPr lang="en-US" sz="2419" spc="-1" dirty="0">
                <a:solidFill>
                  <a:srgbClr val="000000"/>
                </a:solidFill>
                <a:latin typeface="Arial"/>
                <a:ea typeface="DejaVu Sans"/>
              </a:rPr>
              <a:t>-SD </a:t>
            </a:r>
            <a:r>
              <a:rPr lang="en-US" sz="2419" spc="-1" dirty="0" err="1">
                <a:solidFill>
                  <a:srgbClr val="000000"/>
                </a:solidFill>
                <a:latin typeface="Arial"/>
                <a:ea typeface="DejaVu Sans"/>
              </a:rPr>
              <a:t>анзацем</a:t>
            </a:r>
            <a:r>
              <a:rPr lang="en-US" sz="2419" spc="-1" dirty="0">
                <a:solidFill>
                  <a:srgbClr val="000000"/>
                </a:solidFill>
                <a:latin typeface="Arial"/>
                <a:ea typeface="DejaVu Sans"/>
              </a:rPr>
              <a:t> и </a:t>
            </a:r>
            <a:r>
              <a:rPr lang="en-US" sz="2419" spc="-1" dirty="0" err="1">
                <a:solidFill>
                  <a:srgbClr val="000000"/>
                </a:solidFill>
                <a:latin typeface="Arial"/>
                <a:ea typeface="DejaVu Sans"/>
              </a:rPr>
              <a:t>оптимизатором</a:t>
            </a:r>
            <a:r>
              <a:rPr lang="en-US" sz="2419" spc="-1" dirty="0">
                <a:solidFill>
                  <a:srgbClr val="000000"/>
                </a:solidFill>
                <a:latin typeface="Arial"/>
                <a:ea typeface="DejaVu Sans"/>
              </a:rPr>
              <a:t> Adam </a:t>
            </a:r>
            <a:r>
              <a:rPr lang="en-US" sz="2419" spc="-1" dirty="0" err="1">
                <a:solidFill>
                  <a:srgbClr val="000000"/>
                </a:solidFill>
                <a:latin typeface="Arial"/>
                <a:ea typeface="DejaVu Sans"/>
              </a:rPr>
              <a:t>представляется</a:t>
            </a:r>
            <a:r>
              <a:rPr lang="en-US" sz="2419" spc="-1" dirty="0">
                <a:solidFill>
                  <a:srgbClr val="000000"/>
                </a:solidFill>
                <a:latin typeface="Arial"/>
                <a:ea typeface="DejaVu Sans"/>
              </a:rPr>
              <a:t> </a:t>
            </a:r>
            <a:r>
              <a:rPr lang="en-US" sz="2419" spc="-1" dirty="0" err="1">
                <a:solidFill>
                  <a:srgbClr val="000000"/>
                </a:solidFill>
                <a:latin typeface="Arial"/>
                <a:ea typeface="DejaVu Sans"/>
              </a:rPr>
              <a:t>наиболее</a:t>
            </a:r>
            <a:r>
              <a:rPr lang="en-US" sz="2419" spc="-1" dirty="0">
                <a:solidFill>
                  <a:srgbClr val="000000"/>
                </a:solidFill>
                <a:latin typeface="Arial"/>
                <a:ea typeface="DejaVu Sans"/>
              </a:rPr>
              <a:t> </a:t>
            </a:r>
            <a:r>
              <a:rPr lang="en-US" sz="2419" spc="-1" dirty="0" err="1">
                <a:solidFill>
                  <a:srgbClr val="000000"/>
                </a:solidFill>
                <a:latin typeface="Arial"/>
                <a:ea typeface="DejaVu Sans"/>
              </a:rPr>
              <a:t>перспективным</a:t>
            </a:r>
            <a:endParaRPr lang="en-US" sz="2419" spc="-1" dirty="0">
              <a:latin typeface="Arial"/>
            </a:endParaRPr>
          </a:p>
        </p:txBody>
      </p:sp>
      <p:pic>
        <p:nvPicPr>
          <p:cNvPr id="130" name="Рисунок 129"/>
          <p:cNvPicPr/>
          <p:nvPr/>
        </p:nvPicPr>
        <p:blipFill>
          <a:blip r:embed="rId2"/>
          <a:stretch/>
        </p:blipFill>
        <p:spPr>
          <a:xfrm>
            <a:off x="164116" y="3435306"/>
            <a:ext cx="5529406" cy="3317644"/>
          </a:xfrm>
          <a:prstGeom prst="rect">
            <a:avLst/>
          </a:prstGeom>
          <a:ln>
            <a:noFill/>
          </a:ln>
        </p:spPr>
      </p:pic>
      <p:pic>
        <p:nvPicPr>
          <p:cNvPr id="131" name="Рисунок 130"/>
          <p:cNvPicPr/>
          <p:nvPr/>
        </p:nvPicPr>
        <p:blipFill>
          <a:blip r:embed="rId3"/>
          <a:stretch/>
        </p:blipFill>
        <p:spPr>
          <a:xfrm>
            <a:off x="6047117" y="2267493"/>
            <a:ext cx="5786027" cy="3571474"/>
          </a:xfrm>
          <a:prstGeom prst="rect">
            <a:avLst/>
          </a:prstGeom>
          <a:ln>
            <a:noFill/>
          </a:ln>
        </p:spPr>
      </p:pic>
      <p:sp>
        <p:nvSpPr>
          <p:cNvPr id="9" name="TextBox 8"/>
          <p:cNvSpPr txBox="1"/>
          <p:nvPr/>
        </p:nvSpPr>
        <p:spPr>
          <a:xfrm>
            <a:off x="521079" y="324585"/>
            <a:ext cx="1604927"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В.А. Зайцев</a:t>
            </a:r>
          </a:p>
        </p:txBody>
      </p:sp>
    </p:spTree>
    <p:extLst>
      <p:ext uri="{BB962C8B-B14F-4D97-AF65-F5344CB8AC3E}">
        <p14:creationId xmlns:p14="http://schemas.microsoft.com/office/powerpoint/2010/main" val="38114032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28" y="153016"/>
            <a:ext cx="11015279" cy="369332"/>
          </a:xfrm>
          <a:prstGeom prst="rect">
            <a:avLst/>
          </a:prstGeom>
        </p:spPr>
        <p:txBody>
          <a:bodyPr wrap="square">
            <a:spAutoFit/>
          </a:bodyPr>
          <a:lstStyle/>
          <a:p>
            <a:r>
              <a:rPr lang="ru-RU" b="1" cap="small" dirty="0" err="1">
                <a:solidFill>
                  <a:srgbClr val="C00000"/>
                </a:solidFill>
                <a:latin typeface="Arial" panose="020B0604020202020204" pitchFamily="34" charset="0"/>
                <a:cs typeface="Arial" panose="020B0604020202020204" pitchFamily="34" charset="0"/>
              </a:rPr>
              <a:t>Многоотражательный</a:t>
            </a:r>
            <a:r>
              <a:rPr lang="ru-RU" b="1" cap="small" dirty="0">
                <a:solidFill>
                  <a:srgbClr val="C00000"/>
                </a:solidFill>
                <a:latin typeface="Arial" panose="020B0604020202020204" pitchFamily="34" charset="0"/>
                <a:cs typeface="Arial" panose="020B0604020202020204" pitchFamily="34" charset="0"/>
              </a:rPr>
              <a:t> времяпролетный масс-спектрометр (ИАП РАН)</a:t>
            </a:r>
            <a:endParaRPr lang="ru-RU" dirty="0"/>
          </a:p>
        </p:txBody>
      </p:sp>
      <p:sp>
        <p:nvSpPr>
          <p:cNvPr id="8" name="Прямоугольник 7"/>
          <p:cNvSpPr/>
          <p:nvPr/>
        </p:nvSpPr>
        <p:spPr>
          <a:xfrm>
            <a:off x="578375" y="1695242"/>
            <a:ext cx="5719691" cy="2585323"/>
          </a:xfrm>
          <a:prstGeom prst="rect">
            <a:avLst/>
          </a:prstGeom>
        </p:spPr>
        <p:txBody>
          <a:bodyPr wrap="squar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статус:</a:t>
            </a:r>
          </a:p>
          <a:p>
            <a:endParaRPr lang="en-US"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ea typeface="Times New Roman" panose="02020603050405020304" pitchFamily="18" charset="0"/>
                <a:cs typeface="Arial" panose="020B0604020202020204" pitchFamily="34" charset="0"/>
              </a:rPr>
              <a:t>Закончена разработка ионно-оптических схем всех критических узлов масс-спектрометра</a:t>
            </a:r>
          </a:p>
          <a:p>
            <a:pPr marL="285750" indent="-285750">
              <a:buFont typeface="Arial" panose="020B0604020202020204" pitchFamily="34" charset="0"/>
              <a:buChar char="•"/>
            </a:pPr>
            <a:endParaRPr lang="ru-RU"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ea typeface="Times New Roman" panose="02020603050405020304" pitchFamily="18" charset="0"/>
                <a:cs typeface="Arial" panose="020B0604020202020204" pitchFamily="34" charset="0"/>
              </a:rPr>
              <a:t>Выполнен эскизный механический дизайн для важнейших узлов прибора</a:t>
            </a:r>
          </a:p>
          <a:p>
            <a:pPr marL="285750" indent="-285750">
              <a:buFont typeface="Arial" panose="020B0604020202020204" pitchFamily="34" charset="0"/>
              <a:buChar char="•"/>
            </a:pPr>
            <a:endParaRPr lang="ru-RU"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ea typeface="Times New Roman" panose="02020603050405020304" pitchFamily="18" charset="0"/>
                <a:cs typeface="Arial" panose="020B0604020202020204" pitchFamily="34" charset="0"/>
              </a:rPr>
              <a:t>Для этих же узлов разработаны схемы питания</a:t>
            </a:r>
            <a:endParaRPr lang="ru-RU" dirty="0">
              <a:latin typeface="Arial" panose="020B0604020202020204" pitchFamily="34" charset="0"/>
              <a:cs typeface="Arial" panose="020B0604020202020204" pitchFamily="34"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704" y="2873991"/>
            <a:ext cx="3584575" cy="25082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5"/>
          <p:cNvGrpSpPr>
            <a:grpSpLocks/>
          </p:cNvGrpSpPr>
          <p:nvPr/>
        </p:nvGrpSpPr>
        <p:grpSpPr bwMode="auto">
          <a:xfrm>
            <a:off x="7880804" y="3955078"/>
            <a:ext cx="290513" cy="358775"/>
            <a:chOff x="1066" y="3067"/>
            <a:chExt cx="363" cy="363"/>
          </a:xfrm>
        </p:grpSpPr>
        <p:sp>
          <p:nvSpPr>
            <p:cNvPr id="13" name="Line 6"/>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 name="Line 7"/>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8"/>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9"/>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10"/>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11"/>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 name="Line 12"/>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Line 13"/>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Rectangle 14"/>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23" name="Line 16"/>
          <p:cNvSpPr>
            <a:spLocks noChangeShapeType="1"/>
          </p:cNvSpPr>
          <p:nvPr/>
        </p:nvSpPr>
        <p:spPr bwMode="auto">
          <a:xfrm>
            <a:off x="9177792" y="4026516"/>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17"/>
          <p:cNvSpPr>
            <a:spLocks noChangeShapeType="1"/>
          </p:cNvSpPr>
          <p:nvPr/>
        </p:nvSpPr>
        <p:spPr bwMode="auto">
          <a:xfrm>
            <a:off x="9177792" y="4170978"/>
            <a:ext cx="142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Rectangle 18"/>
          <p:cNvSpPr>
            <a:spLocks noChangeArrowheads="1"/>
          </p:cNvSpPr>
          <p:nvPr/>
        </p:nvSpPr>
        <p:spPr bwMode="auto">
          <a:xfrm>
            <a:off x="8217354" y="3810616"/>
            <a:ext cx="863600" cy="576262"/>
          </a:xfrm>
          <a:prstGeom prst="rect">
            <a:avLst/>
          </a:prstGeom>
          <a:noFill/>
          <a:ln w="190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 name="Rectangle 19"/>
          <p:cNvSpPr>
            <a:spLocks noChangeArrowheads="1"/>
          </p:cNvSpPr>
          <p:nvPr/>
        </p:nvSpPr>
        <p:spPr bwMode="auto">
          <a:xfrm>
            <a:off x="8241167" y="2947016"/>
            <a:ext cx="792162" cy="79057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 name="Rectangle 20"/>
          <p:cNvSpPr>
            <a:spLocks noChangeArrowheads="1"/>
          </p:cNvSpPr>
          <p:nvPr/>
        </p:nvSpPr>
        <p:spPr bwMode="auto">
          <a:xfrm>
            <a:off x="8241167" y="4458316"/>
            <a:ext cx="792162" cy="7921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 name="Rectangle 22"/>
          <p:cNvSpPr>
            <a:spLocks noChangeArrowheads="1"/>
          </p:cNvSpPr>
          <p:nvPr/>
        </p:nvSpPr>
        <p:spPr bwMode="auto">
          <a:xfrm>
            <a:off x="9104767" y="3378816"/>
            <a:ext cx="792162" cy="1152525"/>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 name="Rectangle 23"/>
          <p:cNvSpPr>
            <a:spLocks noChangeArrowheads="1"/>
          </p:cNvSpPr>
          <p:nvPr/>
        </p:nvSpPr>
        <p:spPr bwMode="auto">
          <a:xfrm>
            <a:off x="9969954" y="3810616"/>
            <a:ext cx="1727200" cy="57626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30" name="Group 46"/>
          <p:cNvGrpSpPr>
            <a:grpSpLocks/>
          </p:cNvGrpSpPr>
          <p:nvPr/>
        </p:nvGrpSpPr>
        <p:grpSpPr bwMode="auto">
          <a:xfrm>
            <a:off x="7880804" y="3523278"/>
            <a:ext cx="287338" cy="358775"/>
            <a:chOff x="839" y="3067"/>
            <a:chExt cx="227" cy="272"/>
          </a:xfrm>
        </p:grpSpPr>
        <p:sp>
          <p:nvSpPr>
            <p:cNvPr id="31" name="Rectangle 38"/>
            <p:cNvSpPr>
              <a:spLocks noChangeArrowheads="1"/>
            </p:cNvSpPr>
            <p:nvPr/>
          </p:nvSpPr>
          <p:spPr bwMode="auto">
            <a:xfrm>
              <a:off x="884" y="3113"/>
              <a:ext cx="136"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 name="Line 39"/>
            <p:cNvSpPr>
              <a:spLocks noChangeShapeType="1"/>
            </p:cNvSpPr>
            <p:nvPr/>
          </p:nvSpPr>
          <p:spPr bwMode="auto">
            <a:xfrm>
              <a:off x="884" y="324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 name="Line 40"/>
            <p:cNvSpPr>
              <a:spLocks noChangeShapeType="1"/>
            </p:cNvSpPr>
            <p:nvPr/>
          </p:nvSpPr>
          <p:spPr bwMode="auto">
            <a:xfrm>
              <a:off x="975" y="3249"/>
              <a:ext cx="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 name="Line 41"/>
            <p:cNvSpPr>
              <a:spLocks noChangeShapeType="1"/>
            </p:cNvSpPr>
            <p:nvPr/>
          </p:nvSpPr>
          <p:spPr bwMode="auto">
            <a:xfrm>
              <a:off x="884"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 name="Line 42"/>
            <p:cNvSpPr>
              <a:spLocks noChangeShapeType="1"/>
            </p:cNvSpPr>
            <p:nvPr/>
          </p:nvSpPr>
          <p:spPr bwMode="auto">
            <a:xfrm>
              <a:off x="975" y="3284"/>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 name="Line 43"/>
            <p:cNvSpPr>
              <a:spLocks noChangeShapeType="1"/>
            </p:cNvSpPr>
            <p:nvPr/>
          </p:nvSpPr>
          <p:spPr bwMode="auto">
            <a:xfrm>
              <a:off x="884"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 name="Line 44"/>
            <p:cNvSpPr>
              <a:spLocks noChangeShapeType="1"/>
            </p:cNvSpPr>
            <p:nvPr/>
          </p:nvSpPr>
          <p:spPr bwMode="auto">
            <a:xfrm>
              <a:off x="975" y="3319"/>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 name="Rectangle 45"/>
            <p:cNvSpPr>
              <a:spLocks noChangeArrowheads="1"/>
            </p:cNvSpPr>
            <p:nvPr/>
          </p:nvSpPr>
          <p:spPr bwMode="auto">
            <a:xfrm>
              <a:off x="839" y="3067"/>
              <a:ext cx="227" cy="27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39" name="Group 63"/>
          <p:cNvGrpSpPr>
            <a:grpSpLocks/>
          </p:cNvGrpSpPr>
          <p:nvPr/>
        </p:nvGrpSpPr>
        <p:grpSpPr bwMode="auto">
          <a:xfrm>
            <a:off x="7304542" y="3978891"/>
            <a:ext cx="503237" cy="287337"/>
            <a:chOff x="930" y="618"/>
            <a:chExt cx="317" cy="181"/>
          </a:xfrm>
        </p:grpSpPr>
        <p:sp>
          <p:nvSpPr>
            <p:cNvPr id="40" name="Line 50"/>
            <p:cNvSpPr>
              <a:spLocks noChangeShapeType="1"/>
            </p:cNvSpPr>
            <p:nvPr/>
          </p:nvSpPr>
          <p:spPr bwMode="auto">
            <a:xfrm>
              <a:off x="1237" y="633"/>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1" name="Line 51"/>
            <p:cNvSpPr>
              <a:spLocks noChangeShapeType="1"/>
            </p:cNvSpPr>
            <p:nvPr/>
          </p:nvSpPr>
          <p:spPr bwMode="auto">
            <a:xfrm>
              <a:off x="1100" y="674"/>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2" name="Line 52"/>
            <p:cNvSpPr>
              <a:spLocks noChangeShapeType="1"/>
            </p:cNvSpPr>
            <p:nvPr/>
          </p:nvSpPr>
          <p:spPr bwMode="auto">
            <a:xfrm>
              <a:off x="1237" y="739"/>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 name="Line 53"/>
            <p:cNvSpPr>
              <a:spLocks noChangeShapeType="1"/>
            </p:cNvSpPr>
            <p:nvPr/>
          </p:nvSpPr>
          <p:spPr bwMode="auto">
            <a:xfrm>
              <a:off x="1100" y="742"/>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4" name="Line 54"/>
            <p:cNvSpPr>
              <a:spLocks noChangeShapeType="1"/>
            </p:cNvSpPr>
            <p:nvPr/>
          </p:nvSpPr>
          <p:spPr bwMode="auto">
            <a:xfrm>
              <a:off x="975" y="663"/>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5" name="Line 55"/>
            <p:cNvSpPr>
              <a:spLocks noChangeShapeType="1"/>
            </p:cNvSpPr>
            <p:nvPr/>
          </p:nvSpPr>
          <p:spPr bwMode="auto">
            <a:xfrm>
              <a:off x="975" y="754"/>
              <a:ext cx="5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6" name="Line 56"/>
            <p:cNvSpPr>
              <a:spLocks noChangeShapeType="1"/>
            </p:cNvSpPr>
            <p:nvPr/>
          </p:nvSpPr>
          <p:spPr bwMode="auto">
            <a:xfrm>
              <a:off x="1066"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 name="Rectangle 58"/>
            <p:cNvSpPr>
              <a:spLocks noChangeArrowheads="1"/>
            </p:cNvSpPr>
            <p:nvPr/>
          </p:nvSpPr>
          <p:spPr bwMode="auto">
            <a:xfrm>
              <a:off x="930" y="618"/>
              <a:ext cx="317" cy="181"/>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8" name="Line 59"/>
            <p:cNvSpPr>
              <a:spLocks noChangeShapeType="1"/>
            </p:cNvSpPr>
            <p:nvPr/>
          </p:nvSpPr>
          <p:spPr bwMode="auto">
            <a:xfrm>
              <a:off x="1066" y="739"/>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9" name="Line 60"/>
            <p:cNvSpPr>
              <a:spLocks noChangeShapeType="1"/>
            </p:cNvSpPr>
            <p:nvPr/>
          </p:nvSpPr>
          <p:spPr bwMode="auto">
            <a:xfrm>
              <a:off x="955" y="628"/>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0" name="Line 61"/>
            <p:cNvSpPr>
              <a:spLocks noChangeShapeType="1"/>
            </p:cNvSpPr>
            <p:nvPr/>
          </p:nvSpPr>
          <p:spPr bwMode="auto">
            <a:xfrm>
              <a:off x="955" y="739"/>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51" name="Rectangle 67"/>
          <p:cNvSpPr>
            <a:spLocks noChangeArrowheads="1"/>
          </p:cNvSpPr>
          <p:nvPr/>
        </p:nvSpPr>
        <p:spPr bwMode="auto">
          <a:xfrm>
            <a:off x="7161667" y="3955078"/>
            <a:ext cx="71437"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52" name="Group 77"/>
          <p:cNvGrpSpPr>
            <a:grpSpLocks/>
          </p:cNvGrpSpPr>
          <p:nvPr/>
        </p:nvGrpSpPr>
        <p:grpSpPr bwMode="auto">
          <a:xfrm rot="16200000">
            <a:off x="6729073" y="4027309"/>
            <a:ext cx="431800" cy="287338"/>
            <a:chOff x="839" y="845"/>
            <a:chExt cx="272" cy="181"/>
          </a:xfrm>
        </p:grpSpPr>
        <p:sp>
          <p:nvSpPr>
            <p:cNvPr id="53" name="Rectangle 69"/>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4" name="Line 70"/>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5" name="Line 71"/>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6" name="Line 72"/>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7" name="Line 73"/>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 name="Rectangle 76"/>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59" name="Group 92"/>
          <p:cNvGrpSpPr>
            <a:grpSpLocks/>
          </p:cNvGrpSpPr>
          <p:nvPr/>
        </p:nvGrpSpPr>
        <p:grpSpPr bwMode="auto">
          <a:xfrm>
            <a:off x="8457067" y="2442191"/>
            <a:ext cx="287337" cy="431800"/>
            <a:chOff x="1519" y="618"/>
            <a:chExt cx="272" cy="499"/>
          </a:xfrm>
        </p:grpSpPr>
        <p:sp>
          <p:nvSpPr>
            <p:cNvPr id="60" name="Line 81"/>
            <p:cNvSpPr>
              <a:spLocks noChangeShapeType="1"/>
            </p:cNvSpPr>
            <p:nvPr/>
          </p:nvSpPr>
          <p:spPr bwMode="auto">
            <a:xfrm rot="16200000">
              <a:off x="1593" y="635"/>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 name="Line 82"/>
            <p:cNvSpPr>
              <a:spLocks noChangeShapeType="1"/>
            </p:cNvSpPr>
            <p:nvPr/>
          </p:nvSpPr>
          <p:spPr bwMode="auto">
            <a:xfrm rot="16200000">
              <a:off x="1558"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2" name="Line 83"/>
            <p:cNvSpPr>
              <a:spLocks noChangeShapeType="1"/>
            </p:cNvSpPr>
            <p:nvPr/>
          </p:nvSpPr>
          <p:spPr bwMode="auto">
            <a:xfrm rot="16200000">
              <a:off x="1726" y="638"/>
              <a:ext cx="0" cy="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 name="Line 84"/>
            <p:cNvSpPr>
              <a:spLocks noChangeShapeType="1"/>
            </p:cNvSpPr>
            <p:nvPr/>
          </p:nvSpPr>
          <p:spPr bwMode="auto">
            <a:xfrm rot="16200000">
              <a:off x="1649" y="761"/>
              <a:ext cx="10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4" name="Line 85"/>
            <p:cNvSpPr>
              <a:spLocks noChangeShapeType="1"/>
            </p:cNvSpPr>
            <p:nvPr/>
          </p:nvSpPr>
          <p:spPr bwMode="auto">
            <a:xfrm rot="16200000">
              <a:off x="1519"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 name="Line 86"/>
            <p:cNvSpPr>
              <a:spLocks noChangeShapeType="1"/>
            </p:cNvSpPr>
            <p:nvPr/>
          </p:nvSpPr>
          <p:spPr bwMode="auto">
            <a:xfrm rot="16200000">
              <a:off x="1610" y="981"/>
              <a:ext cx="1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6" name="Line 87"/>
            <p:cNvSpPr>
              <a:spLocks noChangeShapeType="1"/>
            </p:cNvSpPr>
            <p:nvPr/>
          </p:nvSpPr>
          <p:spPr bwMode="auto">
            <a:xfrm rot="16200000">
              <a:off x="1593" y="817"/>
              <a:ext cx="0" cy="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 name="Rectangle 88"/>
            <p:cNvSpPr>
              <a:spLocks noChangeArrowheads="1"/>
            </p:cNvSpPr>
            <p:nvPr/>
          </p:nvSpPr>
          <p:spPr bwMode="auto">
            <a:xfrm rot="16200000">
              <a:off x="1405" y="732"/>
              <a:ext cx="499" cy="272"/>
            </a:xfrm>
            <a:prstGeom prst="rect">
              <a:avLst/>
            </a:prstGeom>
            <a:noFill/>
            <a:ln w="19050">
              <a:solidFill>
                <a:srgbClr val="FD7B2B"/>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8" name="Line 89"/>
            <p:cNvSpPr>
              <a:spLocks noChangeShapeType="1"/>
            </p:cNvSpPr>
            <p:nvPr/>
          </p:nvSpPr>
          <p:spPr bwMode="auto">
            <a:xfrm rot="16200000">
              <a:off x="1724" y="822"/>
              <a:ext cx="0" cy="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9" name="Group 105"/>
          <p:cNvGrpSpPr>
            <a:grpSpLocks/>
          </p:cNvGrpSpPr>
          <p:nvPr/>
        </p:nvGrpSpPr>
        <p:grpSpPr bwMode="auto">
          <a:xfrm>
            <a:off x="8457067" y="714991"/>
            <a:ext cx="290512" cy="358775"/>
            <a:chOff x="1066" y="3067"/>
            <a:chExt cx="363" cy="363"/>
          </a:xfrm>
        </p:grpSpPr>
        <p:sp>
          <p:nvSpPr>
            <p:cNvPr id="70" name="Line 106"/>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 name="Line 107"/>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2" name="Line 108"/>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3" name="Line 109"/>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4" name="Line 110"/>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5" name="Line 111"/>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6" name="Line 112"/>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7" name="Line 113"/>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8" name="Rectangle 114"/>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79" name="Group 126"/>
          <p:cNvGrpSpPr>
            <a:grpSpLocks/>
          </p:cNvGrpSpPr>
          <p:nvPr/>
        </p:nvGrpSpPr>
        <p:grpSpPr bwMode="auto">
          <a:xfrm>
            <a:off x="8457067" y="1218228"/>
            <a:ext cx="287337" cy="1150938"/>
            <a:chOff x="421" y="3022"/>
            <a:chExt cx="226" cy="725"/>
          </a:xfrm>
        </p:grpSpPr>
        <p:sp>
          <p:nvSpPr>
            <p:cNvPr id="80" name="Line 127"/>
            <p:cNvSpPr>
              <a:spLocks noChangeShapeType="1"/>
            </p:cNvSpPr>
            <p:nvPr/>
          </p:nvSpPr>
          <p:spPr bwMode="auto">
            <a:xfrm flipH="1">
              <a:off x="567"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1" name="Line 128"/>
            <p:cNvSpPr>
              <a:spLocks noChangeShapeType="1"/>
            </p:cNvSpPr>
            <p:nvPr/>
          </p:nvSpPr>
          <p:spPr bwMode="auto">
            <a:xfrm>
              <a:off x="567"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2" name="Line 129"/>
            <p:cNvSpPr>
              <a:spLocks noChangeShapeType="1"/>
            </p:cNvSpPr>
            <p:nvPr/>
          </p:nvSpPr>
          <p:spPr bwMode="auto">
            <a:xfrm>
              <a:off x="567"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3" name="Line 130"/>
            <p:cNvSpPr>
              <a:spLocks noChangeShapeType="1"/>
            </p:cNvSpPr>
            <p:nvPr/>
          </p:nvSpPr>
          <p:spPr bwMode="auto">
            <a:xfrm>
              <a:off x="567"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4" name="Line 131"/>
            <p:cNvSpPr>
              <a:spLocks noChangeShapeType="1"/>
            </p:cNvSpPr>
            <p:nvPr/>
          </p:nvSpPr>
          <p:spPr bwMode="auto">
            <a:xfrm>
              <a:off x="431" y="3612"/>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5" name="Line 132"/>
            <p:cNvSpPr>
              <a:spLocks noChangeShapeType="1"/>
            </p:cNvSpPr>
            <p:nvPr/>
          </p:nvSpPr>
          <p:spPr bwMode="auto">
            <a:xfrm>
              <a:off x="431" y="3657"/>
              <a:ext cx="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6" name="Line 133"/>
            <p:cNvSpPr>
              <a:spLocks noChangeShapeType="1"/>
            </p:cNvSpPr>
            <p:nvPr/>
          </p:nvSpPr>
          <p:spPr bwMode="auto">
            <a:xfrm>
              <a:off x="506" y="3022"/>
              <a:ext cx="0" cy="5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7" name="Line 134"/>
            <p:cNvSpPr>
              <a:spLocks noChangeShapeType="1"/>
            </p:cNvSpPr>
            <p:nvPr/>
          </p:nvSpPr>
          <p:spPr bwMode="auto">
            <a:xfrm>
              <a:off x="506" y="3657"/>
              <a:ext cx="0" cy="8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8" name="Rectangle 135"/>
            <p:cNvSpPr>
              <a:spLocks noChangeArrowheads="1"/>
            </p:cNvSpPr>
            <p:nvPr/>
          </p:nvSpPr>
          <p:spPr bwMode="auto">
            <a:xfrm>
              <a:off x="421" y="3022"/>
              <a:ext cx="226" cy="725"/>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89" name="Rectangle 138"/>
          <p:cNvSpPr>
            <a:spLocks noChangeArrowheads="1"/>
          </p:cNvSpPr>
          <p:nvPr/>
        </p:nvSpPr>
        <p:spPr bwMode="auto">
          <a:xfrm rot="5400000">
            <a:off x="8349911" y="788809"/>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0" name="Rectangle 140"/>
          <p:cNvSpPr>
            <a:spLocks noChangeArrowheads="1"/>
          </p:cNvSpPr>
          <p:nvPr/>
        </p:nvSpPr>
        <p:spPr bwMode="auto">
          <a:xfrm rot="5400000">
            <a:off x="8494373" y="4967109"/>
            <a:ext cx="71438" cy="720725"/>
          </a:xfrm>
          <a:prstGeom prst="rect">
            <a:avLst/>
          </a:prstGeom>
          <a:solidFill>
            <a:srgbClr val="A8A1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91" name="Group 141"/>
          <p:cNvGrpSpPr>
            <a:grpSpLocks/>
          </p:cNvGrpSpPr>
          <p:nvPr/>
        </p:nvGrpSpPr>
        <p:grpSpPr bwMode="auto">
          <a:xfrm rot="16200000">
            <a:off x="8060985" y="750710"/>
            <a:ext cx="358775" cy="287338"/>
            <a:chOff x="839" y="845"/>
            <a:chExt cx="272" cy="181"/>
          </a:xfrm>
        </p:grpSpPr>
        <p:sp>
          <p:nvSpPr>
            <p:cNvPr id="92" name="Rectangle 142"/>
            <p:cNvSpPr>
              <a:spLocks noChangeArrowheads="1"/>
            </p:cNvSpPr>
            <p:nvPr/>
          </p:nvSpPr>
          <p:spPr bwMode="auto">
            <a:xfrm>
              <a:off x="894" y="890"/>
              <a:ext cx="154" cy="45"/>
            </a:xfrm>
            <a:prstGeom prst="rect">
              <a:avLst/>
            </a:prstGeom>
            <a:solidFill>
              <a:srgbClr val="FBA3A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3" name="Line 143"/>
            <p:cNvSpPr>
              <a:spLocks noChangeShapeType="1"/>
            </p:cNvSpPr>
            <p:nvPr/>
          </p:nvSpPr>
          <p:spPr bwMode="auto">
            <a:xfrm>
              <a:off x="920" y="95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4" name="Line 144"/>
            <p:cNvSpPr>
              <a:spLocks noChangeShapeType="1"/>
            </p:cNvSpPr>
            <p:nvPr/>
          </p:nvSpPr>
          <p:spPr bwMode="auto">
            <a:xfrm>
              <a:off x="992" y="950"/>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5" name="Line 145"/>
            <p:cNvSpPr>
              <a:spLocks noChangeShapeType="1"/>
            </p:cNvSpPr>
            <p:nvPr/>
          </p:nvSpPr>
          <p:spPr bwMode="auto">
            <a:xfrm>
              <a:off x="920"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6" name="Line 146"/>
            <p:cNvSpPr>
              <a:spLocks noChangeShapeType="1"/>
            </p:cNvSpPr>
            <p:nvPr/>
          </p:nvSpPr>
          <p:spPr bwMode="auto">
            <a:xfrm>
              <a:off x="992" y="97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7" name="Rectangle 147"/>
            <p:cNvSpPr>
              <a:spLocks noChangeArrowheads="1"/>
            </p:cNvSpPr>
            <p:nvPr/>
          </p:nvSpPr>
          <p:spPr bwMode="auto">
            <a:xfrm>
              <a:off x="839" y="845"/>
              <a:ext cx="272"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98" name="Group 159"/>
          <p:cNvGrpSpPr>
            <a:grpSpLocks/>
          </p:cNvGrpSpPr>
          <p:nvPr/>
        </p:nvGrpSpPr>
        <p:grpSpPr bwMode="auto">
          <a:xfrm>
            <a:off x="8817429" y="786428"/>
            <a:ext cx="287338" cy="287338"/>
            <a:chOff x="2064" y="3702"/>
            <a:chExt cx="181" cy="181"/>
          </a:xfrm>
        </p:grpSpPr>
        <p:sp>
          <p:nvSpPr>
            <p:cNvPr id="99" name="Rectangle 151"/>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0" name="Line 152"/>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1" name="Line 153"/>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 name="Line 154"/>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3" name="Line 155"/>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 name="Line 156"/>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 name="Line 157"/>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6" name="Rectangle 158"/>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07" name="Group 162"/>
          <p:cNvGrpSpPr>
            <a:grpSpLocks/>
          </p:cNvGrpSpPr>
          <p:nvPr/>
        </p:nvGrpSpPr>
        <p:grpSpPr bwMode="auto">
          <a:xfrm rot="10800000">
            <a:off x="8096704" y="2081828"/>
            <a:ext cx="287338" cy="287338"/>
            <a:chOff x="2064" y="3702"/>
            <a:chExt cx="181" cy="181"/>
          </a:xfrm>
        </p:grpSpPr>
        <p:sp>
          <p:nvSpPr>
            <p:cNvPr id="108" name="Rectangle 163"/>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9" name="Line 164"/>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0" name="Line 165"/>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1" name="Line 166"/>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 name="Line 167"/>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3" name="Line 168"/>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4" name="Line 169"/>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5" name="Rectangle 170"/>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16" name="Group 178"/>
          <p:cNvGrpSpPr>
            <a:grpSpLocks/>
          </p:cNvGrpSpPr>
          <p:nvPr/>
        </p:nvGrpSpPr>
        <p:grpSpPr bwMode="auto">
          <a:xfrm>
            <a:off x="8817429" y="1938953"/>
            <a:ext cx="214313" cy="431800"/>
            <a:chOff x="1202" y="3385"/>
            <a:chExt cx="135" cy="272"/>
          </a:xfrm>
        </p:grpSpPr>
        <p:sp>
          <p:nvSpPr>
            <p:cNvPr id="117" name="Rectangle 172"/>
            <p:cNvSpPr>
              <a:spLocks noChangeArrowheads="1"/>
            </p:cNvSpPr>
            <p:nvPr/>
          </p:nvSpPr>
          <p:spPr bwMode="auto">
            <a:xfrm rot="5400000">
              <a:off x="1193" y="3499"/>
              <a:ext cx="154" cy="4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8" name="Line 173"/>
            <p:cNvSpPr>
              <a:spLocks noChangeShapeType="1"/>
            </p:cNvSpPr>
            <p:nvPr/>
          </p:nvSpPr>
          <p:spPr bwMode="auto">
            <a:xfrm rot="5400000">
              <a:off x="1214" y="3485"/>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9" name="Line 174"/>
            <p:cNvSpPr>
              <a:spLocks noChangeShapeType="1"/>
            </p:cNvSpPr>
            <p:nvPr/>
          </p:nvSpPr>
          <p:spPr bwMode="auto">
            <a:xfrm rot="5400000">
              <a:off x="1215" y="3556"/>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0" name="Rectangle 177"/>
            <p:cNvSpPr>
              <a:spLocks noChangeArrowheads="1"/>
            </p:cNvSpPr>
            <p:nvPr/>
          </p:nvSpPr>
          <p:spPr bwMode="auto">
            <a:xfrm rot="5400000">
              <a:off x="1134" y="3453"/>
              <a:ext cx="272" cy="1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21" name="Group 185"/>
          <p:cNvGrpSpPr>
            <a:grpSpLocks/>
          </p:cNvGrpSpPr>
          <p:nvPr/>
        </p:nvGrpSpPr>
        <p:grpSpPr bwMode="auto">
          <a:xfrm>
            <a:off x="8530092" y="5394941"/>
            <a:ext cx="290512" cy="358775"/>
            <a:chOff x="1066" y="3067"/>
            <a:chExt cx="363" cy="363"/>
          </a:xfrm>
        </p:grpSpPr>
        <p:sp>
          <p:nvSpPr>
            <p:cNvPr id="122" name="Line 186"/>
            <p:cNvSpPr>
              <a:spLocks noChangeShapeType="1"/>
            </p:cNvSpPr>
            <p:nvPr/>
          </p:nvSpPr>
          <p:spPr bwMode="auto">
            <a:xfrm>
              <a:off x="129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3" name="Line 187"/>
            <p:cNvSpPr>
              <a:spLocks noChangeShapeType="1"/>
            </p:cNvSpPr>
            <p:nvPr/>
          </p:nvSpPr>
          <p:spPr bwMode="auto">
            <a:xfrm>
              <a:off x="1292" y="3203"/>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4" name="Line 188"/>
            <p:cNvSpPr>
              <a:spLocks noChangeShapeType="1"/>
            </p:cNvSpPr>
            <p:nvPr/>
          </p:nvSpPr>
          <p:spPr bwMode="auto">
            <a:xfrm>
              <a:off x="129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5" name="Line 189"/>
            <p:cNvSpPr>
              <a:spLocks noChangeShapeType="1"/>
            </p:cNvSpPr>
            <p:nvPr/>
          </p:nvSpPr>
          <p:spPr bwMode="auto">
            <a:xfrm>
              <a:off x="1292" y="3294"/>
              <a:ext cx="13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6" name="Line 190"/>
            <p:cNvSpPr>
              <a:spLocks noChangeShapeType="1"/>
            </p:cNvSpPr>
            <p:nvPr/>
          </p:nvSpPr>
          <p:spPr bwMode="auto">
            <a:xfrm>
              <a:off x="1066" y="3203"/>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7" name="Line 191"/>
            <p:cNvSpPr>
              <a:spLocks noChangeShapeType="1"/>
            </p:cNvSpPr>
            <p:nvPr/>
          </p:nvSpPr>
          <p:spPr bwMode="auto">
            <a:xfrm>
              <a:off x="1066" y="3294"/>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8" name="Line 192"/>
            <p:cNvSpPr>
              <a:spLocks noChangeShapeType="1"/>
            </p:cNvSpPr>
            <p:nvPr/>
          </p:nvSpPr>
          <p:spPr bwMode="auto">
            <a:xfrm>
              <a:off x="1202" y="3067"/>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9" name="Line 193"/>
            <p:cNvSpPr>
              <a:spLocks noChangeShapeType="1"/>
            </p:cNvSpPr>
            <p:nvPr/>
          </p:nvSpPr>
          <p:spPr bwMode="auto">
            <a:xfrm>
              <a:off x="1202" y="3294"/>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0" name="Rectangle 194"/>
            <p:cNvSpPr>
              <a:spLocks noChangeArrowheads="1"/>
            </p:cNvSpPr>
            <p:nvPr/>
          </p:nvSpPr>
          <p:spPr bwMode="auto">
            <a:xfrm>
              <a:off x="1066" y="3067"/>
              <a:ext cx="363" cy="363"/>
            </a:xfrm>
            <a:prstGeom prst="rect">
              <a:avLst/>
            </a:prstGeom>
            <a:noFill/>
            <a:ln w="19050">
              <a:solidFill>
                <a:schemeClr val="fo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31" name="Group 200"/>
          <p:cNvGrpSpPr>
            <a:grpSpLocks/>
          </p:cNvGrpSpPr>
          <p:nvPr/>
        </p:nvGrpSpPr>
        <p:grpSpPr bwMode="auto">
          <a:xfrm>
            <a:off x="8888867" y="5394941"/>
            <a:ext cx="360362" cy="360362"/>
            <a:chOff x="839" y="3702"/>
            <a:chExt cx="272" cy="272"/>
          </a:xfrm>
        </p:grpSpPr>
        <p:sp>
          <p:nvSpPr>
            <p:cNvPr id="132" name="Rectangle 196"/>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 name="Line 197"/>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4" name="Line 198"/>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5" name="Rectangle 199"/>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36" name="Group 201"/>
          <p:cNvGrpSpPr>
            <a:grpSpLocks/>
          </p:cNvGrpSpPr>
          <p:nvPr/>
        </p:nvGrpSpPr>
        <p:grpSpPr bwMode="auto">
          <a:xfrm>
            <a:off x="8888867" y="5394941"/>
            <a:ext cx="360362" cy="360362"/>
            <a:chOff x="839" y="3702"/>
            <a:chExt cx="272" cy="272"/>
          </a:xfrm>
        </p:grpSpPr>
        <p:sp>
          <p:nvSpPr>
            <p:cNvPr id="137" name="Rectangle 202"/>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8" name="Line 203"/>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9" name="Line 204"/>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0" name="Rectangle 205"/>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41" name="Group 211"/>
          <p:cNvGrpSpPr>
            <a:grpSpLocks/>
          </p:cNvGrpSpPr>
          <p:nvPr/>
        </p:nvGrpSpPr>
        <p:grpSpPr bwMode="auto">
          <a:xfrm rot="10800000">
            <a:off x="8096704" y="5394941"/>
            <a:ext cx="360363" cy="360362"/>
            <a:chOff x="839" y="3702"/>
            <a:chExt cx="272" cy="272"/>
          </a:xfrm>
        </p:grpSpPr>
        <p:sp>
          <p:nvSpPr>
            <p:cNvPr id="142" name="Rectangle 212"/>
            <p:cNvSpPr>
              <a:spLocks noChangeArrowheads="1"/>
            </p:cNvSpPr>
            <p:nvPr/>
          </p:nvSpPr>
          <p:spPr bwMode="auto">
            <a:xfrm rot="5400000">
              <a:off x="898" y="3744"/>
              <a:ext cx="154" cy="18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 name="Line 213"/>
            <p:cNvSpPr>
              <a:spLocks noChangeShapeType="1"/>
            </p:cNvSpPr>
            <p:nvPr/>
          </p:nvSpPr>
          <p:spPr bwMode="auto">
            <a:xfrm rot="5400000">
              <a:off x="851" y="3802"/>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4" name="Line 214"/>
            <p:cNvSpPr>
              <a:spLocks noChangeShapeType="1"/>
            </p:cNvSpPr>
            <p:nvPr/>
          </p:nvSpPr>
          <p:spPr bwMode="auto">
            <a:xfrm rot="5400000">
              <a:off x="852" y="3873"/>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5" name="Rectangle 215"/>
            <p:cNvSpPr>
              <a:spLocks noChangeArrowheads="1"/>
            </p:cNvSpPr>
            <p:nvPr/>
          </p:nvSpPr>
          <p:spPr bwMode="auto">
            <a:xfrm rot="5400000">
              <a:off x="839" y="3702"/>
              <a:ext cx="272" cy="27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46" name="Group 216"/>
          <p:cNvGrpSpPr>
            <a:grpSpLocks/>
          </p:cNvGrpSpPr>
          <p:nvPr/>
        </p:nvGrpSpPr>
        <p:grpSpPr bwMode="auto">
          <a:xfrm rot="5400000">
            <a:off x="8530092" y="5826741"/>
            <a:ext cx="287337" cy="287337"/>
            <a:chOff x="2064" y="3702"/>
            <a:chExt cx="181" cy="181"/>
          </a:xfrm>
        </p:grpSpPr>
        <p:sp>
          <p:nvSpPr>
            <p:cNvPr id="147" name="Rectangle 217"/>
            <p:cNvSpPr>
              <a:spLocks noChangeArrowheads="1"/>
            </p:cNvSpPr>
            <p:nvPr/>
          </p:nvSpPr>
          <p:spPr bwMode="auto">
            <a:xfrm rot="5400000">
              <a:off x="2138" y="3754"/>
              <a:ext cx="108" cy="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8" name="Line 218"/>
            <p:cNvSpPr>
              <a:spLocks noChangeShapeType="1"/>
            </p:cNvSpPr>
            <p:nvPr/>
          </p:nvSpPr>
          <p:spPr bwMode="auto">
            <a:xfrm rot="5400000">
              <a:off x="2120"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9" name="Line 219"/>
            <p:cNvSpPr>
              <a:spLocks noChangeShapeType="1"/>
            </p:cNvSpPr>
            <p:nvPr/>
          </p:nvSpPr>
          <p:spPr bwMode="auto">
            <a:xfrm rot="5400000">
              <a:off x="2121" y="3828"/>
              <a:ext cx="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0" name="Line 220"/>
            <p:cNvSpPr>
              <a:spLocks noChangeShapeType="1"/>
            </p:cNvSpPr>
            <p:nvPr/>
          </p:nvSpPr>
          <p:spPr bwMode="auto">
            <a:xfrm rot="5400000">
              <a:off x="2091"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1" name="Line 221"/>
            <p:cNvSpPr>
              <a:spLocks noChangeShapeType="1"/>
            </p:cNvSpPr>
            <p:nvPr/>
          </p:nvSpPr>
          <p:spPr bwMode="auto">
            <a:xfrm rot="5400000">
              <a:off x="2091"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2" name="Line 222"/>
            <p:cNvSpPr>
              <a:spLocks noChangeShapeType="1"/>
            </p:cNvSpPr>
            <p:nvPr/>
          </p:nvSpPr>
          <p:spPr bwMode="auto">
            <a:xfrm rot="5400000">
              <a:off x="2062" y="3757"/>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3" name="Line 223"/>
            <p:cNvSpPr>
              <a:spLocks noChangeShapeType="1"/>
            </p:cNvSpPr>
            <p:nvPr/>
          </p:nvSpPr>
          <p:spPr bwMode="auto">
            <a:xfrm rot="5400000">
              <a:off x="2062" y="3829"/>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4" name="Rectangle 224"/>
            <p:cNvSpPr>
              <a:spLocks noChangeArrowheads="1"/>
            </p:cNvSpPr>
            <p:nvPr/>
          </p:nvSpPr>
          <p:spPr bwMode="auto">
            <a:xfrm rot="5400000">
              <a:off x="2064" y="3702"/>
              <a:ext cx="181" cy="18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5" name="Line 233"/>
          <p:cNvSpPr>
            <a:spLocks noChangeShapeType="1"/>
          </p:cNvSpPr>
          <p:nvPr/>
        </p:nvSpPr>
        <p:spPr bwMode="auto">
          <a:xfrm>
            <a:off x="8601529" y="426066"/>
            <a:ext cx="0" cy="242887"/>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6" name="Rectangle 235"/>
          <p:cNvSpPr>
            <a:spLocks noChangeArrowheads="1"/>
          </p:cNvSpPr>
          <p:nvPr/>
        </p:nvSpPr>
        <p:spPr bwMode="auto">
          <a:xfrm>
            <a:off x="8169729" y="2873991"/>
            <a:ext cx="935038" cy="2449512"/>
          </a:xfrm>
          <a:prstGeom prst="rect">
            <a:avLst/>
          </a:prstGeom>
          <a:noFill/>
          <a:ln w="381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7" name="Rectangle 236"/>
          <p:cNvSpPr>
            <a:spLocks noChangeArrowheads="1"/>
          </p:cNvSpPr>
          <p:nvPr/>
        </p:nvSpPr>
        <p:spPr bwMode="auto">
          <a:xfrm>
            <a:off x="9104767" y="3305791"/>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8" name="Rectangle 237"/>
          <p:cNvSpPr>
            <a:spLocks noChangeArrowheads="1"/>
          </p:cNvSpPr>
          <p:nvPr/>
        </p:nvSpPr>
        <p:spPr bwMode="auto">
          <a:xfrm>
            <a:off x="9104767" y="3305791"/>
            <a:ext cx="2665412" cy="1296987"/>
          </a:xfrm>
          <a:prstGeom prst="rect">
            <a:avLst/>
          </a:prstGeom>
          <a:noFill/>
          <a:ln w="38100">
            <a:solidFill>
              <a:srgbClr val="FD7B2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9" name="Rectangle 238"/>
          <p:cNvSpPr>
            <a:spLocks noChangeArrowheads="1"/>
          </p:cNvSpPr>
          <p:nvPr/>
        </p:nvSpPr>
        <p:spPr bwMode="auto">
          <a:xfrm>
            <a:off x="6656842" y="3450253"/>
            <a:ext cx="1512887" cy="1296988"/>
          </a:xfrm>
          <a:prstGeom prst="rect">
            <a:avLst/>
          </a:prstGeom>
          <a:noFill/>
          <a:ln w="38100">
            <a:solidFill>
              <a:schemeClr val="folHlink"/>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0" name="Line 239"/>
          <p:cNvSpPr>
            <a:spLocks noChangeShapeType="1"/>
          </p:cNvSpPr>
          <p:nvPr/>
        </p:nvSpPr>
        <p:spPr bwMode="auto">
          <a:xfrm flipH="1">
            <a:off x="7088642" y="3162916"/>
            <a:ext cx="0" cy="287337"/>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1" name="Rectangle 231"/>
          <p:cNvSpPr>
            <a:spLocks noChangeArrowheads="1"/>
          </p:cNvSpPr>
          <p:nvPr/>
        </p:nvSpPr>
        <p:spPr bwMode="auto">
          <a:xfrm>
            <a:off x="5935909" y="4396294"/>
            <a:ext cx="1638508" cy="646331"/>
          </a:xfrm>
          <a:prstGeom prst="rect">
            <a:avLst/>
          </a:prstGeom>
          <a:noFill/>
          <a:ln w="9525">
            <a:noFill/>
            <a:prstDash val="sysDot"/>
            <a:miter lim="800000"/>
            <a:headEnd/>
            <a:tailEnd/>
          </a:ln>
          <a:effectLst/>
        </p:spPr>
        <p:txBody>
          <a:bodyPr wrap="square">
            <a:spAutoFit/>
          </a:bodyPr>
          <a:lstStyle/>
          <a:p>
            <a:pPr>
              <a:spcBef>
                <a:spcPct val="30000"/>
              </a:spcBef>
            </a:pPr>
            <a:r>
              <a:rPr lang="ru-RU" altLang="ru-RU" b="1" dirty="0">
                <a:solidFill>
                  <a:srgbClr val="002060"/>
                </a:solidFill>
                <a:latin typeface="Arial" panose="020B0604020202020204" pitchFamily="34" charset="0"/>
                <a:cs typeface="Arial" panose="020B0604020202020204" pitchFamily="34" charset="0"/>
              </a:rPr>
              <a:t>блок детекторов</a:t>
            </a:r>
          </a:p>
        </p:txBody>
      </p:sp>
      <p:sp>
        <p:nvSpPr>
          <p:cNvPr id="162" name="Line 241"/>
          <p:cNvSpPr>
            <a:spLocks noChangeShapeType="1"/>
          </p:cNvSpPr>
          <p:nvPr/>
        </p:nvSpPr>
        <p:spPr bwMode="auto">
          <a:xfrm flipH="1">
            <a:off x="10833554" y="2947016"/>
            <a:ext cx="0" cy="358775"/>
          </a:xfrm>
          <a:prstGeom prst="line">
            <a:avLst/>
          </a:prstGeom>
          <a:noFill/>
          <a:ln w="28575">
            <a:solidFill>
              <a:srgbClr val="FD7B2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3" name="Line 243"/>
          <p:cNvSpPr>
            <a:spLocks noChangeShapeType="1"/>
          </p:cNvSpPr>
          <p:nvPr/>
        </p:nvSpPr>
        <p:spPr bwMode="auto">
          <a:xfrm flipH="1" flipV="1">
            <a:off x="9104767" y="4963141"/>
            <a:ext cx="433387" cy="15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 name="Rectangle 242"/>
          <p:cNvSpPr>
            <a:spLocks noChangeArrowheads="1"/>
          </p:cNvSpPr>
          <p:nvPr/>
        </p:nvSpPr>
        <p:spPr bwMode="auto">
          <a:xfrm>
            <a:off x="9498468" y="4632963"/>
            <a:ext cx="2693532" cy="646331"/>
          </a:xfrm>
          <a:prstGeom prst="rect">
            <a:avLst/>
          </a:prstGeom>
          <a:noFill/>
          <a:ln w="9525">
            <a:noFill/>
            <a:prstDash val="sysDot"/>
            <a:miter lim="800000"/>
            <a:headEnd/>
            <a:tailEnd/>
          </a:ln>
          <a:effectLst/>
        </p:spPr>
        <p:txBody>
          <a:bodyPr wrap="square">
            <a:spAutoFit/>
          </a:bodyPr>
          <a:lstStyle/>
          <a:p>
            <a:pPr>
              <a:spcBef>
                <a:spcPct val="30000"/>
              </a:spcBef>
            </a:pPr>
            <a:r>
              <a:rPr lang="ru-RU" altLang="ru-RU" b="1" dirty="0">
                <a:solidFill>
                  <a:srgbClr val="002060"/>
                </a:solidFill>
                <a:latin typeface="Arial" panose="020B0604020202020204" pitchFamily="34" charset="0"/>
                <a:cs typeface="Arial" panose="020B0604020202020204" pitchFamily="34" charset="0"/>
              </a:rPr>
              <a:t>блок квадрупольных масс-фильтров</a:t>
            </a:r>
          </a:p>
        </p:txBody>
      </p:sp>
      <p:sp>
        <p:nvSpPr>
          <p:cNvPr id="165" name="Rectangle 244"/>
          <p:cNvSpPr>
            <a:spLocks noChangeArrowheads="1"/>
          </p:cNvSpPr>
          <p:nvPr/>
        </p:nvSpPr>
        <p:spPr bwMode="auto">
          <a:xfrm>
            <a:off x="8025267" y="641966"/>
            <a:ext cx="1152525" cy="2232025"/>
          </a:xfrm>
          <a:prstGeom prst="rect">
            <a:avLst/>
          </a:prstGeom>
          <a:noFill/>
          <a:ln w="38100">
            <a:solidFill>
              <a:srgbClr val="FBA3AB"/>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6" name="Line 246"/>
          <p:cNvSpPr>
            <a:spLocks noChangeShapeType="1"/>
          </p:cNvSpPr>
          <p:nvPr/>
        </p:nvSpPr>
        <p:spPr bwMode="auto">
          <a:xfrm>
            <a:off x="7449004" y="1146791"/>
            <a:ext cx="576263" cy="0"/>
          </a:xfrm>
          <a:prstGeom prst="line">
            <a:avLst/>
          </a:prstGeom>
          <a:noFill/>
          <a:ln w="28575">
            <a:solidFill>
              <a:srgbClr val="FBA3A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7" name="Rectangle 245"/>
          <p:cNvSpPr>
            <a:spLocks noChangeArrowheads="1"/>
          </p:cNvSpPr>
          <p:nvPr/>
        </p:nvSpPr>
        <p:spPr bwMode="auto">
          <a:xfrm>
            <a:off x="6280583" y="688132"/>
            <a:ext cx="1797756" cy="646331"/>
          </a:xfrm>
          <a:prstGeom prst="rect">
            <a:avLst/>
          </a:prstGeom>
          <a:noFill/>
          <a:ln w="9525">
            <a:noFill/>
            <a:prstDash val="sysDot"/>
            <a:miter lim="800000"/>
            <a:headEnd/>
            <a:tailEnd/>
          </a:ln>
          <a:effectLst/>
        </p:spPr>
        <p:txBody>
          <a:bodyPr wrap="square">
            <a:spAutoFit/>
          </a:bodyPr>
          <a:lstStyle/>
          <a:p>
            <a:pPr>
              <a:spcBef>
                <a:spcPct val="30000"/>
              </a:spcBef>
            </a:pPr>
            <a:r>
              <a:rPr lang="ru-RU" altLang="ru-RU" b="1" dirty="0">
                <a:solidFill>
                  <a:srgbClr val="002060"/>
                </a:solidFill>
                <a:latin typeface="Arial" panose="020B0604020202020204" pitchFamily="34" charset="0"/>
                <a:cs typeface="Arial" panose="020B0604020202020204" pitchFamily="34" charset="0"/>
              </a:rPr>
              <a:t>блок канала пробы</a:t>
            </a:r>
          </a:p>
        </p:txBody>
      </p:sp>
      <p:sp>
        <p:nvSpPr>
          <p:cNvPr id="168" name="Rectangle 247"/>
          <p:cNvSpPr>
            <a:spLocks noChangeArrowheads="1"/>
          </p:cNvSpPr>
          <p:nvPr/>
        </p:nvSpPr>
        <p:spPr bwMode="auto">
          <a:xfrm>
            <a:off x="8025267" y="5323503"/>
            <a:ext cx="1257300" cy="863600"/>
          </a:xfrm>
          <a:prstGeom prst="rect">
            <a:avLst/>
          </a:prstGeom>
          <a:noFill/>
          <a:ln w="38100">
            <a:solidFill>
              <a:srgbClr val="A8A1FD"/>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9" name="Rectangle 248"/>
          <p:cNvSpPr>
            <a:spLocks noChangeArrowheads="1"/>
          </p:cNvSpPr>
          <p:nvPr/>
        </p:nvSpPr>
        <p:spPr bwMode="auto">
          <a:xfrm>
            <a:off x="6280583" y="5563106"/>
            <a:ext cx="1828301" cy="646331"/>
          </a:xfrm>
          <a:prstGeom prst="rect">
            <a:avLst/>
          </a:prstGeom>
          <a:noFill/>
          <a:ln w="9525">
            <a:noFill/>
            <a:prstDash val="sysDot"/>
            <a:miter lim="800000"/>
            <a:headEnd/>
            <a:tailEnd/>
          </a:ln>
          <a:effectLst/>
        </p:spPr>
        <p:txBody>
          <a:bodyPr wrap="square">
            <a:spAutoFit/>
          </a:bodyPr>
          <a:lstStyle/>
          <a:p>
            <a:pPr>
              <a:spcBef>
                <a:spcPct val="30000"/>
              </a:spcBef>
            </a:pPr>
            <a:r>
              <a:rPr lang="ru-RU" altLang="ru-RU" b="1" dirty="0">
                <a:solidFill>
                  <a:srgbClr val="002060"/>
                </a:solidFill>
                <a:latin typeface="Arial" panose="020B0604020202020204" pitchFamily="34" charset="0"/>
                <a:cs typeface="Arial" panose="020B0604020202020204" pitchFamily="34" charset="0"/>
              </a:rPr>
              <a:t>блок канала калибранта</a:t>
            </a:r>
          </a:p>
        </p:txBody>
      </p:sp>
      <p:sp>
        <p:nvSpPr>
          <p:cNvPr id="170" name="Rectangle 240"/>
          <p:cNvSpPr>
            <a:spLocks noChangeArrowheads="1"/>
          </p:cNvSpPr>
          <p:nvPr/>
        </p:nvSpPr>
        <p:spPr bwMode="auto">
          <a:xfrm>
            <a:off x="10021339" y="2275932"/>
            <a:ext cx="1710796" cy="646331"/>
          </a:xfrm>
          <a:prstGeom prst="rect">
            <a:avLst/>
          </a:prstGeom>
          <a:noFill/>
          <a:ln w="9525">
            <a:noFill/>
            <a:prstDash val="sysDot"/>
            <a:miter lim="800000"/>
            <a:headEnd/>
            <a:tailEnd/>
          </a:ln>
          <a:effectLst/>
        </p:spPr>
        <p:txBody>
          <a:bodyPr wrap="square">
            <a:spAutoFit/>
          </a:bodyPr>
          <a:lstStyle/>
          <a:p>
            <a:pPr>
              <a:spcBef>
                <a:spcPct val="30000"/>
              </a:spcBef>
            </a:pPr>
            <a:r>
              <a:rPr lang="ru-RU" altLang="ru-RU" b="1" dirty="0">
                <a:solidFill>
                  <a:srgbClr val="002060"/>
                </a:solidFill>
                <a:latin typeface="Arial" panose="020B0604020202020204" pitchFamily="34" charset="0"/>
                <a:cs typeface="Arial" panose="020B0604020202020204" pitchFamily="34" charset="0"/>
              </a:rPr>
              <a:t>блок в</a:t>
            </a:r>
            <a:r>
              <a:rPr lang="en-US" altLang="ru-RU" b="1" dirty="0">
                <a:solidFill>
                  <a:srgbClr val="002060"/>
                </a:solidFill>
                <a:latin typeface="Arial" panose="020B0604020202020204" pitchFamily="34" charset="0"/>
                <a:cs typeface="Arial" panose="020B0604020202020204" pitchFamily="34" charset="0"/>
              </a:rPr>
              <a:t>/</a:t>
            </a:r>
            <a:r>
              <a:rPr lang="ru-RU" altLang="ru-RU" b="1" dirty="0">
                <a:solidFill>
                  <a:srgbClr val="002060"/>
                </a:solidFill>
                <a:latin typeface="Arial" panose="020B0604020202020204" pitchFamily="34" charset="0"/>
                <a:cs typeface="Arial" panose="020B0604020202020204" pitchFamily="34" charset="0"/>
              </a:rPr>
              <a:t>п анализатора</a:t>
            </a:r>
          </a:p>
        </p:txBody>
      </p:sp>
      <p:sp>
        <p:nvSpPr>
          <p:cNvPr id="171" name="Line 249"/>
          <p:cNvSpPr>
            <a:spLocks noChangeShapeType="1"/>
          </p:cNvSpPr>
          <p:nvPr/>
        </p:nvSpPr>
        <p:spPr bwMode="auto">
          <a:xfrm flipH="1" flipV="1">
            <a:off x="9322254" y="5682278"/>
            <a:ext cx="287338" cy="0"/>
          </a:xfrm>
          <a:prstGeom prst="line">
            <a:avLst/>
          </a:prstGeom>
          <a:noFill/>
          <a:ln w="28575">
            <a:solidFill>
              <a:srgbClr val="A8A1F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TextBox 6"/>
          <p:cNvSpPr txBox="1"/>
          <p:nvPr/>
        </p:nvSpPr>
        <p:spPr>
          <a:xfrm>
            <a:off x="570552" y="1184891"/>
            <a:ext cx="5154809" cy="369332"/>
          </a:xfrm>
          <a:prstGeom prst="rect">
            <a:avLst/>
          </a:prstGeom>
          <a:noFill/>
        </p:spPr>
        <p:txBody>
          <a:bodyPr wrap="none" rtlCol="0">
            <a:spAutoFit/>
          </a:bodyPr>
          <a:lstStyle/>
          <a:p>
            <a:r>
              <a:rPr lang="ru-RU" b="1" dirty="0">
                <a:solidFill>
                  <a:srgbClr val="002060"/>
                </a:solidFill>
                <a:latin typeface="Arial" panose="020B0604020202020204" pitchFamily="34" charset="0"/>
                <a:cs typeface="Arial" panose="020B0604020202020204" pitchFamily="34" charset="0"/>
              </a:rPr>
              <a:t>ожидаемая точность измерения масс: </a:t>
            </a:r>
            <a:r>
              <a:rPr lang="en-US" b="1" dirty="0">
                <a:solidFill>
                  <a:srgbClr val="002060"/>
                </a:solidFill>
                <a:latin typeface="Arial" panose="020B0604020202020204" pitchFamily="34" charset="0"/>
                <a:cs typeface="Arial" panose="020B0604020202020204" pitchFamily="34" charset="0"/>
              </a:rPr>
              <a:t>~</a:t>
            </a:r>
            <a:r>
              <a:rPr lang="ru-RU" b="1" dirty="0">
                <a:solidFill>
                  <a:srgbClr val="002060"/>
                </a:solidFill>
                <a:latin typeface="Arial" panose="020B0604020202020204" pitchFamily="34" charset="0"/>
                <a:cs typeface="Arial" panose="020B0604020202020204" pitchFamily="34" charset="0"/>
              </a:rPr>
              <a:t>10</a:t>
            </a:r>
            <a:r>
              <a:rPr lang="en-US" b="1" baseline="30000" dirty="0">
                <a:solidFill>
                  <a:srgbClr val="002060"/>
                </a:solidFill>
                <a:latin typeface="Arial" panose="020B0604020202020204" pitchFamily="34" charset="0"/>
                <a:cs typeface="Arial" panose="020B0604020202020204" pitchFamily="34" charset="0"/>
              </a:rPr>
              <a:t>-7</a:t>
            </a:r>
            <a:endParaRPr lang="ru-RU" b="1" baseline="30000" dirty="0">
              <a:solidFill>
                <a:srgbClr val="002060"/>
              </a:solidFill>
              <a:latin typeface="Arial" panose="020B0604020202020204" pitchFamily="34" charset="0"/>
              <a:cs typeface="Arial" panose="020B0604020202020204" pitchFamily="34" charset="0"/>
            </a:endParaRPr>
          </a:p>
        </p:txBody>
      </p:sp>
      <p:sp>
        <p:nvSpPr>
          <p:cNvPr id="172" name="TextBox 171"/>
          <p:cNvSpPr txBox="1"/>
          <p:nvPr/>
        </p:nvSpPr>
        <p:spPr>
          <a:xfrm>
            <a:off x="584433" y="4935924"/>
            <a:ext cx="2180084" cy="1323439"/>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М.И. Явор</a:t>
            </a:r>
          </a:p>
          <a:p>
            <a:r>
              <a:rPr lang="ru-RU" sz="2000" i="1" dirty="0">
                <a:solidFill>
                  <a:srgbClr val="002060"/>
                </a:solidFill>
                <a:latin typeface="Arial" panose="020B0604020202020204" pitchFamily="34" charset="0"/>
                <a:cs typeface="Arial" panose="020B0604020202020204" pitchFamily="34" charset="0"/>
              </a:rPr>
              <a:t>Т.В. </a:t>
            </a:r>
            <a:r>
              <a:rPr lang="ru-RU" sz="2000" i="1" dirty="0" err="1">
                <a:solidFill>
                  <a:srgbClr val="002060"/>
                </a:solidFill>
                <a:latin typeface="Arial" panose="020B0604020202020204" pitchFamily="34" charset="0"/>
                <a:cs typeface="Arial" panose="020B0604020202020204" pitchFamily="34" charset="0"/>
              </a:rPr>
              <a:t>Помозов</a:t>
            </a:r>
            <a:endParaRPr lang="ru-RU" sz="2000" i="1" dirty="0">
              <a:solidFill>
                <a:srgbClr val="002060"/>
              </a:solidFill>
              <a:latin typeface="Arial" panose="020B0604020202020204" pitchFamily="34" charset="0"/>
              <a:cs typeface="Arial" panose="020B0604020202020204" pitchFamily="34" charset="0"/>
            </a:endParaRPr>
          </a:p>
          <a:p>
            <a:r>
              <a:rPr lang="ru-RU" sz="2000" i="1" dirty="0">
                <a:solidFill>
                  <a:srgbClr val="002060"/>
                </a:solidFill>
                <a:latin typeface="Arial" panose="020B0604020202020204" pitchFamily="34" charset="0"/>
                <a:cs typeface="Arial" panose="020B0604020202020204" pitchFamily="34" charset="0"/>
              </a:rPr>
              <a:t>Н.Р. </a:t>
            </a:r>
            <a:r>
              <a:rPr lang="ru-RU" sz="2000" i="1" dirty="0" err="1">
                <a:solidFill>
                  <a:srgbClr val="002060"/>
                </a:solidFill>
                <a:latin typeface="Arial" panose="020B0604020202020204" pitchFamily="34" charset="0"/>
                <a:cs typeface="Arial" panose="020B0604020202020204" pitchFamily="34" charset="0"/>
              </a:rPr>
              <a:t>Галль</a:t>
            </a:r>
            <a:endParaRPr lang="ru-RU" sz="2000" i="1" dirty="0">
              <a:solidFill>
                <a:srgbClr val="002060"/>
              </a:solidFill>
              <a:latin typeface="Arial" panose="020B0604020202020204" pitchFamily="34" charset="0"/>
              <a:cs typeface="Arial" panose="020B0604020202020204" pitchFamily="34" charset="0"/>
            </a:endParaRPr>
          </a:p>
          <a:p>
            <a:r>
              <a:rPr lang="ru-RU" sz="2000" i="1" dirty="0">
                <a:solidFill>
                  <a:srgbClr val="002060"/>
                </a:solidFill>
                <a:latin typeface="Arial" panose="020B0604020202020204" pitchFamily="34" charset="0"/>
                <a:cs typeface="Arial" panose="020B0604020202020204" pitchFamily="34" charset="0"/>
              </a:rPr>
              <a:t>М.З. </a:t>
            </a:r>
            <a:r>
              <a:rPr lang="ru-RU" sz="2000" i="1" dirty="0" err="1">
                <a:solidFill>
                  <a:srgbClr val="002060"/>
                </a:solidFill>
                <a:latin typeface="Arial" panose="020B0604020202020204" pitchFamily="34" charset="0"/>
                <a:cs typeface="Arial" panose="020B0604020202020204" pitchFamily="34" charset="0"/>
              </a:rPr>
              <a:t>Мурадымов</a:t>
            </a:r>
            <a:endParaRPr lang="ru-RU" sz="20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34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483" y="1062115"/>
            <a:ext cx="11496115" cy="4247317"/>
          </a:xfrm>
          <a:prstGeom prst="rect">
            <a:avLst/>
          </a:prstGeom>
        </p:spPr>
        <p:txBody>
          <a:bodyPr wrap="square">
            <a:spAutoFit/>
          </a:bodyPr>
          <a:lstStyle/>
          <a:p>
            <a:r>
              <a:rPr lang="ru-RU" b="1" dirty="0">
                <a:latin typeface="Arial" panose="020B0604020202020204" pitchFamily="34" charset="0"/>
                <a:ea typeface="Calibri" panose="020F0502020204030204" pitchFamily="34" charset="0"/>
                <a:cs typeface="Arial" panose="020B0604020202020204" pitchFamily="34" charset="0"/>
              </a:rPr>
              <a:t>Сверхтяжелые ядра:</a:t>
            </a: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эксперимент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243</a:t>
            </a:r>
            <a:r>
              <a:rPr lang="en-US" dirty="0">
                <a:latin typeface="Arial" panose="020B0604020202020204" pitchFamily="34" charset="0"/>
                <a:ea typeface="Calibri" panose="020F0502020204030204" pitchFamily="34" charset="0"/>
                <a:cs typeface="Arial" panose="020B0604020202020204" pitchFamily="34" charset="0"/>
              </a:rPr>
              <a:t>Am </a:t>
            </a: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endParaRPr lang="ru-RU"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gn="just"/>
            <a:endParaRPr lang="ru-RU"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теория (сечения образования и свойства распада)</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ru-RU" dirty="0">
              <a:latin typeface="Arial" panose="020B0604020202020204" pitchFamily="34" charset="0"/>
              <a:ea typeface="Calibri" panose="020F0502020204030204" pitchFamily="34" charset="0"/>
              <a:cs typeface="Arial" panose="020B0604020202020204" pitchFamily="34" charset="0"/>
            </a:endParaRPr>
          </a:p>
          <a:p>
            <a:r>
              <a:rPr lang="ru-RU" b="1" dirty="0">
                <a:latin typeface="Arial" panose="020B0604020202020204" pitchFamily="34" charset="0"/>
                <a:ea typeface="Calibri" panose="020F0502020204030204" pitchFamily="34" charset="0"/>
                <a:cs typeface="Arial" panose="020B0604020202020204" pitchFamily="34" charset="0"/>
              </a:rPr>
              <a:t>Сверхтяжелые атомы:</a:t>
            </a: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эксперимент (химическое поведение 112-го и 114-го элементов,</a:t>
            </a:r>
            <a:r>
              <a:rPr lang="en-US" dirty="0">
                <a:latin typeface="Arial" panose="020B0604020202020204" pitchFamily="34" charset="0"/>
                <a:ea typeface="Calibri" panose="020F0502020204030204" pitchFamily="34" charset="0"/>
                <a:cs typeface="Arial" panose="020B0604020202020204" pitchFamily="34" charset="0"/>
              </a:rPr>
              <a:t> </a:t>
            </a:r>
            <a:r>
              <a:rPr lang="ru-RU" dirty="0">
                <a:latin typeface="Arial" panose="020B0604020202020204" pitchFamily="34" charset="0"/>
                <a:ea typeface="Calibri" panose="020F0502020204030204" pitchFamily="34" charset="0"/>
                <a:cs typeface="Arial" panose="020B0604020202020204" pitchFamily="34" charset="0"/>
              </a:rPr>
              <a:t>образующихся в реакции </a:t>
            </a:r>
            <a:r>
              <a:rPr lang="ru-RU" baseline="30000" dirty="0">
                <a:latin typeface="Arial" panose="020B0604020202020204" pitchFamily="34" charset="0"/>
                <a:ea typeface="Calibri" panose="020F0502020204030204" pitchFamily="34" charset="0"/>
                <a:cs typeface="Arial" panose="020B0604020202020204" pitchFamily="34" charset="0"/>
              </a:rPr>
              <a:t>48</a:t>
            </a:r>
            <a:r>
              <a:rPr lang="en-US" dirty="0">
                <a:latin typeface="Arial" panose="020B0604020202020204" pitchFamily="34" charset="0"/>
                <a:ea typeface="Calibri" panose="020F0502020204030204" pitchFamily="34" charset="0"/>
                <a:cs typeface="Arial" panose="020B0604020202020204" pitchFamily="34" charset="0"/>
              </a:rPr>
              <a:t>Ca+</a:t>
            </a:r>
            <a:r>
              <a:rPr lang="en-US" baseline="30000" dirty="0">
                <a:latin typeface="Arial" panose="020B0604020202020204" pitchFamily="34" charset="0"/>
                <a:ea typeface="Calibri" panose="020F0502020204030204" pitchFamily="34" charset="0"/>
                <a:cs typeface="Arial" panose="020B0604020202020204" pitchFamily="34" charset="0"/>
              </a:rPr>
              <a:t>242</a:t>
            </a:r>
            <a:r>
              <a:rPr lang="en-US" dirty="0">
                <a:latin typeface="Arial" panose="020B0604020202020204" pitchFamily="34" charset="0"/>
                <a:ea typeface="Calibri" panose="020F0502020204030204" pitchFamily="34" charset="0"/>
                <a:cs typeface="Arial" panose="020B0604020202020204" pitchFamily="34" charset="0"/>
              </a:rPr>
              <a:t>Pu</a:t>
            </a:r>
            <a:br>
              <a:rPr lang="en-US" dirty="0">
                <a:latin typeface="Arial" panose="020B0604020202020204" pitchFamily="34" charset="0"/>
                <a:ea typeface="Calibri" panose="020F0502020204030204" pitchFamily="34" charset="0"/>
                <a:cs typeface="Arial" panose="020B0604020202020204" pitchFamily="34" charset="0"/>
              </a:rPr>
            </a:br>
            <a:r>
              <a:rPr lang="ru-RU" dirty="0">
                <a:latin typeface="Arial" panose="020B0604020202020204" pitchFamily="34" charset="0"/>
                <a:ea typeface="Calibri" panose="020F0502020204030204" pitchFamily="34" charset="0"/>
                <a:cs typeface="Arial" panose="020B0604020202020204" pitchFamily="34" charset="0"/>
              </a:rPr>
              <a:t>на Фабрике сверхтяжелых элементов ОИЯИ)</a:t>
            </a:r>
          </a:p>
          <a:p>
            <a:pPr marL="285750" indent="-285750" algn="just">
              <a:buFont typeface="Arial" panose="020B0604020202020204" pitchFamily="34" charset="0"/>
              <a:buChar char="•"/>
            </a:pPr>
            <a:endParaRPr lang="ru-RU" dirty="0">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ru-RU" dirty="0">
                <a:latin typeface="Arial" panose="020B0604020202020204" pitchFamily="34" charset="0"/>
                <a:ea typeface="Calibri" panose="020F0502020204030204" pitchFamily="34" charset="0"/>
                <a:cs typeface="Arial" panose="020B0604020202020204" pitchFamily="34" charset="0"/>
              </a:rPr>
              <a:t>теория (</a:t>
            </a:r>
            <a:r>
              <a:rPr lang="ru-RU" dirty="0">
                <a:latin typeface="Arial" panose="020B0604020202020204" pitchFamily="34" charset="0"/>
                <a:cs typeface="Arial" panose="020B0604020202020204" pitchFamily="34" charset="0"/>
              </a:rPr>
              <a:t>алгоритмы (в том числе квантовые) и расчеты электронной структуры сверхтяжелых элементов и</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их соединений с учетом релятивистских поправок высокого порядка с использованием суперкомпьютера</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«Говорун» ОИЯИ</a:t>
            </a:r>
            <a:r>
              <a:rPr lang="ru-RU" dirty="0">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r>
              <a:rPr lang="ru-RU" b="1" dirty="0" err="1">
                <a:latin typeface="Arial" panose="020B0604020202020204" pitchFamily="34" charset="0"/>
                <a:cs typeface="Arial" panose="020B0604020202020204" pitchFamily="34" charset="0"/>
              </a:rPr>
              <a:t>Многоотражательный</a:t>
            </a:r>
            <a:r>
              <a:rPr lang="ru-RU" b="1" dirty="0">
                <a:latin typeface="Arial" panose="020B0604020202020204" pitchFamily="34" charset="0"/>
                <a:cs typeface="Arial" panose="020B0604020202020204" pitchFamily="34" charset="0"/>
              </a:rPr>
              <a:t> времяпролетный масс-спектрометр для прецизионных измерений масс сверхтяжелых элементов (разработка)</a:t>
            </a:r>
            <a:r>
              <a:rPr lang="en-US" b="1" dirty="0">
                <a:latin typeface="Arial" panose="020B0604020202020204" pitchFamily="34" charset="0"/>
                <a:cs typeface="Arial" panose="020B0604020202020204" pitchFamily="34" charset="0"/>
              </a:rPr>
              <a:t>.</a:t>
            </a:r>
            <a:endParaRPr lang="ru-RU" b="1"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4267610" y="196647"/>
            <a:ext cx="3615862" cy="461665"/>
          </a:xfrm>
          <a:prstGeom prst="rect">
            <a:avLst/>
          </a:prstGeom>
          <a:noFill/>
        </p:spPr>
        <p:txBody>
          <a:bodyPr wrap="none" rtlCol="0">
            <a:spAutoFit/>
          </a:bodyPr>
          <a:lstStyle/>
          <a:p>
            <a:r>
              <a:rPr lang="ru-RU" sz="2400" b="1" dirty="0">
                <a:latin typeface="Arial" panose="020B0604020202020204" pitchFamily="34" charset="0"/>
                <a:cs typeface="Arial" panose="020B0604020202020204" pitchFamily="34" charset="0"/>
              </a:rPr>
              <a:t>Промежуточные итоги</a:t>
            </a:r>
          </a:p>
        </p:txBody>
      </p:sp>
      <p:sp>
        <p:nvSpPr>
          <p:cNvPr id="5" name="TextBox 4"/>
          <p:cNvSpPr txBox="1"/>
          <p:nvPr/>
        </p:nvSpPr>
        <p:spPr>
          <a:xfrm>
            <a:off x="3691598" y="5978107"/>
            <a:ext cx="4451860" cy="584775"/>
          </a:xfrm>
          <a:prstGeom prst="rect">
            <a:avLst/>
          </a:prstGeom>
          <a:noFill/>
        </p:spPr>
        <p:txBody>
          <a:bodyPr wrap="none" rtlCol="0">
            <a:spAutoFit/>
          </a:bodyPr>
          <a:lstStyle/>
          <a:p>
            <a:r>
              <a:rPr lang="ru-RU" sz="3200" dirty="0">
                <a:solidFill>
                  <a:srgbClr val="C00000"/>
                </a:solidFill>
                <a:latin typeface="Arial" panose="020B0604020202020204" pitchFamily="34" charset="0"/>
                <a:cs typeface="Arial" panose="020B0604020202020204" pitchFamily="34" charset="0"/>
              </a:rPr>
              <a:t>Спасибо за внимание!</a:t>
            </a:r>
          </a:p>
        </p:txBody>
      </p:sp>
    </p:spTree>
    <p:extLst>
      <p:ext uri="{BB962C8B-B14F-4D97-AF65-F5344CB8AC3E}">
        <p14:creationId xmlns:p14="http://schemas.microsoft.com/office/powerpoint/2010/main" val="9634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481" y="3719671"/>
            <a:ext cx="4392488" cy="2906607"/>
          </a:xfrm>
          <a:prstGeom prst="rect">
            <a:avLst/>
          </a:prstGeom>
        </p:spPr>
      </p:pic>
      <p:sp>
        <p:nvSpPr>
          <p:cNvPr id="7170" name="Объект 2"/>
          <p:cNvSpPr>
            <a:spLocks/>
          </p:cNvSpPr>
          <p:nvPr/>
        </p:nvSpPr>
        <p:spPr bwMode="auto">
          <a:xfrm>
            <a:off x="-775303" y="28799"/>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ru-RU" altLang="ru-RU" sz="2800" b="1" dirty="0">
                <a:solidFill>
                  <a:srgbClr val="C00000"/>
                </a:solidFill>
                <a:latin typeface="Times New Roman" panose="02020603050405020304" pitchFamily="18" charset="0"/>
                <a:cs typeface="Times New Roman" panose="02020603050405020304" pitchFamily="18" charset="0"/>
              </a:rPr>
              <a:t>Фабрика СТЭ</a:t>
            </a:r>
            <a:endParaRPr lang="ru-RU" altLang="ru-RU" sz="2800" b="1" i="1" dirty="0">
              <a:solidFill>
                <a:srgbClr val="C00000"/>
              </a:solidFill>
              <a:latin typeface="Times New Roman" panose="02020603050405020304" pitchFamily="18" charset="0"/>
              <a:cs typeface="Times New Roman" panose="02020603050405020304" pitchFamily="18" charset="0"/>
            </a:endParaRPr>
          </a:p>
        </p:txBody>
      </p:sp>
      <p:grpSp>
        <p:nvGrpSpPr>
          <p:cNvPr id="5" name="Группа 4"/>
          <p:cNvGrpSpPr>
            <a:grpSpLocks/>
          </p:cNvGrpSpPr>
          <p:nvPr/>
        </p:nvGrpSpPr>
        <p:grpSpPr bwMode="auto">
          <a:xfrm>
            <a:off x="2639616" y="3779313"/>
            <a:ext cx="2051657" cy="1302815"/>
            <a:chOff x="4112126" y="1172658"/>
            <a:chExt cx="2534878" cy="1652567"/>
          </a:xfrm>
        </p:grpSpPr>
        <p:sp>
          <p:nvSpPr>
            <p:cNvPr id="6" name="Стрелка вправо 5"/>
            <p:cNvSpPr/>
            <p:nvPr/>
          </p:nvSpPr>
          <p:spPr>
            <a:xfrm>
              <a:off x="5929225" y="2539289"/>
              <a:ext cx="499768" cy="285936"/>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7" name="Стрелка вправо 6"/>
            <p:cNvSpPr/>
            <p:nvPr/>
          </p:nvSpPr>
          <p:spPr>
            <a:xfrm rot="10800000">
              <a:off x="4112126" y="2111747"/>
              <a:ext cx="499768" cy="285935"/>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8" name="Стрелка вправо 7"/>
            <p:cNvSpPr/>
            <p:nvPr/>
          </p:nvSpPr>
          <p:spPr>
            <a:xfrm rot="19618066">
              <a:off x="6147235" y="1172658"/>
              <a:ext cx="499769" cy="285936"/>
            </a:xfrm>
            <a:prstGeom prst="rightArrow">
              <a:avLst/>
            </a:prstGeom>
            <a:gradFill flip="none" rotWithShape="1">
              <a:gsLst>
                <a:gs pos="0">
                  <a:srgbClr val="000082"/>
                </a:gs>
                <a:gs pos="30000">
                  <a:srgbClr val="66008F"/>
                </a:gs>
                <a:gs pos="64999">
                  <a:srgbClr val="BA0066"/>
                </a:gs>
                <a:gs pos="89999">
                  <a:srgbClr val="FF0000"/>
                </a:gs>
                <a:gs pos="100000">
                  <a:srgbClr val="FF82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grpSp>
      <p:sp>
        <p:nvSpPr>
          <p:cNvPr id="10" name="TextBox 1">
            <a:extLst>
              <a:ext uri="{FF2B5EF4-FFF2-40B4-BE49-F238E27FC236}">
                <a16:creationId xmlns:a16="http://schemas.microsoft.com/office/drawing/2014/main" id="{E9383436-C2DF-4059-8CEB-041848A30082}"/>
              </a:ext>
            </a:extLst>
          </p:cNvPr>
          <p:cNvSpPr txBox="1">
            <a:spLocks noChangeArrowheads="1"/>
          </p:cNvSpPr>
          <p:nvPr/>
        </p:nvSpPr>
        <p:spPr bwMode="auto">
          <a:xfrm>
            <a:off x="182340" y="765175"/>
            <a:ext cx="7427366" cy="2759730"/>
          </a:xfrm>
          <a:prstGeom prst="rect">
            <a:avLst/>
          </a:prstGeom>
          <a:noFill/>
          <a:ln w="9525">
            <a:noFill/>
            <a:miter lim="800000"/>
            <a:headEnd/>
            <a:tailEnd/>
          </a:ln>
        </p:spPr>
        <p:txBody>
          <a:bodyPr wrap="square">
            <a:spAutoFit/>
          </a:bodyPr>
          <a:lstStyle/>
          <a:p>
            <a:pPr fontAlgn="base">
              <a:spcBef>
                <a:spcPct val="0"/>
              </a:spcBef>
              <a:spcAft>
                <a:spcPct val="0"/>
              </a:spcAft>
              <a:buClr>
                <a:srgbClr val="FF0000"/>
              </a:buClr>
            </a:pPr>
            <a:r>
              <a:rPr lang="ru-RU" altLang="ru-RU" sz="1600" dirty="0">
                <a:solidFill>
                  <a:srgbClr val="002060"/>
                </a:solidFill>
                <a:latin typeface="Arial" panose="020B0604020202020204" pitchFamily="34" charset="0"/>
                <a:cs typeface="Arial" panose="020B0604020202020204" pitchFamily="34" charset="0"/>
              </a:rPr>
              <a:t>Эксперименты при экстремально низких сечениях</a:t>
            </a:r>
            <a:r>
              <a:rPr lang="en-US" altLang="ru-RU" sz="1600" dirty="0">
                <a:solidFill>
                  <a:srgbClr val="002060"/>
                </a:solidFill>
                <a:latin typeface="Arial" panose="020B0604020202020204" pitchFamily="34" charset="0"/>
                <a:cs typeface="Arial" panose="020B0604020202020204" pitchFamily="34" charset="0"/>
              </a:rPr>
              <a:t> (</a:t>
            </a:r>
            <a:r>
              <a:rPr lang="el-GR" altLang="ru-RU" sz="1600" dirty="0">
                <a:solidFill>
                  <a:srgbClr val="002060"/>
                </a:solidFill>
                <a:latin typeface="Arial" panose="020B0604020202020204" pitchFamily="34" charset="0"/>
                <a:cs typeface="Arial" panose="020B0604020202020204" pitchFamily="34" charset="0"/>
              </a:rPr>
              <a:t>σ</a:t>
            </a:r>
            <a:r>
              <a:rPr lang="en-US" altLang="ru-RU" sz="1600" dirty="0">
                <a:solidFill>
                  <a:srgbClr val="002060"/>
                </a:solidFill>
                <a:latin typeface="Arial" panose="020B0604020202020204" pitchFamily="34" charset="0"/>
                <a:cs typeface="Arial" panose="020B0604020202020204" pitchFamily="34" charset="0"/>
              </a:rPr>
              <a:t>&lt;100 </a:t>
            </a:r>
            <a:r>
              <a:rPr lang="ru-RU" altLang="ru-RU" sz="1600" dirty="0" err="1">
                <a:solidFill>
                  <a:srgbClr val="002060"/>
                </a:solidFill>
                <a:latin typeface="Arial" panose="020B0604020202020204" pitchFamily="34" charset="0"/>
                <a:cs typeface="Arial" panose="020B0604020202020204" pitchFamily="34" charset="0"/>
              </a:rPr>
              <a:t>фб</a:t>
            </a:r>
            <a:r>
              <a:rPr lang="en-US" altLang="ru-RU" sz="1600" dirty="0">
                <a:solidFill>
                  <a:srgbClr val="002060"/>
                </a:solidFill>
                <a:latin typeface="Arial" panose="020B0604020202020204" pitchFamily="34" charset="0"/>
                <a:cs typeface="Arial" panose="020B0604020202020204" pitchFamily="34" charset="0"/>
              </a:rPr>
              <a:t>) :</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Синтез новых СТЭ с</a:t>
            </a:r>
            <a:r>
              <a:rPr lang="en-US" altLang="ru-RU" sz="1600" dirty="0">
                <a:solidFill>
                  <a:srgbClr val="002060"/>
                </a:solidFill>
                <a:latin typeface="Arial" panose="020B0604020202020204" pitchFamily="34" charset="0"/>
                <a:cs typeface="Arial" panose="020B0604020202020204" pitchFamily="34" charset="0"/>
              </a:rPr>
              <a:t> Z = 119 </a:t>
            </a:r>
            <a:r>
              <a:rPr lang="ru-RU" altLang="ru-RU" sz="1600" dirty="0">
                <a:solidFill>
                  <a:srgbClr val="002060"/>
                </a:solidFill>
                <a:latin typeface="Arial" panose="020B0604020202020204" pitchFamily="34" charset="0"/>
                <a:cs typeface="Arial" panose="020B0604020202020204" pitchFamily="34" charset="0"/>
              </a:rPr>
              <a:t>и</a:t>
            </a:r>
            <a:r>
              <a:rPr lang="en-US" altLang="ru-RU" sz="1600" dirty="0">
                <a:solidFill>
                  <a:srgbClr val="002060"/>
                </a:solidFill>
                <a:latin typeface="Arial" panose="020B0604020202020204" pitchFamily="34" charset="0"/>
                <a:cs typeface="Arial" panose="020B0604020202020204" pitchFamily="34" charset="0"/>
              </a:rPr>
              <a:t> 120 </a:t>
            </a:r>
            <a:r>
              <a:rPr lang="ru-RU" altLang="ru-RU" sz="1600" dirty="0">
                <a:solidFill>
                  <a:srgbClr val="002060"/>
                </a:solidFill>
                <a:latin typeface="Arial" panose="020B0604020202020204" pitchFamily="34" charset="0"/>
                <a:cs typeface="Arial" panose="020B0604020202020204" pitchFamily="34" charset="0"/>
              </a:rPr>
              <a:t>в реакциях с</a:t>
            </a:r>
            <a:r>
              <a:rPr lang="en-US" altLang="ru-RU" sz="1600" dirty="0">
                <a:solidFill>
                  <a:srgbClr val="002060"/>
                </a:solidFill>
                <a:latin typeface="Arial" panose="020B0604020202020204" pitchFamily="34" charset="0"/>
                <a:cs typeface="Arial" panose="020B0604020202020204" pitchFamily="34" charset="0"/>
              </a:rPr>
              <a:t> </a:t>
            </a:r>
            <a:r>
              <a:rPr lang="en-US" altLang="ru-RU" sz="1600" baseline="30000" dirty="0">
                <a:solidFill>
                  <a:srgbClr val="002060"/>
                </a:solidFill>
                <a:latin typeface="Arial" panose="020B0604020202020204" pitchFamily="34" charset="0"/>
                <a:cs typeface="Arial" panose="020B0604020202020204" pitchFamily="34" charset="0"/>
              </a:rPr>
              <a:t>50</a:t>
            </a:r>
            <a:r>
              <a:rPr lang="en-US" altLang="ru-RU" sz="1600" dirty="0">
                <a:solidFill>
                  <a:srgbClr val="002060"/>
                </a:solidFill>
                <a:latin typeface="Arial" panose="020B0604020202020204" pitchFamily="34" charset="0"/>
                <a:cs typeface="Arial" panose="020B0604020202020204" pitchFamily="34" charset="0"/>
              </a:rPr>
              <a:t>Ti, </a:t>
            </a:r>
            <a:r>
              <a:rPr lang="en-US" altLang="ru-RU" sz="1600" baseline="30000" dirty="0">
                <a:solidFill>
                  <a:srgbClr val="002060"/>
                </a:solidFill>
                <a:latin typeface="Arial" panose="020B0604020202020204" pitchFamily="34" charset="0"/>
                <a:cs typeface="Arial" panose="020B0604020202020204" pitchFamily="34" charset="0"/>
              </a:rPr>
              <a:t>54</a:t>
            </a:r>
            <a:r>
              <a:rPr lang="en-US" altLang="ru-RU" sz="1600" dirty="0">
                <a:solidFill>
                  <a:srgbClr val="002060"/>
                </a:solidFill>
                <a:latin typeface="Arial" panose="020B0604020202020204" pitchFamily="34" charset="0"/>
                <a:cs typeface="Arial" panose="020B0604020202020204" pitchFamily="34" charset="0"/>
              </a:rPr>
              <a:t>Cr ...;</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Синтез новых изотопов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Поиск редких мод распада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Поиск границ Острова стабильности</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Функции возбуждения</a:t>
            </a:r>
            <a:r>
              <a:rPr lang="en-US" altLang="ru-RU" sz="1600" dirty="0">
                <a:solidFill>
                  <a:srgbClr val="002060"/>
                </a:solidFill>
                <a:latin typeface="Arial" panose="020B0604020202020204" pitchFamily="34" charset="0"/>
                <a:cs typeface="Arial" panose="020B0604020202020204" pitchFamily="34" charset="0"/>
              </a:rPr>
              <a:t>.</a:t>
            </a:r>
          </a:p>
          <a:p>
            <a:pPr fontAlgn="base">
              <a:spcBef>
                <a:spcPts val="1600"/>
              </a:spcBef>
              <a:spcAft>
                <a:spcPct val="0"/>
              </a:spcAft>
              <a:buClr>
                <a:srgbClr val="FF0000"/>
              </a:buClr>
            </a:pPr>
            <a:r>
              <a:rPr lang="ru-RU" altLang="ru-RU" sz="1600" dirty="0">
                <a:solidFill>
                  <a:srgbClr val="002060"/>
                </a:solidFill>
                <a:latin typeface="Arial" panose="020B0604020202020204" pitchFamily="34" charset="0"/>
                <a:cs typeface="Arial" panose="020B0604020202020204" pitchFamily="34" charset="0"/>
              </a:rPr>
              <a:t>Эксперименты, требующие высокой статистики</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Спектроскопия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Измерение масс СТЭ</a:t>
            </a:r>
            <a:r>
              <a:rPr lang="en-US" altLang="ru-RU" sz="1600" dirty="0">
                <a:solidFill>
                  <a:srgbClr val="002060"/>
                </a:solidFill>
                <a:latin typeface="Arial" panose="020B0604020202020204" pitchFamily="34" charset="0"/>
                <a:cs typeface="Arial" panose="020B0604020202020204" pitchFamily="34" charset="0"/>
              </a:rPr>
              <a:t>;</a:t>
            </a:r>
          </a:p>
          <a:p>
            <a:pPr marL="457200" fontAlgn="base">
              <a:spcBef>
                <a:spcPct val="0"/>
              </a:spcBef>
              <a:spcAft>
                <a:spcPct val="0"/>
              </a:spcAft>
              <a:buClr>
                <a:srgbClr val="FF0000"/>
              </a:buClr>
            </a:pPr>
            <a:r>
              <a:rPr lang="en-US" altLang="ru-RU" sz="1600" dirty="0">
                <a:solidFill>
                  <a:srgbClr val="002060"/>
                </a:solidFill>
                <a:latin typeface="Arial" panose="020B0604020202020204" pitchFamily="34" charset="0"/>
                <a:cs typeface="Arial" panose="020B0604020202020204" pitchFamily="34" charset="0"/>
              </a:rPr>
              <a:t>- </a:t>
            </a:r>
            <a:r>
              <a:rPr lang="ru-RU" altLang="ru-RU" sz="1600" dirty="0">
                <a:solidFill>
                  <a:srgbClr val="002060"/>
                </a:solidFill>
                <a:latin typeface="Arial" panose="020B0604020202020204" pitchFamily="34" charset="0"/>
                <a:cs typeface="Arial" panose="020B0604020202020204" pitchFamily="34" charset="0"/>
              </a:rPr>
              <a:t>Изучение химических свойств СТЭ</a:t>
            </a:r>
            <a:r>
              <a:rPr lang="en-US" altLang="ru-RU" sz="1600" dirty="0">
                <a:solidFill>
                  <a:srgbClr val="002060"/>
                </a:solidFill>
                <a:latin typeface="Arial" panose="020B0604020202020204" pitchFamily="34" charset="0"/>
                <a:cs typeface="Arial" panose="020B0604020202020204" pitchFamily="34" charset="0"/>
              </a:rPr>
              <a:t>.</a:t>
            </a:r>
          </a:p>
        </p:txBody>
      </p:sp>
      <p:pic>
        <p:nvPicPr>
          <p:cNvPr id="11" name="Picture 2" descr="ZD135 SHE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31" t="-926" r="15630" b="12403"/>
          <a:stretch/>
        </p:blipFill>
        <p:spPr bwMode="auto">
          <a:xfrm>
            <a:off x="7825730" y="0"/>
            <a:ext cx="4176464" cy="28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15890" t="2999"/>
          <a:stretch/>
        </p:blipFill>
        <p:spPr>
          <a:xfrm>
            <a:off x="7824192" y="3822859"/>
            <a:ext cx="4178002" cy="2843717"/>
          </a:xfrm>
          <a:prstGeom prst="rect">
            <a:avLst/>
          </a:prstGeom>
        </p:spPr>
      </p:pic>
      <p:sp>
        <p:nvSpPr>
          <p:cNvPr id="13" name="TextBox 12"/>
          <p:cNvSpPr txBox="1"/>
          <p:nvPr/>
        </p:nvSpPr>
        <p:spPr>
          <a:xfrm>
            <a:off x="7824192" y="2821713"/>
            <a:ext cx="4178002" cy="1477328"/>
          </a:xfrm>
          <a:prstGeom prst="rect">
            <a:avLst/>
          </a:prstGeom>
          <a:solidFill>
            <a:srgbClr val="6F717E"/>
          </a:solidFill>
        </p:spPr>
        <p:txBody>
          <a:bodyPr wrap="square" rtlCol="0">
            <a:spAutoFit/>
          </a:bodyPr>
          <a:lstStyle/>
          <a:p>
            <a:r>
              <a:rPr lang="ru-RU" b="1" dirty="0">
                <a:solidFill>
                  <a:schemeClr val="bg1"/>
                </a:solidFill>
                <a:latin typeface="Arial" panose="020B0604020202020204" pitchFamily="34" charset="0"/>
                <a:cs typeface="Arial" panose="020B0604020202020204" pitchFamily="34" charset="0"/>
              </a:rPr>
              <a:t>Пучки </a:t>
            </a:r>
            <a:r>
              <a:rPr lang="en-US" b="1" baseline="30000" dirty="0">
                <a:solidFill>
                  <a:schemeClr val="bg1"/>
                </a:solidFill>
                <a:latin typeface="Arial" panose="020B0604020202020204" pitchFamily="34" charset="0"/>
                <a:cs typeface="Arial" panose="020B0604020202020204" pitchFamily="34" charset="0"/>
              </a:rPr>
              <a:t>48</a:t>
            </a:r>
            <a:r>
              <a:rPr lang="en-US" b="1" dirty="0">
                <a:solidFill>
                  <a:schemeClr val="bg1"/>
                </a:solidFill>
                <a:latin typeface="Arial" panose="020B0604020202020204" pitchFamily="34" charset="0"/>
                <a:cs typeface="Arial" panose="020B0604020202020204" pitchFamily="34" charset="0"/>
              </a:rPr>
              <a:t>Ca @ </a:t>
            </a:r>
            <a:r>
              <a:rPr lang="ru-RU" b="1" dirty="0">
                <a:solidFill>
                  <a:schemeClr val="bg1"/>
                </a:solidFill>
                <a:latin typeface="Arial" panose="020B0604020202020204" pitchFamily="34" charset="0"/>
                <a:cs typeface="Arial" panose="020B0604020202020204" pitchFamily="34" charset="0"/>
              </a:rPr>
              <a:t>ДЦ</a:t>
            </a:r>
            <a:r>
              <a:rPr lang="en-US" b="1" dirty="0">
                <a:solidFill>
                  <a:schemeClr val="bg1"/>
                </a:solidFill>
                <a:latin typeface="Arial" panose="020B0604020202020204" pitchFamily="34" charset="0"/>
                <a:cs typeface="Arial" panose="020B0604020202020204" pitchFamily="34" charset="0"/>
              </a:rPr>
              <a:t>-280:</a:t>
            </a:r>
          </a:p>
          <a:p>
            <a:pPr marL="285750" indent="-285750">
              <a:buFont typeface="Arial" panose="020B0604020202020204" pitchFamily="34" charset="0"/>
              <a:buChar char="•"/>
            </a:pPr>
            <a:r>
              <a:rPr lang="ru-RU" i="1" dirty="0">
                <a:solidFill>
                  <a:schemeClr val="bg1"/>
                </a:solidFill>
                <a:latin typeface="Arial" panose="020B0604020202020204" pitchFamily="34" charset="0"/>
                <a:cs typeface="Arial" panose="020B0604020202020204" pitchFamily="34" charset="0"/>
              </a:rPr>
              <a:t>Интенсивность</a:t>
            </a:r>
            <a:r>
              <a:rPr lang="en-US" i="1" dirty="0">
                <a:solidFill>
                  <a:schemeClr val="bg1"/>
                </a:solidFill>
                <a:latin typeface="Arial" panose="020B0604020202020204" pitchFamily="34" charset="0"/>
                <a:cs typeface="Arial" panose="020B0604020202020204" pitchFamily="34" charset="0"/>
              </a:rPr>
              <a:t> </a:t>
            </a:r>
            <a:r>
              <a:rPr lang="ru-RU" i="1" dirty="0">
                <a:solidFill>
                  <a:schemeClr val="bg1"/>
                </a:solidFill>
                <a:latin typeface="Arial" panose="020B0604020202020204" pitchFamily="34" charset="0"/>
                <a:cs typeface="Arial" panose="020B0604020202020204" pitchFamily="34" charset="0"/>
              </a:rPr>
              <a:t>до </a:t>
            </a:r>
            <a:r>
              <a:rPr lang="en-US" i="1" dirty="0">
                <a:solidFill>
                  <a:schemeClr val="bg1"/>
                </a:solidFill>
                <a:latin typeface="Arial" panose="020B0604020202020204" pitchFamily="34" charset="0"/>
                <a:cs typeface="Arial" panose="020B0604020202020204" pitchFamily="34" charset="0"/>
              </a:rPr>
              <a:t>6∙</a:t>
            </a:r>
            <a:r>
              <a:rPr lang="ru-RU" i="1" dirty="0">
                <a:solidFill>
                  <a:schemeClr val="bg1"/>
                </a:solidFill>
                <a:latin typeface="Arial" panose="020B0604020202020204" pitchFamily="34" charset="0"/>
                <a:cs typeface="Arial" panose="020B0604020202020204" pitchFamily="34" charset="0"/>
              </a:rPr>
              <a:t>10</a:t>
            </a:r>
            <a:r>
              <a:rPr lang="ru-RU" i="1" baseline="30000" dirty="0">
                <a:solidFill>
                  <a:schemeClr val="bg1"/>
                </a:solidFill>
                <a:latin typeface="Arial" panose="020B0604020202020204" pitchFamily="34" charset="0"/>
                <a:cs typeface="Arial" panose="020B0604020202020204" pitchFamily="34" charset="0"/>
              </a:rPr>
              <a:t>1</a:t>
            </a:r>
            <a:r>
              <a:rPr lang="en-US" i="1" baseline="30000" dirty="0">
                <a:solidFill>
                  <a:schemeClr val="bg1"/>
                </a:solidFill>
                <a:latin typeface="Arial" panose="020B0604020202020204" pitchFamily="34" charset="0"/>
                <a:cs typeface="Arial" panose="020B0604020202020204" pitchFamily="34" charset="0"/>
              </a:rPr>
              <a:t>3</a:t>
            </a:r>
            <a:r>
              <a:rPr lang="ru-RU" i="1" dirty="0">
                <a:solidFill>
                  <a:schemeClr val="bg1"/>
                </a:solidFill>
                <a:latin typeface="Arial" panose="020B0604020202020204" pitchFamily="34" charset="0"/>
                <a:cs typeface="Arial" panose="020B0604020202020204" pitchFamily="34" charset="0"/>
              </a:rPr>
              <a:t> ион</a:t>
            </a:r>
            <a:r>
              <a:rPr lang="en-US" i="1" dirty="0">
                <a:solidFill>
                  <a:schemeClr val="bg1"/>
                </a:solidFill>
                <a:latin typeface="Arial" panose="020B0604020202020204" pitchFamily="34" charset="0"/>
                <a:cs typeface="Arial" panose="020B0604020202020204" pitchFamily="34" charset="0"/>
              </a:rPr>
              <a:t>/</a:t>
            </a:r>
            <a:r>
              <a:rPr lang="ru-RU" i="1" dirty="0">
                <a:solidFill>
                  <a:schemeClr val="bg1"/>
                </a:solidFill>
                <a:latin typeface="Arial" panose="020B0604020202020204" pitchFamily="34" charset="0"/>
                <a:cs typeface="Arial" panose="020B0604020202020204" pitchFamily="34" charset="0"/>
              </a:rPr>
              <a:t>с</a:t>
            </a:r>
            <a:r>
              <a:rPr lang="en-US" i="1" dirty="0">
                <a:solidFill>
                  <a:schemeClr val="bg1"/>
                </a:solidFill>
                <a:latin typeface="Arial" panose="020B0604020202020204" pitchFamily="34" charset="0"/>
                <a:cs typeface="Arial" panose="020B0604020202020204" pitchFamily="34" charset="0"/>
              </a:rPr>
              <a:t>, 10 </a:t>
            </a:r>
            <a:r>
              <a:rPr lang="en-US" i="1" dirty="0" err="1">
                <a:solidFill>
                  <a:schemeClr val="bg1"/>
                </a:solidFill>
                <a:latin typeface="Arial" panose="020B0604020202020204" pitchFamily="34" charset="0"/>
                <a:cs typeface="Arial" panose="020B0604020202020204" pitchFamily="34" charset="0"/>
              </a:rPr>
              <a:t>p</a:t>
            </a:r>
            <a:r>
              <a:rPr lang="en-US" i="1" dirty="0" err="1">
                <a:solidFill>
                  <a:schemeClr val="bg1"/>
                </a:solidFill>
                <a:latin typeface="Symbol" panose="05050102010706020507" pitchFamily="18" charset="2"/>
                <a:cs typeface="Arial" panose="020B0604020202020204" pitchFamily="34" charset="0"/>
              </a:rPr>
              <a:t>m</a:t>
            </a:r>
            <a:r>
              <a:rPr lang="en-US" i="1" dirty="0" err="1">
                <a:solidFill>
                  <a:schemeClr val="bg1"/>
                </a:solidFill>
                <a:latin typeface="Arial" panose="020B0604020202020204" pitchFamily="34" charset="0"/>
                <a:cs typeface="Arial" panose="020B0604020202020204" pitchFamily="34" charset="0"/>
              </a:rPr>
              <a:t>A</a:t>
            </a:r>
            <a:endParaRPr lang="en-US" i="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i="1" dirty="0">
                <a:solidFill>
                  <a:schemeClr val="bg1"/>
                </a:solidFill>
                <a:latin typeface="Arial" panose="020B0604020202020204" pitchFamily="34" charset="0"/>
                <a:cs typeface="Arial" panose="020B0604020202020204" pitchFamily="34" charset="0"/>
              </a:rPr>
              <a:t>Энергия:</a:t>
            </a:r>
            <a:r>
              <a:rPr lang="en-US" i="1" dirty="0">
                <a:solidFill>
                  <a:schemeClr val="bg1"/>
                </a:solidFill>
                <a:latin typeface="Arial" panose="020B0604020202020204" pitchFamily="34" charset="0"/>
                <a:cs typeface="Arial" panose="020B0604020202020204" pitchFamily="34" charset="0"/>
              </a:rPr>
              <a:t> 5 - 8</a:t>
            </a:r>
            <a:r>
              <a:rPr lang="ru-RU" i="1"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cs typeface="Arial" panose="020B0604020202020204" pitchFamily="34" charset="0"/>
              </a:rPr>
              <a:t>A·</a:t>
            </a:r>
            <a:r>
              <a:rPr lang="ru-RU" i="1" dirty="0">
                <a:solidFill>
                  <a:schemeClr val="bg1"/>
                </a:solidFill>
                <a:latin typeface="Arial" panose="020B0604020202020204" pitchFamily="34" charset="0"/>
                <a:cs typeface="Arial" panose="020B0604020202020204" pitchFamily="34" charset="0"/>
              </a:rPr>
              <a:t>МэВ</a:t>
            </a:r>
            <a:endParaRPr lang="en-US" i="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i="1" dirty="0">
                <a:solidFill>
                  <a:schemeClr val="bg1"/>
                </a:solidFill>
                <a:latin typeface="Arial" panose="020B0604020202020204" pitchFamily="34" charset="0"/>
                <a:cs typeface="Arial" panose="020B0604020202020204" pitchFamily="34" charset="0"/>
              </a:rPr>
              <a:t>Эффективность</a:t>
            </a:r>
            <a:r>
              <a:rPr lang="en-US" i="1" dirty="0">
                <a:solidFill>
                  <a:schemeClr val="bg1"/>
                </a:solidFill>
                <a:latin typeface="Arial" panose="020B0604020202020204" pitchFamily="34" charset="0"/>
                <a:cs typeface="Arial" panose="020B0604020202020204" pitchFamily="34" charset="0"/>
              </a:rPr>
              <a:t>: ~50%</a:t>
            </a:r>
            <a:endParaRPr lang="ru-RU" i="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682969" y="2113827"/>
            <a:ext cx="1778051" cy="707886"/>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В.К. </a:t>
            </a:r>
            <a:r>
              <a:rPr lang="ru-RU" sz="2000" i="1" dirty="0" err="1">
                <a:solidFill>
                  <a:srgbClr val="002060"/>
                </a:solidFill>
                <a:latin typeface="Arial" panose="020B0604020202020204" pitchFamily="34" charset="0"/>
                <a:cs typeface="Arial" panose="020B0604020202020204" pitchFamily="34" charset="0"/>
              </a:rPr>
              <a:t>Утенков</a:t>
            </a:r>
            <a:endParaRPr lang="ru-RU" sz="2000" i="1" dirty="0">
              <a:solidFill>
                <a:srgbClr val="002060"/>
              </a:solidFill>
              <a:latin typeface="Arial" panose="020B0604020202020204" pitchFamily="34" charset="0"/>
              <a:cs typeface="Arial" panose="020B0604020202020204" pitchFamily="34" charset="0"/>
            </a:endParaRPr>
          </a:p>
          <a:p>
            <a:r>
              <a:rPr lang="ru-RU" sz="2000" i="1" dirty="0">
                <a:solidFill>
                  <a:srgbClr val="002060"/>
                </a:solidFill>
                <a:latin typeface="Arial" panose="020B0604020202020204" pitchFamily="34" charset="0"/>
                <a:cs typeface="Arial" panose="020B0604020202020204" pitchFamily="34" charset="0"/>
              </a:rPr>
              <a:t>В.А. Семин</a:t>
            </a:r>
          </a:p>
        </p:txBody>
      </p:sp>
    </p:spTree>
    <p:extLst>
      <p:ext uri="{BB962C8B-B14F-4D97-AF65-F5344CB8AC3E}">
        <p14:creationId xmlns:p14="http://schemas.microsoft.com/office/powerpoint/2010/main" val="65291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9336" y="74141"/>
            <a:ext cx="11903386" cy="523220"/>
          </a:xfrm>
          <a:prstGeom prst="rect">
            <a:avLst/>
          </a:prstGeom>
          <a:noFill/>
          <a:ln>
            <a:noFill/>
          </a:ln>
          <a:effec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ru-RU" sz="2800" b="1" dirty="0">
                <a:solidFill>
                  <a:srgbClr val="C00000"/>
                </a:solidFill>
                <a:latin typeface="Arial" panose="020B0604020202020204" pitchFamily="34" charset="0"/>
                <a:cs typeface="Arial" panose="020B0604020202020204" pitchFamily="34" charset="0"/>
              </a:rPr>
              <a:t>Установки Фабрики СТЭ</a:t>
            </a:r>
          </a:p>
        </p:txBody>
      </p:sp>
      <p:pic>
        <p:nvPicPr>
          <p:cNvPr id="8" name="Рисунок 7" descr="z2.bmp"/>
          <p:cNvPicPr>
            <a:picLocks noChangeAspect="1"/>
          </p:cNvPicPr>
          <p:nvPr/>
        </p:nvPicPr>
        <p:blipFill rotWithShape="1">
          <a:blip r:embed="rId2" cstate="print"/>
          <a:srcRect r="17179" b="11771"/>
          <a:stretch/>
        </p:blipFill>
        <p:spPr>
          <a:xfrm>
            <a:off x="477946" y="764704"/>
            <a:ext cx="5407553" cy="3240360"/>
          </a:xfrm>
          <a:prstGeom prst="rect">
            <a:avLst/>
          </a:prstGeom>
        </p:spPr>
      </p:pic>
      <p:sp>
        <p:nvSpPr>
          <p:cNvPr id="9" name="Прямоугольник 8"/>
          <p:cNvSpPr/>
          <p:nvPr/>
        </p:nvSpPr>
        <p:spPr>
          <a:xfrm>
            <a:off x="4426766" y="3358134"/>
            <a:ext cx="1458733" cy="646331"/>
          </a:xfrm>
          <a:prstGeom prst="rect">
            <a:avLst/>
          </a:prstGeom>
          <a:solidFill>
            <a:srgbClr val="BEBCB3"/>
          </a:solidFill>
        </p:spPr>
        <p:txBody>
          <a:bodyPr wrap="none">
            <a:spAutoFit/>
          </a:bodyPr>
          <a:lstStyle/>
          <a:p>
            <a:r>
              <a:rPr lang="en-US" b="1" dirty="0">
                <a:solidFill>
                  <a:schemeClr val="bg1"/>
                </a:solidFill>
                <a:latin typeface="Arial" panose="020B0604020202020204" pitchFamily="34" charset="0"/>
                <a:cs typeface="Arial" panose="020B0604020202020204" pitchFamily="34" charset="0"/>
              </a:rPr>
              <a:t>DGFRS-2:</a:t>
            </a:r>
          </a:p>
          <a:p>
            <a:r>
              <a:rPr lang="ru-RU" i="1" dirty="0">
                <a:solidFill>
                  <a:schemeClr val="bg1"/>
                </a:solidFill>
                <a:latin typeface="Arial" panose="020B0604020202020204" pitchFamily="34" charset="0"/>
                <a:cs typeface="Arial" panose="020B0604020202020204" pitchFamily="34" charset="0"/>
              </a:rPr>
              <a:t>запуск</a:t>
            </a:r>
            <a:r>
              <a:rPr lang="en-US" i="1" dirty="0">
                <a:solidFill>
                  <a:schemeClr val="bg1"/>
                </a:solidFill>
                <a:latin typeface="Arial" panose="020B0604020202020204" pitchFamily="34" charset="0"/>
                <a:cs typeface="Arial" panose="020B0604020202020204" pitchFamily="34" charset="0"/>
              </a:rPr>
              <a:t> 2020</a:t>
            </a:r>
            <a:endParaRPr lang="ru-RU"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84766C2-B240-4960-9FDA-DAD8739C9208}"/>
              </a:ext>
            </a:extLst>
          </p:cNvPr>
          <p:cNvSpPr txBox="1"/>
          <p:nvPr/>
        </p:nvSpPr>
        <p:spPr>
          <a:xfrm>
            <a:off x="117906" y="4192970"/>
            <a:ext cx="5807968"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Synthesis of new SHE;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Synthesis of new neutron-deficient isotopes of SHE: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“shaping” of island of stability;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Search for rear decay channels in </a:t>
            </a:r>
            <a:r>
              <a:rPr lang="en-US" baseline="30000" dirty="0">
                <a:latin typeface="Arial" panose="020B0604020202020204" pitchFamily="34" charset="0"/>
                <a:cs typeface="Arial" panose="020B0604020202020204" pitchFamily="34" charset="0"/>
              </a:rPr>
              <a:t>48</a:t>
            </a:r>
            <a:r>
              <a:rPr lang="en-US" dirty="0">
                <a:latin typeface="Arial" panose="020B0604020202020204" pitchFamily="34" charset="0"/>
                <a:cs typeface="Arial" panose="020B0604020202020204" pitchFamily="34" charset="0"/>
              </a:rPr>
              <a:t>Ca-induced reactions (EC, </a:t>
            </a:r>
            <a:r>
              <a:rPr lang="en-US" dirty="0" err="1">
                <a:latin typeface="Arial" panose="020B0604020202020204" pitchFamily="34" charset="0"/>
                <a:cs typeface="Arial" panose="020B0604020202020204" pitchFamily="34" charset="0"/>
              </a:rPr>
              <a:t>pxn</a:t>
            </a:r>
            <a:r>
              <a:rPr lang="en-US" dirty="0">
                <a:latin typeface="Arial" panose="020B0604020202020204" pitchFamily="34" charset="0"/>
                <a:cs typeface="Arial" panose="020B0604020202020204" pitchFamily="34" charset="0"/>
              </a:rPr>
              <a:t>, 1-2n): towards island of stability;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Decay modes, excitation functions, etc.</a:t>
            </a:r>
          </a:p>
        </p:txBody>
      </p:sp>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39"/>
          <a:stretch/>
        </p:blipFill>
        <p:spPr bwMode="auto">
          <a:xfrm>
            <a:off x="6471726" y="764704"/>
            <a:ext cx="4320480" cy="323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8765340" y="3358135"/>
            <a:ext cx="2026865" cy="646331"/>
          </a:xfrm>
          <a:prstGeom prst="rect">
            <a:avLst/>
          </a:prstGeom>
          <a:solidFill>
            <a:srgbClr val="BBAC95"/>
          </a:solid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DGFRS-3:</a:t>
            </a:r>
          </a:p>
          <a:p>
            <a:r>
              <a:rPr lang="ru-RU" i="1" dirty="0">
                <a:solidFill>
                  <a:schemeClr val="bg1"/>
                </a:solidFill>
                <a:latin typeface="Arial" panose="020B0604020202020204" pitchFamily="34" charset="0"/>
                <a:cs typeface="Arial" panose="020B0604020202020204" pitchFamily="34" charset="0"/>
              </a:rPr>
              <a:t>запуск</a:t>
            </a:r>
            <a:r>
              <a:rPr lang="en-US" i="1" dirty="0">
                <a:solidFill>
                  <a:schemeClr val="bg1"/>
                </a:solidFill>
                <a:latin typeface="Arial" panose="020B0604020202020204" pitchFamily="34" charset="0"/>
                <a:cs typeface="Arial" panose="020B0604020202020204" pitchFamily="34" charset="0"/>
              </a:rPr>
              <a:t> 2022</a:t>
            </a:r>
          </a:p>
        </p:txBody>
      </p:sp>
      <p:sp>
        <p:nvSpPr>
          <p:cNvPr id="15" name="TextBox 14">
            <a:extLst>
              <a:ext uri="{FF2B5EF4-FFF2-40B4-BE49-F238E27FC236}">
                <a16:creationId xmlns:a16="http://schemas.microsoft.com/office/drawing/2014/main" id="{384766C2-B240-4960-9FDA-DAD8739C9208}"/>
              </a:ext>
            </a:extLst>
          </p:cNvPr>
          <p:cNvSpPr txBox="1"/>
          <p:nvPr/>
        </p:nvSpPr>
        <p:spPr>
          <a:xfrm>
            <a:off x="6352390" y="4192970"/>
            <a:ext cx="5807968"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Spectroscopy of SHE;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Chemical studies for SH nuclei with half-lives</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longer than 1 sec </a:t>
            </a:r>
            <a:r>
              <a:rPr lang="en-US" dirty="0">
                <a:latin typeface="Arial" panose="020B0604020202020204" pitchFamily="34" charset="0"/>
                <a:cs typeface="Arial" panose="020B0604020202020204" pitchFamily="34" charset="0"/>
              </a:rPr>
              <a:t>(114 and lighter);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Precise mass measurements (MR-TOF MS);</a:t>
            </a:r>
          </a:p>
        </p:txBody>
      </p:sp>
      <p:sp>
        <p:nvSpPr>
          <p:cNvPr id="16" name="TextBox 15"/>
          <p:cNvSpPr txBox="1"/>
          <p:nvPr/>
        </p:nvSpPr>
        <p:spPr>
          <a:xfrm>
            <a:off x="4760930" y="6294236"/>
            <a:ext cx="1987211"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Д.И. Соловьев</a:t>
            </a:r>
          </a:p>
        </p:txBody>
      </p:sp>
    </p:spTree>
    <p:extLst>
      <p:ext uri="{BB962C8B-B14F-4D97-AF65-F5344CB8AC3E}">
        <p14:creationId xmlns:p14="http://schemas.microsoft.com/office/powerpoint/2010/main" val="321525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350448" y="1666644"/>
            <a:ext cx="2573140" cy="646331"/>
          </a:xfrm>
          <a:prstGeom prst="rect">
            <a:avLst/>
          </a:prstGeom>
        </p:spPr>
        <p:txBody>
          <a:bodyPr wrap="none">
            <a:spAutoFit/>
          </a:bodyPr>
          <a:lstStyle/>
          <a:p>
            <a:r>
              <a:rPr lang="ru-RU" altLang="ja-JP" b="1" kern="0" dirty="0">
                <a:solidFill>
                  <a:srgbClr val="002060"/>
                </a:solidFill>
                <a:cs typeface="Arial" panose="020B0604020202020204" pitchFamily="34" charset="0"/>
              </a:rPr>
              <a:t>Эксперимент</a:t>
            </a:r>
            <a:r>
              <a:rPr lang="en-US" altLang="ja-JP" b="1" kern="0" dirty="0">
                <a:solidFill>
                  <a:srgbClr val="002060"/>
                </a:solidFill>
                <a:cs typeface="Arial" panose="020B0604020202020204" pitchFamily="34" charset="0"/>
              </a:rPr>
              <a:t>:</a:t>
            </a:r>
            <a:br>
              <a:rPr lang="en-US" altLang="ja-JP" b="1" kern="0" dirty="0">
                <a:solidFill>
                  <a:srgbClr val="002060"/>
                </a:solidFill>
                <a:cs typeface="Arial" panose="020B0604020202020204" pitchFamily="34" charset="0"/>
              </a:rPr>
            </a:br>
            <a:r>
              <a:rPr lang="en-US" altLang="ja-JP" sz="2000" kern="0" baseline="30000" dirty="0">
                <a:solidFill>
                  <a:srgbClr val="002060"/>
                </a:solidFill>
                <a:latin typeface="Arial" panose="020B0604020202020204" pitchFamily="34" charset="0"/>
                <a:cs typeface="Arial" panose="020B0604020202020204" pitchFamily="34" charset="0"/>
              </a:rPr>
              <a:t>243</a:t>
            </a:r>
            <a:r>
              <a:rPr lang="en-US" altLang="ja-JP" kern="0" dirty="0">
                <a:solidFill>
                  <a:srgbClr val="002060"/>
                </a:solidFill>
                <a:latin typeface="Arial" panose="020B0604020202020204" pitchFamily="34" charset="0"/>
                <a:cs typeface="Arial" panose="020B0604020202020204" pitchFamily="34" charset="0"/>
              </a:rPr>
              <a:t>Am + </a:t>
            </a:r>
            <a:r>
              <a:rPr lang="en-US" altLang="ja-JP" sz="2000" kern="0" baseline="30000" dirty="0">
                <a:solidFill>
                  <a:srgbClr val="002060"/>
                </a:solidFill>
                <a:latin typeface="Arial" panose="020B0604020202020204" pitchFamily="34" charset="0"/>
                <a:cs typeface="Arial" panose="020B0604020202020204" pitchFamily="34" charset="0"/>
              </a:rPr>
              <a:t>48</a:t>
            </a:r>
            <a:r>
              <a:rPr lang="en-US" altLang="ja-JP" kern="0" dirty="0">
                <a:solidFill>
                  <a:srgbClr val="002060"/>
                </a:solidFill>
                <a:latin typeface="Arial" panose="020B0604020202020204" pitchFamily="34" charset="0"/>
                <a:cs typeface="Arial" panose="020B0604020202020204" pitchFamily="34" charset="0"/>
              </a:rPr>
              <a:t>Ca</a:t>
            </a:r>
            <a:r>
              <a:rPr lang="ru-RU" altLang="ja-JP" kern="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 </a:t>
            </a:r>
            <a:r>
              <a:rPr lang="en-US" baseline="30000" dirty="0">
                <a:solidFill>
                  <a:srgbClr val="002060"/>
                </a:solidFill>
                <a:latin typeface="Arial" panose="020B0604020202020204" pitchFamily="34" charset="0"/>
                <a:cs typeface="Arial" panose="020B0604020202020204" pitchFamily="34" charset="0"/>
              </a:rPr>
              <a:t>291</a:t>
            </a:r>
            <a:r>
              <a:rPr lang="en-US" dirty="0">
                <a:solidFill>
                  <a:srgbClr val="002060"/>
                </a:solidFill>
                <a:latin typeface="Arial" panose="020B0604020202020204" pitchFamily="34" charset="0"/>
                <a:cs typeface="Arial" panose="020B0604020202020204" pitchFamily="34" charset="0"/>
              </a:rPr>
              <a:t>Mc*</a:t>
            </a:r>
            <a:endParaRPr lang="ru-RU" dirty="0"/>
          </a:p>
        </p:txBody>
      </p:sp>
      <p:sp>
        <p:nvSpPr>
          <p:cNvPr id="6" name="TextBox 5"/>
          <p:cNvSpPr txBox="1"/>
          <p:nvPr/>
        </p:nvSpPr>
        <p:spPr>
          <a:xfrm>
            <a:off x="240008" y="2277119"/>
            <a:ext cx="6694177"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событий синтеза изотопов московия</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Свойства распада 22 изотопов</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Новые изотопы</a:t>
            </a:r>
            <a:r>
              <a:rPr lang="en-US" dirty="0">
                <a:latin typeface="Arial" panose="020B0604020202020204" pitchFamily="34" charset="0"/>
                <a:cs typeface="Arial" panose="020B0604020202020204" pitchFamily="34" charset="0"/>
              </a:rPr>
              <a:t>: </a:t>
            </a:r>
            <a:r>
              <a:rPr lang="en-US" baseline="30000" dirty="0">
                <a:latin typeface="Arial" panose="020B0604020202020204" pitchFamily="34" charset="0"/>
                <a:cs typeface="Arial" panose="020B0604020202020204" pitchFamily="34" charset="0"/>
              </a:rPr>
              <a:t>287</a:t>
            </a:r>
            <a:r>
              <a:rPr lang="en-US" dirty="0">
                <a:latin typeface="Arial" panose="020B0604020202020204" pitchFamily="34" charset="0"/>
                <a:cs typeface="Arial" panose="020B0604020202020204" pitchFamily="34" charset="0"/>
              </a:rPr>
              <a:t>Mc, </a:t>
            </a:r>
            <a:r>
              <a:rPr lang="en-US" baseline="30000" dirty="0">
                <a:latin typeface="Arial" panose="020B0604020202020204" pitchFamily="34" charset="0"/>
                <a:cs typeface="Arial" panose="020B0604020202020204" pitchFamily="34" charset="0"/>
              </a:rPr>
              <a:t>264</a:t>
            </a:r>
            <a:r>
              <a:rPr lang="en-US" dirty="0">
                <a:latin typeface="Arial" panose="020B0604020202020204" pitchFamily="34" charset="0"/>
                <a:cs typeface="Arial" panose="020B0604020202020204" pitchFamily="34" charset="0"/>
              </a:rPr>
              <a:t>Lr;</a:t>
            </a:r>
          </a:p>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Новые моды распада</a:t>
            </a:r>
            <a:r>
              <a:rPr lang="en-US" dirty="0">
                <a:latin typeface="Arial" panose="020B0604020202020204" pitchFamily="34" charset="0"/>
                <a:cs typeface="Arial" panose="020B0604020202020204" pitchFamily="34" charset="0"/>
              </a:rPr>
              <a:t>: </a:t>
            </a:r>
            <a:r>
              <a:rPr lang="en-US" baseline="30000" dirty="0">
                <a:solidFill>
                  <a:srgbClr val="000000"/>
                </a:solidFill>
                <a:latin typeface="Arial" panose="020B0604020202020204" pitchFamily="34" charset="0"/>
                <a:ea typeface="Times New Roman" panose="02020603050405020304" pitchFamily="18" charset="0"/>
              </a:rPr>
              <a:t>268</a:t>
            </a:r>
            <a:r>
              <a:rPr lang="en-US" dirty="0">
                <a:solidFill>
                  <a:srgbClr val="000000"/>
                </a:solidFill>
                <a:latin typeface="Arial" panose="020B0604020202020204" pitchFamily="34" charset="0"/>
                <a:ea typeface="Times New Roman" panose="02020603050405020304" pitchFamily="18" charset="0"/>
              </a:rPr>
              <a:t>Db (</a:t>
            </a:r>
            <a:r>
              <a:rPr lang="ru-RU" dirty="0">
                <a:solidFill>
                  <a:srgbClr val="000000"/>
                </a:solidFill>
                <a:latin typeface="Arial" panose="020B0604020202020204" pitchFamily="34" charset="0"/>
                <a:ea typeface="Times New Roman" panose="02020603050405020304" pitchFamily="18" charset="0"/>
              </a:rPr>
              <a:t>альфа-распад</a:t>
            </a:r>
            <a:r>
              <a:rPr lang="en-US" dirty="0">
                <a:solidFill>
                  <a:srgbClr val="000000"/>
                </a:solidFill>
                <a:latin typeface="Arial" panose="020B0604020202020204" pitchFamily="34" charset="0"/>
                <a:ea typeface="Times New Roman" panose="02020603050405020304" pitchFamily="18" charset="0"/>
              </a:rPr>
              <a:t>),</a:t>
            </a:r>
            <a:br>
              <a:rPr lang="ru-RU" dirty="0">
                <a:solidFill>
                  <a:srgbClr val="000000"/>
                </a:solidFill>
                <a:latin typeface="Arial" panose="020B0604020202020204" pitchFamily="34" charset="0"/>
                <a:ea typeface="Times New Roman" panose="02020603050405020304" pitchFamily="18" charset="0"/>
              </a:rPr>
            </a:br>
            <a:r>
              <a:rPr lang="en-US" baseline="30000" dirty="0">
                <a:solidFill>
                  <a:srgbClr val="000000"/>
                </a:solidFill>
                <a:latin typeface="Arial" panose="020B0604020202020204" pitchFamily="34" charset="0"/>
                <a:ea typeface="Times New Roman" panose="02020603050405020304" pitchFamily="18" charset="0"/>
              </a:rPr>
              <a:t>279</a:t>
            </a:r>
            <a:r>
              <a:rPr lang="en-US" dirty="0">
                <a:solidFill>
                  <a:srgbClr val="000000"/>
                </a:solidFill>
                <a:latin typeface="Arial" panose="020B0604020202020204" pitchFamily="34" charset="0"/>
                <a:ea typeface="Times New Roman" panose="02020603050405020304" pitchFamily="18" charset="0"/>
              </a:rPr>
              <a:t>Rg (</a:t>
            </a:r>
            <a:r>
              <a:rPr lang="ru-RU" dirty="0">
                <a:solidFill>
                  <a:srgbClr val="000000"/>
                </a:solidFill>
                <a:latin typeface="Arial" panose="020B0604020202020204" pitchFamily="34" charset="0"/>
                <a:ea typeface="Times New Roman" panose="02020603050405020304" pitchFamily="18" charset="0"/>
              </a:rPr>
              <a:t>спонтанное деление</a:t>
            </a:r>
            <a:r>
              <a:rPr lang="en-US" dirty="0">
                <a:solidFill>
                  <a:srgbClr val="000000"/>
                </a:solidFill>
                <a:latin typeface="Arial" panose="020B0604020202020204" pitchFamily="34" charset="0"/>
                <a:ea typeface="Times New Roman" panose="02020603050405020304" pitchFamily="18" charset="0"/>
              </a:rPr>
              <a:t>)</a:t>
            </a:r>
            <a:endParaRPr lang="ru-RU" dirty="0">
              <a:solidFill>
                <a:srgbClr val="000000"/>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ru-RU" dirty="0">
                <a:solidFill>
                  <a:srgbClr val="000000"/>
                </a:solidFill>
                <a:latin typeface="Arial" panose="020B0604020202020204" pitchFamily="34" charset="0"/>
                <a:ea typeface="Times New Roman" panose="02020603050405020304" pitchFamily="18" charset="0"/>
              </a:rPr>
              <a:t>Измерена функция возбуждения при 6 энергиях</a:t>
            </a:r>
            <a:endParaRPr lang="en-US" dirty="0">
              <a:solidFill>
                <a:srgbClr val="000000"/>
              </a:solidFill>
              <a:latin typeface="Arial" panose="020B0604020202020204" pitchFamily="34" charset="0"/>
              <a:ea typeface="Times New Roman" panose="02020603050405020304" pitchFamily="18" charset="0"/>
            </a:endParaRPr>
          </a:p>
        </p:txBody>
      </p:sp>
      <p:sp>
        <p:nvSpPr>
          <p:cNvPr id="2" name="Прямоугольник 1"/>
          <p:cNvSpPr/>
          <p:nvPr/>
        </p:nvSpPr>
        <p:spPr>
          <a:xfrm>
            <a:off x="172048" y="260729"/>
            <a:ext cx="7050040" cy="1015663"/>
          </a:xfrm>
          <a:prstGeom prst="rect">
            <a:avLst/>
          </a:prstGeom>
        </p:spPr>
        <p:txBody>
          <a:bodyPr wrap="square">
            <a:spAutoFit/>
          </a:bodyPr>
          <a:lstStyle/>
          <a:p>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Эксперимент по исследованию характеристик распада ядер московия (</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Z</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=115), нарабатываемых на</a:t>
            </a:r>
            <a:b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b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Фабрике сверхтяжелых элементов ОИЯИ</a:t>
            </a:r>
            <a:endParaRPr lang="ru-RU" sz="2000" b="1" dirty="0">
              <a:solidFill>
                <a:srgbClr val="C00000"/>
              </a:solidFill>
              <a:latin typeface="Arial" panose="020B0604020202020204" pitchFamily="34" charset="0"/>
              <a:cs typeface="Arial" panose="020B0604020202020204" pitchFamily="34" charset="0"/>
            </a:endParaRPr>
          </a:p>
        </p:txBody>
      </p:sp>
      <p:grpSp>
        <p:nvGrpSpPr>
          <p:cNvPr id="10" name="Группа 9"/>
          <p:cNvGrpSpPr/>
          <p:nvPr/>
        </p:nvGrpSpPr>
        <p:grpSpPr>
          <a:xfrm>
            <a:off x="7222090" y="301929"/>
            <a:ext cx="4219283" cy="3230315"/>
            <a:chOff x="6982355" y="104958"/>
            <a:chExt cx="4219283" cy="3230315"/>
          </a:xfrm>
        </p:grpSpPr>
        <p:pic>
          <p:nvPicPr>
            <p:cNvPr id="42" name="Рисунок 41" descr="Fig2.bmp">
              <a:extLst>
                <a:ext uri="{FF2B5EF4-FFF2-40B4-BE49-F238E27FC236}">
                  <a16:creationId xmlns:a16="http://schemas.microsoft.com/office/drawing/2014/main" id="{2395E83C-A301-4625-9B8D-AF3B67B40077}"/>
                </a:ext>
              </a:extLst>
            </p:cNvPr>
            <p:cNvPicPr>
              <a:picLocks noChangeAspect="1"/>
            </p:cNvPicPr>
            <p:nvPr/>
          </p:nvPicPr>
          <p:blipFill>
            <a:blip r:embed="rId2" cstate="print"/>
            <a:srcRect l="5353" t="9896" r="13007" b="2605"/>
            <a:stretch>
              <a:fillRect/>
            </a:stretch>
          </p:blipFill>
          <p:spPr>
            <a:xfrm>
              <a:off x="6982355" y="104958"/>
              <a:ext cx="4219283" cy="3164463"/>
            </a:xfrm>
            <a:prstGeom prst="rect">
              <a:avLst/>
            </a:prstGeom>
          </p:spPr>
        </p:pic>
        <p:sp>
          <p:nvSpPr>
            <p:cNvPr id="3" name="TextBox 2"/>
            <p:cNvSpPr txBox="1"/>
            <p:nvPr/>
          </p:nvSpPr>
          <p:spPr>
            <a:xfrm>
              <a:off x="8043056" y="2965941"/>
              <a:ext cx="2971776" cy="369332"/>
            </a:xfrm>
            <a:prstGeom prst="rect">
              <a:avLst/>
            </a:prstGeom>
            <a:solidFill>
              <a:schemeClr val="bg1"/>
            </a:solidFill>
          </p:spPr>
          <p:txBody>
            <a:bodyPr wrap="none" rtlCol="0">
              <a:spAutoFit/>
            </a:bodyPr>
            <a:lstStyle/>
            <a:p>
              <a:r>
                <a:rPr lang="ru-RU" dirty="0"/>
                <a:t>Энергия возбуждения (МэВ)</a:t>
              </a:r>
            </a:p>
          </p:txBody>
        </p:sp>
        <p:sp>
          <p:nvSpPr>
            <p:cNvPr id="43" name="TextBox 42"/>
            <p:cNvSpPr txBox="1"/>
            <p:nvPr/>
          </p:nvSpPr>
          <p:spPr>
            <a:xfrm rot="16200000">
              <a:off x="6071470" y="1180972"/>
              <a:ext cx="2191101" cy="369332"/>
            </a:xfrm>
            <a:prstGeom prst="rect">
              <a:avLst/>
            </a:prstGeom>
            <a:solidFill>
              <a:schemeClr val="bg1"/>
            </a:solidFill>
          </p:spPr>
          <p:txBody>
            <a:bodyPr wrap="square" rtlCol="0">
              <a:spAutoFit/>
            </a:bodyPr>
            <a:lstStyle/>
            <a:p>
              <a:pPr algn="ctr"/>
              <a:r>
                <a:rPr lang="ru-RU" dirty="0"/>
                <a:t>Сечение (</a:t>
              </a:r>
              <a:r>
                <a:rPr lang="ru-RU" dirty="0" err="1"/>
                <a:t>пб</a:t>
              </a:r>
              <a:r>
                <a:rPr lang="ru-RU" dirty="0"/>
                <a:t>)</a:t>
              </a:r>
            </a:p>
          </p:txBody>
        </p:sp>
      </p:grpSp>
      <p:grpSp>
        <p:nvGrpSpPr>
          <p:cNvPr id="8" name="Группа 7"/>
          <p:cNvGrpSpPr/>
          <p:nvPr/>
        </p:nvGrpSpPr>
        <p:grpSpPr>
          <a:xfrm>
            <a:off x="7737169" y="3823323"/>
            <a:ext cx="4054570" cy="2655041"/>
            <a:chOff x="4655840" y="1639340"/>
            <a:chExt cx="7164882" cy="4896543"/>
          </a:xfrm>
        </p:grpSpPr>
        <p:grpSp>
          <p:nvGrpSpPr>
            <p:cNvPr id="9" name="Группа 8">
              <a:extLst>
                <a:ext uri="{FF2B5EF4-FFF2-40B4-BE49-F238E27FC236}">
                  <a16:creationId xmlns:a16="http://schemas.microsoft.com/office/drawing/2014/main" id="{DED47AF8-E4B8-4271-99D8-ACC4CFB9D723}"/>
                </a:ext>
              </a:extLst>
            </p:cNvPr>
            <p:cNvGrpSpPr/>
            <p:nvPr/>
          </p:nvGrpSpPr>
          <p:grpSpPr>
            <a:xfrm>
              <a:off x="4655840" y="1639340"/>
              <a:ext cx="7164882" cy="4896543"/>
              <a:chOff x="4655840" y="1367177"/>
              <a:chExt cx="7164882" cy="4896543"/>
            </a:xfrm>
          </p:grpSpPr>
          <p:pic>
            <p:nvPicPr>
              <p:cNvPr id="15" name="Рисунок 14" descr="zzzz.bmp"/>
              <p:cNvPicPr>
                <a:picLocks noChangeAspect="1"/>
              </p:cNvPicPr>
              <p:nvPr/>
            </p:nvPicPr>
            <p:blipFill>
              <a:blip r:embed="rId3" cstate="print"/>
              <a:stretch>
                <a:fillRect/>
              </a:stretch>
            </p:blipFill>
            <p:spPr>
              <a:xfrm>
                <a:off x="4655840" y="1367177"/>
                <a:ext cx="7164882" cy="4896543"/>
              </a:xfrm>
              <a:prstGeom prst="rect">
                <a:avLst/>
              </a:prstGeom>
              <a:effectLst>
                <a:glow rad="393700">
                  <a:srgbClr val="002060">
                    <a:alpha val="40000"/>
                  </a:srgbClr>
                </a:glow>
                <a:outerShdw blurRad="50800" algn="ctr" rotWithShape="0">
                  <a:srgbClr val="000000"/>
                </a:outerShdw>
              </a:effectLst>
            </p:spPr>
          </p:pic>
          <p:sp>
            <p:nvSpPr>
              <p:cNvPr id="16" name="Прямоугольник 15">
                <a:extLst>
                  <a:ext uri="{FF2B5EF4-FFF2-40B4-BE49-F238E27FC236}">
                    <a16:creationId xmlns:a16="http://schemas.microsoft.com/office/drawing/2014/main" id="{84751A16-EC63-455A-81BF-C8271447BEEC}"/>
                  </a:ext>
                </a:extLst>
              </p:cNvPr>
              <p:cNvSpPr/>
              <p:nvPr/>
            </p:nvSpPr>
            <p:spPr>
              <a:xfrm>
                <a:off x="8688288" y="1733460"/>
                <a:ext cx="1296144" cy="86409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17" name="Прямоугольник 16">
                <a:extLst>
                  <a:ext uri="{FF2B5EF4-FFF2-40B4-BE49-F238E27FC236}">
                    <a16:creationId xmlns:a16="http://schemas.microsoft.com/office/drawing/2014/main" id="{EEB1D09D-B009-4703-8958-9D5029057242}"/>
                  </a:ext>
                </a:extLst>
              </p:cNvPr>
              <p:cNvSpPr/>
              <p:nvPr/>
            </p:nvSpPr>
            <p:spPr>
              <a:xfrm>
                <a:off x="9037444" y="2600385"/>
                <a:ext cx="1296144" cy="86409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18" name="Прямоугольник 17">
                <a:extLst>
                  <a:ext uri="{FF2B5EF4-FFF2-40B4-BE49-F238E27FC236}">
                    <a16:creationId xmlns:a16="http://schemas.microsoft.com/office/drawing/2014/main" id="{139D3034-2E8E-4432-86E9-5D3E0886D0B4}"/>
                  </a:ext>
                </a:extLst>
              </p:cNvPr>
              <p:cNvSpPr/>
              <p:nvPr/>
            </p:nvSpPr>
            <p:spPr>
              <a:xfrm>
                <a:off x="8778436" y="2905309"/>
                <a:ext cx="1296144" cy="78970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19" name="Прямоугольник 18">
                <a:extLst>
                  <a:ext uri="{FF2B5EF4-FFF2-40B4-BE49-F238E27FC236}">
                    <a16:creationId xmlns:a16="http://schemas.microsoft.com/office/drawing/2014/main" id="{896B7EFF-3D5F-467A-B729-FB79FAC83E19}"/>
                  </a:ext>
                </a:extLst>
              </p:cNvPr>
              <p:cNvSpPr/>
              <p:nvPr/>
            </p:nvSpPr>
            <p:spPr>
              <a:xfrm>
                <a:off x="8512172" y="3173384"/>
                <a:ext cx="251752" cy="86409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0" name="Прямоугольник 19">
                <a:extLst>
                  <a:ext uri="{FF2B5EF4-FFF2-40B4-BE49-F238E27FC236}">
                    <a16:creationId xmlns:a16="http://schemas.microsoft.com/office/drawing/2014/main" id="{41B7FD0C-C718-488B-9E09-5531125DCFF0}"/>
                  </a:ext>
                </a:extLst>
              </p:cNvPr>
              <p:cNvSpPr/>
              <p:nvPr/>
            </p:nvSpPr>
            <p:spPr>
              <a:xfrm>
                <a:off x="7984534" y="3713412"/>
                <a:ext cx="251752" cy="54678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1" name="Прямоугольник 20">
                <a:extLst>
                  <a:ext uri="{FF2B5EF4-FFF2-40B4-BE49-F238E27FC236}">
                    <a16:creationId xmlns:a16="http://schemas.microsoft.com/office/drawing/2014/main" id="{10A17482-7602-43EF-A383-40F6D6CDBFFD}"/>
                  </a:ext>
                </a:extLst>
              </p:cNvPr>
              <p:cNvSpPr/>
              <p:nvPr/>
            </p:nvSpPr>
            <p:spPr>
              <a:xfrm>
                <a:off x="8247170" y="3438070"/>
                <a:ext cx="251752" cy="54678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2" name="Прямоугольник 21">
                <a:extLst>
                  <a:ext uri="{FF2B5EF4-FFF2-40B4-BE49-F238E27FC236}">
                    <a16:creationId xmlns:a16="http://schemas.microsoft.com/office/drawing/2014/main" id="{17F69342-73F5-4BD8-8BF2-7CC36D1C362E}"/>
                  </a:ext>
                </a:extLst>
              </p:cNvPr>
              <p:cNvSpPr/>
              <p:nvPr/>
            </p:nvSpPr>
            <p:spPr>
              <a:xfrm>
                <a:off x="7701944" y="2893859"/>
                <a:ext cx="251752" cy="23875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3" name="Прямоугольник 22">
                <a:extLst>
                  <a:ext uri="{FF2B5EF4-FFF2-40B4-BE49-F238E27FC236}">
                    <a16:creationId xmlns:a16="http://schemas.microsoft.com/office/drawing/2014/main" id="{352FD629-9166-4E46-8B09-E9DE6F441675}"/>
                  </a:ext>
                </a:extLst>
              </p:cNvPr>
              <p:cNvSpPr/>
              <p:nvPr/>
            </p:nvSpPr>
            <p:spPr>
              <a:xfrm>
                <a:off x="7951188" y="2893859"/>
                <a:ext cx="251752" cy="24142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4" name="Прямоугольник 23">
                <a:extLst>
                  <a:ext uri="{FF2B5EF4-FFF2-40B4-BE49-F238E27FC236}">
                    <a16:creationId xmlns:a16="http://schemas.microsoft.com/office/drawing/2014/main" id="{5D459CD2-0330-40BD-BF21-8EAD143F8901}"/>
                  </a:ext>
                </a:extLst>
              </p:cNvPr>
              <p:cNvSpPr/>
              <p:nvPr/>
            </p:nvSpPr>
            <p:spPr>
              <a:xfrm>
                <a:off x="7427172" y="3437166"/>
                <a:ext cx="251752" cy="23519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5" name="Прямоугольник 24">
                <a:extLst>
                  <a:ext uri="{FF2B5EF4-FFF2-40B4-BE49-F238E27FC236}">
                    <a16:creationId xmlns:a16="http://schemas.microsoft.com/office/drawing/2014/main" id="{93627BC8-8288-4708-BD3E-48D996120563}"/>
                  </a:ext>
                </a:extLst>
              </p:cNvPr>
              <p:cNvSpPr/>
              <p:nvPr/>
            </p:nvSpPr>
            <p:spPr>
              <a:xfrm>
                <a:off x="6903852" y="3981453"/>
                <a:ext cx="251752" cy="16762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6" name="Прямоугольник 25">
                <a:extLst>
                  <a:ext uri="{FF2B5EF4-FFF2-40B4-BE49-F238E27FC236}">
                    <a16:creationId xmlns:a16="http://schemas.microsoft.com/office/drawing/2014/main" id="{F8FE9C8F-8E57-42FD-966A-97090B5F07F6}"/>
                  </a:ext>
                </a:extLst>
              </p:cNvPr>
              <p:cNvSpPr/>
              <p:nvPr/>
            </p:nvSpPr>
            <p:spPr>
              <a:xfrm>
                <a:off x="7184286" y="4247952"/>
                <a:ext cx="578652" cy="549200"/>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7" name="Прямоугольник 26">
                <a:extLst>
                  <a:ext uri="{FF2B5EF4-FFF2-40B4-BE49-F238E27FC236}">
                    <a16:creationId xmlns:a16="http://schemas.microsoft.com/office/drawing/2014/main" id="{7032D6DD-2C6F-4EB5-950F-83DE5C1EB0C9}"/>
                  </a:ext>
                </a:extLst>
              </p:cNvPr>
              <p:cNvSpPr/>
              <p:nvPr/>
            </p:nvSpPr>
            <p:spPr>
              <a:xfrm>
                <a:off x="6903854" y="4792826"/>
                <a:ext cx="251752" cy="23875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8" name="Прямоугольник 27">
                <a:extLst>
                  <a:ext uri="{FF2B5EF4-FFF2-40B4-BE49-F238E27FC236}">
                    <a16:creationId xmlns:a16="http://schemas.microsoft.com/office/drawing/2014/main" id="{72EB5101-A944-41BD-A8E9-1AC09F377048}"/>
                  </a:ext>
                </a:extLst>
              </p:cNvPr>
              <p:cNvSpPr/>
              <p:nvPr/>
            </p:nvSpPr>
            <p:spPr>
              <a:xfrm>
                <a:off x="6374579" y="4520036"/>
                <a:ext cx="248121" cy="22794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29" name="Прямоугольник 28">
                <a:extLst>
                  <a:ext uri="{FF2B5EF4-FFF2-40B4-BE49-F238E27FC236}">
                    <a16:creationId xmlns:a16="http://schemas.microsoft.com/office/drawing/2014/main" id="{22300CD1-463F-402F-86FF-8164FB389992}"/>
                  </a:ext>
                </a:extLst>
              </p:cNvPr>
              <p:cNvSpPr/>
              <p:nvPr/>
            </p:nvSpPr>
            <p:spPr>
              <a:xfrm>
                <a:off x="6355285" y="5331146"/>
                <a:ext cx="301983" cy="29443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0" name="Прямоугольник 29">
                <a:extLst>
                  <a:ext uri="{FF2B5EF4-FFF2-40B4-BE49-F238E27FC236}">
                    <a16:creationId xmlns:a16="http://schemas.microsoft.com/office/drawing/2014/main" id="{FA318687-273D-4CC2-91C6-A370BC1C05D5}"/>
                  </a:ext>
                </a:extLst>
              </p:cNvPr>
              <p:cNvSpPr/>
              <p:nvPr/>
            </p:nvSpPr>
            <p:spPr>
              <a:xfrm>
                <a:off x="5311168" y="5601489"/>
                <a:ext cx="251752" cy="207607"/>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1" name="Прямоугольник 30">
                <a:extLst>
                  <a:ext uri="{FF2B5EF4-FFF2-40B4-BE49-F238E27FC236}">
                    <a16:creationId xmlns:a16="http://schemas.microsoft.com/office/drawing/2014/main" id="{E58B619F-DCEC-48FA-ABE4-5E2B55AAAFB7}"/>
                  </a:ext>
                </a:extLst>
              </p:cNvPr>
              <p:cNvSpPr/>
              <p:nvPr/>
            </p:nvSpPr>
            <p:spPr>
              <a:xfrm>
                <a:off x="5840624" y="5123508"/>
                <a:ext cx="251752" cy="17089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2" name="Прямоугольник 31">
                <a:extLst>
                  <a:ext uri="{FF2B5EF4-FFF2-40B4-BE49-F238E27FC236}">
                    <a16:creationId xmlns:a16="http://schemas.microsoft.com/office/drawing/2014/main" id="{5BBFA16D-41C2-49A7-B290-CC5851E75336}"/>
                  </a:ext>
                </a:extLst>
              </p:cNvPr>
              <p:cNvSpPr/>
              <p:nvPr/>
            </p:nvSpPr>
            <p:spPr>
              <a:xfrm>
                <a:off x="5018962" y="3665439"/>
                <a:ext cx="794450" cy="1623217"/>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3" name="Прямоугольник 32">
                <a:extLst>
                  <a:ext uri="{FF2B5EF4-FFF2-40B4-BE49-F238E27FC236}">
                    <a16:creationId xmlns:a16="http://schemas.microsoft.com/office/drawing/2014/main" id="{E7683BDB-A791-4873-A6E3-0B30A06ECC86}"/>
                  </a:ext>
                </a:extLst>
              </p:cNvPr>
              <p:cNvSpPr/>
              <p:nvPr/>
            </p:nvSpPr>
            <p:spPr>
              <a:xfrm>
                <a:off x="5820864" y="3689575"/>
                <a:ext cx="347144" cy="1061146"/>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4" name="Прямоугольник 33">
                <a:extLst>
                  <a:ext uri="{FF2B5EF4-FFF2-40B4-BE49-F238E27FC236}">
                    <a16:creationId xmlns:a16="http://schemas.microsoft.com/office/drawing/2014/main" id="{9144E932-EADC-436B-9990-F74C02BF6A8F}"/>
                  </a:ext>
                </a:extLst>
              </p:cNvPr>
              <p:cNvSpPr/>
              <p:nvPr/>
            </p:nvSpPr>
            <p:spPr>
              <a:xfrm>
                <a:off x="6346331" y="3144528"/>
                <a:ext cx="368265" cy="748239"/>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5" name="Прямоугольник 34">
                <a:extLst>
                  <a:ext uri="{FF2B5EF4-FFF2-40B4-BE49-F238E27FC236}">
                    <a16:creationId xmlns:a16="http://schemas.microsoft.com/office/drawing/2014/main" id="{FCEB67A8-40DE-4BCA-912E-EAE76BA9019E}"/>
                  </a:ext>
                </a:extLst>
              </p:cNvPr>
              <p:cNvSpPr/>
              <p:nvPr/>
            </p:nvSpPr>
            <p:spPr>
              <a:xfrm>
                <a:off x="5840624" y="5871132"/>
                <a:ext cx="251752" cy="238754"/>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6" name="Прямоугольник 35">
                <a:extLst>
                  <a:ext uri="{FF2B5EF4-FFF2-40B4-BE49-F238E27FC236}">
                    <a16:creationId xmlns:a16="http://schemas.microsoft.com/office/drawing/2014/main" id="{121F25EF-D20B-4887-97CB-0C990D4A3380}"/>
                  </a:ext>
                </a:extLst>
              </p:cNvPr>
              <p:cNvSpPr/>
              <p:nvPr/>
            </p:nvSpPr>
            <p:spPr>
              <a:xfrm>
                <a:off x="7865914" y="3982126"/>
                <a:ext cx="251752" cy="54678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7" name="Прямоугольник 36">
                <a:extLst>
                  <a:ext uri="{FF2B5EF4-FFF2-40B4-BE49-F238E27FC236}">
                    <a16:creationId xmlns:a16="http://schemas.microsoft.com/office/drawing/2014/main" id="{FE860093-C64B-4FDF-8987-AF1F47883A47}"/>
                  </a:ext>
                </a:extLst>
              </p:cNvPr>
              <p:cNvSpPr/>
              <p:nvPr/>
            </p:nvSpPr>
            <p:spPr>
              <a:xfrm>
                <a:off x="6905781" y="4045294"/>
                <a:ext cx="251752" cy="167628"/>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8" name="Прямоугольник 37">
                <a:extLst>
                  <a:ext uri="{FF2B5EF4-FFF2-40B4-BE49-F238E27FC236}">
                    <a16:creationId xmlns:a16="http://schemas.microsoft.com/office/drawing/2014/main" id="{87709B5E-0CF2-4C3C-A715-73118B1C2339}"/>
                  </a:ext>
                </a:extLst>
              </p:cNvPr>
              <p:cNvSpPr/>
              <p:nvPr/>
            </p:nvSpPr>
            <p:spPr>
              <a:xfrm>
                <a:off x="5838348" y="5063408"/>
                <a:ext cx="251752" cy="17089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sp>
            <p:nvSpPr>
              <p:cNvPr id="39" name="Прямоугольник 38">
                <a:extLst>
                  <a:ext uri="{FF2B5EF4-FFF2-40B4-BE49-F238E27FC236}">
                    <a16:creationId xmlns:a16="http://schemas.microsoft.com/office/drawing/2014/main" id="{D69EC4D9-F5BC-4D90-BE4D-98ECFA91DF43}"/>
                  </a:ext>
                </a:extLst>
              </p:cNvPr>
              <p:cNvSpPr/>
              <p:nvPr/>
            </p:nvSpPr>
            <p:spPr>
              <a:xfrm>
                <a:off x="5307085" y="5658478"/>
                <a:ext cx="251752" cy="170895"/>
              </a:xfrm>
              <a:prstGeom prst="rect">
                <a:avLst/>
              </a:prstGeom>
              <a:solidFill>
                <a:srgbClr val="E0E0E0">
                  <a:alpha val="64000"/>
                </a:srgb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E2E2E2"/>
                  </a:solidFill>
                </a:endParaRPr>
              </a:p>
            </p:txBody>
          </p:sp>
        </p:grpSp>
        <p:sp>
          <p:nvSpPr>
            <p:cNvPr id="12" name="Прямоугольник 11"/>
            <p:cNvSpPr/>
            <p:nvPr/>
          </p:nvSpPr>
          <p:spPr>
            <a:xfrm>
              <a:off x="7427172" y="2780928"/>
              <a:ext cx="524016" cy="286375"/>
            </a:xfrm>
            <a:prstGeom prst="rect">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139424" y="3083352"/>
              <a:ext cx="524016" cy="286375"/>
            </a:xfrm>
            <a:prstGeom prst="rect">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869212" y="3644970"/>
              <a:ext cx="524016" cy="286375"/>
            </a:xfrm>
            <a:prstGeom prst="rect">
              <a:avLst/>
            </a:prstGeom>
            <a:solidFill>
              <a:srgbClr val="DF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0" name="Прямоугольник 39"/>
          <p:cNvSpPr/>
          <p:nvPr/>
        </p:nvSpPr>
        <p:spPr>
          <a:xfrm>
            <a:off x="466990" y="4433665"/>
            <a:ext cx="2457724" cy="646331"/>
          </a:xfrm>
          <a:prstGeom prst="rect">
            <a:avLst/>
          </a:prstGeom>
        </p:spPr>
        <p:txBody>
          <a:bodyPr wrap="none">
            <a:spAutoFit/>
          </a:bodyPr>
          <a:lstStyle/>
          <a:p>
            <a:r>
              <a:rPr lang="ru-RU" altLang="ja-JP" b="1" kern="0" dirty="0">
                <a:solidFill>
                  <a:srgbClr val="002060"/>
                </a:solidFill>
                <a:cs typeface="Arial" panose="020B0604020202020204" pitchFamily="34" charset="0"/>
              </a:rPr>
              <a:t>Эксперимент</a:t>
            </a:r>
            <a:r>
              <a:rPr lang="en-US" altLang="ja-JP" b="1" kern="0" dirty="0">
                <a:solidFill>
                  <a:srgbClr val="002060"/>
                </a:solidFill>
                <a:cs typeface="Arial" panose="020B0604020202020204" pitchFamily="34" charset="0"/>
              </a:rPr>
              <a:t>:</a:t>
            </a:r>
            <a:br>
              <a:rPr lang="en-US" altLang="ja-JP" b="1" kern="0" dirty="0">
                <a:solidFill>
                  <a:srgbClr val="002060"/>
                </a:solidFill>
                <a:cs typeface="Arial" panose="020B0604020202020204" pitchFamily="34" charset="0"/>
              </a:rPr>
            </a:br>
            <a:r>
              <a:rPr lang="en-US" altLang="ja-JP" sz="2000" kern="0" baseline="30000" dirty="0">
                <a:solidFill>
                  <a:srgbClr val="002060"/>
                </a:solidFill>
                <a:latin typeface="Arial" panose="020B0604020202020204" pitchFamily="34" charset="0"/>
                <a:cs typeface="Arial" panose="020B0604020202020204" pitchFamily="34" charset="0"/>
              </a:rPr>
              <a:t>242</a:t>
            </a:r>
            <a:r>
              <a:rPr lang="en-US" altLang="ja-JP" kern="0" dirty="0">
                <a:solidFill>
                  <a:srgbClr val="002060"/>
                </a:solidFill>
                <a:latin typeface="Arial" panose="020B0604020202020204" pitchFamily="34" charset="0"/>
                <a:cs typeface="Arial" panose="020B0604020202020204" pitchFamily="34" charset="0"/>
              </a:rPr>
              <a:t>Pu +  </a:t>
            </a:r>
            <a:r>
              <a:rPr lang="en-US" altLang="ja-JP" sz="2000" kern="0" baseline="30000" dirty="0">
                <a:solidFill>
                  <a:srgbClr val="002060"/>
                </a:solidFill>
                <a:latin typeface="Arial" panose="020B0604020202020204" pitchFamily="34" charset="0"/>
                <a:cs typeface="Arial" panose="020B0604020202020204" pitchFamily="34" charset="0"/>
              </a:rPr>
              <a:t>48</a:t>
            </a:r>
            <a:r>
              <a:rPr lang="en-US" altLang="ja-JP" kern="0" dirty="0">
                <a:solidFill>
                  <a:srgbClr val="002060"/>
                </a:solidFill>
                <a:latin typeface="Arial" panose="020B0604020202020204" pitchFamily="34" charset="0"/>
                <a:cs typeface="Arial" panose="020B0604020202020204" pitchFamily="34" charset="0"/>
              </a:rPr>
              <a:t>Ca</a:t>
            </a:r>
            <a:r>
              <a:rPr lang="ru-RU" altLang="ja-JP" kern="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 </a:t>
            </a:r>
            <a:r>
              <a:rPr lang="en-US" baseline="30000" dirty="0">
                <a:solidFill>
                  <a:srgbClr val="002060"/>
                </a:solidFill>
                <a:latin typeface="Arial" panose="020B0604020202020204" pitchFamily="34" charset="0"/>
                <a:cs typeface="Arial" panose="020B0604020202020204" pitchFamily="34" charset="0"/>
              </a:rPr>
              <a:t>290</a:t>
            </a:r>
            <a:r>
              <a:rPr lang="en-US" dirty="0">
                <a:solidFill>
                  <a:srgbClr val="002060"/>
                </a:solidFill>
                <a:latin typeface="Arial" panose="020B0604020202020204" pitchFamily="34" charset="0"/>
                <a:cs typeface="Arial" panose="020B0604020202020204" pitchFamily="34" charset="0"/>
              </a:rPr>
              <a:t>Fl*</a:t>
            </a:r>
            <a:endParaRPr lang="ru-RU" dirty="0"/>
          </a:p>
        </p:txBody>
      </p:sp>
      <p:sp>
        <p:nvSpPr>
          <p:cNvPr id="7" name="Прямоугольник 6"/>
          <p:cNvSpPr/>
          <p:nvPr/>
        </p:nvSpPr>
        <p:spPr>
          <a:xfrm>
            <a:off x="321578" y="5049035"/>
            <a:ext cx="6563783" cy="646331"/>
          </a:xfrm>
          <a:prstGeom prst="rect">
            <a:avLst/>
          </a:prstGeom>
        </p:spPr>
        <p:txBody>
          <a:bodyPr wrap="square">
            <a:spAutoFit/>
          </a:bodyPr>
          <a:lstStyle/>
          <a:p>
            <a:pPr marL="285750" indent="-285750">
              <a:buFont typeface="Arial" panose="020B0604020202020204" pitchFamily="34" charset="0"/>
              <a:buChar char="•"/>
            </a:pPr>
            <a:r>
              <a:rPr lang="ru-RU" dirty="0">
                <a:latin typeface="Arial" panose="020B0604020202020204" pitchFamily="34" charset="0"/>
                <a:cs typeface="Arial" panose="020B0604020202020204" pitchFamily="34" charset="0"/>
              </a:rPr>
              <a:t>94 события синтеза изотопов </a:t>
            </a:r>
            <a:r>
              <a:rPr lang="ru-RU" dirty="0" err="1">
                <a:latin typeface="Arial" panose="020B0604020202020204" pitchFamily="34" charset="0"/>
                <a:cs typeface="Arial" panose="020B0604020202020204" pitchFamily="34" charset="0"/>
              </a:rPr>
              <a:t>флеровия</a:t>
            </a:r>
            <a:r>
              <a:rPr lang="ru-RU"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ru-RU" dirty="0">
                <a:solidFill>
                  <a:srgbClr val="000000"/>
                </a:solidFill>
                <a:latin typeface="Arial" panose="020B0604020202020204" pitchFamily="34" charset="0"/>
                <a:ea typeface="Times New Roman" panose="02020603050405020304" pitchFamily="18" charset="0"/>
              </a:rPr>
              <a:t>Продемонстрирована высокая стабильность мишени</a:t>
            </a:r>
            <a:r>
              <a:rPr lang="en-US" dirty="0">
                <a:solidFill>
                  <a:srgbClr val="000000"/>
                </a:solidFill>
                <a:latin typeface="Arial" panose="020B0604020202020204" pitchFamily="34" charset="0"/>
                <a:ea typeface="Times New Roman" panose="02020603050405020304" pitchFamily="18" charset="0"/>
              </a:rPr>
              <a:t>;</a:t>
            </a:r>
          </a:p>
        </p:txBody>
      </p:sp>
      <p:sp>
        <p:nvSpPr>
          <p:cNvPr id="41" name="TextBox 40"/>
          <p:cNvSpPr txBox="1"/>
          <p:nvPr/>
        </p:nvSpPr>
        <p:spPr>
          <a:xfrm>
            <a:off x="4755197" y="6065437"/>
            <a:ext cx="1948610" cy="400110"/>
          </a:xfrm>
          <a:prstGeom prst="rect">
            <a:avLst/>
          </a:prstGeom>
          <a:solidFill>
            <a:schemeClr val="accent1">
              <a:lumMod val="20000"/>
              <a:lumOff val="80000"/>
            </a:schemeClr>
          </a:solidFill>
        </p:spPr>
        <p:txBody>
          <a:bodyPr wrap="none" rtlCol="0">
            <a:spAutoFit/>
          </a:bodyPr>
          <a:lstStyle/>
          <a:p>
            <a:r>
              <a:rPr lang="ru-RU" sz="2000" i="1" dirty="0">
                <a:solidFill>
                  <a:srgbClr val="002060"/>
                </a:solidFill>
                <a:latin typeface="Arial" panose="020B0604020202020204" pitchFamily="34" charset="0"/>
                <a:cs typeface="Arial" panose="020B0604020202020204" pitchFamily="34" charset="0"/>
              </a:rPr>
              <a:t>Д. </a:t>
            </a:r>
            <a:r>
              <a:rPr lang="ru-RU" sz="2000" i="1" dirty="0" err="1">
                <a:solidFill>
                  <a:srgbClr val="002060"/>
                </a:solidFill>
                <a:latin typeface="Arial" panose="020B0604020202020204" pitchFamily="34" charset="0"/>
                <a:cs typeface="Arial" panose="020B0604020202020204" pitchFamily="34" charset="0"/>
              </a:rPr>
              <a:t>Ибадуллаев</a:t>
            </a:r>
            <a:endParaRPr lang="ru-RU" sz="20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00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Таблица 41"/>
          <p:cNvGraphicFramePr>
            <a:graphicFrameLocks noGrp="1"/>
          </p:cNvGraphicFramePr>
          <p:nvPr>
            <p:extLst>
              <p:ext uri="{D42A27DB-BD31-4B8C-83A1-F6EECF244321}">
                <p14:modId xmlns:p14="http://schemas.microsoft.com/office/powerpoint/2010/main" val="2532801609"/>
              </p:ext>
            </p:extLst>
          </p:nvPr>
        </p:nvGraphicFramePr>
        <p:xfrm>
          <a:off x="728371" y="2107972"/>
          <a:ext cx="10815971" cy="2286000"/>
        </p:xfrm>
        <a:graphic>
          <a:graphicData uri="http://schemas.openxmlformats.org/drawingml/2006/table">
            <a:tbl>
              <a:tblPr firstRow="1" bandRow="1">
                <a:tableStyleId>{5940675A-B579-460E-94D1-54222C63F5DA}</a:tableStyleId>
              </a:tblPr>
              <a:tblGrid>
                <a:gridCol w="1958842">
                  <a:extLst>
                    <a:ext uri="{9D8B030D-6E8A-4147-A177-3AD203B41FA5}">
                      <a16:colId xmlns:a16="http://schemas.microsoft.com/office/drawing/2014/main" val="20000"/>
                    </a:ext>
                  </a:extLst>
                </a:gridCol>
                <a:gridCol w="1004047">
                  <a:extLst>
                    <a:ext uri="{9D8B030D-6E8A-4147-A177-3AD203B41FA5}">
                      <a16:colId xmlns:a16="http://schemas.microsoft.com/office/drawing/2014/main" val="20001"/>
                    </a:ext>
                  </a:extLst>
                </a:gridCol>
                <a:gridCol w="1201271">
                  <a:extLst>
                    <a:ext uri="{9D8B030D-6E8A-4147-A177-3AD203B41FA5}">
                      <a16:colId xmlns:a16="http://schemas.microsoft.com/office/drawing/2014/main" val="20004"/>
                    </a:ext>
                  </a:extLst>
                </a:gridCol>
                <a:gridCol w="1111623">
                  <a:extLst>
                    <a:ext uri="{9D8B030D-6E8A-4147-A177-3AD203B41FA5}">
                      <a16:colId xmlns:a16="http://schemas.microsoft.com/office/drawing/2014/main" val="20005"/>
                    </a:ext>
                  </a:extLst>
                </a:gridCol>
                <a:gridCol w="1084730">
                  <a:extLst>
                    <a:ext uri="{9D8B030D-6E8A-4147-A177-3AD203B41FA5}">
                      <a16:colId xmlns:a16="http://schemas.microsoft.com/office/drawing/2014/main" val="20006"/>
                    </a:ext>
                  </a:extLst>
                </a:gridCol>
                <a:gridCol w="1075764">
                  <a:extLst>
                    <a:ext uri="{9D8B030D-6E8A-4147-A177-3AD203B41FA5}">
                      <a16:colId xmlns:a16="http://schemas.microsoft.com/office/drawing/2014/main" val="20002"/>
                    </a:ext>
                  </a:extLst>
                </a:gridCol>
                <a:gridCol w="1013012">
                  <a:extLst>
                    <a:ext uri="{9D8B030D-6E8A-4147-A177-3AD203B41FA5}">
                      <a16:colId xmlns:a16="http://schemas.microsoft.com/office/drawing/2014/main" val="20003"/>
                    </a:ext>
                  </a:extLst>
                </a:gridCol>
                <a:gridCol w="1461247">
                  <a:extLst>
                    <a:ext uri="{9D8B030D-6E8A-4147-A177-3AD203B41FA5}">
                      <a16:colId xmlns:a16="http://schemas.microsoft.com/office/drawing/2014/main" val="20007"/>
                    </a:ext>
                  </a:extLst>
                </a:gridCol>
                <a:gridCol w="905435">
                  <a:extLst>
                    <a:ext uri="{9D8B030D-6E8A-4147-A177-3AD203B41FA5}">
                      <a16:colId xmlns:a16="http://schemas.microsoft.com/office/drawing/2014/main" val="20008"/>
                    </a:ext>
                  </a:extLst>
                </a:gridCol>
              </a:tblGrid>
              <a:tr h="138711">
                <a:tc>
                  <a:txBody>
                    <a:bodyPr/>
                    <a:lstStyle/>
                    <a:p>
                      <a:r>
                        <a:rPr lang="ru-RU" sz="2000" b="1" dirty="0">
                          <a:latin typeface="Arial" panose="020B0604020202020204" pitchFamily="34" charset="0"/>
                          <a:cs typeface="Arial" panose="020B0604020202020204" pitchFamily="34" charset="0"/>
                        </a:rPr>
                        <a:t>энергия</a:t>
                      </a:r>
                      <a:r>
                        <a:rPr lang="en-US" sz="2000" b="1" dirty="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МэВ</a:t>
                      </a:r>
                      <a:r>
                        <a:rPr lang="en-US" sz="2000" b="1" dirty="0">
                          <a:latin typeface="Arial" panose="020B0604020202020204" pitchFamily="34" charset="0"/>
                          <a:cs typeface="Arial" panose="020B0604020202020204" pitchFamily="34" charset="0"/>
                        </a:rPr>
                        <a:t>)</a:t>
                      </a:r>
                      <a:endParaRPr lang="ru-RU" sz="2000" b="1"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239.1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240.9</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242.2</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243.9</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250.1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259.1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ru-RU" sz="2000" b="1" i="0" dirty="0">
                          <a:latin typeface="Arial" panose="020B0604020202020204" pitchFamily="34" charset="0"/>
                          <a:cs typeface="Arial" panose="020B0604020202020204" pitchFamily="34" charset="0"/>
                        </a:rPr>
                        <a:t>Фабрика СТЭ</a:t>
                      </a:r>
                    </a:p>
                  </a:txBody>
                  <a:tcPr/>
                </a:tc>
                <a:tc>
                  <a:txBody>
                    <a:bodyPr/>
                    <a:lstStyle/>
                    <a:p>
                      <a:pPr algn="ctr"/>
                      <a:r>
                        <a:rPr lang="ru-RU" sz="2000" b="0" i="1" dirty="0">
                          <a:latin typeface="Arial" panose="020B0604020202020204" pitchFamily="34" charset="0"/>
                          <a:cs typeface="Arial" panose="020B0604020202020204" pitchFamily="34" charset="0"/>
                        </a:rPr>
                        <a:t>было</a:t>
                      </a:r>
                    </a:p>
                    <a:p>
                      <a:pPr algn="ctr"/>
                      <a:r>
                        <a:rPr lang="ru-RU" sz="2000" b="0" i="1" dirty="0">
                          <a:latin typeface="Arial" panose="020B0604020202020204" pitchFamily="34" charset="0"/>
                          <a:cs typeface="Arial" panose="020B0604020202020204" pitchFamily="34" charset="0"/>
                        </a:rPr>
                        <a:t>до</a:t>
                      </a:r>
                    </a:p>
                  </a:txBody>
                  <a:tcPr/>
                </a:tc>
                <a:extLst>
                  <a:ext uri="{0D108BD9-81ED-4DB2-BD59-A6C34878D82A}">
                    <a16:rowId xmlns:a16="http://schemas.microsoft.com/office/drawing/2014/main" val="10000"/>
                  </a:ext>
                </a:extLst>
              </a:tr>
              <a:tr h="316992">
                <a:tc>
                  <a:txBody>
                    <a:bodyPr/>
                    <a:lstStyle/>
                    <a:p>
                      <a:r>
                        <a:rPr lang="en-US" sz="2000" b="1" baseline="30000" dirty="0">
                          <a:latin typeface="Arial" panose="020B0604020202020204" pitchFamily="34" charset="0"/>
                          <a:cs typeface="Arial" panose="020B0604020202020204" pitchFamily="34" charset="0"/>
                        </a:rPr>
                        <a:t>286</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5n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1</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0</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37744">
                <a:tc>
                  <a:txBody>
                    <a:bodyPr/>
                    <a:lstStyle/>
                    <a:p>
                      <a:r>
                        <a:rPr lang="en-US" sz="2000" b="1" baseline="30000" dirty="0">
                          <a:latin typeface="Arial" panose="020B0604020202020204" pitchFamily="34" charset="0"/>
                          <a:cs typeface="Arial" panose="020B0604020202020204" pitchFamily="34" charset="0"/>
                        </a:rPr>
                        <a:t>287</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4n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2</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4</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3</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58496">
                <a:tc>
                  <a:txBody>
                    <a:bodyPr/>
                    <a:lstStyle/>
                    <a:p>
                      <a:r>
                        <a:rPr lang="en-US" sz="2000" b="1" baseline="30000" dirty="0">
                          <a:latin typeface="Arial" panose="020B0604020202020204" pitchFamily="34" charset="0"/>
                          <a:cs typeface="Arial" panose="020B0604020202020204" pitchFamily="34" charset="0"/>
                        </a:rPr>
                        <a:t>288</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3n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9</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16</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52</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30</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3</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110</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31</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r>
                        <a:rPr lang="en-US" sz="2000" b="1" baseline="30000" dirty="0">
                          <a:latin typeface="Arial" panose="020B0604020202020204" pitchFamily="34" charset="0"/>
                          <a:cs typeface="Arial" panose="020B0604020202020204" pitchFamily="34" charset="0"/>
                        </a:rPr>
                        <a:t>289</a:t>
                      </a:r>
                      <a:r>
                        <a:rPr lang="en-US" sz="2000" b="1" dirty="0">
                          <a:latin typeface="Arial" panose="020B0604020202020204" pitchFamily="34" charset="0"/>
                          <a:cs typeface="Arial" panose="020B0604020202020204" pitchFamily="34" charset="0"/>
                        </a:rPr>
                        <a:t>Mc</a:t>
                      </a:r>
                      <a:r>
                        <a:rPr lang="en-US" sz="2000" b="0" dirty="0">
                          <a:latin typeface="Arial" panose="020B0604020202020204" pitchFamily="34" charset="0"/>
                          <a:cs typeface="Arial" panose="020B0604020202020204" pitchFamily="34" charset="0"/>
                        </a:rPr>
                        <a:t> (</a:t>
                      </a:r>
                      <a:r>
                        <a:rPr lang="en-US" sz="2000" b="0" i="1" dirty="0">
                          <a:latin typeface="Arial" panose="020B0604020202020204" pitchFamily="34" charset="0"/>
                          <a:cs typeface="Arial" panose="020B0604020202020204" pitchFamily="34" charset="0"/>
                        </a:rPr>
                        <a:t>2n</a:t>
                      </a:r>
                      <a:r>
                        <a:rPr lang="en-US" sz="2000" b="0" dirty="0">
                          <a:latin typeface="Arial" panose="020B0604020202020204" pitchFamily="34" charset="0"/>
                          <a:cs typeface="Arial" panose="020B0604020202020204" pitchFamily="34" charset="0"/>
                        </a:rPr>
                        <a:t>)</a:t>
                      </a:r>
                      <a:endParaRPr lang="ru-RU" sz="2000" b="0" dirty="0">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1</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4</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5</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0" dirty="0">
                          <a:solidFill>
                            <a:srgbClr val="C00000"/>
                          </a:solidFill>
                          <a:latin typeface="Arial" panose="020B0604020202020204" pitchFamily="34" charset="0"/>
                          <a:cs typeface="Arial" panose="020B0604020202020204" pitchFamily="34" charset="0"/>
                        </a:rPr>
                        <a:t>-</a:t>
                      </a:r>
                      <a:endParaRPr lang="ru-RU" sz="2000" b="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2000" b="1" i="0" dirty="0">
                          <a:latin typeface="Arial" panose="020B0604020202020204" pitchFamily="34" charset="0"/>
                          <a:cs typeface="Arial" panose="020B0604020202020204" pitchFamily="34" charset="0"/>
                        </a:rPr>
                        <a:t>10</a:t>
                      </a:r>
                      <a:endParaRPr lang="ru-RU" sz="2000" b="1" i="0" dirty="0">
                        <a:latin typeface="Arial" panose="020B0604020202020204" pitchFamily="34" charset="0"/>
                        <a:cs typeface="Arial" panose="020B0604020202020204" pitchFamily="34" charset="0"/>
                      </a:endParaRPr>
                    </a:p>
                  </a:txBody>
                  <a:tcPr/>
                </a:tc>
                <a:tc>
                  <a:txBody>
                    <a:bodyPr/>
                    <a:lstStyle/>
                    <a:p>
                      <a:pPr algn="ctr"/>
                      <a:r>
                        <a:rPr lang="en-US" sz="2000" b="0" i="1" dirty="0">
                          <a:latin typeface="Arial" panose="020B0604020202020204" pitchFamily="34" charset="0"/>
                          <a:cs typeface="Arial" panose="020B0604020202020204" pitchFamily="34" charset="0"/>
                        </a:rPr>
                        <a:t>18</a:t>
                      </a:r>
                      <a:endParaRPr lang="ru-RU" sz="2000" b="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172048" y="260729"/>
            <a:ext cx="11544822" cy="707886"/>
          </a:xfrm>
          <a:prstGeom prst="rect">
            <a:avLst/>
          </a:prstGeom>
        </p:spPr>
        <p:txBody>
          <a:bodyPr wrap="square">
            <a:spAutoFit/>
          </a:bodyPr>
          <a:lstStyle/>
          <a:p>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Эксперимент по исследованию характеристик распада ядер московия (</a:t>
            </a:r>
            <a:r>
              <a:rPr lang="en-US"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Z</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=115), нарабатываемых на Фабрике сверхтяжелых элементов ОИЯИ</a:t>
            </a:r>
            <a:endParaRPr lang="ru-RU"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86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3392" y="116632"/>
            <a:ext cx="9577064" cy="2062103"/>
          </a:xfrm>
          <a:prstGeom prst="rect">
            <a:avLst/>
          </a:prstGeom>
        </p:spPr>
        <p:txBody>
          <a:bodyPr wrap="square">
            <a:spAutoFit/>
          </a:bodyPr>
          <a:lstStyle/>
          <a:p>
            <a:r>
              <a:rPr lang="en-US" sz="3600" b="1" baseline="30000" dirty="0">
                <a:solidFill>
                  <a:srgbClr val="002060"/>
                </a:solidFill>
                <a:latin typeface="Arial" panose="020B0604020202020204" pitchFamily="34" charset="0"/>
                <a:cs typeface="Arial" panose="020B0604020202020204" pitchFamily="34" charset="0"/>
              </a:rPr>
              <a:t>243</a:t>
            </a:r>
            <a:r>
              <a:rPr lang="en-US" sz="3200" b="1" dirty="0">
                <a:solidFill>
                  <a:srgbClr val="002060"/>
                </a:solidFill>
                <a:latin typeface="Arial" panose="020B0604020202020204" pitchFamily="34" charset="0"/>
                <a:cs typeface="Arial" panose="020B0604020202020204" pitchFamily="34" charset="0"/>
              </a:rPr>
              <a:t>Am</a:t>
            </a:r>
            <a:r>
              <a:rPr lang="ru-RU" sz="3200" b="1" dirty="0">
                <a:solidFill>
                  <a:srgbClr val="002060"/>
                </a:solidFill>
                <a:latin typeface="Arial" panose="020B0604020202020204" pitchFamily="34" charset="0"/>
                <a:cs typeface="Arial" panose="020B0604020202020204" pitchFamily="34" charset="0"/>
              </a:rPr>
              <a:t>(</a:t>
            </a:r>
            <a:r>
              <a:rPr lang="en-US" sz="3600" b="1" baseline="30000" dirty="0">
                <a:solidFill>
                  <a:srgbClr val="002060"/>
                </a:solidFill>
                <a:latin typeface="Arial" panose="020B0604020202020204" pitchFamily="34" charset="0"/>
                <a:cs typeface="Arial" panose="020B0604020202020204" pitchFamily="34" charset="0"/>
              </a:rPr>
              <a:t>48</a:t>
            </a:r>
            <a:r>
              <a:rPr lang="en-US" sz="3200" b="1" dirty="0">
                <a:solidFill>
                  <a:srgbClr val="002060"/>
                </a:solidFill>
                <a:latin typeface="Arial" panose="020B0604020202020204" pitchFamily="34" charset="0"/>
                <a:cs typeface="Arial" panose="020B0604020202020204" pitchFamily="34" charset="0"/>
              </a:rPr>
              <a:t>Ca,</a:t>
            </a:r>
            <a:r>
              <a:rPr lang="ru-RU" sz="3200" b="1" dirty="0">
                <a:solidFill>
                  <a:srgbClr val="002060"/>
                </a:solidFill>
                <a:latin typeface="Arial" panose="020B0604020202020204" pitchFamily="34" charset="0"/>
                <a:cs typeface="Arial" panose="020B0604020202020204" pitchFamily="34" charset="0"/>
              </a:rPr>
              <a:t>2-</a:t>
            </a:r>
            <a:r>
              <a:rPr lang="en-US" sz="3200" b="1" dirty="0">
                <a:solidFill>
                  <a:srgbClr val="002060"/>
                </a:solidFill>
                <a:latin typeface="Arial" panose="020B0604020202020204" pitchFamily="34" charset="0"/>
                <a:cs typeface="Arial" panose="020B0604020202020204" pitchFamily="34" charset="0"/>
              </a:rPr>
              <a:t>5n)</a:t>
            </a:r>
            <a:r>
              <a:rPr lang="en-US" sz="3600" b="1" baseline="30000" dirty="0">
                <a:solidFill>
                  <a:srgbClr val="002060"/>
                </a:solidFill>
                <a:latin typeface="Arial" panose="020B0604020202020204" pitchFamily="34" charset="0"/>
                <a:cs typeface="Arial" panose="020B0604020202020204" pitchFamily="34" charset="0"/>
              </a:rPr>
              <a:t>286-289</a:t>
            </a:r>
            <a:r>
              <a:rPr lang="en-US" sz="3200" b="1" dirty="0">
                <a:solidFill>
                  <a:srgbClr val="002060"/>
                </a:solidFill>
                <a:latin typeface="Arial" panose="020B0604020202020204" pitchFamily="34" charset="0"/>
                <a:cs typeface="Arial" panose="020B0604020202020204" pitchFamily="34" charset="0"/>
              </a:rPr>
              <a:t>Mc Reaction</a:t>
            </a:r>
          </a:p>
          <a:p>
            <a:endParaRPr lang="en-US" sz="3200" b="1" dirty="0">
              <a:solidFill>
                <a:srgbClr val="002060"/>
              </a:solidFill>
              <a:latin typeface="Arial" panose="020B0604020202020204" pitchFamily="34" charset="0"/>
              <a:cs typeface="Arial" panose="020B0604020202020204" pitchFamily="34" charset="0"/>
            </a:endParaRPr>
          </a:p>
          <a:p>
            <a:r>
              <a:rPr lang="ru-RU" sz="3200" i="1" dirty="0">
                <a:solidFill>
                  <a:srgbClr val="002060"/>
                </a:solidFill>
                <a:latin typeface="Arial" panose="020B0604020202020204" pitchFamily="34" charset="0"/>
                <a:cs typeface="Arial" panose="020B0604020202020204" pitchFamily="34" charset="0"/>
              </a:rPr>
              <a:t>125</a:t>
            </a:r>
            <a:r>
              <a:rPr lang="en-US" sz="3200" i="1" dirty="0">
                <a:solidFill>
                  <a:srgbClr val="002060"/>
                </a:solidFill>
                <a:latin typeface="Arial" panose="020B0604020202020204" pitchFamily="34" charset="0"/>
                <a:cs typeface="Arial" panose="020B0604020202020204" pitchFamily="34" charset="0"/>
              </a:rPr>
              <a:t> decay chains</a:t>
            </a:r>
          </a:p>
          <a:p>
            <a:r>
              <a:rPr lang="en-US" sz="3200" i="1" dirty="0">
                <a:solidFill>
                  <a:srgbClr val="002060"/>
                </a:solidFill>
                <a:latin typeface="Arial" panose="020B0604020202020204" pitchFamily="34" charset="0"/>
                <a:cs typeface="Arial" panose="020B0604020202020204" pitchFamily="34" charset="0"/>
              </a:rPr>
              <a:t>Decay properties of 22 isotopes</a:t>
            </a:r>
            <a:endParaRPr lang="ru-RU" sz="3200" i="1" dirty="0">
              <a:solidFill>
                <a:srgbClr val="002060"/>
              </a:solidFill>
              <a:latin typeface="Arial" panose="020B0604020202020204" pitchFamily="34" charset="0"/>
              <a:cs typeface="Arial" panose="020B0604020202020204" pitchFamily="34" charset="0"/>
            </a:endParaRPr>
          </a:p>
        </p:txBody>
      </p:sp>
      <p:pic>
        <p:nvPicPr>
          <p:cNvPr id="4" name="Рисунок 3" descr="Fig1.bmp">
            <a:extLst>
              <a:ext uri="{FF2B5EF4-FFF2-40B4-BE49-F238E27FC236}">
                <a16:creationId xmlns:a16="http://schemas.microsoft.com/office/drawing/2014/main" id="{C69EC564-63F3-4DF2-9C2B-4D9EDAA63A11}"/>
              </a:ext>
            </a:extLst>
          </p:cNvPr>
          <p:cNvPicPr>
            <a:picLocks noChangeAspect="1"/>
          </p:cNvPicPr>
          <p:nvPr/>
        </p:nvPicPr>
        <p:blipFill>
          <a:blip r:embed="rId2" cstate="print"/>
          <a:srcRect l="1963" t="2844" r="3538" b="12847"/>
          <a:stretch>
            <a:fillRect/>
          </a:stretch>
        </p:blipFill>
        <p:spPr>
          <a:xfrm>
            <a:off x="479376" y="2276872"/>
            <a:ext cx="8787417" cy="4320480"/>
          </a:xfrm>
          <a:prstGeom prst="rect">
            <a:avLst/>
          </a:prstGeom>
        </p:spPr>
      </p:pic>
      <p:sp>
        <p:nvSpPr>
          <p:cNvPr id="6" name="TextBox 5"/>
          <p:cNvSpPr txBox="1"/>
          <p:nvPr/>
        </p:nvSpPr>
        <p:spPr>
          <a:xfrm>
            <a:off x="9599712" y="4812248"/>
            <a:ext cx="2592288" cy="1785104"/>
          </a:xfrm>
          <a:prstGeom prst="rect">
            <a:avLst/>
          </a:prstGeom>
          <a:noFill/>
        </p:spPr>
        <p:txBody>
          <a:bodyPr wrap="square" rtlCol="0">
            <a:spAutoFit/>
          </a:bodyPr>
          <a:lstStyle/>
          <a:p>
            <a:r>
              <a:rPr lang="en-US" sz="2200" b="1" dirty="0">
                <a:solidFill>
                  <a:srgbClr val="002060"/>
                </a:solidFill>
                <a:latin typeface="Arial" panose="020B0604020202020204" pitchFamily="34" charset="0"/>
                <a:cs typeface="Arial" panose="020B0604020202020204" pitchFamily="34" charset="0"/>
              </a:rPr>
              <a:t>DGFRS, JINR</a:t>
            </a:r>
          </a:p>
          <a:p>
            <a:r>
              <a:rPr lang="en-US" sz="2200" b="1" dirty="0">
                <a:solidFill>
                  <a:srgbClr val="002060"/>
                </a:solidFill>
                <a:latin typeface="Arial" panose="020B0604020202020204" pitchFamily="34" charset="0"/>
                <a:cs typeface="Arial" panose="020B0604020202020204" pitchFamily="34" charset="0"/>
              </a:rPr>
              <a:t>TASCA, GSI</a:t>
            </a:r>
          </a:p>
          <a:p>
            <a:r>
              <a:rPr lang="en-US" sz="2200" b="1" dirty="0">
                <a:solidFill>
                  <a:srgbClr val="002060"/>
                </a:solidFill>
                <a:latin typeface="Arial" panose="020B0604020202020204" pitchFamily="34" charset="0"/>
                <a:cs typeface="Arial" panose="020B0604020202020204" pitchFamily="34" charset="0"/>
              </a:rPr>
              <a:t>BGS, LBNL</a:t>
            </a:r>
          </a:p>
          <a:p>
            <a:endParaRPr lang="en-US" sz="2200" b="1" dirty="0">
              <a:solidFill>
                <a:srgbClr val="00206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cs typeface="Arial" panose="020B0604020202020204" pitchFamily="34" charset="0"/>
              </a:rPr>
              <a:t>DGFRS-2, JINR</a:t>
            </a:r>
            <a:endParaRPr lang="ru-RU" sz="2200" b="1" dirty="0">
              <a:solidFill>
                <a:srgbClr val="C00000"/>
              </a:solidFill>
              <a:latin typeface="Arial" panose="020B0604020202020204" pitchFamily="34" charset="0"/>
              <a:cs typeface="Arial" panose="020B0604020202020204" pitchFamily="34" charset="0"/>
            </a:endParaRPr>
          </a:p>
        </p:txBody>
      </p:sp>
      <p:pic>
        <p:nvPicPr>
          <p:cNvPr id="17" name="Рисунок 1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0737" t="2844" r="26906" b="78742"/>
          <a:stretch/>
        </p:blipFill>
        <p:spPr>
          <a:xfrm>
            <a:off x="1507492" y="679411"/>
            <a:ext cx="9105130" cy="4132838"/>
          </a:xfrm>
          <a:prstGeom prst="rect">
            <a:avLst/>
          </a:prstGeom>
          <a:noFill/>
        </p:spPr>
      </p:pic>
    </p:spTree>
    <p:extLst>
      <p:ext uri="{BB962C8B-B14F-4D97-AF65-F5344CB8AC3E}">
        <p14:creationId xmlns:p14="http://schemas.microsoft.com/office/powerpoint/2010/main" val="2309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3392" y="116632"/>
            <a:ext cx="9577064" cy="2062103"/>
          </a:xfrm>
          <a:prstGeom prst="rect">
            <a:avLst/>
          </a:prstGeom>
        </p:spPr>
        <p:txBody>
          <a:bodyPr wrap="square">
            <a:spAutoFit/>
          </a:bodyPr>
          <a:lstStyle/>
          <a:p>
            <a:r>
              <a:rPr lang="en-US" sz="3600" b="1" baseline="30000" dirty="0">
                <a:solidFill>
                  <a:srgbClr val="002060"/>
                </a:solidFill>
                <a:latin typeface="Arial" panose="020B0604020202020204" pitchFamily="34" charset="0"/>
                <a:cs typeface="Arial" panose="020B0604020202020204" pitchFamily="34" charset="0"/>
              </a:rPr>
              <a:t>243</a:t>
            </a:r>
            <a:r>
              <a:rPr lang="en-US" sz="3200" b="1" dirty="0">
                <a:solidFill>
                  <a:srgbClr val="002060"/>
                </a:solidFill>
                <a:latin typeface="Arial" panose="020B0604020202020204" pitchFamily="34" charset="0"/>
                <a:cs typeface="Arial" panose="020B0604020202020204" pitchFamily="34" charset="0"/>
              </a:rPr>
              <a:t>Am</a:t>
            </a:r>
            <a:r>
              <a:rPr lang="ru-RU" sz="3200" b="1" dirty="0">
                <a:solidFill>
                  <a:srgbClr val="002060"/>
                </a:solidFill>
                <a:latin typeface="Arial" panose="020B0604020202020204" pitchFamily="34" charset="0"/>
                <a:cs typeface="Arial" panose="020B0604020202020204" pitchFamily="34" charset="0"/>
              </a:rPr>
              <a:t>(</a:t>
            </a:r>
            <a:r>
              <a:rPr lang="en-US" sz="3600" b="1" baseline="30000" dirty="0">
                <a:solidFill>
                  <a:srgbClr val="002060"/>
                </a:solidFill>
                <a:latin typeface="Arial" panose="020B0604020202020204" pitchFamily="34" charset="0"/>
                <a:cs typeface="Arial" panose="020B0604020202020204" pitchFamily="34" charset="0"/>
              </a:rPr>
              <a:t>48</a:t>
            </a:r>
            <a:r>
              <a:rPr lang="en-US" sz="3200" b="1" dirty="0">
                <a:solidFill>
                  <a:srgbClr val="002060"/>
                </a:solidFill>
                <a:latin typeface="Arial" panose="020B0604020202020204" pitchFamily="34" charset="0"/>
                <a:cs typeface="Arial" panose="020B0604020202020204" pitchFamily="34" charset="0"/>
              </a:rPr>
              <a:t>Ca,</a:t>
            </a:r>
            <a:r>
              <a:rPr lang="ru-RU" sz="3200" b="1" dirty="0">
                <a:solidFill>
                  <a:srgbClr val="002060"/>
                </a:solidFill>
                <a:latin typeface="Arial" panose="020B0604020202020204" pitchFamily="34" charset="0"/>
                <a:cs typeface="Arial" panose="020B0604020202020204" pitchFamily="34" charset="0"/>
              </a:rPr>
              <a:t>2-</a:t>
            </a:r>
            <a:r>
              <a:rPr lang="en-US" sz="3200" b="1" dirty="0">
                <a:solidFill>
                  <a:srgbClr val="002060"/>
                </a:solidFill>
                <a:latin typeface="Arial" panose="020B0604020202020204" pitchFamily="34" charset="0"/>
                <a:cs typeface="Arial" panose="020B0604020202020204" pitchFamily="34" charset="0"/>
              </a:rPr>
              <a:t>5n)</a:t>
            </a:r>
            <a:r>
              <a:rPr lang="en-US" sz="3600" b="1" baseline="30000" dirty="0">
                <a:solidFill>
                  <a:srgbClr val="002060"/>
                </a:solidFill>
                <a:latin typeface="Arial" panose="020B0604020202020204" pitchFamily="34" charset="0"/>
                <a:cs typeface="Arial" panose="020B0604020202020204" pitchFamily="34" charset="0"/>
              </a:rPr>
              <a:t>286-289</a:t>
            </a:r>
            <a:r>
              <a:rPr lang="en-US" sz="3200" b="1" dirty="0">
                <a:solidFill>
                  <a:srgbClr val="002060"/>
                </a:solidFill>
                <a:latin typeface="Arial" panose="020B0604020202020204" pitchFamily="34" charset="0"/>
                <a:cs typeface="Arial" panose="020B0604020202020204" pitchFamily="34" charset="0"/>
              </a:rPr>
              <a:t>Mc Reaction</a:t>
            </a:r>
          </a:p>
          <a:p>
            <a:endParaRPr lang="en-US" sz="3200" b="1" dirty="0">
              <a:solidFill>
                <a:srgbClr val="002060"/>
              </a:solidFill>
              <a:latin typeface="Arial" panose="020B0604020202020204" pitchFamily="34" charset="0"/>
              <a:cs typeface="Arial" panose="020B0604020202020204" pitchFamily="34" charset="0"/>
            </a:endParaRPr>
          </a:p>
          <a:p>
            <a:r>
              <a:rPr lang="ru-RU" sz="3200" i="1" dirty="0">
                <a:solidFill>
                  <a:srgbClr val="002060"/>
                </a:solidFill>
                <a:latin typeface="Arial" panose="020B0604020202020204" pitchFamily="34" charset="0"/>
                <a:cs typeface="Arial" panose="020B0604020202020204" pitchFamily="34" charset="0"/>
              </a:rPr>
              <a:t>125</a:t>
            </a:r>
            <a:r>
              <a:rPr lang="en-US" sz="3200" i="1" dirty="0">
                <a:solidFill>
                  <a:srgbClr val="002060"/>
                </a:solidFill>
                <a:latin typeface="Arial" panose="020B0604020202020204" pitchFamily="34" charset="0"/>
                <a:cs typeface="Arial" panose="020B0604020202020204" pitchFamily="34" charset="0"/>
              </a:rPr>
              <a:t> decay chains</a:t>
            </a:r>
          </a:p>
          <a:p>
            <a:r>
              <a:rPr lang="en-US" sz="3200" i="1" dirty="0">
                <a:solidFill>
                  <a:srgbClr val="002060"/>
                </a:solidFill>
                <a:latin typeface="Arial" panose="020B0604020202020204" pitchFamily="34" charset="0"/>
                <a:cs typeface="Arial" panose="020B0604020202020204" pitchFamily="34" charset="0"/>
              </a:rPr>
              <a:t>Decay properties of 22 isotopes</a:t>
            </a:r>
            <a:endParaRPr lang="ru-RU" sz="3200" i="1" dirty="0">
              <a:solidFill>
                <a:srgbClr val="002060"/>
              </a:solidFill>
              <a:latin typeface="Arial" panose="020B0604020202020204" pitchFamily="34" charset="0"/>
              <a:cs typeface="Arial" panose="020B0604020202020204" pitchFamily="34" charset="0"/>
            </a:endParaRPr>
          </a:p>
        </p:txBody>
      </p:sp>
      <p:pic>
        <p:nvPicPr>
          <p:cNvPr id="4" name="Рисунок 3" descr="Fig1.bmp">
            <a:extLst>
              <a:ext uri="{FF2B5EF4-FFF2-40B4-BE49-F238E27FC236}">
                <a16:creationId xmlns:a16="http://schemas.microsoft.com/office/drawing/2014/main" id="{C69EC564-63F3-4DF2-9C2B-4D9EDAA63A11}"/>
              </a:ext>
            </a:extLst>
          </p:cNvPr>
          <p:cNvPicPr>
            <a:picLocks noChangeAspect="1"/>
          </p:cNvPicPr>
          <p:nvPr/>
        </p:nvPicPr>
        <p:blipFill>
          <a:blip r:embed="rId2" cstate="print"/>
          <a:srcRect l="1963" t="2844" r="3538" b="12847"/>
          <a:stretch>
            <a:fillRect/>
          </a:stretch>
        </p:blipFill>
        <p:spPr>
          <a:xfrm>
            <a:off x="479376" y="2276872"/>
            <a:ext cx="8787417" cy="4320480"/>
          </a:xfrm>
          <a:prstGeom prst="rect">
            <a:avLst/>
          </a:prstGeom>
        </p:spPr>
      </p:pic>
      <p:sp>
        <p:nvSpPr>
          <p:cNvPr id="6" name="TextBox 5"/>
          <p:cNvSpPr txBox="1"/>
          <p:nvPr/>
        </p:nvSpPr>
        <p:spPr>
          <a:xfrm>
            <a:off x="9599712" y="4812248"/>
            <a:ext cx="2592288" cy="1785104"/>
          </a:xfrm>
          <a:prstGeom prst="rect">
            <a:avLst/>
          </a:prstGeom>
          <a:noFill/>
        </p:spPr>
        <p:txBody>
          <a:bodyPr wrap="square" rtlCol="0">
            <a:spAutoFit/>
          </a:bodyPr>
          <a:lstStyle/>
          <a:p>
            <a:r>
              <a:rPr lang="en-US" sz="2200" b="1" dirty="0">
                <a:solidFill>
                  <a:srgbClr val="002060"/>
                </a:solidFill>
                <a:latin typeface="Arial" panose="020B0604020202020204" pitchFamily="34" charset="0"/>
                <a:cs typeface="Arial" panose="020B0604020202020204" pitchFamily="34" charset="0"/>
              </a:rPr>
              <a:t>DGFRS, JINR</a:t>
            </a:r>
          </a:p>
          <a:p>
            <a:r>
              <a:rPr lang="en-US" sz="2200" b="1" dirty="0">
                <a:solidFill>
                  <a:srgbClr val="002060"/>
                </a:solidFill>
                <a:latin typeface="Arial" panose="020B0604020202020204" pitchFamily="34" charset="0"/>
                <a:cs typeface="Arial" panose="020B0604020202020204" pitchFamily="34" charset="0"/>
              </a:rPr>
              <a:t>TASCA, GSI</a:t>
            </a:r>
          </a:p>
          <a:p>
            <a:r>
              <a:rPr lang="en-US" sz="2200" b="1" dirty="0">
                <a:solidFill>
                  <a:srgbClr val="002060"/>
                </a:solidFill>
                <a:latin typeface="Arial" panose="020B0604020202020204" pitchFamily="34" charset="0"/>
                <a:cs typeface="Arial" panose="020B0604020202020204" pitchFamily="34" charset="0"/>
              </a:rPr>
              <a:t>BGS, LBNL</a:t>
            </a:r>
          </a:p>
          <a:p>
            <a:endParaRPr lang="en-US" sz="2200" b="1" dirty="0">
              <a:solidFill>
                <a:srgbClr val="00206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cs typeface="Arial" panose="020B0604020202020204" pitchFamily="34" charset="0"/>
              </a:rPr>
              <a:t>DGFRS-2, JINR</a:t>
            </a:r>
            <a:endParaRPr lang="ru-RU" sz="2200" b="1" dirty="0">
              <a:solidFill>
                <a:srgbClr val="C00000"/>
              </a:solidFill>
              <a:latin typeface="Arial" panose="020B0604020202020204" pitchFamily="34" charset="0"/>
              <a:cs typeface="Arial" panose="020B0604020202020204" pitchFamily="34" charset="0"/>
            </a:endParaRPr>
          </a:p>
        </p:txBody>
      </p:sp>
      <p:pic>
        <p:nvPicPr>
          <p:cNvPr id="17" name="Рисунок 1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0737" t="2844" r="26906" b="78742"/>
          <a:stretch/>
        </p:blipFill>
        <p:spPr>
          <a:xfrm>
            <a:off x="1507492" y="679411"/>
            <a:ext cx="9105130" cy="4132838"/>
          </a:xfrm>
          <a:prstGeom prst="rect">
            <a:avLst/>
          </a:prstGeom>
          <a:noFill/>
        </p:spPr>
      </p:pic>
      <p:pic>
        <p:nvPicPr>
          <p:cNvPr id="7" name="Рисунок 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3903" t="48440" r="26384" b="36310"/>
          <a:stretch/>
        </p:blipFill>
        <p:spPr>
          <a:xfrm>
            <a:off x="2098012" y="2820837"/>
            <a:ext cx="8052881" cy="3433314"/>
          </a:xfrm>
          <a:prstGeom prst="rect">
            <a:avLst/>
          </a:prstGeom>
          <a:noFill/>
        </p:spPr>
      </p:pic>
    </p:spTree>
    <p:extLst>
      <p:ext uri="{BB962C8B-B14F-4D97-AF65-F5344CB8AC3E}">
        <p14:creationId xmlns:p14="http://schemas.microsoft.com/office/powerpoint/2010/main" val="27848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23392" y="116632"/>
            <a:ext cx="9577064" cy="2062103"/>
          </a:xfrm>
          <a:prstGeom prst="rect">
            <a:avLst/>
          </a:prstGeom>
        </p:spPr>
        <p:txBody>
          <a:bodyPr wrap="square">
            <a:spAutoFit/>
          </a:bodyPr>
          <a:lstStyle/>
          <a:p>
            <a:r>
              <a:rPr lang="en-US" sz="3600" b="1" baseline="30000" dirty="0">
                <a:solidFill>
                  <a:srgbClr val="002060"/>
                </a:solidFill>
                <a:latin typeface="Arial" panose="020B0604020202020204" pitchFamily="34" charset="0"/>
                <a:cs typeface="Arial" panose="020B0604020202020204" pitchFamily="34" charset="0"/>
              </a:rPr>
              <a:t>243</a:t>
            </a:r>
            <a:r>
              <a:rPr lang="en-US" sz="3200" b="1" dirty="0">
                <a:solidFill>
                  <a:srgbClr val="002060"/>
                </a:solidFill>
                <a:latin typeface="Arial" panose="020B0604020202020204" pitchFamily="34" charset="0"/>
                <a:cs typeface="Arial" panose="020B0604020202020204" pitchFamily="34" charset="0"/>
              </a:rPr>
              <a:t>Am</a:t>
            </a:r>
            <a:r>
              <a:rPr lang="ru-RU" sz="3200" b="1" dirty="0">
                <a:solidFill>
                  <a:srgbClr val="002060"/>
                </a:solidFill>
                <a:latin typeface="Arial" panose="020B0604020202020204" pitchFamily="34" charset="0"/>
                <a:cs typeface="Arial" panose="020B0604020202020204" pitchFamily="34" charset="0"/>
              </a:rPr>
              <a:t>(</a:t>
            </a:r>
            <a:r>
              <a:rPr lang="en-US" sz="3600" b="1" baseline="30000" dirty="0">
                <a:solidFill>
                  <a:srgbClr val="002060"/>
                </a:solidFill>
                <a:latin typeface="Arial" panose="020B0604020202020204" pitchFamily="34" charset="0"/>
                <a:cs typeface="Arial" panose="020B0604020202020204" pitchFamily="34" charset="0"/>
              </a:rPr>
              <a:t>48</a:t>
            </a:r>
            <a:r>
              <a:rPr lang="en-US" sz="3200" b="1" dirty="0">
                <a:solidFill>
                  <a:srgbClr val="002060"/>
                </a:solidFill>
                <a:latin typeface="Arial" panose="020B0604020202020204" pitchFamily="34" charset="0"/>
                <a:cs typeface="Arial" panose="020B0604020202020204" pitchFamily="34" charset="0"/>
              </a:rPr>
              <a:t>Ca,</a:t>
            </a:r>
            <a:r>
              <a:rPr lang="ru-RU" sz="3200" b="1" dirty="0">
                <a:solidFill>
                  <a:srgbClr val="002060"/>
                </a:solidFill>
                <a:latin typeface="Arial" panose="020B0604020202020204" pitchFamily="34" charset="0"/>
                <a:cs typeface="Arial" panose="020B0604020202020204" pitchFamily="34" charset="0"/>
              </a:rPr>
              <a:t>2-</a:t>
            </a:r>
            <a:r>
              <a:rPr lang="en-US" sz="3200" b="1" dirty="0">
                <a:solidFill>
                  <a:srgbClr val="002060"/>
                </a:solidFill>
                <a:latin typeface="Arial" panose="020B0604020202020204" pitchFamily="34" charset="0"/>
                <a:cs typeface="Arial" panose="020B0604020202020204" pitchFamily="34" charset="0"/>
              </a:rPr>
              <a:t>5n)</a:t>
            </a:r>
            <a:r>
              <a:rPr lang="en-US" sz="3600" b="1" baseline="30000" dirty="0">
                <a:solidFill>
                  <a:srgbClr val="002060"/>
                </a:solidFill>
                <a:latin typeface="Arial" panose="020B0604020202020204" pitchFamily="34" charset="0"/>
                <a:cs typeface="Arial" panose="020B0604020202020204" pitchFamily="34" charset="0"/>
              </a:rPr>
              <a:t>286-289</a:t>
            </a:r>
            <a:r>
              <a:rPr lang="en-US" sz="3200" b="1" dirty="0">
                <a:solidFill>
                  <a:srgbClr val="002060"/>
                </a:solidFill>
                <a:latin typeface="Arial" panose="020B0604020202020204" pitchFamily="34" charset="0"/>
                <a:cs typeface="Arial" panose="020B0604020202020204" pitchFamily="34" charset="0"/>
              </a:rPr>
              <a:t>Mc Reaction</a:t>
            </a:r>
          </a:p>
          <a:p>
            <a:endParaRPr lang="en-US" sz="3200" b="1" dirty="0">
              <a:solidFill>
                <a:srgbClr val="002060"/>
              </a:solidFill>
              <a:latin typeface="Arial" panose="020B0604020202020204" pitchFamily="34" charset="0"/>
              <a:cs typeface="Arial" panose="020B0604020202020204" pitchFamily="34" charset="0"/>
            </a:endParaRPr>
          </a:p>
          <a:p>
            <a:r>
              <a:rPr lang="ru-RU" sz="3200" i="1" dirty="0">
                <a:solidFill>
                  <a:srgbClr val="002060"/>
                </a:solidFill>
                <a:latin typeface="Arial" panose="020B0604020202020204" pitchFamily="34" charset="0"/>
                <a:cs typeface="Arial" panose="020B0604020202020204" pitchFamily="34" charset="0"/>
              </a:rPr>
              <a:t>125</a:t>
            </a:r>
            <a:r>
              <a:rPr lang="en-US" sz="3200" i="1" dirty="0">
                <a:solidFill>
                  <a:srgbClr val="002060"/>
                </a:solidFill>
                <a:latin typeface="Arial" panose="020B0604020202020204" pitchFamily="34" charset="0"/>
                <a:cs typeface="Arial" panose="020B0604020202020204" pitchFamily="34" charset="0"/>
              </a:rPr>
              <a:t> decay chains</a:t>
            </a:r>
          </a:p>
          <a:p>
            <a:r>
              <a:rPr lang="en-US" sz="3200" i="1" dirty="0">
                <a:solidFill>
                  <a:srgbClr val="002060"/>
                </a:solidFill>
                <a:latin typeface="Arial" panose="020B0604020202020204" pitchFamily="34" charset="0"/>
                <a:cs typeface="Arial" panose="020B0604020202020204" pitchFamily="34" charset="0"/>
              </a:rPr>
              <a:t>Decay properties of 22 isotopes</a:t>
            </a:r>
            <a:endParaRPr lang="ru-RU" sz="3200" i="1" dirty="0">
              <a:solidFill>
                <a:srgbClr val="002060"/>
              </a:solidFill>
              <a:latin typeface="Arial" panose="020B0604020202020204" pitchFamily="34" charset="0"/>
              <a:cs typeface="Arial" panose="020B0604020202020204" pitchFamily="34" charset="0"/>
            </a:endParaRPr>
          </a:p>
        </p:txBody>
      </p:sp>
      <p:pic>
        <p:nvPicPr>
          <p:cNvPr id="4" name="Рисунок 3" descr="Fig1.bmp">
            <a:extLst>
              <a:ext uri="{FF2B5EF4-FFF2-40B4-BE49-F238E27FC236}">
                <a16:creationId xmlns:a16="http://schemas.microsoft.com/office/drawing/2014/main" id="{C69EC564-63F3-4DF2-9C2B-4D9EDAA63A11}"/>
              </a:ext>
            </a:extLst>
          </p:cNvPr>
          <p:cNvPicPr>
            <a:picLocks noChangeAspect="1"/>
          </p:cNvPicPr>
          <p:nvPr/>
        </p:nvPicPr>
        <p:blipFill>
          <a:blip r:embed="rId2" cstate="print"/>
          <a:srcRect l="1963" t="2844" r="3538" b="12847"/>
          <a:stretch>
            <a:fillRect/>
          </a:stretch>
        </p:blipFill>
        <p:spPr>
          <a:xfrm>
            <a:off x="479376" y="2276872"/>
            <a:ext cx="8787417" cy="4320480"/>
          </a:xfrm>
          <a:prstGeom prst="rect">
            <a:avLst/>
          </a:prstGeom>
        </p:spPr>
      </p:pic>
      <p:sp>
        <p:nvSpPr>
          <p:cNvPr id="6" name="TextBox 5"/>
          <p:cNvSpPr txBox="1"/>
          <p:nvPr/>
        </p:nvSpPr>
        <p:spPr>
          <a:xfrm>
            <a:off x="9599712" y="4812248"/>
            <a:ext cx="2592288" cy="1785104"/>
          </a:xfrm>
          <a:prstGeom prst="rect">
            <a:avLst/>
          </a:prstGeom>
          <a:noFill/>
        </p:spPr>
        <p:txBody>
          <a:bodyPr wrap="square" rtlCol="0">
            <a:spAutoFit/>
          </a:bodyPr>
          <a:lstStyle/>
          <a:p>
            <a:r>
              <a:rPr lang="en-US" sz="2200" b="1" dirty="0">
                <a:solidFill>
                  <a:srgbClr val="002060"/>
                </a:solidFill>
                <a:latin typeface="Arial" panose="020B0604020202020204" pitchFamily="34" charset="0"/>
                <a:cs typeface="Arial" panose="020B0604020202020204" pitchFamily="34" charset="0"/>
              </a:rPr>
              <a:t>DGFRS, JINR</a:t>
            </a:r>
          </a:p>
          <a:p>
            <a:r>
              <a:rPr lang="en-US" sz="2200" b="1" dirty="0">
                <a:solidFill>
                  <a:srgbClr val="002060"/>
                </a:solidFill>
                <a:latin typeface="Arial" panose="020B0604020202020204" pitchFamily="34" charset="0"/>
                <a:cs typeface="Arial" panose="020B0604020202020204" pitchFamily="34" charset="0"/>
              </a:rPr>
              <a:t>TASCA, GSI</a:t>
            </a:r>
          </a:p>
          <a:p>
            <a:r>
              <a:rPr lang="en-US" sz="2200" b="1" dirty="0">
                <a:solidFill>
                  <a:srgbClr val="002060"/>
                </a:solidFill>
                <a:latin typeface="Arial" panose="020B0604020202020204" pitchFamily="34" charset="0"/>
                <a:cs typeface="Arial" panose="020B0604020202020204" pitchFamily="34" charset="0"/>
              </a:rPr>
              <a:t>BGS, LBNL</a:t>
            </a:r>
          </a:p>
          <a:p>
            <a:endParaRPr lang="en-US" sz="2200" b="1" dirty="0">
              <a:solidFill>
                <a:srgbClr val="002060"/>
              </a:solidFill>
              <a:latin typeface="Arial" panose="020B0604020202020204" pitchFamily="34" charset="0"/>
              <a:cs typeface="Arial" panose="020B0604020202020204" pitchFamily="34" charset="0"/>
            </a:endParaRPr>
          </a:p>
          <a:p>
            <a:r>
              <a:rPr lang="en-US" sz="2200" b="1" dirty="0">
                <a:solidFill>
                  <a:srgbClr val="C00000"/>
                </a:solidFill>
                <a:latin typeface="Arial" panose="020B0604020202020204" pitchFamily="34" charset="0"/>
                <a:cs typeface="Arial" panose="020B0604020202020204" pitchFamily="34" charset="0"/>
              </a:rPr>
              <a:t>DGFRS-2, JINR</a:t>
            </a:r>
            <a:endParaRPr lang="ru-RU" sz="2200" b="1" dirty="0">
              <a:solidFill>
                <a:srgbClr val="C00000"/>
              </a:solidFill>
              <a:latin typeface="Arial" panose="020B0604020202020204" pitchFamily="34" charset="0"/>
              <a:cs typeface="Arial" panose="020B0604020202020204" pitchFamily="34" charset="0"/>
            </a:endParaRPr>
          </a:p>
        </p:txBody>
      </p:sp>
      <p:pic>
        <p:nvPicPr>
          <p:cNvPr id="7" name="Рисунок 6" descr="Fig1.bmp">
            <a:extLst>
              <a:ext uri="{FF2B5EF4-FFF2-40B4-BE49-F238E27FC236}">
                <a16:creationId xmlns:a16="http://schemas.microsoft.com/office/drawing/2014/main" id="{C69EC564-63F3-4DF2-9C2B-4D9EDAA63A11}"/>
              </a:ext>
            </a:extLst>
          </p:cNvPr>
          <p:cNvPicPr>
            <a:picLocks noChangeAspect="1"/>
          </p:cNvPicPr>
          <p:nvPr/>
        </p:nvPicPr>
        <p:blipFill rotWithShape="1">
          <a:blip r:embed="rId2" cstate="print"/>
          <a:srcRect l="53903" t="48440" r="26384" b="36310"/>
          <a:stretch/>
        </p:blipFill>
        <p:spPr>
          <a:xfrm>
            <a:off x="2098012" y="2820837"/>
            <a:ext cx="8052881" cy="3433314"/>
          </a:xfrm>
          <a:prstGeom prst="rect">
            <a:avLst/>
          </a:prstGeom>
          <a:noFill/>
        </p:spPr>
      </p:pic>
    </p:spTree>
    <p:extLst>
      <p:ext uri="{BB962C8B-B14F-4D97-AF65-F5344CB8AC3E}">
        <p14:creationId xmlns:p14="http://schemas.microsoft.com/office/powerpoint/2010/main" val="36812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6149</TotalTime>
  <Words>2304</Words>
  <Application>Microsoft Office PowerPoint</Application>
  <PresentationFormat>Широкоэкранный</PresentationFormat>
  <Paragraphs>373</Paragraphs>
  <Slides>23</Slides>
  <Notes>3</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35" baseType="lpstr">
      <vt:lpstr>ＭＳ Ｐゴシック</vt:lpstr>
      <vt:lpstr>Arial</vt:lpstr>
      <vt:lpstr>Arial Black</vt:lpstr>
      <vt:lpstr>Calibri</vt:lpstr>
      <vt:lpstr>Calibri Light</vt:lpstr>
      <vt:lpstr>Cambria Math</vt:lpstr>
      <vt:lpstr>DejaVu Sans</vt:lpstr>
      <vt:lpstr>Symbol</vt:lpstr>
      <vt:lpstr>Times New Roman</vt:lpstr>
      <vt:lpstr>Wingdings</vt:lpstr>
      <vt:lpstr>Тема Office</vt:lpstr>
      <vt:lpstr>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Investigation of the capabilities of the infrastructure for quantum stimulation on the supercomputer «Govorun» </vt:lpstr>
      <vt:lpstr>Презентация PowerPoint</vt:lpstr>
      <vt:lpstr>Презентация PowerPoint</vt:lpstr>
      <vt:lpstr>Презентация PowerPoint</vt:lpstr>
    </vt:vector>
  </TitlesOfParts>
  <Company>SSTP DIRECTORATE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Рауль Бебия</dc:creator>
  <cp:lastModifiedBy>FLNR</cp:lastModifiedBy>
  <cp:revision>157</cp:revision>
  <dcterms:created xsi:type="dcterms:W3CDTF">2021-06-10T12:17:11Z</dcterms:created>
  <dcterms:modified xsi:type="dcterms:W3CDTF">2022-07-04T11:30:34Z</dcterms:modified>
</cp:coreProperties>
</file>