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media/image112.jpg" ContentType="image/jpeg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9" r:id="rId4"/>
  </p:sldMasterIdLst>
  <p:notesMasterIdLst>
    <p:notesMasterId r:id="rId26"/>
  </p:notesMasterIdLst>
  <p:sldIdLst>
    <p:sldId id="1691" r:id="rId5"/>
    <p:sldId id="267" r:id="rId6"/>
    <p:sldId id="1667" r:id="rId7"/>
    <p:sldId id="1699" r:id="rId8"/>
    <p:sldId id="1676" r:id="rId9"/>
    <p:sldId id="1697" r:id="rId10"/>
    <p:sldId id="1682" r:id="rId11"/>
    <p:sldId id="1704" r:id="rId12"/>
    <p:sldId id="1692" r:id="rId13"/>
    <p:sldId id="256" r:id="rId14"/>
    <p:sldId id="1708" r:id="rId15"/>
    <p:sldId id="1706" r:id="rId16"/>
    <p:sldId id="1685" r:id="rId17"/>
    <p:sldId id="1687" r:id="rId18"/>
    <p:sldId id="1672" r:id="rId19"/>
    <p:sldId id="259" r:id="rId20"/>
    <p:sldId id="1689" r:id="rId21"/>
    <p:sldId id="1696" r:id="rId22"/>
    <p:sldId id="3010" r:id="rId23"/>
    <p:sldId id="1693" r:id="rId24"/>
    <p:sldId id="27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F181"/>
    <a:srgbClr val="00CC66"/>
    <a:srgbClr val="99CCFF"/>
    <a:srgbClr val="2D7CDB"/>
    <a:srgbClr val="FF9966"/>
    <a:srgbClr val="10F821"/>
    <a:srgbClr val="00FFFF"/>
    <a:srgbClr val="66FFCC"/>
    <a:srgbClr val="FF33C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65" autoAdjust="0"/>
    <p:restoredTop sz="94660"/>
  </p:normalViewPr>
  <p:slideViewPr>
    <p:cSldViewPr snapToGrid="0">
      <p:cViewPr varScale="1">
        <p:scale>
          <a:sx n="55" d="100"/>
          <a:sy n="55" d="100"/>
        </p:scale>
        <p:origin x="52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60A82-E267-41C4-B104-8F1773CD09A7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FCDB4-5A6B-4C53-8AB9-F54BAB585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32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71538" y="282575"/>
            <a:ext cx="6026150" cy="3390900"/>
          </a:xfrm>
          <a:prstGeom prst="rect">
            <a:avLst/>
          </a:prstGeom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492480" y="3796200"/>
            <a:ext cx="6718320" cy="597492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r>
              <a:rPr lang="ru-RU" sz="2000" b="0" strike="noStrike" spc="-1" dirty="0">
                <a:latin typeface="Arial"/>
              </a:rPr>
              <a:t>Инновационная программа работ по радиационной</a:t>
            </a:r>
            <a:r>
              <a:rPr lang="ru-RU" sz="2000" b="0" strike="noStrike" spc="-1" baseline="0" dirty="0">
                <a:latin typeface="Arial"/>
              </a:rPr>
              <a:t> биологии предполагает два ключевых направления: вклад в исследования космоса и в медицинские технологии.</a:t>
            </a:r>
          </a:p>
          <a:p>
            <a:endParaRPr lang="ru-RU" sz="2000" b="0" strike="noStrike" spc="-1" baseline="0" dirty="0">
              <a:latin typeface="Arial"/>
            </a:endParaRPr>
          </a:p>
          <a:p>
            <a:r>
              <a:rPr lang="ru-RU" sz="2000" b="0" strike="noStrike" spc="-1" baseline="0" dirty="0">
                <a:latin typeface="Arial"/>
              </a:rPr>
              <a:t>Первое направление предполагает работы на прикладном канале </a:t>
            </a:r>
            <a:r>
              <a:rPr lang="en-US" sz="2000" b="0" strike="noStrike" spc="-1" baseline="0" dirty="0">
                <a:latin typeface="Arial"/>
              </a:rPr>
              <a:t>ARIADNA </a:t>
            </a:r>
            <a:r>
              <a:rPr lang="ru-RU" sz="2000" b="0" strike="noStrike" spc="-1" baseline="0" dirty="0">
                <a:latin typeface="Arial"/>
              </a:rPr>
              <a:t>комплекса </a:t>
            </a:r>
            <a:r>
              <a:rPr lang="en-US" sz="2000" b="0" strike="noStrike" spc="-1" baseline="0" dirty="0">
                <a:latin typeface="Arial"/>
              </a:rPr>
              <a:t>NICA </a:t>
            </a:r>
            <a:r>
              <a:rPr lang="ru-RU" sz="2000" b="0" strike="noStrike" spc="-1" baseline="0" dirty="0">
                <a:latin typeface="Arial"/>
              </a:rPr>
              <a:t>и включает разработку технологий симуляции полей космического излучения, а также оценку рисков для космонавтов в ходе полетов вне </a:t>
            </a:r>
            <a:r>
              <a:rPr lang="ru-RU" sz="2000" b="0" strike="noStrike" spc="-1" baseline="0" dirty="0" err="1">
                <a:latin typeface="Arial"/>
              </a:rPr>
              <a:t>магнетосферы</a:t>
            </a:r>
            <a:r>
              <a:rPr lang="ru-RU" sz="2000" b="0" strike="noStrike" spc="-1" baseline="0" dirty="0">
                <a:latin typeface="Arial"/>
              </a:rPr>
              <a:t> Земли.</a:t>
            </a:r>
          </a:p>
          <a:p>
            <a:endParaRPr lang="ru-RU" sz="2000" b="0" strike="noStrike" spc="-1" baseline="0" dirty="0">
              <a:latin typeface="Arial"/>
            </a:endParaRPr>
          </a:p>
          <a:p>
            <a:r>
              <a:rPr lang="ru-RU" sz="2000" b="0" strike="noStrike" spc="-1" baseline="0" dirty="0">
                <a:latin typeface="Arial"/>
              </a:rPr>
              <a:t>Второе направление связано с развитием новых методов лучевой терапии (повышение радиочувствительности опухолей, молекулярные векторы для доставки </a:t>
            </a:r>
            <a:r>
              <a:rPr lang="ru-RU" sz="2000" b="0" strike="noStrike" spc="-1" baseline="0" dirty="0" err="1">
                <a:latin typeface="Arial"/>
              </a:rPr>
              <a:t>радиосенсибилизаторов</a:t>
            </a:r>
            <a:r>
              <a:rPr lang="ru-RU" sz="2000" b="0" strike="noStrike" spc="-1" baseline="0" dirty="0">
                <a:latin typeface="Arial"/>
              </a:rPr>
              <a:t>) и радиационной медицины (адресная доставка радионуклидов в опухоли). Особое внимание будет уделено исследованиям мозга и выявлению механизмов </a:t>
            </a:r>
            <a:r>
              <a:rPr lang="ru-RU" sz="2000" b="0" strike="noStrike" spc="-1" baseline="0" dirty="0" err="1">
                <a:latin typeface="Arial"/>
              </a:rPr>
              <a:t>нейродегенеративных</a:t>
            </a:r>
            <a:r>
              <a:rPr lang="ru-RU" sz="2000" b="0" strike="noStrike" spc="-1" baseline="0" dirty="0">
                <a:latin typeface="Arial"/>
              </a:rPr>
              <a:t> заболеваний с помощью </a:t>
            </a:r>
            <a:r>
              <a:rPr lang="ru-RU" sz="2000" b="0" strike="noStrike" spc="-1" baseline="0" dirty="0" err="1">
                <a:latin typeface="Arial"/>
              </a:rPr>
              <a:t>омиксных</a:t>
            </a:r>
            <a:r>
              <a:rPr lang="ru-RU" sz="2000" b="0" strike="noStrike" spc="-1" baseline="0" dirty="0">
                <a:latin typeface="Arial"/>
              </a:rPr>
              <a:t> технологий. Будут развиты методы моделирования развития патологий мозга после облучения тяжелыми заряженными частицами.</a:t>
            </a:r>
            <a:endParaRPr lang="en-CA" sz="2000" b="0" strike="noStrike" spc="-1" dirty="0">
              <a:latin typeface="Arial"/>
            </a:endParaRPr>
          </a:p>
        </p:txBody>
      </p:sp>
      <p:sp>
        <p:nvSpPr>
          <p:cNvPr id="405" name="CustomShape 3"/>
          <p:cNvSpPr/>
          <p:nvPr/>
        </p:nvSpPr>
        <p:spPr>
          <a:xfrm>
            <a:off x="4402080" y="9553320"/>
            <a:ext cx="3363480" cy="50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3CB5C-2D5B-4E12-A1D3-4B552DA386CB}" type="slidenum">
              <a:rPr kumimoji="0" lang="ru-RU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17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68BD9-85BB-471E-A742-95C1E609F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A055C7-054F-4965-8A17-B4700D314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271311-AD15-4EC5-9FF1-E96B825B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8B51C-92A8-4893-93E6-678FDD5D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4766E5-D4E2-492E-B071-D5CDAF5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09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985B3-83D3-4A55-B92A-427B60866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B55ECA-CF47-4FF1-B62C-E29E2049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40E50-C491-43FA-AE82-F9BABF15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BA07BF-281F-4E6B-A57F-570C3AFB2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A25EB1-9B54-41F4-95CF-D05095C07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FC6A03-CBD2-45C5-B724-BBCF73D853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4A603B-8B31-4D00-8638-05A13D4A7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F2B540-FBFC-4500-BCF3-7F26A0151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644D4-5006-4567-9073-98F1D7B7B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F41E0-92C1-4EDD-9B9E-08184BA08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314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912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66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455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66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796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101146" y="4965410"/>
            <a:ext cx="2091055" cy="1892935"/>
          </a:xfrm>
          <a:custGeom>
            <a:avLst/>
            <a:gdLst/>
            <a:ahLst/>
            <a:cxnLst/>
            <a:rect l="l" t="t" r="r" b="b"/>
            <a:pathLst>
              <a:path w="2091054" h="1892934">
                <a:moveTo>
                  <a:pt x="0" y="1892587"/>
                </a:moveTo>
                <a:lnTo>
                  <a:pt x="12693" y="1852528"/>
                </a:lnTo>
                <a:lnTo>
                  <a:pt x="28555" y="1805417"/>
                </a:lnTo>
                <a:lnTo>
                  <a:pt x="45218" y="1758709"/>
                </a:lnTo>
                <a:lnTo>
                  <a:pt x="62672" y="1712412"/>
                </a:lnTo>
                <a:lnTo>
                  <a:pt x="80909" y="1666533"/>
                </a:lnTo>
                <a:lnTo>
                  <a:pt x="99922" y="1621081"/>
                </a:lnTo>
                <a:lnTo>
                  <a:pt x="119701" y="1576062"/>
                </a:lnTo>
                <a:lnTo>
                  <a:pt x="140239" y="1531484"/>
                </a:lnTo>
                <a:lnTo>
                  <a:pt x="161526" y="1487355"/>
                </a:lnTo>
                <a:lnTo>
                  <a:pt x="183555" y="1443683"/>
                </a:lnTo>
                <a:lnTo>
                  <a:pt x="206317" y="1400474"/>
                </a:lnTo>
                <a:lnTo>
                  <a:pt x="229804" y="1357737"/>
                </a:lnTo>
                <a:lnTo>
                  <a:pt x="254008" y="1315479"/>
                </a:lnTo>
                <a:lnTo>
                  <a:pt x="278919" y="1273708"/>
                </a:lnTo>
                <a:lnTo>
                  <a:pt x="304531" y="1232431"/>
                </a:lnTo>
                <a:lnTo>
                  <a:pt x="330833" y="1191655"/>
                </a:lnTo>
                <a:lnTo>
                  <a:pt x="357819" y="1151390"/>
                </a:lnTo>
                <a:lnTo>
                  <a:pt x="385479" y="1111641"/>
                </a:lnTo>
                <a:lnTo>
                  <a:pt x="413805" y="1072417"/>
                </a:lnTo>
                <a:lnTo>
                  <a:pt x="442790" y="1033726"/>
                </a:lnTo>
                <a:lnTo>
                  <a:pt x="472423" y="995574"/>
                </a:lnTo>
                <a:lnTo>
                  <a:pt x="502698" y="957970"/>
                </a:lnTo>
                <a:lnTo>
                  <a:pt x="533606" y="920920"/>
                </a:lnTo>
                <a:lnTo>
                  <a:pt x="565138" y="884433"/>
                </a:lnTo>
                <a:lnTo>
                  <a:pt x="597286" y="848517"/>
                </a:lnTo>
                <a:lnTo>
                  <a:pt x="630042" y="813178"/>
                </a:lnTo>
                <a:lnTo>
                  <a:pt x="663397" y="778424"/>
                </a:lnTo>
                <a:lnTo>
                  <a:pt x="697343" y="744264"/>
                </a:lnTo>
                <a:lnTo>
                  <a:pt x="731871" y="710704"/>
                </a:lnTo>
                <a:lnTo>
                  <a:pt x="766974" y="677752"/>
                </a:lnTo>
                <a:lnTo>
                  <a:pt x="802642" y="645416"/>
                </a:lnTo>
                <a:lnTo>
                  <a:pt x="838868" y="613703"/>
                </a:lnTo>
                <a:lnTo>
                  <a:pt x="875643" y="582621"/>
                </a:lnTo>
                <a:lnTo>
                  <a:pt x="912959" y="552177"/>
                </a:lnTo>
                <a:lnTo>
                  <a:pt x="950807" y="522380"/>
                </a:lnTo>
                <a:lnTo>
                  <a:pt x="989179" y="493236"/>
                </a:lnTo>
                <a:lnTo>
                  <a:pt x="1028066" y="464754"/>
                </a:lnTo>
                <a:lnTo>
                  <a:pt x="1067461" y="436940"/>
                </a:lnTo>
                <a:lnTo>
                  <a:pt x="1107354" y="409803"/>
                </a:lnTo>
                <a:lnTo>
                  <a:pt x="1147738" y="383349"/>
                </a:lnTo>
                <a:lnTo>
                  <a:pt x="1188605" y="357588"/>
                </a:lnTo>
                <a:lnTo>
                  <a:pt x="1229945" y="332525"/>
                </a:lnTo>
                <a:lnTo>
                  <a:pt x="1271750" y="308169"/>
                </a:lnTo>
                <a:lnTo>
                  <a:pt x="1314012" y="284528"/>
                </a:lnTo>
                <a:lnTo>
                  <a:pt x="1356723" y="261608"/>
                </a:lnTo>
                <a:lnTo>
                  <a:pt x="1399874" y="239418"/>
                </a:lnTo>
                <a:lnTo>
                  <a:pt x="1443457" y="217966"/>
                </a:lnTo>
                <a:lnTo>
                  <a:pt x="1487464" y="197257"/>
                </a:lnTo>
                <a:lnTo>
                  <a:pt x="1531886" y="177302"/>
                </a:lnTo>
                <a:lnTo>
                  <a:pt x="1576714" y="158106"/>
                </a:lnTo>
                <a:lnTo>
                  <a:pt x="1621941" y="139677"/>
                </a:lnTo>
                <a:lnTo>
                  <a:pt x="1667558" y="122024"/>
                </a:lnTo>
                <a:lnTo>
                  <a:pt x="1713557" y="105153"/>
                </a:lnTo>
                <a:lnTo>
                  <a:pt x="1759929" y="89072"/>
                </a:lnTo>
                <a:lnTo>
                  <a:pt x="1806666" y="73790"/>
                </a:lnTo>
                <a:lnTo>
                  <a:pt x="1853759" y="59312"/>
                </a:lnTo>
                <a:lnTo>
                  <a:pt x="1901201" y="45648"/>
                </a:lnTo>
                <a:lnTo>
                  <a:pt x="1948983" y="32804"/>
                </a:lnTo>
                <a:lnTo>
                  <a:pt x="1997096" y="20789"/>
                </a:lnTo>
                <a:lnTo>
                  <a:pt x="2045532" y="9609"/>
                </a:lnTo>
                <a:lnTo>
                  <a:pt x="2090854" y="0"/>
                </a:lnTo>
              </a:path>
            </a:pathLst>
          </a:custGeom>
          <a:ln w="25908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62" y="762"/>
            <a:ext cx="3192780" cy="4069079"/>
          </a:xfrm>
          <a:custGeom>
            <a:avLst/>
            <a:gdLst/>
            <a:ahLst/>
            <a:cxnLst/>
            <a:rect l="l" t="t" r="r" b="b"/>
            <a:pathLst>
              <a:path w="3192780" h="4069079">
                <a:moveTo>
                  <a:pt x="2316226" y="0"/>
                </a:moveTo>
                <a:lnTo>
                  <a:pt x="3192780" y="876173"/>
                </a:lnTo>
                <a:lnTo>
                  <a:pt x="0" y="4069080"/>
                </a:lnTo>
              </a:path>
            </a:pathLst>
          </a:custGeom>
          <a:ln w="25908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8411" y="4616196"/>
            <a:ext cx="7865364" cy="2034539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287273" y="4728210"/>
            <a:ext cx="7661275" cy="1888489"/>
          </a:xfrm>
          <a:custGeom>
            <a:avLst/>
            <a:gdLst/>
            <a:ahLst/>
            <a:cxnLst/>
            <a:rect l="l" t="t" r="r" b="b"/>
            <a:pathLst>
              <a:path w="7661275" h="1888490">
                <a:moveTo>
                  <a:pt x="7661148" y="0"/>
                </a:moveTo>
                <a:lnTo>
                  <a:pt x="326936" y="0"/>
                </a:lnTo>
                <a:lnTo>
                  <a:pt x="278622" y="3546"/>
                </a:lnTo>
                <a:lnTo>
                  <a:pt x="232510" y="13846"/>
                </a:lnTo>
                <a:lnTo>
                  <a:pt x="189105" y="30394"/>
                </a:lnTo>
                <a:lnTo>
                  <a:pt x="148912" y="52683"/>
                </a:lnTo>
                <a:lnTo>
                  <a:pt x="112439" y="80207"/>
                </a:lnTo>
                <a:lnTo>
                  <a:pt x="80189" y="112458"/>
                </a:lnTo>
                <a:lnTo>
                  <a:pt x="52669" y="148931"/>
                </a:lnTo>
                <a:lnTo>
                  <a:pt x="30385" y="189117"/>
                </a:lnTo>
                <a:lnTo>
                  <a:pt x="13841" y="232512"/>
                </a:lnTo>
                <a:lnTo>
                  <a:pt x="3544" y="278608"/>
                </a:lnTo>
                <a:lnTo>
                  <a:pt x="0" y="326897"/>
                </a:lnTo>
                <a:lnTo>
                  <a:pt x="0" y="1888235"/>
                </a:lnTo>
                <a:lnTo>
                  <a:pt x="7334250" y="1888235"/>
                </a:lnTo>
                <a:lnTo>
                  <a:pt x="7382539" y="1884691"/>
                </a:lnTo>
                <a:lnTo>
                  <a:pt x="7428635" y="1874394"/>
                </a:lnTo>
                <a:lnTo>
                  <a:pt x="7472030" y="1857850"/>
                </a:lnTo>
                <a:lnTo>
                  <a:pt x="7512216" y="1835566"/>
                </a:lnTo>
                <a:lnTo>
                  <a:pt x="7548689" y="1808046"/>
                </a:lnTo>
                <a:lnTo>
                  <a:pt x="7580940" y="1775796"/>
                </a:lnTo>
                <a:lnTo>
                  <a:pt x="7608464" y="1739323"/>
                </a:lnTo>
                <a:lnTo>
                  <a:pt x="7630753" y="1699130"/>
                </a:lnTo>
                <a:lnTo>
                  <a:pt x="7647301" y="1655725"/>
                </a:lnTo>
                <a:lnTo>
                  <a:pt x="7657601" y="1609613"/>
                </a:lnTo>
                <a:lnTo>
                  <a:pt x="7661148" y="1561299"/>
                </a:lnTo>
                <a:lnTo>
                  <a:pt x="7661148" y="0"/>
                </a:lnTo>
                <a:close/>
              </a:path>
            </a:pathLst>
          </a:custGeom>
          <a:solidFill>
            <a:srgbClr val="00236B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87273" y="4728210"/>
            <a:ext cx="7661275" cy="1888489"/>
          </a:xfrm>
          <a:custGeom>
            <a:avLst/>
            <a:gdLst/>
            <a:ahLst/>
            <a:cxnLst/>
            <a:rect l="l" t="t" r="r" b="b"/>
            <a:pathLst>
              <a:path w="7661275" h="1888490">
                <a:moveTo>
                  <a:pt x="326936" y="0"/>
                </a:moveTo>
                <a:lnTo>
                  <a:pt x="7661148" y="0"/>
                </a:lnTo>
                <a:lnTo>
                  <a:pt x="7661148" y="1561299"/>
                </a:lnTo>
                <a:lnTo>
                  <a:pt x="7657601" y="1609613"/>
                </a:lnTo>
                <a:lnTo>
                  <a:pt x="7647301" y="1655725"/>
                </a:lnTo>
                <a:lnTo>
                  <a:pt x="7630753" y="1699130"/>
                </a:lnTo>
                <a:lnTo>
                  <a:pt x="7608464" y="1739323"/>
                </a:lnTo>
                <a:lnTo>
                  <a:pt x="7580940" y="1775796"/>
                </a:lnTo>
                <a:lnTo>
                  <a:pt x="7548689" y="1808046"/>
                </a:lnTo>
                <a:lnTo>
                  <a:pt x="7512216" y="1835566"/>
                </a:lnTo>
                <a:lnTo>
                  <a:pt x="7472030" y="1857850"/>
                </a:lnTo>
                <a:lnTo>
                  <a:pt x="7428635" y="1874394"/>
                </a:lnTo>
                <a:lnTo>
                  <a:pt x="7382539" y="1884691"/>
                </a:lnTo>
                <a:lnTo>
                  <a:pt x="7334250" y="1888235"/>
                </a:lnTo>
                <a:lnTo>
                  <a:pt x="0" y="1888235"/>
                </a:lnTo>
                <a:lnTo>
                  <a:pt x="0" y="326897"/>
                </a:lnTo>
                <a:lnTo>
                  <a:pt x="3544" y="278608"/>
                </a:lnTo>
                <a:lnTo>
                  <a:pt x="13841" y="232512"/>
                </a:lnTo>
                <a:lnTo>
                  <a:pt x="30385" y="189117"/>
                </a:lnTo>
                <a:lnTo>
                  <a:pt x="52669" y="148931"/>
                </a:lnTo>
                <a:lnTo>
                  <a:pt x="80189" y="112458"/>
                </a:lnTo>
                <a:lnTo>
                  <a:pt x="112439" y="80207"/>
                </a:lnTo>
                <a:lnTo>
                  <a:pt x="148912" y="52683"/>
                </a:lnTo>
                <a:lnTo>
                  <a:pt x="189105" y="30394"/>
                </a:lnTo>
                <a:lnTo>
                  <a:pt x="232510" y="13846"/>
                </a:lnTo>
                <a:lnTo>
                  <a:pt x="278622" y="3546"/>
                </a:lnTo>
                <a:lnTo>
                  <a:pt x="326936" y="0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66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8292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5716" y="4521708"/>
            <a:ext cx="3666744" cy="191109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3879" y="4497323"/>
            <a:ext cx="3611879" cy="211378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752" y="4486655"/>
            <a:ext cx="3599434" cy="211378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3068" y="150876"/>
            <a:ext cx="2747772" cy="172212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96767" y="161544"/>
            <a:ext cx="2747772" cy="191261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65520" y="155447"/>
            <a:ext cx="2747772" cy="206044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22080" y="161544"/>
            <a:ext cx="3019044" cy="2110740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3061716" y="1860804"/>
            <a:ext cx="2859405" cy="524510"/>
          </a:xfrm>
          <a:custGeom>
            <a:avLst/>
            <a:gdLst/>
            <a:ahLst/>
            <a:cxnLst/>
            <a:rect l="l" t="t" r="r" b="b"/>
            <a:pathLst>
              <a:path w="2859404" h="524510">
                <a:moveTo>
                  <a:pt x="2859024" y="0"/>
                </a:moveTo>
                <a:lnTo>
                  <a:pt x="0" y="0"/>
                </a:lnTo>
                <a:lnTo>
                  <a:pt x="0" y="524256"/>
                </a:lnTo>
                <a:lnTo>
                  <a:pt x="2859024" y="524256"/>
                </a:lnTo>
                <a:lnTo>
                  <a:pt x="28590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2005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80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590" y="273610"/>
            <a:ext cx="10972270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609590" y="1604505"/>
            <a:ext cx="10972270" cy="39770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936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590" y="273610"/>
            <a:ext cx="10972270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09590" y="1604505"/>
            <a:ext cx="10972270" cy="397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56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63EB0-399A-44F7-92FB-AB905C7F3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62EADC-DE2B-4227-BF2B-F52102B68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6AED1-8092-4BE8-B476-42B8BEC00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C73464-FE69-4FDB-B1AB-3525B670F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3BECC8-7148-4992-AAEB-98DF8BB0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78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590" y="273610"/>
            <a:ext cx="10972270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591" y="1604505"/>
            <a:ext cx="5354297" cy="397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892" y="1604505"/>
            <a:ext cx="5354297" cy="397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649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590" y="273610"/>
            <a:ext cx="10972270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98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609590" y="273610"/>
            <a:ext cx="10972270" cy="530795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360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590" y="273610"/>
            <a:ext cx="10972270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591" y="1604505"/>
            <a:ext cx="5354297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892" y="1604505"/>
            <a:ext cx="5354297" cy="397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09591" y="3681924"/>
            <a:ext cx="5354297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615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590" y="273610"/>
            <a:ext cx="10972270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591" y="1604505"/>
            <a:ext cx="5354297" cy="397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231892" y="1604505"/>
            <a:ext cx="5354297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6231892" y="3681924"/>
            <a:ext cx="5354297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427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590" y="273610"/>
            <a:ext cx="10972270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591" y="1604505"/>
            <a:ext cx="5354297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231892" y="1604505"/>
            <a:ext cx="5354297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609590" y="3681924"/>
            <a:ext cx="10972270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7415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590" y="273610"/>
            <a:ext cx="10972270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09590" y="1604505"/>
            <a:ext cx="10972270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09590" y="3681924"/>
            <a:ext cx="10972270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64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590" y="273610"/>
            <a:ext cx="10972270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591" y="1604505"/>
            <a:ext cx="5354297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1892" y="1604505"/>
            <a:ext cx="5354297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09591" y="3681924"/>
            <a:ext cx="5354297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231892" y="3681924"/>
            <a:ext cx="5354297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701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590" y="273610"/>
            <a:ext cx="10972270" cy="11447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244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590" y="1604505"/>
            <a:ext cx="3532740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319436" y="1604505"/>
            <a:ext cx="3532740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8029282" y="1604505"/>
            <a:ext cx="3532740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09590" y="3681924"/>
            <a:ext cx="3532740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4319436" y="3681924"/>
            <a:ext cx="3532740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8029282" y="3681924"/>
            <a:ext cx="3532740" cy="18968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08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000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56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2E90A-2647-4DAB-AA81-7E684BF7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07718C-EADE-407D-B7D0-355CE1164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0B805-BC13-4A85-A272-AEC7EAC3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5FD940-47D2-4852-90DE-9596C64D7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88A27-F18E-4DAC-8514-7C9B45D4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5811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01" y="273600"/>
            <a:ext cx="10972091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01" y="1604520"/>
            <a:ext cx="10972091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487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01" y="273600"/>
            <a:ext cx="10972091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01" y="1604520"/>
            <a:ext cx="10972091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649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01" y="273600"/>
            <a:ext cx="10972091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00" y="1604520"/>
            <a:ext cx="5354303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868" y="1604520"/>
            <a:ext cx="5354303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933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01" y="273600"/>
            <a:ext cx="10972091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072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01" y="273600"/>
            <a:ext cx="10972091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891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01" y="273600"/>
            <a:ext cx="10972091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00" y="1604520"/>
            <a:ext cx="5354303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868" y="1604520"/>
            <a:ext cx="5354303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00" y="3682080"/>
            <a:ext cx="5354303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082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01" y="273600"/>
            <a:ext cx="10972091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00" y="1604520"/>
            <a:ext cx="5354303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868" y="1604520"/>
            <a:ext cx="5354303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868" y="3682080"/>
            <a:ext cx="5354303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386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01" y="273600"/>
            <a:ext cx="10972091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00" y="1604520"/>
            <a:ext cx="5354303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868" y="1604520"/>
            <a:ext cx="5354303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01" y="3682080"/>
            <a:ext cx="10972091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5103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01" y="273600"/>
            <a:ext cx="10972091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01" y="1604520"/>
            <a:ext cx="10972091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01" y="3682080"/>
            <a:ext cx="10972091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855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01" y="273600"/>
            <a:ext cx="10972091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00" y="1604520"/>
            <a:ext cx="5354303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868" y="1604520"/>
            <a:ext cx="5354303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00" y="3682080"/>
            <a:ext cx="5354303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1868" y="3682080"/>
            <a:ext cx="5354303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15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CA41B-8D1D-468C-B2A7-3457F8AF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BB4E41-720F-4B2E-B060-89D74F6B2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A417FD-5C0E-4BDB-AFB8-29962182C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12ECAA-9D71-44E9-A202-97F05952E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762ACA-12AE-45C6-BF53-8F65A4A2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EBA2A6-8762-4158-8313-7AA86BF9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848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01" y="273600"/>
            <a:ext cx="10972091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CA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01" y="1604520"/>
            <a:ext cx="35329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9437" y="1604520"/>
            <a:ext cx="35329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9474" y="1604520"/>
            <a:ext cx="35329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401" y="3682080"/>
            <a:ext cx="35329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9437" y="3682080"/>
            <a:ext cx="35329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9474" y="3682080"/>
            <a:ext cx="35329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CA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03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43126-04F1-482B-AB2F-B47C2E1A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DC8BF9-C77A-4A17-8DFF-B6C07802D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4C626B-676A-4292-A714-6EE7C27DD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7250A0-759B-45ED-8BE7-D55A5DBC8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FB4CE3-F5CE-4A31-9C08-0B7C380240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E1A094-B164-41AA-968E-D8007D50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493003-4EF6-4722-8A1A-963BAB79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F2C432-8B76-4E3F-973D-98F2297F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74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6CCEE-ECF7-40D3-84F7-69DB0465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1D1307-4CB9-4C32-ABE2-A57E8FCA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46F3E1-DF16-435D-8217-901D775F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A7D82A-9D3C-4AAD-8099-505101B2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26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91AA90-DA32-4F45-83A9-3D0F07A5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7394B6-5A06-46FE-ABC6-B90DE3F7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BC025-794B-467E-A346-CB8C2068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94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F61C4-D638-4A1F-99E9-462A7706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222FC-DD7A-42AD-A0D2-C1895D59E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F500A4-416D-4F57-97B5-A80FBCCF9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03513-130B-47BB-864C-6D0900EB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639992-8567-4EAE-930E-B541EBFE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FAC75E-FD21-4416-B03C-162D84BD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63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F80B4-728A-4F63-823C-694DABCF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10CE7C-F98C-49EC-80D3-3E1400753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0AA746-7B2A-4B99-9CD1-8AA66B67C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80D597-8299-47F3-AB8E-767437CF5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00BC8B-9155-455A-ACD4-4FFF7E74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145416-2E32-48A2-9084-C0868BC54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68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8E938-B864-4FF5-B705-92AA99F7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504951-C2C2-4473-BB4C-E15824E1A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EAC336-D5E2-4CC1-AA57-C21F39F99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FB91-65DF-4A6A-9CB1-F3587FA02C54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0FD6B5-ECA1-41A2-97D4-C3B3F604D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A56CED-AEA8-4EF2-87CE-CD5DFF580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1CC56-756E-4937-8B5F-5898B4C0A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34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66263" y="102532"/>
            <a:ext cx="7459472" cy="1351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66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33600" y="1298206"/>
            <a:ext cx="9715500" cy="4719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181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591" y="273610"/>
            <a:ext cx="10971909" cy="11444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CA" sz="1736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591" y="1604505"/>
            <a:ext cx="10971909" cy="39767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736" b="0" strike="noStrike" spc="-1">
                <a:latin typeface="Arial"/>
              </a:rPr>
              <a:t>Click to edit the outline text format</a:t>
            </a:r>
          </a:p>
          <a:p>
            <a:pPr marL="833328" lvl="1" indent="-312498" algn="ctr">
              <a:spcBef>
                <a:spcPts val="109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1736" b="0" strike="noStrike" spc="-1">
                <a:latin typeface="Arial"/>
              </a:rPr>
              <a:t>Second Outline Level</a:t>
            </a:r>
          </a:p>
          <a:p>
            <a:pPr marL="1249992" lvl="2" indent="-277776" algn="ctr">
              <a:spcBef>
                <a:spcPts val="8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736" b="0" strike="noStrike" spc="-1">
                <a:latin typeface="Arial"/>
              </a:rPr>
              <a:t>Third Outline Level</a:t>
            </a:r>
          </a:p>
          <a:p>
            <a:pPr marL="1666656" lvl="3" indent="-208332" algn="ctr">
              <a:spcBef>
                <a:spcPts val="54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1736" b="0" strike="noStrike" spc="-1">
                <a:latin typeface="Arial"/>
              </a:rPr>
              <a:t>Fourth Outline Level</a:t>
            </a:r>
          </a:p>
          <a:p>
            <a:pPr marL="2083320" lvl="4" indent="-208332" algn="ctr">
              <a:spcBef>
                <a:spcPts val="27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736" b="0" strike="noStrike" spc="-1">
                <a:latin typeface="Arial"/>
              </a:rPr>
              <a:t>Fifth Outline Level</a:t>
            </a:r>
          </a:p>
          <a:p>
            <a:pPr marL="2499984" lvl="5" indent="-208332" algn="ctr">
              <a:spcBef>
                <a:spcPts val="27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736" b="0" strike="noStrike" spc="-1">
                <a:latin typeface="Arial"/>
              </a:rPr>
              <a:t>Sixth Outline Level</a:t>
            </a:r>
          </a:p>
          <a:p>
            <a:pPr marL="2916648" lvl="6" indent="-208332" algn="ctr">
              <a:spcBef>
                <a:spcPts val="27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1736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25880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881939" rtl="0" eaLnBrk="1" latinLnBrk="0" hangingPunct="1">
        <a:lnSpc>
          <a:spcPct val="90000"/>
        </a:lnSpc>
        <a:spcBef>
          <a:spcPct val="0"/>
        </a:spcBef>
        <a:buNone/>
        <a:defRPr sz="42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6664" indent="-312498" algn="ctr" defTabSz="881939" rtl="0" eaLnBrk="1" latinLnBrk="0" hangingPunct="1">
        <a:lnSpc>
          <a:spcPct val="90000"/>
        </a:lnSpc>
        <a:spcBef>
          <a:spcPts val="1367"/>
        </a:spcBef>
        <a:buClr>
          <a:srgbClr val="000000"/>
        </a:buClr>
        <a:buSzPct val="45000"/>
        <a:buFont typeface="Wingdings" charset="2"/>
        <a:buChar char=""/>
        <a:defRPr sz="2701" kern="1200">
          <a:solidFill>
            <a:schemeClr val="tx1"/>
          </a:solidFill>
          <a:latin typeface="+mn-lt"/>
          <a:ea typeface="+mn-ea"/>
          <a:cs typeface="+mn-cs"/>
        </a:defRPr>
      </a:lvl1pPr>
      <a:lvl2pPr marL="661454" indent="-220485" algn="l" defTabSz="881939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02424" indent="-220485" algn="l" defTabSz="881939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929" kern="1200">
          <a:solidFill>
            <a:schemeClr val="tx1"/>
          </a:solidFill>
          <a:latin typeface="+mn-lt"/>
          <a:ea typeface="+mn-ea"/>
          <a:cs typeface="+mn-cs"/>
        </a:defRPr>
      </a:lvl3pPr>
      <a:lvl4pPr marL="1543393" indent="-220485" algn="l" defTabSz="881939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984362" indent="-220485" algn="l" defTabSz="881939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425332" indent="-220485" algn="l" defTabSz="881939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866301" indent="-220485" algn="l" defTabSz="881939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307271" indent="-220485" algn="l" defTabSz="881939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748240" indent="-220485" algn="l" defTabSz="881939" rtl="0" eaLnBrk="1" latinLnBrk="0" hangingPunct="1">
        <a:lnSpc>
          <a:spcPct val="90000"/>
        </a:lnSpc>
        <a:spcBef>
          <a:spcPts val="482"/>
        </a:spcBef>
        <a:buFont typeface="Arial" panose="020B0604020202020204" pitchFamily="34" charset="0"/>
        <a:buChar char="•"/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1939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0969" algn="l" defTabSz="881939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1939" algn="l" defTabSz="881939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2908" algn="l" defTabSz="881939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3878" algn="l" defTabSz="881939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4847" algn="l" defTabSz="881939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5816" algn="l" defTabSz="881939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6786" algn="l" defTabSz="881939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7755" algn="l" defTabSz="881939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01" y="273600"/>
            <a:ext cx="10972091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CA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01" y="1604520"/>
            <a:ext cx="10972091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3200" b="0" strike="noStrike" spc="-1">
                <a:latin typeface="Arial"/>
              </a:rPr>
              <a:t>Click to edit the outline text format</a:t>
            </a:r>
          </a:p>
          <a:p>
            <a:pPr marL="863914" lvl="1" indent="-323968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2800" b="0" strike="noStrike" spc="-1">
                <a:latin typeface="Arial"/>
              </a:rPr>
              <a:t>Second Outline Level</a:t>
            </a:r>
          </a:p>
          <a:p>
            <a:pPr marL="1295870" lvl="2" indent="-287971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400" b="0" strike="noStrike" spc="-1">
                <a:latin typeface="Arial"/>
              </a:rPr>
              <a:t>Third Outline Level</a:t>
            </a:r>
          </a:p>
          <a:p>
            <a:pPr marL="1727827" lvl="3" indent="-215978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CA" sz="2000" b="0" strike="noStrike" spc="-1">
                <a:latin typeface="Arial"/>
              </a:rPr>
              <a:t>Fourth Outline Level</a:t>
            </a:r>
          </a:p>
          <a:p>
            <a:pPr marL="2159784" lvl="4" indent="-215978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Fifth Outline Level</a:t>
            </a:r>
          </a:p>
          <a:p>
            <a:pPr marL="2591741" lvl="5" indent="-215978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Sixth Outline Level</a:t>
            </a:r>
          </a:p>
          <a:p>
            <a:pPr marL="3023698" lvl="6" indent="-215978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CA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02567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57" indent="-323968" algn="l" defTabSz="914309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9" Type="http://schemas.openxmlformats.org/officeDocument/2006/relationships/image" Target="../media/image48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34" Type="http://schemas.openxmlformats.org/officeDocument/2006/relationships/image" Target="../media/image43.png"/><Relationship Id="rId42" Type="http://schemas.openxmlformats.org/officeDocument/2006/relationships/image" Target="../media/image51.png"/><Relationship Id="rId47" Type="http://schemas.openxmlformats.org/officeDocument/2006/relationships/image" Target="../media/image56.png"/><Relationship Id="rId50" Type="http://schemas.openxmlformats.org/officeDocument/2006/relationships/image" Target="../media/image5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38" Type="http://schemas.openxmlformats.org/officeDocument/2006/relationships/image" Target="../media/image47.png"/><Relationship Id="rId46" Type="http://schemas.openxmlformats.org/officeDocument/2006/relationships/image" Target="../media/image55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jpg"/><Relationship Id="rId29" Type="http://schemas.openxmlformats.org/officeDocument/2006/relationships/image" Target="../media/image38.png"/><Relationship Id="rId41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jpg"/><Relationship Id="rId37" Type="http://schemas.openxmlformats.org/officeDocument/2006/relationships/image" Target="../media/image46.png"/><Relationship Id="rId40" Type="http://schemas.openxmlformats.org/officeDocument/2006/relationships/image" Target="../media/image49.png"/><Relationship Id="rId45" Type="http://schemas.openxmlformats.org/officeDocument/2006/relationships/image" Target="../media/image54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jpg"/><Relationship Id="rId36" Type="http://schemas.openxmlformats.org/officeDocument/2006/relationships/image" Target="../media/image45.png"/><Relationship Id="rId49" Type="http://schemas.openxmlformats.org/officeDocument/2006/relationships/image" Target="../media/image58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4" Type="http://schemas.openxmlformats.org/officeDocument/2006/relationships/image" Target="../media/image53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43" Type="http://schemas.openxmlformats.org/officeDocument/2006/relationships/image" Target="../media/image52.png"/><Relationship Id="rId48" Type="http://schemas.openxmlformats.org/officeDocument/2006/relationships/image" Target="../media/image57.png"/><Relationship Id="rId8" Type="http://schemas.openxmlformats.org/officeDocument/2006/relationships/image" Target="../media/image17.png"/><Relationship Id="rId51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jpeg"/><Relationship Id="rId7" Type="http://schemas.openxmlformats.org/officeDocument/2006/relationships/image" Target="../media/image77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129.png"/><Relationship Id="rId5" Type="http://schemas.openxmlformats.org/officeDocument/2006/relationships/tags" Target="../tags/tag40.xml"/><Relationship Id="rId10" Type="http://schemas.openxmlformats.org/officeDocument/2006/relationships/image" Target="../media/image87.png"/><Relationship Id="rId4" Type="http://schemas.openxmlformats.org/officeDocument/2006/relationships/tags" Target="../tags/tag39.xml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4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wm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6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flnph.jinr.ru/ru/flnp/dajdzhesty-lnf/1602-ochistka-stochnykh-vod-otkhody-pivovarennogo-proizvodstva-protiv-metallov-zagryaznitelej" TargetMode="External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3" Type="http://schemas.openxmlformats.org/officeDocument/2006/relationships/image" Target="../media/image150.png"/><Relationship Id="rId7" Type="http://schemas.openxmlformats.org/officeDocument/2006/relationships/image" Target="../media/image154.jpe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" Type="http://schemas.openxmlformats.org/officeDocument/2006/relationships/image" Target="../media/image149.png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image" Target="../media/image157.png"/><Relationship Id="rId5" Type="http://schemas.openxmlformats.org/officeDocument/2006/relationships/image" Target="../media/image152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19" Type="http://schemas.openxmlformats.org/officeDocument/2006/relationships/image" Target="../media/image165.png"/><Relationship Id="rId4" Type="http://schemas.openxmlformats.org/officeDocument/2006/relationships/image" Target="../media/image151.png"/><Relationship Id="rId9" Type="http://schemas.openxmlformats.org/officeDocument/2006/relationships/image" Target="../media/image155.png"/><Relationship Id="rId14" Type="http://schemas.openxmlformats.org/officeDocument/2006/relationships/image" Target="../media/image1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wmf"/><Relationship Id="rId5" Type="http://schemas.microsoft.com/office/2007/relationships/hdphoto" Target="../media/hdphoto1.wdp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slideLayout" Target="../slideLayouts/slideLayout18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emf"/><Relationship Id="rId18" Type="http://schemas.openxmlformats.org/officeDocument/2006/relationships/image" Target="../media/image95.emf"/><Relationship Id="rId3" Type="http://schemas.openxmlformats.org/officeDocument/2006/relationships/image" Target="../media/image80.jpeg"/><Relationship Id="rId21" Type="http://schemas.openxmlformats.org/officeDocument/2006/relationships/image" Target="../media/image98.emf"/><Relationship Id="rId7" Type="http://schemas.openxmlformats.org/officeDocument/2006/relationships/image" Target="../media/image84.png"/><Relationship Id="rId12" Type="http://schemas.openxmlformats.org/officeDocument/2006/relationships/image" Target="../media/image89.emf"/><Relationship Id="rId17" Type="http://schemas.openxmlformats.org/officeDocument/2006/relationships/image" Target="../media/image94.emf"/><Relationship Id="rId2" Type="http://schemas.openxmlformats.org/officeDocument/2006/relationships/image" Target="../media/image62.png"/><Relationship Id="rId16" Type="http://schemas.openxmlformats.org/officeDocument/2006/relationships/image" Target="../media/image93.emf"/><Relationship Id="rId20" Type="http://schemas.openxmlformats.org/officeDocument/2006/relationships/image" Target="../media/image97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11" Type="http://schemas.openxmlformats.org/officeDocument/2006/relationships/image" Target="../media/image88.emf"/><Relationship Id="rId24" Type="http://schemas.openxmlformats.org/officeDocument/2006/relationships/image" Target="../media/image101.emf"/><Relationship Id="rId5" Type="http://schemas.openxmlformats.org/officeDocument/2006/relationships/image" Target="../media/image82.png"/><Relationship Id="rId15" Type="http://schemas.openxmlformats.org/officeDocument/2006/relationships/image" Target="../media/image92.emf"/><Relationship Id="rId23" Type="http://schemas.openxmlformats.org/officeDocument/2006/relationships/image" Target="../media/image100.emf"/><Relationship Id="rId10" Type="http://schemas.openxmlformats.org/officeDocument/2006/relationships/image" Target="../media/image87.png"/><Relationship Id="rId19" Type="http://schemas.openxmlformats.org/officeDocument/2006/relationships/image" Target="../media/image96.emf"/><Relationship Id="rId4" Type="http://schemas.openxmlformats.org/officeDocument/2006/relationships/image" Target="../media/image81.jpeg"/><Relationship Id="rId9" Type="http://schemas.openxmlformats.org/officeDocument/2006/relationships/image" Target="../media/image86.png"/><Relationship Id="rId14" Type="http://schemas.openxmlformats.org/officeDocument/2006/relationships/image" Target="../media/image91.emf"/><Relationship Id="rId22" Type="http://schemas.openxmlformats.org/officeDocument/2006/relationships/image" Target="../media/image9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emf"/><Relationship Id="rId3" Type="http://schemas.openxmlformats.org/officeDocument/2006/relationships/image" Target="../media/image62.png"/><Relationship Id="rId7" Type="http://schemas.openxmlformats.org/officeDocument/2006/relationships/image" Target="../media/image104.png"/><Relationship Id="rId12" Type="http://schemas.openxmlformats.org/officeDocument/2006/relationships/image" Target="../media/image109.jpe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11" Type="http://schemas.openxmlformats.org/officeDocument/2006/relationships/image" Target="../media/image108.jpeg"/><Relationship Id="rId5" Type="http://schemas.openxmlformats.org/officeDocument/2006/relationships/image" Target="../media/image103.png"/><Relationship Id="rId10" Type="http://schemas.openxmlformats.org/officeDocument/2006/relationships/image" Target="../media/image107.jpeg"/><Relationship Id="rId4" Type="http://schemas.openxmlformats.org/officeDocument/2006/relationships/image" Target="../media/image87.pn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00142" y="4964487"/>
            <a:ext cx="2092325" cy="1893570"/>
          </a:xfrm>
          <a:custGeom>
            <a:avLst/>
            <a:gdLst/>
            <a:ahLst/>
            <a:cxnLst/>
            <a:rect l="l" t="t" r="r" b="b"/>
            <a:pathLst>
              <a:path w="2092325" h="1893570">
                <a:moveTo>
                  <a:pt x="0" y="1893510"/>
                </a:moveTo>
                <a:lnTo>
                  <a:pt x="12935" y="1852689"/>
                </a:lnTo>
                <a:lnTo>
                  <a:pt x="28797" y="1805578"/>
                </a:lnTo>
                <a:lnTo>
                  <a:pt x="45459" y="1758870"/>
                </a:lnTo>
                <a:lnTo>
                  <a:pt x="62914" y="1712573"/>
                </a:lnTo>
                <a:lnTo>
                  <a:pt x="81151" y="1666694"/>
                </a:lnTo>
                <a:lnTo>
                  <a:pt x="100164" y="1621242"/>
                </a:lnTo>
                <a:lnTo>
                  <a:pt x="119943" y="1576223"/>
                </a:lnTo>
                <a:lnTo>
                  <a:pt x="140480" y="1531645"/>
                </a:lnTo>
                <a:lnTo>
                  <a:pt x="161768" y="1487516"/>
                </a:lnTo>
                <a:lnTo>
                  <a:pt x="183797" y="1443844"/>
                </a:lnTo>
                <a:lnTo>
                  <a:pt x="206559" y="1400635"/>
                </a:lnTo>
                <a:lnTo>
                  <a:pt x="230046" y="1357898"/>
                </a:lnTo>
                <a:lnTo>
                  <a:pt x="254250" y="1315640"/>
                </a:lnTo>
                <a:lnTo>
                  <a:pt x="279161" y="1273869"/>
                </a:lnTo>
                <a:lnTo>
                  <a:pt x="304772" y="1232592"/>
                </a:lnTo>
                <a:lnTo>
                  <a:pt x="331075" y="1191817"/>
                </a:lnTo>
                <a:lnTo>
                  <a:pt x="358060" y="1151551"/>
                </a:lnTo>
                <a:lnTo>
                  <a:pt x="385721" y="1111803"/>
                </a:lnTo>
                <a:lnTo>
                  <a:pt x="414047" y="1072579"/>
                </a:lnTo>
                <a:lnTo>
                  <a:pt x="443031" y="1033887"/>
                </a:lnTo>
                <a:lnTo>
                  <a:pt x="472665" y="995735"/>
                </a:lnTo>
                <a:lnTo>
                  <a:pt x="502940" y="958131"/>
                </a:lnTo>
                <a:lnTo>
                  <a:pt x="533848" y="921082"/>
                </a:lnTo>
                <a:lnTo>
                  <a:pt x="565380" y="884595"/>
                </a:lnTo>
                <a:lnTo>
                  <a:pt x="597528" y="848678"/>
                </a:lnTo>
                <a:lnTo>
                  <a:pt x="630284" y="813339"/>
                </a:lnTo>
                <a:lnTo>
                  <a:pt x="663639" y="778586"/>
                </a:lnTo>
                <a:lnTo>
                  <a:pt x="697584" y="744425"/>
                </a:lnTo>
                <a:lnTo>
                  <a:pt x="732113" y="710865"/>
                </a:lnTo>
                <a:lnTo>
                  <a:pt x="767216" y="677914"/>
                </a:lnTo>
                <a:lnTo>
                  <a:pt x="802884" y="645577"/>
                </a:lnTo>
                <a:lnTo>
                  <a:pt x="839110" y="613864"/>
                </a:lnTo>
                <a:lnTo>
                  <a:pt x="875885" y="582783"/>
                </a:lnTo>
                <a:lnTo>
                  <a:pt x="913200" y="552339"/>
                </a:lnTo>
                <a:lnTo>
                  <a:pt x="951048" y="522542"/>
                </a:lnTo>
                <a:lnTo>
                  <a:pt x="989420" y="493398"/>
                </a:lnTo>
                <a:lnTo>
                  <a:pt x="1028308" y="464915"/>
                </a:lnTo>
                <a:lnTo>
                  <a:pt x="1067703" y="437101"/>
                </a:lnTo>
                <a:lnTo>
                  <a:pt x="1107596" y="409964"/>
                </a:lnTo>
                <a:lnTo>
                  <a:pt x="1147980" y="383511"/>
                </a:lnTo>
                <a:lnTo>
                  <a:pt x="1188846" y="357749"/>
                </a:lnTo>
                <a:lnTo>
                  <a:pt x="1230186" y="332687"/>
                </a:lnTo>
                <a:lnTo>
                  <a:pt x="1271991" y="308331"/>
                </a:lnTo>
                <a:lnTo>
                  <a:pt x="1314254" y="284689"/>
                </a:lnTo>
                <a:lnTo>
                  <a:pt x="1356965" y="261770"/>
                </a:lnTo>
                <a:lnTo>
                  <a:pt x="1400116" y="239580"/>
                </a:lnTo>
                <a:lnTo>
                  <a:pt x="1443699" y="218127"/>
                </a:lnTo>
                <a:lnTo>
                  <a:pt x="1487706" y="197419"/>
                </a:lnTo>
                <a:lnTo>
                  <a:pt x="1532127" y="177463"/>
                </a:lnTo>
                <a:lnTo>
                  <a:pt x="1576956" y="158267"/>
                </a:lnTo>
                <a:lnTo>
                  <a:pt x="1622183" y="139839"/>
                </a:lnTo>
                <a:lnTo>
                  <a:pt x="1667800" y="122185"/>
                </a:lnTo>
                <a:lnTo>
                  <a:pt x="1713799" y="105314"/>
                </a:lnTo>
                <a:lnTo>
                  <a:pt x="1760171" y="89234"/>
                </a:lnTo>
                <a:lnTo>
                  <a:pt x="1806907" y="73951"/>
                </a:lnTo>
                <a:lnTo>
                  <a:pt x="1854001" y="59474"/>
                </a:lnTo>
                <a:lnTo>
                  <a:pt x="1901443" y="45810"/>
                </a:lnTo>
                <a:lnTo>
                  <a:pt x="1949224" y="32966"/>
                </a:lnTo>
                <a:lnTo>
                  <a:pt x="1997337" y="20950"/>
                </a:lnTo>
                <a:lnTo>
                  <a:pt x="2045773" y="9770"/>
                </a:lnTo>
                <a:lnTo>
                  <a:pt x="2091857" y="0"/>
                </a:lnTo>
              </a:path>
            </a:pathLst>
          </a:custGeom>
          <a:ln w="12192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192780" cy="4069079"/>
          </a:xfrm>
          <a:custGeom>
            <a:avLst/>
            <a:gdLst/>
            <a:ahLst/>
            <a:cxnLst/>
            <a:rect l="l" t="t" r="r" b="b"/>
            <a:pathLst>
              <a:path w="3192780" h="4069079">
                <a:moveTo>
                  <a:pt x="2316226" y="0"/>
                </a:moveTo>
                <a:lnTo>
                  <a:pt x="3192780" y="876173"/>
                </a:lnTo>
                <a:lnTo>
                  <a:pt x="0" y="4069079"/>
                </a:lnTo>
              </a:path>
            </a:pathLst>
          </a:custGeom>
          <a:ln w="12192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6190" y="3283707"/>
            <a:ext cx="1805413" cy="6832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3987" y="1789051"/>
            <a:ext cx="1633743" cy="13968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78140" y="3303146"/>
            <a:ext cx="690607" cy="61011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14515" y="1347216"/>
            <a:ext cx="6136005" cy="3766185"/>
            <a:chOff x="313943" y="1341119"/>
            <a:chExt cx="6136005" cy="376618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3943" y="1341119"/>
              <a:ext cx="6135623" cy="37658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45947" y="1463040"/>
              <a:ext cx="5962015" cy="3616960"/>
            </a:xfrm>
            <a:custGeom>
              <a:avLst/>
              <a:gdLst/>
              <a:ahLst/>
              <a:cxnLst/>
              <a:rect l="l" t="t" r="r" b="b"/>
              <a:pathLst>
                <a:path w="5962015" h="3616960">
                  <a:moveTo>
                    <a:pt x="5961888" y="0"/>
                  </a:moveTo>
                  <a:lnTo>
                    <a:pt x="626160" y="0"/>
                  </a:lnTo>
                  <a:lnTo>
                    <a:pt x="577226" y="1883"/>
                  </a:lnTo>
                  <a:lnTo>
                    <a:pt x="529322" y="7441"/>
                  </a:lnTo>
                  <a:lnTo>
                    <a:pt x="482587" y="16534"/>
                  </a:lnTo>
                  <a:lnTo>
                    <a:pt x="437160" y="29023"/>
                  </a:lnTo>
                  <a:lnTo>
                    <a:pt x="393182" y="44769"/>
                  </a:lnTo>
                  <a:lnTo>
                    <a:pt x="350790" y="63633"/>
                  </a:lnTo>
                  <a:lnTo>
                    <a:pt x="310124" y="85475"/>
                  </a:lnTo>
                  <a:lnTo>
                    <a:pt x="271324" y="110157"/>
                  </a:lnTo>
                  <a:lnTo>
                    <a:pt x="234528" y="137539"/>
                  </a:lnTo>
                  <a:lnTo>
                    <a:pt x="199876" y="167483"/>
                  </a:lnTo>
                  <a:lnTo>
                    <a:pt x="167506" y="199848"/>
                  </a:lnTo>
                  <a:lnTo>
                    <a:pt x="137559" y="234497"/>
                  </a:lnTo>
                  <a:lnTo>
                    <a:pt x="110174" y="271289"/>
                  </a:lnTo>
                  <a:lnTo>
                    <a:pt x="85488" y="310086"/>
                  </a:lnTo>
                  <a:lnTo>
                    <a:pt x="63643" y="350749"/>
                  </a:lnTo>
                  <a:lnTo>
                    <a:pt x="44776" y="393138"/>
                  </a:lnTo>
                  <a:lnTo>
                    <a:pt x="29028" y="437114"/>
                  </a:lnTo>
                  <a:lnTo>
                    <a:pt x="16537" y="482539"/>
                  </a:lnTo>
                  <a:lnTo>
                    <a:pt x="7442" y="529272"/>
                  </a:lnTo>
                  <a:lnTo>
                    <a:pt x="1883" y="577175"/>
                  </a:lnTo>
                  <a:lnTo>
                    <a:pt x="0" y="626110"/>
                  </a:lnTo>
                  <a:lnTo>
                    <a:pt x="0" y="3616452"/>
                  </a:lnTo>
                  <a:lnTo>
                    <a:pt x="5335778" y="3616452"/>
                  </a:lnTo>
                  <a:lnTo>
                    <a:pt x="5384712" y="3614568"/>
                  </a:lnTo>
                  <a:lnTo>
                    <a:pt x="5432615" y="3609010"/>
                  </a:lnTo>
                  <a:lnTo>
                    <a:pt x="5479348" y="3599917"/>
                  </a:lnTo>
                  <a:lnTo>
                    <a:pt x="5524773" y="3587428"/>
                  </a:lnTo>
                  <a:lnTo>
                    <a:pt x="5568749" y="3571682"/>
                  </a:lnTo>
                  <a:lnTo>
                    <a:pt x="5611138" y="3552818"/>
                  </a:lnTo>
                  <a:lnTo>
                    <a:pt x="5651801" y="3530976"/>
                  </a:lnTo>
                  <a:lnTo>
                    <a:pt x="5690598" y="3506294"/>
                  </a:lnTo>
                  <a:lnTo>
                    <a:pt x="5727390" y="3478912"/>
                  </a:lnTo>
                  <a:lnTo>
                    <a:pt x="5762039" y="3448968"/>
                  </a:lnTo>
                  <a:lnTo>
                    <a:pt x="5794404" y="3416603"/>
                  </a:lnTo>
                  <a:lnTo>
                    <a:pt x="5824348" y="3381954"/>
                  </a:lnTo>
                  <a:lnTo>
                    <a:pt x="5851730" y="3345162"/>
                  </a:lnTo>
                  <a:lnTo>
                    <a:pt x="5876412" y="3306365"/>
                  </a:lnTo>
                  <a:lnTo>
                    <a:pt x="5898254" y="3265702"/>
                  </a:lnTo>
                  <a:lnTo>
                    <a:pt x="5917118" y="3223313"/>
                  </a:lnTo>
                  <a:lnTo>
                    <a:pt x="5932864" y="3179337"/>
                  </a:lnTo>
                  <a:lnTo>
                    <a:pt x="5945353" y="3133912"/>
                  </a:lnTo>
                  <a:lnTo>
                    <a:pt x="5954446" y="3087179"/>
                  </a:lnTo>
                  <a:lnTo>
                    <a:pt x="5960004" y="3039276"/>
                  </a:lnTo>
                  <a:lnTo>
                    <a:pt x="5961888" y="2990342"/>
                  </a:lnTo>
                  <a:lnTo>
                    <a:pt x="5961888" y="0"/>
                  </a:lnTo>
                  <a:close/>
                </a:path>
              </a:pathLst>
            </a:custGeom>
            <a:solidFill>
              <a:srgbClr val="00236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45947" y="1463040"/>
              <a:ext cx="5962015" cy="3616960"/>
            </a:xfrm>
            <a:custGeom>
              <a:avLst/>
              <a:gdLst/>
              <a:ahLst/>
              <a:cxnLst/>
              <a:rect l="l" t="t" r="r" b="b"/>
              <a:pathLst>
                <a:path w="5962015" h="3616960">
                  <a:moveTo>
                    <a:pt x="626160" y="0"/>
                  </a:moveTo>
                  <a:lnTo>
                    <a:pt x="5961888" y="0"/>
                  </a:lnTo>
                  <a:lnTo>
                    <a:pt x="5961888" y="2990342"/>
                  </a:lnTo>
                  <a:lnTo>
                    <a:pt x="5960004" y="3039276"/>
                  </a:lnTo>
                  <a:lnTo>
                    <a:pt x="5954446" y="3087179"/>
                  </a:lnTo>
                  <a:lnTo>
                    <a:pt x="5945353" y="3133912"/>
                  </a:lnTo>
                  <a:lnTo>
                    <a:pt x="5932864" y="3179337"/>
                  </a:lnTo>
                  <a:lnTo>
                    <a:pt x="5917118" y="3223313"/>
                  </a:lnTo>
                  <a:lnTo>
                    <a:pt x="5898254" y="3265702"/>
                  </a:lnTo>
                  <a:lnTo>
                    <a:pt x="5876412" y="3306365"/>
                  </a:lnTo>
                  <a:lnTo>
                    <a:pt x="5851730" y="3345162"/>
                  </a:lnTo>
                  <a:lnTo>
                    <a:pt x="5824348" y="3381954"/>
                  </a:lnTo>
                  <a:lnTo>
                    <a:pt x="5794404" y="3416603"/>
                  </a:lnTo>
                  <a:lnTo>
                    <a:pt x="5762039" y="3448968"/>
                  </a:lnTo>
                  <a:lnTo>
                    <a:pt x="5727390" y="3478912"/>
                  </a:lnTo>
                  <a:lnTo>
                    <a:pt x="5690598" y="3506294"/>
                  </a:lnTo>
                  <a:lnTo>
                    <a:pt x="5651801" y="3530976"/>
                  </a:lnTo>
                  <a:lnTo>
                    <a:pt x="5611138" y="3552818"/>
                  </a:lnTo>
                  <a:lnTo>
                    <a:pt x="5568749" y="3571682"/>
                  </a:lnTo>
                  <a:lnTo>
                    <a:pt x="5524773" y="3587428"/>
                  </a:lnTo>
                  <a:lnTo>
                    <a:pt x="5479348" y="3599917"/>
                  </a:lnTo>
                  <a:lnTo>
                    <a:pt x="5432615" y="3609010"/>
                  </a:lnTo>
                  <a:lnTo>
                    <a:pt x="5384712" y="3614568"/>
                  </a:lnTo>
                  <a:lnTo>
                    <a:pt x="5335778" y="3616452"/>
                  </a:lnTo>
                  <a:lnTo>
                    <a:pt x="0" y="3616452"/>
                  </a:lnTo>
                  <a:lnTo>
                    <a:pt x="0" y="626110"/>
                  </a:lnTo>
                  <a:lnTo>
                    <a:pt x="1883" y="577175"/>
                  </a:lnTo>
                  <a:lnTo>
                    <a:pt x="7442" y="529272"/>
                  </a:lnTo>
                  <a:lnTo>
                    <a:pt x="16537" y="482539"/>
                  </a:lnTo>
                  <a:lnTo>
                    <a:pt x="29028" y="437114"/>
                  </a:lnTo>
                  <a:lnTo>
                    <a:pt x="44776" y="393138"/>
                  </a:lnTo>
                  <a:lnTo>
                    <a:pt x="63643" y="350749"/>
                  </a:lnTo>
                  <a:lnTo>
                    <a:pt x="85488" y="310086"/>
                  </a:lnTo>
                  <a:lnTo>
                    <a:pt x="110174" y="271289"/>
                  </a:lnTo>
                  <a:lnTo>
                    <a:pt x="137559" y="234497"/>
                  </a:lnTo>
                  <a:lnTo>
                    <a:pt x="167506" y="199848"/>
                  </a:lnTo>
                  <a:lnTo>
                    <a:pt x="199876" y="167483"/>
                  </a:lnTo>
                  <a:lnTo>
                    <a:pt x="234528" y="137539"/>
                  </a:lnTo>
                  <a:lnTo>
                    <a:pt x="271324" y="110157"/>
                  </a:lnTo>
                  <a:lnTo>
                    <a:pt x="310124" y="85475"/>
                  </a:lnTo>
                  <a:lnTo>
                    <a:pt x="350790" y="63633"/>
                  </a:lnTo>
                  <a:lnTo>
                    <a:pt x="393182" y="44769"/>
                  </a:lnTo>
                  <a:lnTo>
                    <a:pt x="437160" y="29023"/>
                  </a:lnTo>
                  <a:lnTo>
                    <a:pt x="482587" y="16534"/>
                  </a:lnTo>
                  <a:lnTo>
                    <a:pt x="529322" y="7441"/>
                  </a:lnTo>
                  <a:lnTo>
                    <a:pt x="577226" y="1883"/>
                  </a:lnTo>
                  <a:lnTo>
                    <a:pt x="626160" y="0"/>
                  </a:lnTo>
                  <a:close/>
                </a:path>
              </a:pathLst>
            </a:custGeom>
            <a:ln w="12192">
              <a:solidFill>
                <a:srgbClr val="35831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31850" y="2388087"/>
            <a:ext cx="4522274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spc="-10" dirty="0">
                <a:solidFill>
                  <a:schemeClr val="bg1"/>
                </a:solidFill>
              </a:rPr>
              <a:t>Инновационный исследовательский центр ОИЯИ  </a:t>
            </a:r>
            <a:endParaRPr sz="2800" dirty="0"/>
          </a:p>
        </p:txBody>
      </p:sp>
      <p:sp>
        <p:nvSpPr>
          <p:cNvPr id="12" name="object 12"/>
          <p:cNvSpPr txBox="1"/>
          <p:nvPr/>
        </p:nvSpPr>
        <p:spPr>
          <a:xfrm>
            <a:off x="897014" y="4285291"/>
            <a:ext cx="33547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С</a:t>
            </a:r>
            <a:r>
              <a:rPr lang="ru-RU" sz="2400" spc="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.Н. </a:t>
            </a:r>
            <a:r>
              <a:rPr kumimoji="0" lang="ru-RU" sz="2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Дмитриев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612635" y="521208"/>
            <a:ext cx="5366385" cy="5751830"/>
            <a:chOff x="6612635" y="521208"/>
            <a:chExt cx="5366385" cy="5751830"/>
          </a:xfrm>
        </p:grpSpPr>
        <p:sp>
          <p:nvSpPr>
            <p:cNvPr id="14" name="object 14"/>
            <p:cNvSpPr/>
            <p:nvPr/>
          </p:nvSpPr>
          <p:spPr>
            <a:xfrm>
              <a:off x="7075931" y="876300"/>
              <a:ext cx="4380865" cy="4838700"/>
            </a:xfrm>
            <a:custGeom>
              <a:avLst/>
              <a:gdLst/>
              <a:ahLst/>
              <a:cxnLst/>
              <a:rect l="l" t="t" r="r" b="b"/>
              <a:pathLst>
                <a:path w="4380865" h="4838700">
                  <a:moveTo>
                    <a:pt x="0" y="4838700"/>
                  </a:moveTo>
                  <a:lnTo>
                    <a:pt x="4380865" y="4838700"/>
                  </a:lnTo>
                </a:path>
                <a:path w="4380865" h="4838700">
                  <a:moveTo>
                    <a:pt x="100584" y="2013203"/>
                  </a:moveTo>
                  <a:lnTo>
                    <a:pt x="101150" y="1964995"/>
                  </a:lnTo>
                  <a:lnTo>
                    <a:pt x="102839" y="1917065"/>
                  </a:lnTo>
                  <a:lnTo>
                    <a:pt x="105640" y="1869426"/>
                  </a:lnTo>
                  <a:lnTo>
                    <a:pt x="109540" y="1822090"/>
                  </a:lnTo>
                  <a:lnTo>
                    <a:pt x="114525" y="1775069"/>
                  </a:lnTo>
                  <a:lnTo>
                    <a:pt x="120584" y="1728377"/>
                  </a:lnTo>
                  <a:lnTo>
                    <a:pt x="127703" y="1682026"/>
                  </a:lnTo>
                  <a:lnTo>
                    <a:pt x="135870" y="1636029"/>
                  </a:lnTo>
                  <a:lnTo>
                    <a:pt x="145072" y="1590398"/>
                  </a:lnTo>
                  <a:lnTo>
                    <a:pt x="155298" y="1545146"/>
                  </a:lnTo>
                  <a:lnTo>
                    <a:pt x="166533" y="1500286"/>
                  </a:lnTo>
                  <a:lnTo>
                    <a:pt x="178766" y="1455829"/>
                  </a:lnTo>
                  <a:lnTo>
                    <a:pt x="191984" y="1411790"/>
                  </a:lnTo>
                  <a:lnTo>
                    <a:pt x="206174" y="1368179"/>
                  </a:lnTo>
                  <a:lnTo>
                    <a:pt x="221323" y="1325011"/>
                  </a:lnTo>
                  <a:lnTo>
                    <a:pt x="237420" y="1282297"/>
                  </a:lnTo>
                  <a:lnTo>
                    <a:pt x="254451" y="1240051"/>
                  </a:lnTo>
                  <a:lnTo>
                    <a:pt x="272404" y="1198284"/>
                  </a:lnTo>
                  <a:lnTo>
                    <a:pt x="291266" y="1157010"/>
                  </a:lnTo>
                  <a:lnTo>
                    <a:pt x="311024" y="1116241"/>
                  </a:lnTo>
                  <a:lnTo>
                    <a:pt x="331667" y="1075990"/>
                  </a:lnTo>
                  <a:lnTo>
                    <a:pt x="353180" y="1036269"/>
                  </a:lnTo>
                  <a:lnTo>
                    <a:pt x="375553" y="997091"/>
                  </a:lnTo>
                  <a:lnTo>
                    <a:pt x="398771" y="958468"/>
                  </a:lnTo>
                  <a:lnTo>
                    <a:pt x="422823" y="920414"/>
                  </a:lnTo>
                  <a:lnTo>
                    <a:pt x="447695" y="882940"/>
                  </a:lnTo>
                  <a:lnTo>
                    <a:pt x="473376" y="846059"/>
                  </a:lnTo>
                  <a:lnTo>
                    <a:pt x="499852" y="809785"/>
                  </a:lnTo>
                  <a:lnTo>
                    <a:pt x="527111" y="774129"/>
                  </a:lnTo>
                  <a:lnTo>
                    <a:pt x="555141" y="739105"/>
                  </a:lnTo>
                  <a:lnTo>
                    <a:pt x="583928" y="704724"/>
                  </a:lnTo>
                  <a:lnTo>
                    <a:pt x="613460" y="671000"/>
                  </a:lnTo>
                  <a:lnTo>
                    <a:pt x="643724" y="637945"/>
                  </a:lnTo>
                  <a:lnTo>
                    <a:pt x="674709" y="605572"/>
                  </a:lnTo>
                  <a:lnTo>
                    <a:pt x="706400" y="573893"/>
                  </a:lnTo>
                  <a:lnTo>
                    <a:pt x="738786" y="542921"/>
                  </a:lnTo>
                  <a:lnTo>
                    <a:pt x="771854" y="512668"/>
                  </a:lnTo>
                  <a:lnTo>
                    <a:pt x="805591" y="483147"/>
                  </a:lnTo>
                  <a:lnTo>
                    <a:pt x="839985" y="454372"/>
                  </a:lnTo>
                  <a:lnTo>
                    <a:pt x="875023" y="426354"/>
                  </a:lnTo>
                  <a:lnTo>
                    <a:pt x="910693" y="399105"/>
                  </a:lnTo>
                  <a:lnTo>
                    <a:pt x="946981" y="372640"/>
                  </a:lnTo>
                  <a:lnTo>
                    <a:pt x="983876" y="346969"/>
                  </a:lnTo>
                  <a:lnTo>
                    <a:pt x="1021364" y="322107"/>
                  </a:lnTo>
                  <a:lnTo>
                    <a:pt x="1059432" y="298065"/>
                  </a:lnTo>
                  <a:lnTo>
                    <a:pt x="1098070" y="274856"/>
                  </a:lnTo>
                  <a:lnTo>
                    <a:pt x="1137263" y="252492"/>
                  </a:lnTo>
                  <a:lnTo>
                    <a:pt x="1176999" y="230988"/>
                  </a:lnTo>
                  <a:lnTo>
                    <a:pt x="1217265" y="210354"/>
                  </a:lnTo>
                  <a:lnTo>
                    <a:pt x="1258050" y="190603"/>
                  </a:lnTo>
                  <a:lnTo>
                    <a:pt x="1299339" y="171749"/>
                  </a:lnTo>
                  <a:lnTo>
                    <a:pt x="1341121" y="153803"/>
                  </a:lnTo>
                  <a:lnTo>
                    <a:pt x="1383383" y="136779"/>
                  </a:lnTo>
                  <a:lnTo>
                    <a:pt x="1426113" y="120689"/>
                  </a:lnTo>
                  <a:lnTo>
                    <a:pt x="1469297" y="105546"/>
                  </a:lnTo>
                  <a:lnTo>
                    <a:pt x="1512923" y="91362"/>
                  </a:lnTo>
                  <a:lnTo>
                    <a:pt x="1556978" y="78149"/>
                  </a:lnTo>
                  <a:lnTo>
                    <a:pt x="1601451" y="65921"/>
                  </a:lnTo>
                  <a:lnTo>
                    <a:pt x="1646328" y="54691"/>
                  </a:lnTo>
                  <a:lnTo>
                    <a:pt x="1691596" y="44470"/>
                  </a:lnTo>
                  <a:lnTo>
                    <a:pt x="1737243" y="35271"/>
                  </a:lnTo>
                  <a:lnTo>
                    <a:pt x="1783257" y="27107"/>
                  </a:lnTo>
                  <a:lnTo>
                    <a:pt x="1829624" y="19991"/>
                  </a:lnTo>
                  <a:lnTo>
                    <a:pt x="1876333" y="13935"/>
                  </a:lnTo>
                  <a:lnTo>
                    <a:pt x="1923369" y="8952"/>
                  </a:lnTo>
                  <a:lnTo>
                    <a:pt x="1970722" y="5054"/>
                  </a:lnTo>
                  <a:lnTo>
                    <a:pt x="2018378" y="2254"/>
                  </a:lnTo>
                  <a:lnTo>
                    <a:pt x="2066325" y="565"/>
                  </a:lnTo>
                  <a:lnTo>
                    <a:pt x="2114550" y="0"/>
                  </a:lnTo>
                  <a:lnTo>
                    <a:pt x="2162774" y="565"/>
                  </a:lnTo>
                  <a:lnTo>
                    <a:pt x="2210721" y="2254"/>
                  </a:lnTo>
                  <a:lnTo>
                    <a:pt x="2258377" y="5054"/>
                  </a:lnTo>
                  <a:lnTo>
                    <a:pt x="2305730" y="8952"/>
                  </a:lnTo>
                  <a:lnTo>
                    <a:pt x="2352766" y="13935"/>
                  </a:lnTo>
                  <a:lnTo>
                    <a:pt x="2399475" y="19991"/>
                  </a:lnTo>
                  <a:lnTo>
                    <a:pt x="2445842" y="27107"/>
                  </a:lnTo>
                  <a:lnTo>
                    <a:pt x="2491856" y="35271"/>
                  </a:lnTo>
                  <a:lnTo>
                    <a:pt x="2537503" y="44470"/>
                  </a:lnTo>
                  <a:lnTo>
                    <a:pt x="2582771" y="54691"/>
                  </a:lnTo>
                  <a:lnTo>
                    <a:pt x="2627648" y="65921"/>
                  </a:lnTo>
                  <a:lnTo>
                    <a:pt x="2672121" y="78149"/>
                  </a:lnTo>
                  <a:lnTo>
                    <a:pt x="2716176" y="91362"/>
                  </a:lnTo>
                  <a:lnTo>
                    <a:pt x="2759802" y="105546"/>
                  </a:lnTo>
                  <a:lnTo>
                    <a:pt x="2802986" y="120689"/>
                  </a:lnTo>
                  <a:lnTo>
                    <a:pt x="2845716" y="136779"/>
                  </a:lnTo>
                  <a:lnTo>
                    <a:pt x="2887978" y="153803"/>
                  </a:lnTo>
                  <a:lnTo>
                    <a:pt x="2929760" y="171749"/>
                  </a:lnTo>
                  <a:lnTo>
                    <a:pt x="2971049" y="190603"/>
                  </a:lnTo>
                  <a:lnTo>
                    <a:pt x="3011834" y="210354"/>
                  </a:lnTo>
                  <a:lnTo>
                    <a:pt x="3052100" y="230988"/>
                  </a:lnTo>
                  <a:lnTo>
                    <a:pt x="3091836" y="252492"/>
                  </a:lnTo>
                  <a:lnTo>
                    <a:pt x="3131029" y="274856"/>
                  </a:lnTo>
                  <a:lnTo>
                    <a:pt x="3169667" y="298065"/>
                  </a:lnTo>
                  <a:lnTo>
                    <a:pt x="3207735" y="322107"/>
                  </a:lnTo>
                  <a:lnTo>
                    <a:pt x="3245223" y="346969"/>
                  </a:lnTo>
                  <a:lnTo>
                    <a:pt x="3282118" y="372640"/>
                  </a:lnTo>
                  <a:lnTo>
                    <a:pt x="3318406" y="399105"/>
                  </a:lnTo>
                  <a:lnTo>
                    <a:pt x="3354076" y="426354"/>
                  </a:lnTo>
                  <a:lnTo>
                    <a:pt x="3389114" y="454372"/>
                  </a:lnTo>
                  <a:lnTo>
                    <a:pt x="3423508" y="483147"/>
                  </a:lnTo>
                  <a:lnTo>
                    <a:pt x="3457245" y="512668"/>
                  </a:lnTo>
                  <a:lnTo>
                    <a:pt x="3490313" y="542921"/>
                  </a:lnTo>
                  <a:lnTo>
                    <a:pt x="3522699" y="573893"/>
                  </a:lnTo>
                  <a:lnTo>
                    <a:pt x="3554390" y="605572"/>
                  </a:lnTo>
                  <a:lnTo>
                    <a:pt x="3585375" y="637945"/>
                  </a:lnTo>
                  <a:lnTo>
                    <a:pt x="3615639" y="671000"/>
                  </a:lnTo>
                  <a:lnTo>
                    <a:pt x="3645171" y="704724"/>
                  </a:lnTo>
                  <a:lnTo>
                    <a:pt x="3673958" y="739105"/>
                  </a:lnTo>
                  <a:lnTo>
                    <a:pt x="3701988" y="774129"/>
                  </a:lnTo>
                  <a:lnTo>
                    <a:pt x="3729247" y="809785"/>
                  </a:lnTo>
                  <a:lnTo>
                    <a:pt x="3755723" y="846059"/>
                  </a:lnTo>
                  <a:lnTo>
                    <a:pt x="3781404" y="882940"/>
                  </a:lnTo>
                  <a:lnTo>
                    <a:pt x="3806276" y="920414"/>
                  </a:lnTo>
                  <a:lnTo>
                    <a:pt x="3830328" y="958468"/>
                  </a:lnTo>
                  <a:lnTo>
                    <a:pt x="3853546" y="997091"/>
                  </a:lnTo>
                  <a:lnTo>
                    <a:pt x="3875919" y="1036269"/>
                  </a:lnTo>
                  <a:lnTo>
                    <a:pt x="3897432" y="1075990"/>
                  </a:lnTo>
                  <a:lnTo>
                    <a:pt x="3918075" y="1116241"/>
                  </a:lnTo>
                  <a:lnTo>
                    <a:pt x="3937833" y="1157010"/>
                  </a:lnTo>
                  <a:lnTo>
                    <a:pt x="3956695" y="1198284"/>
                  </a:lnTo>
                  <a:lnTo>
                    <a:pt x="3974648" y="1240051"/>
                  </a:lnTo>
                  <a:lnTo>
                    <a:pt x="3991679" y="1282297"/>
                  </a:lnTo>
                  <a:lnTo>
                    <a:pt x="4007776" y="1325011"/>
                  </a:lnTo>
                  <a:lnTo>
                    <a:pt x="4022925" y="1368179"/>
                  </a:lnTo>
                  <a:lnTo>
                    <a:pt x="4037115" y="1411790"/>
                  </a:lnTo>
                  <a:lnTo>
                    <a:pt x="4050333" y="1455829"/>
                  </a:lnTo>
                  <a:lnTo>
                    <a:pt x="4062566" y="1500286"/>
                  </a:lnTo>
                  <a:lnTo>
                    <a:pt x="4073801" y="1545146"/>
                  </a:lnTo>
                  <a:lnTo>
                    <a:pt x="4084027" y="1590398"/>
                  </a:lnTo>
                  <a:lnTo>
                    <a:pt x="4093229" y="1636029"/>
                  </a:lnTo>
                  <a:lnTo>
                    <a:pt x="4101396" y="1682026"/>
                  </a:lnTo>
                  <a:lnTo>
                    <a:pt x="4108515" y="1728377"/>
                  </a:lnTo>
                  <a:lnTo>
                    <a:pt x="4114574" y="1775069"/>
                  </a:lnTo>
                  <a:lnTo>
                    <a:pt x="4119559" y="1822090"/>
                  </a:lnTo>
                  <a:lnTo>
                    <a:pt x="4123459" y="1869426"/>
                  </a:lnTo>
                  <a:lnTo>
                    <a:pt x="4126260" y="1917065"/>
                  </a:lnTo>
                  <a:lnTo>
                    <a:pt x="4127949" y="1964995"/>
                  </a:lnTo>
                  <a:lnTo>
                    <a:pt x="4128516" y="2013203"/>
                  </a:lnTo>
                  <a:lnTo>
                    <a:pt x="4127949" y="2061412"/>
                  </a:lnTo>
                  <a:lnTo>
                    <a:pt x="4126260" y="2109342"/>
                  </a:lnTo>
                  <a:lnTo>
                    <a:pt x="4123459" y="2156981"/>
                  </a:lnTo>
                  <a:lnTo>
                    <a:pt x="4119559" y="2204317"/>
                  </a:lnTo>
                  <a:lnTo>
                    <a:pt x="4114574" y="2251338"/>
                  </a:lnTo>
                  <a:lnTo>
                    <a:pt x="4108515" y="2298030"/>
                  </a:lnTo>
                  <a:lnTo>
                    <a:pt x="4101396" y="2344381"/>
                  </a:lnTo>
                  <a:lnTo>
                    <a:pt x="4093229" y="2390378"/>
                  </a:lnTo>
                  <a:lnTo>
                    <a:pt x="4084027" y="2436009"/>
                  </a:lnTo>
                  <a:lnTo>
                    <a:pt x="4073801" y="2481261"/>
                  </a:lnTo>
                  <a:lnTo>
                    <a:pt x="4062566" y="2526121"/>
                  </a:lnTo>
                  <a:lnTo>
                    <a:pt x="4050333" y="2570578"/>
                  </a:lnTo>
                  <a:lnTo>
                    <a:pt x="4037115" y="2614617"/>
                  </a:lnTo>
                  <a:lnTo>
                    <a:pt x="4022925" y="2658228"/>
                  </a:lnTo>
                  <a:lnTo>
                    <a:pt x="4007776" y="2701396"/>
                  </a:lnTo>
                  <a:lnTo>
                    <a:pt x="3991679" y="2744110"/>
                  </a:lnTo>
                  <a:lnTo>
                    <a:pt x="3974648" y="2786356"/>
                  </a:lnTo>
                  <a:lnTo>
                    <a:pt x="3956695" y="2828123"/>
                  </a:lnTo>
                  <a:lnTo>
                    <a:pt x="3937833" y="2869397"/>
                  </a:lnTo>
                  <a:lnTo>
                    <a:pt x="3918075" y="2910166"/>
                  </a:lnTo>
                  <a:lnTo>
                    <a:pt x="3897432" y="2950417"/>
                  </a:lnTo>
                  <a:lnTo>
                    <a:pt x="3875919" y="2990138"/>
                  </a:lnTo>
                  <a:lnTo>
                    <a:pt x="3853546" y="3029316"/>
                  </a:lnTo>
                  <a:lnTo>
                    <a:pt x="3830328" y="3067939"/>
                  </a:lnTo>
                  <a:lnTo>
                    <a:pt x="3806276" y="3105993"/>
                  </a:lnTo>
                  <a:lnTo>
                    <a:pt x="3781404" y="3143467"/>
                  </a:lnTo>
                  <a:lnTo>
                    <a:pt x="3755723" y="3180348"/>
                  </a:lnTo>
                  <a:lnTo>
                    <a:pt x="3729247" y="3216622"/>
                  </a:lnTo>
                  <a:lnTo>
                    <a:pt x="3701988" y="3252278"/>
                  </a:lnTo>
                  <a:lnTo>
                    <a:pt x="3673958" y="3287302"/>
                  </a:lnTo>
                  <a:lnTo>
                    <a:pt x="3645171" y="3321683"/>
                  </a:lnTo>
                  <a:lnTo>
                    <a:pt x="3615639" y="3355407"/>
                  </a:lnTo>
                  <a:lnTo>
                    <a:pt x="3585375" y="3388462"/>
                  </a:lnTo>
                  <a:lnTo>
                    <a:pt x="3554390" y="3420835"/>
                  </a:lnTo>
                  <a:lnTo>
                    <a:pt x="3522699" y="3452514"/>
                  </a:lnTo>
                  <a:lnTo>
                    <a:pt x="3490313" y="3483486"/>
                  </a:lnTo>
                  <a:lnTo>
                    <a:pt x="3457245" y="3513739"/>
                  </a:lnTo>
                  <a:lnTo>
                    <a:pt x="3423508" y="3543260"/>
                  </a:lnTo>
                  <a:lnTo>
                    <a:pt x="3389114" y="3572035"/>
                  </a:lnTo>
                  <a:lnTo>
                    <a:pt x="3354076" y="3600053"/>
                  </a:lnTo>
                  <a:lnTo>
                    <a:pt x="3318406" y="3627302"/>
                  </a:lnTo>
                  <a:lnTo>
                    <a:pt x="3282118" y="3653767"/>
                  </a:lnTo>
                  <a:lnTo>
                    <a:pt x="3245223" y="3679438"/>
                  </a:lnTo>
                  <a:lnTo>
                    <a:pt x="3207735" y="3704300"/>
                  </a:lnTo>
                  <a:lnTo>
                    <a:pt x="3169667" y="3728342"/>
                  </a:lnTo>
                  <a:lnTo>
                    <a:pt x="3131029" y="3751551"/>
                  </a:lnTo>
                  <a:lnTo>
                    <a:pt x="3091836" y="3773915"/>
                  </a:lnTo>
                  <a:lnTo>
                    <a:pt x="3052100" y="3795419"/>
                  </a:lnTo>
                  <a:lnTo>
                    <a:pt x="3011834" y="3816053"/>
                  </a:lnTo>
                  <a:lnTo>
                    <a:pt x="2971049" y="3835804"/>
                  </a:lnTo>
                  <a:lnTo>
                    <a:pt x="2929760" y="3854658"/>
                  </a:lnTo>
                  <a:lnTo>
                    <a:pt x="2887978" y="3872604"/>
                  </a:lnTo>
                  <a:lnTo>
                    <a:pt x="2845716" y="3889628"/>
                  </a:lnTo>
                  <a:lnTo>
                    <a:pt x="2802986" y="3905718"/>
                  </a:lnTo>
                  <a:lnTo>
                    <a:pt x="2759802" y="3920861"/>
                  </a:lnTo>
                  <a:lnTo>
                    <a:pt x="2716176" y="3935045"/>
                  </a:lnTo>
                  <a:lnTo>
                    <a:pt x="2672121" y="3948258"/>
                  </a:lnTo>
                  <a:lnTo>
                    <a:pt x="2627648" y="3960486"/>
                  </a:lnTo>
                  <a:lnTo>
                    <a:pt x="2582771" y="3971716"/>
                  </a:lnTo>
                  <a:lnTo>
                    <a:pt x="2537503" y="3981937"/>
                  </a:lnTo>
                  <a:lnTo>
                    <a:pt x="2491856" y="3991136"/>
                  </a:lnTo>
                  <a:lnTo>
                    <a:pt x="2445842" y="3999300"/>
                  </a:lnTo>
                  <a:lnTo>
                    <a:pt x="2399475" y="4006416"/>
                  </a:lnTo>
                  <a:lnTo>
                    <a:pt x="2352766" y="4012472"/>
                  </a:lnTo>
                  <a:lnTo>
                    <a:pt x="2305730" y="4017455"/>
                  </a:lnTo>
                  <a:lnTo>
                    <a:pt x="2258377" y="4021353"/>
                  </a:lnTo>
                  <a:lnTo>
                    <a:pt x="2210721" y="4024153"/>
                  </a:lnTo>
                  <a:lnTo>
                    <a:pt x="2162774" y="4025842"/>
                  </a:lnTo>
                  <a:lnTo>
                    <a:pt x="2114550" y="4026407"/>
                  </a:lnTo>
                  <a:lnTo>
                    <a:pt x="2066325" y="4025842"/>
                  </a:lnTo>
                  <a:lnTo>
                    <a:pt x="2018378" y="4024153"/>
                  </a:lnTo>
                  <a:lnTo>
                    <a:pt x="1970722" y="4021353"/>
                  </a:lnTo>
                  <a:lnTo>
                    <a:pt x="1923369" y="4017455"/>
                  </a:lnTo>
                  <a:lnTo>
                    <a:pt x="1876333" y="4012472"/>
                  </a:lnTo>
                  <a:lnTo>
                    <a:pt x="1829624" y="4006416"/>
                  </a:lnTo>
                  <a:lnTo>
                    <a:pt x="1783257" y="3999300"/>
                  </a:lnTo>
                  <a:lnTo>
                    <a:pt x="1737243" y="3991136"/>
                  </a:lnTo>
                  <a:lnTo>
                    <a:pt x="1691596" y="3981937"/>
                  </a:lnTo>
                  <a:lnTo>
                    <a:pt x="1646328" y="3971716"/>
                  </a:lnTo>
                  <a:lnTo>
                    <a:pt x="1601451" y="3960486"/>
                  </a:lnTo>
                  <a:lnTo>
                    <a:pt x="1556978" y="3948258"/>
                  </a:lnTo>
                  <a:lnTo>
                    <a:pt x="1512923" y="3935045"/>
                  </a:lnTo>
                  <a:lnTo>
                    <a:pt x="1469297" y="3920861"/>
                  </a:lnTo>
                  <a:lnTo>
                    <a:pt x="1426113" y="3905718"/>
                  </a:lnTo>
                  <a:lnTo>
                    <a:pt x="1383383" y="3889628"/>
                  </a:lnTo>
                  <a:lnTo>
                    <a:pt x="1341121" y="3872604"/>
                  </a:lnTo>
                  <a:lnTo>
                    <a:pt x="1299339" y="3854658"/>
                  </a:lnTo>
                  <a:lnTo>
                    <a:pt x="1258050" y="3835804"/>
                  </a:lnTo>
                  <a:lnTo>
                    <a:pt x="1217265" y="3816053"/>
                  </a:lnTo>
                  <a:lnTo>
                    <a:pt x="1176999" y="3795419"/>
                  </a:lnTo>
                  <a:lnTo>
                    <a:pt x="1137263" y="3773915"/>
                  </a:lnTo>
                  <a:lnTo>
                    <a:pt x="1098070" y="3751551"/>
                  </a:lnTo>
                  <a:lnTo>
                    <a:pt x="1059432" y="3728342"/>
                  </a:lnTo>
                  <a:lnTo>
                    <a:pt x="1021364" y="3704300"/>
                  </a:lnTo>
                  <a:lnTo>
                    <a:pt x="983876" y="3679438"/>
                  </a:lnTo>
                  <a:lnTo>
                    <a:pt x="946981" y="3653767"/>
                  </a:lnTo>
                  <a:lnTo>
                    <a:pt x="910693" y="3627302"/>
                  </a:lnTo>
                  <a:lnTo>
                    <a:pt x="875023" y="3600053"/>
                  </a:lnTo>
                  <a:lnTo>
                    <a:pt x="839985" y="3572035"/>
                  </a:lnTo>
                  <a:lnTo>
                    <a:pt x="805591" y="3543260"/>
                  </a:lnTo>
                  <a:lnTo>
                    <a:pt x="771854" y="3513739"/>
                  </a:lnTo>
                  <a:lnTo>
                    <a:pt x="738786" y="3483486"/>
                  </a:lnTo>
                  <a:lnTo>
                    <a:pt x="706400" y="3452514"/>
                  </a:lnTo>
                  <a:lnTo>
                    <a:pt x="674709" y="3420835"/>
                  </a:lnTo>
                  <a:lnTo>
                    <a:pt x="643724" y="3388462"/>
                  </a:lnTo>
                  <a:lnTo>
                    <a:pt x="613460" y="3355407"/>
                  </a:lnTo>
                  <a:lnTo>
                    <a:pt x="583928" y="3321683"/>
                  </a:lnTo>
                  <a:lnTo>
                    <a:pt x="555141" y="3287302"/>
                  </a:lnTo>
                  <a:lnTo>
                    <a:pt x="527111" y="3252278"/>
                  </a:lnTo>
                  <a:lnTo>
                    <a:pt x="499852" y="3216622"/>
                  </a:lnTo>
                  <a:lnTo>
                    <a:pt x="473376" y="3180348"/>
                  </a:lnTo>
                  <a:lnTo>
                    <a:pt x="447695" y="3143467"/>
                  </a:lnTo>
                  <a:lnTo>
                    <a:pt x="422823" y="3105993"/>
                  </a:lnTo>
                  <a:lnTo>
                    <a:pt x="398771" y="3067939"/>
                  </a:lnTo>
                  <a:lnTo>
                    <a:pt x="375553" y="3029316"/>
                  </a:lnTo>
                  <a:lnTo>
                    <a:pt x="353180" y="2990138"/>
                  </a:lnTo>
                  <a:lnTo>
                    <a:pt x="331667" y="2950417"/>
                  </a:lnTo>
                  <a:lnTo>
                    <a:pt x="311024" y="2910166"/>
                  </a:lnTo>
                  <a:lnTo>
                    <a:pt x="291266" y="2869397"/>
                  </a:lnTo>
                  <a:lnTo>
                    <a:pt x="272404" y="2828123"/>
                  </a:lnTo>
                  <a:lnTo>
                    <a:pt x="254451" y="2786356"/>
                  </a:lnTo>
                  <a:lnTo>
                    <a:pt x="237420" y="2744110"/>
                  </a:lnTo>
                  <a:lnTo>
                    <a:pt x="221323" y="2701396"/>
                  </a:lnTo>
                  <a:lnTo>
                    <a:pt x="206174" y="2658228"/>
                  </a:lnTo>
                  <a:lnTo>
                    <a:pt x="191984" y="2614617"/>
                  </a:lnTo>
                  <a:lnTo>
                    <a:pt x="178766" y="2570578"/>
                  </a:lnTo>
                  <a:lnTo>
                    <a:pt x="166533" y="2526121"/>
                  </a:lnTo>
                  <a:lnTo>
                    <a:pt x="155298" y="2481261"/>
                  </a:lnTo>
                  <a:lnTo>
                    <a:pt x="145072" y="2436009"/>
                  </a:lnTo>
                  <a:lnTo>
                    <a:pt x="135870" y="2390378"/>
                  </a:lnTo>
                  <a:lnTo>
                    <a:pt x="127703" y="2344381"/>
                  </a:lnTo>
                  <a:lnTo>
                    <a:pt x="120584" y="2298030"/>
                  </a:lnTo>
                  <a:lnTo>
                    <a:pt x="114525" y="2251338"/>
                  </a:lnTo>
                  <a:lnTo>
                    <a:pt x="109540" y="2204317"/>
                  </a:lnTo>
                  <a:lnTo>
                    <a:pt x="105640" y="2156981"/>
                  </a:lnTo>
                  <a:lnTo>
                    <a:pt x="102839" y="2109342"/>
                  </a:lnTo>
                  <a:lnTo>
                    <a:pt x="101150" y="2061412"/>
                  </a:lnTo>
                  <a:lnTo>
                    <a:pt x="100584" y="2013203"/>
                  </a:lnTo>
                  <a:close/>
                </a:path>
              </a:pathLst>
            </a:custGeom>
            <a:ln w="12192">
              <a:solidFill>
                <a:srgbClr val="8496A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0023" y="1277150"/>
              <a:ext cx="1147648" cy="9647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45095" y="1472183"/>
              <a:ext cx="577596" cy="3947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06100" y="3165373"/>
              <a:ext cx="1147648" cy="9207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01171" y="3360419"/>
              <a:ext cx="577596" cy="3505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31223" y="4468406"/>
              <a:ext cx="1146149" cy="9647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26295" y="4663440"/>
              <a:ext cx="576072" cy="3947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61219" y="4195521"/>
              <a:ext cx="1240307" cy="96626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56291" y="4390643"/>
              <a:ext cx="670559" cy="3962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59239" y="5321808"/>
              <a:ext cx="1112570" cy="94015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54311" y="5516879"/>
              <a:ext cx="542544" cy="3703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39983" y="5324855"/>
              <a:ext cx="1115568" cy="94763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35055" y="5519928"/>
              <a:ext cx="545592" cy="37795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459211" y="1414272"/>
              <a:ext cx="1112570" cy="9326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54283" y="1609344"/>
              <a:ext cx="542544" cy="3627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92967" y="1964461"/>
              <a:ext cx="1099070" cy="9573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988039" y="2159508"/>
              <a:ext cx="528827" cy="38709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40879" y="3671277"/>
              <a:ext cx="1158138" cy="96028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35951" y="3866387"/>
              <a:ext cx="588264" cy="39014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60663" y="521208"/>
              <a:ext cx="1191717" cy="8961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55735" y="716280"/>
              <a:ext cx="621792" cy="32613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934955" y="915949"/>
              <a:ext cx="1190218" cy="9095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130027" y="1110995"/>
              <a:ext cx="620268" cy="33985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838943" y="5326379"/>
              <a:ext cx="1109573" cy="94015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034015" y="5521452"/>
              <a:ext cx="539496" cy="3703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392155" y="3694163"/>
              <a:ext cx="1214780" cy="90806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587227" y="3889248"/>
              <a:ext cx="644651" cy="33832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841735" y="2577020"/>
              <a:ext cx="1137145" cy="89312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036807" y="2772156"/>
              <a:ext cx="566927" cy="32308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760207" y="1004316"/>
              <a:ext cx="623316" cy="3429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723887" y="1868398"/>
              <a:ext cx="1149146" cy="92522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918959" y="2063496"/>
              <a:ext cx="579120" cy="35509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612635" y="2426220"/>
              <a:ext cx="1150645" cy="94613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807707" y="2621280"/>
              <a:ext cx="580644" cy="37642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710171" y="3072333"/>
              <a:ext cx="1162646" cy="96626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905243" y="3267456"/>
              <a:ext cx="592835" cy="39624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476743" y="4201655"/>
              <a:ext cx="1156639" cy="96178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671815" y="4396740"/>
              <a:ext cx="586740" cy="39166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197339" y="544118"/>
              <a:ext cx="1188720" cy="94165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392411" y="739140"/>
              <a:ext cx="618744" cy="37185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069835" y="5321808"/>
              <a:ext cx="1121562" cy="94913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264907" y="5516879"/>
              <a:ext cx="551688" cy="37947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218931" y="4419650"/>
              <a:ext cx="1179715" cy="97226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414003" y="4614672"/>
              <a:ext cx="609600" cy="40233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744967" y="5318760"/>
              <a:ext cx="1135646" cy="94763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940039" y="5513831"/>
              <a:ext cx="565403" cy="37795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450579" y="5321808"/>
              <a:ext cx="1134135" cy="94315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645651" y="5516879"/>
              <a:ext cx="563879" cy="373379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73DD44E-D327-41E5-A659-78261926AAB8}"/>
              </a:ext>
            </a:extLst>
          </p:cNvPr>
          <p:cNvSpPr txBox="1"/>
          <p:nvPr/>
        </p:nvSpPr>
        <p:spPr>
          <a:xfrm>
            <a:off x="345947" y="5277993"/>
            <a:ext cx="3484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B5D8AC-CF88-461E-9D24-050FA3349937}"/>
              </a:ext>
            </a:extLst>
          </p:cNvPr>
          <p:cNvSpPr txBox="1"/>
          <p:nvPr/>
        </p:nvSpPr>
        <p:spPr>
          <a:xfrm>
            <a:off x="820163" y="1641765"/>
            <a:ext cx="6098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СОВЕЩАНИЕ ПО ФИЗИКЕ ТЯЖЕЛЫХ ИОНОВ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ru-RU" sz="1800" b="0" i="0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04-08.07</a:t>
            </a:r>
            <a:r>
              <a:rPr kumimoji="0" lang="ru-RU" sz="1800" b="0" i="0" u="none" strike="noStrike" kern="0" cap="none" spc="-1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Санкт-Петербург</a:t>
            </a:r>
            <a:r>
              <a:rPr kumimoji="0" lang="en-US" sz="18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r>
              <a:rPr kumimoji="0" lang="ru-RU" sz="18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69D2C51-EB5C-47C2-B3BC-FFAE5911D8C3}"/>
              </a:ext>
            </a:extLst>
          </p:cNvPr>
          <p:cNvGrpSpPr/>
          <p:nvPr/>
        </p:nvGrpSpPr>
        <p:grpSpPr>
          <a:xfrm>
            <a:off x="336882" y="858338"/>
            <a:ext cx="11513249" cy="5771108"/>
            <a:chOff x="0" y="704338"/>
            <a:chExt cx="11513249" cy="5771108"/>
          </a:xfrm>
        </p:grpSpPr>
        <p:pic>
          <p:nvPicPr>
            <p:cNvPr id="5" name="Рисунок 4" descr="Изображение выглядит как дорога, несколько&#10;&#10;Автоматически созданное описание">
              <a:extLst>
                <a:ext uri="{FF2B5EF4-FFF2-40B4-BE49-F238E27FC236}">
                  <a16:creationId xmlns:a16="http://schemas.microsoft.com/office/drawing/2014/main" id="{69662AF0-84C9-4866-9919-9BAAB4D1A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47"/>
            <a:stretch/>
          </p:blipFill>
          <p:spPr>
            <a:xfrm>
              <a:off x="3110" y="704338"/>
              <a:ext cx="11510139" cy="548185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микроскоп, внутренний, человек&#10;&#10;Автоматически созданное описание">
              <a:extLst>
                <a:ext uri="{FF2B5EF4-FFF2-40B4-BE49-F238E27FC236}">
                  <a16:creationId xmlns:a16="http://schemas.microsoft.com/office/drawing/2014/main" id="{D17E8F4B-71E5-41C5-AA4B-1E2EB3FAC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68148"/>
              <a:ext cx="2407298" cy="240729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Рисунок 8" descr="Изображение выглядит как человек, микроскоп, внутренний, готовится&#10;&#10;Автоматически созданное описание">
              <a:extLst>
                <a:ext uri="{FF2B5EF4-FFF2-40B4-BE49-F238E27FC236}">
                  <a16:creationId xmlns:a16="http://schemas.microsoft.com/office/drawing/2014/main" id="{A62EC4B3-E0B8-46B1-AF1C-D927C340B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948" y="4068148"/>
              <a:ext cx="2407298" cy="240729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1" name="Рисунок 10" descr="Изображение выглядит как текст, внутренний, микроскоп, человек&#10;&#10;Автоматически созданное описание">
              <a:extLst>
                <a:ext uri="{FF2B5EF4-FFF2-40B4-BE49-F238E27FC236}">
                  <a16:creationId xmlns:a16="http://schemas.microsoft.com/office/drawing/2014/main" id="{9C24DB59-E93E-476B-8F25-947CC603E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896" y="4068147"/>
              <a:ext cx="3509900" cy="240729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5" name="Рисунок 14" descr="Изображение выглядит как внутренний, человек, кухонный прибор, кофеварка&#10;&#10;Автоматически созданное описание">
              <a:extLst>
                <a:ext uri="{FF2B5EF4-FFF2-40B4-BE49-F238E27FC236}">
                  <a16:creationId xmlns:a16="http://schemas.microsoft.com/office/drawing/2014/main" id="{D63E617D-F435-454F-92D6-D89E419C3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446" y="4068147"/>
              <a:ext cx="3132803" cy="2407298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2998023-2F61-437B-A172-C48FCDBEFAF2}"/>
              </a:ext>
            </a:extLst>
          </p:cNvPr>
          <p:cNvSpPr/>
          <p:nvPr/>
        </p:nvSpPr>
        <p:spPr>
          <a:xfrm>
            <a:off x="177017" y="171637"/>
            <a:ext cx="11470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Проект ДЦ-140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. </a:t>
            </a: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НАНОЛАБ: Статус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- «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ON</a:t>
            </a: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»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1AB260-C467-4620-B62C-C55A9F3282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9" t="50729" b="15748"/>
          <a:stretch/>
        </p:blipFill>
        <p:spPr>
          <a:xfrm>
            <a:off x="119267" y="595292"/>
            <a:ext cx="2517774" cy="168029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3" name="Рисунок 2" descr="Изображение выглядит как здание, небо, внешний, правительственное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473743C1-B8B1-4E4C-8872-1ACA69ABCF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27" y="595292"/>
            <a:ext cx="2755139" cy="15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12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E07861-F559-91D8-EAD3-F4BF07B409AD}"/>
              </a:ext>
            </a:extLst>
          </p:cNvPr>
          <p:cNvSpPr/>
          <p:nvPr/>
        </p:nvSpPr>
        <p:spPr>
          <a:xfrm>
            <a:off x="177017" y="171637"/>
            <a:ext cx="11470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Проект ДЦ-140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. </a:t>
            </a: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НАНОЛАБ: Оборудование для 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R&amp;D</a:t>
            </a:r>
          </a:p>
        </p:txBody>
      </p:sp>
      <p:pic>
        <p:nvPicPr>
          <p:cNvPr id="3" name="Рисунок 2" descr="Изображение выглядит как внутренний, пол, кухонный прибор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BE868D0B-0B23-DE47-A835-FA92A3F5E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907475"/>
            <a:ext cx="3370180" cy="22864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CDF768-1D58-E54C-95AA-142A4FBC445F}"/>
              </a:ext>
            </a:extLst>
          </p:cNvPr>
          <p:cNvSpPr txBox="1"/>
          <p:nvPr/>
        </p:nvSpPr>
        <p:spPr>
          <a:xfrm>
            <a:off x="-13922" y="3295140"/>
            <a:ext cx="43328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Просвечивающий электронный микроскоп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TalosF200i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ThermoFisher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Scientific)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1" name="Picture 8">
            <a:extLst>
              <a:ext uri="{FF2B5EF4-FFF2-40B4-BE49-F238E27FC236}">
                <a16:creationId xmlns:a16="http://schemas.microsoft.com/office/drawing/2014/main" id="{6DD0ABC4-3DDE-A845-92FF-F9032369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66" y="902909"/>
            <a:ext cx="2952931" cy="232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D4F2FC3-D51B-0648-BAB6-CE4A9C4C7E9A}"/>
              </a:ext>
            </a:extLst>
          </p:cNvPr>
          <p:cNvSpPr/>
          <p:nvPr/>
        </p:nvSpPr>
        <p:spPr>
          <a:xfrm>
            <a:off x="4091249" y="3295140"/>
            <a:ext cx="4332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Растровый электронный микроскоп  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Hitachi SU-8020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291A5194-FA83-1B4C-A2E4-44EA86456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34" y="3981097"/>
            <a:ext cx="3761029" cy="211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7FB0B40B-4E46-5443-AD36-818D60C95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173" y="6114459"/>
            <a:ext cx="4332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Растровый электронный микроскоп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 вольфрамовым </a:t>
            </a: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термокатодом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Hitachi S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340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0N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B454695-DB41-EC44-B9A1-B8E11E045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37" y="3981097"/>
            <a:ext cx="2277104" cy="221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8B2FFF-AEE9-CD45-9217-3B6DFEDF3FD3}"/>
              </a:ext>
            </a:extLst>
          </p:cNvPr>
          <p:cNvSpPr/>
          <p:nvPr/>
        </p:nvSpPr>
        <p:spPr>
          <a:xfrm>
            <a:off x="7530317" y="6096171"/>
            <a:ext cx="3912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Рентгеновский фотоэлектронный спектрометр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K-Alpha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(Thermo Scientific)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Рисунок 12" descr="Изображение выглядит как внутренний, пол, рабочий стол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EF780CA1-A549-804A-BE53-97042DE0B2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949" y="865840"/>
            <a:ext cx="2369751" cy="236975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74F77A0-AC45-8E44-9827-99F5EE597F5F}"/>
              </a:ext>
            </a:extLst>
          </p:cNvPr>
          <p:cNvSpPr/>
          <p:nvPr/>
        </p:nvSpPr>
        <p:spPr>
          <a:xfrm>
            <a:off x="8424133" y="3295139"/>
            <a:ext cx="3912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Атомно-силовой микроскоп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NTEGRA Spectra (NT-MDT Spectrum Instruments)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51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E07861-F559-91D8-EAD3-F4BF07B409AD}"/>
              </a:ext>
            </a:extLst>
          </p:cNvPr>
          <p:cNvSpPr/>
          <p:nvPr/>
        </p:nvSpPr>
        <p:spPr>
          <a:xfrm>
            <a:off x="177017" y="171637"/>
            <a:ext cx="11470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Проект ДЦ-140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. </a:t>
            </a: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НАНОЛАБ: Оборудование для 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R&amp;D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425AD-20C6-639D-2018-367FE094AC58}"/>
              </a:ext>
            </a:extLst>
          </p:cNvPr>
          <p:cNvSpPr txBox="1"/>
          <p:nvPr/>
        </p:nvSpPr>
        <p:spPr>
          <a:xfrm>
            <a:off x="441720" y="3210931"/>
            <a:ext cx="3584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Прибор для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термогравиметрии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TG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209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Netzsch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и дифференциально сканирующей калориметрии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DSC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Mettler Toledo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5871E5-B320-3A9A-FF12-07C0E34BD38D}"/>
              </a:ext>
            </a:extLst>
          </p:cNvPr>
          <p:cNvSpPr txBox="1"/>
          <p:nvPr/>
        </p:nvSpPr>
        <p:spPr>
          <a:xfrm>
            <a:off x="4756146" y="3198167"/>
            <a:ext cx="2312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Установка получения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нановолокна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Nanon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-01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MECC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3904804-D556-E709-BD71-58097CF0D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29" y="3975948"/>
            <a:ext cx="3380671" cy="21253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1781C5-96C3-0DF2-79F6-A10E8DE752EC}"/>
              </a:ext>
            </a:extLst>
          </p:cNvPr>
          <p:cNvSpPr txBox="1"/>
          <p:nvPr/>
        </p:nvSpPr>
        <p:spPr>
          <a:xfrm>
            <a:off x="1281705" y="6193620"/>
            <a:ext cx="2107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Рамановский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спектрометр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R-532 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EnSpectr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F773AE-A4CD-5D87-55D1-F78FA9D6186B}"/>
              </a:ext>
            </a:extLst>
          </p:cNvPr>
          <p:cNvSpPr txBox="1"/>
          <p:nvPr/>
        </p:nvSpPr>
        <p:spPr>
          <a:xfrm>
            <a:off x="4439191" y="6193620"/>
            <a:ext cx="2723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Устройство для напыления металлов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 Supplies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Prep II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AF0877-132B-2539-4C23-7999F5C7DA5E}"/>
              </a:ext>
            </a:extLst>
          </p:cNvPr>
          <p:cNvSpPr txBox="1"/>
          <p:nvPr/>
        </p:nvSpPr>
        <p:spPr>
          <a:xfrm>
            <a:off x="8440821" y="6192048"/>
            <a:ext cx="3244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Машина для измерения прочности на разрыв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AG-S 50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 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Shimadzu)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Рисунок 6" descr="Изображение выглядит как текст, внутренний,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EA5FA008-A6A6-5D43-91E0-566BF4C11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35" y="3983126"/>
            <a:ext cx="3320997" cy="211816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кухня, пол, микроскоп&#10;&#10;Автоматически созданное описание">
            <a:extLst>
              <a:ext uri="{FF2B5EF4-FFF2-40B4-BE49-F238E27FC236}">
                <a16:creationId xmlns:a16="http://schemas.microsoft.com/office/drawing/2014/main" id="{0C899F44-C33D-BA4D-8DF5-CDC54AAD5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0" y="890503"/>
            <a:ext cx="3411330" cy="232042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внутренний, человек, кухня, микроскоп&#10;&#10;Автоматически созданное описание">
            <a:extLst>
              <a:ext uri="{FF2B5EF4-FFF2-40B4-BE49-F238E27FC236}">
                <a16:creationId xmlns:a16="http://schemas.microsoft.com/office/drawing/2014/main" id="{0903425B-A0D3-874A-8F2B-92E009B85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34" y="887644"/>
            <a:ext cx="3319957" cy="228881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екст, внутренний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07FC523-B3C7-9848-907E-5AAAD4B3A9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26" y="890502"/>
            <a:ext cx="3387863" cy="2320428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внутренний, человек, готовится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70BBFC2D-B815-5E4C-849C-BF255C7C56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07" y="3961402"/>
            <a:ext cx="3086108" cy="2139887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198EB62-4449-4B4C-BE5C-9F3C3930AF8F}"/>
              </a:ext>
            </a:extLst>
          </p:cNvPr>
          <p:cNvSpPr/>
          <p:nvPr/>
        </p:nvSpPr>
        <p:spPr>
          <a:xfrm>
            <a:off x="8250539" y="3135852"/>
            <a:ext cx="3549946" cy="616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Прибор для измерения краевого угла смачивания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DSA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100 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Kruss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)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958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C8A389-9C2B-4D28-959E-39E263355C9F}"/>
              </a:ext>
            </a:extLst>
          </p:cNvPr>
          <p:cNvSpPr/>
          <p:nvPr/>
        </p:nvSpPr>
        <p:spPr>
          <a:xfrm>
            <a:off x="337566" y="173973"/>
            <a:ext cx="11470337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sm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Радиохимический исследовательский комплекс</a:t>
            </a: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kumimoji="0" lang="en-US" sz="28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cap="sm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en-US" sz="2800" b="1" i="0" u="none" strike="noStrike" kern="1200" cap="small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adiochemical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Laboratory Class-I @ 40MeV </a:t>
            </a:r>
            <a:r>
              <a:rPr lang="en-US" sz="2800" b="1" cap="sm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cap="sm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2800" b="1" i="0" u="none" strike="noStrike" kern="1200" cap="small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ccelerator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571524A-334E-48C6-A60B-AD1C940E1AFA}"/>
              </a:ext>
            </a:extLst>
          </p:cNvPr>
          <p:cNvSpPr/>
          <p:nvPr/>
        </p:nvSpPr>
        <p:spPr>
          <a:xfrm>
            <a:off x="175288" y="1415129"/>
            <a:ext cx="5380781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Инфраструктура прикладных исследований для: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srgbClr val="002060"/>
                </a:solidFill>
                <a:latin typeface="Calibri"/>
                <a:ea typeface="+mn-ea"/>
                <a:cs typeface="Calibri" panose="020F0502020204030204" pitchFamily="34" charset="0"/>
              </a:rPr>
              <a:t>Разработки технологий и методов производства радионуклидов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Инноваций в области радионуклидной терапии</a:t>
            </a:r>
            <a:endParaRPr lang="ru-RU" sz="1600" b="1" dirty="0">
              <a:solidFill>
                <a:srgbClr val="00206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object 15">
            <a:extLst>
              <a:ext uri="{FF2B5EF4-FFF2-40B4-BE49-F238E27FC236}">
                <a16:creationId xmlns:a16="http://schemas.microsoft.com/office/drawing/2014/main" id="{61D1D4DE-3A48-42AE-8B42-7C928172C75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602" y="152427"/>
            <a:ext cx="650710" cy="5425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F14205A-8CC6-48EB-907A-14DA9E203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56" y="215092"/>
            <a:ext cx="703637" cy="554476"/>
          </a:xfrm>
          <a:prstGeom prst="rect">
            <a:avLst/>
          </a:prstGeom>
        </p:spPr>
      </p:pic>
      <p:graphicFrame>
        <p:nvGraphicFramePr>
          <p:cNvPr id="18" name="Table 35">
            <a:extLst>
              <a:ext uri="{FF2B5EF4-FFF2-40B4-BE49-F238E27FC236}">
                <a16:creationId xmlns:a16="http://schemas.microsoft.com/office/drawing/2014/main" id="{650D0BC4-E3AD-495C-9329-1B46C08BF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343662"/>
              </p:ext>
            </p:extLst>
          </p:nvPr>
        </p:nvGraphicFramePr>
        <p:xfrm>
          <a:off x="5637320" y="1929118"/>
          <a:ext cx="6421038" cy="4846320"/>
        </p:xfrm>
        <a:graphic>
          <a:graphicData uri="http://schemas.openxmlformats.org/drawingml/2006/table">
            <a:tbl>
              <a:tblPr bandRow="1"/>
              <a:tblGrid>
                <a:gridCol w="4521784">
                  <a:extLst>
                    <a:ext uri="{9D8B030D-6E8A-4147-A177-3AD203B41FA5}">
                      <a16:colId xmlns:a16="http://schemas.microsoft.com/office/drawing/2014/main" val="1162984004"/>
                    </a:ext>
                  </a:extLst>
                </a:gridCol>
                <a:gridCol w="1899254">
                  <a:extLst>
                    <a:ext uri="{9D8B030D-6E8A-4147-A177-3AD203B41FA5}">
                      <a16:colId xmlns:a16="http://schemas.microsoft.com/office/drawing/2014/main" val="1159623416"/>
                    </a:ext>
                  </a:extLst>
                </a:gridCol>
              </a:tblGrid>
              <a:tr h="686354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800" dirty="0"/>
                        <a:t>Highest demand reactor isotopes for which production based on the non-uranium photonuclear method has been expected and developed</a:t>
                      </a:r>
                      <a:r>
                        <a:rPr lang="ru-RU" sz="800" dirty="0"/>
                        <a:t> </a:t>
                      </a:r>
                      <a:r>
                        <a:rPr lang="ru-RU" sz="1400" dirty="0"/>
                        <a:t>Метод (</a:t>
                      </a:r>
                      <a:r>
                        <a:rPr lang="en-US" sz="1400" dirty="0"/>
                        <a:t>non-uranium</a:t>
                      </a:r>
                      <a:r>
                        <a:rPr lang="ru-RU" sz="1400" dirty="0"/>
                        <a:t>) получения с помощью фотоядерных реакций наиболее востребованных реакторных изотопов</a:t>
                      </a:r>
                      <a:endParaRPr lang="x-non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99</a:t>
                      </a:r>
                      <a:r>
                        <a:rPr lang="en-US" sz="1400" kern="1200" baseline="30000" dirty="0" err="1">
                          <a:solidFill>
                            <a:schemeClr val="dk1"/>
                          </a:solidFill>
                          <a:effectLst/>
                        </a:rPr>
                        <a:t>m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Tc</a:t>
                      </a:r>
                      <a:r>
                        <a:rPr lang="x-none" sz="1400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177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Lu</a:t>
                      </a:r>
                      <a:r>
                        <a:rPr lang="x-none" sz="1400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188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Re</a:t>
                      </a:r>
                      <a:endParaRPr lang="x-non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652997"/>
                  </a:ext>
                </a:extLst>
              </a:tr>
              <a:tr h="480448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Один из наиболее ожидаемых на медицинском рынке радионуклидов для </a:t>
                      </a:r>
                      <a:r>
                        <a:rPr lang="ru-RU" sz="1400" dirty="0" err="1"/>
                        <a:t>тераностики</a:t>
                      </a:r>
                      <a:r>
                        <a:rPr lang="ru-RU" sz="1400" dirty="0"/>
                        <a:t>.</a:t>
                      </a:r>
                      <a:endParaRPr lang="en-GB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Фотоядерный метод – перспективная альтернатива, обеспечивающая высокую чистоту и выход радионуклида</a:t>
                      </a:r>
                      <a:endParaRPr lang="x-non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225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Ac</a:t>
                      </a:r>
                      <a:r>
                        <a:rPr lang="x-none" sz="1400" dirty="0">
                          <a:effectLst/>
                        </a:rPr>
                        <a:t> </a:t>
                      </a:r>
                      <a:endParaRPr lang="x-non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696426"/>
                  </a:ext>
                </a:extLst>
              </a:tr>
              <a:tr h="686354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dirty="0"/>
                        <a:t>Инновационные терапевтические радионуклиды, для которых применение фотоядерного метода перспективно, но предполагает </a:t>
                      </a:r>
                      <a:r>
                        <a:rPr lang="en-US" sz="1400" dirty="0"/>
                        <a:t>R&amp;D </a:t>
                      </a:r>
                      <a:r>
                        <a:rPr lang="ru-RU" sz="1400" dirty="0"/>
                        <a:t>в области радиохимии</a:t>
                      </a:r>
                      <a:endParaRPr lang="x-non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47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Sc</a:t>
                      </a:r>
                      <a:r>
                        <a:rPr lang="x-none" sz="1400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44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Sc</a:t>
                      </a:r>
                      <a:r>
                        <a:rPr lang="x-none" sz="1400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ru-RU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67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Cu, 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105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Rh</a:t>
                      </a:r>
                      <a:endParaRPr lang="x-non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618717"/>
                  </a:ext>
                </a:extLst>
              </a:tr>
              <a:tr h="686354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dirty="0"/>
                        <a:t>Перспективный радионуклид для </a:t>
                      </a:r>
                      <a:r>
                        <a:rPr lang="ru-RU" sz="1400" dirty="0" err="1"/>
                        <a:t>тераностики</a:t>
                      </a:r>
                      <a:r>
                        <a:rPr lang="ru-RU" sz="1400" dirty="0"/>
                        <a:t> – эмиттер </a:t>
                      </a:r>
                      <a:r>
                        <a:rPr lang="ru-RU" sz="1400" dirty="0" err="1"/>
                        <a:t>Оже</a:t>
                      </a:r>
                      <a:r>
                        <a:rPr lang="ru-RU" sz="1400" dirty="0"/>
                        <a:t>-электронов. </a:t>
                      </a:r>
                    </a:p>
                    <a:p>
                      <a:r>
                        <a:rPr lang="ru-RU" sz="1400" dirty="0"/>
                        <a:t>Необходимы ядерно-физические данные, разработка технологии радиохимической сепарации и производства</a:t>
                      </a:r>
                      <a:endParaRPr lang="x-non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195m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Pt</a:t>
                      </a:r>
                      <a:r>
                        <a:rPr lang="x-none" sz="1400" dirty="0">
                          <a:effectLst/>
                        </a:rPr>
                        <a:t> </a:t>
                      </a:r>
                      <a:endParaRPr lang="x-non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967351"/>
                  </a:ext>
                </a:extLst>
              </a:tr>
              <a:tr h="278355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dirty="0"/>
                        <a:t>Уникальные (производство – только фотоядерным методом) изотопы (не для медицинских приложений)</a:t>
                      </a:r>
                      <a:r>
                        <a:rPr lang="en-GB" sz="1400" dirty="0"/>
                        <a:t> </a:t>
                      </a:r>
                      <a:r>
                        <a:rPr lang="ru-RU" sz="1400" dirty="0"/>
                        <a:t>высокой чистоты</a:t>
                      </a:r>
                      <a:endParaRPr lang="x-non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236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Pu</a:t>
                      </a:r>
                      <a:r>
                        <a:rPr lang="x-none" sz="1400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237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U</a:t>
                      </a:r>
                      <a:endParaRPr lang="x-non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20268"/>
                  </a:ext>
                </a:extLst>
              </a:tr>
            </a:tbl>
          </a:graphicData>
        </a:graphic>
      </p:graphicFrame>
      <p:sp>
        <p:nvSpPr>
          <p:cNvPr id="26" name="Title 1">
            <a:extLst>
              <a:ext uri="{FF2B5EF4-FFF2-40B4-BE49-F238E27FC236}">
                <a16:creationId xmlns:a16="http://schemas.microsoft.com/office/drawing/2014/main" id="{AED26E62-F83F-4FA9-A10E-2C556AE7C63D}"/>
              </a:ext>
            </a:extLst>
          </p:cNvPr>
          <p:cNvSpPr txBox="1">
            <a:spLocks/>
          </p:cNvSpPr>
          <p:nvPr/>
        </p:nvSpPr>
        <p:spPr>
          <a:xfrm>
            <a:off x="6295711" y="1302341"/>
            <a:ext cx="4757145" cy="743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Приоритетные направления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C88E25-21C6-47B8-8B07-D6A7A465E1A6}"/>
              </a:ext>
            </a:extLst>
          </p:cNvPr>
          <p:cNvSpPr txBox="1"/>
          <p:nvPr/>
        </p:nvSpPr>
        <p:spPr>
          <a:xfrm>
            <a:off x="402090" y="3818375"/>
            <a:ext cx="4817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Синтез, разработка методов сепарации новых радионуклидов для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тераностики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эмиттеры альфа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частиц и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Оже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-электронов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baseline="30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99m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Tc, </a:t>
            </a:r>
            <a:r>
              <a:rPr lang="en-GB" sz="1600" b="1" baseline="30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225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 etc.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B68FC3-92E8-4BD9-A2A8-A646A3FA2D86}"/>
              </a:ext>
            </a:extLst>
          </p:cNvPr>
          <p:cNvSpPr txBox="1"/>
          <p:nvPr/>
        </p:nvSpPr>
        <p:spPr>
          <a:xfrm>
            <a:off x="402090" y="4772483"/>
            <a:ext cx="481791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R&amp;D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адресной доставке радионуклидов с использованием биологических векторов</a:t>
            </a:r>
          </a:p>
        </p:txBody>
      </p:sp>
    </p:spTree>
    <p:extLst>
      <p:ext uri="{BB962C8B-B14F-4D97-AF65-F5344CB8AC3E}">
        <p14:creationId xmlns:p14="http://schemas.microsoft.com/office/powerpoint/2010/main" val="2717043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Таблица 70">
            <a:extLst>
              <a:ext uri="{FF2B5EF4-FFF2-40B4-BE49-F238E27FC236}">
                <a16:creationId xmlns:a16="http://schemas.microsoft.com/office/drawing/2014/main" id="{AD233E64-1D26-48A7-A323-4239DDA60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188056"/>
              </p:ext>
            </p:extLst>
          </p:nvPr>
        </p:nvGraphicFramePr>
        <p:xfrm>
          <a:off x="2744562" y="1858505"/>
          <a:ext cx="8466264" cy="3294375"/>
        </p:xfrm>
        <a:graphic>
          <a:graphicData uri="http://schemas.openxmlformats.org/drawingml/2006/table">
            <a:tbl>
              <a:tblPr firstRow="1" bandRow="1"/>
              <a:tblGrid>
                <a:gridCol w="1411044">
                  <a:extLst>
                    <a:ext uri="{9D8B030D-6E8A-4147-A177-3AD203B41FA5}">
                      <a16:colId xmlns:a16="http://schemas.microsoft.com/office/drawing/2014/main" val="4150313812"/>
                    </a:ext>
                  </a:extLst>
                </a:gridCol>
                <a:gridCol w="1411044">
                  <a:extLst>
                    <a:ext uri="{9D8B030D-6E8A-4147-A177-3AD203B41FA5}">
                      <a16:colId xmlns:a16="http://schemas.microsoft.com/office/drawing/2014/main" val="2898083140"/>
                    </a:ext>
                  </a:extLst>
                </a:gridCol>
                <a:gridCol w="1411044">
                  <a:extLst>
                    <a:ext uri="{9D8B030D-6E8A-4147-A177-3AD203B41FA5}">
                      <a16:colId xmlns:a16="http://schemas.microsoft.com/office/drawing/2014/main" val="3846400184"/>
                    </a:ext>
                  </a:extLst>
                </a:gridCol>
                <a:gridCol w="1411044">
                  <a:extLst>
                    <a:ext uri="{9D8B030D-6E8A-4147-A177-3AD203B41FA5}">
                      <a16:colId xmlns:a16="http://schemas.microsoft.com/office/drawing/2014/main" val="3596494541"/>
                    </a:ext>
                  </a:extLst>
                </a:gridCol>
                <a:gridCol w="1411044">
                  <a:extLst>
                    <a:ext uri="{9D8B030D-6E8A-4147-A177-3AD203B41FA5}">
                      <a16:colId xmlns:a16="http://schemas.microsoft.com/office/drawing/2014/main" val="3021194120"/>
                    </a:ext>
                  </a:extLst>
                </a:gridCol>
                <a:gridCol w="1411044">
                  <a:extLst>
                    <a:ext uri="{9D8B030D-6E8A-4147-A177-3AD203B41FA5}">
                      <a16:colId xmlns:a16="http://schemas.microsoft.com/office/drawing/2014/main" val="3404222471"/>
                    </a:ext>
                  </a:extLst>
                </a:gridCol>
              </a:tblGrid>
              <a:tr h="470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15838"/>
                  </a:ext>
                </a:extLst>
              </a:tr>
              <a:tr h="470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70687"/>
                  </a:ext>
                </a:extLst>
              </a:tr>
              <a:tr h="470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308778"/>
                  </a:ext>
                </a:extLst>
              </a:tr>
              <a:tr h="470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338786"/>
                  </a:ext>
                </a:extLst>
              </a:tr>
              <a:tr h="470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562023"/>
                  </a:ext>
                </a:extLst>
              </a:tr>
              <a:tr h="4706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077610"/>
                  </a:ext>
                </a:extLst>
              </a:tr>
              <a:tr h="47062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232522"/>
                  </a:ext>
                </a:extLst>
              </a:tr>
            </a:tbl>
          </a:graphicData>
        </a:graphic>
      </p:graphicFrame>
      <p:sp>
        <p:nvSpPr>
          <p:cNvPr id="12" name="OTLSHAPE_TB_00000000000000000000000000000000_ScaleContainer">
            <a:extLst>
              <a:ext uri="{FF2B5EF4-FFF2-40B4-BE49-F238E27FC236}">
                <a16:creationId xmlns:a16="http://schemas.microsoft.com/office/drawing/2014/main" id="{3A208AF9-A8E8-4592-9C23-4C86AE6BC5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59758" y="1608407"/>
            <a:ext cx="8467731" cy="199034"/>
          </a:xfrm>
          <a:prstGeom prst="round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8EEBB04-967E-4610-9A3B-C294A5D7A74F}"/>
              </a:ext>
            </a:extLst>
          </p:cNvPr>
          <p:cNvGrpSpPr/>
          <p:nvPr/>
        </p:nvGrpSpPr>
        <p:grpSpPr>
          <a:xfrm>
            <a:off x="2759758" y="1274006"/>
            <a:ext cx="3205454" cy="258445"/>
            <a:chOff x="3880085" y="657919"/>
            <a:chExt cx="3205454" cy="258445"/>
          </a:xfrm>
        </p:grpSpPr>
        <p:sp>
          <p:nvSpPr>
            <p:cNvPr id="23" name="OTLSHAPE_TB_00000000000000000000000000000000_ScaleMarking1">
              <a:extLst>
                <a:ext uri="{FF2B5EF4-FFF2-40B4-BE49-F238E27FC236}">
                  <a16:creationId xmlns:a16="http://schemas.microsoft.com/office/drawing/2014/main" id="{A304D7E0-4ABE-49AE-A6C6-A4C96806158C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3968356" y="667445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2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24" name="OTLSHAPE_TB_00000000000000000000000000000000_ScaleMarking1">
              <a:extLst>
                <a:ext uri="{FF2B5EF4-FFF2-40B4-BE49-F238E27FC236}">
                  <a16:creationId xmlns:a16="http://schemas.microsoft.com/office/drawing/2014/main" id="{36929553-4EFE-499A-8B5C-60BA10160126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464115" y="657919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2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25" name="OTLSHAPE_TB_00000000000000000000000000000000_ScaleMarking1">
              <a:extLst>
                <a:ext uri="{FF2B5EF4-FFF2-40B4-BE49-F238E27FC236}">
                  <a16:creationId xmlns:a16="http://schemas.microsoft.com/office/drawing/2014/main" id="{D5B0CAFF-3A11-4D8C-9B99-19E646EE3013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6780584" y="675690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2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2024</a:t>
              </a: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B8209D25-AB79-47FB-84A9-DE4772692FA8}"/>
                </a:ext>
              </a:extLst>
            </p:cNvPr>
            <p:cNvCxnSpPr>
              <a:cxnSpLocks/>
            </p:cNvCxnSpPr>
            <p:nvPr/>
          </p:nvCxnSpPr>
          <p:spPr>
            <a:xfrm>
              <a:off x="3880085" y="736188"/>
              <a:ext cx="0" cy="180176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miter/>
            </a:ln>
            <a:effectLst/>
          </p:spPr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D6FA9065-7C91-4BB8-B8EE-A9D27CC26A5D}"/>
                </a:ext>
              </a:extLst>
            </p:cNvPr>
            <p:cNvCxnSpPr>
              <a:cxnSpLocks/>
            </p:cNvCxnSpPr>
            <p:nvPr/>
          </p:nvCxnSpPr>
          <p:spPr>
            <a:xfrm>
              <a:off x="5396238" y="736188"/>
              <a:ext cx="0" cy="180176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miter/>
            </a:ln>
            <a:effectLst/>
          </p:spPr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17BBEA35-05A4-4C4C-9A3F-12B43A1B4E12}"/>
                </a:ext>
              </a:extLst>
            </p:cNvPr>
            <p:cNvCxnSpPr>
              <a:cxnSpLocks/>
            </p:cNvCxnSpPr>
            <p:nvPr/>
          </p:nvCxnSpPr>
          <p:spPr>
            <a:xfrm>
              <a:off x="6701852" y="731425"/>
              <a:ext cx="0" cy="180176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miter/>
            </a:ln>
            <a:effectLst/>
          </p:spPr>
        </p:cxn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6A69878-818D-49EA-B7E2-A090712482B4}"/>
              </a:ext>
            </a:extLst>
          </p:cNvPr>
          <p:cNvSpPr/>
          <p:nvPr/>
        </p:nvSpPr>
        <p:spPr>
          <a:xfrm>
            <a:off x="399637" y="3876141"/>
            <a:ext cx="2231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Accelerator Construction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F34565B-7B1C-4D97-9916-21B66CBF95A4}"/>
              </a:ext>
            </a:extLst>
          </p:cNvPr>
          <p:cNvSpPr/>
          <p:nvPr/>
        </p:nvSpPr>
        <p:spPr>
          <a:xfrm>
            <a:off x="412772" y="4810850"/>
            <a:ext cx="23469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experiments @ RRC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12D89DC-B0ED-4647-98D3-DD771523D9A1}"/>
              </a:ext>
            </a:extLst>
          </p:cNvPr>
          <p:cNvSpPr/>
          <p:nvPr/>
        </p:nvSpPr>
        <p:spPr>
          <a:xfrm>
            <a:off x="388555" y="2938845"/>
            <a:ext cx="22317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design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97C4453-C3A4-45F1-BC4B-A669845E1D65}"/>
              </a:ext>
            </a:extLst>
          </p:cNvPr>
          <p:cNvSpPr/>
          <p:nvPr/>
        </p:nvSpPr>
        <p:spPr>
          <a:xfrm>
            <a:off x="399637" y="1967259"/>
            <a:ext cx="2232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Feasibility study.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04C10F7-DF66-4124-9802-B23F745921FC}"/>
              </a:ext>
            </a:extLst>
          </p:cNvPr>
          <p:cNvSpPr/>
          <p:nvPr/>
        </p:nvSpPr>
        <p:spPr>
          <a:xfrm>
            <a:off x="357861" y="3406518"/>
            <a:ext cx="25855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Building construction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11A4B2B-D328-45BA-A818-50034CAAA4D0}"/>
              </a:ext>
            </a:extLst>
          </p:cNvPr>
          <p:cNvSpPr/>
          <p:nvPr/>
        </p:nvSpPr>
        <p:spPr>
          <a:xfrm>
            <a:off x="385458" y="2487987"/>
            <a:ext cx="17073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Pre-design phase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94B20E7-945F-4AC6-B7C1-D87858E2805C}"/>
              </a:ext>
            </a:extLst>
          </p:cNvPr>
          <p:cNvSpPr/>
          <p:nvPr/>
        </p:nvSpPr>
        <p:spPr>
          <a:xfrm>
            <a:off x="436854" y="1526974"/>
            <a:ext cx="1508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Major activities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6" name="Блок-схема: альтернативный процесс 105">
            <a:extLst>
              <a:ext uri="{FF2B5EF4-FFF2-40B4-BE49-F238E27FC236}">
                <a16:creationId xmlns:a16="http://schemas.microsoft.com/office/drawing/2014/main" id="{EB58F4AB-F826-457E-B617-402617A7AB31}"/>
              </a:ext>
            </a:extLst>
          </p:cNvPr>
          <p:cNvSpPr/>
          <p:nvPr/>
        </p:nvSpPr>
        <p:spPr>
          <a:xfrm>
            <a:off x="2844307" y="1963739"/>
            <a:ext cx="1739123" cy="247127"/>
          </a:xfrm>
          <a:prstGeom prst="flowChartAlternateProcess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Блок-схема: альтернативный процесс 106">
            <a:extLst>
              <a:ext uri="{FF2B5EF4-FFF2-40B4-BE49-F238E27FC236}">
                <a16:creationId xmlns:a16="http://schemas.microsoft.com/office/drawing/2014/main" id="{00126066-6750-4A61-BBE6-AD5BD21DC7F8}"/>
              </a:ext>
            </a:extLst>
          </p:cNvPr>
          <p:cNvSpPr/>
          <p:nvPr/>
        </p:nvSpPr>
        <p:spPr>
          <a:xfrm>
            <a:off x="3829050" y="2441270"/>
            <a:ext cx="1752476" cy="232449"/>
          </a:xfrm>
          <a:prstGeom prst="flowChartAlternateProcess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FC4C9C28-B2F6-4B4A-BFE0-10780A2C9CD2}"/>
              </a:ext>
            </a:extLst>
          </p:cNvPr>
          <p:cNvSpPr/>
          <p:nvPr/>
        </p:nvSpPr>
        <p:spPr>
          <a:xfrm>
            <a:off x="399637" y="4376120"/>
            <a:ext cx="2231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Accelerator Installation</a:t>
            </a:r>
          </a:p>
        </p:txBody>
      </p:sp>
      <p:sp>
        <p:nvSpPr>
          <p:cNvPr id="110" name="Блок-схема: альтернативный процесс 109">
            <a:extLst>
              <a:ext uri="{FF2B5EF4-FFF2-40B4-BE49-F238E27FC236}">
                <a16:creationId xmlns:a16="http://schemas.microsoft.com/office/drawing/2014/main" id="{3A57B4FA-3F24-4EC0-A33B-DF32794C0FC6}"/>
              </a:ext>
            </a:extLst>
          </p:cNvPr>
          <p:cNvSpPr/>
          <p:nvPr/>
        </p:nvSpPr>
        <p:spPr>
          <a:xfrm>
            <a:off x="5650177" y="2876337"/>
            <a:ext cx="1783133" cy="251054"/>
          </a:xfrm>
          <a:prstGeom prst="flowChartAlternateProcess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Блок-схема: альтернативный процесс 110">
            <a:extLst>
              <a:ext uri="{FF2B5EF4-FFF2-40B4-BE49-F238E27FC236}">
                <a16:creationId xmlns:a16="http://schemas.microsoft.com/office/drawing/2014/main" id="{8F330C60-542B-4641-AE53-2BAC16EF0A65}"/>
              </a:ext>
            </a:extLst>
          </p:cNvPr>
          <p:cNvSpPr/>
          <p:nvPr/>
        </p:nvSpPr>
        <p:spPr>
          <a:xfrm>
            <a:off x="7376128" y="3356280"/>
            <a:ext cx="2627332" cy="251054"/>
          </a:xfrm>
          <a:prstGeom prst="flowChartAlternateProcess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Блок-схема: альтернативный процесс 112">
            <a:extLst>
              <a:ext uri="{FF2B5EF4-FFF2-40B4-BE49-F238E27FC236}">
                <a16:creationId xmlns:a16="http://schemas.microsoft.com/office/drawing/2014/main" id="{40849A18-8FF1-4AA5-81DC-B92CD79BE27B}"/>
              </a:ext>
            </a:extLst>
          </p:cNvPr>
          <p:cNvSpPr/>
          <p:nvPr/>
        </p:nvSpPr>
        <p:spPr>
          <a:xfrm>
            <a:off x="5621130" y="3904850"/>
            <a:ext cx="1398199" cy="19928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Блок-схема: альтернативный процесс 113">
            <a:extLst>
              <a:ext uri="{FF2B5EF4-FFF2-40B4-BE49-F238E27FC236}">
                <a16:creationId xmlns:a16="http://schemas.microsoft.com/office/drawing/2014/main" id="{85D87772-4EEA-4234-A0A4-FCA341C12590}"/>
              </a:ext>
            </a:extLst>
          </p:cNvPr>
          <p:cNvSpPr/>
          <p:nvPr/>
        </p:nvSpPr>
        <p:spPr>
          <a:xfrm>
            <a:off x="7106255" y="4286963"/>
            <a:ext cx="2627332" cy="20623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Блок-схема: альтернативный процесс 114">
            <a:extLst>
              <a:ext uri="{FF2B5EF4-FFF2-40B4-BE49-F238E27FC236}">
                <a16:creationId xmlns:a16="http://schemas.microsoft.com/office/drawing/2014/main" id="{A7CE1649-981B-45FD-A446-E7844A3957D0}"/>
              </a:ext>
            </a:extLst>
          </p:cNvPr>
          <p:cNvSpPr/>
          <p:nvPr/>
        </p:nvSpPr>
        <p:spPr>
          <a:xfrm>
            <a:off x="9665970" y="4809679"/>
            <a:ext cx="1371600" cy="251054"/>
          </a:xfrm>
          <a:prstGeom prst="flowChartAlternateProcess">
            <a:avLst/>
          </a:prstGeom>
          <a:solidFill>
            <a:srgbClr val="10F8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1500AA58-FB7A-4168-AA28-9ABBB604ECA4}"/>
              </a:ext>
            </a:extLst>
          </p:cNvPr>
          <p:cNvSpPr/>
          <p:nvPr/>
        </p:nvSpPr>
        <p:spPr>
          <a:xfrm>
            <a:off x="-41635" y="192888"/>
            <a:ext cx="12192000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small" spc="-1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 создания радиохимического исследовательского комплекса</a:t>
            </a:r>
            <a:endParaRPr kumimoji="0" lang="en-US" sz="2800" b="1" i="0" u="none" strike="noStrike" kern="0" cap="small" spc="-1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object 15">
            <a:extLst>
              <a:ext uri="{FF2B5EF4-FFF2-40B4-BE49-F238E27FC236}">
                <a16:creationId xmlns:a16="http://schemas.microsoft.com/office/drawing/2014/main" id="{B275A873-95AB-4856-877F-1B950DCD721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1499" y="174646"/>
            <a:ext cx="650710" cy="54257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40EB5CF-DE68-4017-8338-1D91D5EC8E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64" y="168694"/>
            <a:ext cx="703637" cy="554476"/>
          </a:xfrm>
          <a:prstGeom prst="rect">
            <a:avLst/>
          </a:prstGeom>
        </p:spPr>
      </p:pic>
      <p:sp>
        <p:nvSpPr>
          <p:cNvPr id="51" name="OTLSHAPE_TB_00000000000000000000000000000000_ScaleMarking1">
            <a:extLst>
              <a:ext uri="{FF2B5EF4-FFF2-40B4-BE49-F238E27FC236}">
                <a16:creationId xmlns:a16="http://schemas.microsoft.com/office/drawing/2014/main" id="{85890BAB-8247-4B2C-816F-05083DC6626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223650" y="1283532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</a:p>
        </p:txBody>
      </p:sp>
      <p:sp>
        <p:nvSpPr>
          <p:cNvPr id="58" name="OTLSHAPE_TB_00000000000000000000000000000000_ScaleMarking1">
            <a:extLst>
              <a:ext uri="{FF2B5EF4-FFF2-40B4-BE49-F238E27FC236}">
                <a16:creationId xmlns:a16="http://schemas.microsoft.com/office/drawing/2014/main" id="{563E3BA3-AA14-4E35-98E8-35F36FC88BD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19409" y="1274006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</a:t>
            </a:r>
          </a:p>
        </p:txBody>
      </p:sp>
      <p:sp>
        <p:nvSpPr>
          <p:cNvPr id="59" name="OTLSHAPE_TB_00000000000000000000000000000000_ScaleMarking1">
            <a:extLst>
              <a:ext uri="{FF2B5EF4-FFF2-40B4-BE49-F238E27FC236}">
                <a16:creationId xmlns:a16="http://schemas.microsoft.com/office/drawing/2014/main" id="{2AF6C6EE-C4B9-4BAA-A4D5-E5AAB4BE778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035878" y="129177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2027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0257C2DD-C234-41F2-8230-2B1D1B156361}"/>
              </a:ext>
            </a:extLst>
          </p:cNvPr>
          <p:cNvCxnSpPr>
            <a:cxnSpLocks/>
          </p:cNvCxnSpPr>
          <p:nvPr/>
        </p:nvCxnSpPr>
        <p:spPr>
          <a:xfrm>
            <a:off x="7135379" y="1352275"/>
            <a:ext cx="0" cy="18017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2FC65D92-9F30-44AF-A417-DBA4A8B26275}"/>
              </a:ext>
            </a:extLst>
          </p:cNvPr>
          <p:cNvCxnSpPr>
            <a:cxnSpLocks/>
          </p:cNvCxnSpPr>
          <p:nvPr/>
        </p:nvCxnSpPr>
        <p:spPr>
          <a:xfrm>
            <a:off x="8651532" y="1352275"/>
            <a:ext cx="0" cy="18017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5696FD94-7CFA-4C01-9956-EC08187D14D9}"/>
              </a:ext>
            </a:extLst>
          </p:cNvPr>
          <p:cNvCxnSpPr>
            <a:cxnSpLocks/>
          </p:cNvCxnSpPr>
          <p:nvPr/>
        </p:nvCxnSpPr>
        <p:spPr>
          <a:xfrm>
            <a:off x="9957146" y="1347512"/>
            <a:ext cx="0" cy="18017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B52051F-A91E-404C-A368-221085D996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5639" y="5255847"/>
            <a:ext cx="243861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2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F18645-4F3E-4908-8A41-784FFA2DBFEF}"/>
              </a:ext>
            </a:extLst>
          </p:cNvPr>
          <p:cNvSpPr txBox="1"/>
          <p:nvPr/>
        </p:nvSpPr>
        <p:spPr>
          <a:xfrm>
            <a:off x="443120" y="1361934"/>
            <a:ext cx="599205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сверхпроводящего протонного циклотрона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(230 MeV)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пилотной установки для центров протонной терапии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базовой установки для исследований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Реализация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R&amp;D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повестки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proton flash therapy,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новые подходы к планированию облучения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карандашный пучок,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26708-F49F-4AB2-A63E-AEA1DCB8E9DD}"/>
              </a:ext>
            </a:extLst>
          </p:cNvPr>
          <p:cNvSpPr txBox="1"/>
          <p:nvPr/>
        </p:nvSpPr>
        <p:spPr>
          <a:xfrm>
            <a:off x="443120" y="2711060"/>
            <a:ext cx="45165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   </a:t>
            </a:r>
            <a:r>
              <a:rPr kumimoji="0" lang="ru-RU" sz="1600" b="1" i="0" u="none" strike="noStrike" kern="1200" cap="none" spc="-1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Новая установка:</a:t>
            </a: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State-of-the-Art 230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MeV SC p-cyclotron @ JINR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3DD1FD-8EC5-4BD7-A0BD-86B57F7D57AD}"/>
              </a:ext>
            </a:extLst>
          </p:cNvPr>
          <p:cNvSpPr txBox="1"/>
          <p:nvPr/>
        </p:nvSpPr>
        <p:spPr>
          <a:xfrm>
            <a:off x="337517" y="5333443"/>
            <a:ext cx="58864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Отработка использования высокотемпературных сверхпроводников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(HTS) 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Разработанные для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NICA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технологии сверхпроводящих магнитов будут применены при создании обмоток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SC230.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Магнитное поле в центре машины 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1.7 T.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DA0BA6-A75B-4F3D-BC6F-B353E29FD453}"/>
              </a:ext>
            </a:extLst>
          </p:cNvPr>
          <p:cNvSpPr txBox="1"/>
          <p:nvPr/>
        </p:nvSpPr>
        <p:spPr>
          <a:xfrm>
            <a:off x="337517" y="3261555"/>
            <a:ext cx="60976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Низкое энергопотребление и разумные габариты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Минимальные риски реализуемости. Использование отработанных решений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Высокое качество пучка;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Ток – как минимум,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µA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минимум,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Grey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мишень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объемом литр в импульсе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FA01CD6-61F5-4AF3-BD1A-1C5C6A9869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64" y="3478549"/>
            <a:ext cx="2301595" cy="211718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532DEDC9-B49A-4AB0-9015-E1D0907EEBE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689" y="3478550"/>
            <a:ext cx="2713794" cy="21367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3243F2-FD1E-450F-A87F-04E49662B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651" y="1310131"/>
            <a:ext cx="2701832" cy="213677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CAC2D2CE-27F5-476D-8F66-75BBE32B4096}"/>
              </a:ext>
            </a:extLst>
          </p:cNvPr>
          <p:cNvSpPr txBox="1"/>
          <p:nvPr/>
        </p:nvSpPr>
        <p:spPr>
          <a:xfrm>
            <a:off x="1102743" y="1051727"/>
            <a:ext cx="17449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Основные задачи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9573996C-2F50-4556-B3E9-483640049DEE}"/>
              </a:ext>
            </a:extLst>
          </p:cNvPr>
          <p:cNvSpPr txBox="1">
            <a:spLocks/>
          </p:cNvSpPr>
          <p:nvPr/>
        </p:nvSpPr>
        <p:spPr>
          <a:xfrm>
            <a:off x="1108625" y="155629"/>
            <a:ext cx="1020914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0" i="0">
                <a:solidFill>
                  <a:srgbClr val="0066C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-5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Создание центра для </a:t>
            </a:r>
            <a:r>
              <a:rPr kumimoji="0" lang="en-US" sz="2800" b="1" i="0" u="none" strike="noStrike" kern="0" cap="none" spc="-5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R&amp;D </a:t>
            </a:r>
            <a:r>
              <a:rPr kumimoji="0" lang="ru-RU" sz="2800" b="1" i="0" u="none" strike="noStrike" kern="0" cap="none" spc="-5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в области радиационной терапии</a:t>
            </a:r>
            <a:endParaRPr kumimoji="0" lang="en-US" sz="2800" b="1" i="0" u="none" strike="noStrike" kern="0" cap="none" spc="-5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21" name="Content Placeholder 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5C3E48A0-A832-4654-924C-6B5944F6DE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0" r="10026" b="-1"/>
          <a:stretch/>
        </p:blipFill>
        <p:spPr>
          <a:xfrm>
            <a:off x="6430233" y="834886"/>
            <a:ext cx="2669725" cy="2567089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F9C6579A-D061-4238-BA33-96CFA2F8FF6C}"/>
              </a:ext>
            </a:extLst>
          </p:cNvPr>
          <p:cNvSpPr txBox="1"/>
          <p:nvPr/>
        </p:nvSpPr>
        <p:spPr>
          <a:xfrm>
            <a:off x="1053048" y="5075039"/>
            <a:ext cx="25946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Инновации 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NICA: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14" name="object 15">
            <a:extLst>
              <a:ext uri="{FF2B5EF4-FFF2-40B4-BE49-F238E27FC236}">
                <a16:creationId xmlns:a16="http://schemas.microsoft.com/office/drawing/2014/main" id="{D4ECFB9B-2212-425C-8DCE-A8450E93D65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592" y="116565"/>
            <a:ext cx="650710" cy="542572"/>
          </a:xfrm>
          <a:prstGeom prst="rect">
            <a:avLst/>
          </a:prstGeom>
        </p:spPr>
      </p:pic>
      <p:pic>
        <p:nvPicPr>
          <p:cNvPr id="22" name="Picture 2" descr="Лаборатория ядерных проблем им. В. П. Джелепова ОИЯИ">
            <a:extLst>
              <a:ext uri="{FF2B5EF4-FFF2-40B4-BE49-F238E27FC236}">
                <a16:creationId xmlns:a16="http://schemas.microsoft.com/office/drawing/2014/main" id="{2CE99A2E-F54F-4FDC-868B-FC7EEF4CB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769" y="-19050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178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382686" y="215279"/>
            <a:ext cx="11464867" cy="521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4994" rIns="89988" bIns="44994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800" b="1" i="0" u="none" strike="noStrike" kern="1200" cap="small" spc="3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Радиационная биология</a:t>
            </a:r>
            <a:endParaRPr kumimoji="0" lang="en-CA" sz="2800" b="0" i="0" u="none" strike="noStrike" kern="1200" cap="none" spc="3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78" name="Group 3"/>
          <p:cNvGrpSpPr/>
          <p:nvPr/>
        </p:nvGrpSpPr>
        <p:grpSpPr>
          <a:xfrm>
            <a:off x="9493229" y="2116479"/>
            <a:ext cx="2345815" cy="1900193"/>
            <a:chOff x="7745760" y="2899440"/>
            <a:chExt cx="2346120" cy="1900440"/>
          </a:xfrm>
        </p:grpSpPr>
        <p:sp>
          <p:nvSpPr>
            <p:cNvPr id="379" name="CustomShape 4"/>
            <p:cNvSpPr/>
            <p:nvPr/>
          </p:nvSpPr>
          <p:spPr>
            <a:xfrm>
              <a:off x="7745760" y="2899440"/>
              <a:ext cx="2346120" cy="1900440"/>
            </a:xfrm>
            <a:prstGeom prst="rect">
              <a:avLst/>
            </a:prstGeom>
            <a:solidFill>
              <a:schemeClr val="bg1"/>
            </a:solidFill>
            <a:ln w="936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80" name="CustomShape 5"/>
            <p:cNvSpPr/>
            <p:nvPr/>
          </p:nvSpPr>
          <p:spPr>
            <a:xfrm>
              <a:off x="7819379" y="4395218"/>
              <a:ext cx="2198880" cy="2632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9988" tIns="44994" rIns="89988" bIns="44994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DejaVu Sans"/>
                </a:rPr>
                <a:t>Proton cyclotron SC-</a:t>
              </a:r>
              <a:r>
                <a:rPr kumimoji="0" lang="en-GB" sz="14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DejaVu Sans"/>
                </a:rPr>
                <a:t>230</a:t>
              </a:r>
              <a:endParaRPr kumimoji="0" lang="en-CA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87" name="Group 12"/>
          <p:cNvGrpSpPr/>
          <p:nvPr/>
        </p:nvGrpSpPr>
        <p:grpSpPr>
          <a:xfrm>
            <a:off x="0" y="141908"/>
            <a:ext cx="900603" cy="809535"/>
            <a:chOff x="0" y="134280"/>
            <a:chExt cx="900720" cy="809640"/>
          </a:xfrm>
        </p:grpSpPr>
        <p:pic>
          <p:nvPicPr>
            <p:cNvPr id="388" name="Рисунок 22_3"/>
            <p:cNvPicPr/>
            <p:nvPr/>
          </p:nvPicPr>
          <p:blipFill>
            <a:blip r:embed="rId3" cstate="print">
              <a:alphaModFix amt="50000"/>
              <a:lum contrast="20000"/>
            </a:blip>
            <a:stretch/>
          </p:blipFill>
          <p:spPr>
            <a:xfrm>
              <a:off x="46440" y="134280"/>
              <a:ext cx="809280" cy="673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9" name="CustomShape 13"/>
            <p:cNvSpPr/>
            <p:nvPr/>
          </p:nvSpPr>
          <p:spPr>
            <a:xfrm>
              <a:off x="0" y="902520"/>
              <a:ext cx="900720" cy="41400"/>
            </a:xfrm>
            <a:prstGeom prst="rect">
              <a:avLst/>
            </a:prstGeom>
            <a:solidFill>
              <a:srgbClr val="58AF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391" name="Рисунок 22_5"/>
          <p:cNvPicPr/>
          <p:nvPr/>
        </p:nvPicPr>
        <p:blipFill>
          <a:blip r:embed="rId4" cstate="print"/>
          <a:stretch/>
        </p:blipFill>
        <p:spPr>
          <a:xfrm>
            <a:off x="9851071" y="2171921"/>
            <a:ext cx="1630129" cy="1463347"/>
          </a:xfrm>
          <a:prstGeom prst="rect">
            <a:avLst/>
          </a:prstGeom>
          <a:ln>
            <a:noFill/>
          </a:ln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E2C5321D-93C6-4ED8-B5DC-1D097A7E7487}"/>
              </a:ext>
            </a:extLst>
          </p:cNvPr>
          <p:cNvSpPr/>
          <p:nvPr/>
        </p:nvSpPr>
        <p:spPr>
          <a:xfrm>
            <a:off x="3075033" y="2759467"/>
            <a:ext cx="5345849" cy="2620800"/>
          </a:xfrm>
          <a:custGeom>
            <a:avLst/>
            <a:gdLst>
              <a:gd name="connsiteX0" fmla="*/ 0 w 5345849"/>
              <a:gd name="connsiteY0" fmla="*/ 262080 h 2620800"/>
              <a:gd name="connsiteX1" fmla="*/ 262080 w 5345849"/>
              <a:gd name="connsiteY1" fmla="*/ 0 h 2620800"/>
              <a:gd name="connsiteX2" fmla="*/ 5083769 w 5345849"/>
              <a:gd name="connsiteY2" fmla="*/ 0 h 2620800"/>
              <a:gd name="connsiteX3" fmla="*/ 5345849 w 5345849"/>
              <a:gd name="connsiteY3" fmla="*/ 262080 h 2620800"/>
              <a:gd name="connsiteX4" fmla="*/ 5345849 w 5345849"/>
              <a:gd name="connsiteY4" fmla="*/ 2358720 h 2620800"/>
              <a:gd name="connsiteX5" fmla="*/ 5083769 w 5345849"/>
              <a:gd name="connsiteY5" fmla="*/ 2620800 h 2620800"/>
              <a:gd name="connsiteX6" fmla="*/ 262080 w 5345849"/>
              <a:gd name="connsiteY6" fmla="*/ 2620800 h 2620800"/>
              <a:gd name="connsiteX7" fmla="*/ 0 w 5345849"/>
              <a:gd name="connsiteY7" fmla="*/ 2358720 h 2620800"/>
              <a:gd name="connsiteX8" fmla="*/ 0 w 5345849"/>
              <a:gd name="connsiteY8" fmla="*/ 262080 h 26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45849" h="2620800">
                <a:moveTo>
                  <a:pt x="0" y="262080"/>
                </a:moveTo>
                <a:cubicBezTo>
                  <a:pt x="0" y="117337"/>
                  <a:pt x="117337" y="0"/>
                  <a:pt x="262080" y="0"/>
                </a:cubicBezTo>
                <a:lnTo>
                  <a:pt x="5083769" y="0"/>
                </a:lnTo>
                <a:cubicBezTo>
                  <a:pt x="5228512" y="0"/>
                  <a:pt x="5345849" y="117337"/>
                  <a:pt x="5345849" y="262080"/>
                </a:cubicBezTo>
                <a:lnTo>
                  <a:pt x="5345849" y="2358720"/>
                </a:lnTo>
                <a:cubicBezTo>
                  <a:pt x="5345849" y="2503463"/>
                  <a:pt x="5228512" y="2620800"/>
                  <a:pt x="5083769" y="2620800"/>
                </a:cubicBezTo>
                <a:lnTo>
                  <a:pt x="262080" y="2620800"/>
                </a:lnTo>
                <a:cubicBezTo>
                  <a:pt x="117337" y="2620800"/>
                  <a:pt x="0" y="2503463"/>
                  <a:pt x="0" y="2358720"/>
                </a:cubicBezTo>
                <a:lnTo>
                  <a:pt x="0" y="262080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-4902230"/>
                <a:satOff val="-6819"/>
                <a:lumOff val="-2615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1658" tIns="243385" rIns="491658" bIns="176329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b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Радиационная терапия</a:t>
            </a:r>
          </a:p>
          <a:p>
            <a:pPr marL="228600" lvl="2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i="1" kern="1200" dirty="0">
                <a:latin typeface="Calibri" pitchFamily="34" charset="0"/>
                <a:cs typeface="Calibri" pitchFamily="34" charset="0"/>
              </a:rPr>
              <a:t>Методы повышения радиочувствительности опухолевых тканей</a:t>
            </a:r>
            <a:endParaRPr lang="ru-RU" sz="1400" i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228600" lvl="2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i="1" kern="1200" dirty="0">
                <a:latin typeface="Calibri" pitchFamily="34" charset="0"/>
                <a:cs typeface="Calibri" pitchFamily="34" charset="0"/>
              </a:rPr>
              <a:t>Молекулярные векторы для фармпрепаратов</a:t>
            </a:r>
            <a:endParaRPr lang="ru-RU" sz="1400" i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b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Ядерная медицина</a:t>
            </a:r>
          </a:p>
          <a:p>
            <a:pPr marL="228600" lvl="2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i="1" kern="1200" dirty="0">
                <a:latin typeface="Calibri" pitchFamily="34" charset="0"/>
                <a:cs typeface="Calibri" pitchFamily="34" charset="0"/>
              </a:rPr>
              <a:t>Методы </a:t>
            </a:r>
            <a:r>
              <a:rPr lang="ru-RU" sz="1400" i="1" kern="1200" dirty="0" err="1">
                <a:latin typeface="Calibri" pitchFamily="34" charset="0"/>
                <a:cs typeface="Calibri" pitchFamily="34" charset="0"/>
              </a:rPr>
              <a:t>таргетной</a:t>
            </a:r>
            <a:r>
              <a:rPr lang="ru-RU" sz="1400" i="1" kern="1200" dirty="0">
                <a:latin typeface="Calibri" pitchFamily="34" charset="0"/>
                <a:cs typeface="Calibri" pitchFamily="34" charset="0"/>
              </a:rPr>
              <a:t> доставки радионуклидов к опухоли</a:t>
            </a:r>
            <a:endParaRPr lang="ru-RU" sz="1400" i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b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Нейро-радиобиология и заболевания мозга</a:t>
            </a:r>
            <a:endParaRPr lang="ru-RU" sz="1400" i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endParaRPr>
          </a:p>
          <a:p>
            <a:pPr marL="228600" lvl="2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i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O</a:t>
            </a:r>
            <a:r>
              <a:rPr lang="ru-RU" sz="1400" i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микс-</a:t>
            </a:r>
            <a:r>
              <a:rPr lang="en-US" sz="1400" i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1400" i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rPr>
              <a:t>технологии</a:t>
            </a:r>
          </a:p>
          <a:p>
            <a:pPr marL="228600" lvl="2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i="1" kern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i="1" kern="1200" dirty="0">
                <a:latin typeface="Calibri" pitchFamily="34" charset="0"/>
                <a:cs typeface="Calibri" pitchFamily="34" charset="0"/>
              </a:rPr>
              <a:t>Технологии работы с животными моделями</a:t>
            </a:r>
            <a:endParaRPr lang="ru-RU" sz="1400" i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45C8BAE1-834E-47DD-97D3-F92B0BA02ECC}"/>
              </a:ext>
            </a:extLst>
          </p:cNvPr>
          <p:cNvSpPr/>
          <p:nvPr/>
        </p:nvSpPr>
        <p:spPr>
          <a:xfrm>
            <a:off x="3342325" y="2251759"/>
            <a:ext cx="4460015" cy="625788"/>
          </a:xfrm>
          <a:custGeom>
            <a:avLst/>
            <a:gdLst>
              <a:gd name="connsiteX0" fmla="*/ 0 w 4460015"/>
              <a:gd name="connsiteY0" fmla="*/ 104300 h 625788"/>
              <a:gd name="connsiteX1" fmla="*/ 104300 w 4460015"/>
              <a:gd name="connsiteY1" fmla="*/ 0 h 625788"/>
              <a:gd name="connsiteX2" fmla="*/ 4355715 w 4460015"/>
              <a:gd name="connsiteY2" fmla="*/ 0 h 625788"/>
              <a:gd name="connsiteX3" fmla="*/ 4460015 w 4460015"/>
              <a:gd name="connsiteY3" fmla="*/ 104300 h 625788"/>
              <a:gd name="connsiteX4" fmla="*/ 4460015 w 4460015"/>
              <a:gd name="connsiteY4" fmla="*/ 521488 h 625788"/>
              <a:gd name="connsiteX5" fmla="*/ 4355715 w 4460015"/>
              <a:gd name="connsiteY5" fmla="*/ 625788 h 625788"/>
              <a:gd name="connsiteX6" fmla="*/ 104300 w 4460015"/>
              <a:gd name="connsiteY6" fmla="*/ 625788 h 625788"/>
              <a:gd name="connsiteX7" fmla="*/ 0 w 4460015"/>
              <a:gd name="connsiteY7" fmla="*/ 521488 h 625788"/>
              <a:gd name="connsiteX8" fmla="*/ 0 w 4460015"/>
              <a:gd name="connsiteY8" fmla="*/ 104300 h 62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0015" h="625788">
                <a:moveTo>
                  <a:pt x="0" y="104300"/>
                </a:moveTo>
                <a:cubicBezTo>
                  <a:pt x="0" y="46697"/>
                  <a:pt x="46697" y="0"/>
                  <a:pt x="104300" y="0"/>
                </a:cubicBezTo>
                <a:lnTo>
                  <a:pt x="4355715" y="0"/>
                </a:lnTo>
                <a:cubicBezTo>
                  <a:pt x="4413318" y="0"/>
                  <a:pt x="4460015" y="46697"/>
                  <a:pt x="4460015" y="104300"/>
                </a:cubicBezTo>
                <a:lnTo>
                  <a:pt x="4460015" y="521488"/>
                </a:lnTo>
                <a:cubicBezTo>
                  <a:pt x="4460015" y="579091"/>
                  <a:pt x="4413318" y="625788"/>
                  <a:pt x="4355715" y="625788"/>
                </a:cubicBezTo>
                <a:lnTo>
                  <a:pt x="104300" y="625788"/>
                </a:lnTo>
                <a:cubicBezTo>
                  <a:pt x="46697" y="625788"/>
                  <a:pt x="0" y="579091"/>
                  <a:pt x="0" y="521488"/>
                </a:cubicBezTo>
                <a:lnTo>
                  <a:pt x="0" y="104300"/>
                </a:lnTo>
                <a:close/>
              </a:path>
            </a:pathLst>
          </a:custGeom>
          <a:solidFill>
            <a:srgbClr val="4472C4">
              <a:hueOff val="-7353344"/>
              <a:satOff val="-10228"/>
              <a:lumOff val="-3922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1990" tIns="30548" rIns="171990" bIns="30548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Медицинская радиобиология</a:t>
            </a:r>
          </a:p>
        </p:txBody>
      </p:sp>
      <p:grpSp>
        <p:nvGrpSpPr>
          <p:cNvPr id="22" name="Group 3"/>
          <p:cNvGrpSpPr/>
          <p:nvPr/>
        </p:nvGrpSpPr>
        <p:grpSpPr>
          <a:xfrm>
            <a:off x="9493229" y="4618258"/>
            <a:ext cx="2345815" cy="1459354"/>
            <a:chOff x="7722899" y="2756028"/>
            <a:chExt cx="2346120" cy="1900440"/>
          </a:xfrm>
        </p:grpSpPr>
        <p:sp>
          <p:nvSpPr>
            <p:cNvPr id="23" name="CustomShape 4"/>
            <p:cNvSpPr/>
            <p:nvPr/>
          </p:nvSpPr>
          <p:spPr>
            <a:xfrm>
              <a:off x="7722899" y="2756028"/>
              <a:ext cx="2346120" cy="1900440"/>
            </a:xfrm>
            <a:prstGeom prst="rect">
              <a:avLst/>
            </a:prstGeom>
            <a:solidFill>
              <a:schemeClr val="bg1"/>
            </a:solidFill>
            <a:ln w="936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" name="CustomShape 5"/>
            <p:cNvSpPr/>
            <p:nvPr/>
          </p:nvSpPr>
          <p:spPr>
            <a:xfrm>
              <a:off x="7870139" y="4099985"/>
              <a:ext cx="2198880" cy="34653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9988" tIns="44994" rIns="89988" bIns="44994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DejaVu Sans"/>
                </a:rPr>
                <a:t>Radiochemical laboratory</a:t>
              </a:r>
              <a:endParaRPr kumimoji="0" lang="en-CA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91455" y="4715654"/>
            <a:ext cx="1749362" cy="934633"/>
          </a:xfrm>
          <a:prstGeom prst="rect">
            <a:avLst/>
          </a:prstGeom>
        </p:spPr>
      </p:pic>
      <p:sp>
        <p:nvSpPr>
          <p:cNvPr id="3" name="Двойная стрелка влево/вправо 2"/>
          <p:cNvSpPr/>
          <p:nvPr/>
        </p:nvSpPr>
        <p:spPr>
          <a:xfrm rot="20720970">
            <a:off x="7682290" y="3645710"/>
            <a:ext cx="1815463" cy="368280"/>
          </a:xfrm>
          <a:prstGeom prst="leftRightArrow">
            <a:avLst>
              <a:gd name="adj1" fmla="val 50000"/>
              <a:gd name="adj2" fmla="val 10581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Двойная стрелка влево/вправо 26"/>
          <p:cNvSpPr/>
          <p:nvPr/>
        </p:nvSpPr>
        <p:spPr>
          <a:xfrm rot="742596">
            <a:off x="7677154" y="4858195"/>
            <a:ext cx="1815463" cy="368280"/>
          </a:xfrm>
          <a:prstGeom prst="leftRightArrow">
            <a:avLst>
              <a:gd name="adj1" fmla="val 50000"/>
              <a:gd name="adj2" fmla="val 10581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0" name="Рисунок 55" descr="lrb-logo.png"/>
          <p:cNvPicPr/>
          <p:nvPr/>
        </p:nvPicPr>
        <p:blipFill>
          <a:blip r:embed="rId6" cstate="print"/>
          <a:stretch/>
        </p:blipFill>
        <p:spPr>
          <a:xfrm>
            <a:off x="11271101" y="141908"/>
            <a:ext cx="809175" cy="809535"/>
          </a:xfrm>
          <a:prstGeom prst="rect">
            <a:avLst/>
          </a:prstGeom>
          <a:ln>
            <a:noFill/>
          </a:ln>
        </p:spPr>
      </p:pic>
      <p:pic>
        <p:nvPicPr>
          <p:cNvPr id="31" name="Рисунок 21_1"/>
          <p:cNvPicPr/>
          <p:nvPr/>
        </p:nvPicPr>
        <p:blipFill>
          <a:blip r:embed="rId7" cstate="print"/>
          <a:stretch/>
        </p:blipFill>
        <p:spPr>
          <a:xfrm>
            <a:off x="117078" y="1858100"/>
            <a:ext cx="2387880" cy="1019520"/>
          </a:xfrm>
          <a:prstGeom prst="rect">
            <a:avLst/>
          </a:prstGeom>
          <a:ln>
            <a:noFill/>
          </a:ln>
        </p:spPr>
      </p:pic>
      <p:sp>
        <p:nvSpPr>
          <p:cNvPr id="33" name="CustomShape 7"/>
          <p:cNvSpPr/>
          <p:nvPr/>
        </p:nvSpPr>
        <p:spPr>
          <a:xfrm>
            <a:off x="46434" y="2971271"/>
            <a:ext cx="2775825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DejaVu Sans"/>
              </a:rPr>
              <a:t>A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51A2"/>
                </a:solidFill>
                <a:effectLst/>
                <a:uLnTx/>
                <a:uFillTx/>
                <a:latin typeface="Calibri"/>
                <a:ea typeface="DejaVu Sans"/>
              </a:rPr>
              <a:t>pplied 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DejaVu Sans"/>
              </a:rPr>
              <a:t>R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51A2"/>
                </a:solidFill>
                <a:effectLst/>
                <a:uLnTx/>
                <a:uFillTx/>
                <a:latin typeface="Calibri"/>
                <a:ea typeface="DejaVu Sans"/>
              </a:rPr>
              <a:t>esearch 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DejaVu Sans"/>
              </a:rPr>
              <a:t>I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51A2"/>
                </a:solidFill>
                <a:effectLst/>
                <a:uLnTx/>
                <a:uFillTx/>
                <a:latin typeface="Calibri"/>
                <a:ea typeface="DejaVu Sans"/>
              </a:rPr>
              <a:t>nfrastructure for 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DejaVu Sans"/>
              </a:rPr>
              <a:t>A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51A2"/>
                </a:solidFill>
                <a:effectLst/>
                <a:uLnTx/>
                <a:uFillTx/>
                <a:latin typeface="Calibri"/>
                <a:ea typeface="DejaVu Sans"/>
              </a:rPr>
              <a:t>dvanced 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DejaVu Sans"/>
              </a:rPr>
              <a:t>D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51A2"/>
                </a:solidFill>
                <a:effectLst/>
                <a:uLnTx/>
                <a:uFillTx/>
                <a:latin typeface="Calibri"/>
                <a:ea typeface="DejaVu Sans"/>
              </a:rPr>
              <a:t>evelopments at 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DejaVu Sans"/>
              </a:rPr>
              <a:t>N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51A2"/>
                </a:solidFill>
                <a:effectLst/>
                <a:uLnTx/>
                <a:uFillTx/>
                <a:latin typeface="Calibri"/>
                <a:ea typeface="DejaVu Sans"/>
              </a:rPr>
              <a:t>ICA 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51A2"/>
                </a:solidFill>
                <a:effectLst/>
                <a:uLnTx/>
                <a:uFillTx/>
                <a:latin typeface="Calibri"/>
                <a:ea typeface="DejaVu Sans"/>
              </a:rPr>
              <a:t>f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DejaVu Sans"/>
              </a:rPr>
              <a:t>A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51A2"/>
                </a:solidFill>
                <a:effectLst/>
                <a:uLnTx/>
                <a:uFillTx/>
                <a:latin typeface="Calibri"/>
                <a:ea typeface="DejaVu Sans"/>
              </a:rPr>
              <a:t>cility</a:t>
            </a:r>
            <a:endParaRPr kumimoji="0" lang="en-CA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4" name="Рисунок 7_6"/>
          <p:cNvPicPr/>
          <p:nvPr/>
        </p:nvPicPr>
        <p:blipFill>
          <a:blip r:embed="rId8" cstate="print"/>
          <a:stretch/>
        </p:blipFill>
        <p:spPr>
          <a:xfrm>
            <a:off x="134349" y="980730"/>
            <a:ext cx="1442520" cy="783720"/>
          </a:xfrm>
          <a:prstGeom prst="rect">
            <a:avLst/>
          </a:prstGeom>
          <a:ln>
            <a:noFill/>
          </a:ln>
        </p:spPr>
      </p:pic>
      <p:sp>
        <p:nvSpPr>
          <p:cNvPr id="35" name="Двойная стрелка влево/вправо 34"/>
          <p:cNvSpPr/>
          <p:nvPr/>
        </p:nvSpPr>
        <p:spPr>
          <a:xfrm rot="1427114">
            <a:off x="1446115" y="1711343"/>
            <a:ext cx="1602931" cy="395933"/>
          </a:xfrm>
          <a:prstGeom prst="leftRightArrow">
            <a:avLst>
              <a:gd name="adj1" fmla="val 50000"/>
              <a:gd name="adj2" fmla="val 10581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D54CC5-5C14-5B83-93E3-60F50681B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85" y="4285186"/>
            <a:ext cx="2443031" cy="1374852"/>
          </a:xfrm>
          <a:prstGeom prst="rect">
            <a:avLst/>
          </a:prstGeom>
        </p:spPr>
      </p:pic>
      <p:sp>
        <p:nvSpPr>
          <p:cNvPr id="26" name="CustomShape 7">
            <a:extLst>
              <a:ext uri="{FF2B5EF4-FFF2-40B4-BE49-F238E27FC236}">
                <a16:creationId xmlns:a16="http://schemas.microsoft.com/office/drawing/2014/main" id="{7F1ED061-56EF-29E5-1D1D-0C7BD0088D26}"/>
              </a:ext>
            </a:extLst>
          </p:cNvPr>
          <p:cNvSpPr/>
          <p:nvPr/>
        </p:nvSpPr>
        <p:spPr>
          <a:xfrm>
            <a:off x="46434" y="5728309"/>
            <a:ext cx="2775825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Облучательная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рентгеновская установка 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SARRP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mall 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nimal 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adiation 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esearch 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latform)</a:t>
            </a:r>
            <a:endParaRPr kumimoji="0" lang="en-CA" sz="1400" b="1" i="0" u="none" strike="noStrike" kern="1200" cap="none" spc="-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Двойная стрелка влево/вправо 34">
            <a:extLst>
              <a:ext uri="{FF2B5EF4-FFF2-40B4-BE49-F238E27FC236}">
                <a16:creationId xmlns:a16="http://schemas.microsoft.com/office/drawing/2014/main" id="{6324AEA2-C824-14A5-16CA-C61D3FBFDD66}"/>
              </a:ext>
            </a:extLst>
          </p:cNvPr>
          <p:cNvSpPr/>
          <p:nvPr/>
        </p:nvSpPr>
        <p:spPr>
          <a:xfrm rot="20384408">
            <a:off x="2088060" y="5211225"/>
            <a:ext cx="1172161" cy="243652"/>
          </a:xfrm>
          <a:prstGeom prst="leftRightArrow">
            <a:avLst>
              <a:gd name="adj1" fmla="val 50000"/>
              <a:gd name="adj2" fmla="val 105812"/>
            </a:avLst>
          </a:prstGeom>
          <a:ln>
            <a:solidFill>
              <a:srgbClr val="00CC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979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FB7B3C-1AC5-4FD3-88E0-67822E6943F4}"/>
              </a:ext>
            </a:extLst>
          </p:cNvPr>
          <p:cNvSpPr/>
          <p:nvPr/>
        </p:nvSpPr>
        <p:spPr>
          <a:xfrm>
            <a:off x="45720" y="3429000"/>
            <a:ext cx="12084364" cy="33607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FAB479-1BE7-4DA2-80F5-53D4B035BF32}"/>
              </a:ext>
            </a:extLst>
          </p:cNvPr>
          <p:cNvSpPr/>
          <p:nvPr/>
        </p:nvSpPr>
        <p:spPr>
          <a:xfrm>
            <a:off x="995359" y="1470661"/>
            <a:ext cx="10715625" cy="180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Ведущие исследовательские и медицинские центры, а также эксперты в области радиационной медицины и протонной терапии выразили заинтересованность в тесном сотрудничестве как на этапе создания нового медицинского ускорителя, так и в ходе формирования и реализации исследовательской программы на базе создаваемой в ОИЯИ современной инфраструктуры.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По мнению экспертов, создаваемая машина будет востребована медицинскими центрами.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884A5E-0842-48BE-992D-2FCCF4D05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1" t="12741" r="3945" b="5926"/>
          <a:stretch/>
        </p:blipFill>
        <p:spPr>
          <a:xfrm>
            <a:off x="213579" y="3732530"/>
            <a:ext cx="3963309" cy="25552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162D21-3086-4CF7-88B7-36ABBAD8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" t="12295" r="3945" b="5482"/>
          <a:stretch/>
        </p:blipFill>
        <p:spPr>
          <a:xfrm>
            <a:off x="8008713" y="3984854"/>
            <a:ext cx="3933037" cy="2456586"/>
          </a:xfrm>
          <a:prstGeom prst="rect">
            <a:avLst/>
          </a:prstGeom>
        </p:spPr>
      </p:pic>
      <p:pic>
        <p:nvPicPr>
          <p:cNvPr id="15" name="object 15">
            <a:extLst>
              <a:ext uri="{FF2B5EF4-FFF2-40B4-BE49-F238E27FC236}">
                <a16:creationId xmlns:a16="http://schemas.microsoft.com/office/drawing/2014/main" id="{91A57578-4CB9-4C94-A2ED-840B16E9D0F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4592" y="91399"/>
            <a:ext cx="650710" cy="54257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00CA6A8-21B2-4358-B66A-5D40FCACC3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67"/>
          <a:stretch/>
        </p:blipFill>
        <p:spPr>
          <a:xfrm>
            <a:off x="5478011" y="3471888"/>
            <a:ext cx="2297962" cy="1628618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83C70F5-439F-4C80-BD4D-6246D827B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3838217" y="4315023"/>
            <a:ext cx="2178771" cy="22762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EF1FF5F-E79A-449B-90C3-D8207C8092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2"/>
          <a:stretch/>
        </p:blipFill>
        <p:spPr>
          <a:xfrm>
            <a:off x="5831115" y="4471512"/>
            <a:ext cx="2231704" cy="227627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89D95A4-6D30-43E4-8141-03C70D8DC2C2}"/>
              </a:ext>
            </a:extLst>
          </p:cNvPr>
          <p:cNvSpPr/>
          <p:nvPr/>
        </p:nvSpPr>
        <p:spPr>
          <a:xfrm>
            <a:off x="398529" y="157690"/>
            <a:ext cx="114703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800" b="1" cap="small" dirty="0">
                <a:solidFill>
                  <a:srgbClr val="1F497D"/>
                </a:solidFill>
                <a:cs typeface="Calibri" panose="020F0502020204030204" pitchFamily="34" charset="0"/>
              </a:rPr>
              <a:t>Поддержка со стороны научного и медицинского  сообщества в области радиационной медицины</a:t>
            </a:r>
            <a:r>
              <a:rPr lang="en-US" sz="2800" b="1" cap="small" dirty="0">
                <a:solidFill>
                  <a:srgbClr val="1F497D"/>
                </a:solidFill>
                <a:cs typeface="Calibri" panose="020F0502020204030204" pitchFamily="34" charset="0"/>
              </a:rPr>
              <a:t>: </a:t>
            </a:r>
            <a:r>
              <a:rPr lang="ru-RU" sz="2800" b="1" cap="small" dirty="0">
                <a:solidFill>
                  <a:srgbClr val="1F497D"/>
                </a:solidFill>
                <a:cs typeface="Calibri" panose="020F0502020204030204" pitchFamily="34" charset="0"/>
              </a:rPr>
              <a:t>новый этап сотрудничества</a:t>
            </a:r>
            <a:r>
              <a:rPr lang="en-US" sz="2800" b="1" cap="small" dirty="0">
                <a:solidFill>
                  <a:srgbClr val="1F497D"/>
                </a:solidFill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682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CB77CD-26F7-E1E6-731D-EA59F1FECDF6}"/>
              </a:ext>
            </a:extLst>
          </p:cNvPr>
          <p:cNvSpPr txBox="1"/>
          <p:nvPr/>
        </p:nvSpPr>
        <p:spPr>
          <a:xfrm>
            <a:off x="1158240" y="5082739"/>
            <a:ext cx="98755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29 апреля 2022 года </a:t>
            </a:r>
            <a:r>
              <a:rPr lang="ru-RU" i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между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ОИЯИ и Научно-исследовательским институтом электрофизической аппаратуры им. Д.В. Ефремова (АО «НИИЭФА») подписан договор о разработке и изготовлении ускорительного комплекса на базе сверхпроводящего циклотрона MSC-230 для протонной лучевой терапии онкологических заболеваний.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Новый ускоритель начнет работать на эксперимент в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r>
              <a:rPr lang="ru-RU" i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году.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E8A09B-CD69-BBA1-EBEC-5D7CF349E3A8}"/>
              </a:ext>
            </a:extLst>
          </p:cNvPr>
          <p:cNvSpPr/>
          <p:nvPr/>
        </p:nvSpPr>
        <p:spPr>
          <a:xfrm>
            <a:off x="337566" y="157690"/>
            <a:ext cx="11470337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На пути создания нового циклотрона.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Партнерство ОИЯИ и НИИЭФА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EBECAA-CC6A-8C44-E02F-7EFED286C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71" y="1132840"/>
            <a:ext cx="5601346" cy="37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A22A73-BAB5-2E8D-E2AF-84AE08403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8" y="1132840"/>
            <a:ext cx="5601346" cy="37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164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447F22E-B376-F3CD-00F9-414DBDDA56CC}"/>
              </a:ext>
            </a:extLst>
          </p:cNvPr>
          <p:cNvGrpSpPr/>
          <p:nvPr/>
        </p:nvGrpSpPr>
        <p:grpSpPr>
          <a:xfrm>
            <a:off x="214712" y="1022738"/>
            <a:ext cx="3335708" cy="1346224"/>
            <a:chOff x="239489" y="-15256"/>
            <a:chExt cx="2870974" cy="106575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B01C655-C0DE-4431-753A-17A790E3F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68" t="22064" r="37677" b="40285"/>
            <a:stretch/>
          </p:blipFill>
          <p:spPr>
            <a:xfrm>
              <a:off x="239489" y="-15256"/>
              <a:ext cx="2870974" cy="106575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C65D71E-614D-531E-D6C6-81CA79D76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50" t="48730" r="11160" b="18571"/>
            <a:stretch/>
          </p:blipFill>
          <p:spPr>
            <a:xfrm>
              <a:off x="320708" y="63606"/>
              <a:ext cx="1447798" cy="707571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5FCE1E-A571-60C4-E034-93A0D8E85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6" t="22699" r="53214" b="36397"/>
          <a:stretch/>
        </p:blipFill>
        <p:spPr>
          <a:xfrm>
            <a:off x="87286" y="4255881"/>
            <a:ext cx="3127882" cy="16933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8304268-208F-9CC1-604A-BC298567F6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53" t="33968" r="32679" b="20635"/>
          <a:stretch/>
        </p:blipFill>
        <p:spPr>
          <a:xfrm>
            <a:off x="10092472" y="4720499"/>
            <a:ext cx="2031136" cy="1212745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58E410E-523D-8E37-2CA8-CA2C845B5452}"/>
              </a:ext>
            </a:extLst>
          </p:cNvPr>
          <p:cNvGrpSpPr/>
          <p:nvPr/>
        </p:nvGrpSpPr>
        <p:grpSpPr>
          <a:xfrm>
            <a:off x="7242841" y="4649754"/>
            <a:ext cx="2822782" cy="2193719"/>
            <a:chOff x="5335705" y="178626"/>
            <a:chExt cx="2822782" cy="2193719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6B0CF209-9AF0-F0C1-1BC6-8E2232BD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065" y="401298"/>
              <a:ext cx="2631344" cy="1957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C1B9C3-6282-F6A7-2A98-23D3B853CE45}"/>
                </a:ext>
              </a:extLst>
            </p:cNvPr>
            <p:cNvSpPr txBox="1"/>
            <p:nvPr/>
          </p:nvSpPr>
          <p:spPr>
            <a:xfrm>
              <a:off x="5394987" y="178626"/>
              <a:ext cx="27635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wf_SegoeUINormal"/>
                  <a:ea typeface="+mn-ea"/>
                  <a:cs typeface="+mn-cs"/>
                </a:rPr>
                <a:t>Фуллерены против амилоидов: под контролем нейтронов</a:t>
              </a:r>
            </a:p>
          </p:txBody>
        </p:sp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406E6779-59AF-1ECB-14FF-824D64033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705" y="1520260"/>
              <a:ext cx="852085" cy="852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9934A9C6-CAAB-D9B7-E222-03130393D28F}"/>
              </a:ext>
            </a:extLst>
          </p:cNvPr>
          <p:cNvGrpSpPr/>
          <p:nvPr/>
        </p:nvGrpSpPr>
        <p:grpSpPr>
          <a:xfrm>
            <a:off x="4313467" y="4837441"/>
            <a:ext cx="2977005" cy="1804015"/>
            <a:chOff x="4313467" y="4837441"/>
            <a:chExt cx="2977005" cy="18040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36FA2D-F7F9-D41D-D6D7-DCDBEA2CCAF7}"/>
                </a:ext>
              </a:extLst>
            </p:cNvPr>
            <p:cNvSpPr txBox="1"/>
            <p:nvPr/>
          </p:nvSpPr>
          <p:spPr>
            <a:xfrm>
              <a:off x="4313467" y="4837441"/>
              <a:ext cx="297700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6B2AB"/>
                  </a:solidFill>
                  <a:effectLst/>
                  <a:uLnTx/>
                  <a:uFillTx/>
                  <a:latin typeface="wf_SegoeUINormal"/>
                  <a:ea typeface="+mn-ea"/>
                  <a:cs typeface="+mn-cs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Очистка сточных вод: отходы пивоваренного производства против металлов-загрязнителей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56B2AB"/>
                </a:solidFill>
                <a:effectLst/>
                <a:uLnTx/>
                <a:uFillTx/>
                <a:latin typeface="wf_SegoeUINorm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56B2AB"/>
                </a:solidFill>
                <a:effectLst/>
                <a:uLnTx/>
                <a:uFillTx/>
                <a:latin typeface="wf_SegoeUINormal"/>
                <a:ea typeface="+mn-ea"/>
                <a:cs typeface="+mn-cs"/>
              </a:endParaRPr>
            </a:p>
          </p:txBody>
        </p:sp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60A7A760-26D5-4D9B-9DE2-F8D652039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275" y="5257077"/>
              <a:ext cx="2476684" cy="138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7169A1E-3ADE-9A51-EB59-484C6776AC6E}"/>
              </a:ext>
            </a:extLst>
          </p:cNvPr>
          <p:cNvSpPr/>
          <p:nvPr/>
        </p:nvSpPr>
        <p:spPr>
          <a:xfrm>
            <a:off x="471378" y="182857"/>
            <a:ext cx="11470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rgbClr val="19479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Науки о жизни в ОИЯИ: не только радиационная биология</a:t>
            </a:r>
            <a:endParaRPr kumimoji="0" lang="en-US" sz="2800" b="1" i="0" u="none" strike="noStrike" kern="1200" cap="small" spc="0" normalizeH="0" baseline="0" noProof="0" dirty="0">
              <a:ln>
                <a:noFill/>
              </a:ln>
              <a:solidFill>
                <a:srgbClr val="194798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0854747-CBE8-EEC4-C4D7-A99ED77D6E2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2143" y="182857"/>
            <a:ext cx="952499" cy="3571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E94E9B6-5FC9-CB37-1947-55A57EE0DE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5719" y="891406"/>
            <a:ext cx="2164967" cy="1269776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B0F8316-2D0C-01EA-0FDD-54C1101F943C}"/>
              </a:ext>
            </a:extLst>
          </p:cNvPr>
          <p:cNvGrpSpPr/>
          <p:nvPr/>
        </p:nvGrpSpPr>
        <p:grpSpPr>
          <a:xfrm>
            <a:off x="6967617" y="841099"/>
            <a:ext cx="2348640" cy="1463149"/>
            <a:chOff x="6603068" y="953686"/>
            <a:chExt cx="2348640" cy="1463149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2A64E4D-4D90-18B7-370C-5820DB05F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8903" t="26032" r="53304" b="40864"/>
            <a:stretch/>
          </p:blipFill>
          <p:spPr>
            <a:xfrm>
              <a:off x="6603068" y="953686"/>
              <a:ext cx="2348640" cy="120894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7791C36-9C16-2753-217E-86AE07796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732" t="57893" r="65424" b="33818"/>
            <a:stretch/>
          </p:blipFill>
          <p:spPr>
            <a:xfrm>
              <a:off x="6656621" y="1995206"/>
              <a:ext cx="2141691" cy="421629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07B4172-4839-A96C-3FB0-FEEE5DF699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26538" y="807761"/>
            <a:ext cx="2728221" cy="1162796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B8B689A-3452-4B12-C535-FB7C51521561}"/>
              </a:ext>
            </a:extLst>
          </p:cNvPr>
          <p:cNvGrpSpPr/>
          <p:nvPr/>
        </p:nvGrpSpPr>
        <p:grpSpPr>
          <a:xfrm>
            <a:off x="2196324" y="2721435"/>
            <a:ext cx="8246350" cy="1714499"/>
            <a:chOff x="2732314" y="2694895"/>
            <a:chExt cx="8538257" cy="171449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9CDC1A4-4168-641F-CEFD-48B237870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2268" y="2987615"/>
              <a:ext cx="1978303" cy="125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F20FC45-B7B2-90C5-3035-B56D3502F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34603" b="17778"/>
            <a:stretch/>
          </p:blipFill>
          <p:spPr>
            <a:xfrm>
              <a:off x="2732314" y="2694895"/>
              <a:ext cx="6400799" cy="1714499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E0F2FA7-CBD2-59B2-073A-10A09C993B21}"/>
              </a:ext>
            </a:extLst>
          </p:cNvPr>
          <p:cNvSpPr txBox="1"/>
          <p:nvPr/>
        </p:nvSpPr>
        <p:spPr>
          <a:xfrm>
            <a:off x="8401823" y="2754707"/>
            <a:ext cx="22488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X-ray scattering station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(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SAXS/USAXS/WAXS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1705EA39-D66A-0943-A6AC-2D4F7732AD0B}"/>
              </a:ext>
            </a:extLst>
          </p:cNvPr>
          <p:cNvSpPr/>
          <p:nvPr/>
        </p:nvSpPr>
        <p:spPr>
          <a:xfrm>
            <a:off x="1991236" y="2384811"/>
            <a:ext cx="8723969" cy="2032388"/>
          </a:xfrm>
          <a:prstGeom prst="roundRect">
            <a:avLst/>
          </a:prstGeom>
          <a:noFill/>
          <a:ln w="130175">
            <a:gradFill>
              <a:gsLst>
                <a:gs pos="14502">
                  <a:srgbClr val="476AA6"/>
                </a:gs>
                <a:gs pos="39950">
                  <a:srgbClr val="728FC1"/>
                </a:gs>
                <a:gs pos="55796">
                  <a:srgbClr val="8CA6D1"/>
                </a:gs>
                <a:gs pos="0">
                  <a:schemeClr val="accent1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160EBA2-2E5B-A8CD-43D5-6AC60E077A96}"/>
              </a:ext>
            </a:extLst>
          </p:cNvPr>
          <p:cNvSpPr/>
          <p:nvPr/>
        </p:nvSpPr>
        <p:spPr>
          <a:xfrm>
            <a:off x="2188804" y="2427258"/>
            <a:ext cx="83594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small" spc="0" normalizeH="0" baseline="0" noProof="0" dirty="0">
                <a:ln>
                  <a:noFill/>
                </a:ln>
                <a:solidFill>
                  <a:srgbClr val="50778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Пользовательская инфраструктура ЛНФ им. </a:t>
            </a:r>
            <a:r>
              <a:rPr kumimoji="0" lang="ru-RU" sz="1300" b="1" i="0" u="none" strike="noStrike" kern="1200" cap="small" spc="0" normalizeH="0" baseline="0" noProof="0" dirty="0" err="1">
                <a:ln>
                  <a:noFill/>
                </a:ln>
                <a:solidFill>
                  <a:srgbClr val="50778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И.М.Франка</a:t>
            </a:r>
            <a:r>
              <a:rPr kumimoji="0" lang="ru-RU" sz="1300" b="1" i="0" u="none" strike="noStrike" kern="1200" cap="small" spc="0" normalizeH="0" baseline="0" noProof="0" dirty="0">
                <a:ln>
                  <a:noFill/>
                </a:ln>
                <a:solidFill>
                  <a:srgbClr val="50778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комплекс спектрометров ИБР-2М и комплементарные методы</a:t>
            </a:r>
            <a:endParaRPr kumimoji="0" lang="en-US" sz="1300" b="1" i="0" u="none" strike="noStrike" kern="1200" cap="small" spc="0" normalizeH="0" baseline="0" noProof="0" dirty="0">
              <a:ln>
                <a:noFill/>
              </a:ln>
              <a:solidFill>
                <a:srgbClr val="50778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EFADA1B-ED03-187A-AD54-FBD342877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866" t="75066" r="63864" b="17141"/>
          <a:stretch/>
        </p:blipFill>
        <p:spPr>
          <a:xfrm>
            <a:off x="3946188" y="1950965"/>
            <a:ext cx="2562124" cy="34800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94FF8F6E-0CB4-191F-6765-B50CEE8E3A5D}"/>
              </a:ext>
            </a:extLst>
          </p:cNvPr>
          <p:cNvGrpSpPr/>
          <p:nvPr/>
        </p:nvGrpSpPr>
        <p:grpSpPr>
          <a:xfrm>
            <a:off x="2139642" y="5129329"/>
            <a:ext cx="2268781" cy="1563851"/>
            <a:chOff x="2139642" y="5129329"/>
            <a:chExt cx="2268781" cy="156385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63506345-E5E8-9611-696B-0E11248B2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7411" t="62304" r="52315" b="23070"/>
            <a:stretch/>
          </p:blipFill>
          <p:spPr>
            <a:xfrm>
              <a:off x="2188804" y="5129329"/>
              <a:ext cx="2219619" cy="437960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EADE7F1C-D616-B99C-C54A-581A17A27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49295" t="30703" r="13482" b="18821"/>
            <a:stretch/>
          </p:blipFill>
          <p:spPr>
            <a:xfrm>
              <a:off x="2139642" y="5702302"/>
              <a:ext cx="1299018" cy="990878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8E076DF-5738-FB47-C21C-14C86CAFF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35374" t="23809" r="29952" b="35689"/>
            <a:stretch/>
          </p:blipFill>
          <p:spPr>
            <a:xfrm>
              <a:off x="3017703" y="5482781"/>
              <a:ext cx="1262690" cy="841050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2C0BA5-82DC-A7FB-96C1-06E23C6688E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4285" t="23333" r="9822" b="15389"/>
          <a:stretch/>
        </p:blipFill>
        <p:spPr>
          <a:xfrm>
            <a:off x="10818873" y="2252780"/>
            <a:ext cx="1234617" cy="7613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510D66-3C73-C0CF-E95C-DEEF858B7CE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232" t="29875" r="51607" b="23344"/>
          <a:stretch/>
        </p:blipFill>
        <p:spPr>
          <a:xfrm>
            <a:off x="139506" y="3287899"/>
            <a:ext cx="1698017" cy="96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93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8436" y="233764"/>
            <a:ext cx="105797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400" b="1" spc="-5" dirty="0">
                <a:solidFill>
                  <a:schemeClr val="tx2"/>
                </a:solidFill>
                <a:latin typeface="Calibri"/>
                <a:cs typeface="Calibri"/>
              </a:rPr>
              <a:t>ИННОВАЦИОННЫЙ ИССЛЕДОВАТЕЛЬСКИЙ ЦЕНТР ОИЯИ В ОБЛАСТИ ЯДЕРНЫХ ТЕХНОЛОГИЙ</a:t>
            </a:r>
            <a:endParaRPr lang="en-US" sz="24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22049" y="4233290"/>
            <a:ext cx="2092496" cy="1892768"/>
          </a:xfrm>
          <a:custGeom>
            <a:avLst/>
            <a:gdLst/>
            <a:ahLst/>
            <a:cxnLst/>
            <a:rect l="l" t="t" r="r" b="b"/>
            <a:pathLst>
              <a:path w="1899284" h="1858010">
                <a:moveTo>
                  <a:pt x="0" y="1857756"/>
                </a:moveTo>
                <a:lnTo>
                  <a:pt x="1898903" y="1857756"/>
                </a:lnTo>
                <a:lnTo>
                  <a:pt x="1898903" y="0"/>
                </a:lnTo>
                <a:lnTo>
                  <a:pt x="0" y="0"/>
                </a:lnTo>
                <a:lnTo>
                  <a:pt x="0" y="1857756"/>
                </a:lnTo>
                <a:close/>
              </a:path>
            </a:pathLst>
          </a:custGeom>
          <a:ln w="914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Radiochemical Lab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Class-I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9260" y="785168"/>
            <a:ext cx="2033682" cy="132269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02743" y="1044444"/>
            <a:ext cx="164260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Основные задачи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6374" y="1340222"/>
            <a:ext cx="6341828" cy="45518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870" marR="30480" lvl="0" indent="-28575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Разработка технологий и методов в области ядерной и радиационной медицины, радиационного материаловедения и необходимых для данных сегментов информационных технологий</a:t>
            </a:r>
          </a:p>
          <a:p>
            <a:pPr marL="356870" marR="30480" lvl="0" indent="-28575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spc="-10" dirty="0">
                <a:solidFill>
                  <a:prstClr val="black"/>
                </a:solidFill>
                <a:latin typeface="Calibri"/>
                <a:cs typeface="Calibri"/>
              </a:rPr>
              <a:t>Подготовка специалистов для стран-участниц ОИЯИ в области радиационной биологии и медицинской физики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07720" marR="0" lvl="0" indent="0" algn="just" defTabSz="914400" rtl="0" eaLnBrk="1" fontAlgn="auto" latinLnBrk="0" hangingPunct="1">
              <a:lnSpc>
                <a:spcPct val="100000"/>
              </a:lnSpc>
              <a:spcBef>
                <a:spcPts val="4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Основные инфраструктурные блоки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1120" marR="120014" lvl="0" indent="0" algn="just" defTabSz="914400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80340" algn="l"/>
              </a:tabLst>
              <a:defRPr/>
            </a:pPr>
            <a:r>
              <a:rPr kumimoji="0" lang="en-US" sz="1400" b="1" i="0" u="sng" strike="noStrike" kern="1200" cap="none" spc="-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ARIADNA</a:t>
            </a:r>
            <a:r>
              <a:rPr kumimoji="0" lang="ru-RU" sz="1400" b="1" i="0" u="sng" strike="noStrike" kern="1200" cap="none" spc="-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– пользовательская инфраструктура на базе выведенных пучков </a:t>
            </a:r>
            <a:r>
              <a:rPr kumimoji="0" lang="en-US" sz="1400" b="1" i="0" u="sng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NICA</a:t>
            </a:r>
            <a:r>
              <a:rPr kumimoji="0" lang="en-US" sz="14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lang="ru-RU" sz="1400" spc="-10" dirty="0" err="1">
                <a:solidFill>
                  <a:prstClr val="black"/>
                </a:solidFill>
                <a:latin typeface="Calibri"/>
                <a:cs typeface="Calibri"/>
              </a:rPr>
              <a:t>п</a:t>
            </a:r>
            <a:r>
              <a:rPr kumimoji="0" lang="ru-RU" sz="140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учки</a:t>
            </a:r>
            <a:r>
              <a:rPr kumimoji="0" lang="ru-RU" sz="14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с энергиями от</a:t>
            </a:r>
            <a:r>
              <a:rPr kumimoji="0" lang="en-US" sz="14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MeV/u </a:t>
            </a:r>
            <a:r>
              <a:rPr lang="ru-RU" sz="1400" spc="-10" dirty="0">
                <a:solidFill>
                  <a:prstClr val="black"/>
                </a:solidFill>
                <a:latin typeface="Calibri"/>
                <a:cs typeface="Calibri"/>
              </a:rPr>
              <a:t>до</a:t>
            </a:r>
            <a:r>
              <a:rPr kumimoji="0" lang="en-US" sz="14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GeV/u): </a:t>
            </a:r>
            <a:r>
              <a:rPr kumimoji="0" lang="ru-RU" sz="14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науки о жизни, биомедицинские приложения</a:t>
            </a:r>
            <a:r>
              <a:rPr kumimoji="0" lang="en-US" sz="14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;  </a:t>
            </a:r>
            <a:r>
              <a:rPr kumimoji="0" lang="ru-RU" sz="14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исследования радиационной стойкости полупроводниковой электроники</a:t>
            </a:r>
            <a:r>
              <a:rPr kumimoji="0" lang="en-US" sz="14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; </a:t>
            </a:r>
            <a:r>
              <a:rPr kumimoji="0" lang="ru-RU" sz="14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ядерно-физические данные</a:t>
            </a:r>
            <a:r>
              <a:rPr kumimoji="0" lang="en-US" sz="14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ru-RU" sz="14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1120" marR="120014" lvl="0" indent="0" algn="just" defTabSz="914400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80340" algn="l"/>
              </a:tabLst>
              <a:defRPr/>
            </a:pPr>
            <a:r>
              <a:rPr kumimoji="0" lang="ru-RU" sz="1400" b="1" i="0" u="sng" strike="noStrike" kern="1200" cap="none" spc="-1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Новый комплекс </a:t>
            </a:r>
            <a:r>
              <a:rPr kumimoji="0" lang="ru-RU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 базе циклотрона ДЦ-140 для тестирования электронных компонентов,</a:t>
            </a:r>
            <a:r>
              <a:rPr kumimoji="0" lang="ru-RU" sz="1400" b="0" i="0" u="none" strike="noStrike" kern="1200" cap="none" spc="-5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ru-RU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радиационного материаловедения, развития технологий трековых мембран и их производства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1120" marR="228600" lvl="0" indent="0" algn="just" defTabSz="914400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80340" algn="l"/>
              </a:tabLst>
              <a:defRPr/>
            </a:pPr>
            <a:r>
              <a:rPr kumimoji="0" lang="ru-RU" sz="1400" b="1" i="0" u="sng" strike="noStrike" kern="1200" cap="none" spc="-1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Новый комплекс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lang="ru-RU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Радиохимическая лаборатория 1 Класса и </a:t>
            </a:r>
            <a:r>
              <a:rPr kumimoji="0" lang="ru-RU" sz="14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специализрованный</a:t>
            </a:r>
            <a:r>
              <a:rPr kumimoji="0" lang="ru-RU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ускоритель (40 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MeV </a:t>
            </a:r>
            <a:r>
              <a:rPr lang="en-US" sz="1400" spc="-10" dirty="0">
                <a:solidFill>
                  <a:prstClr val="black"/>
                </a:solidFill>
                <a:latin typeface="Calibri"/>
                <a:cs typeface="Calibri"/>
              </a:rPr>
              <a:t>e-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r>
              <a:rPr kumimoji="0" lang="ru-RU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для наработки радиоизотопов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(Ac</a:t>
            </a:r>
            <a:r>
              <a:rPr kumimoji="0" sz="1400" b="0" i="0" u="none" strike="noStrike" kern="1200" cap="none" spc="0" normalizeH="0" baseline="264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225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 </a:t>
            </a:r>
            <a:r>
              <a:rPr kumimoji="0" sz="1400" b="0" i="0" u="none" strike="noStrike" kern="1200" cap="none" spc="-37" normalizeH="0" baseline="2645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99m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Tc) </a:t>
            </a:r>
            <a:r>
              <a:rPr kumimoji="0" lang="ru-RU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для ядерной медицины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lang="ru-RU" sz="1400" b="1" i="0" u="sng" strike="noStrike" kern="1200" cap="none" spc="-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Новый комплекс</a:t>
            </a:r>
            <a:r>
              <a:rPr kumimoji="0" lang="en-US" sz="1400" b="1" i="0" u="sng" strike="noStrike" kern="1200" cap="none" spc="-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ru-RU" sz="1400" i="0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на базе сверхпроводящего протонного 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230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MeV </a:t>
            </a:r>
            <a:r>
              <a:rPr kumimoji="0" lang="ru-RU" sz="1400" i="0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циклотрона</a:t>
            </a:r>
            <a:r>
              <a:rPr kumimoji="0" lang="en-US" sz="1400" i="0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ru-RU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для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R&amp;D </a:t>
            </a:r>
            <a:r>
              <a:rPr kumimoji="0" lang="ru-RU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 области пучковой терапии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lang="ru-RU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применение </a:t>
            </a:r>
            <a:r>
              <a:rPr kumimoji="0" lang="ru-RU" sz="14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радиомодификаторов</a:t>
            </a:r>
            <a:r>
              <a:rPr kumimoji="0" lang="ru-RU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; </a:t>
            </a:r>
            <a:r>
              <a:rPr kumimoji="0" lang="en-US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lang="en-US" sz="1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flash-</a:t>
            </a:r>
            <a:r>
              <a:rPr kumimoji="0" lang="ru-RU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терапия; планирование облучения… Пилотная установка для медицинских центров.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58392" y="4234075"/>
            <a:ext cx="2520584" cy="1923604"/>
          </a:xfrm>
          <a:prstGeom prst="rect">
            <a:avLst/>
          </a:prstGeom>
          <a:ln w="9144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8905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SC-230 (schematic</a:t>
            </a:r>
            <a:r>
              <a:rPr kumimoji="0" sz="1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22044" y="682339"/>
            <a:ext cx="2641191" cy="1718419"/>
          </a:xfrm>
          <a:prstGeom prst="rect">
            <a:avLst/>
          </a:prstGeom>
          <a:ln w="9144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2075" marR="0" lvl="0" indent="0" algn="ctr" defTabSz="914400" rtl="0" eaLnBrk="1" fontAlgn="auto" latinLnBrk="0" hangingPunct="1">
              <a:lnSpc>
                <a:spcPts val="151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2075" marR="0" lvl="0" indent="0" algn="ctr" defTabSz="914400" rtl="0" eaLnBrk="1" fontAlgn="auto" latinLnBrk="0" hangingPunct="1">
              <a:lnSpc>
                <a:spcPts val="151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2075" marR="0" lvl="0" indent="0" algn="ctr" defTabSz="914400" rtl="0" eaLnBrk="1" fontAlgn="auto" latinLnBrk="0" hangingPunct="1">
              <a:lnSpc>
                <a:spcPts val="151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2075" marR="0" lvl="0" indent="0" algn="ctr" defTabSz="914400" rtl="0" eaLnBrk="1" fontAlgn="auto" latinLnBrk="0" hangingPunct="1">
              <a:lnSpc>
                <a:spcPts val="151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2075" marR="0" lvl="0" indent="0" algn="ctr" defTabSz="914400" rtl="0" eaLnBrk="1" fontAlgn="auto" latinLnBrk="0" hangingPunct="1">
              <a:lnSpc>
                <a:spcPts val="151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NICA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beamlines</a:t>
            </a:r>
            <a:r>
              <a:rPr kumimoji="0" lang="ru-RU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MeV/u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GeV/u</a:t>
            </a:r>
            <a:r>
              <a:rPr kumimoji="0" lang="ru-RU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(schematic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87375" y="682339"/>
            <a:ext cx="2220836" cy="1723549"/>
          </a:xfrm>
          <a:prstGeom prst="rect">
            <a:avLst/>
          </a:prstGeom>
          <a:ln w="9144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54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54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054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54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54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054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054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54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DC-140 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(schematic</a:t>
            </a:r>
            <a:r>
              <a:rPr kumimoji="0" lang="en-US" sz="1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592" y="125676"/>
            <a:ext cx="650710" cy="542572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26492" y="749808"/>
            <a:ext cx="723900" cy="36830"/>
          </a:xfrm>
          <a:custGeom>
            <a:avLst/>
            <a:gdLst/>
            <a:ahLst/>
            <a:cxnLst/>
            <a:rect l="l" t="t" r="r" b="b"/>
            <a:pathLst>
              <a:path w="723900" h="36829">
                <a:moveTo>
                  <a:pt x="723900" y="0"/>
                </a:moveTo>
                <a:lnTo>
                  <a:pt x="0" y="0"/>
                </a:lnTo>
                <a:lnTo>
                  <a:pt x="0" y="36575"/>
                </a:lnTo>
                <a:lnTo>
                  <a:pt x="723900" y="36575"/>
                </a:lnTo>
                <a:lnTo>
                  <a:pt x="723900" y="0"/>
                </a:lnTo>
                <a:close/>
              </a:path>
            </a:pathLst>
          </a:custGeom>
          <a:solidFill>
            <a:srgbClr val="57AE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8072" y="764620"/>
            <a:ext cx="2291138" cy="11977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BBDA18-4457-46BC-8D11-B144ADA33FC1}"/>
              </a:ext>
            </a:extLst>
          </p:cNvPr>
          <p:cNvSpPr txBox="1"/>
          <p:nvPr/>
        </p:nvSpPr>
        <p:spPr>
          <a:xfrm>
            <a:off x="5654519" y="764264"/>
            <a:ext cx="10953750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-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lang="ru-RU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68CEF1-3678-4248-9DC9-BB459F08EB4D}"/>
              </a:ext>
            </a:extLst>
          </p:cNvPr>
          <p:cNvSpPr txBox="1"/>
          <p:nvPr/>
        </p:nvSpPr>
        <p:spPr>
          <a:xfrm>
            <a:off x="164592" y="6093875"/>
            <a:ext cx="1172127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0" lvl="0" indent="-108585" algn="l" defTabSz="9144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46685" algn="l"/>
              </a:tabLst>
              <a:defRPr/>
            </a:pP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Радиационная биология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lang="ru-RU" sz="1600" b="1" i="0" u="none" strike="noStrike" kern="1200" cap="none" spc="-5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Омикс</a:t>
            </a: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-технологии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нейро-радиационные исследования</a:t>
            </a: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lang="ru-RU" sz="1600" b="1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Повышение радиочувствительности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фармпрепараты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трансгенные системы, адресная доставка (молекулярные векторы) и радионуклиды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D626831B-B351-40FA-B4B2-E85815579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205" y="4280365"/>
            <a:ext cx="1665197" cy="15142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08EEF6-A168-1221-5E16-832D746CE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455" y="2450093"/>
            <a:ext cx="4205840" cy="1753561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ухонная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79464CEA-00E0-D31F-5A8D-B66BF2DE87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92" y="4319246"/>
            <a:ext cx="2476772" cy="157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8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7595A9-2704-45A1-9011-BD7C358BC6FE}"/>
              </a:ext>
            </a:extLst>
          </p:cNvPr>
          <p:cNvSpPr txBox="1"/>
          <p:nvPr/>
        </p:nvSpPr>
        <p:spPr>
          <a:xfrm>
            <a:off x="1020277" y="1715234"/>
            <a:ext cx="1061666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Создание Инновационного центра ОИЯИ осуществляется в соответствии с Долгосрочным стратегическим  планом развития ОИЯИ до 2030 года и далее.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Дан старт всем основным проектам в рамках создания Инновационного центра ОИЯИ.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Инфраструктурную платформу Инновационного центра образует ряд экспериментальных комплексов, предназначенных для реализации фундаментальных и прикладных исследований в рамках научной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программы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Института.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ject 15">
            <a:extLst>
              <a:ext uri="{FF2B5EF4-FFF2-40B4-BE49-F238E27FC236}">
                <a16:creationId xmlns:a16="http://schemas.microsoft.com/office/drawing/2014/main" id="{5E4044E1-A391-4613-9533-080B78C056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592" y="91399"/>
            <a:ext cx="650710" cy="54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44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6361" y="5072148"/>
            <a:ext cx="7051675" cy="8984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775"/>
              </a:lnSpc>
              <a:spcBef>
                <a:spcPts val="100"/>
              </a:spcBef>
            </a:pPr>
            <a:r>
              <a:rPr lang="ru-RU" sz="4000" dirty="0">
                <a:solidFill>
                  <a:srgbClr val="FFFFFF"/>
                </a:solidFill>
              </a:rPr>
              <a:t>СПАСИБО ЗА ВНИМАНИЕ</a:t>
            </a:r>
            <a:r>
              <a:rPr sz="4000" spc="-35" dirty="0">
                <a:solidFill>
                  <a:srgbClr val="FFFFFF"/>
                </a:solidFill>
              </a:rPr>
              <a:t>!</a:t>
            </a:r>
            <a:endParaRPr sz="4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42295"/>
            <a:ext cx="1429391" cy="11918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C8A389-9C2B-4D28-959E-39E263355C9F}"/>
              </a:ext>
            </a:extLst>
          </p:cNvPr>
          <p:cNvSpPr/>
          <p:nvPr/>
        </p:nvSpPr>
        <p:spPr>
          <a:xfrm>
            <a:off x="337566" y="182857"/>
            <a:ext cx="11470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rgbClr val="1947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Инновации</a:t>
            </a: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1947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@ NICA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8C84EB1-4523-4CC1-A166-45974864A7F4}"/>
              </a:ext>
            </a:extLst>
          </p:cNvPr>
          <p:cNvGraphicFramePr>
            <a:graphicFrameLocks noGrp="1"/>
          </p:cNvGraphicFramePr>
          <p:nvPr/>
        </p:nvGraphicFramePr>
        <p:xfrm>
          <a:off x="209550" y="3249487"/>
          <a:ext cx="11785600" cy="1913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3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04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Экспериментальная зона 1.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Ионы низких энергий (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HILAC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 M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/nucleon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1362" marR="713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Экспериментальная зона 2.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Ионы промежуточных энергий (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Nuclotron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150-1000 MeV/nucleon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362" marR="713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Экспериментальная зона 3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12173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Ионы высоких энергий (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Nuclotron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GeV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/nucleon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362" marR="7136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800" b="1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Радиационные повреждения  в полупроводниковых структурах</a:t>
                      </a:r>
                    </a:p>
                  </a:txBody>
                  <a:tcPr marL="71362" marR="7136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ctr" defTabSz="8819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Life science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 биомедицинские приложения</a:t>
                      </a:r>
                      <a:r>
                        <a:rPr lang="en-GB" sz="16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Радиационные повреждения  в полупроводниковых структурах</a:t>
                      </a:r>
                      <a:endParaRPr lang="en-GB" sz="5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362" marR="7136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Инновационные релятивистские ядерные технологии для ядерной энергетики</a:t>
                      </a:r>
                    </a:p>
                  </a:txBody>
                  <a:tcPr marL="71362" marR="7136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5999126-5776-4ACD-9CD0-59FA4403BC8C}"/>
              </a:ext>
            </a:extLst>
          </p:cNvPr>
          <p:cNvSpPr/>
          <p:nvPr/>
        </p:nvSpPr>
        <p:spPr>
          <a:xfrm>
            <a:off x="195592" y="5312134"/>
            <a:ext cx="3584917" cy="72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Моделирование воздействия га-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лактического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космического 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излу-чения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протоны и ионы с 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2 to 92 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74B5577-5B73-4506-B4CD-BA96419E2176}"/>
              </a:ext>
            </a:extLst>
          </p:cNvPr>
          <p:cNvSpPr/>
          <p:nvPr/>
        </p:nvSpPr>
        <p:spPr>
          <a:xfrm>
            <a:off x="248490" y="6058618"/>
            <a:ext cx="3873664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Облучение чипов без корпусов – станция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SOCHI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095E74-DF42-46E9-9BB5-E70E358BAFD8}"/>
              </a:ext>
            </a:extLst>
          </p:cNvPr>
          <p:cNvSpPr/>
          <p:nvPr/>
        </p:nvSpPr>
        <p:spPr>
          <a:xfrm>
            <a:off x="3864066" y="5286734"/>
            <a:ext cx="4735135" cy="35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Ионы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6+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18+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26+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Kr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36+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131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54+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kumimoji="0" lang="en-US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ADD16E-27DF-4AB9-81EE-6A5C9BF96BDF}"/>
              </a:ext>
            </a:extLst>
          </p:cNvPr>
          <p:cNvSpPr/>
          <p:nvPr/>
        </p:nvSpPr>
        <p:spPr>
          <a:xfrm>
            <a:off x="3912037" y="5646985"/>
            <a:ext cx="4656810" cy="71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Облучение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корпусированных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чипов.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Энергии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150-350 MeV/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nucleon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(за вычетом потерь в материале корпуса для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79 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5-10 MeV/nucleon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SCRA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2911F50-F6F8-4691-AC96-5F56630071A6}"/>
              </a:ext>
            </a:extLst>
          </p:cNvPr>
          <p:cNvSpPr/>
          <p:nvPr/>
        </p:nvSpPr>
        <p:spPr>
          <a:xfrm>
            <a:off x="3912036" y="6313856"/>
            <a:ext cx="4463621" cy="516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Ионы с энергией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500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-1000 MeV/nucleon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биологических экспериментов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станция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SIMBO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0C30041-1F51-4FAA-B882-36709A2D5457}"/>
              </a:ext>
            </a:extLst>
          </p:cNvPr>
          <p:cNvSpPr/>
          <p:nvPr/>
        </p:nvSpPr>
        <p:spPr>
          <a:xfrm>
            <a:off x="8553152" y="5259288"/>
            <a:ext cx="336662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Ions: </a:t>
            </a:r>
            <a:r>
              <a:rPr kumimoji="0" lang="ru-RU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1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</a:t>
            </a:r>
            <a:r>
              <a:rPr kumimoji="0" lang="ru-RU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1+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ru-RU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2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D</a:t>
            </a:r>
            <a:r>
              <a:rPr kumimoji="0" lang="ru-RU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1+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ru-RU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6+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</a:t>
            </a:r>
            <a:r>
              <a:rPr kumimoji="0" lang="ru-RU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18+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</a:t>
            </a:r>
            <a:r>
              <a:rPr kumimoji="0" lang="ru-RU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</a:t>
            </a:r>
            <a:r>
              <a:rPr kumimoji="0" lang="ru-RU" sz="17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3+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7553170-4B68-4B21-9A74-4685D8C8B8C2}"/>
              </a:ext>
            </a:extLst>
          </p:cNvPr>
          <p:cNvSpPr/>
          <p:nvPr/>
        </p:nvSpPr>
        <p:spPr>
          <a:xfrm>
            <a:off x="8582391" y="5605263"/>
            <a:ext cx="3500576" cy="1279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Мишенная станция будет оснащена мишенями от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Pb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Системы:  диагностики пучка  и мишени, позиционирования образца, термометрии, синхронизации, сбора данных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-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SHINE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571524A-334E-48C6-A60B-AD1C940E1AFA}"/>
              </a:ext>
            </a:extLst>
          </p:cNvPr>
          <p:cNvSpPr/>
          <p:nvPr/>
        </p:nvSpPr>
        <p:spPr>
          <a:xfrm>
            <a:off x="195592" y="869903"/>
            <a:ext cx="12016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Инфраструктра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 прикладных исследований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ARIADNA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pplied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esearch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nfrastructure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dvanced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evelopments 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ICA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включает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(1)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Выведенные пучки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(2)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Три экспериментальные зоны для размещения пользовательских мишеней (системы позиционирования образца, детекторы и другое оборудование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61938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(3)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Площадки для размещения оборудования пользователей; участки пробоподготовки и экспресс-анализа облученных образцов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Рисунок 7_6">
            <a:extLst>
              <a:ext uri="{FF2B5EF4-FFF2-40B4-BE49-F238E27FC236}">
                <a16:creationId xmlns:a16="http://schemas.microsoft.com/office/drawing/2014/main" id="{AC6CE25C-9836-46D0-B8DB-7D2C6A551F8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63003" y="202938"/>
            <a:ext cx="1333567" cy="724527"/>
          </a:xfrm>
          <a:prstGeom prst="rect">
            <a:avLst/>
          </a:prstGeom>
          <a:ln>
            <a:noFill/>
          </a:ln>
        </p:spPr>
      </p:pic>
      <p:sp>
        <p:nvSpPr>
          <p:cNvPr id="18" name="Прямоугольник 6">
            <a:extLst>
              <a:ext uri="{FF2B5EF4-FFF2-40B4-BE49-F238E27FC236}">
                <a16:creationId xmlns:a16="http://schemas.microsoft.com/office/drawing/2014/main" id="{EE0D3BCF-016F-466F-A080-62F823719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280" y="2830993"/>
            <a:ext cx="110774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Сооружение: август 2019 – зима 2022; Сборка: осень 2021 –лето 2022; П</a:t>
            </a: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учки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для экспериментов: конец 2022 – начало 2023</a:t>
            </a:r>
            <a:endParaRPr kumimoji="0" lang="en-US" altLang="ru-RU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8711BB-9AC4-40B6-A369-25F96B3CC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338" y="144079"/>
            <a:ext cx="2121257" cy="8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5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0365CD-1FAA-4D33-957E-7FFD1E499B2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7"/>
          <a:stretch/>
        </p:blipFill>
        <p:spPr bwMode="auto">
          <a:xfrm>
            <a:off x="10248547" y="43289"/>
            <a:ext cx="1757851" cy="795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82C7F6-9340-4A39-AF8B-148FC8D6DD4B}"/>
              </a:ext>
            </a:extLst>
          </p:cNvPr>
          <p:cNvSpPr txBox="1"/>
          <p:nvPr/>
        </p:nvSpPr>
        <p:spPr>
          <a:xfrm>
            <a:off x="185602" y="33726"/>
            <a:ext cx="894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ARIADNA: </a:t>
            </a:r>
            <a:r>
              <a:rPr kumimoji="0" lang="ru-RU" sz="32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статус реализации</a:t>
            </a:r>
            <a:endParaRPr kumimoji="0" lang="en-US" sz="3200" b="1" i="0" u="none" strike="noStrike" kern="1200" cap="small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F92E94-9D37-4CE2-AEFB-6117B570EFC5}"/>
              </a:ext>
            </a:extLst>
          </p:cNvPr>
          <p:cNvSpPr/>
          <p:nvPr/>
        </p:nvSpPr>
        <p:spPr>
          <a:xfrm>
            <a:off x="147194" y="1218138"/>
            <a:ext cx="6158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декабре 2021 подготовка Экспериментальной зоны 1 в составе ионного канала  и станции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SOCHI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tation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 </a:t>
            </a: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rradaition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ru-RU" sz="1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полностью завершена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SOCHI</a:t>
            </a:r>
            <a:r>
              <a:rPr kumimoji="0" lang="ru-RU" sz="18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доступна для прикладных исследований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DC2415-2DAB-4A94-9E4D-DF86457D0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9" b="6074"/>
          <a:stretch/>
        </p:blipFill>
        <p:spPr>
          <a:xfrm>
            <a:off x="262939" y="3436611"/>
            <a:ext cx="4588616" cy="27985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4">
            <a:extLst>
              <a:ext uri="{FF2B5EF4-FFF2-40B4-BE49-F238E27FC236}">
                <a16:creationId xmlns:a16="http://schemas.microsoft.com/office/drawing/2014/main" id="{85D3C95E-440E-457E-B0CD-13BFDFC253CC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35" y="3436611"/>
            <a:ext cx="4721387" cy="27985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80C115-DDAE-4680-8B34-03DB1547592A}"/>
              </a:ext>
            </a:extLst>
          </p:cNvPr>
          <p:cNvSpPr txBox="1"/>
          <p:nvPr/>
        </p:nvSpPr>
        <p:spPr>
          <a:xfrm>
            <a:off x="262940" y="5926837"/>
            <a:ext cx="4588616" cy="369332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Station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Irradaition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(SOCHI)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27FE1D-511E-45E7-8605-E8574BA6FFF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97" y="939773"/>
            <a:ext cx="5131418" cy="2328776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6C9397-37E0-4BB3-BCE2-84563AF293AF}"/>
              </a:ext>
            </a:extLst>
          </p:cNvPr>
          <p:cNvSpPr/>
          <p:nvPr/>
        </p:nvSpPr>
        <p:spPr>
          <a:xfrm>
            <a:off x="10438609" y="5017469"/>
            <a:ext cx="17533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1" dirty="0">
                <a:solidFill>
                  <a:srgbClr val="002060"/>
                </a:solidFill>
                <a:latin typeface="Calibri"/>
              </a:rPr>
              <a:t>Другие каналы пучков ионов – на этапе сооружения.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6D0108-C6D6-432B-B5DA-50374ED7D909}"/>
              </a:ext>
            </a:extLst>
          </p:cNvPr>
          <p:cNvSpPr txBox="1"/>
          <p:nvPr/>
        </p:nvSpPr>
        <p:spPr>
          <a:xfrm>
            <a:off x="5614235" y="5926837"/>
            <a:ext cx="3299365" cy="369332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SIMBO and ISCRA target stations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3AA33BA-0361-99E3-1540-04A331392A72}"/>
              </a:ext>
            </a:extLst>
          </p:cNvPr>
          <p:cNvGrpSpPr/>
          <p:nvPr/>
        </p:nvGrpSpPr>
        <p:grpSpPr>
          <a:xfrm>
            <a:off x="5524877" y="6256702"/>
            <a:ext cx="6106562" cy="592902"/>
            <a:chOff x="5524877" y="6256702"/>
            <a:chExt cx="6106562" cy="59290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A8B6CC-9C8E-658F-3979-85955048BA5A}"/>
                </a:ext>
              </a:extLst>
            </p:cNvPr>
            <p:cNvSpPr txBox="1"/>
            <p:nvPr/>
          </p:nvSpPr>
          <p:spPr>
            <a:xfrm>
              <a:off x="5524877" y="6256702"/>
              <a:ext cx="610656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rdiation  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tation of 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omponents of </a:t>
              </a:r>
              <a:r>
                <a:rPr kumimoji="0" lang="en-GB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</a:t>
              </a:r>
              <a:r>
                <a:rPr kumimoji="0" lang="en-GB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adioelectronic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pparatuses  (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ISKRA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  <a:endParaRPr lang="ru-RU" sz="11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C3FA0F-1A0D-32A2-0FB2-58EA7698562F}"/>
                </a:ext>
              </a:extLst>
            </p:cNvPr>
            <p:cNvSpPr txBox="1"/>
            <p:nvPr/>
          </p:nvSpPr>
          <p:spPr>
            <a:xfrm>
              <a:off x="5524877" y="6430501"/>
              <a:ext cx="610656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tation of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nvestigation  of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edico-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iological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bjects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(SIMBO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299C57-0BDE-CD8D-EBF6-A0BFD4A78205}"/>
                </a:ext>
              </a:extLst>
            </p:cNvPr>
            <p:cNvSpPr txBox="1"/>
            <p:nvPr/>
          </p:nvSpPr>
          <p:spPr>
            <a:xfrm>
              <a:off x="5524877" y="6587994"/>
              <a:ext cx="610656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tation of 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igh Energy 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nvestigation in 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uclear 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nergetic </a:t>
              </a: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SHINE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  <a:endParaRPr lang="ru-RU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326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LSHAPE_TB_00000000000000000000000000000000_ScaleContainer">
            <a:extLst>
              <a:ext uri="{FF2B5EF4-FFF2-40B4-BE49-F238E27FC236}">
                <a16:creationId xmlns:a16="http://schemas.microsoft.com/office/drawing/2014/main" id="{1CF6A2C0-1EF8-45A4-B63D-B30BCFE1A3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40260" y="860661"/>
            <a:ext cx="9718328" cy="254000"/>
          </a:xfrm>
          <a:prstGeom prst="round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37" name="Таблица 37">
            <a:extLst>
              <a:ext uri="{FF2B5EF4-FFF2-40B4-BE49-F238E27FC236}">
                <a16:creationId xmlns:a16="http://schemas.microsoft.com/office/drawing/2014/main" id="{7EE711A4-6AE4-40AF-8692-D1B980CB50F6}"/>
              </a:ext>
            </a:extLst>
          </p:cNvPr>
          <p:cNvGraphicFramePr>
            <a:graphicFrameLocks noGrp="1"/>
          </p:cNvGraphicFramePr>
          <p:nvPr/>
        </p:nvGraphicFramePr>
        <p:xfrm>
          <a:off x="2365174" y="848296"/>
          <a:ext cx="967564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64">
                  <a:extLst>
                    <a:ext uri="{9D8B030D-6E8A-4147-A177-3AD203B41FA5}">
                      <a16:colId xmlns:a16="http://schemas.microsoft.com/office/drawing/2014/main" val="12507011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1295884677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4122848056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625515499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412364142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2770820112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25531298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280074030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2171388279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1596317717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214856493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131016657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931218614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556840832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133842795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1768126211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2289683068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2152950516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229375622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2282522931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287796857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805411359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904392053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496385303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570882302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4207320718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2465745263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279374426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1230358269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807953966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937070338"/>
                    </a:ext>
                  </a:extLst>
                </a:gridCol>
                <a:gridCol w="302364">
                  <a:extLst>
                    <a:ext uri="{9D8B030D-6E8A-4147-A177-3AD203B41FA5}">
                      <a16:colId xmlns:a16="http://schemas.microsoft.com/office/drawing/2014/main" val="36959105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289232"/>
                  </a:ext>
                </a:extLst>
              </a:tr>
            </a:tbl>
          </a:graphicData>
        </a:graphic>
      </p:graphicFrame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55202AA-CB3D-4054-A74C-BB1C9C97EDF7}"/>
              </a:ext>
            </a:extLst>
          </p:cNvPr>
          <p:cNvGrpSpPr/>
          <p:nvPr/>
        </p:nvGrpSpPr>
        <p:grpSpPr>
          <a:xfrm>
            <a:off x="2363417" y="588264"/>
            <a:ext cx="9144056" cy="273203"/>
            <a:chOff x="2363417" y="643161"/>
            <a:chExt cx="9144056" cy="273203"/>
          </a:xfrm>
        </p:grpSpPr>
        <p:sp>
          <p:nvSpPr>
            <p:cNvPr id="18" name="OTLSHAPE_TB_00000000000000000000000000000000_ScaleMarking1">
              <a:extLst>
                <a:ext uri="{FF2B5EF4-FFF2-40B4-BE49-F238E27FC236}">
                  <a16:creationId xmlns:a16="http://schemas.microsoft.com/office/drawing/2014/main" id="{2D5FA880-C05D-45FD-8D3A-209FBDA54347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2363417" y="643161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2021</a:t>
              </a:r>
            </a:p>
          </p:txBody>
        </p:sp>
        <p:sp>
          <p:nvSpPr>
            <p:cNvPr id="24" name="OTLSHAPE_TB_00000000000000000000000000000000_ScaleMarking1">
              <a:extLst>
                <a:ext uri="{FF2B5EF4-FFF2-40B4-BE49-F238E27FC236}">
                  <a16:creationId xmlns:a16="http://schemas.microsoft.com/office/drawing/2014/main" id="{A2815C3C-0FA6-4CFE-9A9E-4B662A53C657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3968356" y="667445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2022</a:t>
              </a:r>
            </a:p>
          </p:txBody>
        </p:sp>
        <p:sp>
          <p:nvSpPr>
            <p:cNvPr id="60" name="OTLSHAPE_TB_00000000000000000000000000000000_ScaleMarking1">
              <a:extLst>
                <a:ext uri="{FF2B5EF4-FFF2-40B4-BE49-F238E27FC236}">
                  <a16:creationId xmlns:a16="http://schemas.microsoft.com/office/drawing/2014/main" id="{83815B0A-E6A1-43CF-A2BE-8F9277B76DAA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7564583" y="657919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2023</a:t>
              </a:r>
            </a:p>
          </p:txBody>
        </p:sp>
        <p:sp>
          <p:nvSpPr>
            <p:cNvPr id="61" name="OTLSHAPE_TB_00000000000000000000000000000000_ScaleMarking1">
              <a:extLst>
                <a:ext uri="{FF2B5EF4-FFF2-40B4-BE49-F238E27FC236}">
                  <a16:creationId xmlns:a16="http://schemas.microsoft.com/office/drawing/2014/main" id="{F6DFB857-C559-4F17-B4DD-740B15D92C39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11202518" y="675690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2024</a:t>
              </a:r>
            </a:p>
          </p:txBody>
        </p: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4AA8D99D-A300-42B8-AC41-5E0C1017DBC7}"/>
                </a:ext>
              </a:extLst>
            </p:cNvPr>
            <p:cNvCxnSpPr>
              <a:cxnSpLocks/>
            </p:cNvCxnSpPr>
            <p:nvPr/>
          </p:nvCxnSpPr>
          <p:spPr>
            <a:xfrm>
              <a:off x="3880085" y="736188"/>
              <a:ext cx="0" cy="1801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36F425EE-CEB3-4F64-A008-564A637C3519}"/>
                </a:ext>
              </a:extLst>
            </p:cNvPr>
            <p:cNvCxnSpPr>
              <a:cxnSpLocks/>
            </p:cNvCxnSpPr>
            <p:nvPr/>
          </p:nvCxnSpPr>
          <p:spPr>
            <a:xfrm>
              <a:off x="7496706" y="736188"/>
              <a:ext cx="0" cy="1801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B6BBB4BF-646C-4A34-8565-4EA3B3D88925}"/>
                </a:ext>
              </a:extLst>
            </p:cNvPr>
            <p:cNvCxnSpPr>
              <a:cxnSpLocks/>
            </p:cNvCxnSpPr>
            <p:nvPr/>
          </p:nvCxnSpPr>
          <p:spPr>
            <a:xfrm>
              <a:off x="11123786" y="731425"/>
              <a:ext cx="0" cy="1801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0" name="Таблица 70">
            <a:extLst>
              <a:ext uri="{FF2B5EF4-FFF2-40B4-BE49-F238E27FC236}">
                <a16:creationId xmlns:a16="http://schemas.microsoft.com/office/drawing/2014/main" id="{A807DBDF-2156-49B1-A6AA-C6B79C62A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435351"/>
              </p:ext>
            </p:extLst>
          </p:nvPr>
        </p:nvGraphicFramePr>
        <p:xfrm>
          <a:off x="2363414" y="1133954"/>
          <a:ext cx="9677408" cy="5145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19">
                  <a:extLst>
                    <a:ext uri="{9D8B030D-6E8A-4147-A177-3AD203B41FA5}">
                      <a16:colId xmlns:a16="http://schemas.microsoft.com/office/drawing/2014/main" val="2704859562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552377115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117733340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116286622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4150313812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898083140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846400184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596494541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021194120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404222471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996839312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820027075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1256958795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332920550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003928246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078797449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662681759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077866804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4102608901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1715113953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173115774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142084903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459412493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077677282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168393096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06263700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1430116508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1475150672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305253896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33444505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1969287999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1138576149"/>
                    </a:ext>
                  </a:extLst>
                </a:gridCol>
              </a:tblGrid>
              <a:tr h="3958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15838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70687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308778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338786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026416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562023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660877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718351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778550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89533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241643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112356"/>
                  </a:ext>
                </a:extLst>
              </a:tr>
              <a:tr h="3958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676"/>
                  </a:ext>
                </a:extLst>
              </a:tr>
            </a:tbl>
          </a:graphicData>
        </a:graphic>
      </p:graphicFrame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097794C2-9AB7-4554-8240-92BE6B52E3F1}"/>
              </a:ext>
            </a:extLst>
          </p:cNvPr>
          <p:cNvSpPr/>
          <p:nvPr/>
        </p:nvSpPr>
        <p:spPr>
          <a:xfrm>
            <a:off x="27044" y="2788902"/>
            <a:ext cx="17073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Establishing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the NICA ARIC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5689297C-FA0D-4984-90B7-8AEEDE3FF2A4}"/>
              </a:ext>
            </a:extLst>
          </p:cNvPr>
          <p:cNvSpPr/>
          <p:nvPr/>
        </p:nvSpPr>
        <p:spPr>
          <a:xfrm>
            <a:off x="36444" y="3115019"/>
            <a:ext cx="2231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International Round Tables on Applied Research &amp; Innovations @ NICA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834DAC07-FEFD-4538-996B-F64D204ABF3B}"/>
              </a:ext>
            </a:extLst>
          </p:cNvPr>
          <p:cNvSpPr/>
          <p:nvPr/>
        </p:nvSpPr>
        <p:spPr>
          <a:xfrm>
            <a:off x="50860" y="3904575"/>
            <a:ext cx="2346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Taking measures to promote NICA capabilities for appl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res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at the int. level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672233B1-4999-47CA-B366-5E03565BB664}"/>
              </a:ext>
            </a:extLst>
          </p:cNvPr>
          <p:cNvSpPr/>
          <p:nvPr/>
        </p:nvSpPr>
        <p:spPr>
          <a:xfrm>
            <a:off x="42612" y="4305485"/>
            <a:ext cx="2228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Letters of Intent and MoU with core group of collaborating organizations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59BA41B0-9108-4125-81C1-B4321CBA3729}"/>
              </a:ext>
            </a:extLst>
          </p:cNvPr>
          <p:cNvSpPr/>
          <p:nvPr/>
        </p:nvSpPr>
        <p:spPr>
          <a:xfrm>
            <a:off x="28669" y="1954328"/>
            <a:ext cx="2231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Commissioning of beamlines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&amp; target stations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16A1BA12-40D8-4CF4-9B60-475947A10468}"/>
              </a:ext>
            </a:extLst>
          </p:cNvPr>
          <p:cNvSpPr/>
          <p:nvPr/>
        </p:nvSpPr>
        <p:spPr>
          <a:xfrm>
            <a:off x="42968" y="1186893"/>
            <a:ext cx="2232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Construction of parts for beamlines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&amp; target stations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49A1E82C-65A9-48B6-9758-38954B69CBFC}"/>
              </a:ext>
            </a:extLst>
          </p:cNvPr>
          <p:cNvSpPr/>
          <p:nvPr/>
        </p:nvSpPr>
        <p:spPr>
          <a:xfrm>
            <a:off x="39817" y="1559691"/>
            <a:ext cx="2585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Assembling of beamlines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&amp; target stations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38323493-6630-4172-8E4E-96BBF323B8F4}"/>
              </a:ext>
            </a:extLst>
          </p:cNvPr>
          <p:cNvSpPr/>
          <p:nvPr/>
        </p:nvSpPr>
        <p:spPr>
          <a:xfrm>
            <a:off x="18037" y="2385725"/>
            <a:ext cx="17073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Beam runs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4EC6B80B-DECD-4569-AB00-76F2ED0FFAA7}"/>
              </a:ext>
            </a:extLst>
          </p:cNvPr>
          <p:cNvSpPr/>
          <p:nvPr/>
        </p:nvSpPr>
        <p:spPr>
          <a:xfrm>
            <a:off x="31408" y="5101071"/>
            <a:ext cx="2335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1st Call for Proposals towards the Day-1 experiment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0DF5D7AD-FAF3-48BB-B586-C9C88AC4D222}"/>
              </a:ext>
            </a:extLst>
          </p:cNvPr>
          <p:cNvSpPr/>
          <p:nvPr/>
        </p:nvSpPr>
        <p:spPr>
          <a:xfrm>
            <a:off x="18520" y="5547883"/>
            <a:ext cx="15853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Day-1 experiment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DA568B69-B8FB-4BC2-B07B-3E85E81DD53E}"/>
              </a:ext>
            </a:extLst>
          </p:cNvPr>
          <p:cNvSpPr/>
          <p:nvPr/>
        </p:nvSpPr>
        <p:spPr>
          <a:xfrm>
            <a:off x="36444" y="4752182"/>
            <a:ext cx="2335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Meetings of the established collaborations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CE5FE799-D2B5-47CB-AF00-974486138584}"/>
              </a:ext>
            </a:extLst>
          </p:cNvPr>
          <p:cNvSpPr/>
          <p:nvPr/>
        </p:nvSpPr>
        <p:spPr>
          <a:xfrm>
            <a:off x="8994" y="5842836"/>
            <a:ext cx="23694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Regular operation of the ARIADNA beamlines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05E75088-4EF8-4977-956D-FC6FD9FD84CA}"/>
              </a:ext>
            </a:extLst>
          </p:cNvPr>
          <p:cNvSpPr/>
          <p:nvPr/>
        </p:nvSpPr>
        <p:spPr>
          <a:xfrm>
            <a:off x="52009" y="3575673"/>
            <a:ext cx="2231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Meetings of the NICA ARIC</a:t>
            </a: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4B2EDADC-D1C8-4C76-AE2B-4B86DB84BE70}"/>
              </a:ext>
            </a:extLst>
          </p:cNvPr>
          <p:cNvSpPr/>
          <p:nvPr/>
        </p:nvSpPr>
        <p:spPr>
          <a:xfrm>
            <a:off x="0" y="76710"/>
            <a:ext cx="12192000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-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Дорожная карта развития инноваций </a:t>
            </a:r>
            <a:r>
              <a:rPr kumimoji="0" lang="en-US" sz="2800" b="1" i="0" u="none" strike="noStrike" kern="1200" cap="small" spc="-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@ NICA</a:t>
            </a:r>
            <a:r>
              <a:rPr kumimoji="0" lang="ru-RU" sz="2800" b="1" i="0" u="none" strike="noStrike" kern="1200" cap="small" spc="-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039F0DC3-8D21-44ED-AC29-E359BCC45FD1}"/>
              </a:ext>
            </a:extLst>
          </p:cNvPr>
          <p:cNvCxnSpPr/>
          <p:nvPr/>
        </p:nvCxnSpPr>
        <p:spPr>
          <a:xfrm>
            <a:off x="62642" y="1154829"/>
            <a:ext cx="2208412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DD959A3D-5C89-4AFF-A7AE-7498CF997011}"/>
              </a:ext>
            </a:extLst>
          </p:cNvPr>
          <p:cNvSpPr/>
          <p:nvPr/>
        </p:nvSpPr>
        <p:spPr>
          <a:xfrm>
            <a:off x="78439" y="806884"/>
            <a:ext cx="1508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Major activities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0CD87B-D675-47AB-830B-99E3B2963827}"/>
              </a:ext>
            </a:extLst>
          </p:cNvPr>
          <p:cNvSpPr/>
          <p:nvPr/>
        </p:nvSpPr>
        <p:spPr>
          <a:xfrm>
            <a:off x="8675" y="6224913"/>
            <a:ext cx="27136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CBD9D48-2DFA-4021-9894-8687698AA335}"/>
              </a:ext>
            </a:extLst>
          </p:cNvPr>
          <p:cNvGrpSpPr/>
          <p:nvPr/>
        </p:nvGrpSpPr>
        <p:grpSpPr>
          <a:xfrm>
            <a:off x="2372469" y="1278355"/>
            <a:ext cx="9797330" cy="5102630"/>
            <a:chOff x="2349357" y="1278959"/>
            <a:chExt cx="9797330" cy="5102630"/>
          </a:xfrm>
        </p:grpSpPr>
        <p:sp>
          <p:nvSpPr>
            <p:cNvPr id="93" name="OTLSHAPE_SLT_cbc6053273674742982e85d542978064_Shape">
              <a:extLst>
                <a:ext uri="{FF2B5EF4-FFF2-40B4-BE49-F238E27FC236}">
                  <a16:creationId xmlns:a16="http://schemas.microsoft.com/office/drawing/2014/main" id="{BE12BCDD-3D45-4F46-98F1-5E84EC785B7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355436" y="1278959"/>
              <a:ext cx="2119054" cy="170519"/>
            </a:xfrm>
            <a:prstGeom prst="roundRect">
              <a:avLst/>
            </a:prstGeom>
            <a:solidFill>
              <a:srgbClr val="FEBA0A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4" name="OTLSHAPE_SLT_cbc6053273674742982e85d542978064_Shape">
              <a:extLst>
                <a:ext uri="{FF2B5EF4-FFF2-40B4-BE49-F238E27FC236}">
                  <a16:creationId xmlns:a16="http://schemas.microsoft.com/office/drawing/2014/main" id="{D958938B-6EA6-468B-A245-1308DBEAC8B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19623" y="1663800"/>
              <a:ext cx="3170019" cy="17051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5" name="OTLSHAPE_SLT_cbc6053273674742982e85d542978064_Shape">
              <a:extLst>
                <a:ext uri="{FF2B5EF4-FFF2-40B4-BE49-F238E27FC236}">
                  <a16:creationId xmlns:a16="http://schemas.microsoft.com/office/drawing/2014/main" id="{36AFAC7A-444A-4FC1-9ACF-A1D69F71820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950069" y="2060626"/>
              <a:ext cx="2247149" cy="1705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6" name="OTLSHAPE_SLT_cbc6053273674742982e85d542978064_Shape">
              <a:extLst>
                <a:ext uri="{FF2B5EF4-FFF2-40B4-BE49-F238E27FC236}">
                  <a16:creationId xmlns:a16="http://schemas.microsoft.com/office/drawing/2014/main" id="{720A52DD-C370-4851-94C9-7F8F2E9ADE0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292753" y="2442017"/>
              <a:ext cx="4741212" cy="170519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7" name="OTLSHAPE_SLT_cbc6053273674742982e85d542978064_Shape">
              <a:extLst>
                <a:ext uri="{FF2B5EF4-FFF2-40B4-BE49-F238E27FC236}">
                  <a16:creationId xmlns:a16="http://schemas.microsoft.com/office/drawing/2014/main" id="{2BB9C030-9F92-4118-B8BF-478581E07DF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349357" y="2847755"/>
              <a:ext cx="319015" cy="170519"/>
            </a:xfrm>
            <a:prstGeom prst="round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9" name="OTLSHAPE_SLT_cbc6053273674742982e85d542978064_Shape">
              <a:extLst>
                <a:ext uri="{FF2B5EF4-FFF2-40B4-BE49-F238E27FC236}">
                  <a16:creationId xmlns:a16="http://schemas.microsoft.com/office/drawing/2014/main" id="{825EEF60-75AE-4D12-B153-949CC336CB3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751241" y="4055403"/>
              <a:ext cx="9314171" cy="17051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1" name="OTLSHAPE_SLT_cbc6053273674742982e85d542978064_Shape">
              <a:extLst>
                <a:ext uri="{FF2B5EF4-FFF2-40B4-BE49-F238E27FC236}">
                  <a16:creationId xmlns:a16="http://schemas.microsoft.com/office/drawing/2014/main" id="{C3A170CE-044D-4FAD-B0F4-BB4B272BDDE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173433" y="4436100"/>
              <a:ext cx="2340372" cy="1705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4" name="OTLSHAPE_SLT_cbc6053273674742982e85d542978064_Shape">
              <a:extLst>
                <a:ext uri="{FF2B5EF4-FFF2-40B4-BE49-F238E27FC236}">
                  <a16:creationId xmlns:a16="http://schemas.microsoft.com/office/drawing/2014/main" id="{BC4CDAEA-5029-40FE-80D8-68B90D641F2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978320" y="5604866"/>
              <a:ext cx="1034125" cy="170519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8" name="OTLSHAPE_SLT_cbc6053273674742982e85d542978064_Shape">
              <a:extLst>
                <a:ext uri="{FF2B5EF4-FFF2-40B4-BE49-F238E27FC236}">
                  <a16:creationId xmlns:a16="http://schemas.microsoft.com/office/drawing/2014/main" id="{6663897E-2FF0-45A8-8A62-555BBB6B47E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109110" y="5220928"/>
              <a:ext cx="2688733" cy="170519"/>
            </a:xfrm>
            <a:prstGeom prst="roundRect">
              <a:avLst/>
            </a:prstGeom>
            <a:solidFill>
              <a:srgbClr val="FF669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B092BD90-6A73-43D0-9B48-5B3517614A01}"/>
                </a:ext>
              </a:extLst>
            </p:cNvPr>
            <p:cNvGrpSpPr/>
            <p:nvPr/>
          </p:nvGrpSpPr>
          <p:grpSpPr>
            <a:xfrm>
              <a:off x="2736182" y="3206438"/>
              <a:ext cx="190500" cy="280425"/>
              <a:chOff x="2772278" y="3025677"/>
              <a:chExt cx="190500" cy="280425"/>
            </a:xfrm>
          </p:grpSpPr>
          <p:cxnSp>
            <p:nvCxnSpPr>
              <p:cNvPr id="90" name="OTLSHAPE_M_0e28a84cf6724e00a089964be0d24b0c_Connector1">
                <a:extLst>
                  <a:ext uri="{FF2B5EF4-FFF2-40B4-BE49-F238E27FC236}">
                    <a16:creationId xmlns:a16="http://schemas.microsoft.com/office/drawing/2014/main" id="{0C549359-A395-43E4-B825-7FBE8D02E76B}"/>
                  </a:ext>
                </a:extLst>
              </p:cNvPr>
              <p:cNvCxnSpPr>
                <a:cxnSpLocks/>
              </p:cNvCxnSpPr>
              <p:nvPr>
                <p:custDataLst>
                  <p:tags r:id="rId30"/>
                </p:custDataLst>
              </p:nvPr>
            </p:nvCxnSpPr>
            <p:spPr>
              <a:xfrm>
                <a:off x="2772278" y="3025677"/>
                <a:ext cx="0" cy="280425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alpha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TLSHAPE_M_0e28a84cf6724e00a089964be0d24b0c_Shape">
                <a:extLst>
                  <a:ext uri="{FF2B5EF4-FFF2-40B4-BE49-F238E27FC236}">
                    <a16:creationId xmlns:a16="http://schemas.microsoft.com/office/drawing/2014/main" id="{74B69F9A-FA98-40CC-8112-E2A5F027C074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2797678" y="3025677"/>
                <a:ext cx="165100" cy="165100"/>
              </a:xfrm>
              <a:prstGeom prst="wave">
                <a:avLst/>
              </a:prstGeom>
              <a:solidFill>
                <a:srgbClr val="B20E12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05717677-5968-4B6E-956E-9762445242CF}"/>
                </a:ext>
              </a:extLst>
            </p:cNvPr>
            <p:cNvGrpSpPr/>
            <p:nvPr/>
          </p:nvGrpSpPr>
          <p:grpSpPr>
            <a:xfrm>
              <a:off x="5443955" y="4780207"/>
              <a:ext cx="190500" cy="280425"/>
              <a:chOff x="2772278" y="3025677"/>
              <a:chExt cx="190500" cy="280425"/>
            </a:xfrm>
          </p:grpSpPr>
          <p:cxnSp>
            <p:nvCxnSpPr>
              <p:cNvPr id="108" name="OTLSHAPE_M_0e28a84cf6724e00a089964be0d24b0c_Connector1">
                <a:extLst>
                  <a:ext uri="{FF2B5EF4-FFF2-40B4-BE49-F238E27FC236}">
                    <a16:creationId xmlns:a16="http://schemas.microsoft.com/office/drawing/2014/main" id="{6476CAEA-EB94-483D-A0A9-D43543779CBD}"/>
                  </a:ext>
                </a:extLst>
              </p:cNvPr>
              <p:cNvCxnSpPr>
                <a:cxnSpLocks/>
              </p:cNvCxnSpPr>
              <p:nvPr>
                <p:custDataLst>
                  <p:tags r:id="rId28"/>
                </p:custDataLst>
              </p:nvPr>
            </p:nvCxnSpPr>
            <p:spPr>
              <a:xfrm>
                <a:off x="2772278" y="3025677"/>
                <a:ext cx="0" cy="280425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alpha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OTLSHAPE_M_0e28a84cf6724e00a089964be0d24b0c_Shape">
                <a:extLst>
                  <a:ext uri="{FF2B5EF4-FFF2-40B4-BE49-F238E27FC236}">
                    <a16:creationId xmlns:a16="http://schemas.microsoft.com/office/drawing/2014/main" id="{9CB5521F-9E6B-4209-A294-0A96E254365D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2797678" y="3025677"/>
                <a:ext cx="165100" cy="165100"/>
              </a:xfrm>
              <a:prstGeom prst="wave">
                <a:avLst/>
              </a:prstGeom>
              <a:solidFill>
                <a:schemeClr val="accent6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112" name="OTLSHAPE_SLT_cbc6053273674742982e85d542978064_Shape">
              <a:extLst>
                <a:ext uri="{FF2B5EF4-FFF2-40B4-BE49-F238E27FC236}">
                  <a16:creationId xmlns:a16="http://schemas.microsoft.com/office/drawing/2014/main" id="{59ECD5CB-E152-48B5-AE3B-EC5BA5F597B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012445" y="5993774"/>
              <a:ext cx="3021520" cy="170519"/>
            </a:xfrm>
            <a:prstGeom prst="roundRect">
              <a:avLst/>
            </a:prstGeom>
            <a:solidFill>
              <a:srgbClr val="00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8" name="Стрелка: вправо 37">
              <a:extLst>
                <a:ext uri="{FF2B5EF4-FFF2-40B4-BE49-F238E27FC236}">
                  <a16:creationId xmlns:a16="http://schemas.microsoft.com/office/drawing/2014/main" id="{EC6B7C7B-8BF4-472B-B817-CF75E70A4D88}"/>
                </a:ext>
              </a:extLst>
            </p:cNvPr>
            <p:cNvSpPr/>
            <p:nvPr/>
          </p:nvSpPr>
          <p:spPr>
            <a:xfrm>
              <a:off x="11889031" y="5925320"/>
              <a:ext cx="257656" cy="320661"/>
            </a:xfrm>
            <a:prstGeom prst="rightArrow">
              <a:avLst/>
            </a:prstGeom>
            <a:solidFill>
              <a:srgbClr val="00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3" name="Стрелка: вправо 112">
              <a:extLst>
                <a:ext uri="{FF2B5EF4-FFF2-40B4-BE49-F238E27FC236}">
                  <a16:creationId xmlns:a16="http://schemas.microsoft.com/office/drawing/2014/main" id="{6BC48F4D-AFCB-456F-B566-A96E2680EE95}"/>
                </a:ext>
              </a:extLst>
            </p:cNvPr>
            <p:cNvSpPr/>
            <p:nvPr/>
          </p:nvSpPr>
          <p:spPr>
            <a:xfrm>
              <a:off x="11871232" y="3981632"/>
              <a:ext cx="257656" cy="320661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4" name="Стрелка: вправо 113">
              <a:extLst>
                <a:ext uri="{FF2B5EF4-FFF2-40B4-BE49-F238E27FC236}">
                  <a16:creationId xmlns:a16="http://schemas.microsoft.com/office/drawing/2014/main" id="{6A7003C3-ECFC-4EF2-A64F-B111A14D719E}"/>
                </a:ext>
              </a:extLst>
            </p:cNvPr>
            <p:cNvSpPr/>
            <p:nvPr/>
          </p:nvSpPr>
          <p:spPr>
            <a:xfrm>
              <a:off x="11862683" y="2366633"/>
              <a:ext cx="257656" cy="320661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116" name="Группа 115">
              <a:extLst>
                <a:ext uri="{FF2B5EF4-FFF2-40B4-BE49-F238E27FC236}">
                  <a16:creationId xmlns:a16="http://schemas.microsoft.com/office/drawing/2014/main" id="{5AE3D431-19A5-4AF7-8A6B-F57A9DD78A20}"/>
                </a:ext>
              </a:extLst>
            </p:cNvPr>
            <p:cNvGrpSpPr/>
            <p:nvPr/>
          </p:nvGrpSpPr>
          <p:grpSpPr>
            <a:xfrm>
              <a:off x="2722315" y="3596928"/>
              <a:ext cx="190500" cy="280425"/>
              <a:chOff x="2772278" y="3025677"/>
              <a:chExt cx="190500" cy="280425"/>
            </a:xfrm>
          </p:grpSpPr>
          <p:cxnSp>
            <p:nvCxnSpPr>
              <p:cNvPr id="117" name="OTLSHAPE_M_0e28a84cf6724e00a089964be0d24b0c_Connector1">
                <a:extLst>
                  <a:ext uri="{FF2B5EF4-FFF2-40B4-BE49-F238E27FC236}">
                    <a16:creationId xmlns:a16="http://schemas.microsoft.com/office/drawing/2014/main" id="{78E16623-9042-4647-9CE4-C2DE889D4A85}"/>
                  </a:ext>
                </a:extLst>
              </p:cNvPr>
              <p:cNvCxnSpPr>
                <a:cxnSpLocks/>
              </p:cNvCxnSpPr>
              <p:nvPr>
                <p:custDataLst>
                  <p:tags r:id="rId26"/>
                </p:custDataLst>
              </p:nvPr>
            </p:nvCxnSpPr>
            <p:spPr>
              <a:xfrm>
                <a:off x="2772278" y="3025677"/>
                <a:ext cx="0" cy="280425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alpha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OTLSHAPE_M_0e28a84cf6724e00a089964be0d24b0c_Shape">
                <a:extLst>
                  <a:ext uri="{FF2B5EF4-FFF2-40B4-BE49-F238E27FC236}">
                    <a16:creationId xmlns:a16="http://schemas.microsoft.com/office/drawing/2014/main" id="{38AB6C27-0587-429B-9F8E-C423841F5E27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2797678" y="3025677"/>
                <a:ext cx="165100" cy="165100"/>
              </a:xfrm>
              <a:prstGeom prst="wave">
                <a:avLst/>
              </a:prstGeom>
              <a:solidFill>
                <a:srgbClr val="0000FF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4B97501F-21B1-45D5-90C8-64639953B708}"/>
                </a:ext>
              </a:extLst>
            </p:cNvPr>
            <p:cNvGrpSpPr/>
            <p:nvPr/>
          </p:nvGrpSpPr>
          <p:grpSpPr>
            <a:xfrm>
              <a:off x="5458391" y="3601559"/>
              <a:ext cx="190500" cy="280425"/>
              <a:chOff x="2772278" y="3025677"/>
              <a:chExt cx="190500" cy="280425"/>
            </a:xfrm>
          </p:grpSpPr>
          <p:cxnSp>
            <p:nvCxnSpPr>
              <p:cNvPr id="120" name="OTLSHAPE_M_0e28a84cf6724e00a089964be0d24b0c_Connector1">
                <a:extLst>
                  <a:ext uri="{FF2B5EF4-FFF2-40B4-BE49-F238E27FC236}">
                    <a16:creationId xmlns:a16="http://schemas.microsoft.com/office/drawing/2014/main" id="{D09A33DB-8B65-4C9B-8E9E-AE155131C252}"/>
                  </a:ext>
                </a:extLst>
              </p:cNvPr>
              <p:cNvCxnSpPr>
                <a:cxnSpLocks/>
              </p:cNvCxnSpPr>
              <p:nvPr>
                <p:custDataLst>
                  <p:tags r:id="rId24"/>
                </p:custDataLst>
              </p:nvPr>
            </p:nvCxnSpPr>
            <p:spPr>
              <a:xfrm>
                <a:off x="2772278" y="3025677"/>
                <a:ext cx="0" cy="280425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alpha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TLSHAPE_M_0e28a84cf6724e00a089964be0d24b0c_Shape">
                <a:extLst>
                  <a:ext uri="{FF2B5EF4-FFF2-40B4-BE49-F238E27FC236}">
                    <a16:creationId xmlns:a16="http://schemas.microsoft.com/office/drawing/2014/main" id="{8F8527A5-D567-47DC-AFB7-5903C459B9EC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2797678" y="3025677"/>
                <a:ext cx="165100" cy="165100"/>
              </a:xfrm>
              <a:prstGeom prst="wave">
                <a:avLst/>
              </a:prstGeom>
              <a:solidFill>
                <a:srgbClr val="0000FF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3D202E9F-C317-4F5C-9CF3-2882FB511C61}"/>
                </a:ext>
              </a:extLst>
            </p:cNvPr>
            <p:cNvGrpSpPr/>
            <p:nvPr/>
          </p:nvGrpSpPr>
          <p:grpSpPr>
            <a:xfrm>
              <a:off x="6953474" y="3210059"/>
              <a:ext cx="190500" cy="280425"/>
              <a:chOff x="2772278" y="3025677"/>
              <a:chExt cx="190500" cy="280425"/>
            </a:xfrm>
          </p:grpSpPr>
          <p:cxnSp>
            <p:nvCxnSpPr>
              <p:cNvPr id="123" name="OTLSHAPE_M_0e28a84cf6724e00a089964be0d24b0c_Connector1">
                <a:extLst>
                  <a:ext uri="{FF2B5EF4-FFF2-40B4-BE49-F238E27FC236}">
                    <a16:creationId xmlns:a16="http://schemas.microsoft.com/office/drawing/2014/main" id="{8011FA80-BC6E-49B9-82C9-79CFE3B7DBB3}"/>
                  </a:ext>
                </a:extLst>
              </p:cNvPr>
              <p:cNvCxnSpPr>
                <a:cxnSpLocks/>
              </p:cNvCxnSpPr>
              <p:nvPr>
                <p:custDataLst>
                  <p:tags r:id="rId22"/>
                </p:custDataLst>
              </p:nvPr>
            </p:nvCxnSpPr>
            <p:spPr>
              <a:xfrm>
                <a:off x="2772278" y="3025677"/>
                <a:ext cx="0" cy="280425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alpha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TLSHAPE_M_0e28a84cf6724e00a089964be0d24b0c_Shape">
                <a:extLst>
                  <a:ext uri="{FF2B5EF4-FFF2-40B4-BE49-F238E27FC236}">
                    <a16:creationId xmlns:a16="http://schemas.microsoft.com/office/drawing/2014/main" id="{453E7990-750D-4065-80AE-CC3A7EAF58DB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2797678" y="3025677"/>
                <a:ext cx="165100" cy="165100"/>
              </a:xfrm>
              <a:prstGeom prst="wave">
                <a:avLst/>
              </a:prstGeom>
              <a:solidFill>
                <a:srgbClr val="B20E12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36E4F9D8-B241-432D-9A99-5FB86EBE7047}"/>
                </a:ext>
              </a:extLst>
            </p:cNvPr>
            <p:cNvGrpSpPr/>
            <p:nvPr/>
          </p:nvGrpSpPr>
          <p:grpSpPr>
            <a:xfrm>
              <a:off x="10603986" y="3199557"/>
              <a:ext cx="190500" cy="280425"/>
              <a:chOff x="2772278" y="3025677"/>
              <a:chExt cx="190500" cy="280425"/>
            </a:xfrm>
          </p:grpSpPr>
          <p:cxnSp>
            <p:nvCxnSpPr>
              <p:cNvPr id="126" name="OTLSHAPE_M_0e28a84cf6724e00a089964be0d24b0c_Connector1">
                <a:extLst>
                  <a:ext uri="{FF2B5EF4-FFF2-40B4-BE49-F238E27FC236}">
                    <a16:creationId xmlns:a16="http://schemas.microsoft.com/office/drawing/2014/main" id="{F682382D-6D9D-4958-9E6D-1B939BE18450}"/>
                  </a:ext>
                </a:extLst>
              </p:cNvPr>
              <p:cNvCxnSpPr>
                <a:cxnSpLocks/>
              </p:cNvCxnSpPr>
              <p:nvPr>
                <p:custDataLst>
                  <p:tags r:id="rId20"/>
                </p:custDataLst>
              </p:nvPr>
            </p:nvCxnSpPr>
            <p:spPr>
              <a:xfrm>
                <a:off x="2772278" y="3025677"/>
                <a:ext cx="0" cy="280425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alpha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TLSHAPE_M_0e28a84cf6724e00a089964be0d24b0c_Shape">
                <a:extLst>
                  <a:ext uri="{FF2B5EF4-FFF2-40B4-BE49-F238E27FC236}">
                    <a16:creationId xmlns:a16="http://schemas.microsoft.com/office/drawing/2014/main" id="{81729D93-BFC8-47D1-8FC6-22FF1E7F8B35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2797678" y="3025677"/>
                <a:ext cx="165100" cy="165100"/>
              </a:xfrm>
              <a:prstGeom prst="wave">
                <a:avLst/>
              </a:prstGeom>
              <a:solidFill>
                <a:srgbClr val="B20E12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DBD765A8-22EE-4297-9C7F-0E11DED9D923}"/>
                </a:ext>
              </a:extLst>
            </p:cNvPr>
            <p:cNvGrpSpPr/>
            <p:nvPr/>
          </p:nvGrpSpPr>
          <p:grpSpPr>
            <a:xfrm>
              <a:off x="9081786" y="3604163"/>
              <a:ext cx="190500" cy="280425"/>
              <a:chOff x="2772278" y="3025677"/>
              <a:chExt cx="190500" cy="280425"/>
            </a:xfrm>
          </p:grpSpPr>
          <p:cxnSp>
            <p:nvCxnSpPr>
              <p:cNvPr id="130" name="OTLSHAPE_M_0e28a84cf6724e00a089964be0d24b0c_Connector1">
                <a:extLst>
                  <a:ext uri="{FF2B5EF4-FFF2-40B4-BE49-F238E27FC236}">
                    <a16:creationId xmlns:a16="http://schemas.microsoft.com/office/drawing/2014/main" id="{75CF9431-97BA-4A34-BADD-0EAFB2658DFC}"/>
                  </a:ext>
                </a:extLst>
              </p:cNvPr>
              <p:cNvCxnSpPr>
                <a:cxnSpLocks/>
              </p:cNvCxnSpPr>
              <p:nvPr>
                <p:custDataLst>
                  <p:tags r:id="rId18"/>
                </p:custDataLst>
              </p:nvPr>
            </p:nvCxnSpPr>
            <p:spPr>
              <a:xfrm>
                <a:off x="2772278" y="3025677"/>
                <a:ext cx="0" cy="280425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alpha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TLSHAPE_M_0e28a84cf6724e00a089964be0d24b0c_Shape">
                <a:extLst>
                  <a:ext uri="{FF2B5EF4-FFF2-40B4-BE49-F238E27FC236}">
                    <a16:creationId xmlns:a16="http://schemas.microsoft.com/office/drawing/2014/main" id="{5B54D1FF-0471-448D-9AAA-0340AFF83DDB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2797678" y="3025677"/>
                <a:ext cx="165100" cy="165100"/>
              </a:xfrm>
              <a:prstGeom prst="wave">
                <a:avLst/>
              </a:prstGeom>
              <a:solidFill>
                <a:srgbClr val="0000FF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2" name="Группа 131">
              <a:extLst>
                <a:ext uri="{FF2B5EF4-FFF2-40B4-BE49-F238E27FC236}">
                  <a16:creationId xmlns:a16="http://schemas.microsoft.com/office/drawing/2014/main" id="{BE371AEF-92FE-4C2F-B3B0-DE59BA66801B}"/>
                </a:ext>
              </a:extLst>
            </p:cNvPr>
            <p:cNvGrpSpPr/>
            <p:nvPr/>
          </p:nvGrpSpPr>
          <p:grpSpPr>
            <a:xfrm>
              <a:off x="6953474" y="3614682"/>
              <a:ext cx="190500" cy="280425"/>
              <a:chOff x="2772278" y="3025677"/>
              <a:chExt cx="190500" cy="280425"/>
            </a:xfrm>
          </p:grpSpPr>
          <p:cxnSp>
            <p:nvCxnSpPr>
              <p:cNvPr id="133" name="OTLSHAPE_M_0e28a84cf6724e00a089964be0d24b0c_Connector1">
                <a:extLst>
                  <a:ext uri="{FF2B5EF4-FFF2-40B4-BE49-F238E27FC236}">
                    <a16:creationId xmlns:a16="http://schemas.microsoft.com/office/drawing/2014/main" id="{3D7710CC-8EB8-452D-A4C8-E061E66CB38F}"/>
                  </a:ext>
                </a:extLst>
              </p:cNvPr>
              <p:cNvCxnSpPr>
                <a:cxnSpLocks/>
              </p:cNvCxnSpPr>
              <p:nvPr>
                <p:custDataLst>
                  <p:tags r:id="rId16"/>
                </p:custDataLst>
              </p:nvPr>
            </p:nvCxnSpPr>
            <p:spPr>
              <a:xfrm>
                <a:off x="2772278" y="3025677"/>
                <a:ext cx="0" cy="280425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alpha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OTLSHAPE_M_0e28a84cf6724e00a089964be0d24b0c_Shape">
                <a:extLst>
                  <a:ext uri="{FF2B5EF4-FFF2-40B4-BE49-F238E27FC236}">
                    <a16:creationId xmlns:a16="http://schemas.microsoft.com/office/drawing/2014/main" id="{F9B43F11-81F7-4C7C-9C60-189A5D7107D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2797678" y="3025677"/>
                <a:ext cx="165100" cy="165100"/>
              </a:xfrm>
              <a:prstGeom prst="wave">
                <a:avLst/>
              </a:prstGeom>
              <a:solidFill>
                <a:srgbClr val="0000FF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5" name="Группа 134">
              <a:extLst>
                <a:ext uri="{FF2B5EF4-FFF2-40B4-BE49-F238E27FC236}">
                  <a16:creationId xmlns:a16="http://schemas.microsoft.com/office/drawing/2014/main" id="{9E2EB786-055F-429C-93D6-0A6512C78C88}"/>
                </a:ext>
              </a:extLst>
            </p:cNvPr>
            <p:cNvGrpSpPr/>
            <p:nvPr/>
          </p:nvGrpSpPr>
          <p:grpSpPr>
            <a:xfrm>
              <a:off x="10583194" y="3593572"/>
              <a:ext cx="190500" cy="280425"/>
              <a:chOff x="2772278" y="3025677"/>
              <a:chExt cx="190500" cy="280425"/>
            </a:xfrm>
          </p:grpSpPr>
          <p:cxnSp>
            <p:nvCxnSpPr>
              <p:cNvPr id="136" name="OTLSHAPE_M_0e28a84cf6724e00a089964be0d24b0c_Connector1">
                <a:extLst>
                  <a:ext uri="{FF2B5EF4-FFF2-40B4-BE49-F238E27FC236}">
                    <a16:creationId xmlns:a16="http://schemas.microsoft.com/office/drawing/2014/main" id="{4F79E870-2CBC-49E4-9122-64E0234572E5}"/>
                  </a:ext>
                </a:extLst>
              </p:cNvPr>
              <p:cNvCxnSpPr>
                <a:cxnSpLocks/>
              </p:cNvCxnSpPr>
              <p:nvPr>
                <p:custDataLst>
                  <p:tags r:id="rId14"/>
                </p:custDataLst>
              </p:nvPr>
            </p:nvCxnSpPr>
            <p:spPr>
              <a:xfrm>
                <a:off x="2772278" y="3025677"/>
                <a:ext cx="0" cy="280425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alpha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TLSHAPE_M_0e28a84cf6724e00a089964be0d24b0c_Shape">
                <a:extLst>
                  <a:ext uri="{FF2B5EF4-FFF2-40B4-BE49-F238E27FC236}">
                    <a16:creationId xmlns:a16="http://schemas.microsoft.com/office/drawing/2014/main" id="{CB3601C4-3675-42C6-B7F8-272F5CCBA3AE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2797678" y="3025677"/>
                <a:ext cx="165100" cy="165100"/>
              </a:xfrm>
              <a:prstGeom prst="wave">
                <a:avLst/>
              </a:prstGeom>
              <a:solidFill>
                <a:srgbClr val="0000FF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8" name="Группа 137">
              <a:extLst>
                <a:ext uri="{FF2B5EF4-FFF2-40B4-BE49-F238E27FC236}">
                  <a16:creationId xmlns:a16="http://schemas.microsoft.com/office/drawing/2014/main" id="{0DB3ACA2-1228-4F33-B981-FB2F49743369}"/>
                </a:ext>
              </a:extLst>
            </p:cNvPr>
            <p:cNvGrpSpPr/>
            <p:nvPr/>
          </p:nvGrpSpPr>
          <p:grpSpPr>
            <a:xfrm>
              <a:off x="9085644" y="4762295"/>
              <a:ext cx="190500" cy="280425"/>
              <a:chOff x="2772278" y="3025677"/>
              <a:chExt cx="190500" cy="280425"/>
            </a:xfrm>
          </p:grpSpPr>
          <p:cxnSp>
            <p:nvCxnSpPr>
              <p:cNvPr id="139" name="OTLSHAPE_M_0e28a84cf6724e00a089964be0d24b0c_Connector1">
                <a:extLst>
                  <a:ext uri="{FF2B5EF4-FFF2-40B4-BE49-F238E27FC236}">
                    <a16:creationId xmlns:a16="http://schemas.microsoft.com/office/drawing/2014/main" id="{4310255E-3E68-45F0-B944-0B41DA1802C7}"/>
                  </a:ext>
                </a:extLst>
              </p:cNvPr>
              <p:cNvCxnSpPr>
                <a:cxnSpLocks/>
              </p:cNvCxnSpPr>
              <p:nvPr>
                <p:custDataLst>
                  <p:tags r:id="rId12"/>
                </p:custDataLst>
              </p:nvPr>
            </p:nvCxnSpPr>
            <p:spPr>
              <a:xfrm>
                <a:off x="2772278" y="3025677"/>
                <a:ext cx="0" cy="280425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alpha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TLSHAPE_M_0e28a84cf6724e00a089964be0d24b0c_Shape">
                <a:extLst>
                  <a:ext uri="{FF2B5EF4-FFF2-40B4-BE49-F238E27FC236}">
                    <a16:creationId xmlns:a16="http://schemas.microsoft.com/office/drawing/2014/main" id="{8F180D35-BAEA-48CD-829D-F52573E1FE0C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2797678" y="3025677"/>
                <a:ext cx="165100" cy="165100"/>
              </a:xfrm>
              <a:prstGeom prst="wave">
                <a:avLst/>
              </a:prstGeom>
              <a:solidFill>
                <a:schemeClr val="accent6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EA208186-8BEA-42CD-B6FF-575BEEA03AD1}"/>
                </a:ext>
              </a:extLst>
            </p:cNvPr>
            <p:cNvSpPr/>
            <p:nvPr/>
          </p:nvSpPr>
          <p:spPr>
            <a:xfrm>
              <a:off x="5612703" y="4701390"/>
              <a:ext cx="98737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Inauguration meeting</a:t>
              </a: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Звезда: 5 точек 72">
              <a:extLst>
                <a:ext uri="{FF2B5EF4-FFF2-40B4-BE49-F238E27FC236}">
                  <a16:creationId xmlns:a16="http://schemas.microsoft.com/office/drawing/2014/main" id="{6574F798-A1D6-4B96-A830-8FFF686FEFB6}"/>
                </a:ext>
              </a:extLst>
            </p:cNvPr>
            <p:cNvSpPr/>
            <p:nvPr/>
          </p:nvSpPr>
          <p:spPr>
            <a:xfrm>
              <a:off x="10256346" y="5586165"/>
              <a:ext cx="260324" cy="21138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1" name="Звезда: 5 точек 140">
              <a:extLst>
                <a:ext uri="{FF2B5EF4-FFF2-40B4-BE49-F238E27FC236}">
                  <a16:creationId xmlns:a16="http://schemas.microsoft.com/office/drawing/2014/main" id="{59725857-0AC0-488F-9B18-488850265E2C}"/>
                </a:ext>
              </a:extLst>
            </p:cNvPr>
            <p:cNvSpPr/>
            <p:nvPr/>
          </p:nvSpPr>
          <p:spPr>
            <a:xfrm>
              <a:off x="10631236" y="5578269"/>
              <a:ext cx="260324" cy="21138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2" name="Звезда: 5 точек 141">
              <a:extLst>
                <a:ext uri="{FF2B5EF4-FFF2-40B4-BE49-F238E27FC236}">
                  <a16:creationId xmlns:a16="http://schemas.microsoft.com/office/drawing/2014/main" id="{EDD1B82B-52CB-49D0-B545-802FB872DE1D}"/>
                </a:ext>
              </a:extLst>
            </p:cNvPr>
            <p:cNvSpPr/>
            <p:nvPr/>
          </p:nvSpPr>
          <p:spPr>
            <a:xfrm>
              <a:off x="10990986" y="5579010"/>
              <a:ext cx="260324" cy="21138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3" name="Прямоугольник 142">
              <a:extLst>
                <a:ext uri="{FF2B5EF4-FFF2-40B4-BE49-F238E27FC236}">
                  <a16:creationId xmlns:a16="http://schemas.microsoft.com/office/drawing/2014/main" id="{AF8D130D-D087-4362-B616-6FCC341793B4}"/>
                </a:ext>
              </a:extLst>
            </p:cNvPr>
            <p:cNvSpPr/>
            <p:nvPr/>
          </p:nvSpPr>
          <p:spPr>
            <a:xfrm>
              <a:off x="9903251" y="5738198"/>
              <a:ext cx="17101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Первые результаты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0A64DEE-0530-41B0-A9E4-BD515815E72D}"/>
                </a:ext>
              </a:extLst>
            </p:cNvPr>
            <p:cNvSpPr txBox="1"/>
            <p:nvPr/>
          </p:nvSpPr>
          <p:spPr>
            <a:xfrm rot="18000000">
              <a:off x="8664904" y="3637354"/>
              <a:ext cx="46574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Процесс генерации инноваций на платформе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ARIADNA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2566FCF5-E812-448E-BFB6-4F545DEA5EFD}"/>
              </a:ext>
            </a:extLst>
          </p:cNvPr>
          <p:cNvSpPr txBox="1"/>
          <p:nvPr/>
        </p:nvSpPr>
        <p:spPr>
          <a:xfrm rot="18000000">
            <a:off x="8057771" y="2397586"/>
            <a:ext cx="465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Регулярная работа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0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ранспорт, кран&#10;&#10;Автоматически созданное описание">
            <a:extLst>
              <a:ext uri="{FF2B5EF4-FFF2-40B4-BE49-F238E27FC236}">
                <a16:creationId xmlns:a16="http://schemas.microsoft.com/office/drawing/2014/main" id="{1728D19B-BC2F-E674-7F14-1683511853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533" y="3487052"/>
            <a:ext cx="3778757" cy="18750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6E72BA-1E44-829A-5106-8EA9EF00B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7" y="5402005"/>
            <a:ext cx="3091780" cy="13645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 descr="Изображение выглядит как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24036467-6000-A17B-307F-C4E7AC5026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7" y="3477983"/>
            <a:ext cx="3091780" cy="18750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0DE074-68E0-7728-A5BB-5A709EBE20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74" y="5362091"/>
            <a:ext cx="3723716" cy="13645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042532-74B1-F14A-0079-BCF432DFD105}"/>
              </a:ext>
            </a:extLst>
          </p:cNvPr>
          <p:cNvSpPr/>
          <p:nvPr/>
        </p:nvSpPr>
        <p:spPr>
          <a:xfrm>
            <a:off x="177017" y="171637"/>
            <a:ext cx="11470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800" b="1" cap="small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Проект ДЦ-140</a:t>
            </a:r>
            <a:r>
              <a:rPr lang="en-US" sz="2800" b="1" cap="small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. </a:t>
            </a:r>
            <a:r>
              <a:rPr lang="ru-RU" sz="2800" b="1" cap="small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Ускоритель: Статус</a:t>
            </a:r>
            <a:r>
              <a:rPr lang="en-US" sz="2800" b="1" cap="small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ru-RU" sz="2800" b="1" cap="small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- «</a:t>
            </a:r>
            <a:r>
              <a:rPr lang="en-US" sz="2800" b="1" cap="small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Under Construction</a:t>
            </a:r>
            <a:r>
              <a:rPr lang="ru-RU" sz="2800" b="1" cap="small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»</a:t>
            </a:r>
            <a:r>
              <a:rPr lang="en-US" sz="2800" b="1" cap="small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902725-174A-1A0B-1A1D-6BC1F5249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0" t="30526" b="11373"/>
          <a:stretch/>
        </p:blipFill>
        <p:spPr>
          <a:xfrm>
            <a:off x="183861" y="795154"/>
            <a:ext cx="2835973" cy="2633845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B70F80F0-78DB-FD43-9E6C-541C30C04E33}"/>
              </a:ext>
            </a:extLst>
          </p:cNvPr>
          <p:cNvSpPr/>
          <p:nvPr/>
        </p:nvSpPr>
        <p:spPr>
          <a:xfrm>
            <a:off x="546091" y="1380256"/>
            <a:ext cx="923113" cy="641252"/>
          </a:xfrm>
          <a:prstGeom prst="ellipse">
            <a:avLst/>
          </a:prstGeom>
          <a:noFill/>
          <a:ln w="476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Рисунок 6" descr="Изображение выглядит как транспорт, кран&#10;&#10;Автоматически созданное описание">
            <a:extLst>
              <a:ext uri="{FF2B5EF4-FFF2-40B4-BE49-F238E27FC236}">
                <a16:creationId xmlns:a16="http://schemas.microsoft.com/office/drawing/2014/main" id="{DE2D9329-6FD4-DE09-411F-DE77A3DCA1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74" y="694252"/>
            <a:ext cx="5217660" cy="27528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84D93B-BABB-9EC1-541B-8A673CC65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35" y="723222"/>
            <a:ext cx="3817193" cy="2694946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90000638-2CE2-37B4-8584-2D6E3E8A1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166146"/>
              </p:ext>
            </p:extLst>
          </p:nvPr>
        </p:nvGraphicFramePr>
        <p:xfrm>
          <a:off x="3267088" y="3646884"/>
          <a:ext cx="4893933" cy="3039479"/>
        </p:xfrm>
        <a:graphic>
          <a:graphicData uri="http://schemas.openxmlformats.org/drawingml/2006/table">
            <a:tbl>
              <a:tblPr firstRow="1" bandRow="1"/>
              <a:tblGrid>
                <a:gridCol w="2489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4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668">
                <a:tc gridSpan="2">
                  <a:txBody>
                    <a:bodyPr/>
                    <a:lstStyle>
                      <a:lvl1pPr marL="0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characteristics and peculiarities of DC-140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370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of ions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to Bi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370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A/Z ratio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7.35 – 8.25 and 4.9 – 5.5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370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intensities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 to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1х10</a:t>
                      </a:r>
                      <a:r>
                        <a:rPr lang="ru-RU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370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energies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2.124 and 4.8 M</a:t>
                      </a: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eV/nucleon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370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</a:t>
                      </a:r>
                      <a:r>
                        <a:rPr lang="en-GB" sz="11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Single value  f = 8.632 MHz</a:t>
                      </a:r>
                      <a:r>
                        <a:rPr lang="en-GB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851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1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harmonic number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 = 3 (f=2.877MHz)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 = 2 (f=4.316 MHz)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370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experimental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beam lines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370">
                <a:tc gridSpan="2"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'‘beam cocktail'' option  (quick switching between ion species)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370">
                <a:tc gridSpan="2"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Simplicity of operation 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8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C8A389-9C2B-4D28-959E-39E263355C9F}"/>
              </a:ext>
            </a:extLst>
          </p:cNvPr>
          <p:cNvSpPr/>
          <p:nvPr/>
        </p:nvSpPr>
        <p:spPr>
          <a:xfrm>
            <a:off x="323055" y="182857"/>
            <a:ext cx="11470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Проект ДЦ-140. Направления исследований и разработок.</a:t>
            </a:r>
            <a:endParaRPr kumimoji="0" lang="en-US" sz="28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8C84EB1-4523-4CC1-A166-45974864A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789439"/>
              </p:ext>
            </p:extLst>
          </p:nvPr>
        </p:nvGraphicFramePr>
        <p:xfrm>
          <a:off x="326083" y="930730"/>
          <a:ext cx="11785600" cy="27326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9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1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47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Ионно-имплантационные нанотехнологии и радиационное материаловедение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1362" marR="713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Трековые мембраны и модификация материалов, индуцированная тяжелыми ионами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R&amp;D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 области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Life Science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362" marR="713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Тестирование электронных компонентов (авионика и космос) на радиационную стойкость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71362" marR="7136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35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1362" marR="713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5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362" marR="713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362" marR="713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" name="object 15">
            <a:extLst>
              <a:ext uri="{FF2B5EF4-FFF2-40B4-BE49-F238E27FC236}">
                <a16:creationId xmlns:a16="http://schemas.microsoft.com/office/drawing/2014/main" id="{61D1D4DE-3A48-42AE-8B42-7C928172C75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602" y="152427"/>
            <a:ext cx="650710" cy="542572"/>
          </a:xfrm>
          <a:prstGeom prst="rect">
            <a:avLst/>
          </a:prstGeom>
        </p:spPr>
      </p:pic>
      <p:pic>
        <p:nvPicPr>
          <p:cNvPr id="20" name="Picture 2" descr="C:\PC_users\skuratov\mail\SA\2014\Y2Ti2O7_Paper\Paper\Figures\fig1.jpg">
            <a:extLst>
              <a:ext uri="{FF2B5EF4-FFF2-40B4-BE49-F238E27FC236}">
                <a16:creationId xmlns:a16="http://schemas.microsoft.com/office/drawing/2014/main" id="{C6195822-CE08-4D9A-AB28-AD7159E1D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46" y="2448494"/>
            <a:ext cx="1653028" cy="110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F567D1E-06C3-4C2E-990E-E3B0C572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03" y="1920457"/>
            <a:ext cx="1316137" cy="110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Fig14B">
            <a:extLst>
              <a:ext uri="{FF2B5EF4-FFF2-40B4-BE49-F238E27FC236}">
                <a16:creationId xmlns:a16="http://schemas.microsoft.com/office/drawing/2014/main" id="{EF9D5959-62D7-45E9-8998-E856CC75870E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87829" y="1865900"/>
            <a:ext cx="845205" cy="8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AC3439C-F86E-4B13-87C5-9C7DA5207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45" y="1865902"/>
            <a:ext cx="845205" cy="828899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T110705">
            <a:extLst>
              <a:ext uri="{FF2B5EF4-FFF2-40B4-BE49-F238E27FC236}">
                <a16:creationId xmlns:a16="http://schemas.microsoft.com/office/drawing/2014/main" id="{5BDEF25F-C4B0-46A6-BC0E-E93663CF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10" y="1865901"/>
            <a:ext cx="845205" cy="8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210971B-A265-411E-8CFC-37033C7C6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4" y="1920457"/>
            <a:ext cx="1057524" cy="73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80768E2-BC5C-46B3-9D54-B5DDBAB75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41" y="2006609"/>
            <a:ext cx="3557341" cy="121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F14205A-8CC6-48EB-907A-14DA9E2035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56" y="215092"/>
            <a:ext cx="703637" cy="5544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F7ABD1-1839-1702-0F8A-9762C69A5F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6180" y="1865901"/>
            <a:ext cx="850555" cy="8452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A03BBE-582C-EE2F-42A7-261759CCE5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4778" y="2764062"/>
            <a:ext cx="838256" cy="8260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97E934-6537-B83A-B6B8-6F958BCD9E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503" y="2764062"/>
            <a:ext cx="837211" cy="7962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9732C8-5C16-99D8-4306-E03EB22835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7882" y="2764062"/>
            <a:ext cx="881086" cy="79624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9AC434B-7C6B-9E6D-C0B9-025770A2CE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29899" y="2694770"/>
            <a:ext cx="866836" cy="853202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038091A-2173-B106-0D97-6D21628EDEAC}"/>
              </a:ext>
            </a:extLst>
          </p:cNvPr>
          <p:cNvGrpSpPr/>
          <p:nvPr/>
        </p:nvGrpSpPr>
        <p:grpSpPr>
          <a:xfrm>
            <a:off x="10035938" y="5428519"/>
            <a:ext cx="1877692" cy="1477456"/>
            <a:chOff x="10035938" y="5428519"/>
            <a:chExt cx="1877692" cy="147745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9E82B9-D408-2595-F3B8-9E843160C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035938" y="5428519"/>
              <a:ext cx="1877692" cy="139582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75597C6-5187-1C40-685D-A31CEAC4F33D}"/>
                </a:ext>
              </a:extLst>
            </p:cNvPr>
            <p:cNvSpPr txBox="1"/>
            <p:nvPr/>
          </p:nvSpPr>
          <p:spPr>
            <a:xfrm>
              <a:off x="10342575" y="6675143"/>
              <a:ext cx="145081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u="none" strike="noStrike" baseline="0" dirty="0">
                  <a:latin typeface="Calibri-Bold"/>
                </a:rPr>
                <a:t>Инфузионные фильтры</a:t>
              </a:r>
              <a:endParaRPr lang="ru-RU" sz="9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9D87737-D975-6A0D-5886-B1F63A3E4ED4}"/>
              </a:ext>
            </a:extLst>
          </p:cNvPr>
          <p:cNvGrpSpPr/>
          <p:nvPr/>
        </p:nvGrpSpPr>
        <p:grpSpPr>
          <a:xfrm>
            <a:off x="8776877" y="3685937"/>
            <a:ext cx="3325359" cy="2106904"/>
            <a:chOff x="8776877" y="3685937"/>
            <a:chExt cx="3325359" cy="21069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27D42D8-61BE-1806-968A-6F73AB0FE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776877" y="3685937"/>
              <a:ext cx="3325359" cy="210690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48F36C-0726-0267-8F62-EBA563C20408}"/>
                </a:ext>
              </a:extLst>
            </p:cNvPr>
            <p:cNvSpPr txBox="1"/>
            <p:nvPr/>
          </p:nvSpPr>
          <p:spPr>
            <a:xfrm>
              <a:off x="9971880" y="5388000"/>
              <a:ext cx="203307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900" b="1" i="0" u="none" strike="noStrike" baseline="0" dirty="0" err="1">
                  <a:latin typeface="Calibri-Bold"/>
                </a:rPr>
                <a:t>Плазмофильтры</a:t>
              </a:r>
              <a:endParaRPr lang="ru-RU" sz="900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62ECCE4-CD20-59BD-C22B-14FDD46CFFF1}"/>
              </a:ext>
            </a:extLst>
          </p:cNvPr>
          <p:cNvGrpSpPr/>
          <p:nvPr/>
        </p:nvGrpSpPr>
        <p:grpSpPr>
          <a:xfrm>
            <a:off x="5598259" y="3673866"/>
            <a:ext cx="2769082" cy="1876909"/>
            <a:chOff x="5695856" y="3705484"/>
            <a:chExt cx="2769082" cy="187690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7E083D31-6449-B0EF-40BA-D73F99424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95856" y="3705484"/>
              <a:ext cx="2769082" cy="187690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56C7D1-55F4-8DA3-9F5D-4AB7365BF2FF}"/>
                </a:ext>
              </a:extLst>
            </p:cNvPr>
            <p:cNvSpPr txBox="1"/>
            <p:nvPr/>
          </p:nvSpPr>
          <p:spPr>
            <a:xfrm>
              <a:off x="6119925" y="5286040"/>
              <a:ext cx="203307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900" b="1" i="0" u="none" strike="noStrike" baseline="0" dirty="0">
                  <a:latin typeface="Calibri-Bold"/>
                </a:rPr>
                <a:t>Системы для культивации клеток</a:t>
              </a:r>
              <a:endParaRPr lang="ru-RU" sz="9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538F764-5570-520E-98AC-82F77881D924}"/>
              </a:ext>
            </a:extLst>
          </p:cNvPr>
          <p:cNvGrpSpPr/>
          <p:nvPr/>
        </p:nvGrpSpPr>
        <p:grpSpPr>
          <a:xfrm>
            <a:off x="115915" y="5116763"/>
            <a:ext cx="2610018" cy="1621014"/>
            <a:chOff x="89764" y="5138507"/>
            <a:chExt cx="2610018" cy="162101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1519A35-D15F-0ABD-793B-EED12775C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9764" y="5138507"/>
              <a:ext cx="2460959" cy="157017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C1EB2D-9512-ABA5-A55F-6B071DB4B672}"/>
                </a:ext>
              </a:extLst>
            </p:cNvPr>
            <p:cNvSpPr txBox="1"/>
            <p:nvPr/>
          </p:nvSpPr>
          <p:spPr>
            <a:xfrm>
              <a:off x="171602" y="6528689"/>
              <a:ext cx="252818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u="none" strike="noStrike" baseline="0" dirty="0">
                  <a:latin typeface="Calibri" panose="020F0502020204030204" pitchFamily="34" charset="0"/>
                </a:rPr>
                <a:t>Лабораторная фильтрация воды и воздуха</a:t>
              </a:r>
              <a:endParaRPr lang="ru-RU" sz="900" b="1" dirty="0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54574D91-7E4E-A05A-171C-45E003AA285F}"/>
              </a:ext>
            </a:extLst>
          </p:cNvPr>
          <p:cNvGrpSpPr/>
          <p:nvPr/>
        </p:nvGrpSpPr>
        <p:grpSpPr>
          <a:xfrm>
            <a:off x="5867389" y="5617595"/>
            <a:ext cx="1841465" cy="1263214"/>
            <a:chOff x="5867389" y="5617595"/>
            <a:chExt cx="1841465" cy="1263214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E2CC418-515C-FA52-EBF2-704C7DFB5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67389" y="5617595"/>
              <a:ext cx="1841465" cy="114222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5ABD2E-B3E4-6014-AF40-20F51AAA8232}"/>
                </a:ext>
              </a:extLst>
            </p:cNvPr>
            <p:cNvSpPr txBox="1"/>
            <p:nvPr/>
          </p:nvSpPr>
          <p:spPr>
            <a:xfrm>
              <a:off x="6481912" y="6649977"/>
              <a:ext cx="112285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u="none" strike="noStrike" baseline="0" dirty="0">
                  <a:latin typeface="Calibri" panose="020F0502020204030204" pitchFamily="34" charset="0"/>
                </a:rPr>
                <a:t>Папаниколау тест</a:t>
              </a:r>
              <a:endParaRPr lang="ru-RU" sz="900" b="1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8F072CA-F66E-A42F-19D8-6ADF33C04242}"/>
              </a:ext>
            </a:extLst>
          </p:cNvPr>
          <p:cNvGrpSpPr/>
          <p:nvPr/>
        </p:nvGrpSpPr>
        <p:grpSpPr>
          <a:xfrm>
            <a:off x="319338" y="3653653"/>
            <a:ext cx="2039819" cy="1602786"/>
            <a:chOff x="319338" y="3653653"/>
            <a:chExt cx="2039819" cy="1602786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D9F49E5-5D1B-7E8B-7AD9-79A1C6BC1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19338" y="3653653"/>
              <a:ext cx="1836657" cy="143401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82F1F0-D5DA-921C-7AEF-171E1DB7E163}"/>
                </a:ext>
              </a:extLst>
            </p:cNvPr>
            <p:cNvSpPr txBox="1"/>
            <p:nvPr/>
          </p:nvSpPr>
          <p:spPr>
            <a:xfrm>
              <a:off x="326083" y="5025607"/>
              <a:ext cx="203307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900" b="1" i="0" u="none" strike="noStrike" baseline="0" dirty="0">
                  <a:latin typeface="Calibri-Bold"/>
                </a:rPr>
                <a:t>Наборы для инфузионной терапии</a:t>
              </a:r>
              <a:endParaRPr lang="ru-RU" sz="900" dirty="0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859FBB33-9BAC-EA24-BDF7-582BFAC8141F}"/>
              </a:ext>
            </a:extLst>
          </p:cNvPr>
          <p:cNvGrpSpPr/>
          <p:nvPr/>
        </p:nvGrpSpPr>
        <p:grpSpPr>
          <a:xfrm>
            <a:off x="7935202" y="5241001"/>
            <a:ext cx="1770301" cy="1540965"/>
            <a:chOff x="7935202" y="5241001"/>
            <a:chExt cx="1770301" cy="1540965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DD734F07-8A64-31B1-3D87-B2CC03A7D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935202" y="5241001"/>
              <a:ext cx="1770301" cy="137253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567EAB8-31E0-78B7-D415-552BEAE78236}"/>
                </a:ext>
              </a:extLst>
            </p:cNvPr>
            <p:cNvSpPr txBox="1"/>
            <p:nvPr/>
          </p:nvSpPr>
          <p:spPr>
            <a:xfrm>
              <a:off x="8055402" y="6551134"/>
              <a:ext cx="165010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u="none" strike="noStrike" baseline="0" dirty="0">
                  <a:latin typeface="Calibri" panose="020F0502020204030204" pitchFamily="34" charset="0"/>
                </a:rPr>
                <a:t>Бытовые фильтры для воды</a:t>
              </a:r>
              <a:endParaRPr lang="ru-RU" sz="9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6B7093B-89D6-F072-780B-5E9C2314DDAD}"/>
              </a:ext>
            </a:extLst>
          </p:cNvPr>
          <p:cNvGrpSpPr/>
          <p:nvPr/>
        </p:nvGrpSpPr>
        <p:grpSpPr>
          <a:xfrm>
            <a:off x="3596355" y="5587463"/>
            <a:ext cx="1311465" cy="1218607"/>
            <a:chOff x="3613612" y="5605736"/>
            <a:chExt cx="1311465" cy="121860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1D9C3E7-6E96-4206-3688-83EEB0A74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b="11551"/>
            <a:stretch/>
          </p:blipFill>
          <p:spPr>
            <a:xfrm>
              <a:off x="3613612" y="5605736"/>
              <a:ext cx="1311465" cy="115268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D6C999A-A63D-E2CA-816F-3B46EBB1698D}"/>
                </a:ext>
              </a:extLst>
            </p:cNvPr>
            <p:cNvSpPr txBox="1"/>
            <p:nvPr/>
          </p:nvSpPr>
          <p:spPr>
            <a:xfrm>
              <a:off x="3662651" y="6593511"/>
              <a:ext cx="120590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dirty="0">
                  <a:latin typeface="Calibri" panose="020F0502020204030204" pitchFamily="34" charset="0"/>
                </a:rPr>
                <a:t>Трековая м</a:t>
              </a:r>
              <a:r>
                <a:rPr lang="ru-RU" sz="900" b="1" i="0" u="none" strike="noStrike" baseline="0" dirty="0">
                  <a:latin typeface="Calibri" panose="020F0502020204030204" pitchFamily="34" charset="0"/>
                </a:rPr>
                <a:t>ембрана</a:t>
              </a:r>
              <a:endParaRPr lang="ru-RU" sz="9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56CBE16-A7AA-BC0F-2862-BEDBBA13229B}"/>
              </a:ext>
            </a:extLst>
          </p:cNvPr>
          <p:cNvGrpSpPr/>
          <p:nvPr/>
        </p:nvGrpSpPr>
        <p:grpSpPr>
          <a:xfrm>
            <a:off x="2634441" y="3739787"/>
            <a:ext cx="2675991" cy="2132961"/>
            <a:chOff x="2634441" y="3739787"/>
            <a:chExt cx="2675991" cy="213296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D789EBB9-BB7F-1374-977F-3416D48C3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634441" y="3739787"/>
              <a:ext cx="2574761" cy="185263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43109B-DEF1-4BDD-2C72-4865CA51EE85}"/>
                </a:ext>
              </a:extLst>
            </p:cNvPr>
            <p:cNvSpPr txBox="1"/>
            <p:nvPr/>
          </p:nvSpPr>
          <p:spPr>
            <a:xfrm>
              <a:off x="2782252" y="5503416"/>
              <a:ext cx="25281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i="0" u="none" strike="noStrike" baseline="0" dirty="0">
                  <a:latin typeface="Calibri" panose="020F0502020204030204" pitchFamily="34" charset="0"/>
                </a:rPr>
                <a:t>Системы концентрирования и сепарации для биотехнологий</a:t>
              </a:r>
              <a:endParaRPr lang="ru-RU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7973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27C2D88-080A-22A2-1645-F003523E5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1" y="4973072"/>
            <a:ext cx="2287457" cy="170207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C8A389-9C2B-4D28-959E-39E263355C9F}"/>
              </a:ext>
            </a:extLst>
          </p:cNvPr>
          <p:cNvSpPr/>
          <p:nvPr/>
        </p:nvSpPr>
        <p:spPr>
          <a:xfrm>
            <a:off x="323055" y="182857"/>
            <a:ext cx="114703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Проект ДЦ-140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571524A-334E-48C6-A60B-AD1C940E1AFA}"/>
              </a:ext>
            </a:extLst>
          </p:cNvPr>
          <p:cNvSpPr/>
          <p:nvPr/>
        </p:nvSpPr>
        <p:spPr>
          <a:xfrm>
            <a:off x="171602" y="1060016"/>
            <a:ext cx="3513158" cy="97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Пучковое время, выделяемое на базовых установках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U-400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U-400M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циклотрон ИЦ-100  </a:t>
            </a:r>
          </a:p>
        </p:txBody>
      </p:sp>
      <p:pic>
        <p:nvPicPr>
          <p:cNvPr id="17" name="object 15">
            <a:extLst>
              <a:ext uri="{FF2B5EF4-FFF2-40B4-BE49-F238E27FC236}">
                <a16:creationId xmlns:a16="http://schemas.microsoft.com/office/drawing/2014/main" id="{61D1D4DE-3A48-42AE-8B42-7C928172C75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602" y="152427"/>
            <a:ext cx="650710" cy="5425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F14205A-8CC6-48EB-907A-14DA9E203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56" y="215092"/>
            <a:ext cx="703637" cy="55447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021BA31-8730-0559-AAAD-3CA7E648C289}"/>
              </a:ext>
            </a:extLst>
          </p:cNvPr>
          <p:cNvSpPr/>
          <p:nvPr/>
        </p:nvSpPr>
        <p:spPr>
          <a:xfrm>
            <a:off x="8887067" y="884042"/>
            <a:ext cx="307765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Пучковое время, выделяемое на  модернизированном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U-400M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 новом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U-400R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ДЦ-140 с тремя специализированными прикладными каналами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CEB8CCD4-C292-F288-E8DA-AF775830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29" y="724400"/>
            <a:ext cx="597529" cy="41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10" descr="Fig14B">
            <a:extLst>
              <a:ext uri="{FF2B5EF4-FFF2-40B4-BE49-F238E27FC236}">
                <a16:creationId xmlns:a16="http://schemas.microsoft.com/office/drawing/2014/main" id="{D67D511D-92F2-5C00-CCCA-D7CB0B6151AD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27756" y="1620737"/>
            <a:ext cx="416875" cy="44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C720A9A6-1365-5130-5632-2AD774ED3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/>
          <a:stretch/>
        </p:blipFill>
        <p:spPr bwMode="auto">
          <a:xfrm>
            <a:off x="4215951" y="1154526"/>
            <a:ext cx="440484" cy="40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9DBF676-77FB-FCC4-B27D-A43BF41E506A}"/>
              </a:ext>
            </a:extLst>
          </p:cNvPr>
          <p:cNvSpPr/>
          <p:nvPr/>
        </p:nvSpPr>
        <p:spPr>
          <a:xfrm>
            <a:off x="4840183" y="674952"/>
            <a:ext cx="3513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РАДИАЦИОННОЕ МАТЕРИАЛОВЕДЕНИЕ, ИОННО-ИМПЛАНТАЦИОННЫЕ НАНОТЕХНОЛОГИИ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8E66B77-91A1-A7CB-BF54-F8816D9C31E4}"/>
              </a:ext>
            </a:extLst>
          </p:cNvPr>
          <p:cNvSpPr/>
          <p:nvPr/>
        </p:nvSpPr>
        <p:spPr>
          <a:xfrm>
            <a:off x="4840183" y="1141275"/>
            <a:ext cx="3513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ЭЛЕКТРОНИКИ ДЛЯ КОСМОСА И АВИОНИКИ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9FF1B9E-F2AA-E45E-F54E-9ACB98EA4E54}"/>
              </a:ext>
            </a:extLst>
          </p:cNvPr>
          <p:cNvSpPr/>
          <p:nvPr/>
        </p:nvSpPr>
        <p:spPr>
          <a:xfrm>
            <a:off x="4840183" y="1632542"/>
            <a:ext cx="35131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ТРЕКОВЫЕ МЕМБРАНЫ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89BB6092-FC5E-BEEE-BB69-4DF2AF302990}"/>
              </a:ext>
            </a:extLst>
          </p:cNvPr>
          <p:cNvSpPr/>
          <p:nvPr/>
        </p:nvSpPr>
        <p:spPr>
          <a:xfrm rot="10800000">
            <a:off x="3309250" y="747376"/>
            <a:ext cx="294452" cy="957590"/>
          </a:xfrm>
          <a:prstGeom prst="rightArrow">
            <a:avLst>
              <a:gd name="adj1" fmla="val 6512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22A3CFAE-37C3-1481-15DB-E5B09D3B2573}"/>
              </a:ext>
            </a:extLst>
          </p:cNvPr>
          <p:cNvSpPr/>
          <p:nvPr/>
        </p:nvSpPr>
        <p:spPr>
          <a:xfrm rot="10800000">
            <a:off x="3539904" y="1635553"/>
            <a:ext cx="100011" cy="382053"/>
          </a:xfrm>
          <a:prstGeom prst="rightArrow">
            <a:avLst>
              <a:gd name="adj1" fmla="val 65128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CF1A918A-5D5D-4931-97F9-87CFEC35C321}"/>
              </a:ext>
            </a:extLst>
          </p:cNvPr>
          <p:cNvSpPr/>
          <p:nvPr/>
        </p:nvSpPr>
        <p:spPr>
          <a:xfrm>
            <a:off x="8618899" y="1131676"/>
            <a:ext cx="219012" cy="1196933"/>
          </a:xfrm>
          <a:prstGeom prst="rightArrow">
            <a:avLst>
              <a:gd name="adj1" fmla="val 65128"/>
              <a:gd name="adj2" fmla="val 53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CEDA4728-3AF0-3BDD-5672-6D4D8E363EF3}"/>
              </a:ext>
            </a:extLst>
          </p:cNvPr>
          <p:cNvSpPr/>
          <p:nvPr/>
        </p:nvSpPr>
        <p:spPr>
          <a:xfrm>
            <a:off x="8582354" y="886331"/>
            <a:ext cx="100011" cy="382053"/>
          </a:xfrm>
          <a:prstGeom prst="rightArrow">
            <a:avLst>
              <a:gd name="adj1" fmla="val 65128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0B4F564E-1283-450C-E6FB-DC3CF8E64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266297"/>
              </p:ext>
            </p:extLst>
          </p:nvPr>
        </p:nvGraphicFramePr>
        <p:xfrm>
          <a:off x="2469125" y="5166191"/>
          <a:ext cx="7239001" cy="1463105"/>
        </p:xfrm>
        <a:graphic>
          <a:graphicData uri="http://schemas.openxmlformats.org/drawingml/2006/table">
            <a:tbl>
              <a:tblPr firstRow="1" bandRow="1"/>
              <a:tblGrid>
                <a:gridCol w="1034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Cyclotron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85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400/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DC140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4096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81939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2290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763878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04847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64581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086786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527755" algn="l" defTabSz="881939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9DA750A-96B1-466A-3A9B-CEFDDFB796C2}"/>
              </a:ext>
            </a:extLst>
          </p:cNvPr>
          <p:cNvSpPr/>
          <p:nvPr/>
        </p:nvSpPr>
        <p:spPr>
          <a:xfrm>
            <a:off x="4586330" y="5556271"/>
            <a:ext cx="3042814" cy="211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1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experimental hall for U400R 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8DAFFBB-D8BF-32F3-8C25-58567C628DF0}"/>
              </a:ext>
            </a:extLst>
          </p:cNvPr>
          <p:cNvSpPr/>
          <p:nvPr/>
        </p:nvSpPr>
        <p:spPr>
          <a:xfrm>
            <a:off x="3535924" y="5986757"/>
            <a:ext cx="1493520" cy="228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U400M modernization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E833EDE-1D64-3848-1A0B-70A3B2BAADB8}"/>
              </a:ext>
            </a:extLst>
          </p:cNvPr>
          <p:cNvSpPr/>
          <p:nvPr/>
        </p:nvSpPr>
        <p:spPr>
          <a:xfrm>
            <a:off x="3535924" y="6356420"/>
            <a:ext cx="2188121" cy="228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DC140 project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416A27B-0857-EE36-D4A9-7073E39DF2B4}"/>
              </a:ext>
            </a:extLst>
          </p:cNvPr>
          <p:cNvSpPr/>
          <p:nvPr/>
        </p:nvSpPr>
        <p:spPr>
          <a:xfrm>
            <a:off x="5059924" y="5986757"/>
            <a:ext cx="1066800" cy="228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Low energy beam line B5</a:t>
            </a: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9DD5570B-7FA3-9D12-2B5E-72859B8A209A}"/>
              </a:ext>
            </a:extLst>
          </p:cNvPr>
          <p:cNvSpPr/>
          <p:nvPr/>
        </p:nvSpPr>
        <p:spPr>
          <a:xfrm>
            <a:off x="6146246" y="5986757"/>
            <a:ext cx="3485678" cy="228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Beam line #A1S (High energy )</a:t>
            </a: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EFBDA88-FFE8-2EE6-8C3F-E921A910DE22}"/>
              </a:ext>
            </a:extLst>
          </p:cNvPr>
          <p:cNvSpPr/>
          <p:nvPr/>
        </p:nvSpPr>
        <p:spPr>
          <a:xfrm>
            <a:off x="5756430" y="6356420"/>
            <a:ext cx="3875494" cy="228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Dedicated beam line #1 at DC140 complex (Low energy) </a:t>
            </a: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A8721AB-E14D-9603-4C52-192C57C727D8}"/>
              </a:ext>
            </a:extLst>
          </p:cNvPr>
          <p:cNvSpPr/>
          <p:nvPr/>
        </p:nvSpPr>
        <p:spPr>
          <a:xfrm>
            <a:off x="7681873" y="5632513"/>
            <a:ext cx="1950051" cy="211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Beam line (Middle energy) </a:t>
            </a: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DC0AC01-4C11-E4BC-5BD6-D0C825D885C7}"/>
              </a:ext>
            </a:extLst>
          </p:cNvPr>
          <p:cNvSpPr/>
          <p:nvPr/>
        </p:nvSpPr>
        <p:spPr>
          <a:xfrm>
            <a:off x="3535924" y="5703474"/>
            <a:ext cx="1524000" cy="228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Low and middle energy beam line</a:t>
            </a: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88D9E6-C37A-E375-E69D-33C0F470B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9215" y="2539334"/>
            <a:ext cx="4070045" cy="23727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05A633-E649-2F49-F599-7B976E2943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b="21180"/>
          <a:stretch/>
        </p:blipFill>
        <p:spPr>
          <a:xfrm>
            <a:off x="48911" y="2513972"/>
            <a:ext cx="1843217" cy="118217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EF3A629E-C595-1404-2834-BE2C1A60EE2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/>
          <a:stretch/>
        </p:blipFill>
        <p:spPr>
          <a:xfrm>
            <a:off x="48911" y="3746628"/>
            <a:ext cx="1334775" cy="115272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утренний, двигатель, грязн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37719EF9-099C-A81C-F425-8AF8955AD7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1129" y="3890719"/>
            <a:ext cx="1152729" cy="8645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3B171D1A-174C-5B90-3F03-7815D89B26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79" y="2513971"/>
            <a:ext cx="1989075" cy="1182180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CAB1F5A2-2228-0BD4-4F44-A21D2936F28C}"/>
              </a:ext>
            </a:extLst>
          </p:cNvPr>
          <p:cNvSpPr/>
          <p:nvPr/>
        </p:nvSpPr>
        <p:spPr>
          <a:xfrm>
            <a:off x="7959215" y="2677741"/>
            <a:ext cx="1408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ДЦ-140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D1C486AB-4BAA-72C6-6398-437562AD74F0}"/>
              </a:ext>
            </a:extLst>
          </p:cNvPr>
          <p:cNvSpPr/>
          <p:nvPr/>
        </p:nvSpPr>
        <p:spPr>
          <a:xfrm>
            <a:off x="-100235" y="3708562"/>
            <a:ext cx="1408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Каналы </a:t>
            </a:r>
            <a:r>
              <a:rPr lang="en-US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U-400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89BA74B-C375-3F7A-1DE4-6EE85089C9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1301" y="3762167"/>
            <a:ext cx="1581078" cy="1124213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4EDFC31-D51C-4BD9-DE58-C3EB75305887}"/>
              </a:ext>
            </a:extLst>
          </p:cNvPr>
          <p:cNvSpPr/>
          <p:nvPr/>
        </p:nvSpPr>
        <p:spPr>
          <a:xfrm>
            <a:off x="52165" y="2666371"/>
            <a:ext cx="1408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Каналы </a:t>
            </a:r>
            <a:r>
              <a:rPr lang="en-US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U-400M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DEDB3C-9916-EB67-7BE2-36DFF2AC206A}"/>
              </a:ext>
            </a:extLst>
          </p:cNvPr>
          <p:cNvSpPr txBox="1"/>
          <p:nvPr/>
        </p:nvSpPr>
        <p:spPr>
          <a:xfrm>
            <a:off x="9666172" y="5857112"/>
            <a:ext cx="26327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“low-energy” mode (3-6 MeV/</a:t>
            </a:r>
            <a:r>
              <a:rPr lang="en-US" sz="1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“middle-energy” mode (9-12 MeV/</a:t>
            </a:r>
            <a:r>
              <a:rPr lang="en-US" sz="1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“high-energy” mode (9-12 MeV/</a:t>
            </a:r>
            <a:r>
              <a:rPr lang="en-US" sz="1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B6375E06-6DFB-614D-E4E6-44B38C4637EC}"/>
              </a:ext>
            </a:extLst>
          </p:cNvPr>
          <p:cNvSpPr/>
          <p:nvPr/>
        </p:nvSpPr>
        <p:spPr>
          <a:xfrm>
            <a:off x="9760855" y="5424116"/>
            <a:ext cx="2262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sz="10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ашинное</a:t>
            </a: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время для тестирования электроники для космоса и авионики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2A761495-BE75-6A1B-C2FB-95976B4E9B4F}"/>
              </a:ext>
            </a:extLst>
          </p:cNvPr>
          <p:cNvSpPr/>
          <p:nvPr/>
        </p:nvSpPr>
        <p:spPr>
          <a:xfrm>
            <a:off x="52165" y="6462685"/>
            <a:ext cx="14080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 ИЦ-100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EF3B1A-C385-99C0-A4B4-C248A2796A5B}"/>
              </a:ext>
            </a:extLst>
          </p:cNvPr>
          <p:cNvSpPr/>
          <p:nvPr/>
        </p:nvSpPr>
        <p:spPr>
          <a:xfrm>
            <a:off x="9331" y="2450137"/>
            <a:ext cx="3952379" cy="24707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F4DFD54-3718-8873-ABDF-094574BB759B}"/>
              </a:ext>
            </a:extLst>
          </p:cNvPr>
          <p:cNvSpPr/>
          <p:nvPr/>
        </p:nvSpPr>
        <p:spPr>
          <a:xfrm>
            <a:off x="5059924" y="2450137"/>
            <a:ext cx="7079912" cy="25688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A7674A5-0907-8F56-90C8-84D488423C69}"/>
              </a:ext>
            </a:extLst>
          </p:cNvPr>
          <p:cNvSpPr/>
          <p:nvPr/>
        </p:nvSpPr>
        <p:spPr>
          <a:xfrm>
            <a:off x="171602" y="884042"/>
            <a:ext cx="2872090" cy="84637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984E9DDE-7462-1381-4613-1CC6CC3F1DAF}"/>
              </a:ext>
            </a:extLst>
          </p:cNvPr>
          <p:cNvSpPr/>
          <p:nvPr/>
        </p:nvSpPr>
        <p:spPr>
          <a:xfrm>
            <a:off x="8921302" y="1371056"/>
            <a:ext cx="3043416" cy="84637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6432141-0BF8-E290-095A-644069AA33B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5549" r="23403" b="14340"/>
          <a:stretch/>
        </p:blipFill>
        <p:spPr>
          <a:xfrm>
            <a:off x="5208753" y="2539334"/>
            <a:ext cx="2664445" cy="234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8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D095E3-2A90-4DD5-A2CF-6990423E90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11373"/>
          <a:stretch/>
        </p:blipFill>
        <p:spPr>
          <a:xfrm>
            <a:off x="13181" y="-62567"/>
            <a:ext cx="12144296" cy="674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6C387-2C65-4B6C-A56C-818CDF606FB6}"/>
              </a:ext>
            </a:extLst>
          </p:cNvPr>
          <p:cNvSpPr txBox="1"/>
          <p:nvPr/>
        </p:nvSpPr>
        <p:spPr>
          <a:xfrm>
            <a:off x="9253553" y="1644607"/>
            <a:ext cx="2465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DC140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Project Plots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A6D840A-FB81-49AE-BB10-3354D195785E}"/>
              </a:ext>
            </a:extLst>
          </p:cNvPr>
          <p:cNvCxnSpPr>
            <a:cxnSpLocks/>
          </p:cNvCxnSpPr>
          <p:nvPr/>
        </p:nvCxnSpPr>
        <p:spPr>
          <a:xfrm>
            <a:off x="9086387" y="1844662"/>
            <a:ext cx="0" cy="1642045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240C904E-D783-4D4D-AE21-7F2E7B78FB63}"/>
              </a:ext>
            </a:extLst>
          </p:cNvPr>
          <p:cNvSpPr/>
          <p:nvPr/>
        </p:nvSpPr>
        <p:spPr>
          <a:xfrm>
            <a:off x="8344177" y="3508143"/>
            <a:ext cx="1385207" cy="770161"/>
          </a:xfrm>
          <a:prstGeom prst="ellipse">
            <a:avLst/>
          </a:prstGeom>
          <a:noFill/>
          <a:ln w="476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DE1DF63-B189-431B-91B7-BA4CABA855D2}"/>
              </a:ext>
            </a:extLst>
          </p:cNvPr>
          <p:cNvCxnSpPr>
            <a:cxnSpLocks/>
            <a:endCxn id="21" idx="7"/>
          </p:cNvCxnSpPr>
          <p:nvPr/>
        </p:nvCxnSpPr>
        <p:spPr>
          <a:xfrm>
            <a:off x="11898097" y="1812122"/>
            <a:ext cx="8246" cy="2423413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3AED3B48-C45C-4F00-9C22-A96C403C75AA}"/>
              </a:ext>
            </a:extLst>
          </p:cNvPr>
          <p:cNvSpPr/>
          <p:nvPr/>
        </p:nvSpPr>
        <p:spPr>
          <a:xfrm>
            <a:off x="10442635" y="4084251"/>
            <a:ext cx="1714841" cy="1033033"/>
          </a:xfrm>
          <a:prstGeom prst="ellipse">
            <a:avLst/>
          </a:prstGeom>
          <a:noFill/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3C7EAE4-0EAC-4E48-BF32-94F31521FC7C}"/>
              </a:ext>
            </a:extLst>
          </p:cNvPr>
          <p:cNvCxnSpPr>
            <a:cxnSpLocks/>
          </p:cNvCxnSpPr>
          <p:nvPr/>
        </p:nvCxnSpPr>
        <p:spPr>
          <a:xfrm>
            <a:off x="9077998" y="1853051"/>
            <a:ext cx="167166" cy="0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id="{4198199E-E7EA-4068-AE47-27288E23A075}"/>
              </a:ext>
            </a:extLst>
          </p:cNvPr>
          <p:cNvSpPr/>
          <p:nvPr/>
        </p:nvSpPr>
        <p:spPr>
          <a:xfrm>
            <a:off x="9192433" y="1785940"/>
            <a:ext cx="105461" cy="102407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42A33B6B-8CC5-4BC7-A8BD-D72EAA923E69}"/>
              </a:ext>
            </a:extLst>
          </p:cNvPr>
          <p:cNvSpPr/>
          <p:nvPr/>
        </p:nvSpPr>
        <p:spPr>
          <a:xfrm>
            <a:off x="11646963" y="1782800"/>
            <a:ext cx="105461" cy="102407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9AB4242-DAA1-471D-A757-29014A14047E}"/>
              </a:ext>
            </a:extLst>
          </p:cNvPr>
          <p:cNvCxnSpPr>
            <a:cxnSpLocks/>
          </p:cNvCxnSpPr>
          <p:nvPr/>
        </p:nvCxnSpPr>
        <p:spPr>
          <a:xfrm flipV="1">
            <a:off x="11739177" y="1834004"/>
            <a:ext cx="167166" cy="3139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783805-289D-AD70-93DA-C5EDE8CB5540}"/>
              </a:ext>
            </a:extLst>
          </p:cNvPr>
          <p:cNvSpPr/>
          <p:nvPr/>
        </p:nvSpPr>
        <p:spPr>
          <a:xfrm>
            <a:off x="323055" y="182857"/>
            <a:ext cx="114703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Исследовательская инфраструктура ЛЯР им </a:t>
            </a:r>
            <a:r>
              <a:rPr kumimoji="0" lang="ru-RU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Г.Н.Флёрова</a:t>
            </a:r>
            <a:r>
              <a:rPr kumimoji="0" lang="ru-RU" sz="2400" b="1" i="0" u="none" strike="noStrike" kern="1200" cap="small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433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7677</TotalTime>
  <Words>2035</Words>
  <Application>Microsoft Office PowerPoint</Application>
  <PresentationFormat>Широкоэкранный</PresentationFormat>
  <Paragraphs>324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34" baseType="lpstr">
      <vt:lpstr>Arial</vt:lpstr>
      <vt:lpstr>Calibri</vt:lpstr>
      <vt:lpstr>Calibri Light</vt:lpstr>
      <vt:lpstr>Calibri-Bold</vt:lpstr>
      <vt:lpstr>Roboto</vt:lpstr>
      <vt:lpstr>Symbol</vt:lpstr>
      <vt:lpstr>Times New Roman</vt:lpstr>
      <vt:lpstr>wf_SegoeUINormal</vt:lpstr>
      <vt:lpstr>Wingdings</vt:lpstr>
      <vt:lpstr>Тема Office</vt:lpstr>
      <vt:lpstr>Office Theme</vt:lpstr>
      <vt:lpstr>1_Office Theme</vt:lpstr>
      <vt:lpstr>2_Office Theme</vt:lpstr>
      <vt:lpstr>Инновационный исследовательский центр ОИЯИ  </vt:lpstr>
      <vt:lpstr>ИННОВАЦИОННЫЙ ИССЛЕДОВАТЕЛЬСКИЙ ЦЕНТР ОИЯИ В ОБЛАСТИ ЯДЕРНЫХ ТЕХНОЛОГИЙ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lensky</dc:creator>
  <cp:lastModifiedBy>Дмитриев Сергей</cp:lastModifiedBy>
  <cp:revision>75</cp:revision>
  <dcterms:created xsi:type="dcterms:W3CDTF">2021-10-11T08:53:14Z</dcterms:created>
  <dcterms:modified xsi:type="dcterms:W3CDTF">2022-07-04T05:45:48Z</dcterms:modified>
</cp:coreProperties>
</file>