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43"/>
  </p:notesMasterIdLst>
  <p:sldIdLst>
    <p:sldId id="1428" r:id="rId2"/>
    <p:sldId id="262" r:id="rId3"/>
    <p:sldId id="911" r:id="rId4"/>
    <p:sldId id="1016" r:id="rId5"/>
    <p:sldId id="257" r:id="rId6"/>
    <p:sldId id="1426" r:id="rId7"/>
    <p:sldId id="1433" r:id="rId8"/>
    <p:sldId id="259" r:id="rId9"/>
    <p:sldId id="263" r:id="rId10"/>
    <p:sldId id="967" r:id="rId11"/>
    <p:sldId id="483" r:id="rId12"/>
    <p:sldId id="1432" r:id="rId13"/>
    <p:sldId id="1431" r:id="rId14"/>
    <p:sldId id="480" r:id="rId15"/>
    <p:sldId id="505" r:id="rId16"/>
    <p:sldId id="275" r:id="rId17"/>
    <p:sldId id="268" r:id="rId18"/>
    <p:sldId id="280" r:id="rId19"/>
    <p:sldId id="485" r:id="rId20"/>
    <p:sldId id="486" r:id="rId21"/>
    <p:sldId id="488" r:id="rId22"/>
    <p:sldId id="489" r:id="rId23"/>
    <p:sldId id="490" r:id="rId24"/>
    <p:sldId id="491" r:id="rId25"/>
    <p:sldId id="475" r:id="rId26"/>
    <p:sldId id="492" r:id="rId27"/>
    <p:sldId id="479" r:id="rId28"/>
    <p:sldId id="498" r:id="rId29"/>
    <p:sldId id="496" r:id="rId30"/>
    <p:sldId id="497" r:id="rId31"/>
    <p:sldId id="499" r:id="rId32"/>
    <p:sldId id="509" r:id="rId33"/>
    <p:sldId id="510" r:id="rId34"/>
    <p:sldId id="1429" r:id="rId35"/>
    <p:sldId id="279" r:id="rId36"/>
    <p:sldId id="256" r:id="rId37"/>
    <p:sldId id="495" r:id="rId38"/>
    <p:sldId id="504" r:id="rId39"/>
    <p:sldId id="500" r:id="rId40"/>
    <p:sldId id="501" r:id="rId41"/>
    <p:sldId id="50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99"/>
    <a:srgbClr val="CCFF66"/>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showGuides="1">
      <p:cViewPr varScale="1">
        <p:scale>
          <a:sx n="58" d="100"/>
          <a:sy n="58" d="100"/>
        </p:scale>
        <p:origin x="326" y="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8E8DF-53C1-4E7E-A01F-C0B4FB9E2905}" type="doc">
      <dgm:prSet loTypeId="urn:microsoft.com/office/officeart/2005/8/layout/hProcess9" loCatId="process" qsTypeId="urn:microsoft.com/office/officeart/2005/8/quickstyle/simple1" qsCatId="simple" csTypeId="urn:microsoft.com/office/officeart/2005/8/colors/accent1_2" csCatId="accent1" phldr="1"/>
      <dgm:spPr/>
    </dgm:pt>
    <dgm:pt modelId="{707C1F4F-D2EE-4A51-891F-8706AF819911}">
      <dgm:prSet phldrT="[Текст]"/>
      <dgm:spPr/>
      <dgm:t>
        <a:bodyPr/>
        <a:lstStyle/>
        <a:p>
          <a:r>
            <a:rPr lang="ru-RU" dirty="0"/>
            <a:t>Цифровые технологии</a:t>
          </a:r>
        </a:p>
      </dgm:t>
    </dgm:pt>
    <dgm:pt modelId="{12547BF9-151E-434D-9C82-AE5CAE2AFFF9}" type="parTrans" cxnId="{089B488F-A22C-453D-9E50-1A69D8FB29CA}">
      <dgm:prSet/>
      <dgm:spPr/>
      <dgm:t>
        <a:bodyPr/>
        <a:lstStyle/>
        <a:p>
          <a:endParaRPr lang="ru-RU"/>
        </a:p>
      </dgm:t>
    </dgm:pt>
    <dgm:pt modelId="{9E89DC12-DE2A-43C8-B31B-BBCD57EB7243}" type="sibTrans" cxnId="{089B488F-A22C-453D-9E50-1A69D8FB29CA}">
      <dgm:prSet/>
      <dgm:spPr/>
      <dgm:t>
        <a:bodyPr/>
        <a:lstStyle/>
        <a:p>
          <a:endParaRPr lang="ru-RU"/>
        </a:p>
      </dgm:t>
    </dgm:pt>
    <dgm:pt modelId="{EC22BC1B-0E3E-498A-B784-D3C0D637F9B0}">
      <dgm:prSet phldrT="[Текст]"/>
      <dgm:spPr/>
      <dgm:t>
        <a:bodyPr/>
        <a:lstStyle/>
        <a:p>
          <a:r>
            <a:rPr lang="ru-RU" dirty="0"/>
            <a:t>Цифровые инфраструктуры</a:t>
          </a:r>
        </a:p>
      </dgm:t>
    </dgm:pt>
    <dgm:pt modelId="{C415D021-B010-4CD1-9915-ACE85CB5C154}" type="parTrans" cxnId="{627AF4A5-D91E-4168-BED7-C12ABE791340}">
      <dgm:prSet/>
      <dgm:spPr/>
      <dgm:t>
        <a:bodyPr/>
        <a:lstStyle/>
        <a:p>
          <a:endParaRPr lang="ru-RU"/>
        </a:p>
      </dgm:t>
    </dgm:pt>
    <dgm:pt modelId="{207F9FE6-519C-4C0F-BA22-42037EE9570E}" type="sibTrans" cxnId="{627AF4A5-D91E-4168-BED7-C12ABE791340}">
      <dgm:prSet/>
      <dgm:spPr/>
      <dgm:t>
        <a:bodyPr/>
        <a:lstStyle/>
        <a:p>
          <a:endParaRPr lang="ru-RU"/>
        </a:p>
      </dgm:t>
    </dgm:pt>
    <dgm:pt modelId="{569D1CD0-A59F-4FCE-B7BD-34461EEF7D92}">
      <dgm:prSet phldrT="[Текст]"/>
      <dgm:spPr/>
      <dgm:t>
        <a:bodyPr/>
        <a:lstStyle/>
        <a:p>
          <a:r>
            <a:rPr lang="ru-RU" dirty="0"/>
            <a:t>ИТ-специалисты и пользователи</a:t>
          </a:r>
        </a:p>
      </dgm:t>
    </dgm:pt>
    <dgm:pt modelId="{8D1FC37E-ED18-45BD-98BF-554E78194368}" type="parTrans" cxnId="{D0C12E85-E3CE-46B4-8FE3-A15B022BC7E8}">
      <dgm:prSet/>
      <dgm:spPr/>
      <dgm:t>
        <a:bodyPr/>
        <a:lstStyle/>
        <a:p>
          <a:endParaRPr lang="ru-RU"/>
        </a:p>
      </dgm:t>
    </dgm:pt>
    <dgm:pt modelId="{E4C46378-247D-4AD5-A1A1-71F797907160}" type="sibTrans" cxnId="{D0C12E85-E3CE-46B4-8FE3-A15B022BC7E8}">
      <dgm:prSet/>
      <dgm:spPr/>
      <dgm:t>
        <a:bodyPr/>
        <a:lstStyle/>
        <a:p>
          <a:endParaRPr lang="ru-RU"/>
        </a:p>
      </dgm:t>
    </dgm:pt>
    <dgm:pt modelId="{12739E6D-6BF8-4539-B4B0-73555F0FE0D0}" type="pres">
      <dgm:prSet presAssocID="{05D8E8DF-53C1-4E7E-A01F-C0B4FB9E2905}" presName="CompostProcess" presStyleCnt="0">
        <dgm:presLayoutVars>
          <dgm:dir/>
          <dgm:resizeHandles val="exact"/>
        </dgm:presLayoutVars>
      </dgm:prSet>
      <dgm:spPr/>
    </dgm:pt>
    <dgm:pt modelId="{1271A820-23FC-43FB-B22B-4748C86EA910}" type="pres">
      <dgm:prSet presAssocID="{05D8E8DF-53C1-4E7E-A01F-C0B4FB9E2905}" presName="arrow" presStyleLbl="bgShp" presStyleIdx="0" presStyleCnt="1"/>
      <dgm:spPr/>
    </dgm:pt>
    <dgm:pt modelId="{5DFF036D-AD52-410E-929A-C4E5D889FC6D}" type="pres">
      <dgm:prSet presAssocID="{05D8E8DF-53C1-4E7E-A01F-C0B4FB9E2905}" presName="linearProcess" presStyleCnt="0"/>
      <dgm:spPr/>
    </dgm:pt>
    <dgm:pt modelId="{87033547-929D-432E-A003-D0355C926319}" type="pres">
      <dgm:prSet presAssocID="{707C1F4F-D2EE-4A51-891F-8706AF819911}" presName="textNode" presStyleLbl="node1" presStyleIdx="0" presStyleCnt="3">
        <dgm:presLayoutVars>
          <dgm:bulletEnabled val="1"/>
        </dgm:presLayoutVars>
      </dgm:prSet>
      <dgm:spPr/>
    </dgm:pt>
    <dgm:pt modelId="{4550DB89-7775-4E36-AA1E-E34310119327}" type="pres">
      <dgm:prSet presAssocID="{9E89DC12-DE2A-43C8-B31B-BBCD57EB7243}" presName="sibTrans" presStyleCnt="0"/>
      <dgm:spPr/>
    </dgm:pt>
    <dgm:pt modelId="{CD751F46-1A17-44EA-8FE1-7B4E63AF0D8D}" type="pres">
      <dgm:prSet presAssocID="{EC22BC1B-0E3E-498A-B784-D3C0D637F9B0}" presName="textNode" presStyleLbl="node1" presStyleIdx="1" presStyleCnt="3">
        <dgm:presLayoutVars>
          <dgm:bulletEnabled val="1"/>
        </dgm:presLayoutVars>
      </dgm:prSet>
      <dgm:spPr/>
    </dgm:pt>
    <dgm:pt modelId="{724822EB-47AE-422A-A497-30FCE3B419A1}" type="pres">
      <dgm:prSet presAssocID="{207F9FE6-519C-4C0F-BA22-42037EE9570E}" presName="sibTrans" presStyleCnt="0"/>
      <dgm:spPr/>
    </dgm:pt>
    <dgm:pt modelId="{BD0121A4-297B-4F53-9D9C-03E5272BE206}" type="pres">
      <dgm:prSet presAssocID="{569D1CD0-A59F-4FCE-B7BD-34461EEF7D92}" presName="textNode" presStyleLbl="node1" presStyleIdx="2" presStyleCnt="3">
        <dgm:presLayoutVars>
          <dgm:bulletEnabled val="1"/>
        </dgm:presLayoutVars>
      </dgm:prSet>
      <dgm:spPr/>
    </dgm:pt>
  </dgm:ptLst>
  <dgm:cxnLst>
    <dgm:cxn modelId="{10E00616-7B19-4928-BA5C-040FB34BD075}" type="presOf" srcId="{05D8E8DF-53C1-4E7E-A01F-C0B4FB9E2905}" destId="{12739E6D-6BF8-4539-B4B0-73555F0FE0D0}" srcOrd="0" destOrd="0" presId="urn:microsoft.com/office/officeart/2005/8/layout/hProcess9"/>
    <dgm:cxn modelId="{F1160D24-AC05-4D9A-A2EA-CE880E9C6FCA}" type="presOf" srcId="{569D1CD0-A59F-4FCE-B7BD-34461EEF7D92}" destId="{BD0121A4-297B-4F53-9D9C-03E5272BE206}" srcOrd="0" destOrd="0" presId="urn:microsoft.com/office/officeart/2005/8/layout/hProcess9"/>
    <dgm:cxn modelId="{402DC537-9362-4A50-9DDC-245AA88DF527}" type="presOf" srcId="{EC22BC1B-0E3E-498A-B784-D3C0D637F9B0}" destId="{CD751F46-1A17-44EA-8FE1-7B4E63AF0D8D}" srcOrd="0" destOrd="0" presId="urn:microsoft.com/office/officeart/2005/8/layout/hProcess9"/>
    <dgm:cxn modelId="{D0C12E85-E3CE-46B4-8FE3-A15B022BC7E8}" srcId="{05D8E8DF-53C1-4E7E-A01F-C0B4FB9E2905}" destId="{569D1CD0-A59F-4FCE-B7BD-34461EEF7D92}" srcOrd="2" destOrd="0" parTransId="{8D1FC37E-ED18-45BD-98BF-554E78194368}" sibTransId="{E4C46378-247D-4AD5-A1A1-71F797907160}"/>
    <dgm:cxn modelId="{089B488F-A22C-453D-9E50-1A69D8FB29CA}" srcId="{05D8E8DF-53C1-4E7E-A01F-C0B4FB9E2905}" destId="{707C1F4F-D2EE-4A51-891F-8706AF819911}" srcOrd="0" destOrd="0" parTransId="{12547BF9-151E-434D-9C82-AE5CAE2AFFF9}" sibTransId="{9E89DC12-DE2A-43C8-B31B-BBCD57EB7243}"/>
    <dgm:cxn modelId="{443AD2A4-0071-419A-A3AD-377DBC86F8A1}" type="presOf" srcId="{707C1F4F-D2EE-4A51-891F-8706AF819911}" destId="{87033547-929D-432E-A003-D0355C926319}" srcOrd="0" destOrd="0" presId="urn:microsoft.com/office/officeart/2005/8/layout/hProcess9"/>
    <dgm:cxn modelId="{627AF4A5-D91E-4168-BED7-C12ABE791340}" srcId="{05D8E8DF-53C1-4E7E-A01F-C0B4FB9E2905}" destId="{EC22BC1B-0E3E-498A-B784-D3C0D637F9B0}" srcOrd="1" destOrd="0" parTransId="{C415D021-B010-4CD1-9915-ACE85CB5C154}" sibTransId="{207F9FE6-519C-4C0F-BA22-42037EE9570E}"/>
    <dgm:cxn modelId="{250CD3CA-2D46-4C58-B67A-DFF61D8B887F}" type="presParOf" srcId="{12739E6D-6BF8-4539-B4B0-73555F0FE0D0}" destId="{1271A820-23FC-43FB-B22B-4748C86EA910}" srcOrd="0" destOrd="0" presId="urn:microsoft.com/office/officeart/2005/8/layout/hProcess9"/>
    <dgm:cxn modelId="{01F071CD-F6EA-4B73-BA3F-3C5136D648B8}" type="presParOf" srcId="{12739E6D-6BF8-4539-B4B0-73555F0FE0D0}" destId="{5DFF036D-AD52-410E-929A-C4E5D889FC6D}" srcOrd="1" destOrd="0" presId="urn:microsoft.com/office/officeart/2005/8/layout/hProcess9"/>
    <dgm:cxn modelId="{634480D5-3ECE-4069-86E2-5DAB49F92F2D}" type="presParOf" srcId="{5DFF036D-AD52-410E-929A-C4E5D889FC6D}" destId="{87033547-929D-432E-A003-D0355C926319}" srcOrd="0" destOrd="0" presId="urn:microsoft.com/office/officeart/2005/8/layout/hProcess9"/>
    <dgm:cxn modelId="{0080941A-C8E3-4D85-963B-E559091B21B5}" type="presParOf" srcId="{5DFF036D-AD52-410E-929A-C4E5D889FC6D}" destId="{4550DB89-7775-4E36-AA1E-E34310119327}" srcOrd="1" destOrd="0" presId="urn:microsoft.com/office/officeart/2005/8/layout/hProcess9"/>
    <dgm:cxn modelId="{B318A673-84DE-44D6-9371-9A553888A123}" type="presParOf" srcId="{5DFF036D-AD52-410E-929A-C4E5D889FC6D}" destId="{CD751F46-1A17-44EA-8FE1-7B4E63AF0D8D}" srcOrd="2" destOrd="0" presId="urn:microsoft.com/office/officeart/2005/8/layout/hProcess9"/>
    <dgm:cxn modelId="{53E4FA94-DC78-4D4E-9D92-043BC4FC58B2}" type="presParOf" srcId="{5DFF036D-AD52-410E-929A-C4E5D889FC6D}" destId="{724822EB-47AE-422A-A497-30FCE3B419A1}" srcOrd="3" destOrd="0" presId="urn:microsoft.com/office/officeart/2005/8/layout/hProcess9"/>
    <dgm:cxn modelId="{CA286E35-B19A-4F7E-B5D4-4CA21719196D}" type="presParOf" srcId="{5DFF036D-AD52-410E-929A-C4E5D889FC6D}" destId="{BD0121A4-297B-4F53-9D9C-03E5272BE20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01DE60-2524-4E54-AF16-D0EBD4C4B5A8}" type="doc">
      <dgm:prSet loTypeId="urn:microsoft.com/office/officeart/2005/8/layout/cycle2" loCatId="cycle" qsTypeId="urn:microsoft.com/office/officeart/2005/8/quickstyle/simple4" qsCatId="simple" csTypeId="urn:microsoft.com/office/officeart/2005/8/colors/accent6_3" csCatId="accent6" phldr="1"/>
      <dgm:spPr/>
      <dgm:t>
        <a:bodyPr/>
        <a:lstStyle/>
        <a:p>
          <a:endParaRPr lang="ru-RU"/>
        </a:p>
      </dgm:t>
    </dgm:pt>
    <dgm:pt modelId="{8C6DF0B9-5E8A-4D60-9F77-E1CF43EDD974}">
      <dgm:prSet phldrT="[Текст]"/>
      <dgm:spPr/>
      <dgm:t>
        <a:bodyPr/>
        <a:lstStyle/>
        <a:p>
          <a:r>
            <a:rPr lang="en-US" dirty="0"/>
            <a:t>S</a:t>
          </a:r>
          <a:endParaRPr lang="ru-RU" dirty="0"/>
        </a:p>
      </dgm:t>
    </dgm:pt>
    <dgm:pt modelId="{529D6C2F-6728-40E6-94B7-AE53385980F0}" type="parTrans" cxnId="{D847E5D5-AB8E-4DF1-8973-81220B2E998C}">
      <dgm:prSet/>
      <dgm:spPr/>
      <dgm:t>
        <a:bodyPr/>
        <a:lstStyle/>
        <a:p>
          <a:endParaRPr lang="ru-RU"/>
        </a:p>
      </dgm:t>
    </dgm:pt>
    <dgm:pt modelId="{6CC81D81-F5DD-4F06-A489-18AC9CD1AC59}" type="sibTrans" cxnId="{D847E5D5-AB8E-4DF1-8973-81220B2E998C}">
      <dgm:prSet/>
      <dgm:spPr/>
      <dgm:t>
        <a:bodyPr/>
        <a:lstStyle/>
        <a:p>
          <a:endParaRPr lang="ru-RU"/>
        </a:p>
      </dgm:t>
    </dgm:pt>
    <dgm:pt modelId="{DA73C6AE-2698-4453-9303-BA2DF7D22AA8}">
      <dgm:prSet phldrT="[Текст]"/>
      <dgm:spPr/>
      <dgm:t>
        <a:bodyPr/>
        <a:lstStyle/>
        <a:p>
          <a:r>
            <a:rPr lang="en-US" dirty="0"/>
            <a:t>.</a:t>
          </a:r>
          <a:endParaRPr lang="ru-RU" dirty="0"/>
        </a:p>
      </dgm:t>
    </dgm:pt>
    <dgm:pt modelId="{088C92EA-9581-4364-B1B6-7E4F9B933537}" type="parTrans" cxnId="{53896B27-AB30-4AE7-A516-E46C4E0EE642}">
      <dgm:prSet/>
      <dgm:spPr/>
      <dgm:t>
        <a:bodyPr/>
        <a:lstStyle/>
        <a:p>
          <a:endParaRPr lang="ru-RU"/>
        </a:p>
      </dgm:t>
    </dgm:pt>
    <dgm:pt modelId="{E74CCB15-E3FE-4184-9A3D-7BE314FB3EC8}" type="sibTrans" cxnId="{53896B27-AB30-4AE7-A516-E46C4E0EE642}">
      <dgm:prSet/>
      <dgm:spPr/>
      <dgm:t>
        <a:bodyPr/>
        <a:lstStyle/>
        <a:p>
          <a:endParaRPr lang="ru-RU"/>
        </a:p>
      </dgm:t>
    </dgm:pt>
    <dgm:pt modelId="{FEC6220B-EB5E-4BEA-830A-277632F27910}">
      <dgm:prSet phldrT="[Текст]"/>
      <dgm:spPr/>
      <dgm:t>
        <a:bodyPr/>
        <a:lstStyle/>
        <a:p>
          <a:r>
            <a:rPr lang="en-US" dirty="0"/>
            <a:t>.</a:t>
          </a:r>
          <a:endParaRPr lang="ru-RU" dirty="0"/>
        </a:p>
      </dgm:t>
    </dgm:pt>
    <dgm:pt modelId="{470D4EEB-61E6-4C62-9325-CBE7E65AE7D2}" type="parTrans" cxnId="{8D4C3BA8-CAD9-4240-BFBC-6FD7B39C781B}">
      <dgm:prSet/>
      <dgm:spPr/>
      <dgm:t>
        <a:bodyPr/>
        <a:lstStyle/>
        <a:p>
          <a:endParaRPr lang="ru-RU"/>
        </a:p>
      </dgm:t>
    </dgm:pt>
    <dgm:pt modelId="{B5A813F8-8651-432B-B21F-CFBF917FF476}" type="sibTrans" cxnId="{8D4C3BA8-CAD9-4240-BFBC-6FD7B39C781B}">
      <dgm:prSet/>
      <dgm:spPr/>
      <dgm:t>
        <a:bodyPr/>
        <a:lstStyle/>
        <a:p>
          <a:endParaRPr lang="ru-RU"/>
        </a:p>
      </dgm:t>
    </dgm:pt>
    <dgm:pt modelId="{05C056BD-4BA9-4B46-A2E5-BA78511279B1}">
      <dgm:prSet phldrT="[Текст]"/>
      <dgm:spPr/>
      <dgm:t>
        <a:bodyPr/>
        <a:lstStyle/>
        <a:p>
          <a:r>
            <a:rPr lang="en-US" dirty="0"/>
            <a:t>S</a:t>
          </a:r>
          <a:endParaRPr lang="ru-RU" dirty="0"/>
        </a:p>
      </dgm:t>
    </dgm:pt>
    <dgm:pt modelId="{7C26D05B-DB68-4EEF-A578-882CDA033790}" type="parTrans" cxnId="{44231CDC-947A-4F86-A76F-25A3D6DAA1FF}">
      <dgm:prSet/>
      <dgm:spPr/>
      <dgm:t>
        <a:bodyPr/>
        <a:lstStyle/>
        <a:p>
          <a:endParaRPr lang="ru-RU"/>
        </a:p>
      </dgm:t>
    </dgm:pt>
    <dgm:pt modelId="{F5D862E9-9D2E-4620-8BE9-E8D93C197C9E}" type="sibTrans" cxnId="{44231CDC-947A-4F86-A76F-25A3D6DAA1FF}">
      <dgm:prSet/>
      <dgm:spPr/>
      <dgm:t>
        <a:bodyPr/>
        <a:lstStyle/>
        <a:p>
          <a:endParaRPr lang="ru-RU"/>
        </a:p>
      </dgm:t>
    </dgm:pt>
    <dgm:pt modelId="{A9CB794E-F5ED-4AD2-88E7-AABEEA0B84CF}">
      <dgm:prSet phldrT="[Текст]"/>
      <dgm:spPr/>
      <dgm:t>
        <a:bodyPr/>
        <a:lstStyle/>
        <a:p>
          <a:r>
            <a:rPr lang="en-US" dirty="0"/>
            <a:t>S</a:t>
          </a:r>
          <a:endParaRPr lang="ru-RU" dirty="0"/>
        </a:p>
      </dgm:t>
    </dgm:pt>
    <dgm:pt modelId="{EC3C3EA5-34F0-43B0-B5FA-5802E8DBA997}" type="parTrans" cxnId="{ED73907D-1B63-4AE0-95B0-63E3FF354E9B}">
      <dgm:prSet/>
      <dgm:spPr/>
      <dgm:t>
        <a:bodyPr/>
        <a:lstStyle/>
        <a:p>
          <a:endParaRPr lang="ru-RU"/>
        </a:p>
      </dgm:t>
    </dgm:pt>
    <dgm:pt modelId="{03C4B692-530C-4AFD-A51F-0331E2839DD6}" type="sibTrans" cxnId="{ED73907D-1B63-4AE0-95B0-63E3FF354E9B}">
      <dgm:prSet/>
      <dgm:spPr/>
      <dgm:t>
        <a:bodyPr/>
        <a:lstStyle/>
        <a:p>
          <a:endParaRPr lang="ru-RU"/>
        </a:p>
      </dgm:t>
    </dgm:pt>
    <dgm:pt modelId="{B68471EE-3A28-47B6-8977-1E7DEFB594CF}">
      <dgm:prSet phldrT="[Текст]"/>
      <dgm:spPr/>
      <dgm:t>
        <a:bodyPr/>
        <a:lstStyle/>
        <a:p>
          <a:r>
            <a:rPr lang="en-US" dirty="0"/>
            <a:t>.</a:t>
          </a:r>
          <a:endParaRPr lang="ru-RU" dirty="0"/>
        </a:p>
      </dgm:t>
    </dgm:pt>
    <dgm:pt modelId="{21E05973-0AFA-4C53-A9D9-85AA1A04DA59}" type="parTrans" cxnId="{B319F124-9862-40C8-9645-983CCEAEA9B9}">
      <dgm:prSet/>
      <dgm:spPr/>
      <dgm:t>
        <a:bodyPr/>
        <a:lstStyle/>
        <a:p>
          <a:endParaRPr lang="ru-RU"/>
        </a:p>
      </dgm:t>
    </dgm:pt>
    <dgm:pt modelId="{51BBB008-4407-40CC-8333-3C0BAF0B9F6B}" type="sibTrans" cxnId="{B319F124-9862-40C8-9645-983CCEAEA9B9}">
      <dgm:prSet/>
      <dgm:spPr/>
      <dgm:t>
        <a:bodyPr/>
        <a:lstStyle/>
        <a:p>
          <a:endParaRPr lang="ru-RU"/>
        </a:p>
      </dgm:t>
    </dgm:pt>
    <dgm:pt modelId="{F8BB9C3F-B172-413D-A24E-99644BD750C5}">
      <dgm:prSet phldrT="[Текст]"/>
      <dgm:spPr/>
      <dgm:t>
        <a:bodyPr/>
        <a:lstStyle/>
        <a:p>
          <a:r>
            <a:rPr lang="en-US" dirty="0"/>
            <a:t>.</a:t>
          </a:r>
          <a:endParaRPr lang="ru-RU" dirty="0"/>
        </a:p>
      </dgm:t>
    </dgm:pt>
    <dgm:pt modelId="{5DF7AC90-BD33-46C2-BC9B-7035E3104C69}" type="parTrans" cxnId="{E0C22B2D-3391-46DA-B0A2-548635910DE7}">
      <dgm:prSet/>
      <dgm:spPr/>
      <dgm:t>
        <a:bodyPr/>
        <a:lstStyle/>
        <a:p>
          <a:endParaRPr lang="ru-RU"/>
        </a:p>
      </dgm:t>
    </dgm:pt>
    <dgm:pt modelId="{4B02CB62-73E8-4806-B1F9-BB094E0F58EE}" type="sibTrans" cxnId="{E0C22B2D-3391-46DA-B0A2-548635910DE7}">
      <dgm:prSet/>
      <dgm:spPr/>
      <dgm:t>
        <a:bodyPr/>
        <a:lstStyle/>
        <a:p>
          <a:endParaRPr lang="ru-RU"/>
        </a:p>
      </dgm:t>
    </dgm:pt>
    <dgm:pt modelId="{5CAFD1F4-D715-4926-B500-6A06983A0BE3}" type="pres">
      <dgm:prSet presAssocID="{0301DE60-2524-4E54-AF16-D0EBD4C4B5A8}" presName="cycle" presStyleCnt="0">
        <dgm:presLayoutVars>
          <dgm:dir/>
          <dgm:resizeHandles val="exact"/>
        </dgm:presLayoutVars>
      </dgm:prSet>
      <dgm:spPr/>
    </dgm:pt>
    <dgm:pt modelId="{BD782E15-37C8-4EDF-BA01-6B10E0F04573}" type="pres">
      <dgm:prSet presAssocID="{8C6DF0B9-5E8A-4D60-9F77-E1CF43EDD974}" presName="node" presStyleLbl="node1" presStyleIdx="0" presStyleCnt="7">
        <dgm:presLayoutVars>
          <dgm:bulletEnabled val="1"/>
        </dgm:presLayoutVars>
      </dgm:prSet>
      <dgm:spPr/>
    </dgm:pt>
    <dgm:pt modelId="{F6A6868E-5CDC-4283-BE5C-E5D52435CD04}" type="pres">
      <dgm:prSet presAssocID="{6CC81D81-F5DD-4F06-A489-18AC9CD1AC59}" presName="sibTrans" presStyleLbl="sibTrans2D1" presStyleIdx="0" presStyleCnt="7" custLinFactNeighborX="14742" custLinFactNeighborY="6647"/>
      <dgm:spPr/>
    </dgm:pt>
    <dgm:pt modelId="{0D359303-B516-43D0-AF88-851AE5754264}" type="pres">
      <dgm:prSet presAssocID="{6CC81D81-F5DD-4F06-A489-18AC9CD1AC59}" presName="connectorText" presStyleLbl="sibTrans2D1" presStyleIdx="0" presStyleCnt="7"/>
      <dgm:spPr/>
    </dgm:pt>
    <dgm:pt modelId="{CFEBCDA1-F5D6-4B07-A614-7735536A5575}" type="pres">
      <dgm:prSet presAssocID="{05C056BD-4BA9-4B46-A2E5-BA78511279B1}" presName="node" presStyleLbl="node1" presStyleIdx="1" presStyleCnt="7">
        <dgm:presLayoutVars>
          <dgm:bulletEnabled val="1"/>
        </dgm:presLayoutVars>
      </dgm:prSet>
      <dgm:spPr/>
    </dgm:pt>
    <dgm:pt modelId="{94F4C96D-7F06-4479-B4A7-AD258442CCD3}" type="pres">
      <dgm:prSet presAssocID="{F5D862E9-9D2E-4620-8BE9-E8D93C197C9E}" presName="sibTrans" presStyleLbl="sibTrans2D1" presStyleIdx="1" presStyleCnt="7" custLinFactNeighborX="23166" custLinFactNeighborY="0"/>
      <dgm:spPr/>
    </dgm:pt>
    <dgm:pt modelId="{7A6683EA-AF78-4963-B6F4-E2CE4D5CD044}" type="pres">
      <dgm:prSet presAssocID="{F5D862E9-9D2E-4620-8BE9-E8D93C197C9E}" presName="connectorText" presStyleLbl="sibTrans2D1" presStyleIdx="1" presStyleCnt="7"/>
      <dgm:spPr/>
    </dgm:pt>
    <dgm:pt modelId="{83827DD3-7C3D-4B03-AA79-B22D8CC40763}" type="pres">
      <dgm:prSet presAssocID="{A9CB794E-F5ED-4AD2-88E7-AABEEA0B84CF}" presName="node" presStyleLbl="node1" presStyleIdx="2" presStyleCnt="7">
        <dgm:presLayoutVars>
          <dgm:bulletEnabled val="1"/>
        </dgm:presLayoutVars>
      </dgm:prSet>
      <dgm:spPr/>
    </dgm:pt>
    <dgm:pt modelId="{B313F80D-1F64-493E-8DAF-8C8D0E2FF259}" type="pres">
      <dgm:prSet presAssocID="{03C4B692-530C-4AFD-A51F-0331E2839DD6}" presName="sibTrans" presStyleLbl="sibTrans2D1" presStyleIdx="2" presStyleCnt="7" custLinFactNeighborX="-2106" custLinFactNeighborY="13295"/>
      <dgm:spPr/>
    </dgm:pt>
    <dgm:pt modelId="{95B67598-C47B-4A84-9424-B56D42677E82}" type="pres">
      <dgm:prSet presAssocID="{03C4B692-530C-4AFD-A51F-0331E2839DD6}" presName="connectorText" presStyleLbl="sibTrans2D1" presStyleIdx="2" presStyleCnt="7"/>
      <dgm:spPr/>
    </dgm:pt>
    <dgm:pt modelId="{1351BF70-CD3F-4A76-A011-F849F5C1B3CD}" type="pres">
      <dgm:prSet presAssocID="{F8BB9C3F-B172-413D-A24E-99644BD750C5}" presName="node" presStyleLbl="node1" presStyleIdx="3" presStyleCnt="7">
        <dgm:presLayoutVars>
          <dgm:bulletEnabled val="1"/>
        </dgm:presLayoutVars>
      </dgm:prSet>
      <dgm:spPr/>
    </dgm:pt>
    <dgm:pt modelId="{1CCE7579-EBE8-4D79-998D-A9BD346388D1}" type="pres">
      <dgm:prSet presAssocID="{4B02CB62-73E8-4806-B1F9-BB094E0F58EE}" presName="sibTrans" presStyleLbl="sibTrans2D1" presStyleIdx="3" presStyleCnt="7"/>
      <dgm:spPr/>
    </dgm:pt>
    <dgm:pt modelId="{D586F965-60F3-4339-BCB3-DD2B49E0930C}" type="pres">
      <dgm:prSet presAssocID="{4B02CB62-73E8-4806-B1F9-BB094E0F58EE}" presName="connectorText" presStyleLbl="sibTrans2D1" presStyleIdx="3" presStyleCnt="7"/>
      <dgm:spPr/>
    </dgm:pt>
    <dgm:pt modelId="{5D70AD18-1428-402E-BDC5-1A5A3D1AC8DF}" type="pres">
      <dgm:prSet presAssocID="{B68471EE-3A28-47B6-8977-1E7DEFB594CF}" presName="node" presStyleLbl="node1" presStyleIdx="4" presStyleCnt="7">
        <dgm:presLayoutVars>
          <dgm:bulletEnabled val="1"/>
        </dgm:presLayoutVars>
      </dgm:prSet>
      <dgm:spPr/>
    </dgm:pt>
    <dgm:pt modelId="{3D02D4ED-6B0A-4646-A2C0-6FA37140E504}" type="pres">
      <dgm:prSet presAssocID="{51BBB008-4407-40CC-8333-3C0BAF0B9F6B}" presName="sibTrans" presStyleLbl="sibTrans2D1" presStyleIdx="4" presStyleCnt="7" custLinFactNeighborX="0" custLinFactNeighborY="-3324"/>
      <dgm:spPr/>
    </dgm:pt>
    <dgm:pt modelId="{886EBB92-E620-4618-BF4C-31F43FF2871B}" type="pres">
      <dgm:prSet presAssocID="{51BBB008-4407-40CC-8333-3C0BAF0B9F6B}" presName="connectorText" presStyleLbl="sibTrans2D1" presStyleIdx="4" presStyleCnt="7"/>
      <dgm:spPr/>
    </dgm:pt>
    <dgm:pt modelId="{56536737-5716-431C-BDF3-EC9B66B54CCF}" type="pres">
      <dgm:prSet presAssocID="{DA73C6AE-2698-4453-9303-BA2DF7D22AA8}" presName="node" presStyleLbl="node1" presStyleIdx="5" presStyleCnt="7">
        <dgm:presLayoutVars>
          <dgm:bulletEnabled val="1"/>
        </dgm:presLayoutVars>
      </dgm:prSet>
      <dgm:spPr/>
    </dgm:pt>
    <dgm:pt modelId="{374892A0-51FA-46FE-A1B1-BB1E5E7CB9B2}" type="pres">
      <dgm:prSet presAssocID="{E74CCB15-E3FE-4184-9A3D-7BE314FB3EC8}" presName="sibTrans" presStyleLbl="sibTrans2D1" presStyleIdx="5" presStyleCnt="7"/>
      <dgm:spPr/>
    </dgm:pt>
    <dgm:pt modelId="{E65AADF9-A2E8-4816-A636-F919DF18D3F8}" type="pres">
      <dgm:prSet presAssocID="{E74CCB15-E3FE-4184-9A3D-7BE314FB3EC8}" presName="connectorText" presStyleLbl="sibTrans2D1" presStyleIdx="5" presStyleCnt="7"/>
      <dgm:spPr/>
    </dgm:pt>
    <dgm:pt modelId="{3AEAF451-C506-4272-AF7E-A8E3250B7F94}" type="pres">
      <dgm:prSet presAssocID="{FEC6220B-EB5E-4BEA-830A-277632F27910}" presName="node" presStyleLbl="node1" presStyleIdx="6" presStyleCnt="7">
        <dgm:presLayoutVars>
          <dgm:bulletEnabled val="1"/>
        </dgm:presLayoutVars>
      </dgm:prSet>
      <dgm:spPr/>
    </dgm:pt>
    <dgm:pt modelId="{9E6DE152-E36F-4B3A-8E6F-602734E5DB4A}" type="pres">
      <dgm:prSet presAssocID="{B5A813F8-8651-432B-B21F-CFBF917FF476}" presName="sibTrans" presStyleLbl="sibTrans2D1" presStyleIdx="6" presStyleCnt="7" custLinFactNeighborX="-8424" custLinFactNeighborY="-16618"/>
      <dgm:spPr/>
    </dgm:pt>
    <dgm:pt modelId="{FF939A40-58D5-4EB7-B337-10807F79E37E}" type="pres">
      <dgm:prSet presAssocID="{B5A813F8-8651-432B-B21F-CFBF917FF476}" presName="connectorText" presStyleLbl="sibTrans2D1" presStyleIdx="6" presStyleCnt="7"/>
      <dgm:spPr/>
    </dgm:pt>
  </dgm:ptLst>
  <dgm:cxnLst>
    <dgm:cxn modelId="{77DDA511-AD0E-43F1-AA70-D251A399B798}" type="presOf" srcId="{A9CB794E-F5ED-4AD2-88E7-AABEEA0B84CF}" destId="{83827DD3-7C3D-4B03-AA79-B22D8CC40763}" srcOrd="0" destOrd="0" presId="urn:microsoft.com/office/officeart/2005/8/layout/cycle2"/>
    <dgm:cxn modelId="{FDFD6C18-067D-4004-8581-A9980EE49F7E}" type="presOf" srcId="{B5A813F8-8651-432B-B21F-CFBF917FF476}" destId="{9E6DE152-E36F-4B3A-8E6F-602734E5DB4A}" srcOrd="0" destOrd="0" presId="urn:microsoft.com/office/officeart/2005/8/layout/cycle2"/>
    <dgm:cxn modelId="{B319F124-9862-40C8-9645-983CCEAEA9B9}" srcId="{0301DE60-2524-4E54-AF16-D0EBD4C4B5A8}" destId="{B68471EE-3A28-47B6-8977-1E7DEFB594CF}" srcOrd="4" destOrd="0" parTransId="{21E05973-0AFA-4C53-A9D9-85AA1A04DA59}" sibTransId="{51BBB008-4407-40CC-8333-3C0BAF0B9F6B}"/>
    <dgm:cxn modelId="{53896B27-AB30-4AE7-A516-E46C4E0EE642}" srcId="{0301DE60-2524-4E54-AF16-D0EBD4C4B5A8}" destId="{DA73C6AE-2698-4453-9303-BA2DF7D22AA8}" srcOrd="5" destOrd="0" parTransId="{088C92EA-9581-4364-B1B6-7E4F9B933537}" sibTransId="{E74CCB15-E3FE-4184-9A3D-7BE314FB3EC8}"/>
    <dgm:cxn modelId="{E0C22B2D-3391-46DA-B0A2-548635910DE7}" srcId="{0301DE60-2524-4E54-AF16-D0EBD4C4B5A8}" destId="{F8BB9C3F-B172-413D-A24E-99644BD750C5}" srcOrd="3" destOrd="0" parTransId="{5DF7AC90-BD33-46C2-BC9B-7035E3104C69}" sibTransId="{4B02CB62-73E8-4806-B1F9-BB094E0F58EE}"/>
    <dgm:cxn modelId="{6FC8F834-7731-4619-92BF-832F8C7F980C}" type="presOf" srcId="{51BBB008-4407-40CC-8333-3C0BAF0B9F6B}" destId="{886EBB92-E620-4618-BF4C-31F43FF2871B}" srcOrd="1" destOrd="0" presId="urn:microsoft.com/office/officeart/2005/8/layout/cycle2"/>
    <dgm:cxn modelId="{17543936-67A6-44CB-8737-AB32DFA679E7}" type="presOf" srcId="{0301DE60-2524-4E54-AF16-D0EBD4C4B5A8}" destId="{5CAFD1F4-D715-4926-B500-6A06983A0BE3}" srcOrd="0" destOrd="0" presId="urn:microsoft.com/office/officeart/2005/8/layout/cycle2"/>
    <dgm:cxn modelId="{ACA3A25F-031A-4B59-A9D3-9EAC1C093A6D}" type="presOf" srcId="{B5A813F8-8651-432B-B21F-CFBF917FF476}" destId="{FF939A40-58D5-4EB7-B337-10807F79E37E}" srcOrd="1" destOrd="0" presId="urn:microsoft.com/office/officeart/2005/8/layout/cycle2"/>
    <dgm:cxn modelId="{5FA2F144-F85B-4F04-AE7A-76427BA72A0A}" type="presOf" srcId="{8C6DF0B9-5E8A-4D60-9F77-E1CF43EDD974}" destId="{BD782E15-37C8-4EDF-BA01-6B10E0F04573}" srcOrd="0" destOrd="0" presId="urn:microsoft.com/office/officeart/2005/8/layout/cycle2"/>
    <dgm:cxn modelId="{04997F4F-9D3A-41FB-8FE3-1518F0B335CB}" type="presOf" srcId="{F5D862E9-9D2E-4620-8BE9-E8D93C197C9E}" destId="{7A6683EA-AF78-4963-B6F4-E2CE4D5CD044}" srcOrd="1" destOrd="0" presId="urn:microsoft.com/office/officeart/2005/8/layout/cycle2"/>
    <dgm:cxn modelId="{F883617A-A746-4268-90D7-FB77FB9CC880}" type="presOf" srcId="{05C056BD-4BA9-4B46-A2E5-BA78511279B1}" destId="{CFEBCDA1-F5D6-4B07-A614-7735536A5575}" srcOrd="0" destOrd="0" presId="urn:microsoft.com/office/officeart/2005/8/layout/cycle2"/>
    <dgm:cxn modelId="{ED73907D-1B63-4AE0-95B0-63E3FF354E9B}" srcId="{0301DE60-2524-4E54-AF16-D0EBD4C4B5A8}" destId="{A9CB794E-F5ED-4AD2-88E7-AABEEA0B84CF}" srcOrd="2" destOrd="0" parTransId="{EC3C3EA5-34F0-43B0-B5FA-5802E8DBA997}" sibTransId="{03C4B692-530C-4AFD-A51F-0331E2839DD6}"/>
    <dgm:cxn modelId="{CD99E296-9DB1-4747-B5A3-3ABFEDF3305F}" type="presOf" srcId="{03C4B692-530C-4AFD-A51F-0331E2839DD6}" destId="{95B67598-C47B-4A84-9424-B56D42677E82}" srcOrd="1" destOrd="0" presId="urn:microsoft.com/office/officeart/2005/8/layout/cycle2"/>
    <dgm:cxn modelId="{DBF704A5-2D05-482D-9A58-42DE8C4705A1}" type="presOf" srcId="{6CC81D81-F5DD-4F06-A489-18AC9CD1AC59}" destId="{F6A6868E-5CDC-4283-BE5C-E5D52435CD04}" srcOrd="0" destOrd="0" presId="urn:microsoft.com/office/officeart/2005/8/layout/cycle2"/>
    <dgm:cxn modelId="{8D4C3BA8-CAD9-4240-BFBC-6FD7B39C781B}" srcId="{0301DE60-2524-4E54-AF16-D0EBD4C4B5A8}" destId="{FEC6220B-EB5E-4BEA-830A-277632F27910}" srcOrd="6" destOrd="0" parTransId="{470D4EEB-61E6-4C62-9325-CBE7E65AE7D2}" sibTransId="{B5A813F8-8651-432B-B21F-CFBF917FF476}"/>
    <dgm:cxn modelId="{DF68A1AB-399D-4A47-85D2-3240D16EFAD8}" type="presOf" srcId="{03C4B692-530C-4AFD-A51F-0331E2839DD6}" destId="{B313F80D-1F64-493E-8DAF-8C8D0E2FF259}" srcOrd="0" destOrd="0" presId="urn:microsoft.com/office/officeart/2005/8/layout/cycle2"/>
    <dgm:cxn modelId="{4239F3B0-E0ED-4B4A-BA6E-2B67B343D358}" type="presOf" srcId="{4B02CB62-73E8-4806-B1F9-BB094E0F58EE}" destId="{1CCE7579-EBE8-4D79-998D-A9BD346388D1}" srcOrd="0" destOrd="0" presId="urn:microsoft.com/office/officeart/2005/8/layout/cycle2"/>
    <dgm:cxn modelId="{562825BB-69A0-4E02-8FA9-A3E06C50325C}" type="presOf" srcId="{E74CCB15-E3FE-4184-9A3D-7BE314FB3EC8}" destId="{E65AADF9-A2E8-4816-A636-F919DF18D3F8}" srcOrd="1" destOrd="0" presId="urn:microsoft.com/office/officeart/2005/8/layout/cycle2"/>
    <dgm:cxn modelId="{D86F2AD5-2F11-42EE-8370-B4055C8BB33B}" type="presOf" srcId="{F5D862E9-9D2E-4620-8BE9-E8D93C197C9E}" destId="{94F4C96D-7F06-4479-B4A7-AD258442CCD3}" srcOrd="0" destOrd="0" presId="urn:microsoft.com/office/officeart/2005/8/layout/cycle2"/>
    <dgm:cxn modelId="{D847E5D5-AB8E-4DF1-8973-81220B2E998C}" srcId="{0301DE60-2524-4E54-AF16-D0EBD4C4B5A8}" destId="{8C6DF0B9-5E8A-4D60-9F77-E1CF43EDD974}" srcOrd="0" destOrd="0" parTransId="{529D6C2F-6728-40E6-94B7-AE53385980F0}" sibTransId="{6CC81D81-F5DD-4F06-A489-18AC9CD1AC59}"/>
    <dgm:cxn modelId="{44231CDC-947A-4F86-A76F-25A3D6DAA1FF}" srcId="{0301DE60-2524-4E54-AF16-D0EBD4C4B5A8}" destId="{05C056BD-4BA9-4B46-A2E5-BA78511279B1}" srcOrd="1" destOrd="0" parTransId="{7C26D05B-DB68-4EEF-A578-882CDA033790}" sibTransId="{F5D862E9-9D2E-4620-8BE9-E8D93C197C9E}"/>
    <dgm:cxn modelId="{72E7B4DD-5FC4-41BD-AF3E-979E9265E625}" type="presOf" srcId="{E74CCB15-E3FE-4184-9A3D-7BE314FB3EC8}" destId="{374892A0-51FA-46FE-A1B1-BB1E5E7CB9B2}" srcOrd="0" destOrd="0" presId="urn:microsoft.com/office/officeart/2005/8/layout/cycle2"/>
    <dgm:cxn modelId="{DBF8D5EA-C0BD-4ECC-92FB-8852E2F82BCE}" type="presOf" srcId="{DA73C6AE-2698-4453-9303-BA2DF7D22AA8}" destId="{56536737-5716-431C-BDF3-EC9B66B54CCF}" srcOrd="0" destOrd="0" presId="urn:microsoft.com/office/officeart/2005/8/layout/cycle2"/>
    <dgm:cxn modelId="{A09508EC-9DB6-40D8-A671-19508D9E70F7}" type="presOf" srcId="{B68471EE-3A28-47B6-8977-1E7DEFB594CF}" destId="{5D70AD18-1428-402E-BDC5-1A5A3D1AC8DF}" srcOrd="0" destOrd="0" presId="urn:microsoft.com/office/officeart/2005/8/layout/cycle2"/>
    <dgm:cxn modelId="{3C8B92F7-6A37-4A37-A7A7-AC438E38952D}" type="presOf" srcId="{4B02CB62-73E8-4806-B1F9-BB094E0F58EE}" destId="{D586F965-60F3-4339-BCB3-DD2B49E0930C}" srcOrd="1" destOrd="0" presId="urn:microsoft.com/office/officeart/2005/8/layout/cycle2"/>
    <dgm:cxn modelId="{0B4D8BF9-A7AF-4AA3-8013-561937469ADF}" type="presOf" srcId="{FEC6220B-EB5E-4BEA-830A-277632F27910}" destId="{3AEAF451-C506-4272-AF7E-A8E3250B7F94}" srcOrd="0" destOrd="0" presId="urn:microsoft.com/office/officeart/2005/8/layout/cycle2"/>
    <dgm:cxn modelId="{7522C7F9-16E6-4771-ABB0-87D2FC1C6C02}" type="presOf" srcId="{6CC81D81-F5DD-4F06-A489-18AC9CD1AC59}" destId="{0D359303-B516-43D0-AF88-851AE5754264}" srcOrd="1" destOrd="0" presId="urn:microsoft.com/office/officeart/2005/8/layout/cycle2"/>
    <dgm:cxn modelId="{4FBBACFA-0999-487B-8B5F-27BD4FE87AC5}" type="presOf" srcId="{51BBB008-4407-40CC-8333-3C0BAF0B9F6B}" destId="{3D02D4ED-6B0A-4646-A2C0-6FA37140E504}" srcOrd="0" destOrd="0" presId="urn:microsoft.com/office/officeart/2005/8/layout/cycle2"/>
    <dgm:cxn modelId="{6F0F71FD-6DD3-41BF-85F0-712C8869F7FA}" type="presOf" srcId="{F8BB9C3F-B172-413D-A24E-99644BD750C5}" destId="{1351BF70-CD3F-4A76-A011-F849F5C1B3CD}" srcOrd="0" destOrd="0" presId="urn:microsoft.com/office/officeart/2005/8/layout/cycle2"/>
    <dgm:cxn modelId="{8BCB8CDC-E2F9-40FE-B0BD-81359862D282}" type="presParOf" srcId="{5CAFD1F4-D715-4926-B500-6A06983A0BE3}" destId="{BD782E15-37C8-4EDF-BA01-6B10E0F04573}" srcOrd="0" destOrd="0" presId="urn:microsoft.com/office/officeart/2005/8/layout/cycle2"/>
    <dgm:cxn modelId="{2698861B-9CCC-4FD3-BC28-199ECDD16FCB}" type="presParOf" srcId="{5CAFD1F4-D715-4926-B500-6A06983A0BE3}" destId="{F6A6868E-5CDC-4283-BE5C-E5D52435CD04}" srcOrd="1" destOrd="0" presId="urn:microsoft.com/office/officeart/2005/8/layout/cycle2"/>
    <dgm:cxn modelId="{9CB6960C-90D7-43E5-B316-65B165CB0C17}" type="presParOf" srcId="{F6A6868E-5CDC-4283-BE5C-E5D52435CD04}" destId="{0D359303-B516-43D0-AF88-851AE5754264}" srcOrd="0" destOrd="0" presId="urn:microsoft.com/office/officeart/2005/8/layout/cycle2"/>
    <dgm:cxn modelId="{5F112DF2-9FC2-45B1-8183-583C5AC3216F}" type="presParOf" srcId="{5CAFD1F4-D715-4926-B500-6A06983A0BE3}" destId="{CFEBCDA1-F5D6-4B07-A614-7735536A5575}" srcOrd="2" destOrd="0" presId="urn:microsoft.com/office/officeart/2005/8/layout/cycle2"/>
    <dgm:cxn modelId="{2185BA6D-F2BA-4F1C-8238-7FD8A08441D2}" type="presParOf" srcId="{5CAFD1F4-D715-4926-B500-6A06983A0BE3}" destId="{94F4C96D-7F06-4479-B4A7-AD258442CCD3}" srcOrd="3" destOrd="0" presId="urn:microsoft.com/office/officeart/2005/8/layout/cycle2"/>
    <dgm:cxn modelId="{E8613F95-F75C-46AD-8189-C40E85D441EF}" type="presParOf" srcId="{94F4C96D-7F06-4479-B4A7-AD258442CCD3}" destId="{7A6683EA-AF78-4963-B6F4-E2CE4D5CD044}" srcOrd="0" destOrd="0" presId="urn:microsoft.com/office/officeart/2005/8/layout/cycle2"/>
    <dgm:cxn modelId="{33233329-0CB4-417B-97B7-D0FAF9123B52}" type="presParOf" srcId="{5CAFD1F4-D715-4926-B500-6A06983A0BE3}" destId="{83827DD3-7C3D-4B03-AA79-B22D8CC40763}" srcOrd="4" destOrd="0" presId="urn:microsoft.com/office/officeart/2005/8/layout/cycle2"/>
    <dgm:cxn modelId="{A5CAC7B0-05EB-4EA8-AF9B-473526AF7BAA}" type="presParOf" srcId="{5CAFD1F4-D715-4926-B500-6A06983A0BE3}" destId="{B313F80D-1F64-493E-8DAF-8C8D0E2FF259}" srcOrd="5" destOrd="0" presId="urn:microsoft.com/office/officeart/2005/8/layout/cycle2"/>
    <dgm:cxn modelId="{12A273C5-4EDD-4047-BE5F-1656C58FAB52}" type="presParOf" srcId="{B313F80D-1F64-493E-8DAF-8C8D0E2FF259}" destId="{95B67598-C47B-4A84-9424-B56D42677E82}" srcOrd="0" destOrd="0" presId="urn:microsoft.com/office/officeart/2005/8/layout/cycle2"/>
    <dgm:cxn modelId="{5163C49A-763F-4AA1-AFC0-2F3E619F2531}" type="presParOf" srcId="{5CAFD1F4-D715-4926-B500-6A06983A0BE3}" destId="{1351BF70-CD3F-4A76-A011-F849F5C1B3CD}" srcOrd="6" destOrd="0" presId="urn:microsoft.com/office/officeart/2005/8/layout/cycle2"/>
    <dgm:cxn modelId="{D282A664-2342-4D82-97BE-09A962DBA353}" type="presParOf" srcId="{5CAFD1F4-D715-4926-B500-6A06983A0BE3}" destId="{1CCE7579-EBE8-4D79-998D-A9BD346388D1}" srcOrd="7" destOrd="0" presId="urn:microsoft.com/office/officeart/2005/8/layout/cycle2"/>
    <dgm:cxn modelId="{6A54F9A5-85F3-4429-97EC-D55F4530787B}" type="presParOf" srcId="{1CCE7579-EBE8-4D79-998D-A9BD346388D1}" destId="{D586F965-60F3-4339-BCB3-DD2B49E0930C}" srcOrd="0" destOrd="0" presId="urn:microsoft.com/office/officeart/2005/8/layout/cycle2"/>
    <dgm:cxn modelId="{C893736B-3F31-4D69-9C9F-3344E161BDDE}" type="presParOf" srcId="{5CAFD1F4-D715-4926-B500-6A06983A0BE3}" destId="{5D70AD18-1428-402E-BDC5-1A5A3D1AC8DF}" srcOrd="8" destOrd="0" presId="urn:microsoft.com/office/officeart/2005/8/layout/cycle2"/>
    <dgm:cxn modelId="{9B893FF9-5BC5-4745-AF2F-3D0611B776A1}" type="presParOf" srcId="{5CAFD1F4-D715-4926-B500-6A06983A0BE3}" destId="{3D02D4ED-6B0A-4646-A2C0-6FA37140E504}" srcOrd="9" destOrd="0" presId="urn:microsoft.com/office/officeart/2005/8/layout/cycle2"/>
    <dgm:cxn modelId="{CD784EEB-A4B0-4628-BFBD-F9ACB9CA1233}" type="presParOf" srcId="{3D02D4ED-6B0A-4646-A2C0-6FA37140E504}" destId="{886EBB92-E620-4618-BF4C-31F43FF2871B}" srcOrd="0" destOrd="0" presId="urn:microsoft.com/office/officeart/2005/8/layout/cycle2"/>
    <dgm:cxn modelId="{EA1ED6C1-A722-4B1F-A046-467336445449}" type="presParOf" srcId="{5CAFD1F4-D715-4926-B500-6A06983A0BE3}" destId="{56536737-5716-431C-BDF3-EC9B66B54CCF}" srcOrd="10" destOrd="0" presId="urn:microsoft.com/office/officeart/2005/8/layout/cycle2"/>
    <dgm:cxn modelId="{08B1C694-0284-4118-9E0E-CDF992B295FA}" type="presParOf" srcId="{5CAFD1F4-D715-4926-B500-6A06983A0BE3}" destId="{374892A0-51FA-46FE-A1B1-BB1E5E7CB9B2}" srcOrd="11" destOrd="0" presId="urn:microsoft.com/office/officeart/2005/8/layout/cycle2"/>
    <dgm:cxn modelId="{0B9278C5-6D59-477B-8A7A-0E6DFF2A9AA5}" type="presParOf" srcId="{374892A0-51FA-46FE-A1B1-BB1E5E7CB9B2}" destId="{E65AADF9-A2E8-4816-A636-F919DF18D3F8}" srcOrd="0" destOrd="0" presId="urn:microsoft.com/office/officeart/2005/8/layout/cycle2"/>
    <dgm:cxn modelId="{59013C21-2BEF-4774-965F-C40561035AD9}" type="presParOf" srcId="{5CAFD1F4-D715-4926-B500-6A06983A0BE3}" destId="{3AEAF451-C506-4272-AF7E-A8E3250B7F94}" srcOrd="12" destOrd="0" presId="urn:microsoft.com/office/officeart/2005/8/layout/cycle2"/>
    <dgm:cxn modelId="{2A3EEF31-5C1F-4147-BC17-A584001A2E30}" type="presParOf" srcId="{5CAFD1F4-D715-4926-B500-6A06983A0BE3}" destId="{9E6DE152-E36F-4B3A-8E6F-602734E5DB4A}" srcOrd="13" destOrd="0" presId="urn:microsoft.com/office/officeart/2005/8/layout/cycle2"/>
    <dgm:cxn modelId="{9F6BB1C3-E1FB-44CF-BC88-EEA713F02E12}" type="presParOf" srcId="{9E6DE152-E36F-4B3A-8E6F-602734E5DB4A}" destId="{FF939A40-58D5-4EB7-B337-10807F79E37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7CC2D6-9391-4322-81FD-63064199CF5E}" type="doc">
      <dgm:prSet loTypeId="urn:microsoft.com/office/officeart/2005/8/layout/radial5" loCatId="cycle" qsTypeId="urn:microsoft.com/office/officeart/2005/8/quickstyle/simple5" qsCatId="simple" csTypeId="urn:microsoft.com/office/officeart/2005/8/colors/accent6_2" csCatId="accent6" phldr="1"/>
      <dgm:spPr/>
      <dgm:t>
        <a:bodyPr/>
        <a:lstStyle/>
        <a:p>
          <a:endParaRPr lang="ru-RU"/>
        </a:p>
      </dgm:t>
    </dgm:pt>
    <dgm:pt modelId="{6E6B9083-B527-4647-B556-E4DB4E21A98C}">
      <dgm:prSet phldrT="[Текст]" custT="1"/>
      <dgm:spPr/>
      <dgm:t>
        <a:bodyPr/>
        <a:lstStyle/>
        <a:p>
          <a:r>
            <a:rPr lang="en-US" sz="1800" b="1" dirty="0">
              <a:effectLst>
                <a:outerShdw blurRad="38100" dist="38100" dir="2700000" algn="tl">
                  <a:srgbClr val="000000">
                    <a:alpha val="43137"/>
                  </a:srgbClr>
                </a:outerShdw>
              </a:effectLst>
            </a:rPr>
            <a:t>WLCG</a:t>
          </a:r>
          <a:endParaRPr lang="ru-RU" sz="1800" b="1" dirty="0"/>
        </a:p>
      </dgm:t>
    </dgm:pt>
    <dgm:pt modelId="{234836B8-B4E1-4414-AD79-E5AF53CDC214}" type="parTrans" cxnId="{16D9B430-2BE4-48D9-BFD4-875141DB6932}">
      <dgm:prSet/>
      <dgm:spPr/>
      <dgm:t>
        <a:bodyPr/>
        <a:lstStyle/>
        <a:p>
          <a:endParaRPr lang="ru-RU"/>
        </a:p>
      </dgm:t>
    </dgm:pt>
    <dgm:pt modelId="{048A23EA-7FE3-42CA-B626-1A0A7D85F08C}" type="sibTrans" cxnId="{16D9B430-2BE4-48D9-BFD4-875141DB6932}">
      <dgm:prSet/>
      <dgm:spPr/>
      <dgm:t>
        <a:bodyPr/>
        <a:lstStyle/>
        <a:p>
          <a:endParaRPr lang="ru-RU"/>
        </a:p>
      </dgm:t>
    </dgm:pt>
    <dgm:pt modelId="{4756E450-3165-4529-B6AA-44BA1A094965}">
      <dgm:prSet phldrT="[Текст]" custT="1"/>
      <dgm:spPr/>
      <dgm:t>
        <a:bodyPr/>
        <a:lstStyle/>
        <a:p>
          <a:r>
            <a:rPr lang="en-US" sz="1700" b="1" dirty="0"/>
            <a:t>JINR</a:t>
          </a:r>
          <a:endParaRPr lang="ru-RU" sz="1700" b="1" dirty="0"/>
        </a:p>
      </dgm:t>
    </dgm:pt>
    <dgm:pt modelId="{C99E431D-1AB3-4BEA-8451-4513CE46822C}" type="parTrans" cxnId="{EBF6CA0E-61A5-46C3-B2F6-4F63A4843980}">
      <dgm:prSet/>
      <dgm:spPr/>
      <dgm:t>
        <a:bodyPr/>
        <a:lstStyle/>
        <a:p>
          <a:endParaRPr lang="ru-RU"/>
        </a:p>
      </dgm:t>
    </dgm:pt>
    <dgm:pt modelId="{06EA770C-BBA1-4571-AA6C-F435C478A337}" type="sibTrans" cxnId="{EBF6CA0E-61A5-46C3-B2F6-4F63A4843980}">
      <dgm:prSet/>
      <dgm:spPr/>
      <dgm:t>
        <a:bodyPr/>
        <a:lstStyle/>
        <a:p>
          <a:endParaRPr lang="ru-RU"/>
        </a:p>
      </dgm:t>
    </dgm:pt>
    <dgm:pt modelId="{4AB5F500-6163-4D77-874D-FF9E3BBEFF02}">
      <dgm:prSet phldrT="[Текст]" custT="1"/>
      <dgm:spPr/>
      <dgm:t>
        <a:bodyPr/>
        <a:lstStyle/>
        <a:p>
          <a:r>
            <a:rPr lang="en-US" sz="1600" b="1" dirty="0"/>
            <a:t>PNPI</a:t>
          </a:r>
          <a:endParaRPr lang="ru-RU" sz="1600" b="1" dirty="0"/>
        </a:p>
      </dgm:t>
    </dgm:pt>
    <dgm:pt modelId="{B0C841F4-D579-4417-8A76-57D22E35634C}" type="parTrans" cxnId="{8177B8E6-15A8-4140-BA77-1BF823A384C5}">
      <dgm:prSet/>
      <dgm:spPr/>
      <dgm:t>
        <a:bodyPr/>
        <a:lstStyle/>
        <a:p>
          <a:endParaRPr lang="ru-RU"/>
        </a:p>
      </dgm:t>
    </dgm:pt>
    <dgm:pt modelId="{A26C8C8A-16C5-48E8-8BF7-C770BBCF8223}" type="sibTrans" cxnId="{8177B8E6-15A8-4140-BA77-1BF823A384C5}">
      <dgm:prSet/>
      <dgm:spPr/>
      <dgm:t>
        <a:bodyPr/>
        <a:lstStyle/>
        <a:p>
          <a:endParaRPr lang="ru-RU"/>
        </a:p>
      </dgm:t>
    </dgm:pt>
    <dgm:pt modelId="{7AD6EF77-F6AD-4B01-ADC6-C4B299BD7A29}">
      <dgm:prSet phldrT="[Текст]" custT="1"/>
      <dgm:spPr/>
      <dgm:t>
        <a:bodyPr/>
        <a:lstStyle/>
        <a:p>
          <a:r>
            <a:rPr lang="en-US" sz="1700" b="1" dirty="0"/>
            <a:t>ITEP</a:t>
          </a:r>
          <a:endParaRPr lang="ru-RU" sz="1600" b="1" dirty="0"/>
        </a:p>
      </dgm:t>
    </dgm:pt>
    <dgm:pt modelId="{A1407B6A-F587-496B-9EE3-F28816B908EA}" type="parTrans" cxnId="{E4BA209D-F47B-4C53-87EB-3A44CD121655}">
      <dgm:prSet/>
      <dgm:spPr/>
      <dgm:t>
        <a:bodyPr/>
        <a:lstStyle/>
        <a:p>
          <a:endParaRPr lang="ru-RU"/>
        </a:p>
      </dgm:t>
    </dgm:pt>
    <dgm:pt modelId="{61B7F933-5044-492C-9A09-9428633719F6}" type="sibTrans" cxnId="{E4BA209D-F47B-4C53-87EB-3A44CD121655}">
      <dgm:prSet/>
      <dgm:spPr/>
      <dgm:t>
        <a:bodyPr/>
        <a:lstStyle/>
        <a:p>
          <a:endParaRPr lang="ru-RU"/>
        </a:p>
      </dgm:t>
    </dgm:pt>
    <dgm:pt modelId="{BF05E352-AF4C-41D6-B5F0-BF5D7AE2A1CA}">
      <dgm:prSet phldrT="[Текст]" custT="1"/>
      <dgm:spPr/>
      <dgm:t>
        <a:bodyPr/>
        <a:lstStyle/>
        <a:p>
          <a:r>
            <a:rPr lang="en-US" sz="1700" b="1" dirty="0"/>
            <a:t>IHEP</a:t>
          </a:r>
          <a:endParaRPr lang="ru-RU" sz="1700" b="1" dirty="0"/>
        </a:p>
      </dgm:t>
    </dgm:pt>
    <dgm:pt modelId="{890B7A10-7F36-45CE-B2CC-CEED17967BA3}" type="parTrans" cxnId="{4CF850B2-6C5B-46BA-88B2-CA3ECCCB1553}">
      <dgm:prSet/>
      <dgm:spPr/>
      <dgm:t>
        <a:bodyPr/>
        <a:lstStyle/>
        <a:p>
          <a:endParaRPr lang="ru-RU"/>
        </a:p>
      </dgm:t>
    </dgm:pt>
    <dgm:pt modelId="{D91A8DF9-DA58-47A1-9D15-EC04C0D4C40F}" type="sibTrans" cxnId="{4CF850B2-6C5B-46BA-88B2-CA3ECCCB1553}">
      <dgm:prSet/>
      <dgm:spPr/>
      <dgm:t>
        <a:bodyPr/>
        <a:lstStyle/>
        <a:p>
          <a:endParaRPr lang="ru-RU"/>
        </a:p>
      </dgm:t>
    </dgm:pt>
    <dgm:pt modelId="{B3E81401-1788-47C0-9896-00EBA7627487}">
      <dgm:prSet phldrT="[Текст]" custT="1"/>
      <dgm:spPr/>
      <dgm:t>
        <a:bodyPr/>
        <a:lstStyle/>
        <a:p>
          <a:endParaRPr lang="ru-RU"/>
        </a:p>
      </dgm:t>
    </dgm:pt>
    <dgm:pt modelId="{A9FD3C38-F79B-4F6F-92AC-E3533D2F7E69}" type="parTrans" cxnId="{423D9AB9-EDB3-493E-B258-011FEF431C21}">
      <dgm:prSet/>
      <dgm:spPr/>
      <dgm:t>
        <a:bodyPr/>
        <a:lstStyle/>
        <a:p>
          <a:endParaRPr lang="ru-RU"/>
        </a:p>
      </dgm:t>
    </dgm:pt>
    <dgm:pt modelId="{70DA2AED-762C-49B7-8FE3-482217801206}" type="sibTrans" cxnId="{423D9AB9-EDB3-493E-B258-011FEF431C21}">
      <dgm:prSet/>
      <dgm:spPr/>
      <dgm:t>
        <a:bodyPr/>
        <a:lstStyle/>
        <a:p>
          <a:endParaRPr lang="ru-RU"/>
        </a:p>
      </dgm:t>
    </dgm:pt>
    <dgm:pt modelId="{515677A9-912D-4084-B651-A2D424A529E7}">
      <dgm:prSet phldrT="[Текст]" custT="1"/>
      <dgm:spPr/>
      <dgm:t>
        <a:bodyPr/>
        <a:lstStyle/>
        <a:p>
          <a:r>
            <a:rPr lang="en-US" sz="1400" b="1" dirty="0" err="1"/>
            <a:t>SpbSU</a:t>
          </a:r>
          <a:endParaRPr lang="ru-RU" sz="1400" b="1" dirty="0"/>
        </a:p>
      </dgm:t>
    </dgm:pt>
    <dgm:pt modelId="{67163B98-189B-4BCF-977F-1DE5E7F49AD0}" type="parTrans" cxnId="{4A237343-0FF2-404E-87E9-75FFBC2743EC}">
      <dgm:prSet/>
      <dgm:spPr/>
      <dgm:t>
        <a:bodyPr/>
        <a:lstStyle/>
        <a:p>
          <a:endParaRPr lang="ru-RU"/>
        </a:p>
      </dgm:t>
    </dgm:pt>
    <dgm:pt modelId="{16C768E8-7013-49AC-BC9A-2247B44257D9}" type="sibTrans" cxnId="{4A237343-0FF2-404E-87E9-75FFBC2743EC}">
      <dgm:prSet/>
      <dgm:spPr/>
      <dgm:t>
        <a:bodyPr/>
        <a:lstStyle/>
        <a:p>
          <a:endParaRPr lang="ru-RU"/>
        </a:p>
      </dgm:t>
    </dgm:pt>
    <dgm:pt modelId="{3902BF6D-770C-496F-B0C9-26056B7879FF}">
      <dgm:prSet custT="1"/>
      <dgm:spPr/>
      <dgm:t>
        <a:bodyPr/>
        <a:lstStyle/>
        <a:p>
          <a:endParaRPr lang="ru-RU" sz="1800" b="1" dirty="0" err="1"/>
        </a:p>
      </dgm:t>
    </dgm:pt>
    <dgm:pt modelId="{76524F82-FBC2-44C5-9D14-9425DCACABF5}" type="parTrans" cxnId="{FD18FD60-11D3-406E-93FC-17525D120013}">
      <dgm:prSet/>
      <dgm:spPr/>
      <dgm:t>
        <a:bodyPr/>
        <a:lstStyle/>
        <a:p>
          <a:endParaRPr lang="ru-RU"/>
        </a:p>
      </dgm:t>
    </dgm:pt>
    <dgm:pt modelId="{7E55E127-C1E5-42F4-83C9-DE1750925899}" type="sibTrans" cxnId="{FD18FD60-11D3-406E-93FC-17525D120013}">
      <dgm:prSet/>
      <dgm:spPr/>
      <dgm:t>
        <a:bodyPr/>
        <a:lstStyle/>
        <a:p>
          <a:endParaRPr lang="ru-RU"/>
        </a:p>
      </dgm:t>
    </dgm:pt>
    <dgm:pt modelId="{D0E490F1-720C-4427-972B-7DB008516629}">
      <dgm:prSet phldrT="[Текст]" custT="1"/>
      <dgm:spPr/>
      <dgm:t>
        <a:bodyPr/>
        <a:lstStyle/>
        <a:p>
          <a:r>
            <a:rPr lang="en-US" sz="1700" b="1" dirty="0"/>
            <a:t>INR</a:t>
          </a:r>
          <a:endParaRPr lang="ru-RU" sz="1700" b="1" dirty="0"/>
        </a:p>
      </dgm:t>
    </dgm:pt>
    <dgm:pt modelId="{CED575E3-9A8A-4E15-8189-EB6FA89763E5}" type="sibTrans" cxnId="{68FD8F4A-852B-48B6-AAF4-A45E33B91DBF}">
      <dgm:prSet/>
      <dgm:spPr/>
      <dgm:t>
        <a:bodyPr/>
        <a:lstStyle/>
        <a:p>
          <a:endParaRPr lang="ru-RU"/>
        </a:p>
      </dgm:t>
    </dgm:pt>
    <dgm:pt modelId="{77126203-3677-4445-8EA5-A1E71F7F12BD}" type="parTrans" cxnId="{68FD8F4A-852B-48B6-AAF4-A45E33B91DBF}">
      <dgm:prSet/>
      <dgm:spPr/>
      <dgm:t>
        <a:bodyPr/>
        <a:lstStyle/>
        <a:p>
          <a:endParaRPr lang="ru-RU"/>
        </a:p>
      </dgm:t>
    </dgm:pt>
    <dgm:pt modelId="{6A333A04-D4F9-4112-852F-82D57E6350EF}">
      <dgm:prSet phldrT="[Текст]" custT="1"/>
      <dgm:spPr/>
      <dgm:t>
        <a:bodyPr/>
        <a:lstStyle/>
        <a:p>
          <a:r>
            <a:rPr lang="en-US" sz="1700" b="1" dirty="0"/>
            <a:t>RRC-KI</a:t>
          </a:r>
          <a:endParaRPr lang="ru-RU" sz="1700" b="1" dirty="0"/>
        </a:p>
      </dgm:t>
    </dgm:pt>
    <dgm:pt modelId="{503BF2EB-4689-4FFD-AA15-A4037BC43945}" type="parTrans" cxnId="{81F04741-7469-4E21-9195-FE33D9645C1E}">
      <dgm:prSet/>
      <dgm:spPr/>
      <dgm:t>
        <a:bodyPr/>
        <a:lstStyle/>
        <a:p>
          <a:endParaRPr lang="ru-RU"/>
        </a:p>
      </dgm:t>
    </dgm:pt>
    <dgm:pt modelId="{7A9279ED-27BE-4CF6-A0B4-59A373C5EFF7}" type="sibTrans" cxnId="{81F04741-7469-4E21-9195-FE33D9645C1E}">
      <dgm:prSet/>
      <dgm:spPr/>
      <dgm:t>
        <a:bodyPr/>
        <a:lstStyle/>
        <a:p>
          <a:endParaRPr lang="ru-RU"/>
        </a:p>
      </dgm:t>
    </dgm:pt>
    <dgm:pt modelId="{C435653B-959B-40EE-A33F-7EF7980A9ECB}" type="pres">
      <dgm:prSet presAssocID="{BE7CC2D6-9391-4322-81FD-63064199CF5E}" presName="Name0" presStyleCnt="0">
        <dgm:presLayoutVars>
          <dgm:chMax val="1"/>
          <dgm:dir/>
          <dgm:animLvl val="ctr"/>
          <dgm:resizeHandles val="exact"/>
        </dgm:presLayoutVars>
      </dgm:prSet>
      <dgm:spPr/>
    </dgm:pt>
    <dgm:pt modelId="{41F62387-EBBA-4DA9-9AC1-BC6EE52BA36E}" type="pres">
      <dgm:prSet presAssocID="{6E6B9083-B527-4647-B556-E4DB4E21A98C}" presName="centerShape" presStyleLbl="node0" presStyleIdx="0" presStyleCnt="1" custScaleX="126631"/>
      <dgm:spPr/>
    </dgm:pt>
    <dgm:pt modelId="{4337FC0D-11E8-4D2C-81E2-CE1EDE7396A3}" type="pres">
      <dgm:prSet presAssocID="{C99E431D-1AB3-4BEA-8451-4513CE46822C}" presName="parTrans" presStyleLbl="sibTrans2D1" presStyleIdx="0" presStyleCnt="7"/>
      <dgm:spPr/>
    </dgm:pt>
    <dgm:pt modelId="{F7289FEE-BAB7-4160-9A32-07E6BAB3ABCC}" type="pres">
      <dgm:prSet presAssocID="{C99E431D-1AB3-4BEA-8451-4513CE46822C}" presName="connectorText" presStyleLbl="sibTrans2D1" presStyleIdx="0" presStyleCnt="7"/>
      <dgm:spPr/>
    </dgm:pt>
    <dgm:pt modelId="{FDAC661D-F3C4-40E5-B635-7C0AC2BE527D}" type="pres">
      <dgm:prSet presAssocID="{4756E450-3165-4529-B6AA-44BA1A094965}" presName="node" presStyleLbl="node1" presStyleIdx="0" presStyleCnt="7">
        <dgm:presLayoutVars>
          <dgm:bulletEnabled val="1"/>
        </dgm:presLayoutVars>
      </dgm:prSet>
      <dgm:spPr/>
    </dgm:pt>
    <dgm:pt modelId="{11BB6C54-2EF2-439E-969F-846754779302}" type="pres">
      <dgm:prSet presAssocID="{B0C841F4-D579-4417-8A76-57D22E35634C}" presName="parTrans" presStyleLbl="sibTrans2D1" presStyleIdx="1" presStyleCnt="7"/>
      <dgm:spPr/>
    </dgm:pt>
    <dgm:pt modelId="{C1BB22DB-4DC5-4F58-8D89-6CE0BBD7D1AA}" type="pres">
      <dgm:prSet presAssocID="{B0C841F4-D579-4417-8A76-57D22E35634C}" presName="connectorText" presStyleLbl="sibTrans2D1" presStyleIdx="1" presStyleCnt="7"/>
      <dgm:spPr/>
    </dgm:pt>
    <dgm:pt modelId="{B4E66CF0-FFB2-48B1-A359-422B74FA43C0}" type="pres">
      <dgm:prSet presAssocID="{4AB5F500-6163-4D77-874D-FF9E3BBEFF02}" presName="node" presStyleLbl="node1" presStyleIdx="1" presStyleCnt="7">
        <dgm:presLayoutVars>
          <dgm:bulletEnabled val="1"/>
        </dgm:presLayoutVars>
      </dgm:prSet>
      <dgm:spPr/>
    </dgm:pt>
    <dgm:pt modelId="{3823CC26-205E-42F8-90E4-D18D04473ADB}" type="pres">
      <dgm:prSet presAssocID="{A1407B6A-F587-496B-9EE3-F28816B908EA}" presName="parTrans" presStyleLbl="sibTrans2D1" presStyleIdx="2" presStyleCnt="7"/>
      <dgm:spPr/>
    </dgm:pt>
    <dgm:pt modelId="{5C89C3B8-045C-41A1-9E31-3ABD89C24A53}" type="pres">
      <dgm:prSet presAssocID="{A1407B6A-F587-496B-9EE3-F28816B908EA}" presName="connectorText" presStyleLbl="sibTrans2D1" presStyleIdx="2" presStyleCnt="7"/>
      <dgm:spPr/>
    </dgm:pt>
    <dgm:pt modelId="{5312A2DD-9342-4434-9A64-42C1367017A6}" type="pres">
      <dgm:prSet presAssocID="{7AD6EF77-F6AD-4B01-ADC6-C4B299BD7A29}" presName="node" presStyleLbl="node1" presStyleIdx="2" presStyleCnt="7">
        <dgm:presLayoutVars>
          <dgm:bulletEnabled val="1"/>
        </dgm:presLayoutVars>
      </dgm:prSet>
      <dgm:spPr/>
    </dgm:pt>
    <dgm:pt modelId="{5EBDBE07-07DA-4A33-8106-AA904721ADA7}" type="pres">
      <dgm:prSet presAssocID="{503BF2EB-4689-4FFD-AA15-A4037BC43945}" presName="parTrans" presStyleLbl="sibTrans2D1" presStyleIdx="3" presStyleCnt="7"/>
      <dgm:spPr/>
    </dgm:pt>
    <dgm:pt modelId="{BCFF1A8F-B2ED-4F62-BC16-DC57012F410B}" type="pres">
      <dgm:prSet presAssocID="{503BF2EB-4689-4FFD-AA15-A4037BC43945}" presName="connectorText" presStyleLbl="sibTrans2D1" presStyleIdx="3" presStyleCnt="7"/>
      <dgm:spPr/>
    </dgm:pt>
    <dgm:pt modelId="{796A0938-07DF-49DA-8B2F-8F3AF7DA74A6}" type="pres">
      <dgm:prSet presAssocID="{6A333A04-D4F9-4112-852F-82D57E6350EF}" presName="node" presStyleLbl="node1" presStyleIdx="3" presStyleCnt="7">
        <dgm:presLayoutVars>
          <dgm:bulletEnabled val="1"/>
        </dgm:presLayoutVars>
      </dgm:prSet>
      <dgm:spPr/>
    </dgm:pt>
    <dgm:pt modelId="{12E9C11F-AE9F-4195-B8EB-6ECAB26F3C56}" type="pres">
      <dgm:prSet presAssocID="{890B7A10-7F36-45CE-B2CC-CEED17967BA3}" presName="parTrans" presStyleLbl="sibTrans2D1" presStyleIdx="4" presStyleCnt="7"/>
      <dgm:spPr/>
    </dgm:pt>
    <dgm:pt modelId="{2DEE7777-0312-4C9B-ACD3-7743B2C5E353}" type="pres">
      <dgm:prSet presAssocID="{890B7A10-7F36-45CE-B2CC-CEED17967BA3}" presName="connectorText" presStyleLbl="sibTrans2D1" presStyleIdx="4" presStyleCnt="7"/>
      <dgm:spPr/>
    </dgm:pt>
    <dgm:pt modelId="{6BBCA3BD-3F3D-471F-94FD-051295A5A4E4}" type="pres">
      <dgm:prSet presAssocID="{BF05E352-AF4C-41D6-B5F0-BF5D7AE2A1CA}" presName="node" presStyleLbl="node1" presStyleIdx="4" presStyleCnt="7">
        <dgm:presLayoutVars>
          <dgm:bulletEnabled val="1"/>
        </dgm:presLayoutVars>
      </dgm:prSet>
      <dgm:spPr/>
    </dgm:pt>
    <dgm:pt modelId="{309F6A76-CDCB-4A56-878A-9297EB8D632C}" type="pres">
      <dgm:prSet presAssocID="{77126203-3677-4445-8EA5-A1E71F7F12BD}" presName="parTrans" presStyleLbl="sibTrans2D1" presStyleIdx="5" presStyleCnt="7"/>
      <dgm:spPr/>
    </dgm:pt>
    <dgm:pt modelId="{E5A8ADB2-0116-44BA-8A87-6A7770B4548A}" type="pres">
      <dgm:prSet presAssocID="{77126203-3677-4445-8EA5-A1E71F7F12BD}" presName="connectorText" presStyleLbl="sibTrans2D1" presStyleIdx="5" presStyleCnt="7"/>
      <dgm:spPr/>
    </dgm:pt>
    <dgm:pt modelId="{3736D49E-B4A7-492E-9952-539FFA69A206}" type="pres">
      <dgm:prSet presAssocID="{D0E490F1-720C-4427-972B-7DB008516629}" presName="node" presStyleLbl="node1" presStyleIdx="5" presStyleCnt="7">
        <dgm:presLayoutVars>
          <dgm:bulletEnabled val="1"/>
        </dgm:presLayoutVars>
      </dgm:prSet>
      <dgm:spPr/>
    </dgm:pt>
    <dgm:pt modelId="{9A924567-C7DD-437F-8E7C-79FA627705CD}" type="pres">
      <dgm:prSet presAssocID="{67163B98-189B-4BCF-977F-1DE5E7F49AD0}" presName="parTrans" presStyleLbl="sibTrans2D1" presStyleIdx="6" presStyleCnt="7"/>
      <dgm:spPr/>
    </dgm:pt>
    <dgm:pt modelId="{95C3CA37-1969-4659-A04C-AEBB7A333FFB}" type="pres">
      <dgm:prSet presAssocID="{67163B98-189B-4BCF-977F-1DE5E7F49AD0}" presName="connectorText" presStyleLbl="sibTrans2D1" presStyleIdx="6" presStyleCnt="7"/>
      <dgm:spPr/>
    </dgm:pt>
    <dgm:pt modelId="{B7760184-3617-417B-9844-E021BAD98688}" type="pres">
      <dgm:prSet presAssocID="{515677A9-912D-4084-B651-A2D424A529E7}" presName="node" presStyleLbl="node1" presStyleIdx="6" presStyleCnt="7">
        <dgm:presLayoutVars>
          <dgm:bulletEnabled val="1"/>
        </dgm:presLayoutVars>
      </dgm:prSet>
      <dgm:spPr/>
    </dgm:pt>
  </dgm:ptLst>
  <dgm:cxnLst>
    <dgm:cxn modelId="{6CD6840B-1317-4B03-8644-CD07EEA510F0}" type="presOf" srcId="{B0C841F4-D579-4417-8A76-57D22E35634C}" destId="{11BB6C54-2EF2-439E-969F-846754779302}" srcOrd="0" destOrd="0" presId="urn:microsoft.com/office/officeart/2005/8/layout/radial5"/>
    <dgm:cxn modelId="{EBF6CA0E-61A5-46C3-B2F6-4F63A4843980}" srcId="{6E6B9083-B527-4647-B556-E4DB4E21A98C}" destId="{4756E450-3165-4529-B6AA-44BA1A094965}" srcOrd="0" destOrd="0" parTransId="{C99E431D-1AB3-4BEA-8451-4513CE46822C}" sibTransId="{06EA770C-BBA1-4571-AA6C-F435C478A337}"/>
    <dgm:cxn modelId="{0E095522-FF76-423F-9381-28AA16F696A5}" type="presOf" srcId="{890B7A10-7F36-45CE-B2CC-CEED17967BA3}" destId="{12E9C11F-AE9F-4195-B8EB-6ECAB26F3C56}" srcOrd="0" destOrd="0" presId="urn:microsoft.com/office/officeart/2005/8/layout/radial5"/>
    <dgm:cxn modelId="{02980128-21DF-4DA0-9B72-A281F3E4F169}" type="presOf" srcId="{BE7CC2D6-9391-4322-81FD-63064199CF5E}" destId="{C435653B-959B-40EE-A33F-7EF7980A9ECB}" srcOrd="0" destOrd="0" presId="urn:microsoft.com/office/officeart/2005/8/layout/radial5"/>
    <dgm:cxn modelId="{691C932A-4F6C-4F1E-8327-85E8EC1EB6AB}" type="presOf" srcId="{A1407B6A-F587-496B-9EE3-F28816B908EA}" destId="{5C89C3B8-045C-41A1-9E31-3ABD89C24A53}" srcOrd="1" destOrd="0" presId="urn:microsoft.com/office/officeart/2005/8/layout/radial5"/>
    <dgm:cxn modelId="{9BB9FA2C-168C-4504-8805-9A37D4160A21}" type="presOf" srcId="{503BF2EB-4689-4FFD-AA15-A4037BC43945}" destId="{5EBDBE07-07DA-4A33-8106-AA904721ADA7}" srcOrd="0" destOrd="0" presId="urn:microsoft.com/office/officeart/2005/8/layout/radial5"/>
    <dgm:cxn modelId="{16D9B430-2BE4-48D9-BFD4-875141DB6932}" srcId="{BE7CC2D6-9391-4322-81FD-63064199CF5E}" destId="{6E6B9083-B527-4647-B556-E4DB4E21A98C}" srcOrd="0" destOrd="0" parTransId="{234836B8-B4E1-4414-AD79-E5AF53CDC214}" sibTransId="{048A23EA-7FE3-42CA-B626-1A0A7D85F08C}"/>
    <dgm:cxn modelId="{BFCB6F3F-41EC-4BE9-9FE1-800C33C32C97}" type="presOf" srcId="{C99E431D-1AB3-4BEA-8451-4513CE46822C}" destId="{4337FC0D-11E8-4D2C-81E2-CE1EDE7396A3}" srcOrd="0" destOrd="0" presId="urn:microsoft.com/office/officeart/2005/8/layout/radial5"/>
    <dgm:cxn modelId="{86ADD23F-2835-41E7-802D-641E30E0C0E7}" type="presOf" srcId="{B0C841F4-D579-4417-8A76-57D22E35634C}" destId="{C1BB22DB-4DC5-4F58-8D89-6CE0BBD7D1AA}" srcOrd="1" destOrd="0" presId="urn:microsoft.com/office/officeart/2005/8/layout/radial5"/>
    <dgm:cxn modelId="{FD18FD60-11D3-406E-93FC-17525D120013}" srcId="{BE7CC2D6-9391-4322-81FD-63064199CF5E}" destId="{3902BF6D-770C-496F-B0C9-26056B7879FF}" srcOrd="2" destOrd="0" parTransId="{76524F82-FBC2-44C5-9D14-9425DCACABF5}" sibTransId="{7E55E127-C1E5-42F4-83C9-DE1750925899}"/>
    <dgm:cxn modelId="{81F04741-7469-4E21-9195-FE33D9645C1E}" srcId="{6E6B9083-B527-4647-B556-E4DB4E21A98C}" destId="{6A333A04-D4F9-4112-852F-82D57E6350EF}" srcOrd="3" destOrd="0" parTransId="{503BF2EB-4689-4FFD-AA15-A4037BC43945}" sibTransId="{7A9279ED-27BE-4CF6-A0B4-59A373C5EFF7}"/>
    <dgm:cxn modelId="{4A237343-0FF2-404E-87E9-75FFBC2743EC}" srcId="{6E6B9083-B527-4647-B556-E4DB4E21A98C}" destId="{515677A9-912D-4084-B651-A2D424A529E7}" srcOrd="6" destOrd="0" parTransId="{67163B98-189B-4BCF-977F-1DE5E7F49AD0}" sibTransId="{16C768E8-7013-49AC-BC9A-2247B44257D9}"/>
    <dgm:cxn modelId="{6CA42049-B5CC-4205-9484-D16234733099}" type="presOf" srcId="{890B7A10-7F36-45CE-B2CC-CEED17967BA3}" destId="{2DEE7777-0312-4C9B-ACD3-7743B2C5E353}" srcOrd="1" destOrd="0" presId="urn:microsoft.com/office/officeart/2005/8/layout/radial5"/>
    <dgm:cxn modelId="{68FD8F4A-852B-48B6-AAF4-A45E33B91DBF}" srcId="{6E6B9083-B527-4647-B556-E4DB4E21A98C}" destId="{D0E490F1-720C-4427-972B-7DB008516629}" srcOrd="5" destOrd="0" parTransId="{77126203-3677-4445-8EA5-A1E71F7F12BD}" sibTransId="{CED575E3-9A8A-4E15-8189-EB6FA89763E5}"/>
    <dgm:cxn modelId="{ACA45B50-2506-44DA-8E3A-50CE2B7ED417}" type="presOf" srcId="{7AD6EF77-F6AD-4B01-ADC6-C4B299BD7A29}" destId="{5312A2DD-9342-4434-9A64-42C1367017A6}" srcOrd="0" destOrd="0" presId="urn:microsoft.com/office/officeart/2005/8/layout/radial5"/>
    <dgm:cxn modelId="{1334D750-2664-4D23-B678-9FA73A6CAF4B}" type="presOf" srcId="{4AB5F500-6163-4D77-874D-FF9E3BBEFF02}" destId="{B4E66CF0-FFB2-48B1-A359-422B74FA43C0}" srcOrd="0" destOrd="0" presId="urn:microsoft.com/office/officeart/2005/8/layout/radial5"/>
    <dgm:cxn modelId="{358FA756-6999-47FA-A2CB-1C79ABEACA32}" type="presOf" srcId="{BF05E352-AF4C-41D6-B5F0-BF5D7AE2A1CA}" destId="{6BBCA3BD-3F3D-471F-94FD-051295A5A4E4}" srcOrd="0" destOrd="0" presId="urn:microsoft.com/office/officeart/2005/8/layout/radial5"/>
    <dgm:cxn modelId="{54F9F858-CE48-4152-A10F-E8796CA4B87E}" type="presOf" srcId="{67163B98-189B-4BCF-977F-1DE5E7F49AD0}" destId="{9A924567-C7DD-437F-8E7C-79FA627705CD}" srcOrd="0" destOrd="0" presId="urn:microsoft.com/office/officeart/2005/8/layout/radial5"/>
    <dgm:cxn modelId="{61C13C8D-C086-43BD-A2E9-86929489922E}" type="presOf" srcId="{6A333A04-D4F9-4112-852F-82D57E6350EF}" destId="{796A0938-07DF-49DA-8B2F-8F3AF7DA74A6}" srcOrd="0" destOrd="0" presId="urn:microsoft.com/office/officeart/2005/8/layout/radial5"/>
    <dgm:cxn modelId="{13EC2B93-71B1-4636-B2FD-B54211F605B4}" type="presOf" srcId="{67163B98-189B-4BCF-977F-1DE5E7F49AD0}" destId="{95C3CA37-1969-4659-A04C-AEBB7A333FFB}" srcOrd="1" destOrd="0" presId="urn:microsoft.com/office/officeart/2005/8/layout/radial5"/>
    <dgm:cxn modelId="{E5E36195-F81A-4A91-9D64-176479D5D584}" type="presOf" srcId="{A1407B6A-F587-496B-9EE3-F28816B908EA}" destId="{3823CC26-205E-42F8-90E4-D18D04473ADB}" srcOrd="0" destOrd="0" presId="urn:microsoft.com/office/officeart/2005/8/layout/radial5"/>
    <dgm:cxn modelId="{E4BA209D-F47B-4C53-87EB-3A44CD121655}" srcId="{6E6B9083-B527-4647-B556-E4DB4E21A98C}" destId="{7AD6EF77-F6AD-4B01-ADC6-C4B299BD7A29}" srcOrd="2" destOrd="0" parTransId="{A1407B6A-F587-496B-9EE3-F28816B908EA}" sibTransId="{61B7F933-5044-492C-9A09-9428633719F6}"/>
    <dgm:cxn modelId="{D66E5EB2-162C-4750-AB31-AAEA07AE05F6}" type="presOf" srcId="{4756E450-3165-4529-B6AA-44BA1A094965}" destId="{FDAC661D-F3C4-40E5-B635-7C0AC2BE527D}" srcOrd="0" destOrd="0" presId="urn:microsoft.com/office/officeart/2005/8/layout/radial5"/>
    <dgm:cxn modelId="{4CF850B2-6C5B-46BA-88B2-CA3ECCCB1553}" srcId="{6E6B9083-B527-4647-B556-E4DB4E21A98C}" destId="{BF05E352-AF4C-41D6-B5F0-BF5D7AE2A1CA}" srcOrd="4" destOrd="0" parTransId="{890B7A10-7F36-45CE-B2CC-CEED17967BA3}" sibTransId="{D91A8DF9-DA58-47A1-9D15-EC04C0D4C40F}"/>
    <dgm:cxn modelId="{E99BC9B5-05CF-43BF-8482-A469F7547967}" type="presOf" srcId="{6E6B9083-B527-4647-B556-E4DB4E21A98C}" destId="{41F62387-EBBA-4DA9-9AC1-BC6EE52BA36E}" srcOrd="0" destOrd="0" presId="urn:microsoft.com/office/officeart/2005/8/layout/radial5"/>
    <dgm:cxn modelId="{423D9AB9-EDB3-493E-B258-011FEF431C21}" srcId="{BE7CC2D6-9391-4322-81FD-63064199CF5E}" destId="{B3E81401-1788-47C0-9896-00EBA7627487}" srcOrd="1" destOrd="0" parTransId="{A9FD3C38-F79B-4F6F-92AC-E3533D2F7E69}" sibTransId="{70DA2AED-762C-49B7-8FE3-482217801206}"/>
    <dgm:cxn modelId="{19601BBA-8D7F-40F8-BFB3-F4B8E647BF83}" type="presOf" srcId="{77126203-3677-4445-8EA5-A1E71F7F12BD}" destId="{E5A8ADB2-0116-44BA-8A87-6A7770B4548A}" srcOrd="1" destOrd="0" presId="urn:microsoft.com/office/officeart/2005/8/layout/radial5"/>
    <dgm:cxn modelId="{EB86EAC9-3ED2-474A-B979-CB3216EB2B27}" type="presOf" srcId="{77126203-3677-4445-8EA5-A1E71F7F12BD}" destId="{309F6A76-CDCB-4A56-878A-9297EB8D632C}" srcOrd="0" destOrd="0" presId="urn:microsoft.com/office/officeart/2005/8/layout/radial5"/>
    <dgm:cxn modelId="{C093F3D6-5727-469E-94BE-C9E41DF2159A}" type="presOf" srcId="{515677A9-912D-4084-B651-A2D424A529E7}" destId="{B7760184-3617-417B-9844-E021BAD98688}" srcOrd="0" destOrd="0" presId="urn:microsoft.com/office/officeart/2005/8/layout/radial5"/>
    <dgm:cxn modelId="{EA54EFDD-37BE-43A6-AA85-92DDD5DEB432}" type="presOf" srcId="{C99E431D-1AB3-4BEA-8451-4513CE46822C}" destId="{F7289FEE-BAB7-4160-9A32-07E6BAB3ABCC}" srcOrd="1" destOrd="0" presId="urn:microsoft.com/office/officeart/2005/8/layout/radial5"/>
    <dgm:cxn modelId="{1F0B3EDE-3ABE-47A8-867C-3141F5E7352E}" type="presOf" srcId="{503BF2EB-4689-4FFD-AA15-A4037BC43945}" destId="{BCFF1A8F-B2ED-4F62-BC16-DC57012F410B}" srcOrd="1" destOrd="0" presId="urn:microsoft.com/office/officeart/2005/8/layout/radial5"/>
    <dgm:cxn modelId="{8177B8E6-15A8-4140-BA77-1BF823A384C5}" srcId="{6E6B9083-B527-4647-B556-E4DB4E21A98C}" destId="{4AB5F500-6163-4D77-874D-FF9E3BBEFF02}" srcOrd="1" destOrd="0" parTransId="{B0C841F4-D579-4417-8A76-57D22E35634C}" sibTransId="{A26C8C8A-16C5-48E8-8BF7-C770BBCF8223}"/>
    <dgm:cxn modelId="{2F9E2CFF-7D0B-49F6-A1D5-F51EA925CE4F}" type="presOf" srcId="{D0E490F1-720C-4427-972B-7DB008516629}" destId="{3736D49E-B4A7-492E-9952-539FFA69A206}" srcOrd="0" destOrd="0" presId="urn:microsoft.com/office/officeart/2005/8/layout/radial5"/>
    <dgm:cxn modelId="{5122F248-AFD2-402E-BB28-F14657562EDF}" type="presParOf" srcId="{C435653B-959B-40EE-A33F-7EF7980A9ECB}" destId="{41F62387-EBBA-4DA9-9AC1-BC6EE52BA36E}" srcOrd="0" destOrd="0" presId="urn:microsoft.com/office/officeart/2005/8/layout/radial5"/>
    <dgm:cxn modelId="{23091939-5299-45CE-9F07-350A099CC5B8}" type="presParOf" srcId="{C435653B-959B-40EE-A33F-7EF7980A9ECB}" destId="{4337FC0D-11E8-4D2C-81E2-CE1EDE7396A3}" srcOrd="1" destOrd="0" presId="urn:microsoft.com/office/officeart/2005/8/layout/radial5"/>
    <dgm:cxn modelId="{F978E4D5-5F43-40E1-985E-DA422BBA31B8}" type="presParOf" srcId="{4337FC0D-11E8-4D2C-81E2-CE1EDE7396A3}" destId="{F7289FEE-BAB7-4160-9A32-07E6BAB3ABCC}" srcOrd="0" destOrd="0" presId="urn:microsoft.com/office/officeart/2005/8/layout/radial5"/>
    <dgm:cxn modelId="{A73A6B7A-0E74-4802-A7E2-D3D5D326135B}" type="presParOf" srcId="{C435653B-959B-40EE-A33F-7EF7980A9ECB}" destId="{FDAC661D-F3C4-40E5-B635-7C0AC2BE527D}" srcOrd="2" destOrd="0" presId="urn:microsoft.com/office/officeart/2005/8/layout/radial5"/>
    <dgm:cxn modelId="{C6FFC575-74BB-4D7C-90F5-D05B0B92EA61}" type="presParOf" srcId="{C435653B-959B-40EE-A33F-7EF7980A9ECB}" destId="{11BB6C54-2EF2-439E-969F-846754779302}" srcOrd="3" destOrd="0" presId="urn:microsoft.com/office/officeart/2005/8/layout/radial5"/>
    <dgm:cxn modelId="{71DA5A54-3EE6-492E-A64A-9C94E8F8C143}" type="presParOf" srcId="{11BB6C54-2EF2-439E-969F-846754779302}" destId="{C1BB22DB-4DC5-4F58-8D89-6CE0BBD7D1AA}" srcOrd="0" destOrd="0" presId="urn:microsoft.com/office/officeart/2005/8/layout/radial5"/>
    <dgm:cxn modelId="{EAFA6F89-7584-4D04-A5CF-396CCDE75D15}" type="presParOf" srcId="{C435653B-959B-40EE-A33F-7EF7980A9ECB}" destId="{B4E66CF0-FFB2-48B1-A359-422B74FA43C0}" srcOrd="4" destOrd="0" presId="urn:microsoft.com/office/officeart/2005/8/layout/radial5"/>
    <dgm:cxn modelId="{92F67125-62ED-4F1D-ACA2-F20CF74A83D5}" type="presParOf" srcId="{C435653B-959B-40EE-A33F-7EF7980A9ECB}" destId="{3823CC26-205E-42F8-90E4-D18D04473ADB}" srcOrd="5" destOrd="0" presId="urn:microsoft.com/office/officeart/2005/8/layout/radial5"/>
    <dgm:cxn modelId="{2D54D728-1061-466B-A306-96335B333283}" type="presParOf" srcId="{3823CC26-205E-42F8-90E4-D18D04473ADB}" destId="{5C89C3B8-045C-41A1-9E31-3ABD89C24A53}" srcOrd="0" destOrd="0" presId="urn:microsoft.com/office/officeart/2005/8/layout/radial5"/>
    <dgm:cxn modelId="{03FEE5CC-FBC3-4010-9F9C-49F1C5453BE0}" type="presParOf" srcId="{C435653B-959B-40EE-A33F-7EF7980A9ECB}" destId="{5312A2DD-9342-4434-9A64-42C1367017A6}" srcOrd="6" destOrd="0" presId="urn:microsoft.com/office/officeart/2005/8/layout/radial5"/>
    <dgm:cxn modelId="{4FD68071-736C-4E0B-AD9C-07CC74250CEB}" type="presParOf" srcId="{C435653B-959B-40EE-A33F-7EF7980A9ECB}" destId="{5EBDBE07-07DA-4A33-8106-AA904721ADA7}" srcOrd="7" destOrd="0" presId="urn:microsoft.com/office/officeart/2005/8/layout/radial5"/>
    <dgm:cxn modelId="{77F04262-632C-41B5-9C9C-53CD5E98E33F}" type="presParOf" srcId="{5EBDBE07-07DA-4A33-8106-AA904721ADA7}" destId="{BCFF1A8F-B2ED-4F62-BC16-DC57012F410B}" srcOrd="0" destOrd="0" presId="urn:microsoft.com/office/officeart/2005/8/layout/radial5"/>
    <dgm:cxn modelId="{73CA4A33-CB50-4634-89C8-F10C19884FDE}" type="presParOf" srcId="{C435653B-959B-40EE-A33F-7EF7980A9ECB}" destId="{796A0938-07DF-49DA-8B2F-8F3AF7DA74A6}" srcOrd="8" destOrd="0" presId="urn:microsoft.com/office/officeart/2005/8/layout/radial5"/>
    <dgm:cxn modelId="{44C7E39C-3E31-4F48-83F4-15B222945095}" type="presParOf" srcId="{C435653B-959B-40EE-A33F-7EF7980A9ECB}" destId="{12E9C11F-AE9F-4195-B8EB-6ECAB26F3C56}" srcOrd="9" destOrd="0" presId="urn:microsoft.com/office/officeart/2005/8/layout/radial5"/>
    <dgm:cxn modelId="{1C00AA7B-F90E-48AA-82FF-6C5B158FB5B3}" type="presParOf" srcId="{12E9C11F-AE9F-4195-B8EB-6ECAB26F3C56}" destId="{2DEE7777-0312-4C9B-ACD3-7743B2C5E353}" srcOrd="0" destOrd="0" presId="urn:microsoft.com/office/officeart/2005/8/layout/radial5"/>
    <dgm:cxn modelId="{4F6AFC7A-4FBB-4220-8A11-5300420C2A47}" type="presParOf" srcId="{C435653B-959B-40EE-A33F-7EF7980A9ECB}" destId="{6BBCA3BD-3F3D-471F-94FD-051295A5A4E4}" srcOrd="10" destOrd="0" presId="urn:microsoft.com/office/officeart/2005/8/layout/radial5"/>
    <dgm:cxn modelId="{1CB68737-F247-4515-84DE-ACC69091312C}" type="presParOf" srcId="{C435653B-959B-40EE-A33F-7EF7980A9ECB}" destId="{309F6A76-CDCB-4A56-878A-9297EB8D632C}" srcOrd="11" destOrd="0" presId="urn:microsoft.com/office/officeart/2005/8/layout/radial5"/>
    <dgm:cxn modelId="{4EA28B65-5777-416C-95B7-3BF521FFED5B}" type="presParOf" srcId="{309F6A76-CDCB-4A56-878A-9297EB8D632C}" destId="{E5A8ADB2-0116-44BA-8A87-6A7770B4548A}" srcOrd="0" destOrd="0" presId="urn:microsoft.com/office/officeart/2005/8/layout/radial5"/>
    <dgm:cxn modelId="{6468F7AB-699F-45E8-953D-68901F1C5A05}" type="presParOf" srcId="{C435653B-959B-40EE-A33F-7EF7980A9ECB}" destId="{3736D49E-B4A7-492E-9952-539FFA69A206}" srcOrd="12" destOrd="0" presId="urn:microsoft.com/office/officeart/2005/8/layout/radial5"/>
    <dgm:cxn modelId="{7411EEA7-7C2F-4FD9-8C9A-0ECB4A472324}" type="presParOf" srcId="{C435653B-959B-40EE-A33F-7EF7980A9ECB}" destId="{9A924567-C7DD-437F-8E7C-79FA627705CD}" srcOrd="13" destOrd="0" presId="urn:microsoft.com/office/officeart/2005/8/layout/radial5"/>
    <dgm:cxn modelId="{F607DAC6-15A1-409C-8E85-64DE9A3F51D5}" type="presParOf" srcId="{9A924567-C7DD-437F-8E7C-79FA627705CD}" destId="{95C3CA37-1969-4659-A04C-AEBB7A333FFB}" srcOrd="0" destOrd="0" presId="urn:microsoft.com/office/officeart/2005/8/layout/radial5"/>
    <dgm:cxn modelId="{F109B4BB-9BEF-40BB-BA14-BC2CB3000F61}" type="presParOf" srcId="{C435653B-959B-40EE-A33F-7EF7980A9ECB}" destId="{B7760184-3617-417B-9844-E021BAD98688}" srcOrd="14" destOrd="0" presId="urn:microsoft.com/office/officeart/2005/8/layout/radial5"/>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301DE60-2524-4E54-AF16-D0EBD4C4B5A8}" type="doc">
      <dgm:prSet loTypeId="urn:microsoft.com/office/officeart/2005/8/layout/cycle2" loCatId="cycle" qsTypeId="urn:microsoft.com/office/officeart/2005/8/quickstyle/simple4" qsCatId="simple" csTypeId="urn:microsoft.com/office/officeart/2005/8/colors/accent6_3" csCatId="accent6" phldr="1"/>
      <dgm:spPr/>
      <dgm:t>
        <a:bodyPr/>
        <a:lstStyle/>
        <a:p>
          <a:endParaRPr lang="ru-RU"/>
        </a:p>
      </dgm:t>
    </dgm:pt>
    <dgm:pt modelId="{8C6DF0B9-5E8A-4D60-9F77-E1CF43EDD974}">
      <dgm:prSet phldrT="[Текст]"/>
      <dgm:spPr/>
      <dgm:t>
        <a:bodyPr/>
        <a:lstStyle/>
        <a:p>
          <a:r>
            <a:rPr lang="en-US" dirty="0"/>
            <a:t>S</a:t>
          </a:r>
          <a:endParaRPr lang="ru-RU" dirty="0"/>
        </a:p>
      </dgm:t>
    </dgm:pt>
    <dgm:pt modelId="{529D6C2F-6728-40E6-94B7-AE53385980F0}" type="parTrans" cxnId="{D847E5D5-AB8E-4DF1-8973-81220B2E998C}">
      <dgm:prSet/>
      <dgm:spPr/>
      <dgm:t>
        <a:bodyPr/>
        <a:lstStyle/>
        <a:p>
          <a:endParaRPr lang="ru-RU"/>
        </a:p>
      </dgm:t>
    </dgm:pt>
    <dgm:pt modelId="{6CC81D81-F5DD-4F06-A489-18AC9CD1AC59}" type="sibTrans" cxnId="{D847E5D5-AB8E-4DF1-8973-81220B2E998C}">
      <dgm:prSet/>
      <dgm:spPr/>
      <dgm:t>
        <a:bodyPr/>
        <a:lstStyle/>
        <a:p>
          <a:endParaRPr lang="ru-RU"/>
        </a:p>
      </dgm:t>
    </dgm:pt>
    <dgm:pt modelId="{DA73C6AE-2698-4453-9303-BA2DF7D22AA8}">
      <dgm:prSet phldrT="[Текст]"/>
      <dgm:spPr/>
      <dgm:t>
        <a:bodyPr/>
        <a:lstStyle/>
        <a:p>
          <a:r>
            <a:rPr lang="en-US" dirty="0"/>
            <a:t>.</a:t>
          </a:r>
          <a:endParaRPr lang="ru-RU" dirty="0"/>
        </a:p>
      </dgm:t>
    </dgm:pt>
    <dgm:pt modelId="{088C92EA-9581-4364-B1B6-7E4F9B933537}" type="parTrans" cxnId="{53896B27-AB30-4AE7-A516-E46C4E0EE642}">
      <dgm:prSet/>
      <dgm:spPr/>
      <dgm:t>
        <a:bodyPr/>
        <a:lstStyle/>
        <a:p>
          <a:endParaRPr lang="ru-RU"/>
        </a:p>
      </dgm:t>
    </dgm:pt>
    <dgm:pt modelId="{E74CCB15-E3FE-4184-9A3D-7BE314FB3EC8}" type="sibTrans" cxnId="{53896B27-AB30-4AE7-A516-E46C4E0EE642}">
      <dgm:prSet/>
      <dgm:spPr/>
      <dgm:t>
        <a:bodyPr/>
        <a:lstStyle/>
        <a:p>
          <a:endParaRPr lang="ru-RU"/>
        </a:p>
      </dgm:t>
    </dgm:pt>
    <dgm:pt modelId="{FEC6220B-EB5E-4BEA-830A-277632F27910}">
      <dgm:prSet phldrT="[Текст]"/>
      <dgm:spPr/>
      <dgm:t>
        <a:bodyPr/>
        <a:lstStyle/>
        <a:p>
          <a:r>
            <a:rPr lang="en-US" dirty="0"/>
            <a:t>.</a:t>
          </a:r>
          <a:endParaRPr lang="ru-RU" dirty="0"/>
        </a:p>
      </dgm:t>
    </dgm:pt>
    <dgm:pt modelId="{470D4EEB-61E6-4C62-9325-CBE7E65AE7D2}" type="parTrans" cxnId="{8D4C3BA8-CAD9-4240-BFBC-6FD7B39C781B}">
      <dgm:prSet/>
      <dgm:spPr/>
      <dgm:t>
        <a:bodyPr/>
        <a:lstStyle/>
        <a:p>
          <a:endParaRPr lang="ru-RU"/>
        </a:p>
      </dgm:t>
    </dgm:pt>
    <dgm:pt modelId="{B5A813F8-8651-432B-B21F-CFBF917FF476}" type="sibTrans" cxnId="{8D4C3BA8-CAD9-4240-BFBC-6FD7B39C781B}">
      <dgm:prSet/>
      <dgm:spPr/>
      <dgm:t>
        <a:bodyPr/>
        <a:lstStyle/>
        <a:p>
          <a:endParaRPr lang="ru-RU"/>
        </a:p>
      </dgm:t>
    </dgm:pt>
    <dgm:pt modelId="{05C056BD-4BA9-4B46-A2E5-BA78511279B1}">
      <dgm:prSet phldrT="[Текст]"/>
      <dgm:spPr/>
      <dgm:t>
        <a:bodyPr/>
        <a:lstStyle/>
        <a:p>
          <a:r>
            <a:rPr lang="en-US" dirty="0"/>
            <a:t>S</a:t>
          </a:r>
          <a:endParaRPr lang="ru-RU" dirty="0"/>
        </a:p>
      </dgm:t>
    </dgm:pt>
    <dgm:pt modelId="{7C26D05B-DB68-4EEF-A578-882CDA033790}" type="parTrans" cxnId="{44231CDC-947A-4F86-A76F-25A3D6DAA1FF}">
      <dgm:prSet/>
      <dgm:spPr/>
      <dgm:t>
        <a:bodyPr/>
        <a:lstStyle/>
        <a:p>
          <a:endParaRPr lang="ru-RU"/>
        </a:p>
      </dgm:t>
    </dgm:pt>
    <dgm:pt modelId="{F5D862E9-9D2E-4620-8BE9-E8D93C197C9E}" type="sibTrans" cxnId="{44231CDC-947A-4F86-A76F-25A3D6DAA1FF}">
      <dgm:prSet/>
      <dgm:spPr/>
      <dgm:t>
        <a:bodyPr/>
        <a:lstStyle/>
        <a:p>
          <a:endParaRPr lang="ru-RU"/>
        </a:p>
      </dgm:t>
    </dgm:pt>
    <dgm:pt modelId="{A9CB794E-F5ED-4AD2-88E7-AABEEA0B84CF}">
      <dgm:prSet phldrT="[Текст]"/>
      <dgm:spPr/>
      <dgm:t>
        <a:bodyPr/>
        <a:lstStyle/>
        <a:p>
          <a:r>
            <a:rPr lang="en-US" dirty="0"/>
            <a:t>S</a:t>
          </a:r>
          <a:endParaRPr lang="ru-RU" dirty="0"/>
        </a:p>
      </dgm:t>
    </dgm:pt>
    <dgm:pt modelId="{EC3C3EA5-34F0-43B0-B5FA-5802E8DBA997}" type="parTrans" cxnId="{ED73907D-1B63-4AE0-95B0-63E3FF354E9B}">
      <dgm:prSet/>
      <dgm:spPr/>
      <dgm:t>
        <a:bodyPr/>
        <a:lstStyle/>
        <a:p>
          <a:endParaRPr lang="ru-RU"/>
        </a:p>
      </dgm:t>
    </dgm:pt>
    <dgm:pt modelId="{03C4B692-530C-4AFD-A51F-0331E2839DD6}" type="sibTrans" cxnId="{ED73907D-1B63-4AE0-95B0-63E3FF354E9B}">
      <dgm:prSet/>
      <dgm:spPr/>
      <dgm:t>
        <a:bodyPr/>
        <a:lstStyle/>
        <a:p>
          <a:endParaRPr lang="ru-RU"/>
        </a:p>
      </dgm:t>
    </dgm:pt>
    <dgm:pt modelId="{B68471EE-3A28-47B6-8977-1E7DEFB594CF}">
      <dgm:prSet phldrT="[Текст]"/>
      <dgm:spPr/>
      <dgm:t>
        <a:bodyPr/>
        <a:lstStyle/>
        <a:p>
          <a:r>
            <a:rPr lang="en-US" dirty="0"/>
            <a:t>.</a:t>
          </a:r>
          <a:endParaRPr lang="ru-RU" dirty="0"/>
        </a:p>
      </dgm:t>
    </dgm:pt>
    <dgm:pt modelId="{21E05973-0AFA-4C53-A9D9-85AA1A04DA59}" type="parTrans" cxnId="{B319F124-9862-40C8-9645-983CCEAEA9B9}">
      <dgm:prSet/>
      <dgm:spPr/>
      <dgm:t>
        <a:bodyPr/>
        <a:lstStyle/>
        <a:p>
          <a:endParaRPr lang="ru-RU"/>
        </a:p>
      </dgm:t>
    </dgm:pt>
    <dgm:pt modelId="{51BBB008-4407-40CC-8333-3C0BAF0B9F6B}" type="sibTrans" cxnId="{B319F124-9862-40C8-9645-983CCEAEA9B9}">
      <dgm:prSet/>
      <dgm:spPr/>
      <dgm:t>
        <a:bodyPr/>
        <a:lstStyle/>
        <a:p>
          <a:endParaRPr lang="ru-RU"/>
        </a:p>
      </dgm:t>
    </dgm:pt>
    <dgm:pt modelId="{F8BB9C3F-B172-413D-A24E-99644BD750C5}">
      <dgm:prSet phldrT="[Текст]"/>
      <dgm:spPr/>
      <dgm:t>
        <a:bodyPr/>
        <a:lstStyle/>
        <a:p>
          <a:r>
            <a:rPr lang="en-US" dirty="0"/>
            <a:t>.</a:t>
          </a:r>
          <a:endParaRPr lang="ru-RU" dirty="0"/>
        </a:p>
      </dgm:t>
    </dgm:pt>
    <dgm:pt modelId="{5DF7AC90-BD33-46C2-BC9B-7035E3104C69}" type="parTrans" cxnId="{E0C22B2D-3391-46DA-B0A2-548635910DE7}">
      <dgm:prSet/>
      <dgm:spPr/>
      <dgm:t>
        <a:bodyPr/>
        <a:lstStyle/>
        <a:p>
          <a:endParaRPr lang="ru-RU"/>
        </a:p>
      </dgm:t>
    </dgm:pt>
    <dgm:pt modelId="{4B02CB62-73E8-4806-B1F9-BB094E0F58EE}" type="sibTrans" cxnId="{E0C22B2D-3391-46DA-B0A2-548635910DE7}">
      <dgm:prSet/>
      <dgm:spPr/>
      <dgm:t>
        <a:bodyPr/>
        <a:lstStyle/>
        <a:p>
          <a:endParaRPr lang="ru-RU"/>
        </a:p>
      </dgm:t>
    </dgm:pt>
    <dgm:pt modelId="{5CAFD1F4-D715-4926-B500-6A06983A0BE3}" type="pres">
      <dgm:prSet presAssocID="{0301DE60-2524-4E54-AF16-D0EBD4C4B5A8}" presName="cycle" presStyleCnt="0">
        <dgm:presLayoutVars>
          <dgm:dir/>
          <dgm:resizeHandles val="exact"/>
        </dgm:presLayoutVars>
      </dgm:prSet>
      <dgm:spPr/>
    </dgm:pt>
    <dgm:pt modelId="{BD782E15-37C8-4EDF-BA01-6B10E0F04573}" type="pres">
      <dgm:prSet presAssocID="{8C6DF0B9-5E8A-4D60-9F77-E1CF43EDD974}" presName="node" presStyleLbl="node1" presStyleIdx="0" presStyleCnt="7">
        <dgm:presLayoutVars>
          <dgm:bulletEnabled val="1"/>
        </dgm:presLayoutVars>
      </dgm:prSet>
      <dgm:spPr/>
    </dgm:pt>
    <dgm:pt modelId="{F6A6868E-5CDC-4283-BE5C-E5D52435CD04}" type="pres">
      <dgm:prSet presAssocID="{6CC81D81-F5DD-4F06-A489-18AC9CD1AC59}" presName="sibTrans" presStyleLbl="sibTrans2D1" presStyleIdx="0" presStyleCnt="7" custLinFactNeighborX="14742" custLinFactNeighborY="6647"/>
      <dgm:spPr/>
    </dgm:pt>
    <dgm:pt modelId="{0D359303-B516-43D0-AF88-851AE5754264}" type="pres">
      <dgm:prSet presAssocID="{6CC81D81-F5DD-4F06-A489-18AC9CD1AC59}" presName="connectorText" presStyleLbl="sibTrans2D1" presStyleIdx="0" presStyleCnt="7"/>
      <dgm:spPr/>
    </dgm:pt>
    <dgm:pt modelId="{CFEBCDA1-F5D6-4B07-A614-7735536A5575}" type="pres">
      <dgm:prSet presAssocID="{05C056BD-4BA9-4B46-A2E5-BA78511279B1}" presName="node" presStyleLbl="node1" presStyleIdx="1" presStyleCnt="7">
        <dgm:presLayoutVars>
          <dgm:bulletEnabled val="1"/>
        </dgm:presLayoutVars>
      </dgm:prSet>
      <dgm:spPr/>
    </dgm:pt>
    <dgm:pt modelId="{94F4C96D-7F06-4479-B4A7-AD258442CCD3}" type="pres">
      <dgm:prSet presAssocID="{F5D862E9-9D2E-4620-8BE9-E8D93C197C9E}" presName="sibTrans" presStyleLbl="sibTrans2D1" presStyleIdx="1" presStyleCnt="7" custLinFactNeighborX="23166" custLinFactNeighborY="0"/>
      <dgm:spPr/>
    </dgm:pt>
    <dgm:pt modelId="{7A6683EA-AF78-4963-B6F4-E2CE4D5CD044}" type="pres">
      <dgm:prSet presAssocID="{F5D862E9-9D2E-4620-8BE9-E8D93C197C9E}" presName="connectorText" presStyleLbl="sibTrans2D1" presStyleIdx="1" presStyleCnt="7"/>
      <dgm:spPr/>
    </dgm:pt>
    <dgm:pt modelId="{83827DD3-7C3D-4B03-AA79-B22D8CC40763}" type="pres">
      <dgm:prSet presAssocID="{A9CB794E-F5ED-4AD2-88E7-AABEEA0B84CF}" presName="node" presStyleLbl="node1" presStyleIdx="2" presStyleCnt="7">
        <dgm:presLayoutVars>
          <dgm:bulletEnabled val="1"/>
        </dgm:presLayoutVars>
      </dgm:prSet>
      <dgm:spPr/>
    </dgm:pt>
    <dgm:pt modelId="{B313F80D-1F64-493E-8DAF-8C8D0E2FF259}" type="pres">
      <dgm:prSet presAssocID="{03C4B692-530C-4AFD-A51F-0331E2839DD6}" presName="sibTrans" presStyleLbl="sibTrans2D1" presStyleIdx="2" presStyleCnt="7" custLinFactNeighborX="-2106" custLinFactNeighborY="13295"/>
      <dgm:spPr/>
    </dgm:pt>
    <dgm:pt modelId="{95B67598-C47B-4A84-9424-B56D42677E82}" type="pres">
      <dgm:prSet presAssocID="{03C4B692-530C-4AFD-A51F-0331E2839DD6}" presName="connectorText" presStyleLbl="sibTrans2D1" presStyleIdx="2" presStyleCnt="7"/>
      <dgm:spPr/>
    </dgm:pt>
    <dgm:pt modelId="{1351BF70-CD3F-4A76-A011-F849F5C1B3CD}" type="pres">
      <dgm:prSet presAssocID="{F8BB9C3F-B172-413D-A24E-99644BD750C5}" presName="node" presStyleLbl="node1" presStyleIdx="3" presStyleCnt="7">
        <dgm:presLayoutVars>
          <dgm:bulletEnabled val="1"/>
        </dgm:presLayoutVars>
      </dgm:prSet>
      <dgm:spPr/>
    </dgm:pt>
    <dgm:pt modelId="{1CCE7579-EBE8-4D79-998D-A9BD346388D1}" type="pres">
      <dgm:prSet presAssocID="{4B02CB62-73E8-4806-B1F9-BB094E0F58EE}" presName="sibTrans" presStyleLbl="sibTrans2D1" presStyleIdx="3" presStyleCnt="7"/>
      <dgm:spPr/>
    </dgm:pt>
    <dgm:pt modelId="{D586F965-60F3-4339-BCB3-DD2B49E0930C}" type="pres">
      <dgm:prSet presAssocID="{4B02CB62-73E8-4806-B1F9-BB094E0F58EE}" presName="connectorText" presStyleLbl="sibTrans2D1" presStyleIdx="3" presStyleCnt="7"/>
      <dgm:spPr/>
    </dgm:pt>
    <dgm:pt modelId="{5D70AD18-1428-402E-BDC5-1A5A3D1AC8DF}" type="pres">
      <dgm:prSet presAssocID="{B68471EE-3A28-47B6-8977-1E7DEFB594CF}" presName="node" presStyleLbl="node1" presStyleIdx="4" presStyleCnt="7">
        <dgm:presLayoutVars>
          <dgm:bulletEnabled val="1"/>
        </dgm:presLayoutVars>
      </dgm:prSet>
      <dgm:spPr/>
    </dgm:pt>
    <dgm:pt modelId="{3D02D4ED-6B0A-4646-A2C0-6FA37140E504}" type="pres">
      <dgm:prSet presAssocID="{51BBB008-4407-40CC-8333-3C0BAF0B9F6B}" presName="sibTrans" presStyleLbl="sibTrans2D1" presStyleIdx="4" presStyleCnt="7" custLinFactNeighborX="0" custLinFactNeighborY="-3324"/>
      <dgm:spPr/>
    </dgm:pt>
    <dgm:pt modelId="{886EBB92-E620-4618-BF4C-31F43FF2871B}" type="pres">
      <dgm:prSet presAssocID="{51BBB008-4407-40CC-8333-3C0BAF0B9F6B}" presName="connectorText" presStyleLbl="sibTrans2D1" presStyleIdx="4" presStyleCnt="7"/>
      <dgm:spPr/>
    </dgm:pt>
    <dgm:pt modelId="{56536737-5716-431C-BDF3-EC9B66B54CCF}" type="pres">
      <dgm:prSet presAssocID="{DA73C6AE-2698-4453-9303-BA2DF7D22AA8}" presName="node" presStyleLbl="node1" presStyleIdx="5" presStyleCnt="7">
        <dgm:presLayoutVars>
          <dgm:bulletEnabled val="1"/>
        </dgm:presLayoutVars>
      </dgm:prSet>
      <dgm:spPr/>
    </dgm:pt>
    <dgm:pt modelId="{374892A0-51FA-46FE-A1B1-BB1E5E7CB9B2}" type="pres">
      <dgm:prSet presAssocID="{E74CCB15-E3FE-4184-9A3D-7BE314FB3EC8}" presName="sibTrans" presStyleLbl="sibTrans2D1" presStyleIdx="5" presStyleCnt="7"/>
      <dgm:spPr/>
    </dgm:pt>
    <dgm:pt modelId="{E65AADF9-A2E8-4816-A636-F919DF18D3F8}" type="pres">
      <dgm:prSet presAssocID="{E74CCB15-E3FE-4184-9A3D-7BE314FB3EC8}" presName="connectorText" presStyleLbl="sibTrans2D1" presStyleIdx="5" presStyleCnt="7"/>
      <dgm:spPr/>
    </dgm:pt>
    <dgm:pt modelId="{3AEAF451-C506-4272-AF7E-A8E3250B7F94}" type="pres">
      <dgm:prSet presAssocID="{FEC6220B-EB5E-4BEA-830A-277632F27910}" presName="node" presStyleLbl="node1" presStyleIdx="6" presStyleCnt="7">
        <dgm:presLayoutVars>
          <dgm:bulletEnabled val="1"/>
        </dgm:presLayoutVars>
      </dgm:prSet>
      <dgm:spPr/>
    </dgm:pt>
    <dgm:pt modelId="{9E6DE152-E36F-4B3A-8E6F-602734E5DB4A}" type="pres">
      <dgm:prSet presAssocID="{B5A813F8-8651-432B-B21F-CFBF917FF476}" presName="sibTrans" presStyleLbl="sibTrans2D1" presStyleIdx="6" presStyleCnt="7" custLinFactNeighborX="-8424" custLinFactNeighborY="-16618"/>
      <dgm:spPr/>
    </dgm:pt>
    <dgm:pt modelId="{FF939A40-58D5-4EB7-B337-10807F79E37E}" type="pres">
      <dgm:prSet presAssocID="{B5A813F8-8651-432B-B21F-CFBF917FF476}" presName="connectorText" presStyleLbl="sibTrans2D1" presStyleIdx="6" presStyleCnt="7"/>
      <dgm:spPr/>
    </dgm:pt>
  </dgm:ptLst>
  <dgm:cxnLst>
    <dgm:cxn modelId="{77DDA511-AD0E-43F1-AA70-D251A399B798}" type="presOf" srcId="{A9CB794E-F5ED-4AD2-88E7-AABEEA0B84CF}" destId="{83827DD3-7C3D-4B03-AA79-B22D8CC40763}" srcOrd="0" destOrd="0" presId="urn:microsoft.com/office/officeart/2005/8/layout/cycle2"/>
    <dgm:cxn modelId="{FDFD6C18-067D-4004-8581-A9980EE49F7E}" type="presOf" srcId="{B5A813F8-8651-432B-B21F-CFBF917FF476}" destId="{9E6DE152-E36F-4B3A-8E6F-602734E5DB4A}" srcOrd="0" destOrd="0" presId="urn:microsoft.com/office/officeart/2005/8/layout/cycle2"/>
    <dgm:cxn modelId="{B319F124-9862-40C8-9645-983CCEAEA9B9}" srcId="{0301DE60-2524-4E54-AF16-D0EBD4C4B5A8}" destId="{B68471EE-3A28-47B6-8977-1E7DEFB594CF}" srcOrd="4" destOrd="0" parTransId="{21E05973-0AFA-4C53-A9D9-85AA1A04DA59}" sibTransId="{51BBB008-4407-40CC-8333-3C0BAF0B9F6B}"/>
    <dgm:cxn modelId="{53896B27-AB30-4AE7-A516-E46C4E0EE642}" srcId="{0301DE60-2524-4E54-AF16-D0EBD4C4B5A8}" destId="{DA73C6AE-2698-4453-9303-BA2DF7D22AA8}" srcOrd="5" destOrd="0" parTransId="{088C92EA-9581-4364-B1B6-7E4F9B933537}" sibTransId="{E74CCB15-E3FE-4184-9A3D-7BE314FB3EC8}"/>
    <dgm:cxn modelId="{E0C22B2D-3391-46DA-B0A2-548635910DE7}" srcId="{0301DE60-2524-4E54-AF16-D0EBD4C4B5A8}" destId="{F8BB9C3F-B172-413D-A24E-99644BD750C5}" srcOrd="3" destOrd="0" parTransId="{5DF7AC90-BD33-46C2-BC9B-7035E3104C69}" sibTransId="{4B02CB62-73E8-4806-B1F9-BB094E0F58EE}"/>
    <dgm:cxn modelId="{6FC8F834-7731-4619-92BF-832F8C7F980C}" type="presOf" srcId="{51BBB008-4407-40CC-8333-3C0BAF0B9F6B}" destId="{886EBB92-E620-4618-BF4C-31F43FF2871B}" srcOrd="1" destOrd="0" presId="urn:microsoft.com/office/officeart/2005/8/layout/cycle2"/>
    <dgm:cxn modelId="{17543936-67A6-44CB-8737-AB32DFA679E7}" type="presOf" srcId="{0301DE60-2524-4E54-AF16-D0EBD4C4B5A8}" destId="{5CAFD1F4-D715-4926-B500-6A06983A0BE3}" srcOrd="0" destOrd="0" presId="urn:microsoft.com/office/officeart/2005/8/layout/cycle2"/>
    <dgm:cxn modelId="{ACA3A25F-031A-4B59-A9D3-9EAC1C093A6D}" type="presOf" srcId="{B5A813F8-8651-432B-B21F-CFBF917FF476}" destId="{FF939A40-58D5-4EB7-B337-10807F79E37E}" srcOrd="1" destOrd="0" presId="urn:microsoft.com/office/officeart/2005/8/layout/cycle2"/>
    <dgm:cxn modelId="{5FA2F144-F85B-4F04-AE7A-76427BA72A0A}" type="presOf" srcId="{8C6DF0B9-5E8A-4D60-9F77-E1CF43EDD974}" destId="{BD782E15-37C8-4EDF-BA01-6B10E0F04573}" srcOrd="0" destOrd="0" presId="urn:microsoft.com/office/officeart/2005/8/layout/cycle2"/>
    <dgm:cxn modelId="{04997F4F-9D3A-41FB-8FE3-1518F0B335CB}" type="presOf" srcId="{F5D862E9-9D2E-4620-8BE9-E8D93C197C9E}" destId="{7A6683EA-AF78-4963-B6F4-E2CE4D5CD044}" srcOrd="1" destOrd="0" presId="urn:microsoft.com/office/officeart/2005/8/layout/cycle2"/>
    <dgm:cxn modelId="{F883617A-A746-4268-90D7-FB77FB9CC880}" type="presOf" srcId="{05C056BD-4BA9-4B46-A2E5-BA78511279B1}" destId="{CFEBCDA1-F5D6-4B07-A614-7735536A5575}" srcOrd="0" destOrd="0" presId="urn:microsoft.com/office/officeart/2005/8/layout/cycle2"/>
    <dgm:cxn modelId="{ED73907D-1B63-4AE0-95B0-63E3FF354E9B}" srcId="{0301DE60-2524-4E54-AF16-D0EBD4C4B5A8}" destId="{A9CB794E-F5ED-4AD2-88E7-AABEEA0B84CF}" srcOrd="2" destOrd="0" parTransId="{EC3C3EA5-34F0-43B0-B5FA-5802E8DBA997}" sibTransId="{03C4B692-530C-4AFD-A51F-0331E2839DD6}"/>
    <dgm:cxn modelId="{CD99E296-9DB1-4747-B5A3-3ABFEDF3305F}" type="presOf" srcId="{03C4B692-530C-4AFD-A51F-0331E2839DD6}" destId="{95B67598-C47B-4A84-9424-B56D42677E82}" srcOrd="1" destOrd="0" presId="urn:microsoft.com/office/officeart/2005/8/layout/cycle2"/>
    <dgm:cxn modelId="{DBF704A5-2D05-482D-9A58-42DE8C4705A1}" type="presOf" srcId="{6CC81D81-F5DD-4F06-A489-18AC9CD1AC59}" destId="{F6A6868E-5CDC-4283-BE5C-E5D52435CD04}" srcOrd="0" destOrd="0" presId="urn:microsoft.com/office/officeart/2005/8/layout/cycle2"/>
    <dgm:cxn modelId="{8D4C3BA8-CAD9-4240-BFBC-6FD7B39C781B}" srcId="{0301DE60-2524-4E54-AF16-D0EBD4C4B5A8}" destId="{FEC6220B-EB5E-4BEA-830A-277632F27910}" srcOrd="6" destOrd="0" parTransId="{470D4EEB-61E6-4C62-9325-CBE7E65AE7D2}" sibTransId="{B5A813F8-8651-432B-B21F-CFBF917FF476}"/>
    <dgm:cxn modelId="{DF68A1AB-399D-4A47-85D2-3240D16EFAD8}" type="presOf" srcId="{03C4B692-530C-4AFD-A51F-0331E2839DD6}" destId="{B313F80D-1F64-493E-8DAF-8C8D0E2FF259}" srcOrd="0" destOrd="0" presId="urn:microsoft.com/office/officeart/2005/8/layout/cycle2"/>
    <dgm:cxn modelId="{4239F3B0-E0ED-4B4A-BA6E-2B67B343D358}" type="presOf" srcId="{4B02CB62-73E8-4806-B1F9-BB094E0F58EE}" destId="{1CCE7579-EBE8-4D79-998D-A9BD346388D1}" srcOrd="0" destOrd="0" presId="urn:microsoft.com/office/officeart/2005/8/layout/cycle2"/>
    <dgm:cxn modelId="{562825BB-69A0-4E02-8FA9-A3E06C50325C}" type="presOf" srcId="{E74CCB15-E3FE-4184-9A3D-7BE314FB3EC8}" destId="{E65AADF9-A2E8-4816-A636-F919DF18D3F8}" srcOrd="1" destOrd="0" presId="urn:microsoft.com/office/officeart/2005/8/layout/cycle2"/>
    <dgm:cxn modelId="{D86F2AD5-2F11-42EE-8370-B4055C8BB33B}" type="presOf" srcId="{F5D862E9-9D2E-4620-8BE9-E8D93C197C9E}" destId="{94F4C96D-7F06-4479-B4A7-AD258442CCD3}" srcOrd="0" destOrd="0" presId="urn:microsoft.com/office/officeart/2005/8/layout/cycle2"/>
    <dgm:cxn modelId="{D847E5D5-AB8E-4DF1-8973-81220B2E998C}" srcId="{0301DE60-2524-4E54-AF16-D0EBD4C4B5A8}" destId="{8C6DF0B9-5E8A-4D60-9F77-E1CF43EDD974}" srcOrd="0" destOrd="0" parTransId="{529D6C2F-6728-40E6-94B7-AE53385980F0}" sibTransId="{6CC81D81-F5DD-4F06-A489-18AC9CD1AC59}"/>
    <dgm:cxn modelId="{44231CDC-947A-4F86-A76F-25A3D6DAA1FF}" srcId="{0301DE60-2524-4E54-AF16-D0EBD4C4B5A8}" destId="{05C056BD-4BA9-4B46-A2E5-BA78511279B1}" srcOrd="1" destOrd="0" parTransId="{7C26D05B-DB68-4EEF-A578-882CDA033790}" sibTransId="{F5D862E9-9D2E-4620-8BE9-E8D93C197C9E}"/>
    <dgm:cxn modelId="{72E7B4DD-5FC4-41BD-AF3E-979E9265E625}" type="presOf" srcId="{E74CCB15-E3FE-4184-9A3D-7BE314FB3EC8}" destId="{374892A0-51FA-46FE-A1B1-BB1E5E7CB9B2}" srcOrd="0" destOrd="0" presId="urn:microsoft.com/office/officeart/2005/8/layout/cycle2"/>
    <dgm:cxn modelId="{DBF8D5EA-C0BD-4ECC-92FB-8852E2F82BCE}" type="presOf" srcId="{DA73C6AE-2698-4453-9303-BA2DF7D22AA8}" destId="{56536737-5716-431C-BDF3-EC9B66B54CCF}" srcOrd="0" destOrd="0" presId="urn:microsoft.com/office/officeart/2005/8/layout/cycle2"/>
    <dgm:cxn modelId="{A09508EC-9DB6-40D8-A671-19508D9E70F7}" type="presOf" srcId="{B68471EE-3A28-47B6-8977-1E7DEFB594CF}" destId="{5D70AD18-1428-402E-BDC5-1A5A3D1AC8DF}" srcOrd="0" destOrd="0" presId="urn:microsoft.com/office/officeart/2005/8/layout/cycle2"/>
    <dgm:cxn modelId="{3C8B92F7-6A37-4A37-A7A7-AC438E38952D}" type="presOf" srcId="{4B02CB62-73E8-4806-B1F9-BB094E0F58EE}" destId="{D586F965-60F3-4339-BCB3-DD2B49E0930C}" srcOrd="1" destOrd="0" presId="urn:microsoft.com/office/officeart/2005/8/layout/cycle2"/>
    <dgm:cxn modelId="{0B4D8BF9-A7AF-4AA3-8013-561937469ADF}" type="presOf" srcId="{FEC6220B-EB5E-4BEA-830A-277632F27910}" destId="{3AEAF451-C506-4272-AF7E-A8E3250B7F94}" srcOrd="0" destOrd="0" presId="urn:microsoft.com/office/officeart/2005/8/layout/cycle2"/>
    <dgm:cxn modelId="{7522C7F9-16E6-4771-ABB0-87D2FC1C6C02}" type="presOf" srcId="{6CC81D81-F5DD-4F06-A489-18AC9CD1AC59}" destId="{0D359303-B516-43D0-AF88-851AE5754264}" srcOrd="1" destOrd="0" presId="urn:microsoft.com/office/officeart/2005/8/layout/cycle2"/>
    <dgm:cxn modelId="{4FBBACFA-0999-487B-8B5F-27BD4FE87AC5}" type="presOf" srcId="{51BBB008-4407-40CC-8333-3C0BAF0B9F6B}" destId="{3D02D4ED-6B0A-4646-A2C0-6FA37140E504}" srcOrd="0" destOrd="0" presId="urn:microsoft.com/office/officeart/2005/8/layout/cycle2"/>
    <dgm:cxn modelId="{6F0F71FD-6DD3-41BF-85F0-712C8869F7FA}" type="presOf" srcId="{F8BB9C3F-B172-413D-A24E-99644BD750C5}" destId="{1351BF70-CD3F-4A76-A011-F849F5C1B3CD}" srcOrd="0" destOrd="0" presId="urn:microsoft.com/office/officeart/2005/8/layout/cycle2"/>
    <dgm:cxn modelId="{8BCB8CDC-E2F9-40FE-B0BD-81359862D282}" type="presParOf" srcId="{5CAFD1F4-D715-4926-B500-6A06983A0BE3}" destId="{BD782E15-37C8-4EDF-BA01-6B10E0F04573}" srcOrd="0" destOrd="0" presId="urn:microsoft.com/office/officeart/2005/8/layout/cycle2"/>
    <dgm:cxn modelId="{2698861B-9CCC-4FD3-BC28-199ECDD16FCB}" type="presParOf" srcId="{5CAFD1F4-D715-4926-B500-6A06983A0BE3}" destId="{F6A6868E-5CDC-4283-BE5C-E5D52435CD04}" srcOrd="1" destOrd="0" presId="urn:microsoft.com/office/officeart/2005/8/layout/cycle2"/>
    <dgm:cxn modelId="{9CB6960C-90D7-43E5-B316-65B165CB0C17}" type="presParOf" srcId="{F6A6868E-5CDC-4283-BE5C-E5D52435CD04}" destId="{0D359303-B516-43D0-AF88-851AE5754264}" srcOrd="0" destOrd="0" presId="urn:microsoft.com/office/officeart/2005/8/layout/cycle2"/>
    <dgm:cxn modelId="{5F112DF2-9FC2-45B1-8183-583C5AC3216F}" type="presParOf" srcId="{5CAFD1F4-D715-4926-B500-6A06983A0BE3}" destId="{CFEBCDA1-F5D6-4B07-A614-7735536A5575}" srcOrd="2" destOrd="0" presId="urn:microsoft.com/office/officeart/2005/8/layout/cycle2"/>
    <dgm:cxn modelId="{2185BA6D-F2BA-4F1C-8238-7FD8A08441D2}" type="presParOf" srcId="{5CAFD1F4-D715-4926-B500-6A06983A0BE3}" destId="{94F4C96D-7F06-4479-B4A7-AD258442CCD3}" srcOrd="3" destOrd="0" presId="urn:microsoft.com/office/officeart/2005/8/layout/cycle2"/>
    <dgm:cxn modelId="{E8613F95-F75C-46AD-8189-C40E85D441EF}" type="presParOf" srcId="{94F4C96D-7F06-4479-B4A7-AD258442CCD3}" destId="{7A6683EA-AF78-4963-B6F4-E2CE4D5CD044}" srcOrd="0" destOrd="0" presId="urn:microsoft.com/office/officeart/2005/8/layout/cycle2"/>
    <dgm:cxn modelId="{33233329-0CB4-417B-97B7-D0FAF9123B52}" type="presParOf" srcId="{5CAFD1F4-D715-4926-B500-6A06983A0BE3}" destId="{83827DD3-7C3D-4B03-AA79-B22D8CC40763}" srcOrd="4" destOrd="0" presId="urn:microsoft.com/office/officeart/2005/8/layout/cycle2"/>
    <dgm:cxn modelId="{A5CAC7B0-05EB-4EA8-AF9B-473526AF7BAA}" type="presParOf" srcId="{5CAFD1F4-D715-4926-B500-6A06983A0BE3}" destId="{B313F80D-1F64-493E-8DAF-8C8D0E2FF259}" srcOrd="5" destOrd="0" presId="urn:microsoft.com/office/officeart/2005/8/layout/cycle2"/>
    <dgm:cxn modelId="{12A273C5-4EDD-4047-BE5F-1656C58FAB52}" type="presParOf" srcId="{B313F80D-1F64-493E-8DAF-8C8D0E2FF259}" destId="{95B67598-C47B-4A84-9424-B56D42677E82}" srcOrd="0" destOrd="0" presId="urn:microsoft.com/office/officeart/2005/8/layout/cycle2"/>
    <dgm:cxn modelId="{5163C49A-763F-4AA1-AFC0-2F3E619F2531}" type="presParOf" srcId="{5CAFD1F4-D715-4926-B500-6A06983A0BE3}" destId="{1351BF70-CD3F-4A76-A011-F849F5C1B3CD}" srcOrd="6" destOrd="0" presId="urn:microsoft.com/office/officeart/2005/8/layout/cycle2"/>
    <dgm:cxn modelId="{D282A664-2342-4D82-97BE-09A962DBA353}" type="presParOf" srcId="{5CAFD1F4-D715-4926-B500-6A06983A0BE3}" destId="{1CCE7579-EBE8-4D79-998D-A9BD346388D1}" srcOrd="7" destOrd="0" presId="urn:microsoft.com/office/officeart/2005/8/layout/cycle2"/>
    <dgm:cxn modelId="{6A54F9A5-85F3-4429-97EC-D55F4530787B}" type="presParOf" srcId="{1CCE7579-EBE8-4D79-998D-A9BD346388D1}" destId="{D586F965-60F3-4339-BCB3-DD2B49E0930C}" srcOrd="0" destOrd="0" presId="urn:microsoft.com/office/officeart/2005/8/layout/cycle2"/>
    <dgm:cxn modelId="{C893736B-3F31-4D69-9C9F-3344E161BDDE}" type="presParOf" srcId="{5CAFD1F4-D715-4926-B500-6A06983A0BE3}" destId="{5D70AD18-1428-402E-BDC5-1A5A3D1AC8DF}" srcOrd="8" destOrd="0" presId="urn:microsoft.com/office/officeart/2005/8/layout/cycle2"/>
    <dgm:cxn modelId="{9B893FF9-5BC5-4745-AF2F-3D0611B776A1}" type="presParOf" srcId="{5CAFD1F4-D715-4926-B500-6A06983A0BE3}" destId="{3D02D4ED-6B0A-4646-A2C0-6FA37140E504}" srcOrd="9" destOrd="0" presId="urn:microsoft.com/office/officeart/2005/8/layout/cycle2"/>
    <dgm:cxn modelId="{CD784EEB-A4B0-4628-BFBD-F9ACB9CA1233}" type="presParOf" srcId="{3D02D4ED-6B0A-4646-A2C0-6FA37140E504}" destId="{886EBB92-E620-4618-BF4C-31F43FF2871B}" srcOrd="0" destOrd="0" presId="urn:microsoft.com/office/officeart/2005/8/layout/cycle2"/>
    <dgm:cxn modelId="{EA1ED6C1-A722-4B1F-A046-467336445449}" type="presParOf" srcId="{5CAFD1F4-D715-4926-B500-6A06983A0BE3}" destId="{56536737-5716-431C-BDF3-EC9B66B54CCF}" srcOrd="10" destOrd="0" presId="urn:microsoft.com/office/officeart/2005/8/layout/cycle2"/>
    <dgm:cxn modelId="{08B1C694-0284-4118-9E0E-CDF992B295FA}" type="presParOf" srcId="{5CAFD1F4-D715-4926-B500-6A06983A0BE3}" destId="{374892A0-51FA-46FE-A1B1-BB1E5E7CB9B2}" srcOrd="11" destOrd="0" presId="urn:microsoft.com/office/officeart/2005/8/layout/cycle2"/>
    <dgm:cxn modelId="{0B9278C5-6D59-477B-8A7A-0E6DFF2A9AA5}" type="presParOf" srcId="{374892A0-51FA-46FE-A1B1-BB1E5E7CB9B2}" destId="{E65AADF9-A2E8-4816-A636-F919DF18D3F8}" srcOrd="0" destOrd="0" presId="urn:microsoft.com/office/officeart/2005/8/layout/cycle2"/>
    <dgm:cxn modelId="{59013C21-2BEF-4774-965F-C40561035AD9}" type="presParOf" srcId="{5CAFD1F4-D715-4926-B500-6A06983A0BE3}" destId="{3AEAF451-C506-4272-AF7E-A8E3250B7F94}" srcOrd="12" destOrd="0" presId="urn:microsoft.com/office/officeart/2005/8/layout/cycle2"/>
    <dgm:cxn modelId="{2A3EEF31-5C1F-4147-BC17-A584001A2E30}" type="presParOf" srcId="{5CAFD1F4-D715-4926-B500-6A06983A0BE3}" destId="{9E6DE152-E36F-4B3A-8E6F-602734E5DB4A}" srcOrd="13" destOrd="0" presId="urn:microsoft.com/office/officeart/2005/8/layout/cycle2"/>
    <dgm:cxn modelId="{9F6BB1C3-E1FB-44CF-BC88-EEA713F02E12}" type="presParOf" srcId="{9E6DE152-E36F-4B3A-8E6F-602734E5DB4A}" destId="{FF939A40-58D5-4EB7-B337-10807F79E37E}" srcOrd="0" destOrd="0" presId="urn:microsoft.com/office/officeart/2005/8/layout/cycle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7CC2D6-9391-4322-81FD-63064199CF5E}" type="doc">
      <dgm:prSet loTypeId="urn:microsoft.com/office/officeart/2005/8/layout/radial5" loCatId="cycle" qsTypeId="urn:microsoft.com/office/officeart/2005/8/quickstyle/simple5" qsCatId="simple" csTypeId="urn:microsoft.com/office/officeart/2005/8/colors/accent5_2" csCatId="accent5" phldr="1"/>
      <dgm:spPr/>
      <dgm:t>
        <a:bodyPr/>
        <a:lstStyle/>
        <a:p>
          <a:endParaRPr lang="ru-RU"/>
        </a:p>
      </dgm:t>
    </dgm:pt>
    <dgm:pt modelId="{6E6B9083-B527-4647-B556-E4DB4E21A98C}">
      <dgm:prSet phldrT="[Текст]" custT="1"/>
      <dgm:spPr/>
      <dgm:t>
        <a:bodyPr/>
        <a:lstStyle/>
        <a:p>
          <a:r>
            <a:rPr lang="en-US" sz="1400" b="1" dirty="0">
              <a:effectLst>
                <a:outerShdw blurRad="38100" dist="38100" dir="2700000" algn="tl">
                  <a:srgbClr val="000000">
                    <a:alpha val="43137"/>
                  </a:srgbClr>
                </a:outerShdw>
              </a:effectLst>
            </a:rPr>
            <a:t>Mega-science</a:t>
          </a:r>
        </a:p>
        <a:p>
          <a:r>
            <a:rPr lang="en-US" sz="1400" b="1" dirty="0">
              <a:effectLst>
                <a:outerShdw blurRad="38100" dist="38100" dir="2700000" algn="tl">
                  <a:srgbClr val="000000">
                    <a:alpha val="43137"/>
                  </a:srgbClr>
                </a:outerShdw>
              </a:effectLst>
            </a:rPr>
            <a:t>projects</a:t>
          </a:r>
          <a:endParaRPr lang="ru-RU" sz="1400" b="1" dirty="0"/>
        </a:p>
      </dgm:t>
    </dgm:pt>
    <dgm:pt modelId="{234836B8-B4E1-4414-AD79-E5AF53CDC214}" type="parTrans" cxnId="{16D9B430-2BE4-48D9-BFD4-875141DB6932}">
      <dgm:prSet/>
      <dgm:spPr/>
      <dgm:t>
        <a:bodyPr/>
        <a:lstStyle/>
        <a:p>
          <a:endParaRPr lang="ru-RU"/>
        </a:p>
      </dgm:t>
    </dgm:pt>
    <dgm:pt modelId="{048A23EA-7FE3-42CA-B626-1A0A7D85F08C}" type="sibTrans" cxnId="{16D9B430-2BE4-48D9-BFD4-875141DB6932}">
      <dgm:prSet/>
      <dgm:spPr/>
      <dgm:t>
        <a:bodyPr/>
        <a:lstStyle/>
        <a:p>
          <a:endParaRPr lang="ru-RU"/>
        </a:p>
      </dgm:t>
    </dgm:pt>
    <dgm:pt modelId="{4756E450-3165-4529-B6AA-44BA1A094965}">
      <dgm:prSet phldrT="[Текст]" custT="1"/>
      <dgm:spPr/>
      <dgm:t>
        <a:bodyPr/>
        <a:lstStyle/>
        <a:p>
          <a:r>
            <a:rPr lang="en-US" sz="1700" b="1" dirty="0"/>
            <a:t>JINR</a:t>
          </a:r>
          <a:endParaRPr lang="ru-RU" sz="1700" b="1" dirty="0"/>
        </a:p>
      </dgm:t>
    </dgm:pt>
    <dgm:pt modelId="{C99E431D-1AB3-4BEA-8451-4513CE46822C}" type="parTrans" cxnId="{EBF6CA0E-61A5-46C3-B2F6-4F63A4843980}">
      <dgm:prSet/>
      <dgm:spPr/>
      <dgm:t>
        <a:bodyPr/>
        <a:lstStyle/>
        <a:p>
          <a:endParaRPr lang="ru-RU"/>
        </a:p>
      </dgm:t>
    </dgm:pt>
    <dgm:pt modelId="{06EA770C-BBA1-4571-AA6C-F435C478A337}" type="sibTrans" cxnId="{EBF6CA0E-61A5-46C3-B2F6-4F63A4843980}">
      <dgm:prSet/>
      <dgm:spPr/>
      <dgm:t>
        <a:bodyPr/>
        <a:lstStyle/>
        <a:p>
          <a:endParaRPr lang="ru-RU"/>
        </a:p>
      </dgm:t>
    </dgm:pt>
    <dgm:pt modelId="{4AB5F500-6163-4D77-874D-FF9E3BBEFF02}">
      <dgm:prSet phldrT="[Текст]" custT="1"/>
      <dgm:spPr/>
      <dgm:t>
        <a:bodyPr/>
        <a:lstStyle/>
        <a:p>
          <a:r>
            <a:rPr lang="en-US" sz="1600" b="1" dirty="0"/>
            <a:t>PNPI</a:t>
          </a:r>
          <a:endParaRPr lang="ru-RU" sz="1600" b="1" dirty="0"/>
        </a:p>
      </dgm:t>
    </dgm:pt>
    <dgm:pt modelId="{B0C841F4-D579-4417-8A76-57D22E35634C}" type="parTrans" cxnId="{8177B8E6-15A8-4140-BA77-1BF823A384C5}">
      <dgm:prSet/>
      <dgm:spPr/>
      <dgm:t>
        <a:bodyPr/>
        <a:lstStyle/>
        <a:p>
          <a:endParaRPr lang="ru-RU"/>
        </a:p>
      </dgm:t>
    </dgm:pt>
    <dgm:pt modelId="{A26C8C8A-16C5-48E8-8BF7-C770BBCF8223}" type="sibTrans" cxnId="{8177B8E6-15A8-4140-BA77-1BF823A384C5}">
      <dgm:prSet/>
      <dgm:spPr/>
      <dgm:t>
        <a:bodyPr/>
        <a:lstStyle/>
        <a:p>
          <a:endParaRPr lang="ru-RU"/>
        </a:p>
      </dgm:t>
    </dgm:pt>
    <dgm:pt modelId="{7AD6EF77-F6AD-4B01-ADC6-C4B299BD7A29}">
      <dgm:prSet phldrT="[Текст]" custT="1"/>
      <dgm:spPr/>
      <dgm:t>
        <a:bodyPr/>
        <a:lstStyle/>
        <a:p>
          <a:r>
            <a:rPr lang="en-US" sz="1700" b="1" dirty="0"/>
            <a:t>ITEP</a:t>
          </a:r>
          <a:endParaRPr lang="ru-RU" sz="1600" b="1" dirty="0"/>
        </a:p>
      </dgm:t>
    </dgm:pt>
    <dgm:pt modelId="{A1407B6A-F587-496B-9EE3-F28816B908EA}" type="parTrans" cxnId="{E4BA209D-F47B-4C53-87EB-3A44CD121655}">
      <dgm:prSet/>
      <dgm:spPr/>
      <dgm:t>
        <a:bodyPr/>
        <a:lstStyle/>
        <a:p>
          <a:endParaRPr lang="ru-RU"/>
        </a:p>
      </dgm:t>
    </dgm:pt>
    <dgm:pt modelId="{61B7F933-5044-492C-9A09-9428633719F6}" type="sibTrans" cxnId="{E4BA209D-F47B-4C53-87EB-3A44CD121655}">
      <dgm:prSet/>
      <dgm:spPr/>
      <dgm:t>
        <a:bodyPr/>
        <a:lstStyle/>
        <a:p>
          <a:endParaRPr lang="ru-RU"/>
        </a:p>
      </dgm:t>
    </dgm:pt>
    <dgm:pt modelId="{BF05E352-AF4C-41D6-B5F0-BF5D7AE2A1CA}">
      <dgm:prSet phldrT="[Текст]" custT="1"/>
      <dgm:spPr/>
      <dgm:t>
        <a:bodyPr/>
        <a:lstStyle/>
        <a:p>
          <a:r>
            <a:rPr lang="en-US" sz="1700" b="1" dirty="0"/>
            <a:t>IHEP</a:t>
          </a:r>
          <a:endParaRPr lang="ru-RU" sz="1700" b="1" dirty="0"/>
        </a:p>
      </dgm:t>
    </dgm:pt>
    <dgm:pt modelId="{890B7A10-7F36-45CE-B2CC-CEED17967BA3}" type="parTrans" cxnId="{4CF850B2-6C5B-46BA-88B2-CA3ECCCB1553}">
      <dgm:prSet/>
      <dgm:spPr/>
      <dgm:t>
        <a:bodyPr/>
        <a:lstStyle/>
        <a:p>
          <a:endParaRPr lang="ru-RU"/>
        </a:p>
      </dgm:t>
    </dgm:pt>
    <dgm:pt modelId="{D91A8DF9-DA58-47A1-9D15-EC04C0D4C40F}" type="sibTrans" cxnId="{4CF850B2-6C5B-46BA-88B2-CA3ECCCB1553}">
      <dgm:prSet/>
      <dgm:spPr/>
      <dgm:t>
        <a:bodyPr/>
        <a:lstStyle/>
        <a:p>
          <a:endParaRPr lang="ru-RU"/>
        </a:p>
      </dgm:t>
    </dgm:pt>
    <dgm:pt modelId="{B3E81401-1788-47C0-9896-00EBA7627487}">
      <dgm:prSet phldrT="[Текст]" custT="1"/>
      <dgm:spPr/>
      <dgm:t>
        <a:bodyPr/>
        <a:lstStyle/>
        <a:p>
          <a:endParaRPr lang="ru-RU"/>
        </a:p>
      </dgm:t>
    </dgm:pt>
    <dgm:pt modelId="{A9FD3C38-F79B-4F6F-92AC-E3533D2F7E69}" type="parTrans" cxnId="{423D9AB9-EDB3-493E-B258-011FEF431C21}">
      <dgm:prSet/>
      <dgm:spPr/>
      <dgm:t>
        <a:bodyPr/>
        <a:lstStyle/>
        <a:p>
          <a:endParaRPr lang="ru-RU"/>
        </a:p>
      </dgm:t>
    </dgm:pt>
    <dgm:pt modelId="{70DA2AED-762C-49B7-8FE3-482217801206}" type="sibTrans" cxnId="{423D9AB9-EDB3-493E-B258-011FEF431C21}">
      <dgm:prSet/>
      <dgm:spPr/>
      <dgm:t>
        <a:bodyPr/>
        <a:lstStyle/>
        <a:p>
          <a:endParaRPr lang="ru-RU"/>
        </a:p>
      </dgm:t>
    </dgm:pt>
    <dgm:pt modelId="{515677A9-912D-4084-B651-A2D424A529E7}">
      <dgm:prSet phldrT="[Текст]" custT="1"/>
      <dgm:spPr/>
      <dgm:t>
        <a:bodyPr/>
        <a:lstStyle/>
        <a:p>
          <a:r>
            <a:rPr lang="en-US" sz="1400" b="1" dirty="0" err="1"/>
            <a:t>SpbSU</a:t>
          </a:r>
          <a:endParaRPr lang="ru-RU" sz="1400" b="1" dirty="0"/>
        </a:p>
      </dgm:t>
    </dgm:pt>
    <dgm:pt modelId="{67163B98-189B-4BCF-977F-1DE5E7F49AD0}" type="parTrans" cxnId="{4A237343-0FF2-404E-87E9-75FFBC2743EC}">
      <dgm:prSet/>
      <dgm:spPr/>
      <dgm:t>
        <a:bodyPr/>
        <a:lstStyle/>
        <a:p>
          <a:endParaRPr lang="ru-RU"/>
        </a:p>
      </dgm:t>
    </dgm:pt>
    <dgm:pt modelId="{16C768E8-7013-49AC-BC9A-2247B44257D9}" type="sibTrans" cxnId="{4A237343-0FF2-404E-87E9-75FFBC2743EC}">
      <dgm:prSet/>
      <dgm:spPr/>
      <dgm:t>
        <a:bodyPr/>
        <a:lstStyle/>
        <a:p>
          <a:endParaRPr lang="ru-RU"/>
        </a:p>
      </dgm:t>
    </dgm:pt>
    <dgm:pt modelId="{3902BF6D-770C-496F-B0C9-26056B7879FF}">
      <dgm:prSet custT="1"/>
      <dgm:spPr/>
      <dgm:t>
        <a:bodyPr/>
        <a:lstStyle/>
        <a:p>
          <a:endParaRPr lang="ru-RU" sz="1800" b="1" dirty="0" err="1"/>
        </a:p>
      </dgm:t>
    </dgm:pt>
    <dgm:pt modelId="{76524F82-FBC2-44C5-9D14-9425DCACABF5}" type="parTrans" cxnId="{FD18FD60-11D3-406E-93FC-17525D120013}">
      <dgm:prSet/>
      <dgm:spPr/>
      <dgm:t>
        <a:bodyPr/>
        <a:lstStyle/>
        <a:p>
          <a:endParaRPr lang="ru-RU"/>
        </a:p>
      </dgm:t>
    </dgm:pt>
    <dgm:pt modelId="{7E55E127-C1E5-42F4-83C9-DE1750925899}" type="sibTrans" cxnId="{FD18FD60-11D3-406E-93FC-17525D120013}">
      <dgm:prSet/>
      <dgm:spPr/>
      <dgm:t>
        <a:bodyPr/>
        <a:lstStyle/>
        <a:p>
          <a:endParaRPr lang="ru-RU"/>
        </a:p>
      </dgm:t>
    </dgm:pt>
    <dgm:pt modelId="{D0E490F1-720C-4427-972B-7DB008516629}">
      <dgm:prSet phldrT="[Текст]" custT="1"/>
      <dgm:spPr/>
      <dgm:t>
        <a:bodyPr/>
        <a:lstStyle/>
        <a:p>
          <a:r>
            <a:rPr lang="en-US" sz="1700" b="1" dirty="0"/>
            <a:t>INR</a:t>
          </a:r>
          <a:endParaRPr lang="ru-RU" sz="1700" b="1" dirty="0"/>
        </a:p>
      </dgm:t>
    </dgm:pt>
    <dgm:pt modelId="{CED575E3-9A8A-4E15-8189-EB6FA89763E5}" type="sibTrans" cxnId="{68FD8F4A-852B-48B6-AAF4-A45E33B91DBF}">
      <dgm:prSet/>
      <dgm:spPr/>
      <dgm:t>
        <a:bodyPr/>
        <a:lstStyle/>
        <a:p>
          <a:endParaRPr lang="ru-RU"/>
        </a:p>
      </dgm:t>
    </dgm:pt>
    <dgm:pt modelId="{77126203-3677-4445-8EA5-A1E71F7F12BD}" type="parTrans" cxnId="{68FD8F4A-852B-48B6-AAF4-A45E33B91DBF}">
      <dgm:prSet/>
      <dgm:spPr/>
      <dgm:t>
        <a:bodyPr/>
        <a:lstStyle/>
        <a:p>
          <a:endParaRPr lang="ru-RU"/>
        </a:p>
      </dgm:t>
    </dgm:pt>
    <dgm:pt modelId="{6A333A04-D4F9-4112-852F-82D57E6350EF}">
      <dgm:prSet phldrT="[Текст]" custT="1"/>
      <dgm:spPr/>
      <dgm:t>
        <a:bodyPr/>
        <a:lstStyle/>
        <a:p>
          <a:r>
            <a:rPr lang="en-US" sz="1700" b="1" dirty="0"/>
            <a:t>RRC-KI</a:t>
          </a:r>
          <a:endParaRPr lang="ru-RU" sz="1700" b="1" dirty="0"/>
        </a:p>
      </dgm:t>
    </dgm:pt>
    <dgm:pt modelId="{503BF2EB-4689-4FFD-AA15-A4037BC43945}" type="parTrans" cxnId="{81F04741-7469-4E21-9195-FE33D9645C1E}">
      <dgm:prSet/>
      <dgm:spPr/>
      <dgm:t>
        <a:bodyPr/>
        <a:lstStyle/>
        <a:p>
          <a:endParaRPr lang="ru-RU"/>
        </a:p>
      </dgm:t>
    </dgm:pt>
    <dgm:pt modelId="{7A9279ED-27BE-4CF6-A0B4-59A373C5EFF7}" type="sibTrans" cxnId="{81F04741-7469-4E21-9195-FE33D9645C1E}">
      <dgm:prSet/>
      <dgm:spPr/>
      <dgm:t>
        <a:bodyPr/>
        <a:lstStyle/>
        <a:p>
          <a:endParaRPr lang="ru-RU"/>
        </a:p>
      </dgm:t>
    </dgm:pt>
    <dgm:pt modelId="{C435653B-959B-40EE-A33F-7EF7980A9ECB}" type="pres">
      <dgm:prSet presAssocID="{BE7CC2D6-9391-4322-81FD-63064199CF5E}" presName="Name0" presStyleCnt="0">
        <dgm:presLayoutVars>
          <dgm:chMax val="1"/>
          <dgm:dir/>
          <dgm:animLvl val="ctr"/>
          <dgm:resizeHandles val="exact"/>
        </dgm:presLayoutVars>
      </dgm:prSet>
      <dgm:spPr/>
    </dgm:pt>
    <dgm:pt modelId="{41F62387-EBBA-4DA9-9AC1-BC6EE52BA36E}" type="pres">
      <dgm:prSet presAssocID="{6E6B9083-B527-4647-B556-E4DB4E21A98C}" presName="centerShape" presStyleLbl="node0" presStyleIdx="0" presStyleCnt="1" custScaleX="160537" custScaleY="123823"/>
      <dgm:spPr/>
    </dgm:pt>
    <dgm:pt modelId="{4337FC0D-11E8-4D2C-81E2-CE1EDE7396A3}" type="pres">
      <dgm:prSet presAssocID="{C99E431D-1AB3-4BEA-8451-4513CE46822C}" presName="parTrans" presStyleLbl="sibTrans2D1" presStyleIdx="0" presStyleCnt="7"/>
      <dgm:spPr/>
    </dgm:pt>
    <dgm:pt modelId="{F7289FEE-BAB7-4160-9A32-07E6BAB3ABCC}" type="pres">
      <dgm:prSet presAssocID="{C99E431D-1AB3-4BEA-8451-4513CE46822C}" presName="connectorText" presStyleLbl="sibTrans2D1" presStyleIdx="0" presStyleCnt="7"/>
      <dgm:spPr/>
    </dgm:pt>
    <dgm:pt modelId="{FDAC661D-F3C4-40E5-B635-7C0AC2BE527D}" type="pres">
      <dgm:prSet presAssocID="{4756E450-3165-4529-B6AA-44BA1A094965}" presName="node" presStyleLbl="node1" presStyleIdx="0" presStyleCnt="7">
        <dgm:presLayoutVars>
          <dgm:bulletEnabled val="1"/>
        </dgm:presLayoutVars>
      </dgm:prSet>
      <dgm:spPr/>
    </dgm:pt>
    <dgm:pt modelId="{11BB6C54-2EF2-439E-969F-846754779302}" type="pres">
      <dgm:prSet presAssocID="{B0C841F4-D579-4417-8A76-57D22E35634C}" presName="parTrans" presStyleLbl="sibTrans2D1" presStyleIdx="1" presStyleCnt="7"/>
      <dgm:spPr/>
    </dgm:pt>
    <dgm:pt modelId="{C1BB22DB-4DC5-4F58-8D89-6CE0BBD7D1AA}" type="pres">
      <dgm:prSet presAssocID="{B0C841F4-D579-4417-8A76-57D22E35634C}" presName="connectorText" presStyleLbl="sibTrans2D1" presStyleIdx="1" presStyleCnt="7"/>
      <dgm:spPr/>
    </dgm:pt>
    <dgm:pt modelId="{B4E66CF0-FFB2-48B1-A359-422B74FA43C0}" type="pres">
      <dgm:prSet presAssocID="{4AB5F500-6163-4D77-874D-FF9E3BBEFF02}" presName="node" presStyleLbl="node1" presStyleIdx="1" presStyleCnt="7">
        <dgm:presLayoutVars>
          <dgm:bulletEnabled val="1"/>
        </dgm:presLayoutVars>
      </dgm:prSet>
      <dgm:spPr/>
    </dgm:pt>
    <dgm:pt modelId="{3823CC26-205E-42F8-90E4-D18D04473ADB}" type="pres">
      <dgm:prSet presAssocID="{A1407B6A-F587-496B-9EE3-F28816B908EA}" presName="parTrans" presStyleLbl="sibTrans2D1" presStyleIdx="2" presStyleCnt="7"/>
      <dgm:spPr/>
    </dgm:pt>
    <dgm:pt modelId="{5C89C3B8-045C-41A1-9E31-3ABD89C24A53}" type="pres">
      <dgm:prSet presAssocID="{A1407B6A-F587-496B-9EE3-F28816B908EA}" presName="connectorText" presStyleLbl="sibTrans2D1" presStyleIdx="2" presStyleCnt="7"/>
      <dgm:spPr/>
    </dgm:pt>
    <dgm:pt modelId="{5312A2DD-9342-4434-9A64-42C1367017A6}" type="pres">
      <dgm:prSet presAssocID="{7AD6EF77-F6AD-4B01-ADC6-C4B299BD7A29}" presName="node" presStyleLbl="node1" presStyleIdx="2" presStyleCnt="7">
        <dgm:presLayoutVars>
          <dgm:bulletEnabled val="1"/>
        </dgm:presLayoutVars>
      </dgm:prSet>
      <dgm:spPr/>
    </dgm:pt>
    <dgm:pt modelId="{5EBDBE07-07DA-4A33-8106-AA904721ADA7}" type="pres">
      <dgm:prSet presAssocID="{503BF2EB-4689-4FFD-AA15-A4037BC43945}" presName="parTrans" presStyleLbl="sibTrans2D1" presStyleIdx="3" presStyleCnt="7"/>
      <dgm:spPr/>
    </dgm:pt>
    <dgm:pt modelId="{BCFF1A8F-B2ED-4F62-BC16-DC57012F410B}" type="pres">
      <dgm:prSet presAssocID="{503BF2EB-4689-4FFD-AA15-A4037BC43945}" presName="connectorText" presStyleLbl="sibTrans2D1" presStyleIdx="3" presStyleCnt="7"/>
      <dgm:spPr/>
    </dgm:pt>
    <dgm:pt modelId="{796A0938-07DF-49DA-8B2F-8F3AF7DA74A6}" type="pres">
      <dgm:prSet presAssocID="{6A333A04-D4F9-4112-852F-82D57E6350EF}" presName="node" presStyleLbl="node1" presStyleIdx="3" presStyleCnt="7">
        <dgm:presLayoutVars>
          <dgm:bulletEnabled val="1"/>
        </dgm:presLayoutVars>
      </dgm:prSet>
      <dgm:spPr/>
    </dgm:pt>
    <dgm:pt modelId="{12E9C11F-AE9F-4195-B8EB-6ECAB26F3C56}" type="pres">
      <dgm:prSet presAssocID="{890B7A10-7F36-45CE-B2CC-CEED17967BA3}" presName="parTrans" presStyleLbl="sibTrans2D1" presStyleIdx="4" presStyleCnt="7"/>
      <dgm:spPr/>
    </dgm:pt>
    <dgm:pt modelId="{2DEE7777-0312-4C9B-ACD3-7743B2C5E353}" type="pres">
      <dgm:prSet presAssocID="{890B7A10-7F36-45CE-B2CC-CEED17967BA3}" presName="connectorText" presStyleLbl="sibTrans2D1" presStyleIdx="4" presStyleCnt="7"/>
      <dgm:spPr/>
    </dgm:pt>
    <dgm:pt modelId="{6BBCA3BD-3F3D-471F-94FD-051295A5A4E4}" type="pres">
      <dgm:prSet presAssocID="{BF05E352-AF4C-41D6-B5F0-BF5D7AE2A1CA}" presName="node" presStyleLbl="node1" presStyleIdx="4" presStyleCnt="7">
        <dgm:presLayoutVars>
          <dgm:bulletEnabled val="1"/>
        </dgm:presLayoutVars>
      </dgm:prSet>
      <dgm:spPr/>
    </dgm:pt>
    <dgm:pt modelId="{309F6A76-CDCB-4A56-878A-9297EB8D632C}" type="pres">
      <dgm:prSet presAssocID="{77126203-3677-4445-8EA5-A1E71F7F12BD}" presName="parTrans" presStyleLbl="sibTrans2D1" presStyleIdx="5" presStyleCnt="7"/>
      <dgm:spPr/>
    </dgm:pt>
    <dgm:pt modelId="{E5A8ADB2-0116-44BA-8A87-6A7770B4548A}" type="pres">
      <dgm:prSet presAssocID="{77126203-3677-4445-8EA5-A1E71F7F12BD}" presName="connectorText" presStyleLbl="sibTrans2D1" presStyleIdx="5" presStyleCnt="7"/>
      <dgm:spPr/>
    </dgm:pt>
    <dgm:pt modelId="{3736D49E-B4A7-492E-9952-539FFA69A206}" type="pres">
      <dgm:prSet presAssocID="{D0E490F1-720C-4427-972B-7DB008516629}" presName="node" presStyleLbl="node1" presStyleIdx="5" presStyleCnt="7">
        <dgm:presLayoutVars>
          <dgm:bulletEnabled val="1"/>
        </dgm:presLayoutVars>
      </dgm:prSet>
      <dgm:spPr/>
    </dgm:pt>
    <dgm:pt modelId="{9A924567-C7DD-437F-8E7C-79FA627705CD}" type="pres">
      <dgm:prSet presAssocID="{67163B98-189B-4BCF-977F-1DE5E7F49AD0}" presName="parTrans" presStyleLbl="sibTrans2D1" presStyleIdx="6" presStyleCnt="7"/>
      <dgm:spPr/>
    </dgm:pt>
    <dgm:pt modelId="{95C3CA37-1969-4659-A04C-AEBB7A333FFB}" type="pres">
      <dgm:prSet presAssocID="{67163B98-189B-4BCF-977F-1DE5E7F49AD0}" presName="connectorText" presStyleLbl="sibTrans2D1" presStyleIdx="6" presStyleCnt="7"/>
      <dgm:spPr/>
    </dgm:pt>
    <dgm:pt modelId="{B7760184-3617-417B-9844-E021BAD98688}" type="pres">
      <dgm:prSet presAssocID="{515677A9-912D-4084-B651-A2D424A529E7}" presName="node" presStyleLbl="node1" presStyleIdx="6" presStyleCnt="7" custScaleX="113655">
        <dgm:presLayoutVars>
          <dgm:bulletEnabled val="1"/>
        </dgm:presLayoutVars>
      </dgm:prSet>
      <dgm:spPr/>
    </dgm:pt>
  </dgm:ptLst>
  <dgm:cxnLst>
    <dgm:cxn modelId="{6CD6840B-1317-4B03-8644-CD07EEA510F0}" type="presOf" srcId="{B0C841F4-D579-4417-8A76-57D22E35634C}" destId="{11BB6C54-2EF2-439E-969F-846754779302}" srcOrd="0" destOrd="0" presId="urn:microsoft.com/office/officeart/2005/8/layout/radial5"/>
    <dgm:cxn modelId="{EBF6CA0E-61A5-46C3-B2F6-4F63A4843980}" srcId="{6E6B9083-B527-4647-B556-E4DB4E21A98C}" destId="{4756E450-3165-4529-B6AA-44BA1A094965}" srcOrd="0" destOrd="0" parTransId="{C99E431D-1AB3-4BEA-8451-4513CE46822C}" sibTransId="{06EA770C-BBA1-4571-AA6C-F435C478A337}"/>
    <dgm:cxn modelId="{0E095522-FF76-423F-9381-28AA16F696A5}" type="presOf" srcId="{890B7A10-7F36-45CE-B2CC-CEED17967BA3}" destId="{12E9C11F-AE9F-4195-B8EB-6ECAB26F3C56}" srcOrd="0" destOrd="0" presId="urn:microsoft.com/office/officeart/2005/8/layout/radial5"/>
    <dgm:cxn modelId="{02980128-21DF-4DA0-9B72-A281F3E4F169}" type="presOf" srcId="{BE7CC2D6-9391-4322-81FD-63064199CF5E}" destId="{C435653B-959B-40EE-A33F-7EF7980A9ECB}" srcOrd="0" destOrd="0" presId="urn:microsoft.com/office/officeart/2005/8/layout/radial5"/>
    <dgm:cxn modelId="{691C932A-4F6C-4F1E-8327-85E8EC1EB6AB}" type="presOf" srcId="{A1407B6A-F587-496B-9EE3-F28816B908EA}" destId="{5C89C3B8-045C-41A1-9E31-3ABD89C24A53}" srcOrd="1" destOrd="0" presId="urn:microsoft.com/office/officeart/2005/8/layout/radial5"/>
    <dgm:cxn modelId="{9BB9FA2C-168C-4504-8805-9A37D4160A21}" type="presOf" srcId="{503BF2EB-4689-4FFD-AA15-A4037BC43945}" destId="{5EBDBE07-07DA-4A33-8106-AA904721ADA7}" srcOrd="0" destOrd="0" presId="urn:microsoft.com/office/officeart/2005/8/layout/radial5"/>
    <dgm:cxn modelId="{16D9B430-2BE4-48D9-BFD4-875141DB6932}" srcId="{BE7CC2D6-9391-4322-81FD-63064199CF5E}" destId="{6E6B9083-B527-4647-B556-E4DB4E21A98C}" srcOrd="0" destOrd="0" parTransId="{234836B8-B4E1-4414-AD79-E5AF53CDC214}" sibTransId="{048A23EA-7FE3-42CA-B626-1A0A7D85F08C}"/>
    <dgm:cxn modelId="{BFCB6F3F-41EC-4BE9-9FE1-800C33C32C97}" type="presOf" srcId="{C99E431D-1AB3-4BEA-8451-4513CE46822C}" destId="{4337FC0D-11E8-4D2C-81E2-CE1EDE7396A3}" srcOrd="0" destOrd="0" presId="urn:microsoft.com/office/officeart/2005/8/layout/radial5"/>
    <dgm:cxn modelId="{86ADD23F-2835-41E7-802D-641E30E0C0E7}" type="presOf" srcId="{B0C841F4-D579-4417-8A76-57D22E35634C}" destId="{C1BB22DB-4DC5-4F58-8D89-6CE0BBD7D1AA}" srcOrd="1" destOrd="0" presId="urn:microsoft.com/office/officeart/2005/8/layout/radial5"/>
    <dgm:cxn modelId="{FD18FD60-11D3-406E-93FC-17525D120013}" srcId="{BE7CC2D6-9391-4322-81FD-63064199CF5E}" destId="{3902BF6D-770C-496F-B0C9-26056B7879FF}" srcOrd="2" destOrd="0" parTransId="{76524F82-FBC2-44C5-9D14-9425DCACABF5}" sibTransId="{7E55E127-C1E5-42F4-83C9-DE1750925899}"/>
    <dgm:cxn modelId="{81F04741-7469-4E21-9195-FE33D9645C1E}" srcId="{6E6B9083-B527-4647-B556-E4DB4E21A98C}" destId="{6A333A04-D4F9-4112-852F-82D57E6350EF}" srcOrd="3" destOrd="0" parTransId="{503BF2EB-4689-4FFD-AA15-A4037BC43945}" sibTransId="{7A9279ED-27BE-4CF6-A0B4-59A373C5EFF7}"/>
    <dgm:cxn modelId="{4A237343-0FF2-404E-87E9-75FFBC2743EC}" srcId="{6E6B9083-B527-4647-B556-E4DB4E21A98C}" destId="{515677A9-912D-4084-B651-A2D424A529E7}" srcOrd="6" destOrd="0" parTransId="{67163B98-189B-4BCF-977F-1DE5E7F49AD0}" sibTransId="{16C768E8-7013-49AC-BC9A-2247B44257D9}"/>
    <dgm:cxn modelId="{6CA42049-B5CC-4205-9484-D16234733099}" type="presOf" srcId="{890B7A10-7F36-45CE-B2CC-CEED17967BA3}" destId="{2DEE7777-0312-4C9B-ACD3-7743B2C5E353}" srcOrd="1" destOrd="0" presId="urn:microsoft.com/office/officeart/2005/8/layout/radial5"/>
    <dgm:cxn modelId="{68FD8F4A-852B-48B6-AAF4-A45E33B91DBF}" srcId="{6E6B9083-B527-4647-B556-E4DB4E21A98C}" destId="{D0E490F1-720C-4427-972B-7DB008516629}" srcOrd="5" destOrd="0" parTransId="{77126203-3677-4445-8EA5-A1E71F7F12BD}" sibTransId="{CED575E3-9A8A-4E15-8189-EB6FA89763E5}"/>
    <dgm:cxn modelId="{ACA45B50-2506-44DA-8E3A-50CE2B7ED417}" type="presOf" srcId="{7AD6EF77-F6AD-4B01-ADC6-C4B299BD7A29}" destId="{5312A2DD-9342-4434-9A64-42C1367017A6}" srcOrd="0" destOrd="0" presId="urn:microsoft.com/office/officeart/2005/8/layout/radial5"/>
    <dgm:cxn modelId="{1334D750-2664-4D23-B678-9FA73A6CAF4B}" type="presOf" srcId="{4AB5F500-6163-4D77-874D-FF9E3BBEFF02}" destId="{B4E66CF0-FFB2-48B1-A359-422B74FA43C0}" srcOrd="0" destOrd="0" presId="urn:microsoft.com/office/officeart/2005/8/layout/radial5"/>
    <dgm:cxn modelId="{358FA756-6999-47FA-A2CB-1C79ABEACA32}" type="presOf" srcId="{BF05E352-AF4C-41D6-B5F0-BF5D7AE2A1CA}" destId="{6BBCA3BD-3F3D-471F-94FD-051295A5A4E4}" srcOrd="0" destOrd="0" presId="urn:microsoft.com/office/officeart/2005/8/layout/radial5"/>
    <dgm:cxn modelId="{54F9F858-CE48-4152-A10F-E8796CA4B87E}" type="presOf" srcId="{67163B98-189B-4BCF-977F-1DE5E7F49AD0}" destId="{9A924567-C7DD-437F-8E7C-79FA627705CD}" srcOrd="0" destOrd="0" presId="urn:microsoft.com/office/officeart/2005/8/layout/radial5"/>
    <dgm:cxn modelId="{61C13C8D-C086-43BD-A2E9-86929489922E}" type="presOf" srcId="{6A333A04-D4F9-4112-852F-82D57E6350EF}" destId="{796A0938-07DF-49DA-8B2F-8F3AF7DA74A6}" srcOrd="0" destOrd="0" presId="urn:microsoft.com/office/officeart/2005/8/layout/radial5"/>
    <dgm:cxn modelId="{13EC2B93-71B1-4636-B2FD-B54211F605B4}" type="presOf" srcId="{67163B98-189B-4BCF-977F-1DE5E7F49AD0}" destId="{95C3CA37-1969-4659-A04C-AEBB7A333FFB}" srcOrd="1" destOrd="0" presId="urn:microsoft.com/office/officeart/2005/8/layout/radial5"/>
    <dgm:cxn modelId="{E5E36195-F81A-4A91-9D64-176479D5D584}" type="presOf" srcId="{A1407B6A-F587-496B-9EE3-F28816B908EA}" destId="{3823CC26-205E-42F8-90E4-D18D04473ADB}" srcOrd="0" destOrd="0" presId="urn:microsoft.com/office/officeart/2005/8/layout/radial5"/>
    <dgm:cxn modelId="{E4BA209D-F47B-4C53-87EB-3A44CD121655}" srcId="{6E6B9083-B527-4647-B556-E4DB4E21A98C}" destId="{7AD6EF77-F6AD-4B01-ADC6-C4B299BD7A29}" srcOrd="2" destOrd="0" parTransId="{A1407B6A-F587-496B-9EE3-F28816B908EA}" sibTransId="{61B7F933-5044-492C-9A09-9428633719F6}"/>
    <dgm:cxn modelId="{D66E5EB2-162C-4750-AB31-AAEA07AE05F6}" type="presOf" srcId="{4756E450-3165-4529-B6AA-44BA1A094965}" destId="{FDAC661D-F3C4-40E5-B635-7C0AC2BE527D}" srcOrd="0" destOrd="0" presId="urn:microsoft.com/office/officeart/2005/8/layout/radial5"/>
    <dgm:cxn modelId="{4CF850B2-6C5B-46BA-88B2-CA3ECCCB1553}" srcId="{6E6B9083-B527-4647-B556-E4DB4E21A98C}" destId="{BF05E352-AF4C-41D6-B5F0-BF5D7AE2A1CA}" srcOrd="4" destOrd="0" parTransId="{890B7A10-7F36-45CE-B2CC-CEED17967BA3}" sibTransId="{D91A8DF9-DA58-47A1-9D15-EC04C0D4C40F}"/>
    <dgm:cxn modelId="{E99BC9B5-05CF-43BF-8482-A469F7547967}" type="presOf" srcId="{6E6B9083-B527-4647-B556-E4DB4E21A98C}" destId="{41F62387-EBBA-4DA9-9AC1-BC6EE52BA36E}" srcOrd="0" destOrd="0" presId="urn:microsoft.com/office/officeart/2005/8/layout/radial5"/>
    <dgm:cxn modelId="{423D9AB9-EDB3-493E-B258-011FEF431C21}" srcId="{BE7CC2D6-9391-4322-81FD-63064199CF5E}" destId="{B3E81401-1788-47C0-9896-00EBA7627487}" srcOrd="1" destOrd="0" parTransId="{A9FD3C38-F79B-4F6F-92AC-E3533D2F7E69}" sibTransId="{70DA2AED-762C-49B7-8FE3-482217801206}"/>
    <dgm:cxn modelId="{19601BBA-8D7F-40F8-BFB3-F4B8E647BF83}" type="presOf" srcId="{77126203-3677-4445-8EA5-A1E71F7F12BD}" destId="{E5A8ADB2-0116-44BA-8A87-6A7770B4548A}" srcOrd="1" destOrd="0" presId="urn:microsoft.com/office/officeart/2005/8/layout/radial5"/>
    <dgm:cxn modelId="{EB86EAC9-3ED2-474A-B979-CB3216EB2B27}" type="presOf" srcId="{77126203-3677-4445-8EA5-A1E71F7F12BD}" destId="{309F6A76-CDCB-4A56-878A-9297EB8D632C}" srcOrd="0" destOrd="0" presId="urn:microsoft.com/office/officeart/2005/8/layout/radial5"/>
    <dgm:cxn modelId="{C093F3D6-5727-469E-94BE-C9E41DF2159A}" type="presOf" srcId="{515677A9-912D-4084-B651-A2D424A529E7}" destId="{B7760184-3617-417B-9844-E021BAD98688}" srcOrd="0" destOrd="0" presId="urn:microsoft.com/office/officeart/2005/8/layout/radial5"/>
    <dgm:cxn modelId="{EA54EFDD-37BE-43A6-AA85-92DDD5DEB432}" type="presOf" srcId="{C99E431D-1AB3-4BEA-8451-4513CE46822C}" destId="{F7289FEE-BAB7-4160-9A32-07E6BAB3ABCC}" srcOrd="1" destOrd="0" presId="urn:microsoft.com/office/officeart/2005/8/layout/radial5"/>
    <dgm:cxn modelId="{1F0B3EDE-3ABE-47A8-867C-3141F5E7352E}" type="presOf" srcId="{503BF2EB-4689-4FFD-AA15-A4037BC43945}" destId="{BCFF1A8F-B2ED-4F62-BC16-DC57012F410B}" srcOrd="1" destOrd="0" presId="urn:microsoft.com/office/officeart/2005/8/layout/radial5"/>
    <dgm:cxn modelId="{8177B8E6-15A8-4140-BA77-1BF823A384C5}" srcId="{6E6B9083-B527-4647-B556-E4DB4E21A98C}" destId="{4AB5F500-6163-4D77-874D-FF9E3BBEFF02}" srcOrd="1" destOrd="0" parTransId="{B0C841F4-D579-4417-8A76-57D22E35634C}" sibTransId="{A26C8C8A-16C5-48E8-8BF7-C770BBCF8223}"/>
    <dgm:cxn modelId="{2F9E2CFF-7D0B-49F6-A1D5-F51EA925CE4F}" type="presOf" srcId="{D0E490F1-720C-4427-972B-7DB008516629}" destId="{3736D49E-B4A7-492E-9952-539FFA69A206}" srcOrd="0" destOrd="0" presId="urn:microsoft.com/office/officeart/2005/8/layout/radial5"/>
    <dgm:cxn modelId="{5122F248-AFD2-402E-BB28-F14657562EDF}" type="presParOf" srcId="{C435653B-959B-40EE-A33F-7EF7980A9ECB}" destId="{41F62387-EBBA-4DA9-9AC1-BC6EE52BA36E}" srcOrd="0" destOrd="0" presId="urn:microsoft.com/office/officeart/2005/8/layout/radial5"/>
    <dgm:cxn modelId="{23091939-5299-45CE-9F07-350A099CC5B8}" type="presParOf" srcId="{C435653B-959B-40EE-A33F-7EF7980A9ECB}" destId="{4337FC0D-11E8-4D2C-81E2-CE1EDE7396A3}" srcOrd="1" destOrd="0" presId="urn:microsoft.com/office/officeart/2005/8/layout/radial5"/>
    <dgm:cxn modelId="{F978E4D5-5F43-40E1-985E-DA422BBA31B8}" type="presParOf" srcId="{4337FC0D-11E8-4D2C-81E2-CE1EDE7396A3}" destId="{F7289FEE-BAB7-4160-9A32-07E6BAB3ABCC}" srcOrd="0" destOrd="0" presId="urn:microsoft.com/office/officeart/2005/8/layout/radial5"/>
    <dgm:cxn modelId="{A73A6B7A-0E74-4802-A7E2-D3D5D326135B}" type="presParOf" srcId="{C435653B-959B-40EE-A33F-7EF7980A9ECB}" destId="{FDAC661D-F3C4-40E5-B635-7C0AC2BE527D}" srcOrd="2" destOrd="0" presId="urn:microsoft.com/office/officeart/2005/8/layout/radial5"/>
    <dgm:cxn modelId="{C6FFC575-74BB-4D7C-90F5-D05B0B92EA61}" type="presParOf" srcId="{C435653B-959B-40EE-A33F-7EF7980A9ECB}" destId="{11BB6C54-2EF2-439E-969F-846754779302}" srcOrd="3" destOrd="0" presId="urn:microsoft.com/office/officeart/2005/8/layout/radial5"/>
    <dgm:cxn modelId="{71DA5A54-3EE6-492E-A64A-9C94E8F8C143}" type="presParOf" srcId="{11BB6C54-2EF2-439E-969F-846754779302}" destId="{C1BB22DB-4DC5-4F58-8D89-6CE0BBD7D1AA}" srcOrd="0" destOrd="0" presId="urn:microsoft.com/office/officeart/2005/8/layout/radial5"/>
    <dgm:cxn modelId="{EAFA6F89-7584-4D04-A5CF-396CCDE75D15}" type="presParOf" srcId="{C435653B-959B-40EE-A33F-7EF7980A9ECB}" destId="{B4E66CF0-FFB2-48B1-A359-422B74FA43C0}" srcOrd="4" destOrd="0" presId="urn:microsoft.com/office/officeart/2005/8/layout/radial5"/>
    <dgm:cxn modelId="{92F67125-62ED-4F1D-ACA2-F20CF74A83D5}" type="presParOf" srcId="{C435653B-959B-40EE-A33F-7EF7980A9ECB}" destId="{3823CC26-205E-42F8-90E4-D18D04473ADB}" srcOrd="5" destOrd="0" presId="urn:microsoft.com/office/officeart/2005/8/layout/radial5"/>
    <dgm:cxn modelId="{2D54D728-1061-466B-A306-96335B333283}" type="presParOf" srcId="{3823CC26-205E-42F8-90E4-D18D04473ADB}" destId="{5C89C3B8-045C-41A1-9E31-3ABD89C24A53}" srcOrd="0" destOrd="0" presId="urn:microsoft.com/office/officeart/2005/8/layout/radial5"/>
    <dgm:cxn modelId="{03FEE5CC-FBC3-4010-9F9C-49F1C5453BE0}" type="presParOf" srcId="{C435653B-959B-40EE-A33F-7EF7980A9ECB}" destId="{5312A2DD-9342-4434-9A64-42C1367017A6}" srcOrd="6" destOrd="0" presId="urn:microsoft.com/office/officeart/2005/8/layout/radial5"/>
    <dgm:cxn modelId="{4FD68071-736C-4E0B-AD9C-07CC74250CEB}" type="presParOf" srcId="{C435653B-959B-40EE-A33F-7EF7980A9ECB}" destId="{5EBDBE07-07DA-4A33-8106-AA904721ADA7}" srcOrd="7" destOrd="0" presId="urn:microsoft.com/office/officeart/2005/8/layout/radial5"/>
    <dgm:cxn modelId="{77F04262-632C-41B5-9C9C-53CD5E98E33F}" type="presParOf" srcId="{5EBDBE07-07DA-4A33-8106-AA904721ADA7}" destId="{BCFF1A8F-B2ED-4F62-BC16-DC57012F410B}" srcOrd="0" destOrd="0" presId="urn:microsoft.com/office/officeart/2005/8/layout/radial5"/>
    <dgm:cxn modelId="{73CA4A33-CB50-4634-89C8-F10C19884FDE}" type="presParOf" srcId="{C435653B-959B-40EE-A33F-7EF7980A9ECB}" destId="{796A0938-07DF-49DA-8B2F-8F3AF7DA74A6}" srcOrd="8" destOrd="0" presId="urn:microsoft.com/office/officeart/2005/8/layout/radial5"/>
    <dgm:cxn modelId="{44C7E39C-3E31-4F48-83F4-15B222945095}" type="presParOf" srcId="{C435653B-959B-40EE-A33F-7EF7980A9ECB}" destId="{12E9C11F-AE9F-4195-B8EB-6ECAB26F3C56}" srcOrd="9" destOrd="0" presId="urn:microsoft.com/office/officeart/2005/8/layout/radial5"/>
    <dgm:cxn modelId="{1C00AA7B-F90E-48AA-82FF-6C5B158FB5B3}" type="presParOf" srcId="{12E9C11F-AE9F-4195-B8EB-6ECAB26F3C56}" destId="{2DEE7777-0312-4C9B-ACD3-7743B2C5E353}" srcOrd="0" destOrd="0" presId="urn:microsoft.com/office/officeart/2005/8/layout/radial5"/>
    <dgm:cxn modelId="{4F6AFC7A-4FBB-4220-8A11-5300420C2A47}" type="presParOf" srcId="{C435653B-959B-40EE-A33F-7EF7980A9ECB}" destId="{6BBCA3BD-3F3D-471F-94FD-051295A5A4E4}" srcOrd="10" destOrd="0" presId="urn:microsoft.com/office/officeart/2005/8/layout/radial5"/>
    <dgm:cxn modelId="{1CB68737-F247-4515-84DE-ACC69091312C}" type="presParOf" srcId="{C435653B-959B-40EE-A33F-7EF7980A9ECB}" destId="{309F6A76-CDCB-4A56-878A-9297EB8D632C}" srcOrd="11" destOrd="0" presId="urn:microsoft.com/office/officeart/2005/8/layout/radial5"/>
    <dgm:cxn modelId="{4EA28B65-5777-416C-95B7-3BF521FFED5B}" type="presParOf" srcId="{309F6A76-CDCB-4A56-878A-9297EB8D632C}" destId="{E5A8ADB2-0116-44BA-8A87-6A7770B4548A}" srcOrd="0" destOrd="0" presId="urn:microsoft.com/office/officeart/2005/8/layout/radial5"/>
    <dgm:cxn modelId="{6468F7AB-699F-45E8-953D-68901F1C5A05}" type="presParOf" srcId="{C435653B-959B-40EE-A33F-7EF7980A9ECB}" destId="{3736D49E-B4A7-492E-9952-539FFA69A206}" srcOrd="12" destOrd="0" presId="urn:microsoft.com/office/officeart/2005/8/layout/radial5"/>
    <dgm:cxn modelId="{7411EEA7-7C2F-4FD9-8C9A-0ECB4A472324}" type="presParOf" srcId="{C435653B-959B-40EE-A33F-7EF7980A9ECB}" destId="{9A924567-C7DD-437F-8E7C-79FA627705CD}" srcOrd="13" destOrd="0" presId="urn:microsoft.com/office/officeart/2005/8/layout/radial5"/>
    <dgm:cxn modelId="{F607DAC6-15A1-409C-8E85-64DE9A3F51D5}" type="presParOf" srcId="{9A924567-C7DD-437F-8E7C-79FA627705CD}" destId="{95C3CA37-1969-4659-A04C-AEBB7A333FFB}" srcOrd="0" destOrd="0" presId="urn:microsoft.com/office/officeart/2005/8/layout/radial5"/>
    <dgm:cxn modelId="{F109B4BB-9BEF-40BB-BA14-BC2CB3000F61}" type="presParOf" srcId="{C435653B-959B-40EE-A33F-7EF7980A9ECB}" destId="{B7760184-3617-417B-9844-E021BAD98688}" srcOrd="14" destOrd="0" presId="urn:microsoft.com/office/officeart/2005/8/layout/radial5"/>
  </dgm:cxnLst>
  <dgm:bg/>
  <dgm:whole/>
  <dgm:extLst>
    <a:ext uri="http://schemas.microsoft.com/office/drawing/2008/diagram">
      <dsp:dataModelExt xmlns:dsp="http://schemas.microsoft.com/office/drawing/2008/diagram" relId="rId23"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56868C1-9F6C-415B-9805-74C25710746B}" type="doc">
      <dgm:prSet loTypeId="urn:microsoft.com/office/officeart/2005/8/layout/bList2" loCatId="list" qsTypeId="urn:microsoft.com/office/officeart/2005/8/quickstyle/simple1" qsCatId="simple" csTypeId="urn:microsoft.com/office/officeart/2005/8/colors/accent5_3" csCatId="accent5" phldr="1"/>
      <dgm:spPr/>
    </dgm:pt>
    <dgm:pt modelId="{02537221-B5C4-4115-A3CD-133E654BFC0F}">
      <dgm:prSet phldrT="[Текст]"/>
      <dgm:spPr/>
      <dgm:t>
        <a:bodyPr/>
        <a:lstStyle/>
        <a:p>
          <a:pPr algn="ct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CPU</a:t>
          </a:r>
          <a:endParaRPr lang="ru-RU" dirty="0">
            <a:latin typeface="Arial" panose="020B0604020202020204" pitchFamily="34" charset="0"/>
            <a:cs typeface="Arial" panose="020B0604020202020204" pitchFamily="34" charset="0"/>
          </a:endParaRPr>
        </a:p>
      </dgm:t>
    </dgm:pt>
    <dgm:pt modelId="{18ABBA42-1B7F-434C-9413-A3EEC573CD2D}" type="parTrans" cxnId="{F62DDD15-FB51-4AE8-9BD2-3CBE22F105E7}">
      <dgm:prSet/>
      <dgm:spPr/>
      <dgm:t>
        <a:bodyPr/>
        <a:lstStyle/>
        <a:p>
          <a:endParaRPr lang="ru-RU"/>
        </a:p>
      </dgm:t>
    </dgm:pt>
    <dgm:pt modelId="{1F38554A-FBF0-4A76-BB32-33FC44B17F0E}" type="sibTrans" cxnId="{F62DDD15-FB51-4AE8-9BD2-3CBE22F105E7}">
      <dgm:prSet/>
      <dgm:spPr/>
      <dgm:t>
        <a:bodyPr/>
        <a:lstStyle/>
        <a:p>
          <a:endParaRPr lang="ru-RU"/>
        </a:p>
      </dgm:t>
    </dgm:pt>
    <dgm:pt modelId="{51DE4F02-9AB5-4EC3-A5DB-B0378E99F7B9}">
      <dgm:prSet phldrT="[Текст]"/>
      <dgm:spPr>
        <a:solidFill>
          <a:srgbClr val="FF0000"/>
        </a:solidFill>
      </dgm:spPr>
      <dgm:t>
        <a:bodyPr/>
        <a:lstStyle/>
        <a:p>
          <a:pPr algn="ct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GPU</a:t>
          </a:r>
          <a:endParaRPr lang="ru-RU" dirty="0">
            <a:latin typeface="Arial" panose="020B0604020202020204" pitchFamily="34" charset="0"/>
            <a:cs typeface="Arial" panose="020B0604020202020204" pitchFamily="34" charset="0"/>
          </a:endParaRPr>
        </a:p>
      </dgm:t>
    </dgm:pt>
    <dgm:pt modelId="{D98444B6-CCEE-43B7-8EBD-47F9E74C8C27}" type="parTrans" cxnId="{1ACCB63E-E9B9-4CF1-9F09-05229C1993EA}">
      <dgm:prSet/>
      <dgm:spPr/>
      <dgm:t>
        <a:bodyPr/>
        <a:lstStyle/>
        <a:p>
          <a:endParaRPr lang="ru-RU"/>
        </a:p>
      </dgm:t>
    </dgm:pt>
    <dgm:pt modelId="{5A971CD7-3381-42CD-98AE-4D95AAE90168}" type="sibTrans" cxnId="{1ACCB63E-E9B9-4CF1-9F09-05229C1993EA}">
      <dgm:prSet/>
      <dgm:spPr/>
      <dgm:t>
        <a:bodyPr/>
        <a:lstStyle/>
        <a:p>
          <a:endParaRPr lang="ru-RU"/>
        </a:p>
      </dgm:t>
    </dgm:pt>
    <dgm:pt modelId="{87594F11-3ECF-4C58-A841-2EB8D1CC3B3F}">
      <dgm:prSet custT="1"/>
      <dgm:spPr/>
      <dgm:t>
        <a:bodyPr/>
        <a:lstStyle/>
        <a:p>
          <a:pPr algn="ctr"/>
          <a:r>
            <a:rPr lang="en-US" sz="1600" dirty="0">
              <a:latin typeface="Arial" panose="020B0604020202020204" pitchFamily="34" charset="0"/>
              <a:cs typeface="Arial" panose="020B0604020202020204" pitchFamily="34" charset="0"/>
            </a:rPr>
            <a:t>38 qubits</a:t>
          </a:r>
          <a:endParaRPr lang="ru-RU" sz="1600" dirty="0">
            <a:latin typeface="Arial" panose="020B0604020202020204" pitchFamily="34" charset="0"/>
            <a:cs typeface="Arial" panose="020B0604020202020204" pitchFamily="34" charset="0"/>
          </a:endParaRPr>
        </a:p>
      </dgm:t>
    </dgm:pt>
    <dgm:pt modelId="{CFBE6082-2817-4843-8F33-6CE881122DD2}" type="parTrans" cxnId="{46B87D30-4CA7-4900-9118-F4B40E5A8A78}">
      <dgm:prSet/>
      <dgm:spPr/>
      <dgm:t>
        <a:bodyPr/>
        <a:lstStyle/>
        <a:p>
          <a:endParaRPr lang="ru-RU"/>
        </a:p>
      </dgm:t>
    </dgm:pt>
    <dgm:pt modelId="{2E4CDA74-2A64-440B-B21F-9028C3AC37D9}" type="sibTrans" cxnId="{46B87D30-4CA7-4900-9118-F4B40E5A8A78}">
      <dgm:prSet/>
      <dgm:spPr/>
      <dgm:t>
        <a:bodyPr/>
        <a:lstStyle/>
        <a:p>
          <a:endParaRPr lang="ru-RU"/>
        </a:p>
      </dgm:t>
    </dgm:pt>
    <dgm:pt modelId="{94B602EA-995D-4D34-8111-B735E748A43F}">
      <dgm:prSet/>
      <dgm:spPr/>
      <dgm:t>
        <a:bodyPr/>
        <a:lstStyle/>
        <a:p>
          <a:pPr algn="l"/>
          <a:r>
            <a:rPr lang="en-US" sz="2000" dirty="0"/>
            <a:t>   </a:t>
          </a:r>
          <a:endParaRPr lang="ru-RU" sz="2000" dirty="0"/>
        </a:p>
      </dgm:t>
    </dgm:pt>
    <dgm:pt modelId="{5527520A-E41F-411D-B9F9-7E550F1660B7}" type="parTrans" cxnId="{ABC9B48F-27E8-47DA-9412-35A07F1F4C66}">
      <dgm:prSet/>
      <dgm:spPr/>
      <dgm:t>
        <a:bodyPr/>
        <a:lstStyle/>
        <a:p>
          <a:endParaRPr lang="ru-RU"/>
        </a:p>
      </dgm:t>
    </dgm:pt>
    <dgm:pt modelId="{D5FEFE90-CA75-4AFC-8E18-BC263EAE144F}" type="sibTrans" cxnId="{ABC9B48F-27E8-47DA-9412-35A07F1F4C66}">
      <dgm:prSet/>
      <dgm:spPr/>
      <dgm:t>
        <a:bodyPr/>
        <a:lstStyle/>
        <a:p>
          <a:endParaRPr lang="ru-RU"/>
        </a:p>
      </dgm:t>
    </dgm:pt>
    <dgm:pt modelId="{CDBBBAD8-C8D1-496D-B65C-B473827745F5}">
      <dgm:prSet custT="1"/>
      <dgm:spPr/>
      <dgm:t>
        <a:bodyPr/>
        <a:lstStyle/>
        <a:p>
          <a:pPr algn="ctr"/>
          <a:r>
            <a:rPr lang="en-US" sz="1600" dirty="0">
              <a:latin typeface="Arial" panose="020B0604020202020204" pitchFamily="34" charset="0"/>
              <a:cs typeface="Arial" panose="020B0604020202020204" pitchFamily="34" charset="0"/>
            </a:rPr>
            <a:t>34 qubits </a:t>
          </a:r>
          <a:endParaRPr lang="ru-RU" sz="1600" dirty="0">
            <a:latin typeface="Arial" panose="020B0604020202020204" pitchFamily="34" charset="0"/>
            <a:cs typeface="Arial" panose="020B0604020202020204" pitchFamily="34" charset="0"/>
          </a:endParaRPr>
        </a:p>
      </dgm:t>
    </dgm:pt>
    <dgm:pt modelId="{2AF1583D-EEDE-4D5B-9E47-C61518DC2ED9}" type="parTrans" cxnId="{B3A3F62E-C2E4-486D-A758-EBFD95864689}">
      <dgm:prSet/>
      <dgm:spPr/>
      <dgm:t>
        <a:bodyPr/>
        <a:lstStyle/>
        <a:p>
          <a:endParaRPr lang="ru-RU"/>
        </a:p>
      </dgm:t>
    </dgm:pt>
    <dgm:pt modelId="{7BB3F590-3D11-4EB6-896F-EE44A492ADC8}" type="sibTrans" cxnId="{B3A3F62E-C2E4-486D-A758-EBFD95864689}">
      <dgm:prSet/>
      <dgm:spPr/>
      <dgm:t>
        <a:bodyPr/>
        <a:lstStyle/>
        <a:p>
          <a:endParaRPr lang="ru-RU"/>
        </a:p>
      </dgm:t>
    </dgm:pt>
    <dgm:pt modelId="{D3E08079-2855-4C12-A820-C49CC8BD92F1}">
      <dgm:prSet custT="1"/>
      <dgm:spPr/>
      <dgm:t>
        <a:bodyPr/>
        <a:lstStyle/>
        <a:p>
          <a:pPr algn="ctr"/>
          <a:endParaRPr lang="ru-RU" sz="1600" dirty="0">
            <a:latin typeface="Arial" panose="020B0604020202020204" pitchFamily="34" charset="0"/>
            <a:cs typeface="Arial" panose="020B0604020202020204" pitchFamily="34" charset="0"/>
          </a:endParaRPr>
        </a:p>
      </dgm:t>
    </dgm:pt>
    <dgm:pt modelId="{4376E277-F81C-42D5-B567-7BCBD97D243F}" type="parTrans" cxnId="{1C78D926-EE10-4FF7-A21D-A2862BD9848C}">
      <dgm:prSet/>
      <dgm:spPr/>
      <dgm:t>
        <a:bodyPr/>
        <a:lstStyle/>
        <a:p>
          <a:endParaRPr lang="ru-RU"/>
        </a:p>
      </dgm:t>
    </dgm:pt>
    <dgm:pt modelId="{F6E4D118-15CB-4288-BFC8-EA74B4F45D6B}" type="sibTrans" cxnId="{1C78D926-EE10-4FF7-A21D-A2862BD9848C}">
      <dgm:prSet/>
      <dgm:spPr/>
      <dgm:t>
        <a:bodyPr/>
        <a:lstStyle/>
        <a:p>
          <a:endParaRPr lang="ru-RU"/>
        </a:p>
      </dgm:t>
    </dgm:pt>
    <dgm:pt modelId="{645F667D-0AE0-44EC-B880-5C4CBBD75E4D}" type="pres">
      <dgm:prSet presAssocID="{656868C1-9F6C-415B-9805-74C25710746B}" presName="diagram" presStyleCnt="0">
        <dgm:presLayoutVars>
          <dgm:dir/>
          <dgm:animLvl val="lvl"/>
          <dgm:resizeHandles val="exact"/>
        </dgm:presLayoutVars>
      </dgm:prSet>
      <dgm:spPr/>
    </dgm:pt>
    <dgm:pt modelId="{5E5ABA5C-EB7C-437C-9A47-316D72F34272}" type="pres">
      <dgm:prSet presAssocID="{02537221-B5C4-4115-A3CD-133E654BFC0F}" presName="compNode" presStyleCnt="0"/>
      <dgm:spPr/>
    </dgm:pt>
    <dgm:pt modelId="{C775D7C5-4149-41D8-87C6-DA9D291F751A}" type="pres">
      <dgm:prSet presAssocID="{02537221-B5C4-4115-A3CD-133E654BFC0F}" presName="childRect" presStyleLbl="bgAcc1" presStyleIdx="0" presStyleCnt="2" custScaleY="97766" custLinFactNeighborX="-174" custLinFactNeighborY="-7220">
        <dgm:presLayoutVars>
          <dgm:bulletEnabled val="1"/>
        </dgm:presLayoutVars>
      </dgm:prSet>
      <dgm:spPr/>
    </dgm:pt>
    <dgm:pt modelId="{2EA8943F-81D4-4DE5-8360-840CB873A280}" type="pres">
      <dgm:prSet presAssocID="{02537221-B5C4-4115-A3CD-133E654BFC0F}" presName="parentText" presStyleLbl="node1" presStyleIdx="0" presStyleCnt="0">
        <dgm:presLayoutVars>
          <dgm:chMax val="0"/>
          <dgm:bulletEnabled val="1"/>
        </dgm:presLayoutVars>
      </dgm:prSet>
      <dgm:spPr/>
    </dgm:pt>
    <dgm:pt modelId="{A49D883B-CD07-4C19-9548-95D4794F1A0E}" type="pres">
      <dgm:prSet presAssocID="{02537221-B5C4-4115-A3CD-133E654BFC0F}" presName="parentRect" presStyleLbl="alignNode1" presStyleIdx="0" presStyleCnt="2" custScaleX="101209" custScaleY="106312" custLinFactY="-111072" custLinFactNeighborX="-163" custLinFactNeighborY="-200000"/>
      <dgm:spPr/>
    </dgm:pt>
    <dgm:pt modelId="{E8550509-38AB-4BE6-B476-6509089D23A4}" type="pres">
      <dgm:prSet presAssocID="{02537221-B5C4-4115-A3CD-133E654BFC0F}" presName="adorn" presStyleLbl="fgAccFollowNode1" presStyleIdx="0" presStyleCnt="2" custFlipVert="1" custFlipHor="1" custScaleX="41712" custScaleY="40496" custLinFactNeighborX="17956" custLinFactNeighborY="-23483"/>
      <dgm:spPr>
        <a:solidFill>
          <a:schemeClr val="bg1">
            <a:alpha val="90000"/>
          </a:schemeClr>
        </a:solidFill>
        <a:ln>
          <a:solidFill>
            <a:schemeClr val="bg1">
              <a:alpha val="90000"/>
            </a:schemeClr>
          </a:solidFill>
        </a:ln>
      </dgm:spPr>
    </dgm:pt>
    <dgm:pt modelId="{2BA889F9-EA4D-4D78-8C92-690372C57513}" type="pres">
      <dgm:prSet presAssocID="{1F38554A-FBF0-4A76-BB32-33FC44B17F0E}" presName="sibTrans" presStyleLbl="sibTrans2D1" presStyleIdx="0" presStyleCnt="0"/>
      <dgm:spPr/>
    </dgm:pt>
    <dgm:pt modelId="{798EF8AE-2569-4173-9B9B-D25EB486DF98}" type="pres">
      <dgm:prSet presAssocID="{51DE4F02-9AB5-4EC3-A5DB-B0378E99F7B9}" presName="compNode" presStyleCnt="0"/>
      <dgm:spPr/>
    </dgm:pt>
    <dgm:pt modelId="{EB8BD3F1-E3CF-4402-8D31-D9EF05608B41}" type="pres">
      <dgm:prSet presAssocID="{51DE4F02-9AB5-4EC3-A5DB-B0378E99F7B9}" presName="childRect" presStyleLbl="bgAcc1" presStyleIdx="1" presStyleCnt="2" custScaleY="107699" custLinFactNeighborX="-5165" custLinFactNeighborY="-13377">
        <dgm:presLayoutVars>
          <dgm:bulletEnabled val="1"/>
        </dgm:presLayoutVars>
      </dgm:prSet>
      <dgm:spPr/>
    </dgm:pt>
    <dgm:pt modelId="{BF3C5AA1-600C-4447-8CAE-6A3D07026F11}" type="pres">
      <dgm:prSet presAssocID="{51DE4F02-9AB5-4EC3-A5DB-B0378E99F7B9}" presName="parentText" presStyleLbl="node1" presStyleIdx="0" presStyleCnt="0">
        <dgm:presLayoutVars>
          <dgm:chMax val="0"/>
          <dgm:bulletEnabled val="1"/>
        </dgm:presLayoutVars>
      </dgm:prSet>
      <dgm:spPr/>
    </dgm:pt>
    <dgm:pt modelId="{EAD69242-0D50-4ACC-955A-9E0F56851B78}" type="pres">
      <dgm:prSet presAssocID="{51DE4F02-9AB5-4EC3-A5DB-B0378E99F7B9}" presName="parentRect" presStyleLbl="alignNode1" presStyleIdx="1" presStyleCnt="2" custScaleY="124204" custLinFactY="-124915" custLinFactNeighborX="-5327" custLinFactNeighborY="-200000"/>
      <dgm:spPr/>
    </dgm:pt>
    <dgm:pt modelId="{2895F712-0A44-4D2B-803E-68C9AD97C2F1}" type="pres">
      <dgm:prSet presAssocID="{51DE4F02-9AB5-4EC3-A5DB-B0378E99F7B9}" presName="adorn" presStyleLbl="fgAccFollowNode1" presStyleIdx="1" presStyleCnt="2" custFlipHor="1" custScaleX="45339" custScaleY="44507"/>
      <dgm:spPr>
        <a:solidFill>
          <a:schemeClr val="bg1"/>
        </a:solidFill>
        <a:ln>
          <a:solidFill>
            <a:schemeClr val="bg1">
              <a:alpha val="90000"/>
            </a:schemeClr>
          </a:solidFill>
        </a:ln>
      </dgm:spPr>
    </dgm:pt>
  </dgm:ptLst>
  <dgm:cxnLst>
    <dgm:cxn modelId="{531D8A03-9795-4904-9B3D-98E41D9B5B36}" type="presOf" srcId="{87594F11-3ECF-4C58-A841-2EB8D1CC3B3F}" destId="{C775D7C5-4149-41D8-87C6-DA9D291F751A}" srcOrd="0" destOrd="1" presId="urn:microsoft.com/office/officeart/2005/8/layout/bList2"/>
    <dgm:cxn modelId="{F62DDD15-FB51-4AE8-9BD2-3CBE22F105E7}" srcId="{656868C1-9F6C-415B-9805-74C25710746B}" destId="{02537221-B5C4-4115-A3CD-133E654BFC0F}" srcOrd="0" destOrd="0" parTransId="{18ABBA42-1B7F-434C-9413-A3EEC573CD2D}" sibTransId="{1F38554A-FBF0-4A76-BB32-33FC44B17F0E}"/>
    <dgm:cxn modelId="{6AA23F19-28AC-4CF6-A2AF-6BB7CBD6687F}" type="presOf" srcId="{02537221-B5C4-4115-A3CD-133E654BFC0F}" destId="{2EA8943F-81D4-4DE5-8360-840CB873A280}" srcOrd="0" destOrd="0" presId="urn:microsoft.com/office/officeart/2005/8/layout/bList2"/>
    <dgm:cxn modelId="{1C78D926-EE10-4FF7-A21D-A2862BD9848C}" srcId="{02537221-B5C4-4115-A3CD-133E654BFC0F}" destId="{D3E08079-2855-4C12-A820-C49CC8BD92F1}" srcOrd="0" destOrd="0" parTransId="{4376E277-F81C-42D5-B567-7BCBD97D243F}" sibTransId="{F6E4D118-15CB-4288-BFC8-EA74B4F45D6B}"/>
    <dgm:cxn modelId="{33083527-D0D6-4AB9-B2FE-123D104714DB}" type="presOf" srcId="{1F38554A-FBF0-4A76-BB32-33FC44B17F0E}" destId="{2BA889F9-EA4D-4D78-8C92-690372C57513}" srcOrd="0" destOrd="0" presId="urn:microsoft.com/office/officeart/2005/8/layout/bList2"/>
    <dgm:cxn modelId="{B3A3F62E-C2E4-486D-A758-EBFD95864689}" srcId="{51DE4F02-9AB5-4EC3-A5DB-B0378E99F7B9}" destId="{CDBBBAD8-C8D1-496D-B65C-B473827745F5}" srcOrd="1" destOrd="0" parTransId="{2AF1583D-EEDE-4D5B-9E47-C61518DC2ED9}" sibTransId="{7BB3F590-3D11-4EB6-896F-EE44A492ADC8}"/>
    <dgm:cxn modelId="{46B87D30-4CA7-4900-9118-F4B40E5A8A78}" srcId="{02537221-B5C4-4115-A3CD-133E654BFC0F}" destId="{87594F11-3ECF-4C58-A841-2EB8D1CC3B3F}" srcOrd="1" destOrd="0" parTransId="{CFBE6082-2817-4843-8F33-6CE881122DD2}" sibTransId="{2E4CDA74-2A64-440B-B21F-9028C3AC37D9}"/>
    <dgm:cxn modelId="{1ACCB63E-E9B9-4CF1-9F09-05229C1993EA}" srcId="{656868C1-9F6C-415B-9805-74C25710746B}" destId="{51DE4F02-9AB5-4EC3-A5DB-B0378E99F7B9}" srcOrd="1" destOrd="0" parTransId="{D98444B6-CCEE-43B7-8EBD-47F9E74C8C27}" sibTransId="{5A971CD7-3381-42CD-98AE-4D95AAE90168}"/>
    <dgm:cxn modelId="{0858FD8A-898A-4755-9853-8B3808719F7C}" type="presOf" srcId="{02537221-B5C4-4115-A3CD-133E654BFC0F}" destId="{A49D883B-CD07-4C19-9548-95D4794F1A0E}" srcOrd="1" destOrd="0" presId="urn:microsoft.com/office/officeart/2005/8/layout/bList2"/>
    <dgm:cxn modelId="{ABC9B48F-27E8-47DA-9412-35A07F1F4C66}" srcId="{51DE4F02-9AB5-4EC3-A5DB-B0378E99F7B9}" destId="{94B602EA-995D-4D34-8111-B735E748A43F}" srcOrd="0" destOrd="0" parTransId="{5527520A-E41F-411D-B9F9-7E550F1660B7}" sibTransId="{D5FEFE90-CA75-4AFC-8E18-BC263EAE144F}"/>
    <dgm:cxn modelId="{589305BF-59F0-4214-A642-5F926FECA262}" type="presOf" srcId="{656868C1-9F6C-415B-9805-74C25710746B}" destId="{645F667D-0AE0-44EC-B880-5C4CBBD75E4D}" srcOrd="0" destOrd="0" presId="urn:microsoft.com/office/officeart/2005/8/layout/bList2"/>
    <dgm:cxn modelId="{A3E852C7-81F2-492F-A11E-BE0542297A03}" type="presOf" srcId="{51DE4F02-9AB5-4EC3-A5DB-B0378E99F7B9}" destId="{EAD69242-0D50-4ACC-955A-9E0F56851B78}" srcOrd="1" destOrd="0" presId="urn:microsoft.com/office/officeart/2005/8/layout/bList2"/>
    <dgm:cxn modelId="{B6AA3ECE-ED17-46B8-A698-BD70635EF3A2}" type="presOf" srcId="{51DE4F02-9AB5-4EC3-A5DB-B0378E99F7B9}" destId="{BF3C5AA1-600C-4447-8CAE-6A3D07026F11}" srcOrd="0" destOrd="0" presId="urn:microsoft.com/office/officeart/2005/8/layout/bList2"/>
    <dgm:cxn modelId="{366CDFEC-6B8F-471C-AAD6-A7A0F3CC3E56}" type="presOf" srcId="{94B602EA-995D-4D34-8111-B735E748A43F}" destId="{EB8BD3F1-E3CF-4402-8D31-D9EF05608B41}" srcOrd="0" destOrd="0" presId="urn:microsoft.com/office/officeart/2005/8/layout/bList2"/>
    <dgm:cxn modelId="{96C8B7F6-4868-4CD3-8956-4664C2811E8C}" type="presOf" srcId="{D3E08079-2855-4C12-A820-C49CC8BD92F1}" destId="{C775D7C5-4149-41D8-87C6-DA9D291F751A}" srcOrd="0" destOrd="0" presId="urn:microsoft.com/office/officeart/2005/8/layout/bList2"/>
    <dgm:cxn modelId="{A7AB18F8-08F7-4323-A5AB-A58963DE6AF1}" type="presOf" srcId="{CDBBBAD8-C8D1-496D-B65C-B473827745F5}" destId="{EB8BD3F1-E3CF-4402-8D31-D9EF05608B41}" srcOrd="0" destOrd="1" presId="urn:microsoft.com/office/officeart/2005/8/layout/bList2"/>
    <dgm:cxn modelId="{B0012D81-CD38-4282-9BE0-8404C7A0D37D}" type="presParOf" srcId="{645F667D-0AE0-44EC-B880-5C4CBBD75E4D}" destId="{5E5ABA5C-EB7C-437C-9A47-316D72F34272}" srcOrd="0" destOrd="0" presId="urn:microsoft.com/office/officeart/2005/8/layout/bList2"/>
    <dgm:cxn modelId="{F0AA16F9-5E26-49D7-8FCF-AB42C3270C24}" type="presParOf" srcId="{5E5ABA5C-EB7C-437C-9A47-316D72F34272}" destId="{C775D7C5-4149-41D8-87C6-DA9D291F751A}" srcOrd="0" destOrd="0" presId="urn:microsoft.com/office/officeart/2005/8/layout/bList2"/>
    <dgm:cxn modelId="{0C04B8FF-82D8-40FF-A7B4-7DD9C76883BD}" type="presParOf" srcId="{5E5ABA5C-EB7C-437C-9A47-316D72F34272}" destId="{2EA8943F-81D4-4DE5-8360-840CB873A280}" srcOrd="1" destOrd="0" presId="urn:microsoft.com/office/officeart/2005/8/layout/bList2"/>
    <dgm:cxn modelId="{A6616AEF-7387-4FF8-9EC9-3CA1255435E6}" type="presParOf" srcId="{5E5ABA5C-EB7C-437C-9A47-316D72F34272}" destId="{A49D883B-CD07-4C19-9548-95D4794F1A0E}" srcOrd="2" destOrd="0" presId="urn:microsoft.com/office/officeart/2005/8/layout/bList2"/>
    <dgm:cxn modelId="{38E133D7-02AA-4820-BBB9-3C9EC3BFF5E3}" type="presParOf" srcId="{5E5ABA5C-EB7C-437C-9A47-316D72F34272}" destId="{E8550509-38AB-4BE6-B476-6509089D23A4}" srcOrd="3" destOrd="0" presId="urn:microsoft.com/office/officeart/2005/8/layout/bList2"/>
    <dgm:cxn modelId="{6AFFDD7A-3C29-446A-A2F6-D5E3E09D6A39}" type="presParOf" srcId="{645F667D-0AE0-44EC-B880-5C4CBBD75E4D}" destId="{2BA889F9-EA4D-4D78-8C92-690372C57513}" srcOrd="1" destOrd="0" presId="urn:microsoft.com/office/officeart/2005/8/layout/bList2"/>
    <dgm:cxn modelId="{CC4EB319-9DD6-4890-93B1-853AFA13DF0B}" type="presParOf" srcId="{645F667D-0AE0-44EC-B880-5C4CBBD75E4D}" destId="{798EF8AE-2569-4173-9B9B-D25EB486DF98}" srcOrd="2" destOrd="0" presId="urn:microsoft.com/office/officeart/2005/8/layout/bList2"/>
    <dgm:cxn modelId="{73FEF4AC-85DA-47BD-8C4E-0BF9BAC326BC}" type="presParOf" srcId="{798EF8AE-2569-4173-9B9B-D25EB486DF98}" destId="{EB8BD3F1-E3CF-4402-8D31-D9EF05608B41}" srcOrd="0" destOrd="0" presId="urn:microsoft.com/office/officeart/2005/8/layout/bList2"/>
    <dgm:cxn modelId="{63FD08A8-73EB-453B-A997-B87EF67D1693}" type="presParOf" srcId="{798EF8AE-2569-4173-9B9B-D25EB486DF98}" destId="{BF3C5AA1-600C-4447-8CAE-6A3D07026F11}" srcOrd="1" destOrd="0" presId="urn:microsoft.com/office/officeart/2005/8/layout/bList2"/>
    <dgm:cxn modelId="{2D4C8F6F-762B-4A71-AA0D-D636C6D806B4}" type="presParOf" srcId="{798EF8AE-2569-4173-9B9B-D25EB486DF98}" destId="{EAD69242-0D50-4ACC-955A-9E0F56851B78}" srcOrd="2" destOrd="0" presId="urn:microsoft.com/office/officeart/2005/8/layout/bList2"/>
    <dgm:cxn modelId="{97791735-E43D-47EB-B292-C6034FA2AF2D}" type="presParOf" srcId="{798EF8AE-2569-4173-9B9B-D25EB486DF98}" destId="{2895F712-0A44-4D2B-803E-68C9AD97C2F1}"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1A820-23FC-43FB-B22B-4748C86EA910}">
      <dsp:nvSpPr>
        <dsp:cNvPr id="0" name=""/>
        <dsp:cNvSpPr/>
      </dsp:nvSpPr>
      <dsp:spPr>
        <a:xfrm>
          <a:off x="609599" y="0"/>
          <a:ext cx="6908800" cy="18807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033547-929D-432E-A003-D0355C926319}">
      <dsp:nvSpPr>
        <dsp:cNvPr id="0" name=""/>
        <dsp:cNvSpPr/>
      </dsp:nvSpPr>
      <dsp:spPr>
        <a:xfrm>
          <a:off x="275431" y="564230"/>
          <a:ext cx="2438400" cy="7523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ru-RU" sz="1900" kern="1200" dirty="0"/>
            <a:t>Цифровые технологии</a:t>
          </a:r>
        </a:p>
      </dsp:txBody>
      <dsp:txXfrm>
        <a:off x="312156" y="600955"/>
        <a:ext cx="2364950" cy="678857"/>
      </dsp:txXfrm>
    </dsp:sp>
    <dsp:sp modelId="{CD751F46-1A17-44EA-8FE1-7B4E63AF0D8D}">
      <dsp:nvSpPr>
        <dsp:cNvPr id="0" name=""/>
        <dsp:cNvSpPr/>
      </dsp:nvSpPr>
      <dsp:spPr>
        <a:xfrm>
          <a:off x="2844799" y="564230"/>
          <a:ext cx="2438400" cy="7523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ru-RU" sz="1900" kern="1200" dirty="0"/>
            <a:t>Цифровые инфраструктуры</a:t>
          </a:r>
        </a:p>
      </dsp:txBody>
      <dsp:txXfrm>
        <a:off x="2881524" y="600955"/>
        <a:ext cx="2364950" cy="678857"/>
      </dsp:txXfrm>
    </dsp:sp>
    <dsp:sp modelId="{BD0121A4-297B-4F53-9D9C-03E5272BE206}">
      <dsp:nvSpPr>
        <dsp:cNvPr id="0" name=""/>
        <dsp:cNvSpPr/>
      </dsp:nvSpPr>
      <dsp:spPr>
        <a:xfrm>
          <a:off x="5414168" y="564230"/>
          <a:ext cx="2438400" cy="7523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ru-RU" sz="1900" kern="1200" dirty="0"/>
            <a:t>ИТ-специалисты и пользователи</a:t>
          </a:r>
        </a:p>
      </dsp:txBody>
      <dsp:txXfrm>
        <a:off x="5450893" y="600955"/>
        <a:ext cx="2364950" cy="678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82E15-37C8-4EDF-BA01-6B10E0F04573}">
      <dsp:nvSpPr>
        <dsp:cNvPr id="0" name=""/>
        <dsp:cNvSpPr/>
      </dsp:nvSpPr>
      <dsp:spPr>
        <a:xfrm>
          <a:off x="1756421" y="1532"/>
          <a:ext cx="752975" cy="752975"/>
        </a:xfrm>
        <a:prstGeom prst="ellipse">
          <a:avLst/>
        </a:prstGeom>
        <a:gradFill rotWithShape="0">
          <a:gsLst>
            <a:gs pos="0">
              <a:schemeClr val="accent6">
                <a:shade val="80000"/>
                <a:hueOff val="0"/>
                <a:satOff val="0"/>
                <a:lumOff val="0"/>
                <a:alphaOff val="0"/>
                <a:tint val="94000"/>
                <a:satMod val="100000"/>
                <a:lumMod val="104000"/>
              </a:schemeClr>
            </a:gs>
            <a:gs pos="69000">
              <a:schemeClr val="accent6">
                <a:shade val="80000"/>
                <a:hueOff val="0"/>
                <a:satOff val="0"/>
                <a:lumOff val="0"/>
                <a:alphaOff val="0"/>
                <a:shade val="86000"/>
                <a:satMod val="130000"/>
                <a:lumMod val="102000"/>
              </a:schemeClr>
            </a:gs>
            <a:gs pos="100000">
              <a:schemeClr val="accent6">
                <a:shade val="8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a:t>
          </a:r>
          <a:endParaRPr lang="ru-RU" sz="3300" kern="1200" dirty="0"/>
        </a:p>
      </dsp:txBody>
      <dsp:txXfrm>
        <a:off x="1866692" y="111803"/>
        <a:ext cx="532433" cy="532433"/>
      </dsp:txXfrm>
    </dsp:sp>
    <dsp:sp modelId="{F6A6868E-5CDC-4283-BE5C-E5D52435CD04}">
      <dsp:nvSpPr>
        <dsp:cNvPr id="0" name=""/>
        <dsp:cNvSpPr/>
      </dsp:nvSpPr>
      <dsp:spPr>
        <a:xfrm rot="1542857">
          <a:off x="2566324" y="510468"/>
          <a:ext cx="199647" cy="254129"/>
        </a:xfrm>
        <a:prstGeom prst="rightArrow">
          <a:avLst>
            <a:gd name="adj1" fmla="val 60000"/>
            <a:gd name="adj2" fmla="val 50000"/>
          </a:avLst>
        </a:prstGeom>
        <a:gradFill rotWithShape="0">
          <a:gsLst>
            <a:gs pos="0">
              <a:schemeClr val="accent6">
                <a:shade val="90000"/>
                <a:hueOff val="0"/>
                <a:satOff val="0"/>
                <a:lumOff val="0"/>
                <a:alphaOff val="0"/>
                <a:tint val="94000"/>
                <a:satMod val="100000"/>
                <a:lumMod val="104000"/>
              </a:schemeClr>
            </a:gs>
            <a:gs pos="69000">
              <a:schemeClr val="accent6">
                <a:shade val="90000"/>
                <a:hueOff val="0"/>
                <a:satOff val="0"/>
                <a:lumOff val="0"/>
                <a:alphaOff val="0"/>
                <a:shade val="86000"/>
                <a:satMod val="130000"/>
                <a:lumMod val="102000"/>
              </a:schemeClr>
            </a:gs>
            <a:gs pos="100000">
              <a:schemeClr val="accent6">
                <a:shade val="9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569290" y="548300"/>
        <a:ext cx="139753" cy="152477"/>
      </dsp:txXfrm>
    </dsp:sp>
    <dsp:sp modelId="{CFEBCDA1-F5D6-4B07-A614-7735536A5575}">
      <dsp:nvSpPr>
        <dsp:cNvPr id="0" name=""/>
        <dsp:cNvSpPr/>
      </dsp:nvSpPr>
      <dsp:spPr>
        <a:xfrm>
          <a:off x="2774217" y="491677"/>
          <a:ext cx="752975" cy="752975"/>
        </a:xfrm>
        <a:prstGeom prst="ellipse">
          <a:avLst/>
        </a:prstGeom>
        <a:gradFill rotWithShape="0">
          <a:gsLst>
            <a:gs pos="0">
              <a:schemeClr val="accent6">
                <a:shade val="80000"/>
                <a:hueOff val="-65557"/>
                <a:satOff val="847"/>
                <a:lumOff val="4376"/>
                <a:alphaOff val="0"/>
                <a:tint val="94000"/>
                <a:satMod val="100000"/>
                <a:lumMod val="104000"/>
              </a:schemeClr>
            </a:gs>
            <a:gs pos="69000">
              <a:schemeClr val="accent6">
                <a:shade val="80000"/>
                <a:hueOff val="-65557"/>
                <a:satOff val="847"/>
                <a:lumOff val="4376"/>
                <a:alphaOff val="0"/>
                <a:shade val="86000"/>
                <a:satMod val="130000"/>
                <a:lumMod val="102000"/>
              </a:schemeClr>
            </a:gs>
            <a:gs pos="100000">
              <a:schemeClr val="accent6">
                <a:shade val="80000"/>
                <a:hueOff val="-65557"/>
                <a:satOff val="847"/>
                <a:lumOff val="437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a:t>
          </a:r>
          <a:endParaRPr lang="ru-RU" sz="3300" kern="1200" dirty="0"/>
        </a:p>
      </dsp:txBody>
      <dsp:txXfrm>
        <a:off x="2884488" y="601948"/>
        <a:ext cx="532433" cy="532433"/>
      </dsp:txXfrm>
    </dsp:sp>
    <dsp:sp modelId="{94F4C96D-7F06-4479-B4A7-AD258442CCD3}">
      <dsp:nvSpPr>
        <dsp:cNvPr id="0" name=""/>
        <dsp:cNvSpPr/>
      </dsp:nvSpPr>
      <dsp:spPr>
        <a:xfrm rot="4628571">
          <a:off x="3221561" y="1286264"/>
          <a:ext cx="199647" cy="254129"/>
        </a:xfrm>
        <a:prstGeom prst="rightArrow">
          <a:avLst>
            <a:gd name="adj1" fmla="val 60000"/>
            <a:gd name="adj2" fmla="val 50000"/>
          </a:avLst>
        </a:prstGeom>
        <a:gradFill rotWithShape="0">
          <a:gsLst>
            <a:gs pos="0">
              <a:schemeClr val="accent6">
                <a:shade val="90000"/>
                <a:hueOff val="-65562"/>
                <a:satOff val="-193"/>
                <a:lumOff val="3912"/>
                <a:alphaOff val="0"/>
                <a:tint val="94000"/>
                <a:satMod val="100000"/>
                <a:lumMod val="104000"/>
              </a:schemeClr>
            </a:gs>
            <a:gs pos="69000">
              <a:schemeClr val="accent6">
                <a:shade val="90000"/>
                <a:hueOff val="-65562"/>
                <a:satOff val="-193"/>
                <a:lumOff val="3912"/>
                <a:alphaOff val="0"/>
                <a:shade val="86000"/>
                <a:satMod val="130000"/>
                <a:lumMod val="102000"/>
              </a:schemeClr>
            </a:gs>
            <a:gs pos="100000">
              <a:schemeClr val="accent6">
                <a:shade val="90000"/>
                <a:hueOff val="-65562"/>
                <a:satOff val="-193"/>
                <a:lumOff val="3912"/>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3244844" y="1307894"/>
        <a:ext cx="139753" cy="152477"/>
      </dsp:txXfrm>
    </dsp:sp>
    <dsp:sp modelId="{83827DD3-7C3D-4B03-AA79-B22D8CC40763}">
      <dsp:nvSpPr>
        <dsp:cNvPr id="0" name=""/>
        <dsp:cNvSpPr/>
      </dsp:nvSpPr>
      <dsp:spPr>
        <a:xfrm>
          <a:off x="3025592" y="1593022"/>
          <a:ext cx="752975" cy="752975"/>
        </a:xfrm>
        <a:prstGeom prst="ellipse">
          <a:avLst/>
        </a:prstGeom>
        <a:gradFill rotWithShape="0">
          <a:gsLst>
            <a:gs pos="0">
              <a:schemeClr val="accent6">
                <a:shade val="80000"/>
                <a:hueOff val="-131114"/>
                <a:satOff val="1693"/>
                <a:lumOff val="8752"/>
                <a:alphaOff val="0"/>
                <a:tint val="94000"/>
                <a:satMod val="100000"/>
                <a:lumMod val="104000"/>
              </a:schemeClr>
            </a:gs>
            <a:gs pos="69000">
              <a:schemeClr val="accent6">
                <a:shade val="80000"/>
                <a:hueOff val="-131114"/>
                <a:satOff val="1693"/>
                <a:lumOff val="8752"/>
                <a:alphaOff val="0"/>
                <a:shade val="86000"/>
                <a:satMod val="130000"/>
                <a:lumMod val="102000"/>
              </a:schemeClr>
            </a:gs>
            <a:gs pos="100000">
              <a:schemeClr val="accent6">
                <a:shade val="80000"/>
                <a:hueOff val="-131114"/>
                <a:satOff val="1693"/>
                <a:lumOff val="8752"/>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S</a:t>
          </a:r>
          <a:endParaRPr lang="ru-RU" sz="3300" kern="1200" dirty="0"/>
        </a:p>
      </dsp:txBody>
      <dsp:txXfrm>
        <a:off x="3135863" y="1703293"/>
        <a:ext cx="532433" cy="532433"/>
      </dsp:txXfrm>
    </dsp:sp>
    <dsp:sp modelId="{B313F80D-1F64-493E-8DAF-8C8D0E2FF259}">
      <dsp:nvSpPr>
        <dsp:cNvPr id="0" name=""/>
        <dsp:cNvSpPr/>
      </dsp:nvSpPr>
      <dsp:spPr>
        <a:xfrm rot="7714286">
          <a:off x="2949406" y="2313419"/>
          <a:ext cx="199647" cy="254129"/>
        </a:xfrm>
        <a:prstGeom prst="rightArrow">
          <a:avLst>
            <a:gd name="adj1" fmla="val 60000"/>
            <a:gd name="adj2" fmla="val 50000"/>
          </a:avLst>
        </a:prstGeom>
        <a:gradFill rotWithShape="0">
          <a:gsLst>
            <a:gs pos="0">
              <a:schemeClr val="accent6">
                <a:shade val="90000"/>
                <a:hueOff val="-131124"/>
                <a:satOff val="-386"/>
                <a:lumOff val="7823"/>
                <a:alphaOff val="0"/>
                <a:tint val="94000"/>
                <a:satMod val="100000"/>
                <a:lumMod val="104000"/>
              </a:schemeClr>
            </a:gs>
            <a:gs pos="69000">
              <a:schemeClr val="accent6">
                <a:shade val="90000"/>
                <a:hueOff val="-131124"/>
                <a:satOff val="-386"/>
                <a:lumOff val="7823"/>
                <a:alphaOff val="0"/>
                <a:shade val="86000"/>
                <a:satMod val="130000"/>
                <a:lumMod val="102000"/>
              </a:schemeClr>
            </a:gs>
            <a:gs pos="100000">
              <a:schemeClr val="accent6">
                <a:shade val="90000"/>
                <a:hueOff val="-131124"/>
                <a:satOff val="-386"/>
                <a:lumOff val="7823"/>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2998025" y="2340831"/>
        <a:ext cx="139753" cy="152477"/>
      </dsp:txXfrm>
    </dsp:sp>
    <dsp:sp modelId="{1351BF70-CD3F-4A76-A011-F849F5C1B3CD}">
      <dsp:nvSpPr>
        <dsp:cNvPr id="0" name=""/>
        <dsp:cNvSpPr/>
      </dsp:nvSpPr>
      <dsp:spPr>
        <a:xfrm>
          <a:off x="2321255" y="2476233"/>
          <a:ext cx="752975" cy="752975"/>
        </a:xfrm>
        <a:prstGeom prst="ellipse">
          <a:avLst/>
        </a:prstGeom>
        <a:gradFill rotWithShape="0">
          <a:gsLst>
            <a:gs pos="0">
              <a:schemeClr val="accent6">
                <a:shade val="80000"/>
                <a:hueOff val="-196671"/>
                <a:satOff val="2540"/>
                <a:lumOff val="13128"/>
                <a:alphaOff val="0"/>
                <a:tint val="94000"/>
                <a:satMod val="100000"/>
                <a:lumMod val="104000"/>
              </a:schemeClr>
            </a:gs>
            <a:gs pos="69000">
              <a:schemeClr val="accent6">
                <a:shade val="80000"/>
                <a:hueOff val="-196671"/>
                <a:satOff val="2540"/>
                <a:lumOff val="13128"/>
                <a:alphaOff val="0"/>
                <a:shade val="86000"/>
                <a:satMod val="130000"/>
                <a:lumMod val="102000"/>
              </a:schemeClr>
            </a:gs>
            <a:gs pos="100000">
              <a:schemeClr val="accent6">
                <a:shade val="80000"/>
                <a:hueOff val="-196671"/>
                <a:satOff val="2540"/>
                <a:lumOff val="13128"/>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t>
          </a:r>
          <a:endParaRPr lang="ru-RU" sz="3300" kern="1200" dirty="0"/>
        </a:p>
      </dsp:txBody>
      <dsp:txXfrm>
        <a:off x="2431526" y="2586504"/>
        <a:ext cx="532433" cy="532433"/>
      </dsp:txXfrm>
    </dsp:sp>
    <dsp:sp modelId="{1CCE7579-EBE8-4D79-998D-A9BD346388D1}">
      <dsp:nvSpPr>
        <dsp:cNvPr id="0" name=""/>
        <dsp:cNvSpPr/>
      </dsp:nvSpPr>
      <dsp:spPr>
        <a:xfrm rot="10800000">
          <a:off x="2038735" y="2725656"/>
          <a:ext cx="199647" cy="254129"/>
        </a:xfrm>
        <a:prstGeom prst="rightArrow">
          <a:avLst>
            <a:gd name="adj1" fmla="val 60000"/>
            <a:gd name="adj2" fmla="val 50000"/>
          </a:avLst>
        </a:prstGeom>
        <a:gradFill rotWithShape="0">
          <a:gsLst>
            <a:gs pos="0">
              <a:schemeClr val="accent6">
                <a:shade val="90000"/>
                <a:hueOff val="-196687"/>
                <a:satOff val="-580"/>
                <a:lumOff val="11735"/>
                <a:alphaOff val="0"/>
                <a:tint val="94000"/>
                <a:satMod val="100000"/>
                <a:lumMod val="104000"/>
              </a:schemeClr>
            </a:gs>
            <a:gs pos="69000">
              <a:schemeClr val="accent6">
                <a:shade val="90000"/>
                <a:hueOff val="-196687"/>
                <a:satOff val="-580"/>
                <a:lumOff val="11735"/>
                <a:alphaOff val="0"/>
                <a:shade val="86000"/>
                <a:satMod val="130000"/>
                <a:lumMod val="102000"/>
              </a:schemeClr>
            </a:gs>
            <a:gs pos="100000">
              <a:schemeClr val="accent6">
                <a:shade val="90000"/>
                <a:hueOff val="-196687"/>
                <a:satOff val="-580"/>
                <a:lumOff val="11735"/>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2098629" y="2776482"/>
        <a:ext cx="139753" cy="152477"/>
      </dsp:txXfrm>
    </dsp:sp>
    <dsp:sp modelId="{5D70AD18-1428-402E-BDC5-1A5A3D1AC8DF}">
      <dsp:nvSpPr>
        <dsp:cNvPr id="0" name=""/>
        <dsp:cNvSpPr/>
      </dsp:nvSpPr>
      <dsp:spPr>
        <a:xfrm>
          <a:off x="1191587" y="2476233"/>
          <a:ext cx="752975" cy="752975"/>
        </a:xfrm>
        <a:prstGeom prst="ellipse">
          <a:avLst/>
        </a:prstGeom>
        <a:gradFill rotWithShape="0">
          <a:gsLst>
            <a:gs pos="0">
              <a:schemeClr val="accent6">
                <a:shade val="80000"/>
                <a:hueOff val="-262229"/>
                <a:satOff val="3387"/>
                <a:lumOff val="17504"/>
                <a:alphaOff val="0"/>
                <a:tint val="94000"/>
                <a:satMod val="100000"/>
                <a:lumMod val="104000"/>
              </a:schemeClr>
            </a:gs>
            <a:gs pos="69000">
              <a:schemeClr val="accent6">
                <a:shade val="80000"/>
                <a:hueOff val="-262229"/>
                <a:satOff val="3387"/>
                <a:lumOff val="17504"/>
                <a:alphaOff val="0"/>
                <a:shade val="86000"/>
                <a:satMod val="130000"/>
                <a:lumMod val="102000"/>
              </a:schemeClr>
            </a:gs>
            <a:gs pos="100000">
              <a:schemeClr val="accent6">
                <a:shade val="80000"/>
                <a:hueOff val="-262229"/>
                <a:satOff val="3387"/>
                <a:lumOff val="17504"/>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t>
          </a:r>
          <a:endParaRPr lang="ru-RU" sz="3300" kern="1200" dirty="0"/>
        </a:p>
      </dsp:txBody>
      <dsp:txXfrm>
        <a:off x="1301858" y="2586504"/>
        <a:ext cx="532433" cy="532433"/>
      </dsp:txXfrm>
    </dsp:sp>
    <dsp:sp modelId="{3D02D4ED-6B0A-4646-A2C0-6FA37140E504}">
      <dsp:nvSpPr>
        <dsp:cNvPr id="0" name=""/>
        <dsp:cNvSpPr/>
      </dsp:nvSpPr>
      <dsp:spPr>
        <a:xfrm rot="13885714">
          <a:off x="1119605" y="2280021"/>
          <a:ext cx="199647" cy="254129"/>
        </a:xfrm>
        <a:prstGeom prst="rightArrow">
          <a:avLst>
            <a:gd name="adj1" fmla="val 60000"/>
            <a:gd name="adj2" fmla="val 50000"/>
          </a:avLst>
        </a:prstGeom>
        <a:gradFill rotWithShape="0">
          <a:gsLst>
            <a:gs pos="0">
              <a:schemeClr val="accent6">
                <a:shade val="90000"/>
                <a:hueOff val="-262249"/>
                <a:satOff val="-773"/>
                <a:lumOff val="15647"/>
                <a:alphaOff val="0"/>
                <a:tint val="94000"/>
                <a:satMod val="100000"/>
                <a:lumMod val="104000"/>
              </a:schemeClr>
            </a:gs>
            <a:gs pos="69000">
              <a:schemeClr val="accent6">
                <a:shade val="90000"/>
                <a:hueOff val="-262249"/>
                <a:satOff val="-773"/>
                <a:lumOff val="15647"/>
                <a:alphaOff val="0"/>
                <a:shade val="86000"/>
                <a:satMod val="130000"/>
                <a:lumMod val="102000"/>
              </a:schemeClr>
            </a:gs>
            <a:gs pos="100000">
              <a:schemeClr val="accent6">
                <a:shade val="90000"/>
                <a:hueOff val="-262249"/>
                <a:satOff val="-773"/>
                <a:lumOff val="15647"/>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168224" y="2354261"/>
        <a:ext cx="139753" cy="152477"/>
      </dsp:txXfrm>
    </dsp:sp>
    <dsp:sp modelId="{56536737-5716-431C-BDF3-EC9B66B54CCF}">
      <dsp:nvSpPr>
        <dsp:cNvPr id="0" name=""/>
        <dsp:cNvSpPr/>
      </dsp:nvSpPr>
      <dsp:spPr>
        <a:xfrm>
          <a:off x="487250" y="1593022"/>
          <a:ext cx="752975" cy="752975"/>
        </a:xfrm>
        <a:prstGeom prst="ellipse">
          <a:avLst/>
        </a:prstGeom>
        <a:gradFill rotWithShape="0">
          <a:gsLst>
            <a:gs pos="0">
              <a:schemeClr val="accent6">
                <a:shade val="80000"/>
                <a:hueOff val="-327786"/>
                <a:satOff val="4233"/>
                <a:lumOff val="21880"/>
                <a:alphaOff val="0"/>
                <a:tint val="94000"/>
                <a:satMod val="100000"/>
                <a:lumMod val="104000"/>
              </a:schemeClr>
            </a:gs>
            <a:gs pos="69000">
              <a:schemeClr val="accent6">
                <a:shade val="80000"/>
                <a:hueOff val="-327786"/>
                <a:satOff val="4233"/>
                <a:lumOff val="21880"/>
                <a:alphaOff val="0"/>
                <a:shade val="86000"/>
                <a:satMod val="130000"/>
                <a:lumMod val="102000"/>
              </a:schemeClr>
            </a:gs>
            <a:gs pos="100000">
              <a:schemeClr val="accent6">
                <a:shade val="80000"/>
                <a:hueOff val="-327786"/>
                <a:satOff val="4233"/>
                <a:lumOff val="2188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t>
          </a:r>
          <a:endParaRPr lang="ru-RU" sz="3300" kern="1200" dirty="0"/>
        </a:p>
      </dsp:txBody>
      <dsp:txXfrm>
        <a:off x="597521" y="1703293"/>
        <a:ext cx="532433" cy="532433"/>
      </dsp:txXfrm>
    </dsp:sp>
    <dsp:sp modelId="{374892A0-51FA-46FE-A1B1-BB1E5E7CB9B2}">
      <dsp:nvSpPr>
        <dsp:cNvPr id="0" name=""/>
        <dsp:cNvSpPr/>
      </dsp:nvSpPr>
      <dsp:spPr>
        <a:xfrm rot="16971429">
          <a:off x="888344" y="1297281"/>
          <a:ext cx="199647" cy="254129"/>
        </a:xfrm>
        <a:prstGeom prst="rightArrow">
          <a:avLst>
            <a:gd name="adj1" fmla="val 60000"/>
            <a:gd name="adj2" fmla="val 50000"/>
          </a:avLst>
        </a:prstGeom>
        <a:gradFill rotWithShape="0">
          <a:gsLst>
            <a:gs pos="0">
              <a:schemeClr val="accent6">
                <a:shade val="90000"/>
                <a:hueOff val="-327811"/>
                <a:satOff val="-966"/>
                <a:lumOff val="19558"/>
                <a:alphaOff val="0"/>
                <a:tint val="94000"/>
                <a:satMod val="100000"/>
                <a:lumMod val="104000"/>
              </a:schemeClr>
            </a:gs>
            <a:gs pos="69000">
              <a:schemeClr val="accent6">
                <a:shade val="90000"/>
                <a:hueOff val="-327811"/>
                <a:satOff val="-966"/>
                <a:lumOff val="19558"/>
                <a:alphaOff val="0"/>
                <a:shade val="86000"/>
                <a:satMod val="130000"/>
                <a:lumMod val="102000"/>
              </a:schemeClr>
            </a:gs>
            <a:gs pos="100000">
              <a:schemeClr val="accent6">
                <a:shade val="90000"/>
                <a:hueOff val="-327811"/>
                <a:satOff val="-966"/>
                <a:lumOff val="19558"/>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911627" y="1377303"/>
        <a:ext cx="139753" cy="152477"/>
      </dsp:txXfrm>
    </dsp:sp>
    <dsp:sp modelId="{3AEAF451-C506-4272-AF7E-A8E3250B7F94}">
      <dsp:nvSpPr>
        <dsp:cNvPr id="0" name=""/>
        <dsp:cNvSpPr/>
      </dsp:nvSpPr>
      <dsp:spPr>
        <a:xfrm>
          <a:off x="738625" y="491677"/>
          <a:ext cx="752975" cy="752975"/>
        </a:xfrm>
        <a:prstGeom prst="ellipse">
          <a:avLst/>
        </a:prstGeom>
        <a:gradFill rotWithShape="0">
          <a:gsLst>
            <a:gs pos="0">
              <a:schemeClr val="accent6">
                <a:shade val="80000"/>
                <a:hueOff val="-393343"/>
                <a:satOff val="5080"/>
                <a:lumOff val="26256"/>
                <a:alphaOff val="0"/>
                <a:tint val="94000"/>
                <a:satMod val="100000"/>
                <a:lumMod val="104000"/>
              </a:schemeClr>
            </a:gs>
            <a:gs pos="69000">
              <a:schemeClr val="accent6">
                <a:shade val="80000"/>
                <a:hueOff val="-393343"/>
                <a:satOff val="5080"/>
                <a:lumOff val="26256"/>
                <a:alphaOff val="0"/>
                <a:shade val="86000"/>
                <a:satMod val="130000"/>
                <a:lumMod val="102000"/>
              </a:schemeClr>
            </a:gs>
            <a:gs pos="100000">
              <a:schemeClr val="accent6">
                <a:shade val="80000"/>
                <a:hueOff val="-393343"/>
                <a:satOff val="5080"/>
                <a:lumOff val="2625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t>
          </a:r>
          <a:endParaRPr lang="ru-RU" sz="3300" kern="1200" dirty="0"/>
        </a:p>
      </dsp:txBody>
      <dsp:txXfrm>
        <a:off x="848896" y="601948"/>
        <a:ext cx="532433" cy="532433"/>
      </dsp:txXfrm>
    </dsp:sp>
    <dsp:sp modelId="{9E6DE152-E36F-4B3A-8E6F-602734E5DB4A}">
      <dsp:nvSpPr>
        <dsp:cNvPr id="0" name=""/>
        <dsp:cNvSpPr/>
      </dsp:nvSpPr>
      <dsp:spPr>
        <a:xfrm rot="20057143">
          <a:off x="1502277" y="456248"/>
          <a:ext cx="199647" cy="254129"/>
        </a:xfrm>
        <a:prstGeom prst="rightArrow">
          <a:avLst>
            <a:gd name="adj1" fmla="val 60000"/>
            <a:gd name="adj2" fmla="val 50000"/>
          </a:avLst>
        </a:prstGeom>
        <a:gradFill rotWithShape="0">
          <a:gsLst>
            <a:gs pos="0">
              <a:schemeClr val="accent6">
                <a:shade val="90000"/>
                <a:hueOff val="-393373"/>
                <a:satOff val="-1159"/>
                <a:lumOff val="23470"/>
                <a:alphaOff val="0"/>
                <a:tint val="94000"/>
                <a:satMod val="100000"/>
                <a:lumMod val="104000"/>
              </a:schemeClr>
            </a:gs>
            <a:gs pos="69000">
              <a:schemeClr val="accent6">
                <a:shade val="90000"/>
                <a:hueOff val="-393373"/>
                <a:satOff val="-1159"/>
                <a:lumOff val="23470"/>
                <a:alphaOff val="0"/>
                <a:shade val="86000"/>
                <a:satMod val="130000"/>
                <a:lumMod val="102000"/>
              </a:schemeClr>
            </a:gs>
            <a:gs pos="100000">
              <a:schemeClr val="accent6">
                <a:shade val="90000"/>
                <a:hueOff val="-393373"/>
                <a:satOff val="-1159"/>
                <a:lumOff val="2347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505243" y="520068"/>
        <a:ext cx="139753" cy="152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2387-EBBA-4DA9-9AC1-BC6EE52BA36E}">
      <dsp:nvSpPr>
        <dsp:cNvPr id="0" name=""/>
        <dsp:cNvSpPr/>
      </dsp:nvSpPr>
      <dsp:spPr>
        <a:xfrm>
          <a:off x="1749336" y="1239624"/>
          <a:ext cx="1205688" cy="952127"/>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WLCG</a:t>
          </a:r>
          <a:endParaRPr lang="ru-RU" sz="1800" b="1" kern="1200" dirty="0"/>
        </a:p>
      </dsp:txBody>
      <dsp:txXfrm>
        <a:off x="1925905" y="1379060"/>
        <a:ext cx="852550" cy="673255"/>
      </dsp:txXfrm>
    </dsp:sp>
    <dsp:sp modelId="{4337FC0D-11E8-4D2C-81E2-CE1EDE7396A3}">
      <dsp:nvSpPr>
        <dsp:cNvPr id="0" name=""/>
        <dsp:cNvSpPr/>
      </dsp:nvSpPr>
      <dsp:spPr>
        <a:xfrm rot="16200000">
          <a:off x="2251473" y="893449"/>
          <a:ext cx="201414" cy="323723"/>
        </a:xfrm>
        <a:prstGeom prst="rightArrow">
          <a:avLst>
            <a:gd name="adj1" fmla="val 60000"/>
            <a:gd name="adj2" fmla="val 50000"/>
          </a:avLst>
        </a:prstGeom>
        <a:gradFill rotWithShape="0">
          <a:gsLst>
            <a:gs pos="0">
              <a:schemeClr val="accent6">
                <a:tint val="60000"/>
                <a:hueOff val="0"/>
                <a:satOff val="0"/>
                <a:lumOff val="0"/>
                <a:alphaOff val="0"/>
                <a:tint val="94000"/>
                <a:satMod val="100000"/>
                <a:lumMod val="104000"/>
              </a:schemeClr>
            </a:gs>
            <a:gs pos="69000">
              <a:schemeClr val="accent6">
                <a:tint val="60000"/>
                <a:hueOff val="0"/>
                <a:satOff val="0"/>
                <a:lumOff val="0"/>
                <a:alphaOff val="0"/>
                <a:shade val="86000"/>
                <a:satMod val="130000"/>
                <a:lumMod val="102000"/>
              </a:schemeClr>
            </a:gs>
            <a:gs pos="100000">
              <a:schemeClr val="accent6">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2281685" y="988406"/>
        <a:ext cx="140990" cy="194233"/>
      </dsp:txXfrm>
    </dsp:sp>
    <dsp:sp modelId="{FDAC661D-F3C4-40E5-B635-7C0AC2BE527D}">
      <dsp:nvSpPr>
        <dsp:cNvPr id="0" name=""/>
        <dsp:cNvSpPr/>
      </dsp:nvSpPr>
      <dsp:spPr>
        <a:xfrm>
          <a:off x="1923723" y="2682"/>
          <a:ext cx="856914" cy="856914"/>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JINR</a:t>
          </a:r>
          <a:endParaRPr lang="ru-RU" sz="1700" b="1" kern="1200" dirty="0"/>
        </a:p>
      </dsp:txBody>
      <dsp:txXfrm>
        <a:off x="2049215" y="128174"/>
        <a:ext cx="605930" cy="605930"/>
      </dsp:txXfrm>
    </dsp:sp>
    <dsp:sp modelId="{11BB6C54-2EF2-439E-969F-846754779302}">
      <dsp:nvSpPr>
        <dsp:cNvPr id="0" name=""/>
        <dsp:cNvSpPr/>
      </dsp:nvSpPr>
      <dsp:spPr>
        <a:xfrm rot="19285714">
          <a:off x="2812164" y="1120740"/>
          <a:ext cx="166177" cy="323723"/>
        </a:xfrm>
        <a:prstGeom prst="rightArrow">
          <a:avLst>
            <a:gd name="adj1" fmla="val 60000"/>
            <a:gd name="adj2" fmla="val 50000"/>
          </a:avLst>
        </a:prstGeom>
        <a:gradFill rotWithShape="0">
          <a:gsLst>
            <a:gs pos="0">
              <a:schemeClr val="accent6">
                <a:tint val="60000"/>
                <a:hueOff val="0"/>
                <a:satOff val="0"/>
                <a:lumOff val="0"/>
                <a:alphaOff val="0"/>
                <a:tint val="94000"/>
                <a:satMod val="100000"/>
                <a:lumMod val="104000"/>
              </a:schemeClr>
            </a:gs>
            <a:gs pos="69000">
              <a:schemeClr val="accent6">
                <a:tint val="60000"/>
                <a:hueOff val="0"/>
                <a:satOff val="0"/>
                <a:lumOff val="0"/>
                <a:alphaOff val="0"/>
                <a:shade val="86000"/>
                <a:satMod val="130000"/>
                <a:lumMod val="102000"/>
              </a:schemeClr>
            </a:gs>
            <a:gs pos="100000">
              <a:schemeClr val="accent6">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2817602" y="1201026"/>
        <a:ext cx="116324" cy="194233"/>
      </dsp:txXfrm>
    </dsp:sp>
    <dsp:sp modelId="{B4E66CF0-FFB2-48B1-A359-422B74FA43C0}">
      <dsp:nvSpPr>
        <dsp:cNvPr id="0" name=""/>
        <dsp:cNvSpPr/>
      </dsp:nvSpPr>
      <dsp:spPr>
        <a:xfrm>
          <a:off x="2928024" y="486327"/>
          <a:ext cx="856914" cy="856914"/>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PNPI</a:t>
          </a:r>
          <a:endParaRPr lang="ru-RU" sz="1600" b="1" kern="1200" dirty="0"/>
        </a:p>
      </dsp:txBody>
      <dsp:txXfrm>
        <a:off x="3053516" y="611819"/>
        <a:ext cx="605930" cy="605930"/>
      </dsp:txXfrm>
    </dsp:sp>
    <dsp:sp modelId="{3823CC26-205E-42F8-90E4-D18D04473ADB}">
      <dsp:nvSpPr>
        <dsp:cNvPr id="0" name=""/>
        <dsp:cNvSpPr/>
      </dsp:nvSpPr>
      <dsp:spPr>
        <a:xfrm rot="771429">
          <a:off x="2985786" y="1714293"/>
          <a:ext cx="138890" cy="323723"/>
        </a:xfrm>
        <a:prstGeom prst="rightArrow">
          <a:avLst>
            <a:gd name="adj1" fmla="val 60000"/>
            <a:gd name="adj2" fmla="val 50000"/>
          </a:avLst>
        </a:prstGeom>
        <a:gradFill rotWithShape="0">
          <a:gsLst>
            <a:gs pos="0">
              <a:schemeClr val="accent6">
                <a:tint val="60000"/>
                <a:hueOff val="0"/>
                <a:satOff val="0"/>
                <a:lumOff val="0"/>
                <a:alphaOff val="0"/>
                <a:tint val="94000"/>
                <a:satMod val="100000"/>
                <a:lumMod val="104000"/>
              </a:schemeClr>
            </a:gs>
            <a:gs pos="69000">
              <a:schemeClr val="accent6">
                <a:tint val="60000"/>
                <a:hueOff val="0"/>
                <a:satOff val="0"/>
                <a:lumOff val="0"/>
                <a:alphaOff val="0"/>
                <a:shade val="86000"/>
                <a:satMod val="130000"/>
                <a:lumMod val="102000"/>
              </a:schemeClr>
            </a:gs>
            <a:gs pos="100000">
              <a:schemeClr val="accent6">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2986308" y="1774402"/>
        <a:ext cx="97223" cy="194233"/>
      </dsp:txXfrm>
    </dsp:sp>
    <dsp:sp modelId="{5312A2DD-9342-4434-9A64-42C1367017A6}">
      <dsp:nvSpPr>
        <dsp:cNvPr id="0" name=""/>
        <dsp:cNvSpPr/>
      </dsp:nvSpPr>
      <dsp:spPr>
        <a:xfrm>
          <a:off x="3176065" y="1573070"/>
          <a:ext cx="856914" cy="856914"/>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ITEP</a:t>
          </a:r>
          <a:endParaRPr lang="ru-RU" sz="1600" b="1" kern="1200" dirty="0"/>
        </a:p>
      </dsp:txBody>
      <dsp:txXfrm>
        <a:off x="3301557" y="1698562"/>
        <a:ext cx="605930" cy="605930"/>
      </dsp:txXfrm>
    </dsp:sp>
    <dsp:sp modelId="{5EBDBE07-07DA-4A33-8106-AA904721ADA7}">
      <dsp:nvSpPr>
        <dsp:cNvPr id="0" name=""/>
        <dsp:cNvSpPr/>
      </dsp:nvSpPr>
      <dsp:spPr>
        <a:xfrm rot="3857143">
          <a:off x="2546703" y="2157074"/>
          <a:ext cx="191970" cy="323723"/>
        </a:xfrm>
        <a:prstGeom prst="rightArrow">
          <a:avLst>
            <a:gd name="adj1" fmla="val 60000"/>
            <a:gd name="adj2" fmla="val 50000"/>
          </a:avLst>
        </a:prstGeom>
        <a:gradFill rotWithShape="0">
          <a:gsLst>
            <a:gs pos="0">
              <a:schemeClr val="accent6">
                <a:tint val="60000"/>
                <a:hueOff val="0"/>
                <a:satOff val="0"/>
                <a:lumOff val="0"/>
                <a:alphaOff val="0"/>
                <a:tint val="94000"/>
                <a:satMod val="100000"/>
                <a:lumMod val="104000"/>
              </a:schemeClr>
            </a:gs>
            <a:gs pos="69000">
              <a:schemeClr val="accent6">
                <a:tint val="60000"/>
                <a:hueOff val="0"/>
                <a:satOff val="0"/>
                <a:lumOff val="0"/>
                <a:alphaOff val="0"/>
                <a:shade val="86000"/>
                <a:satMod val="130000"/>
                <a:lumMod val="102000"/>
              </a:schemeClr>
            </a:gs>
            <a:gs pos="100000">
              <a:schemeClr val="accent6">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2563005" y="2195875"/>
        <a:ext cx="134379" cy="194233"/>
      </dsp:txXfrm>
    </dsp:sp>
    <dsp:sp modelId="{796A0938-07DF-49DA-8B2F-8F3AF7DA74A6}">
      <dsp:nvSpPr>
        <dsp:cNvPr id="0" name=""/>
        <dsp:cNvSpPr/>
      </dsp:nvSpPr>
      <dsp:spPr>
        <a:xfrm>
          <a:off x="2481068" y="2444570"/>
          <a:ext cx="856914" cy="856914"/>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RRC-KI</a:t>
          </a:r>
          <a:endParaRPr lang="ru-RU" sz="1700" b="1" kern="1200" dirty="0"/>
        </a:p>
      </dsp:txBody>
      <dsp:txXfrm>
        <a:off x="2606560" y="2570062"/>
        <a:ext cx="605930" cy="605930"/>
      </dsp:txXfrm>
    </dsp:sp>
    <dsp:sp modelId="{12E9C11F-AE9F-4195-B8EB-6ECAB26F3C56}">
      <dsp:nvSpPr>
        <dsp:cNvPr id="0" name=""/>
        <dsp:cNvSpPr/>
      </dsp:nvSpPr>
      <dsp:spPr>
        <a:xfrm rot="6942857">
          <a:off x="1965686" y="2157074"/>
          <a:ext cx="191970" cy="323723"/>
        </a:xfrm>
        <a:prstGeom prst="rightArrow">
          <a:avLst>
            <a:gd name="adj1" fmla="val 60000"/>
            <a:gd name="adj2" fmla="val 50000"/>
          </a:avLst>
        </a:prstGeom>
        <a:gradFill rotWithShape="0">
          <a:gsLst>
            <a:gs pos="0">
              <a:schemeClr val="accent6">
                <a:tint val="60000"/>
                <a:hueOff val="0"/>
                <a:satOff val="0"/>
                <a:lumOff val="0"/>
                <a:alphaOff val="0"/>
                <a:tint val="94000"/>
                <a:satMod val="100000"/>
                <a:lumMod val="104000"/>
              </a:schemeClr>
            </a:gs>
            <a:gs pos="69000">
              <a:schemeClr val="accent6">
                <a:tint val="60000"/>
                <a:hueOff val="0"/>
                <a:satOff val="0"/>
                <a:lumOff val="0"/>
                <a:alphaOff val="0"/>
                <a:shade val="86000"/>
                <a:satMod val="130000"/>
                <a:lumMod val="102000"/>
              </a:schemeClr>
            </a:gs>
            <a:gs pos="100000">
              <a:schemeClr val="accent6">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2006975" y="2195875"/>
        <a:ext cx="134379" cy="194233"/>
      </dsp:txXfrm>
    </dsp:sp>
    <dsp:sp modelId="{6BBCA3BD-3F3D-471F-94FD-051295A5A4E4}">
      <dsp:nvSpPr>
        <dsp:cNvPr id="0" name=""/>
        <dsp:cNvSpPr/>
      </dsp:nvSpPr>
      <dsp:spPr>
        <a:xfrm>
          <a:off x="1366378" y="2444570"/>
          <a:ext cx="856914" cy="856914"/>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IHEP</a:t>
          </a:r>
          <a:endParaRPr lang="ru-RU" sz="1700" b="1" kern="1200" dirty="0"/>
        </a:p>
      </dsp:txBody>
      <dsp:txXfrm>
        <a:off x="1491870" y="2570062"/>
        <a:ext cx="605930" cy="605930"/>
      </dsp:txXfrm>
    </dsp:sp>
    <dsp:sp modelId="{309F6A76-CDCB-4A56-878A-9297EB8D632C}">
      <dsp:nvSpPr>
        <dsp:cNvPr id="0" name=""/>
        <dsp:cNvSpPr/>
      </dsp:nvSpPr>
      <dsp:spPr>
        <a:xfrm rot="10028571">
          <a:off x="1579683" y="1714293"/>
          <a:ext cx="138890" cy="323723"/>
        </a:xfrm>
        <a:prstGeom prst="rightArrow">
          <a:avLst>
            <a:gd name="adj1" fmla="val 60000"/>
            <a:gd name="adj2" fmla="val 50000"/>
          </a:avLst>
        </a:prstGeom>
        <a:gradFill rotWithShape="0">
          <a:gsLst>
            <a:gs pos="0">
              <a:schemeClr val="accent6">
                <a:tint val="60000"/>
                <a:hueOff val="0"/>
                <a:satOff val="0"/>
                <a:lumOff val="0"/>
                <a:alphaOff val="0"/>
                <a:tint val="94000"/>
                <a:satMod val="100000"/>
                <a:lumMod val="104000"/>
              </a:schemeClr>
            </a:gs>
            <a:gs pos="69000">
              <a:schemeClr val="accent6">
                <a:tint val="60000"/>
                <a:hueOff val="0"/>
                <a:satOff val="0"/>
                <a:lumOff val="0"/>
                <a:alphaOff val="0"/>
                <a:shade val="86000"/>
                <a:satMod val="130000"/>
                <a:lumMod val="102000"/>
              </a:schemeClr>
            </a:gs>
            <a:gs pos="100000">
              <a:schemeClr val="accent6">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1620828" y="1774402"/>
        <a:ext cx="97223" cy="194233"/>
      </dsp:txXfrm>
    </dsp:sp>
    <dsp:sp modelId="{3736D49E-B4A7-492E-9952-539FFA69A206}">
      <dsp:nvSpPr>
        <dsp:cNvPr id="0" name=""/>
        <dsp:cNvSpPr/>
      </dsp:nvSpPr>
      <dsp:spPr>
        <a:xfrm>
          <a:off x="671380" y="1573070"/>
          <a:ext cx="856914" cy="856914"/>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INR</a:t>
          </a:r>
          <a:endParaRPr lang="ru-RU" sz="1700" b="1" kern="1200" dirty="0"/>
        </a:p>
      </dsp:txBody>
      <dsp:txXfrm>
        <a:off x="796872" y="1698562"/>
        <a:ext cx="605930" cy="605930"/>
      </dsp:txXfrm>
    </dsp:sp>
    <dsp:sp modelId="{9A924567-C7DD-437F-8E7C-79FA627705CD}">
      <dsp:nvSpPr>
        <dsp:cNvPr id="0" name=""/>
        <dsp:cNvSpPr/>
      </dsp:nvSpPr>
      <dsp:spPr>
        <a:xfrm rot="13114286">
          <a:off x="1726018" y="1120740"/>
          <a:ext cx="166177" cy="323723"/>
        </a:xfrm>
        <a:prstGeom prst="rightArrow">
          <a:avLst>
            <a:gd name="adj1" fmla="val 60000"/>
            <a:gd name="adj2" fmla="val 50000"/>
          </a:avLst>
        </a:prstGeom>
        <a:gradFill rotWithShape="0">
          <a:gsLst>
            <a:gs pos="0">
              <a:schemeClr val="accent6">
                <a:tint val="60000"/>
                <a:hueOff val="0"/>
                <a:satOff val="0"/>
                <a:lumOff val="0"/>
                <a:alphaOff val="0"/>
                <a:tint val="94000"/>
                <a:satMod val="100000"/>
                <a:lumMod val="104000"/>
              </a:schemeClr>
            </a:gs>
            <a:gs pos="69000">
              <a:schemeClr val="accent6">
                <a:tint val="60000"/>
                <a:hueOff val="0"/>
                <a:satOff val="0"/>
                <a:lumOff val="0"/>
                <a:alphaOff val="0"/>
                <a:shade val="86000"/>
                <a:satMod val="130000"/>
                <a:lumMod val="102000"/>
              </a:schemeClr>
            </a:gs>
            <a:gs pos="100000">
              <a:schemeClr val="accent6">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1770433" y="1201026"/>
        <a:ext cx="116324" cy="194233"/>
      </dsp:txXfrm>
    </dsp:sp>
    <dsp:sp modelId="{B7760184-3617-417B-9844-E021BAD98688}">
      <dsp:nvSpPr>
        <dsp:cNvPr id="0" name=""/>
        <dsp:cNvSpPr/>
      </dsp:nvSpPr>
      <dsp:spPr>
        <a:xfrm>
          <a:off x="919422" y="486327"/>
          <a:ext cx="856914" cy="856914"/>
        </a:xfrm>
        <a:prstGeom prst="ellips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t>SpbSU</a:t>
          </a:r>
          <a:endParaRPr lang="ru-RU" sz="1400" b="1" kern="1200" dirty="0"/>
        </a:p>
      </dsp:txBody>
      <dsp:txXfrm>
        <a:off x="1044914" y="611819"/>
        <a:ext cx="605930" cy="605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82E15-37C8-4EDF-BA01-6B10E0F04573}">
      <dsp:nvSpPr>
        <dsp:cNvPr id="0" name=""/>
        <dsp:cNvSpPr/>
      </dsp:nvSpPr>
      <dsp:spPr>
        <a:xfrm>
          <a:off x="2229706" y="1236"/>
          <a:ext cx="769832" cy="769832"/>
        </a:xfrm>
        <a:prstGeom prst="ellipse">
          <a:avLst/>
        </a:prstGeom>
        <a:gradFill rotWithShape="0">
          <a:gsLst>
            <a:gs pos="0">
              <a:schemeClr val="accent6">
                <a:shade val="80000"/>
                <a:hueOff val="0"/>
                <a:satOff val="0"/>
                <a:lumOff val="0"/>
                <a:alphaOff val="0"/>
                <a:tint val="94000"/>
                <a:satMod val="100000"/>
                <a:lumMod val="104000"/>
              </a:schemeClr>
            </a:gs>
            <a:gs pos="69000">
              <a:schemeClr val="accent6">
                <a:shade val="80000"/>
                <a:hueOff val="0"/>
                <a:satOff val="0"/>
                <a:lumOff val="0"/>
                <a:alphaOff val="0"/>
                <a:shade val="86000"/>
                <a:satMod val="130000"/>
                <a:lumMod val="102000"/>
              </a:schemeClr>
            </a:gs>
            <a:gs pos="100000">
              <a:schemeClr val="accent6">
                <a:shade val="8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S</a:t>
          </a:r>
          <a:endParaRPr lang="ru-RU" sz="3400" kern="1200" dirty="0"/>
        </a:p>
      </dsp:txBody>
      <dsp:txXfrm>
        <a:off x="2342445" y="113975"/>
        <a:ext cx="544354" cy="544354"/>
      </dsp:txXfrm>
    </dsp:sp>
    <dsp:sp modelId="{F6A6868E-5CDC-4283-BE5C-E5D52435CD04}">
      <dsp:nvSpPr>
        <dsp:cNvPr id="0" name=""/>
        <dsp:cNvSpPr/>
      </dsp:nvSpPr>
      <dsp:spPr>
        <a:xfrm rot="1542857">
          <a:off x="3058050" y="521825"/>
          <a:ext cx="204770" cy="259818"/>
        </a:xfrm>
        <a:prstGeom prst="rightArrow">
          <a:avLst>
            <a:gd name="adj1" fmla="val 60000"/>
            <a:gd name="adj2" fmla="val 50000"/>
          </a:avLst>
        </a:prstGeom>
        <a:gradFill rotWithShape="0">
          <a:gsLst>
            <a:gs pos="0">
              <a:schemeClr val="accent6">
                <a:shade val="90000"/>
                <a:hueOff val="0"/>
                <a:satOff val="0"/>
                <a:lumOff val="0"/>
                <a:alphaOff val="0"/>
                <a:tint val="94000"/>
                <a:satMod val="100000"/>
                <a:lumMod val="104000"/>
              </a:schemeClr>
            </a:gs>
            <a:gs pos="69000">
              <a:schemeClr val="accent6">
                <a:shade val="90000"/>
                <a:hueOff val="0"/>
                <a:satOff val="0"/>
                <a:lumOff val="0"/>
                <a:alphaOff val="0"/>
                <a:shade val="86000"/>
                <a:satMod val="130000"/>
                <a:lumMod val="102000"/>
              </a:schemeClr>
            </a:gs>
            <a:gs pos="100000">
              <a:schemeClr val="accent6">
                <a:shade val="9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3061092" y="560462"/>
        <a:ext cx="143339" cy="155890"/>
      </dsp:txXfrm>
    </dsp:sp>
    <dsp:sp modelId="{CFEBCDA1-F5D6-4B07-A614-7735536A5575}">
      <dsp:nvSpPr>
        <dsp:cNvPr id="0" name=""/>
        <dsp:cNvSpPr/>
      </dsp:nvSpPr>
      <dsp:spPr>
        <a:xfrm>
          <a:off x="3271400" y="502889"/>
          <a:ext cx="769832" cy="769832"/>
        </a:xfrm>
        <a:prstGeom prst="ellipse">
          <a:avLst/>
        </a:prstGeom>
        <a:gradFill rotWithShape="0">
          <a:gsLst>
            <a:gs pos="0">
              <a:schemeClr val="accent6">
                <a:shade val="80000"/>
                <a:hueOff val="-65557"/>
                <a:satOff val="847"/>
                <a:lumOff val="4376"/>
                <a:alphaOff val="0"/>
                <a:tint val="94000"/>
                <a:satMod val="100000"/>
                <a:lumMod val="104000"/>
              </a:schemeClr>
            </a:gs>
            <a:gs pos="69000">
              <a:schemeClr val="accent6">
                <a:shade val="80000"/>
                <a:hueOff val="-65557"/>
                <a:satOff val="847"/>
                <a:lumOff val="4376"/>
                <a:alphaOff val="0"/>
                <a:shade val="86000"/>
                <a:satMod val="130000"/>
                <a:lumMod val="102000"/>
              </a:schemeClr>
            </a:gs>
            <a:gs pos="100000">
              <a:schemeClr val="accent6">
                <a:shade val="80000"/>
                <a:hueOff val="-65557"/>
                <a:satOff val="847"/>
                <a:lumOff val="437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S</a:t>
          </a:r>
          <a:endParaRPr lang="ru-RU" sz="3400" kern="1200" dirty="0"/>
        </a:p>
      </dsp:txBody>
      <dsp:txXfrm>
        <a:off x="3384139" y="615628"/>
        <a:ext cx="544354" cy="544354"/>
      </dsp:txXfrm>
    </dsp:sp>
    <dsp:sp modelId="{94F4C96D-7F06-4479-B4A7-AD258442CCD3}">
      <dsp:nvSpPr>
        <dsp:cNvPr id="0" name=""/>
        <dsp:cNvSpPr/>
      </dsp:nvSpPr>
      <dsp:spPr>
        <a:xfrm rot="4628571">
          <a:off x="3728717" y="1315848"/>
          <a:ext cx="204770" cy="259818"/>
        </a:xfrm>
        <a:prstGeom prst="rightArrow">
          <a:avLst>
            <a:gd name="adj1" fmla="val 60000"/>
            <a:gd name="adj2" fmla="val 50000"/>
          </a:avLst>
        </a:prstGeom>
        <a:gradFill rotWithShape="0">
          <a:gsLst>
            <a:gs pos="0">
              <a:schemeClr val="accent6">
                <a:shade val="90000"/>
                <a:hueOff val="-65562"/>
                <a:satOff val="-193"/>
                <a:lumOff val="3912"/>
                <a:alphaOff val="0"/>
                <a:tint val="94000"/>
                <a:satMod val="100000"/>
                <a:lumMod val="104000"/>
              </a:schemeClr>
            </a:gs>
            <a:gs pos="69000">
              <a:schemeClr val="accent6">
                <a:shade val="90000"/>
                <a:hueOff val="-65562"/>
                <a:satOff val="-193"/>
                <a:lumOff val="3912"/>
                <a:alphaOff val="0"/>
                <a:shade val="86000"/>
                <a:satMod val="130000"/>
                <a:lumMod val="102000"/>
              </a:schemeClr>
            </a:gs>
            <a:gs pos="100000">
              <a:schemeClr val="accent6">
                <a:shade val="90000"/>
                <a:hueOff val="-65562"/>
                <a:satOff val="-193"/>
                <a:lumOff val="3912"/>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3752598" y="1337867"/>
        <a:ext cx="143339" cy="155890"/>
      </dsp:txXfrm>
    </dsp:sp>
    <dsp:sp modelId="{83827DD3-7C3D-4B03-AA79-B22D8CC40763}">
      <dsp:nvSpPr>
        <dsp:cNvPr id="0" name=""/>
        <dsp:cNvSpPr/>
      </dsp:nvSpPr>
      <dsp:spPr>
        <a:xfrm>
          <a:off x="3528677" y="1630094"/>
          <a:ext cx="769832" cy="769832"/>
        </a:xfrm>
        <a:prstGeom prst="ellipse">
          <a:avLst/>
        </a:prstGeom>
        <a:gradFill rotWithShape="0">
          <a:gsLst>
            <a:gs pos="0">
              <a:schemeClr val="accent6">
                <a:shade val="80000"/>
                <a:hueOff val="-131114"/>
                <a:satOff val="1693"/>
                <a:lumOff val="8752"/>
                <a:alphaOff val="0"/>
                <a:tint val="94000"/>
                <a:satMod val="100000"/>
                <a:lumMod val="104000"/>
              </a:schemeClr>
            </a:gs>
            <a:gs pos="69000">
              <a:schemeClr val="accent6">
                <a:shade val="80000"/>
                <a:hueOff val="-131114"/>
                <a:satOff val="1693"/>
                <a:lumOff val="8752"/>
                <a:alphaOff val="0"/>
                <a:shade val="86000"/>
                <a:satMod val="130000"/>
                <a:lumMod val="102000"/>
              </a:schemeClr>
            </a:gs>
            <a:gs pos="100000">
              <a:schemeClr val="accent6">
                <a:shade val="80000"/>
                <a:hueOff val="-131114"/>
                <a:satOff val="1693"/>
                <a:lumOff val="8752"/>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S</a:t>
          </a:r>
          <a:endParaRPr lang="ru-RU" sz="3400" kern="1200" dirty="0"/>
        </a:p>
      </dsp:txBody>
      <dsp:txXfrm>
        <a:off x="3641416" y="1742833"/>
        <a:ext cx="544354" cy="544354"/>
      </dsp:txXfrm>
    </dsp:sp>
    <dsp:sp modelId="{B313F80D-1F64-493E-8DAF-8C8D0E2FF259}">
      <dsp:nvSpPr>
        <dsp:cNvPr id="0" name=""/>
        <dsp:cNvSpPr/>
      </dsp:nvSpPr>
      <dsp:spPr>
        <a:xfrm rot="7714286">
          <a:off x="3450072" y="2367086"/>
          <a:ext cx="204770" cy="259818"/>
        </a:xfrm>
        <a:prstGeom prst="rightArrow">
          <a:avLst>
            <a:gd name="adj1" fmla="val 60000"/>
            <a:gd name="adj2" fmla="val 50000"/>
          </a:avLst>
        </a:prstGeom>
        <a:gradFill rotWithShape="0">
          <a:gsLst>
            <a:gs pos="0">
              <a:schemeClr val="accent6">
                <a:shade val="90000"/>
                <a:hueOff val="-131124"/>
                <a:satOff val="-386"/>
                <a:lumOff val="7823"/>
                <a:alphaOff val="0"/>
                <a:tint val="94000"/>
                <a:satMod val="100000"/>
                <a:lumMod val="104000"/>
              </a:schemeClr>
            </a:gs>
            <a:gs pos="69000">
              <a:schemeClr val="accent6">
                <a:shade val="90000"/>
                <a:hueOff val="-131124"/>
                <a:satOff val="-386"/>
                <a:lumOff val="7823"/>
                <a:alphaOff val="0"/>
                <a:shade val="86000"/>
                <a:satMod val="130000"/>
                <a:lumMod val="102000"/>
              </a:schemeClr>
            </a:gs>
            <a:gs pos="100000">
              <a:schemeClr val="accent6">
                <a:shade val="90000"/>
                <a:hueOff val="-131124"/>
                <a:satOff val="-386"/>
                <a:lumOff val="7823"/>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3499938" y="2395036"/>
        <a:ext cx="143339" cy="155890"/>
      </dsp:txXfrm>
    </dsp:sp>
    <dsp:sp modelId="{1351BF70-CD3F-4A76-A011-F849F5C1B3CD}">
      <dsp:nvSpPr>
        <dsp:cNvPr id="0" name=""/>
        <dsp:cNvSpPr/>
      </dsp:nvSpPr>
      <dsp:spPr>
        <a:xfrm>
          <a:off x="2807802" y="2534041"/>
          <a:ext cx="769832" cy="769832"/>
        </a:xfrm>
        <a:prstGeom prst="ellipse">
          <a:avLst/>
        </a:prstGeom>
        <a:gradFill rotWithShape="0">
          <a:gsLst>
            <a:gs pos="0">
              <a:schemeClr val="accent6">
                <a:shade val="80000"/>
                <a:hueOff val="-196671"/>
                <a:satOff val="2540"/>
                <a:lumOff val="13128"/>
                <a:alphaOff val="0"/>
                <a:tint val="94000"/>
                <a:satMod val="100000"/>
                <a:lumMod val="104000"/>
              </a:schemeClr>
            </a:gs>
            <a:gs pos="69000">
              <a:schemeClr val="accent6">
                <a:shade val="80000"/>
                <a:hueOff val="-196671"/>
                <a:satOff val="2540"/>
                <a:lumOff val="13128"/>
                <a:alphaOff val="0"/>
                <a:shade val="86000"/>
                <a:satMod val="130000"/>
                <a:lumMod val="102000"/>
              </a:schemeClr>
            </a:gs>
            <a:gs pos="100000">
              <a:schemeClr val="accent6">
                <a:shade val="80000"/>
                <a:hueOff val="-196671"/>
                <a:satOff val="2540"/>
                <a:lumOff val="13128"/>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a:t>
          </a:r>
          <a:endParaRPr lang="ru-RU" sz="3400" kern="1200" dirty="0"/>
        </a:p>
      </dsp:txBody>
      <dsp:txXfrm>
        <a:off x="2920541" y="2646780"/>
        <a:ext cx="544354" cy="544354"/>
      </dsp:txXfrm>
    </dsp:sp>
    <dsp:sp modelId="{1CCE7579-EBE8-4D79-998D-A9BD346388D1}">
      <dsp:nvSpPr>
        <dsp:cNvPr id="0" name=""/>
        <dsp:cNvSpPr/>
      </dsp:nvSpPr>
      <dsp:spPr>
        <a:xfrm rot="10800000">
          <a:off x="2518033" y="2789049"/>
          <a:ext cx="204770" cy="259818"/>
        </a:xfrm>
        <a:prstGeom prst="rightArrow">
          <a:avLst>
            <a:gd name="adj1" fmla="val 60000"/>
            <a:gd name="adj2" fmla="val 50000"/>
          </a:avLst>
        </a:prstGeom>
        <a:gradFill rotWithShape="0">
          <a:gsLst>
            <a:gs pos="0">
              <a:schemeClr val="accent6">
                <a:shade val="90000"/>
                <a:hueOff val="-196687"/>
                <a:satOff val="-580"/>
                <a:lumOff val="11735"/>
                <a:alphaOff val="0"/>
                <a:tint val="94000"/>
                <a:satMod val="100000"/>
                <a:lumMod val="104000"/>
              </a:schemeClr>
            </a:gs>
            <a:gs pos="69000">
              <a:schemeClr val="accent6">
                <a:shade val="90000"/>
                <a:hueOff val="-196687"/>
                <a:satOff val="-580"/>
                <a:lumOff val="11735"/>
                <a:alphaOff val="0"/>
                <a:shade val="86000"/>
                <a:satMod val="130000"/>
                <a:lumMod val="102000"/>
              </a:schemeClr>
            </a:gs>
            <a:gs pos="100000">
              <a:schemeClr val="accent6">
                <a:shade val="90000"/>
                <a:hueOff val="-196687"/>
                <a:satOff val="-580"/>
                <a:lumOff val="11735"/>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2579464" y="2841013"/>
        <a:ext cx="143339" cy="155890"/>
      </dsp:txXfrm>
    </dsp:sp>
    <dsp:sp modelId="{5D70AD18-1428-402E-BDC5-1A5A3D1AC8DF}">
      <dsp:nvSpPr>
        <dsp:cNvPr id="0" name=""/>
        <dsp:cNvSpPr/>
      </dsp:nvSpPr>
      <dsp:spPr>
        <a:xfrm>
          <a:off x="1651610" y="2534041"/>
          <a:ext cx="769832" cy="769832"/>
        </a:xfrm>
        <a:prstGeom prst="ellipse">
          <a:avLst/>
        </a:prstGeom>
        <a:gradFill rotWithShape="0">
          <a:gsLst>
            <a:gs pos="0">
              <a:schemeClr val="accent6">
                <a:shade val="80000"/>
                <a:hueOff val="-262229"/>
                <a:satOff val="3387"/>
                <a:lumOff val="17504"/>
                <a:alphaOff val="0"/>
                <a:tint val="94000"/>
                <a:satMod val="100000"/>
                <a:lumMod val="104000"/>
              </a:schemeClr>
            </a:gs>
            <a:gs pos="69000">
              <a:schemeClr val="accent6">
                <a:shade val="80000"/>
                <a:hueOff val="-262229"/>
                <a:satOff val="3387"/>
                <a:lumOff val="17504"/>
                <a:alphaOff val="0"/>
                <a:shade val="86000"/>
                <a:satMod val="130000"/>
                <a:lumMod val="102000"/>
              </a:schemeClr>
            </a:gs>
            <a:gs pos="100000">
              <a:schemeClr val="accent6">
                <a:shade val="80000"/>
                <a:hueOff val="-262229"/>
                <a:satOff val="3387"/>
                <a:lumOff val="17504"/>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a:t>
          </a:r>
          <a:endParaRPr lang="ru-RU" sz="3400" kern="1200" dirty="0"/>
        </a:p>
      </dsp:txBody>
      <dsp:txXfrm>
        <a:off x="1764349" y="2646780"/>
        <a:ext cx="544354" cy="544354"/>
      </dsp:txXfrm>
    </dsp:sp>
    <dsp:sp modelId="{3D02D4ED-6B0A-4646-A2C0-6FA37140E504}">
      <dsp:nvSpPr>
        <dsp:cNvPr id="0" name=""/>
        <dsp:cNvSpPr/>
      </dsp:nvSpPr>
      <dsp:spPr>
        <a:xfrm rot="13885714">
          <a:off x="1577317" y="2332969"/>
          <a:ext cx="204770" cy="259818"/>
        </a:xfrm>
        <a:prstGeom prst="rightArrow">
          <a:avLst>
            <a:gd name="adj1" fmla="val 60000"/>
            <a:gd name="adj2" fmla="val 50000"/>
          </a:avLst>
        </a:prstGeom>
        <a:gradFill rotWithShape="0">
          <a:gsLst>
            <a:gs pos="0">
              <a:schemeClr val="accent6">
                <a:shade val="90000"/>
                <a:hueOff val="-262249"/>
                <a:satOff val="-773"/>
                <a:lumOff val="15647"/>
                <a:alphaOff val="0"/>
                <a:tint val="94000"/>
                <a:satMod val="100000"/>
                <a:lumMod val="104000"/>
              </a:schemeClr>
            </a:gs>
            <a:gs pos="69000">
              <a:schemeClr val="accent6">
                <a:shade val="90000"/>
                <a:hueOff val="-262249"/>
                <a:satOff val="-773"/>
                <a:lumOff val="15647"/>
                <a:alphaOff val="0"/>
                <a:shade val="86000"/>
                <a:satMod val="130000"/>
                <a:lumMod val="102000"/>
              </a:schemeClr>
            </a:gs>
            <a:gs pos="100000">
              <a:schemeClr val="accent6">
                <a:shade val="90000"/>
                <a:hueOff val="-262249"/>
                <a:satOff val="-773"/>
                <a:lumOff val="15647"/>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627183" y="2408947"/>
        <a:ext cx="143339" cy="155890"/>
      </dsp:txXfrm>
    </dsp:sp>
    <dsp:sp modelId="{56536737-5716-431C-BDF3-EC9B66B54CCF}">
      <dsp:nvSpPr>
        <dsp:cNvPr id="0" name=""/>
        <dsp:cNvSpPr/>
      </dsp:nvSpPr>
      <dsp:spPr>
        <a:xfrm>
          <a:off x="930735" y="1630094"/>
          <a:ext cx="769832" cy="769832"/>
        </a:xfrm>
        <a:prstGeom prst="ellipse">
          <a:avLst/>
        </a:prstGeom>
        <a:gradFill rotWithShape="0">
          <a:gsLst>
            <a:gs pos="0">
              <a:schemeClr val="accent6">
                <a:shade val="80000"/>
                <a:hueOff val="-327786"/>
                <a:satOff val="4233"/>
                <a:lumOff val="21880"/>
                <a:alphaOff val="0"/>
                <a:tint val="94000"/>
                <a:satMod val="100000"/>
                <a:lumMod val="104000"/>
              </a:schemeClr>
            </a:gs>
            <a:gs pos="69000">
              <a:schemeClr val="accent6">
                <a:shade val="80000"/>
                <a:hueOff val="-327786"/>
                <a:satOff val="4233"/>
                <a:lumOff val="21880"/>
                <a:alphaOff val="0"/>
                <a:shade val="86000"/>
                <a:satMod val="130000"/>
                <a:lumMod val="102000"/>
              </a:schemeClr>
            </a:gs>
            <a:gs pos="100000">
              <a:schemeClr val="accent6">
                <a:shade val="80000"/>
                <a:hueOff val="-327786"/>
                <a:satOff val="4233"/>
                <a:lumOff val="2188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a:t>
          </a:r>
          <a:endParaRPr lang="ru-RU" sz="3400" kern="1200" dirty="0"/>
        </a:p>
      </dsp:txBody>
      <dsp:txXfrm>
        <a:off x="1043474" y="1742833"/>
        <a:ext cx="544354" cy="544354"/>
      </dsp:txXfrm>
    </dsp:sp>
    <dsp:sp modelId="{374892A0-51FA-46FE-A1B1-BB1E5E7CB9B2}">
      <dsp:nvSpPr>
        <dsp:cNvPr id="0" name=""/>
        <dsp:cNvSpPr/>
      </dsp:nvSpPr>
      <dsp:spPr>
        <a:xfrm rot="16971429">
          <a:off x="1340615" y="1327148"/>
          <a:ext cx="204770" cy="259818"/>
        </a:xfrm>
        <a:prstGeom prst="rightArrow">
          <a:avLst>
            <a:gd name="adj1" fmla="val 60000"/>
            <a:gd name="adj2" fmla="val 50000"/>
          </a:avLst>
        </a:prstGeom>
        <a:gradFill rotWithShape="0">
          <a:gsLst>
            <a:gs pos="0">
              <a:schemeClr val="accent6">
                <a:shade val="90000"/>
                <a:hueOff val="-327811"/>
                <a:satOff val="-966"/>
                <a:lumOff val="19558"/>
                <a:alphaOff val="0"/>
                <a:tint val="94000"/>
                <a:satMod val="100000"/>
                <a:lumMod val="104000"/>
              </a:schemeClr>
            </a:gs>
            <a:gs pos="69000">
              <a:schemeClr val="accent6">
                <a:shade val="90000"/>
                <a:hueOff val="-327811"/>
                <a:satOff val="-966"/>
                <a:lumOff val="19558"/>
                <a:alphaOff val="0"/>
                <a:shade val="86000"/>
                <a:satMod val="130000"/>
                <a:lumMod val="102000"/>
              </a:schemeClr>
            </a:gs>
            <a:gs pos="100000">
              <a:schemeClr val="accent6">
                <a:shade val="90000"/>
                <a:hueOff val="-327811"/>
                <a:satOff val="-966"/>
                <a:lumOff val="19558"/>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364496" y="1409057"/>
        <a:ext cx="143339" cy="155890"/>
      </dsp:txXfrm>
    </dsp:sp>
    <dsp:sp modelId="{3AEAF451-C506-4272-AF7E-A8E3250B7F94}">
      <dsp:nvSpPr>
        <dsp:cNvPr id="0" name=""/>
        <dsp:cNvSpPr/>
      </dsp:nvSpPr>
      <dsp:spPr>
        <a:xfrm>
          <a:off x="1188012" y="502889"/>
          <a:ext cx="769832" cy="769832"/>
        </a:xfrm>
        <a:prstGeom prst="ellipse">
          <a:avLst/>
        </a:prstGeom>
        <a:gradFill rotWithShape="0">
          <a:gsLst>
            <a:gs pos="0">
              <a:schemeClr val="accent6">
                <a:shade val="80000"/>
                <a:hueOff val="-393343"/>
                <a:satOff val="5080"/>
                <a:lumOff val="26256"/>
                <a:alphaOff val="0"/>
                <a:tint val="94000"/>
                <a:satMod val="100000"/>
                <a:lumMod val="104000"/>
              </a:schemeClr>
            </a:gs>
            <a:gs pos="69000">
              <a:schemeClr val="accent6">
                <a:shade val="80000"/>
                <a:hueOff val="-393343"/>
                <a:satOff val="5080"/>
                <a:lumOff val="26256"/>
                <a:alphaOff val="0"/>
                <a:shade val="86000"/>
                <a:satMod val="130000"/>
                <a:lumMod val="102000"/>
              </a:schemeClr>
            </a:gs>
            <a:gs pos="100000">
              <a:schemeClr val="accent6">
                <a:shade val="80000"/>
                <a:hueOff val="-393343"/>
                <a:satOff val="5080"/>
                <a:lumOff val="2625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a:t>
          </a:r>
          <a:endParaRPr lang="ru-RU" sz="3400" kern="1200" dirty="0"/>
        </a:p>
      </dsp:txBody>
      <dsp:txXfrm>
        <a:off x="1300751" y="615628"/>
        <a:ext cx="544354" cy="544354"/>
      </dsp:txXfrm>
    </dsp:sp>
    <dsp:sp modelId="{9E6DE152-E36F-4B3A-8E6F-602734E5DB4A}">
      <dsp:nvSpPr>
        <dsp:cNvPr id="0" name=""/>
        <dsp:cNvSpPr/>
      </dsp:nvSpPr>
      <dsp:spPr>
        <a:xfrm rot="20057143">
          <a:off x="1968919" y="466407"/>
          <a:ext cx="204770" cy="259818"/>
        </a:xfrm>
        <a:prstGeom prst="rightArrow">
          <a:avLst>
            <a:gd name="adj1" fmla="val 60000"/>
            <a:gd name="adj2" fmla="val 50000"/>
          </a:avLst>
        </a:prstGeom>
        <a:gradFill rotWithShape="0">
          <a:gsLst>
            <a:gs pos="0">
              <a:schemeClr val="accent6">
                <a:shade val="90000"/>
                <a:hueOff val="-393373"/>
                <a:satOff val="-1159"/>
                <a:lumOff val="23470"/>
                <a:alphaOff val="0"/>
                <a:tint val="94000"/>
                <a:satMod val="100000"/>
                <a:lumMod val="104000"/>
              </a:schemeClr>
            </a:gs>
            <a:gs pos="69000">
              <a:schemeClr val="accent6">
                <a:shade val="90000"/>
                <a:hueOff val="-393373"/>
                <a:satOff val="-1159"/>
                <a:lumOff val="23470"/>
                <a:alphaOff val="0"/>
                <a:shade val="86000"/>
                <a:satMod val="130000"/>
                <a:lumMod val="102000"/>
              </a:schemeClr>
            </a:gs>
            <a:gs pos="100000">
              <a:schemeClr val="accent6">
                <a:shade val="90000"/>
                <a:hueOff val="-393373"/>
                <a:satOff val="-1159"/>
                <a:lumOff val="2347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971961" y="531698"/>
        <a:ext cx="143339" cy="155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2387-EBBA-4DA9-9AC1-BC6EE52BA36E}">
      <dsp:nvSpPr>
        <dsp:cNvPr id="0" name=""/>
        <dsp:cNvSpPr/>
      </dsp:nvSpPr>
      <dsp:spPr>
        <a:xfrm>
          <a:off x="2101377" y="1152037"/>
          <a:ext cx="1564078" cy="120638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Mega-science</a:t>
          </a:r>
        </a:p>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projects</a:t>
          </a:r>
          <a:endParaRPr lang="ru-RU" sz="1400" b="1" kern="1200" dirty="0"/>
        </a:p>
      </dsp:txBody>
      <dsp:txXfrm>
        <a:off x="2330431" y="1328707"/>
        <a:ext cx="1105970" cy="853041"/>
      </dsp:txXfrm>
    </dsp:sp>
    <dsp:sp modelId="{4337FC0D-11E8-4D2C-81E2-CE1EDE7396A3}">
      <dsp:nvSpPr>
        <dsp:cNvPr id="0" name=""/>
        <dsp:cNvSpPr/>
      </dsp:nvSpPr>
      <dsp:spPr>
        <a:xfrm rot="16200000">
          <a:off x="2810956" y="853795"/>
          <a:ext cx="144919" cy="331254"/>
        </a:xfrm>
        <a:prstGeom prst="rightArrow">
          <a:avLst>
            <a:gd name="adj1" fmla="val 60000"/>
            <a:gd name="adj2" fmla="val 50000"/>
          </a:avLst>
        </a:prstGeom>
        <a:gradFill rotWithShape="0">
          <a:gsLst>
            <a:gs pos="0">
              <a:schemeClr val="accent5">
                <a:tint val="60000"/>
                <a:hueOff val="0"/>
                <a:satOff val="0"/>
                <a:lumOff val="0"/>
                <a:alphaOff val="0"/>
                <a:tint val="94000"/>
                <a:satMod val="100000"/>
                <a:lumMod val="104000"/>
              </a:schemeClr>
            </a:gs>
            <a:gs pos="69000">
              <a:schemeClr val="accent5">
                <a:tint val="60000"/>
                <a:hueOff val="0"/>
                <a:satOff val="0"/>
                <a:lumOff val="0"/>
                <a:alphaOff val="0"/>
                <a:shade val="86000"/>
                <a:satMod val="130000"/>
                <a:lumMod val="102000"/>
              </a:schemeClr>
            </a:gs>
            <a:gs pos="100000">
              <a:schemeClr val="accent5">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2832694" y="941784"/>
        <a:ext cx="101443" cy="198752"/>
      </dsp:txXfrm>
    </dsp:sp>
    <dsp:sp modelId="{FDAC661D-F3C4-40E5-B635-7C0AC2BE527D}">
      <dsp:nvSpPr>
        <dsp:cNvPr id="0" name=""/>
        <dsp:cNvSpPr/>
      </dsp:nvSpPr>
      <dsp:spPr>
        <a:xfrm>
          <a:off x="2444990" y="1752"/>
          <a:ext cx="876851" cy="87685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JINR</a:t>
          </a:r>
          <a:endParaRPr lang="ru-RU" sz="1700" b="1" kern="1200" dirty="0"/>
        </a:p>
      </dsp:txBody>
      <dsp:txXfrm>
        <a:off x="2573402" y="130164"/>
        <a:ext cx="620027" cy="620027"/>
      </dsp:txXfrm>
    </dsp:sp>
    <dsp:sp modelId="{11BB6C54-2EF2-439E-969F-846754779302}">
      <dsp:nvSpPr>
        <dsp:cNvPr id="0" name=""/>
        <dsp:cNvSpPr/>
      </dsp:nvSpPr>
      <dsp:spPr>
        <a:xfrm rot="19285714">
          <a:off x="3447795" y="1101225"/>
          <a:ext cx="96049" cy="331254"/>
        </a:xfrm>
        <a:prstGeom prst="rightArrow">
          <a:avLst>
            <a:gd name="adj1" fmla="val 60000"/>
            <a:gd name="adj2" fmla="val 50000"/>
          </a:avLst>
        </a:prstGeom>
        <a:gradFill rotWithShape="0">
          <a:gsLst>
            <a:gs pos="0">
              <a:schemeClr val="accent5">
                <a:tint val="60000"/>
                <a:hueOff val="0"/>
                <a:satOff val="0"/>
                <a:lumOff val="0"/>
                <a:alphaOff val="0"/>
                <a:tint val="94000"/>
                <a:satMod val="100000"/>
                <a:lumMod val="104000"/>
              </a:schemeClr>
            </a:gs>
            <a:gs pos="69000">
              <a:schemeClr val="accent5">
                <a:tint val="60000"/>
                <a:hueOff val="0"/>
                <a:satOff val="0"/>
                <a:lumOff val="0"/>
                <a:alphaOff val="0"/>
                <a:shade val="86000"/>
                <a:satMod val="130000"/>
                <a:lumMod val="102000"/>
              </a:schemeClr>
            </a:gs>
            <a:gs pos="100000">
              <a:schemeClr val="accent5">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3450938" y="1176459"/>
        <a:ext cx="67234" cy="198752"/>
      </dsp:txXfrm>
    </dsp:sp>
    <dsp:sp modelId="{B4E66CF0-FFB2-48B1-A359-422B74FA43C0}">
      <dsp:nvSpPr>
        <dsp:cNvPr id="0" name=""/>
        <dsp:cNvSpPr/>
      </dsp:nvSpPr>
      <dsp:spPr>
        <a:xfrm>
          <a:off x="3473138" y="496882"/>
          <a:ext cx="876851" cy="87685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PNPI</a:t>
          </a:r>
          <a:endParaRPr lang="ru-RU" sz="1600" b="1" kern="1200" dirty="0"/>
        </a:p>
      </dsp:txBody>
      <dsp:txXfrm>
        <a:off x="3601550" y="625294"/>
        <a:ext cx="620027" cy="620027"/>
      </dsp:txXfrm>
    </dsp:sp>
    <dsp:sp modelId="{3823CC26-205E-42F8-90E4-D18D04473ADB}">
      <dsp:nvSpPr>
        <dsp:cNvPr id="0" name=""/>
        <dsp:cNvSpPr/>
      </dsp:nvSpPr>
      <dsp:spPr>
        <a:xfrm rot="771429">
          <a:off x="3655642" y="1772355"/>
          <a:ext cx="56945" cy="331254"/>
        </a:xfrm>
        <a:prstGeom prst="rightArrow">
          <a:avLst>
            <a:gd name="adj1" fmla="val 60000"/>
            <a:gd name="adj2" fmla="val 50000"/>
          </a:avLst>
        </a:prstGeom>
        <a:gradFill rotWithShape="0">
          <a:gsLst>
            <a:gs pos="0">
              <a:schemeClr val="accent5">
                <a:tint val="60000"/>
                <a:hueOff val="0"/>
                <a:satOff val="0"/>
                <a:lumOff val="0"/>
                <a:alphaOff val="0"/>
                <a:tint val="94000"/>
                <a:satMod val="100000"/>
                <a:lumMod val="104000"/>
              </a:schemeClr>
            </a:gs>
            <a:gs pos="69000">
              <a:schemeClr val="accent5">
                <a:tint val="60000"/>
                <a:hueOff val="0"/>
                <a:satOff val="0"/>
                <a:lumOff val="0"/>
                <a:alphaOff val="0"/>
                <a:shade val="86000"/>
                <a:satMod val="130000"/>
                <a:lumMod val="102000"/>
              </a:schemeClr>
            </a:gs>
            <a:gs pos="100000">
              <a:schemeClr val="accent5">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3655856" y="1836705"/>
        <a:ext cx="39862" cy="198752"/>
      </dsp:txXfrm>
    </dsp:sp>
    <dsp:sp modelId="{5312A2DD-9342-4434-9A64-42C1367017A6}">
      <dsp:nvSpPr>
        <dsp:cNvPr id="0" name=""/>
        <dsp:cNvSpPr/>
      </dsp:nvSpPr>
      <dsp:spPr>
        <a:xfrm>
          <a:off x="3727070" y="1609429"/>
          <a:ext cx="876851" cy="87685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ITEP</a:t>
          </a:r>
          <a:endParaRPr lang="ru-RU" sz="1600" b="1" kern="1200" dirty="0"/>
        </a:p>
      </dsp:txBody>
      <dsp:txXfrm>
        <a:off x="3855482" y="1737841"/>
        <a:ext cx="620027" cy="620027"/>
      </dsp:txXfrm>
    </dsp:sp>
    <dsp:sp modelId="{5EBDBE07-07DA-4A33-8106-AA904721ADA7}">
      <dsp:nvSpPr>
        <dsp:cNvPr id="0" name=""/>
        <dsp:cNvSpPr/>
      </dsp:nvSpPr>
      <dsp:spPr>
        <a:xfrm rot="3857143">
          <a:off x="3142131" y="2263863"/>
          <a:ext cx="131985" cy="331254"/>
        </a:xfrm>
        <a:prstGeom prst="rightArrow">
          <a:avLst>
            <a:gd name="adj1" fmla="val 60000"/>
            <a:gd name="adj2" fmla="val 50000"/>
          </a:avLst>
        </a:prstGeom>
        <a:gradFill rotWithShape="0">
          <a:gsLst>
            <a:gs pos="0">
              <a:schemeClr val="accent5">
                <a:tint val="60000"/>
                <a:hueOff val="0"/>
                <a:satOff val="0"/>
                <a:lumOff val="0"/>
                <a:alphaOff val="0"/>
                <a:tint val="94000"/>
                <a:satMod val="100000"/>
                <a:lumMod val="104000"/>
              </a:schemeClr>
            </a:gs>
            <a:gs pos="69000">
              <a:schemeClr val="accent5">
                <a:tint val="60000"/>
                <a:hueOff val="0"/>
                <a:satOff val="0"/>
                <a:lumOff val="0"/>
                <a:alphaOff val="0"/>
                <a:shade val="86000"/>
                <a:satMod val="130000"/>
                <a:lumMod val="102000"/>
              </a:schemeClr>
            </a:gs>
            <a:gs pos="100000">
              <a:schemeClr val="accent5">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a:off x="3153339" y="2312277"/>
        <a:ext cx="92390" cy="198752"/>
      </dsp:txXfrm>
    </dsp:sp>
    <dsp:sp modelId="{796A0938-07DF-49DA-8B2F-8F3AF7DA74A6}">
      <dsp:nvSpPr>
        <dsp:cNvPr id="0" name=""/>
        <dsp:cNvSpPr/>
      </dsp:nvSpPr>
      <dsp:spPr>
        <a:xfrm>
          <a:off x="3015569" y="2501622"/>
          <a:ext cx="876851" cy="87685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RRC-KI</a:t>
          </a:r>
          <a:endParaRPr lang="ru-RU" sz="1700" b="1" kern="1200" dirty="0"/>
        </a:p>
      </dsp:txBody>
      <dsp:txXfrm>
        <a:off x="3143981" y="2630034"/>
        <a:ext cx="620027" cy="620027"/>
      </dsp:txXfrm>
    </dsp:sp>
    <dsp:sp modelId="{12E9C11F-AE9F-4195-B8EB-6ECAB26F3C56}">
      <dsp:nvSpPr>
        <dsp:cNvPr id="0" name=""/>
        <dsp:cNvSpPr/>
      </dsp:nvSpPr>
      <dsp:spPr>
        <a:xfrm rot="6942857">
          <a:off x="2492716" y="2263863"/>
          <a:ext cx="131985" cy="331254"/>
        </a:xfrm>
        <a:prstGeom prst="rightArrow">
          <a:avLst>
            <a:gd name="adj1" fmla="val 60000"/>
            <a:gd name="adj2" fmla="val 50000"/>
          </a:avLst>
        </a:prstGeom>
        <a:gradFill rotWithShape="0">
          <a:gsLst>
            <a:gs pos="0">
              <a:schemeClr val="accent5">
                <a:tint val="60000"/>
                <a:hueOff val="0"/>
                <a:satOff val="0"/>
                <a:lumOff val="0"/>
                <a:alphaOff val="0"/>
                <a:tint val="94000"/>
                <a:satMod val="100000"/>
                <a:lumMod val="104000"/>
              </a:schemeClr>
            </a:gs>
            <a:gs pos="69000">
              <a:schemeClr val="accent5">
                <a:tint val="60000"/>
                <a:hueOff val="0"/>
                <a:satOff val="0"/>
                <a:lumOff val="0"/>
                <a:alphaOff val="0"/>
                <a:shade val="86000"/>
                <a:satMod val="130000"/>
                <a:lumMod val="102000"/>
              </a:schemeClr>
            </a:gs>
            <a:gs pos="100000">
              <a:schemeClr val="accent5">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2521103" y="2312277"/>
        <a:ext cx="92390" cy="198752"/>
      </dsp:txXfrm>
    </dsp:sp>
    <dsp:sp modelId="{6BBCA3BD-3F3D-471F-94FD-051295A5A4E4}">
      <dsp:nvSpPr>
        <dsp:cNvPr id="0" name=""/>
        <dsp:cNvSpPr/>
      </dsp:nvSpPr>
      <dsp:spPr>
        <a:xfrm>
          <a:off x="1874411" y="2501622"/>
          <a:ext cx="876851" cy="87685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IHEP</a:t>
          </a:r>
          <a:endParaRPr lang="ru-RU" sz="1700" b="1" kern="1200" dirty="0"/>
        </a:p>
      </dsp:txBody>
      <dsp:txXfrm>
        <a:off x="2002823" y="2630034"/>
        <a:ext cx="620027" cy="620027"/>
      </dsp:txXfrm>
    </dsp:sp>
    <dsp:sp modelId="{309F6A76-CDCB-4A56-878A-9297EB8D632C}">
      <dsp:nvSpPr>
        <dsp:cNvPr id="0" name=""/>
        <dsp:cNvSpPr/>
      </dsp:nvSpPr>
      <dsp:spPr>
        <a:xfrm rot="10028571">
          <a:off x="2054244" y="1772355"/>
          <a:ext cx="56945" cy="331254"/>
        </a:xfrm>
        <a:prstGeom prst="rightArrow">
          <a:avLst>
            <a:gd name="adj1" fmla="val 60000"/>
            <a:gd name="adj2" fmla="val 50000"/>
          </a:avLst>
        </a:prstGeom>
        <a:gradFill rotWithShape="0">
          <a:gsLst>
            <a:gs pos="0">
              <a:schemeClr val="accent5">
                <a:tint val="60000"/>
                <a:hueOff val="0"/>
                <a:satOff val="0"/>
                <a:lumOff val="0"/>
                <a:alphaOff val="0"/>
                <a:tint val="94000"/>
                <a:satMod val="100000"/>
                <a:lumMod val="104000"/>
              </a:schemeClr>
            </a:gs>
            <a:gs pos="69000">
              <a:schemeClr val="accent5">
                <a:tint val="60000"/>
                <a:hueOff val="0"/>
                <a:satOff val="0"/>
                <a:lumOff val="0"/>
                <a:alphaOff val="0"/>
                <a:shade val="86000"/>
                <a:satMod val="130000"/>
                <a:lumMod val="102000"/>
              </a:schemeClr>
            </a:gs>
            <a:gs pos="100000">
              <a:schemeClr val="accent5">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2071113" y="1836705"/>
        <a:ext cx="39862" cy="198752"/>
      </dsp:txXfrm>
    </dsp:sp>
    <dsp:sp modelId="{3736D49E-B4A7-492E-9952-539FFA69A206}">
      <dsp:nvSpPr>
        <dsp:cNvPr id="0" name=""/>
        <dsp:cNvSpPr/>
      </dsp:nvSpPr>
      <dsp:spPr>
        <a:xfrm>
          <a:off x="1162911" y="1609429"/>
          <a:ext cx="876851" cy="87685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INR</a:t>
          </a:r>
          <a:endParaRPr lang="ru-RU" sz="1700" b="1" kern="1200" dirty="0"/>
        </a:p>
      </dsp:txBody>
      <dsp:txXfrm>
        <a:off x="1291323" y="1737841"/>
        <a:ext cx="620027" cy="620027"/>
      </dsp:txXfrm>
    </dsp:sp>
    <dsp:sp modelId="{9A924567-C7DD-437F-8E7C-79FA627705CD}">
      <dsp:nvSpPr>
        <dsp:cNvPr id="0" name=""/>
        <dsp:cNvSpPr/>
      </dsp:nvSpPr>
      <dsp:spPr>
        <a:xfrm rot="13114286">
          <a:off x="2244766" y="1111448"/>
          <a:ext cx="78131" cy="331254"/>
        </a:xfrm>
        <a:prstGeom prst="rightArrow">
          <a:avLst>
            <a:gd name="adj1" fmla="val 60000"/>
            <a:gd name="adj2" fmla="val 50000"/>
          </a:avLst>
        </a:prstGeom>
        <a:gradFill rotWithShape="0">
          <a:gsLst>
            <a:gs pos="0">
              <a:schemeClr val="accent5">
                <a:tint val="60000"/>
                <a:hueOff val="0"/>
                <a:satOff val="0"/>
                <a:lumOff val="0"/>
                <a:alphaOff val="0"/>
                <a:tint val="94000"/>
                <a:satMod val="100000"/>
                <a:lumMod val="104000"/>
              </a:schemeClr>
            </a:gs>
            <a:gs pos="69000">
              <a:schemeClr val="accent5">
                <a:tint val="60000"/>
                <a:hueOff val="0"/>
                <a:satOff val="0"/>
                <a:lumOff val="0"/>
                <a:alphaOff val="0"/>
                <a:shade val="86000"/>
                <a:satMod val="130000"/>
                <a:lumMod val="102000"/>
              </a:schemeClr>
            </a:gs>
            <a:gs pos="100000">
              <a:schemeClr val="accent5">
                <a:tint val="60000"/>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ru-RU" sz="1400" kern="1200"/>
        </a:p>
      </dsp:txBody>
      <dsp:txXfrm rot="10800000">
        <a:off x="2265648" y="1185006"/>
        <a:ext cx="54692" cy="198752"/>
      </dsp:txXfrm>
    </dsp:sp>
    <dsp:sp modelId="{B7760184-3617-417B-9844-E021BAD98688}">
      <dsp:nvSpPr>
        <dsp:cNvPr id="0" name=""/>
        <dsp:cNvSpPr/>
      </dsp:nvSpPr>
      <dsp:spPr>
        <a:xfrm>
          <a:off x="1356975" y="496882"/>
          <a:ext cx="996585" cy="876851"/>
        </a:xfrm>
        <a:prstGeom prst="ellips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t>SpbSU</a:t>
          </a:r>
          <a:endParaRPr lang="ru-RU" sz="1400" b="1" kern="1200" dirty="0"/>
        </a:p>
      </dsp:txBody>
      <dsp:txXfrm>
        <a:off x="1502921" y="625294"/>
        <a:ext cx="704693" cy="620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5D7C5-4149-41D8-87C6-DA9D291F751A}">
      <dsp:nvSpPr>
        <dsp:cNvPr id="0" name=""/>
        <dsp:cNvSpPr/>
      </dsp:nvSpPr>
      <dsp:spPr>
        <a:xfrm>
          <a:off x="6544" y="232066"/>
          <a:ext cx="1101921" cy="804185"/>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ctr" defTabSz="711200">
            <a:lnSpc>
              <a:spcPct val="90000"/>
            </a:lnSpc>
            <a:spcBef>
              <a:spcPct val="0"/>
            </a:spcBef>
            <a:spcAft>
              <a:spcPct val="15000"/>
            </a:spcAft>
            <a:buChar char="•"/>
          </a:pPr>
          <a:endParaRPr lang="ru-RU" sz="1600" kern="1200" dirty="0">
            <a:latin typeface="Arial" panose="020B0604020202020204" pitchFamily="34" charset="0"/>
            <a:cs typeface="Arial" panose="020B0604020202020204" pitchFamily="34" charset="0"/>
          </a:endParaRPr>
        </a:p>
        <a:p>
          <a:pPr marL="171450" lvl="1" indent="-171450" algn="ctr"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38 qubits</a:t>
          </a:r>
          <a:endParaRPr lang="ru-RU" sz="1600" kern="1200" dirty="0">
            <a:latin typeface="Arial" panose="020B0604020202020204" pitchFamily="34" charset="0"/>
            <a:cs typeface="Arial" panose="020B0604020202020204" pitchFamily="34" charset="0"/>
          </a:endParaRPr>
        </a:p>
      </dsp:txBody>
      <dsp:txXfrm>
        <a:off x="25387" y="250909"/>
        <a:ext cx="1064235" cy="785342"/>
      </dsp:txXfrm>
    </dsp:sp>
    <dsp:sp modelId="{A49D883B-CD07-4C19-9548-95D4794F1A0E}">
      <dsp:nvSpPr>
        <dsp:cNvPr id="0" name=""/>
        <dsp:cNvSpPr/>
      </dsp:nvSpPr>
      <dsp:spPr>
        <a:xfrm>
          <a:off x="4" y="0"/>
          <a:ext cx="1115244" cy="376027"/>
        </a:xfrm>
        <a:prstGeom prst="rect">
          <a:avLst/>
        </a:prstGeom>
        <a:solidFill>
          <a:schemeClr val="accent5">
            <a:shade val="80000"/>
            <a:hueOff val="0"/>
            <a:satOff val="0"/>
            <a:lumOff val="0"/>
            <a:alphaOff val="0"/>
          </a:schemeClr>
        </a:solidFill>
        <a:ln w="1905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ru-RU" sz="1700" kern="1200" dirty="0">
              <a:latin typeface="Arial" panose="020B0604020202020204" pitchFamily="34" charset="0"/>
              <a:cs typeface="Arial" panose="020B0604020202020204" pitchFamily="34" charset="0"/>
            </a:rPr>
            <a:t>   </a:t>
          </a:r>
          <a:r>
            <a:rPr lang="en-US" sz="1700" kern="1200" dirty="0">
              <a:latin typeface="Arial" panose="020B0604020202020204" pitchFamily="34" charset="0"/>
              <a:cs typeface="Arial" panose="020B0604020202020204" pitchFamily="34" charset="0"/>
            </a:rPr>
            <a:t>CPU</a:t>
          </a:r>
          <a:endParaRPr lang="ru-RU" sz="1700" kern="1200" dirty="0">
            <a:latin typeface="Arial" panose="020B0604020202020204" pitchFamily="34" charset="0"/>
            <a:cs typeface="Arial" panose="020B0604020202020204" pitchFamily="34" charset="0"/>
          </a:endParaRPr>
        </a:p>
      </dsp:txBody>
      <dsp:txXfrm>
        <a:off x="4" y="0"/>
        <a:ext cx="785383" cy="376027"/>
      </dsp:txXfrm>
    </dsp:sp>
    <dsp:sp modelId="{E8550509-38AB-4BE6-B476-6509089D23A4}">
      <dsp:nvSpPr>
        <dsp:cNvPr id="0" name=""/>
        <dsp:cNvSpPr/>
      </dsp:nvSpPr>
      <dsp:spPr>
        <a:xfrm flipH="1" flipV="1">
          <a:off x="997286" y="1185189"/>
          <a:ext cx="160871" cy="156182"/>
        </a:xfrm>
        <a:prstGeom prst="ellipse">
          <a:avLst/>
        </a:prstGeom>
        <a:solidFill>
          <a:schemeClr val="bg1">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EB8BD3F1-E3CF-4402-8D31-D9EF05608B41}">
      <dsp:nvSpPr>
        <dsp:cNvPr id="0" name=""/>
        <dsp:cNvSpPr/>
      </dsp:nvSpPr>
      <dsp:spPr>
        <a:xfrm>
          <a:off x="1155678" y="145174"/>
          <a:ext cx="1101921" cy="88589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5">
              <a:shade val="80000"/>
              <a:hueOff val="270269"/>
              <a:satOff val="-1060"/>
              <a:lumOff val="25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   </a:t>
          </a:r>
          <a:endParaRPr lang="ru-RU" sz="2000" kern="1200" dirty="0"/>
        </a:p>
        <a:p>
          <a:pPr marL="171450" lvl="1" indent="-171450" algn="ctr"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34 qubits </a:t>
          </a:r>
          <a:endParaRPr lang="ru-RU" sz="1600" kern="1200" dirty="0">
            <a:latin typeface="Arial" panose="020B0604020202020204" pitchFamily="34" charset="0"/>
            <a:cs typeface="Arial" panose="020B0604020202020204" pitchFamily="34" charset="0"/>
          </a:endParaRPr>
        </a:p>
      </dsp:txBody>
      <dsp:txXfrm>
        <a:off x="1176435" y="165931"/>
        <a:ext cx="1060407" cy="865133"/>
      </dsp:txXfrm>
    </dsp:sp>
    <dsp:sp modelId="{EAD69242-0D50-4ACC-955A-9E0F56851B78}">
      <dsp:nvSpPr>
        <dsp:cNvPr id="0" name=""/>
        <dsp:cNvSpPr/>
      </dsp:nvSpPr>
      <dsp:spPr>
        <a:xfrm>
          <a:off x="1153893" y="0"/>
          <a:ext cx="1101921" cy="439311"/>
        </a:xfrm>
        <a:prstGeom prst="rect">
          <a:avLst/>
        </a:prstGeom>
        <a:solidFill>
          <a:srgbClr val="FF0000"/>
        </a:solidFill>
        <a:ln w="19050" cap="flat" cmpd="sng" algn="ctr">
          <a:solidFill>
            <a:schemeClr val="accent5">
              <a:shade val="80000"/>
              <a:hueOff val="270269"/>
              <a:satOff val="-1060"/>
              <a:lumOff val="251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ru-RU" sz="1700" kern="1200" dirty="0">
              <a:latin typeface="Arial" panose="020B0604020202020204" pitchFamily="34" charset="0"/>
              <a:cs typeface="Arial" panose="020B0604020202020204" pitchFamily="34" charset="0"/>
            </a:rPr>
            <a:t>   </a:t>
          </a:r>
          <a:r>
            <a:rPr lang="en-US" sz="1700" kern="1200" dirty="0">
              <a:latin typeface="Arial" panose="020B0604020202020204" pitchFamily="34" charset="0"/>
              <a:cs typeface="Arial" panose="020B0604020202020204" pitchFamily="34" charset="0"/>
            </a:rPr>
            <a:t>GPU</a:t>
          </a:r>
          <a:endParaRPr lang="ru-RU" sz="1700" kern="1200" dirty="0">
            <a:latin typeface="Arial" panose="020B0604020202020204" pitchFamily="34" charset="0"/>
            <a:cs typeface="Arial" panose="020B0604020202020204" pitchFamily="34" charset="0"/>
          </a:endParaRPr>
        </a:p>
      </dsp:txBody>
      <dsp:txXfrm>
        <a:off x="1153893" y="0"/>
        <a:ext cx="776001" cy="439311"/>
      </dsp:txXfrm>
    </dsp:sp>
    <dsp:sp modelId="{2895F712-0A44-4D2B-803E-68C9AD97C2F1}">
      <dsp:nvSpPr>
        <dsp:cNvPr id="0" name=""/>
        <dsp:cNvSpPr/>
      </dsp:nvSpPr>
      <dsp:spPr>
        <a:xfrm flipH="1">
          <a:off x="2125171" y="1272627"/>
          <a:ext cx="174860" cy="171651"/>
        </a:xfrm>
        <a:prstGeom prst="ellipse">
          <a:avLst/>
        </a:prstGeom>
        <a:solidFill>
          <a:schemeClr val="bg1"/>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AADBF-9497-4476-9AC4-DEBBD0575FC5}" type="datetimeFigureOut">
              <a:rPr lang="ru-RU" smtClean="0"/>
              <a:t>23.06.2022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EFD9F-764B-4F57-8E59-80287173A47D}" type="slidenum">
              <a:rPr lang="ru-RU" smtClean="0"/>
              <a:t>‹#›</a:t>
            </a:fld>
            <a:endParaRPr lang="ru-RU"/>
          </a:p>
        </p:txBody>
      </p:sp>
    </p:spTree>
    <p:extLst>
      <p:ext uri="{BB962C8B-B14F-4D97-AF65-F5344CB8AC3E}">
        <p14:creationId xmlns:p14="http://schemas.microsoft.com/office/powerpoint/2010/main" val="361448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развитие ИТ-технологий и научных вычислений, направленных на решение стратегических задач ОИЯИ путем внедрения и развития целого ряда передовых ИТ-решений, интегрированных в единую вычислительную среду научная ИТ-экосистема, которая сочетает в себе множество технологических решений, концепций и методологий </a:t>
            </a:r>
          </a:p>
        </p:txBody>
      </p:sp>
      <p:sp>
        <p:nvSpPr>
          <p:cNvPr id="4" name="Номер слайда 3"/>
          <p:cNvSpPr>
            <a:spLocks noGrp="1"/>
          </p:cNvSpPr>
          <p:nvPr>
            <p:ph type="sldNum" sz="quarter" idx="10"/>
          </p:nvPr>
        </p:nvSpPr>
        <p:spPr/>
        <p:txBody>
          <a:bodyPr/>
          <a:lstStyle/>
          <a:p>
            <a:fld id="{946A5344-2681-4114-B520-566B13976F6A}" type="slidenum">
              <a:rPr lang="ru-RU" smtClean="0"/>
              <a:t>13</a:t>
            </a:fld>
            <a:endParaRPr lang="ru-RU"/>
          </a:p>
        </p:txBody>
      </p:sp>
    </p:spTree>
    <p:extLst>
      <p:ext uri="{BB962C8B-B14F-4D97-AF65-F5344CB8AC3E}">
        <p14:creationId xmlns:p14="http://schemas.microsoft.com/office/powerpoint/2010/main" val="421994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a:solidFill>
                  <a:schemeClr val="tx1"/>
                </a:solidFill>
                <a:effectLst/>
                <a:latin typeface="+mn-lt"/>
                <a:ea typeface="+mn-ea"/>
                <a:cs typeface="+mn-cs"/>
              </a:rPr>
              <a:t>It encompasses the IT-ecosystem for the NICA project, Tier-1 of the CMS experiment at JINR, Tier-2/CICC providing support to the experiments at the LHC, FAIR and other large-scale experiments, as well as support to users of the JINR Laboratories and its Member States; the integrated cloud environment of the JINR Member States for support of JINR users and experiments (NICA, BESIII, </a:t>
            </a:r>
            <a:r>
              <a:rPr lang="en-GB" sz="1200" kern="1200" dirty="0" err="1">
                <a:solidFill>
                  <a:schemeClr val="tx1"/>
                </a:solidFill>
                <a:effectLst/>
                <a:latin typeface="+mn-lt"/>
                <a:ea typeface="+mn-ea"/>
                <a:cs typeface="+mn-cs"/>
              </a:rPr>
              <a:t>NOvA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Daya</a:t>
            </a:r>
            <a:r>
              <a:rPr lang="en-GB" sz="1200" kern="1200" dirty="0">
                <a:solidFill>
                  <a:schemeClr val="tx1"/>
                </a:solidFill>
                <a:effectLst/>
                <a:latin typeface="+mn-lt"/>
                <a:ea typeface="+mn-ea"/>
                <a:cs typeface="+mn-cs"/>
              </a:rPr>
              <a:t> Bay, JUNO, etc.); the </a:t>
            </a:r>
            <a:r>
              <a:rPr lang="en-GB" sz="1200" kern="1200" dirty="0" err="1">
                <a:solidFill>
                  <a:schemeClr val="tx1"/>
                </a:solidFill>
                <a:effectLst/>
                <a:latin typeface="+mn-lt"/>
                <a:ea typeface="+mn-ea"/>
                <a:cs typeface="+mn-cs"/>
              </a:rPr>
              <a:t>HybriLIT</a:t>
            </a:r>
            <a:r>
              <a:rPr lang="en-GB" sz="1200" kern="1200" dirty="0">
                <a:solidFill>
                  <a:schemeClr val="tx1"/>
                </a:solidFill>
                <a:effectLst/>
                <a:latin typeface="+mn-lt"/>
                <a:ea typeface="+mn-ea"/>
                <a:cs typeface="+mn-cs"/>
              </a:rPr>
              <a:t> platform with the “</a:t>
            </a:r>
            <a:r>
              <a:rPr lang="en-GB" sz="1200" kern="1200" dirty="0" err="1">
                <a:solidFill>
                  <a:schemeClr val="tx1"/>
                </a:solidFill>
                <a:effectLst/>
                <a:latin typeface="+mn-lt"/>
                <a:ea typeface="+mn-ea"/>
                <a:cs typeface="+mn-cs"/>
              </a:rPr>
              <a:t>Govorun</a:t>
            </a:r>
            <a:r>
              <a:rPr lang="en-GB" sz="1200" kern="1200" dirty="0">
                <a:solidFill>
                  <a:schemeClr val="tx1"/>
                </a:solidFill>
                <a:effectLst/>
                <a:latin typeface="+mn-lt"/>
                <a:ea typeface="+mn-ea"/>
                <a:cs typeface="+mn-cs"/>
              </a:rPr>
              <a:t>” supercomputer </a:t>
            </a:r>
            <a:endParaRPr lang="ru-RU" dirty="0"/>
          </a:p>
        </p:txBody>
      </p:sp>
      <p:sp>
        <p:nvSpPr>
          <p:cNvPr id="4" name="Номер слайда 3"/>
          <p:cNvSpPr>
            <a:spLocks noGrp="1"/>
          </p:cNvSpPr>
          <p:nvPr>
            <p:ph type="sldNum" sz="quarter" idx="10"/>
          </p:nvPr>
        </p:nvSpPr>
        <p:spPr/>
        <p:txBody>
          <a:bodyPr/>
          <a:lstStyle/>
          <a:p>
            <a:fld id="{380203D7-D8EC-42D1-A200-2E3551A789F7}" type="slidenum">
              <a:rPr lang="ru-RU" smtClean="0"/>
              <a:t>16</a:t>
            </a:fld>
            <a:endParaRPr lang="ru-RU"/>
          </a:p>
        </p:txBody>
      </p:sp>
    </p:spTree>
    <p:extLst>
      <p:ext uri="{BB962C8B-B14F-4D97-AF65-F5344CB8AC3E}">
        <p14:creationId xmlns:p14="http://schemas.microsoft.com/office/powerpoint/2010/main" val="373429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last few months we have taken the leading position in the world in processing data from the SMS experiment </a:t>
            </a:r>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18</a:t>
            </a:fld>
            <a:endParaRPr lang="ru-RU"/>
          </a:p>
        </p:txBody>
      </p:sp>
    </p:spTree>
    <p:extLst>
      <p:ext uri="{BB962C8B-B14F-4D97-AF65-F5344CB8AC3E}">
        <p14:creationId xmlns:p14="http://schemas.microsoft.com/office/powerpoint/2010/main" val="338423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10c6dffd9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10c6dffd9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1873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t>27</a:t>
            </a:fld>
            <a:endParaRPr lang="ru-RU"/>
          </a:p>
        </p:txBody>
      </p:sp>
    </p:spTree>
    <p:extLst>
      <p:ext uri="{BB962C8B-B14F-4D97-AF65-F5344CB8AC3E}">
        <p14:creationId xmlns:p14="http://schemas.microsoft.com/office/powerpoint/2010/main" val="193737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5186D-78B3-41D7-853C-759E3277444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9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34</a:t>
            </a:fld>
            <a:endParaRPr lang="ru-RU">
              <a:solidFill>
                <a:prstClr val="black"/>
              </a:solidFill>
            </a:endParaRPr>
          </a:p>
        </p:txBody>
      </p:sp>
    </p:spTree>
    <p:extLst>
      <p:ext uri="{BB962C8B-B14F-4D97-AF65-F5344CB8AC3E}">
        <p14:creationId xmlns:p14="http://schemas.microsoft.com/office/powerpoint/2010/main" val="229784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a:t>
            </a:r>
            <a:r>
              <a:rPr lang="ru-RU" dirty="0">
                <a:solidFill>
                  <a:prstClr val="black"/>
                </a:solidFill>
                <a:latin typeface="Times New Roman" panose="02020603050405020304" pitchFamily="18" charset="0"/>
                <a:ea typeface="Times New Roman" panose="02020603050405020304" pitchFamily="18" charset="0"/>
              </a:rPr>
              <a:t>СК «Говорун» - это гибкая, масштабируемая, </a:t>
            </a:r>
            <a:r>
              <a:rPr lang="ru-RU" dirty="0" err="1">
                <a:solidFill>
                  <a:srgbClr val="FF0000"/>
                </a:solidFill>
                <a:latin typeface="Times New Roman" panose="02020603050405020304" pitchFamily="18" charset="0"/>
                <a:ea typeface="Times New Roman" panose="02020603050405020304" pitchFamily="18" charset="0"/>
              </a:rPr>
              <a:t>гиперконвергентная</a:t>
            </a:r>
            <a:r>
              <a:rPr lang="ru-RU" dirty="0">
                <a:solidFill>
                  <a:srgbClr val="FF0000"/>
                </a:solidFill>
                <a:latin typeface="Times New Roman" panose="02020603050405020304" pitchFamily="18" charset="0"/>
                <a:ea typeface="Times New Roman" panose="02020603050405020304" pitchFamily="18" charset="0"/>
              </a:rPr>
              <a:t> система</a:t>
            </a:r>
            <a:r>
              <a:rPr lang="ru-RU" dirty="0">
                <a:solidFill>
                  <a:prstClr val="black"/>
                </a:solidFill>
                <a:latin typeface="Times New Roman" panose="02020603050405020304" pitchFamily="18" charset="0"/>
                <a:ea typeface="Times New Roman" panose="02020603050405020304" pitchFamily="18" charset="0"/>
              </a:rPr>
              <a:t>, объединяющая вычислительные архитектуры различных типов, иерархическую систему обработки и хранения данных. </a:t>
            </a:r>
          </a:p>
          <a:p>
            <a:endParaRPr lang="ru-RU" dirty="0"/>
          </a:p>
          <a:p>
            <a:r>
              <a:rPr lang="ru-RU" dirty="0"/>
              <a:t>с целью исследования возможностей инфраструктуры ЛИТ</a:t>
            </a:r>
            <a:r>
              <a:rPr lang="ru-RU" baseline="0" dirty="0"/>
              <a:t> д</a:t>
            </a:r>
            <a:r>
              <a:rPr lang="ru-RU" dirty="0"/>
              <a:t>ля оценки  доступных границ расчетов (</a:t>
            </a:r>
            <a:r>
              <a:rPr lang="ru-RU" baseline="0" dirty="0"/>
              <a:t> </a:t>
            </a:r>
            <a:r>
              <a:rPr lang="ru-RU" dirty="0"/>
              <a:t>количества </a:t>
            </a:r>
            <a:r>
              <a:rPr lang="ru-RU" dirty="0" err="1"/>
              <a:t>кубитов</a:t>
            </a:r>
            <a:r>
              <a:rPr lang="ru-RU" dirty="0"/>
              <a:t> и времени</a:t>
            </a:r>
            <a:r>
              <a:rPr lang="ru-RU" baseline="0" dirty="0"/>
              <a:t> выполнения алгоритма)  </a:t>
            </a:r>
            <a:endParaRPr lang="en-US" baseline="0" dirty="0"/>
          </a:p>
          <a:p>
            <a:r>
              <a:rPr lang="ru-RU" baseline="0" dirty="0"/>
              <a:t>было произведено тестирование на 2-х различных типах архитектур на следующих алгоритмах: тестовом алгоритме (а ля </a:t>
            </a:r>
            <a:r>
              <a:rPr lang="en-US" baseline="0" dirty="0"/>
              <a:t> Google)</a:t>
            </a:r>
            <a:r>
              <a:rPr lang="ru-RU" baseline="0" dirty="0"/>
              <a:t>, алгоритме </a:t>
            </a:r>
            <a:r>
              <a:rPr lang="ru-RU" baseline="0" dirty="0" err="1"/>
              <a:t>Гровера</a:t>
            </a:r>
            <a:r>
              <a:rPr lang="ru-RU" baseline="0" dirty="0"/>
              <a:t> и квантовом преобразовании Фурье.)</a:t>
            </a:r>
          </a:p>
          <a:p>
            <a:r>
              <a:rPr lang="ru-RU" dirty="0"/>
              <a:t>На</a:t>
            </a:r>
            <a:r>
              <a:rPr lang="ru-RU" baseline="0" dirty="0"/>
              <a:t> симуляторе </a:t>
            </a:r>
            <a:r>
              <a:rPr lang="en-US" baseline="0" dirty="0" err="1"/>
              <a:t>QuCuantum</a:t>
            </a:r>
            <a:r>
              <a:rPr lang="en-US" baseline="0" dirty="0"/>
              <a:t> </a:t>
            </a:r>
            <a:r>
              <a:rPr lang="ru-RU" baseline="0" dirty="0"/>
              <a:t>произведено тестирование с использованием нескольких графических </a:t>
            </a:r>
            <a:r>
              <a:rPr lang="ru-RU" baseline="0" dirty="0" err="1"/>
              <a:t>процессров</a:t>
            </a:r>
            <a:r>
              <a:rPr lang="ru-RU" baseline="0" dirty="0"/>
              <a:t> (до 4-х </a:t>
            </a:r>
            <a:r>
              <a:rPr lang="en-US" baseline="0" dirty="0"/>
              <a:t>GPU), </a:t>
            </a:r>
            <a:r>
              <a:rPr lang="ru-RU" baseline="0" dirty="0"/>
              <a:t>которое продемонстрировало не только возможность симуляции  дополнительного </a:t>
            </a:r>
            <a:r>
              <a:rPr lang="ru-RU" baseline="0" dirty="0" err="1"/>
              <a:t>кубита</a:t>
            </a:r>
            <a:r>
              <a:rPr lang="ru-RU" baseline="0" dirty="0"/>
              <a:t>  при добавлении дополнительно</a:t>
            </a:r>
            <a:r>
              <a:rPr lang="en-US" baseline="0" dirty="0" err="1"/>
              <a:t>uj</a:t>
            </a:r>
            <a:r>
              <a:rPr lang="ru-RU" baseline="0" dirty="0"/>
              <a:t> </a:t>
            </a:r>
            <a:r>
              <a:rPr lang="en-US" baseline="0" dirty="0"/>
              <a:t>GPU</a:t>
            </a:r>
            <a:r>
              <a:rPr lang="ru-RU" baseline="0" dirty="0"/>
              <a:t>, но и увеличение скорости</a:t>
            </a:r>
            <a:r>
              <a:rPr lang="en-US" baseline="0" dirty="0"/>
              <a:t> </a:t>
            </a:r>
          </a:p>
          <a:p>
            <a:endParaRPr lang="ru-RU" dirty="0"/>
          </a:p>
        </p:txBody>
      </p:sp>
      <p:sp>
        <p:nvSpPr>
          <p:cNvPr id="4" name="Номер слайда 3"/>
          <p:cNvSpPr>
            <a:spLocks noGrp="1"/>
          </p:cNvSpPr>
          <p:nvPr>
            <p:ph type="sldNum" sz="quarter" idx="10"/>
          </p:nvPr>
        </p:nvSpPr>
        <p:spPr/>
        <p:txBody>
          <a:bodyPr/>
          <a:lstStyle/>
          <a:p>
            <a:fld id="{33EAC363-D011-4795-A163-406BADD32E87}" type="slidenum">
              <a:rPr lang="ru-RU" smtClean="0"/>
              <a:t>35</a:t>
            </a:fld>
            <a:endParaRPr lang="ru-RU"/>
          </a:p>
        </p:txBody>
      </p:sp>
    </p:spTree>
    <p:extLst>
      <p:ext uri="{BB962C8B-B14F-4D97-AF65-F5344CB8AC3E}">
        <p14:creationId xmlns:p14="http://schemas.microsoft.com/office/powerpoint/2010/main" val="155657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0CD352BF-75CF-47E3-A1DE-30D7B573DC79}" type="slidenum">
              <a:rPr lang="ru-RU" smtClean="0"/>
              <a:t>36</a:t>
            </a:fld>
            <a:endParaRPr lang="ru-RU"/>
          </a:p>
        </p:txBody>
      </p:sp>
    </p:spTree>
    <p:extLst>
      <p:ext uri="{BB962C8B-B14F-4D97-AF65-F5344CB8AC3E}">
        <p14:creationId xmlns:p14="http://schemas.microsoft.com/office/powerpoint/2010/main" val="10842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08984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4463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8213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23776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2363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7086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06943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40425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06571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160410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sz="half" idx="13"/>
          </p:nvPr>
        </p:nvSpPr>
        <p:spPr>
          <a:xfrm>
            <a:off x="6298406" y="1821656"/>
            <a:ext cx="5000625" cy="4420195"/>
          </a:xfrm>
          <a:prstGeom prst="rect">
            <a:avLst/>
          </a:prstGeom>
        </p:spPr>
        <p:txBody>
          <a:bodyPr lIns="91439" tIns="45719" rIns="91439" bIns="45719"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933329" y="6536531"/>
            <a:ext cx="278923"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0285990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995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50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796027F-7875-4030-9381-8BD8C4F21935}"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3504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743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6360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2154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033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389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69274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AAD347D-5ACD-4C99-B74B-A9C85AD731AF}" type="datetimeFigureOut">
              <a:rPr lang="en-US" smtClean="0"/>
              <a:t>6/23/2022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250881145"/>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31.jpg"/><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47.jpeg"/><Relationship Id="rId2" Type="http://schemas.openxmlformats.org/officeDocument/2006/relationships/image" Target="../media/image3.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18.png"/><Relationship Id="rId10" Type="http://schemas.openxmlformats.org/officeDocument/2006/relationships/image" Target="../media/image43.emf"/><Relationship Id="rId4" Type="http://schemas.openxmlformats.org/officeDocument/2006/relationships/image" Target="../media/image28.jpeg"/><Relationship Id="rId9" Type="http://schemas.openxmlformats.org/officeDocument/2006/relationships/image" Target="../media/image42.emf"/><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48.png"/><Relationship Id="rId21" Type="http://schemas.openxmlformats.org/officeDocument/2006/relationships/diagramQuickStyle" Target="../diagrams/quickStyle5.xml"/><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image" Target="../media/image15.png"/><Relationship Id="rId16" Type="http://schemas.openxmlformats.org/officeDocument/2006/relationships/diagramQuickStyle" Target="../diagrams/quickStyle4.xml"/><Relationship Id="rId20" Type="http://schemas.openxmlformats.org/officeDocument/2006/relationships/diagramLayout" Target="../diagrams/layout5.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24" Type="http://schemas.openxmlformats.org/officeDocument/2006/relationships/image" Target="../media/image49.png"/><Relationship Id="rId5" Type="http://schemas.openxmlformats.org/officeDocument/2006/relationships/diagramLayout" Target="../diagrams/layout2.xml"/><Relationship Id="rId15" Type="http://schemas.openxmlformats.org/officeDocument/2006/relationships/diagramLayout" Target="../diagrams/layout4.xml"/><Relationship Id="rId23" Type="http://schemas.microsoft.com/office/2007/relationships/diagramDrawing" Target="../diagrams/drawing5.xml"/><Relationship Id="rId10" Type="http://schemas.openxmlformats.org/officeDocument/2006/relationships/diagramLayout" Target="../diagrams/layout3.xml"/><Relationship Id="rId19" Type="http://schemas.openxmlformats.org/officeDocument/2006/relationships/diagramData" Target="../diagrams/data5.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52.png"/><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1.emf"/></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5.jpeg"/><Relationship Id="rId5" Type="http://schemas.openxmlformats.org/officeDocument/2006/relationships/image" Target="../media/image63.pn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image" Target="../media/image15.png"/><Relationship Id="rId16"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gif"/><Relationship Id="rId4" Type="http://schemas.openxmlformats.org/officeDocument/2006/relationships/image" Target="../media/image114.jp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6.jpeg"/><Relationship Id="rId7"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6.jpeg"/><Relationship Id="rId7" Type="http://schemas.openxmlformats.org/officeDocument/2006/relationships/image" Target="../media/image1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25.pn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image" Target="../media/image127.png"/><Relationship Id="rId5" Type="http://schemas.openxmlformats.org/officeDocument/2006/relationships/diagramLayout" Target="../diagrams/layout6.xml"/><Relationship Id="rId10" Type="http://schemas.openxmlformats.org/officeDocument/2006/relationships/image" Target="../media/image15.png"/><Relationship Id="rId4" Type="http://schemas.openxmlformats.org/officeDocument/2006/relationships/diagramData" Target="../diagrams/data6.xml"/><Relationship Id="rId9"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jpeg"/><Relationship Id="rId3" Type="http://schemas.openxmlformats.org/officeDocument/2006/relationships/image" Target="../media/image134.jpeg"/><Relationship Id="rId21" Type="http://schemas.openxmlformats.org/officeDocument/2006/relationships/image" Target="../media/image151.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5" Type="http://schemas.openxmlformats.org/officeDocument/2006/relationships/image" Target="../media/image155.png"/><Relationship Id="rId2" Type="http://schemas.openxmlformats.org/officeDocument/2006/relationships/image" Target="../media/image133.jpeg"/><Relationship Id="rId16" Type="http://schemas.openxmlformats.org/officeDocument/2006/relationships/image" Target="../media/image146.png"/><Relationship Id="rId20" Type="http://schemas.openxmlformats.org/officeDocument/2006/relationships/image" Target="../media/image150.jpeg"/><Relationship Id="rId1" Type="http://schemas.openxmlformats.org/officeDocument/2006/relationships/slideLayout" Target="../slideLayouts/slideLayout19.xml"/><Relationship Id="rId6" Type="http://schemas.openxmlformats.org/officeDocument/2006/relationships/image" Target="../media/image136.png"/><Relationship Id="rId11" Type="http://schemas.openxmlformats.org/officeDocument/2006/relationships/image" Target="../media/image141.png"/><Relationship Id="rId24" Type="http://schemas.openxmlformats.org/officeDocument/2006/relationships/image" Target="../media/image154.png"/><Relationship Id="rId5" Type="http://schemas.openxmlformats.org/officeDocument/2006/relationships/image" Target="../media/image15.png"/><Relationship Id="rId15" Type="http://schemas.openxmlformats.org/officeDocument/2006/relationships/image" Target="../media/image145.jpeg"/><Relationship Id="rId23" Type="http://schemas.openxmlformats.org/officeDocument/2006/relationships/image" Target="../media/image153.png"/><Relationship Id="rId10" Type="http://schemas.openxmlformats.org/officeDocument/2006/relationships/image" Target="../media/image140.png"/><Relationship Id="rId19" Type="http://schemas.openxmlformats.org/officeDocument/2006/relationships/image" Target="../media/image149.png"/><Relationship Id="rId4" Type="http://schemas.openxmlformats.org/officeDocument/2006/relationships/image" Target="../media/image135.png"/><Relationship Id="rId9" Type="http://schemas.openxmlformats.org/officeDocument/2006/relationships/image" Target="../media/image139.png"/><Relationship Id="rId14" Type="http://schemas.openxmlformats.org/officeDocument/2006/relationships/image" Target="../media/image144.png"/><Relationship Id="rId22" Type="http://schemas.openxmlformats.org/officeDocument/2006/relationships/image" Target="../media/image15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image" Target="../media/image156.jpeg"/><Relationship Id="rId1" Type="http://schemas.openxmlformats.org/officeDocument/2006/relationships/slideLayout" Target="../slideLayouts/slideLayout19.xml"/><Relationship Id="rId6" Type="http://schemas.openxmlformats.org/officeDocument/2006/relationships/image" Target="../media/image160.pn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emf"/></Relationships>
</file>

<file path=ppt/slides/_rels/slide4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emf"/><Relationship Id="rId5" Type="http://schemas.openxmlformats.org/officeDocument/2006/relationships/image" Target="../media/image20.png"/><Relationship Id="rId10" Type="http://schemas.openxmlformats.org/officeDocument/2006/relationships/image" Target="../media/image25.emf"/><Relationship Id="rId4" Type="http://schemas.openxmlformats.org/officeDocument/2006/relationships/image" Target="../media/image15.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BBB1A0-D7B6-4481-9DD3-6EC8D22DEF17}"/>
              </a:ext>
            </a:extLst>
          </p:cNvPr>
          <p:cNvSpPr>
            <a:spLocks noGrp="1"/>
          </p:cNvSpPr>
          <p:nvPr>
            <p:ph type="ctrTitle"/>
          </p:nvPr>
        </p:nvSpPr>
        <p:spPr>
          <a:xfrm>
            <a:off x="1065475" y="826937"/>
            <a:ext cx="9843714" cy="2322206"/>
          </a:xfrm>
        </p:spPr>
        <p:txBody>
          <a:bodyPr>
            <a:normAutofit/>
          </a:bodyPr>
          <a:lstStyle/>
          <a:p>
            <a:pPr>
              <a:defRPr/>
            </a:pPr>
            <a:r>
              <a:rPr lang="ru-RU" sz="4000" dirty="0">
                <a:solidFill>
                  <a:schemeClr val="tx1"/>
                </a:solidFill>
                <a:effectLst>
                  <a:outerShdw blurRad="38100" dist="38100" dir="2700000" algn="tl">
                    <a:srgbClr val="000000">
                      <a:alpha val="43137"/>
                    </a:srgbClr>
                  </a:outerShdw>
                </a:effectLst>
                <a:latin typeface="Century Gothic (Заголовки)"/>
              </a:rPr>
              <a:t>Цифровые платформы и квантовые вычисления для научных проектов ОИЯИ</a:t>
            </a:r>
          </a:p>
        </p:txBody>
      </p:sp>
      <p:sp>
        <p:nvSpPr>
          <p:cNvPr id="3" name="Подзаголовок 2">
            <a:extLst>
              <a:ext uri="{FF2B5EF4-FFF2-40B4-BE49-F238E27FC236}">
                <a16:creationId xmlns:a16="http://schemas.microsoft.com/office/drawing/2014/main" id="{DF5AF4EA-221F-48CA-B84E-EE48B9A64124}"/>
              </a:ext>
            </a:extLst>
          </p:cNvPr>
          <p:cNvSpPr>
            <a:spLocks noGrp="1"/>
          </p:cNvSpPr>
          <p:nvPr>
            <p:ph type="subTitle" idx="1"/>
          </p:nvPr>
        </p:nvSpPr>
        <p:spPr>
          <a:xfrm>
            <a:off x="1683171" y="3790845"/>
            <a:ext cx="8825658" cy="861420"/>
          </a:xfrm>
        </p:spPr>
        <p:txBody>
          <a:bodyPr>
            <a:noAutofit/>
          </a:bodyPr>
          <a:lstStyle/>
          <a:p>
            <a:r>
              <a:rPr lang="ru-RU" sz="2800" b="1" dirty="0">
                <a:latin typeface="Century Gothic (Заголовки)"/>
              </a:rPr>
              <a:t>Кореньков В.В.</a:t>
            </a:r>
          </a:p>
          <a:p>
            <a:r>
              <a:rPr lang="ru-RU" b="1" dirty="0">
                <a:latin typeface="Century Gothic (Заголовки)"/>
              </a:rPr>
              <a:t>Директор Лаборатории информационных технологий имени </a:t>
            </a:r>
            <a:r>
              <a:rPr lang="ru-RU" b="1" dirty="0" err="1">
                <a:latin typeface="Century Gothic (Заголовки)"/>
              </a:rPr>
              <a:t>М.Г.Мещерякова</a:t>
            </a:r>
            <a:endParaRPr lang="ru-RU" b="1" dirty="0">
              <a:latin typeface="Century Gothic (Заголовки)"/>
            </a:endParaRPr>
          </a:p>
        </p:txBody>
      </p:sp>
      <p:pic>
        <p:nvPicPr>
          <p:cNvPr id="4" name="Рисунок 3">
            <a:extLst>
              <a:ext uri="{FF2B5EF4-FFF2-40B4-BE49-F238E27FC236}">
                <a16:creationId xmlns:a16="http://schemas.microsoft.com/office/drawing/2014/main" id="{8D781E51-83D5-4228-809A-D22738A891C7}"/>
              </a:ext>
            </a:extLst>
          </p:cNvPr>
          <p:cNvPicPr>
            <a:picLocks noChangeAspect="1"/>
          </p:cNvPicPr>
          <p:nvPr/>
        </p:nvPicPr>
        <p:blipFill>
          <a:blip r:embed="rId2"/>
          <a:stretch>
            <a:fillRect/>
          </a:stretch>
        </p:blipFill>
        <p:spPr>
          <a:xfrm>
            <a:off x="10436449" y="83463"/>
            <a:ext cx="1615210" cy="1122767"/>
          </a:xfrm>
          <a:prstGeom prst="rect">
            <a:avLst/>
          </a:prstGeom>
        </p:spPr>
      </p:pic>
      <p:sp>
        <p:nvSpPr>
          <p:cNvPr id="6" name="Прямоугольник 5"/>
          <p:cNvSpPr/>
          <p:nvPr/>
        </p:nvSpPr>
        <p:spPr>
          <a:xfrm>
            <a:off x="3641978" y="5905309"/>
            <a:ext cx="4690708" cy="707886"/>
          </a:xfrm>
          <a:prstGeom prst="rect">
            <a:avLst/>
          </a:prstGeom>
        </p:spPr>
        <p:txBody>
          <a:bodyPr wrap="none">
            <a:spAutoFit/>
          </a:bodyPr>
          <a:lstStyle/>
          <a:p>
            <a:pPr algn="ctr"/>
            <a:r>
              <a:rPr lang="ru-RU" sz="2000" dirty="0"/>
              <a:t>Совет РАН по физике тяжелых ионов</a:t>
            </a:r>
            <a:endParaRPr lang="en-US" sz="2000" dirty="0"/>
          </a:p>
          <a:p>
            <a:pPr algn="ctr"/>
            <a:r>
              <a:rPr lang="ru-RU" sz="2000" dirty="0"/>
              <a:t>Санкт-Петербург, 4 июля </a:t>
            </a:r>
            <a:r>
              <a:rPr lang="en-US" sz="2000" dirty="0"/>
              <a:t>2022</a:t>
            </a:r>
            <a:r>
              <a:rPr lang="ru-RU" sz="2000" dirty="0"/>
              <a:t> года</a:t>
            </a:r>
            <a:endParaRPr lang="en-US" sz="2000" dirty="0"/>
          </a:p>
        </p:txBody>
      </p:sp>
    </p:spTree>
    <p:extLst>
      <p:ext uri="{BB962C8B-B14F-4D97-AF65-F5344CB8AC3E}">
        <p14:creationId xmlns:p14="http://schemas.microsoft.com/office/powerpoint/2010/main" val="2997827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B7455923-07B3-4F8A-900A-1C042B28214D}"/>
              </a:ext>
            </a:extLst>
          </p:cNvPr>
          <p:cNvPicPr>
            <a:picLocks noChangeAspect="1"/>
          </p:cNvPicPr>
          <p:nvPr/>
        </p:nvPicPr>
        <p:blipFill>
          <a:blip r:embed="rId2"/>
          <a:stretch>
            <a:fillRect/>
          </a:stretch>
        </p:blipFill>
        <p:spPr>
          <a:xfrm>
            <a:off x="1659682" y="1857057"/>
            <a:ext cx="723900" cy="871538"/>
          </a:xfrm>
          <a:prstGeom prst="rect">
            <a:avLst/>
          </a:prstGeom>
        </p:spPr>
      </p:pic>
      <p:sp>
        <p:nvSpPr>
          <p:cNvPr id="4" name="Прямоугольник 3">
            <a:extLst>
              <a:ext uri="{FF2B5EF4-FFF2-40B4-BE49-F238E27FC236}">
                <a16:creationId xmlns:a16="http://schemas.microsoft.com/office/drawing/2014/main" id="{DCC858F0-C791-4BB2-B4FE-D26696DEFA0B}"/>
              </a:ext>
            </a:extLst>
          </p:cNvPr>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a:extLst>
              <a:ext uri="{FF2B5EF4-FFF2-40B4-BE49-F238E27FC236}">
                <a16:creationId xmlns:a16="http://schemas.microsoft.com/office/drawing/2014/main" id="{7D08E44E-D32C-4F0C-B4D6-A548630BA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7" name="TextBox 6">
            <a:extLst>
              <a:ext uri="{FF2B5EF4-FFF2-40B4-BE49-F238E27FC236}">
                <a16:creationId xmlns:a16="http://schemas.microsoft.com/office/drawing/2014/main" id="{85EF99F4-D797-4F44-A73D-D48E80392424}"/>
              </a:ext>
            </a:extLst>
          </p:cNvPr>
          <p:cNvSpPr txBox="1"/>
          <p:nvPr/>
        </p:nvSpPr>
        <p:spPr>
          <a:xfrm>
            <a:off x="2021632" y="145690"/>
            <a:ext cx="7761561" cy="523220"/>
          </a:xfrm>
          <a:prstGeom prst="rect">
            <a:avLst/>
          </a:prstGeom>
          <a:noFill/>
          <a:effectLst>
            <a:outerShdw blurRad="50800" dist="50800" dir="5400000" algn="ctr" rotWithShape="0">
              <a:schemeClr val="bg2">
                <a:lumMod val="10000"/>
              </a:schemeClr>
            </a:outerShdw>
          </a:effectLst>
        </p:spPr>
        <p:txBody>
          <a:bodyPr wrap="square">
            <a:spAutoFit/>
          </a:bodyPr>
          <a:lstStyle/>
          <a:p>
            <a:r>
              <a:rPr lang="en-US" altLang="ru-RU" sz="2800" b="1" dirty="0">
                <a:effectLst>
                  <a:outerShdw blurRad="38100" dist="38100" dir="2700000" algn="tl">
                    <a:srgbClr val="000000">
                      <a:alpha val="43137"/>
                    </a:srgbClr>
                  </a:outerShdw>
                </a:effectLst>
              </a:rPr>
              <a:t>International Large-scale projects </a:t>
            </a:r>
            <a:endParaRPr lang="ru-RU" sz="2800" b="1" dirty="0">
              <a:effectLst>
                <a:outerShdw blurRad="38100" dist="38100" dir="2700000" algn="tl">
                  <a:srgbClr val="000000">
                    <a:alpha val="43137"/>
                  </a:srgbClr>
                </a:outerShdw>
              </a:effectLst>
            </a:endParaRPr>
          </a:p>
        </p:txBody>
      </p:sp>
      <p:sp>
        <p:nvSpPr>
          <p:cNvPr id="8" name="Объект 1">
            <a:extLst>
              <a:ext uri="{FF2B5EF4-FFF2-40B4-BE49-F238E27FC236}">
                <a16:creationId xmlns:a16="http://schemas.microsoft.com/office/drawing/2014/main" id="{3ED4C55E-7D0D-4846-8D57-4613FB5C645C}"/>
              </a:ext>
            </a:extLst>
          </p:cNvPr>
          <p:cNvSpPr>
            <a:spLocks noGrp="1"/>
          </p:cNvSpPr>
          <p:nvPr>
            <p:ph idx="1"/>
          </p:nvPr>
        </p:nvSpPr>
        <p:spPr>
          <a:xfrm>
            <a:off x="2528054" y="863910"/>
            <a:ext cx="9381602" cy="2722516"/>
          </a:xfrm>
        </p:spPr>
        <p:txBody>
          <a:bodyPr>
            <a:normAutofit fontScale="77500" lnSpcReduction="20000"/>
          </a:bodyPr>
          <a:lstStyle/>
          <a:p>
            <a:pPr marL="0" indent="0">
              <a:buNone/>
            </a:pPr>
            <a:r>
              <a:rPr lang="en-US" altLang="ru-RU" sz="2200" b="1" dirty="0"/>
              <a:t>Russian research institutes and universities actively participate in international large-scale projects:</a:t>
            </a:r>
          </a:p>
          <a:p>
            <a:r>
              <a:rPr lang="en-US" altLang="ru-RU" sz="2200" dirty="0"/>
              <a:t>LHC, CERN (experiments: ATLAS, ALICE, </a:t>
            </a:r>
            <a:r>
              <a:rPr lang="en-US" altLang="ru-RU" sz="2200" dirty="0" err="1"/>
              <a:t>LHCb</a:t>
            </a:r>
            <a:r>
              <a:rPr lang="en-US" altLang="ru-RU" sz="2200" dirty="0"/>
              <a:t>, CMS) </a:t>
            </a:r>
          </a:p>
          <a:p>
            <a:r>
              <a:rPr lang="en-US" altLang="ru-RU" sz="2200" dirty="0"/>
              <a:t>XFEL, DESY (European free electron laser)</a:t>
            </a:r>
          </a:p>
          <a:p>
            <a:r>
              <a:rPr lang="en-US" altLang="ru-RU" sz="2200" dirty="0"/>
              <a:t>ESRF, France (European synchrotron center) </a:t>
            </a:r>
          </a:p>
          <a:p>
            <a:r>
              <a:rPr lang="en-US" altLang="ru-RU" sz="2200" dirty="0"/>
              <a:t>FAIR, GSI, Germany (CBM, PANDA experiments)</a:t>
            </a:r>
          </a:p>
          <a:p>
            <a:r>
              <a:rPr lang="en-US" altLang="ru-RU" sz="2200" dirty="0"/>
              <a:t>ITER, France …</a:t>
            </a:r>
            <a:endParaRPr lang="ru-RU" altLang="ru-RU" sz="2200" dirty="0"/>
          </a:p>
        </p:txBody>
      </p:sp>
      <p:pic>
        <p:nvPicPr>
          <p:cNvPr id="9" name="Изображение 10">
            <a:extLst>
              <a:ext uri="{FF2B5EF4-FFF2-40B4-BE49-F238E27FC236}">
                <a16:creationId xmlns:a16="http://schemas.microsoft.com/office/drawing/2014/main" id="{51179D1F-F710-414E-BB72-3664178428F3}"/>
              </a:ext>
            </a:extLst>
          </p:cNvPr>
          <p:cNvPicPr/>
          <p:nvPr/>
        </p:nvPicPr>
        <p:blipFill>
          <a:blip r:embed="rId4"/>
          <a:stretch/>
        </p:blipFill>
        <p:spPr>
          <a:xfrm>
            <a:off x="202894" y="941378"/>
            <a:ext cx="1011600" cy="989640"/>
          </a:xfrm>
          <a:prstGeom prst="rect">
            <a:avLst/>
          </a:prstGeom>
          <a:ln w="9360">
            <a:noFill/>
          </a:ln>
        </p:spPr>
      </p:pic>
      <p:pic>
        <p:nvPicPr>
          <p:cNvPr id="11" name="Рисунок 10">
            <a:extLst>
              <a:ext uri="{FF2B5EF4-FFF2-40B4-BE49-F238E27FC236}">
                <a16:creationId xmlns:a16="http://schemas.microsoft.com/office/drawing/2014/main" id="{EA02CCC0-98D7-4CA3-A0E2-0B635B1A9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583" y="1980048"/>
            <a:ext cx="685800" cy="685800"/>
          </a:xfrm>
          <a:prstGeom prst="rect">
            <a:avLst/>
          </a:prstGeom>
        </p:spPr>
      </p:pic>
      <p:pic>
        <p:nvPicPr>
          <p:cNvPr id="15" name="Рисунок 14">
            <a:extLst>
              <a:ext uri="{FF2B5EF4-FFF2-40B4-BE49-F238E27FC236}">
                <a16:creationId xmlns:a16="http://schemas.microsoft.com/office/drawing/2014/main" id="{99C3F498-994F-4C69-8FD8-63CD379804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79" y="1934176"/>
            <a:ext cx="785099" cy="766763"/>
          </a:xfrm>
          <a:prstGeom prst="rect">
            <a:avLst/>
          </a:prstGeom>
        </p:spPr>
      </p:pic>
      <p:pic>
        <p:nvPicPr>
          <p:cNvPr id="17" name="Рисунок 16">
            <a:extLst>
              <a:ext uri="{FF2B5EF4-FFF2-40B4-BE49-F238E27FC236}">
                <a16:creationId xmlns:a16="http://schemas.microsoft.com/office/drawing/2014/main" id="{010C31F6-7D70-4222-830F-4EBD5D343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65" y="1015338"/>
            <a:ext cx="1210692" cy="841719"/>
          </a:xfrm>
          <a:prstGeom prst="rect">
            <a:avLst/>
          </a:prstGeom>
        </p:spPr>
      </p:pic>
      <p:pic>
        <p:nvPicPr>
          <p:cNvPr id="20" name="Рисунок 19">
            <a:extLst>
              <a:ext uri="{FF2B5EF4-FFF2-40B4-BE49-F238E27FC236}">
                <a16:creationId xmlns:a16="http://schemas.microsoft.com/office/drawing/2014/main" id="{30735911-CCEB-48C3-8897-8C26F8D519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6361" y="4007474"/>
            <a:ext cx="2090564" cy="1102054"/>
          </a:xfrm>
          <a:prstGeom prst="rect">
            <a:avLst/>
          </a:prstGeom>
        </p:spPr>
      </p:pic>
      <p:sp>
        <p:nvSpPr>
          <p:cNvPr id="23" name="TextBox 22">
            <a:extLst>
              <a:ext uri="{FF2B5EF4-FFF2-40B4-BE49-F238E27FC236}">
                <a16:creationId xmlns:a16="http://schemas.microsoft.com/office/drawing/2014/main" id="{5E439EB2-9129-4015-BB2A-CB0E9D1DD4A5}"/>
              </a:ext>
            </a:extLst>
          </p:cNvPr>
          <p:cNvSpPr txBox="1"/>
          <p:nvPr/>
        </p:nvSpPr>
        <p:spPr>
          <a:xfrm>
            <a:off x="15488" y="3234738"/>
            <a:ext cx="9126831" cy="3698448"/>
          </a:xfrm>
          <a:prstGeom prst="rect">
            <a:avLst/>
          </a:prstGeom>
          <a:noFill/>
        </p:spPr>
        <p:txBody>
          <a:bodyPr wrap="square">
            <a:spAutoFit/>
          </a:bodyPr>
          <a:lstStyle/>
          <a:p>
            <a:pPr>
              <a:spcBef>
                <a:spcPts val="1000"/>
              </a:spcBef>
            </a:pPr>
            <a:r>
              <a:rPr lang="en-US" altLang="ru-RU" sz="2200" b="1" dirty="0"/>
              <a:t>International large-scale projects are being prepared in Russia: </a:t>
            </a:r>
          </a:p>
          <a:p>
            <a:pPr marL="342900" indent="-342900">
              <a:spcBef>
                <a:spcPts val="1000"/>
              </a:spcBef>
              <a:buFont typeface="Wingdings" panose="05000000000000000000" pitchFamily="2" charset="2"/>
              <a:buChar char="§"/>
            </a:pPr>
            <a:r>
              <a:rPr lang="en-US" altLang="ru-RU" sz="2200" b="1" dirty="0"/>
              <a:t>NICA</a:t>
            </a:r>
            <a:r>
              <a:rPr lang="en-US" altLang="ru-RU" sz="2200" dirty="0"/>
              <a:t>, JINR, </a:t>
            </a:r>
            <a:r>
              <a:rPr lang="en-US" altLang="ru-RU" sz="2200" dirty="0" err="1"/>
              <a:t>Dubna</a:t>
            </a:r>
            <a:r>
              <a:rPr lang="en-US" altLang="ru-RU" sz="2200" dirty="0"/>
              <a:t> (proton and heavy ion collider)</a:t>
            </a:r>
          </a:p>
          <a:p>
            <a:pPr marL="342900" indent="-342900">
              <a:spcBef>
                <a:spcPts val="1000"/>
              </a:spcBef>
              <a:buFont typeface="Wingdings" panose="05000000000000000000" pitchFamily="2" charset="2"/>
              <a:buChar char="§"/>
            </a:pPr>
            <a:r>
              <a:rPr lang="en-US" altLang="ru-RU" sz="2200" b="1" dirty="0"/>
              <a:t>PIK</a:t>
            </a:r>
            <a:r>
              <a:rPr lang="en-US" altLang="ru-RU" sz="2200" dirty="0"/>
              <a:t>, PNPI, </a:t>
            </a:r>
            <a:r>
              <a:rPr lang="en-US" altLang="ru-RU" sz="2200" dirty="0" err="1"/>
              <a:t>Gatchina</a:t>
            </a:r>
            <a:r>
              <a:rPr lang="en-US" altLang="ru-RU" sz="2200" dirty="0"/>
              <a:t> (high-flow reactor complex) </a:t>
            </a:r>
          </a:p>
          <a:p>
            <a:pPr marL="342900" indent="-342900">
              <a:spcBef>
                <a:spcPts val="1000"/>
              </a:spcBef>
              <a:buFont typeface="Wingdings" panose="05000000000000000000" pitchFamily="2" charset="2"/>
              <a:buChar char="§"/>
            </a:pPr>
            <a:r>
              <a:rPr lang="en-US" altLang="ru-RU" sz="2200" b="1" dirty="0"/>
              <a:t>SKIF</a:t>
            </a:r>
            <a:r>
              <a:rPr lang="en-US" altLang="ru-RU" sz="2200" dirty="0"/>
              <a:t>, INP SB RAS Novosibirsk (Siberian ring photon source) </a:t>
            </a:r>
          </a:p>
          <a:p>
            <a:pPr marL="342900" indent="-342900">
              <a:spcBef>
                <a:spcPts val="1000"/>
              </a:spcBef>
              <a:buFont typeface="Wingdings" panose="05000000000000000000" pitchFamily="2" charset="2"/>
              <a:buChar char="§"/>
            </a:pPr>
            <a:r>
              <a:rPr lang="en-US" altLang="ru-RU" sz="2200" b="1" dirty="0"/>
              <a:t>Super S-Tau Fabric</a:t>
            </a:r>
            <a:r>
              <a:rPr lang="en-US" altLang="ru-RU" sz="2200" dirty="0"/>
              <a:t>, </a:t>
            </a:r>
            <a:r>
              <a:rPr lang="en-US" altLang="ru-RU" sz="2200" dirty="0" err="1"/>
              <a:t>Sarov</a:t>
            </a:r>
            <a:r>
              <a:rPr lang="en-US" altLang="ru-RU" sz="2200" dirty="0"/>
              <a:t> (electron-positron collider)</a:t>
            </a:r>
            <a:endParaRPr lang="ru-RU" altLang="ru-RU" sz="2200" dirty="0"/>
          </a:p>
          <a:p>
            <a:pPr marL="342900" indent="-342900">
              <a:spcBef>
                <a:spcPts val="1000"/>
              </a:spcBef>
              <a:buFont typeface="Wingdings" panose="05000000000000000000" pitchFamily="2" charset="2"/>
              <a:buChar char="§"/>
            </a:pPr>
            <a:r>
              <a:rPr lang="ru-RU" altLang="ru-RU" sz="2200" b="1" dirty="0"/>
              <a:t>Программа по физике тяжелых ионов </a:t>
            </a:r>
            <a:r>
              <a:rPr lang="en-US" altLang="ru-RU" sz="2200" b="1" dirty="0"/>
              <a:t>(Dribs</a:t>
            </a:r>
            <a:r>
              <a:rPr lang="ru-RU" altLang="ru-RU" sz="2200" b="1" dirty="0"/>
              <a:t>-</a:t>
            </a:r>
            <a:r>
              <a:rPr lang="en-US" altLang="ru-RU" sz="2200" b="1" dirty="0"/>
              <a:t>III, SHE factory)</a:t>
            </a:r>
            <a:endParaRPr lang="ru-RU" altLang="ru-RU" sz="2200" b="1" dirty="0"/>
          </a:p>
          <a:p>
            <a:pPr marL="342900" indent="-342900">
              <a:spcBef>
                <a:spcPts val="1000"/>
              </a:spcBef>
              <a:buFont typeface="Wingdings" panose="05000000000000000000" pitchFamily="2" charset="2"/>
              <a:buChar char="§"/>
            </a:pPr>
            <a:r>
              <a:rPr lang="ru-RU" altLang="ru-RU" sz="2200" b="1" dirty="0"/>
              <a:t>Нейтринная программа</a:t>
            </a:r>
            <a:r>
              <a:rPr lang="en-US" altLang="ru-RU" sz="2200" b="1" dirty="0"/>
              <a:t> (</a:t>
            </a:r>
            <a:r>
              <a:rPr lang="ru-RU" altLang="ru-RU" sz="2200" b="1" dirty="0"/>
              <a:t>Байкал, </a:t>
            </a:r>
            <a:r>
              <a:rPr lang="en-US" altLang="ru-RU" sz="2200" b="1" dirty="0"/>
              <a:t>JUNO, NOVA, DUNE …)</a:t>
            </a:r>
            <a:endParaRPr lang="ru-RU" altLang="ru-RU" sz="2200" b="1" dirty="0"/>
          </a:p>
          <a:p>
            <a:pPr marL="342900" indent="-342900">
              <a:spcBef>
                <a:spcPts val="1000"/>
              </a:spcBef>
              <a:buFont typeface="Wingdings" panose="05000000000000000000" pitchFamily="2" charset="2"/>
              <a:buChar char="§"/>
            </a:pPr>
            <a:r>
              <a:rPr lang="ru-RU" altLang="ru-RU" sz="2200" b="1" dirty="0" err="1"/>
              <a:t>синхротронно</a:t>
            </a:r>
            <a:r>
              <a:rPr lang="ru-RU" altLang="ru-RU" sz="2200" b="1" dirty="0"/>
              <a:t>-нейтронная программа, науки о жизни</a:t>
            </a:r>
          </a:p>
        </p:txBody>
      </p:sp>
      <p:pic>
        <p:nvPicPr>
          <p:cNvPr id="25" name="Рисунок 24">
            <a:extLst>
              <a:ext uri="{FF2B5EF4-FFF2-40B4-BE49-F238E27FC236}">
                <a16:creationId xmlns:a16="http://schemas.microsoft.com/office/drawing/2014/main" id="{5F1C8ABC-3A8B-4B25-9085-937352A9A1E7}"/>
              </a:ext>
            </a:extLst>
          </p:cNvPr>
          <p:cNvPicPr>
            <a:picLocks noChangeAspect="1"/>
          </p:cNvPicPr>
          <p:nvPr/>
        </p:nvPicPr>
        <p:blipFill rotWithShape="1">
          <a:blip r:embed="rId9">
            <a:extLst>
              <a:ext uri="{28A0092B-C50C-407E-A947-70E740481C1C}">
                <a14:useLocalDpi xmlns:a14="http://schemas.microsoft.com/office/drawing/2010/main" val="0"/>
              </a:ext>
            </a:extLst>
          </a:blip>
          <a:srcRect r="92431"/>
          <a:stretch/>
        </p:blipFill>
        <p:spPr>
          <a:xfrm>
            <a:off x="9754105" y="4979549"/>
            <a:ext cx="856401" cy="1102054"/>
          </a:xfrm>
          <a:prstGeom prst="rect">
            <a:avLst/>
          </a:prstGeom>
        </p:spPr>
      </p:pic>
      <p:pic>
        <p:nvPicPr>
          <p:cNvPr id="29" name="Рисунок 28">
            <a:extLst>
              <a:ext uri="{FF2B5EF4-FFF2-40B4-BE49-F238E27FC236}">
                <a16:creationId xmlns:a16="http://schemas.microsoft.com/office/drawing/2014/main" id="{826AAAA0-2921-4A77-A0F8-9F388A8EC7CB}"/>
              </a:ext>
            </a:extLst>
          </p:cNvPr>
          <p:cNvPicPr>
            <a:picLocks noChangeAspect="1"/>
          </p:cNvPicPr>
          <p:nvPr/>
        </p:nvPicPr>
        <p:blipFill>
          <a:blip r:embed="rId10"/>
          <a:stretch>
            <a:fillRect/>
          </a:stretch>
        </p:blipFill>
        <p:spPr>
          <a:xfrm>
            <a:off x="9176342" y="6000963"/>
            <a:ext cx="3050583" cy="894019"/>
          </a:xfrm>
          <a:prstGeom prst="rect">
            <a:avLst/>
          </a:prstGeom>
        </p:spPr>
      </p:pic>
      <p:pic>
        <p:nvPicPr>
          <p:cNvPr id="27" name="Рисунок 26">
            <a:extLst>
              <a:ext uri="{FF2B5EF4-FFF2-40B4-BE49-F238E27FC236}">
                <a16:creationId xmlns:a16="http://schemas.microsoft.com/office/drawing/2014/main" id="{87E3DDA0-28F6-443B-9FAE-0260C237D68C}"/>
              </a:ext>
            </a:extLst>
          </p:cNvPr>
          <p:cNvPicPr>
            <a:picLocks noChangeAspect="1"/>
          </p:cNvPicPr>
          <p:nvPr/>
        </p:nvPicPr>
        <p:blipFill>
          <a:blip r:embed="rId11"/>
          <a:stretch>
            <a:fillRect/>
          </a:stretch>
        </p:blipFill>
        <p:spPr>
          <a:xfrm>
            <a:off x="10610506" y="5083962"/>
            <a:ext cx="1581494" cy="917001"/>
          </a:xfrm>
          <a:prstGeom prst="rect">
            <a:avLst/>
          </a:prstGeom>
        </p:spPr>
      </p:pic>
      <p:pic>
        <p:nvPicPr>
          <p:cNvPr id="2" name="Рисунок 1">
            <a:extLst>
              <a:ext uri="{FF2B5EF4-FFF2-40B4-BE49-F238E27FC236}">
                <a16:creationId xmlns:a16="http://schemas.microsoft.com/office/drawing/2014/main" id="{A01D72EE-69F2-4BA2-B2F6-5EAC1955C4DD}"/>
              </a:ext>
            </a:extLst>
          </p:cNvPr>
          <p:cNvPicPr>
            <a:picLocks noChangeAspect="1"/>
          </p:cNvPicPr>
          <p:nvPr/>
        </p:nvPicPr>
        <p:blipFill>
          <a:blip r:embed="rId12"/>
          <a:stretch>
            <a:fillRect/>
          </a:stretch>
        </p:blipFill>
        <p:spPr>
          <a:xfrm>
            <a:off x="10268909" y="2693215"/>
            <a:ext cx="1730343" cy="1342144"/>
          </a:xfrm>
          <a:prstGeom prst="rect">
            <a:avLst/>
          </a:prstGeom>
        </p:spPr>
      </p:pic>
    </p:spTree>
    <p:extLst>
      <p:ext uri="{BB962C8B-B14F-4D97-AF65-F5344CB8AC3E}">
        <p14:creationId xmlns:p14="http://schemas.microsoft.com/office/powerpoint/2010/main" val="300934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D781E51-83D5-4228-809A-D22738A891C7}"/>
              </a:ext>
            </a:extLst>
          </p:cNvPr>
          <p:cNvPicPr>
            <a:picLocks noChangeAspect="1"/>
          </p:cNvPicPr>
          <p:nvPr/>
        </p:nvPicPr>
        <p:blipFill>
          <a:blip r:embed="rId2"/>
          <a:stretch>
            <a:fillRect/>
          </a:stretch>
        </p:blipFill>
        <p:spPr>
          <a:xfrm>
            <a:off x="11127284" y="130169"/>
            <a:ext cx="999831" cy="695004"/>
          </a:xfrm>
          <a:prstGeom prst="rect">
            <a:avLst/>
          </a:prstGeom>
        </p:spPr>
      </p:pic>
      <p:pic>
        <p:nvPicPr>
          <p:cNvPr id="5" name="Изображение 8" descr="cern-lhc-map.jpg"/>
          <p:cNvPicPr>
            <a:picLocks noChangeAspect="1"/>
          </p:cNvPicPr>
          <p:nvPr/>
        </p:nvPicPr>
        <p:blipFill>
          <a:blip r:embed="rId3"/>
          <a:srcRect/>
          <a:stretch>
            <a:fillRect/>
          </a:stretch>
        </p:blipFill>
        <p:spPr bwMode="auto">
          <a:xfrm>
            <a:off x="8508628" y="1046223"/>
            <a:ext cx="3510653" cy="1583557"/>
          </a:xfrm>
          <a:prstGeom prst="rect">
            <a:avLst/>
          </a:prstGeom>
          <a:noFill/>
          <a:ln w="9525">
            <a:noFill/>
            <a:miter lim="800000"/>
            <a:headEnd/>
            <a:tailEnd/>
          </a:ln>
        </p:spPr>
      </p:pic>
      <p:pic>
        <p:nvPicPr>
          <p:cNvPr id="6" name="Изображение 10" descr="cern"/>
          <p:cNvPicPr>
            <a:picLocks noChangeAspect="1"/>
          </p:cNvPicPr>
          <p:nvPr/>
        </p:nvPicPr>
        <p:blipFill>
          <a:blip r:embed="rId4"/>
          <a:srcRect/>
          <a:stretch>
            <a:fillRect/>
          </a:stretch>
        </p:blipFill>
        <p:spPr bwMode="auto">
          <a:xfrm>
            <a:off x="7374080" y="1547593"/>
            <a:ext cx="1090709" cy="1066969"/>
          </a:xfrm>
          <a:prstGeom prst="rect">
            <a:avLst/>
          </a:prstGeom>
          <a:noFill/>
          <a:ln w="9525">
            <a:noFill/>
            <a:miter lim="800000"/>
            <a:headEnd/>
            <a:tailEnd/>
          </a:ln>
        </p:spPr>
      </p:pic>
      <p:sp>
        <p:nvSpPr>
          <p:cNvPr id="7" name="Текстовое поле 11"/>
          <p:cNvSpPr txBox="1">
            <a:spLocks noChangeArrowheads="1"/>
          </p:cNvSpPr>
          <p:nvPr/>
        </p:nvSpPr>
        <p:spPr bwMode="auto">
          <a:xfrm>
            <a:off x="6096000" y="2722707"/>
            <a:ext cx="4318701" cy="338554"/>
          </a:xfrm>
          <a:prstGeom prst="rect">
            <a:avLst/>
          </a:prstGeom>
          <a:noFill/>
          <a:ln w="9525">
            <a:noFill/>
            <a:miter lim="800000"/>
            <a:headEnd/>
            <a:tailEnd/>
          </a:ln>
        </p:spPr>
        <p:txBody>
          <a:bodyPr wrap="square">
            <a:spAutoFit/>
          </a:bodyPr>
          <a:lstStyle/>
          <a:p>
            <a:r>
              <a:rPr lang="en-US" altLang="ru-RU" sz="1600" b="1" dirty="0">
                <a:latin typeface="Times New Roman" pitchFamily="18" charset="0"/>
              </a:rPr>
              <a:t>CERN  Large Hadron Collider &gt; 600 </a:t>
            </a:r>
            <a:r>
              <a:rPr lang="en-US" altLang="ru-RU" sz="1600" b="1" dirty="0" err="1">
                <a:latin typeface="Times New Roman" pitchFamily="18" charset="0"/>
              </a:rPr>
              <a:t>Pb</a:t>
            </a:r>
            <a:r>
              <a:rPr lang="en-US" altLang="ru-RU" sz="1600" b="1" dirty="0">
                <a:latin typeface="Times New Roman" pitchFamily="18" charset="0"/>
              </a:rPr>
              <a:t>/Year</a:t>
            </a:r>
          </a:p>
        </p:txBody>
      </p:sp>
      <p:grpSp>
        <p:nvGrpSpPr>
          <p:cNvPr id="8" name="Группа 7"/>
          <p:cNvGrpSpPr/>
          <p:nvPr/>
        </p:nvGrpSpPr>
        <p:grpSpPr>
          <a:xfrm>
            <a:off x="2204002" y="3068134"/>
            <a:ext cx="1831832" cy="1646457"/>
            <a:chOff x="7092980" y="830437"/>
            <a:chExt cx="1518613" cy="1440384"/>
          </a:xfrm>
        </p:grpSpPr>
        <p:pic>
          <p:nvPicPr>
            <p:cNvPr id="9" name="Picture 9" descr="climate-model"/>
            <p:cNvPicPr>
              <a:picLocks noChangeAspect="1"/>
            </p:cNvPicPr>
            <p:nvPr/>
          </p:nvPicPr>
          <p:blipFill>
            <a:blip r:embed="rId5"/>
            <a:srcRect/>
            <a:stretch>
              <a:fillRect/>
            </a:stretch>
          </p:blipFill>
          <p:spPr bwMode="auto">
            <a:xfrm>
              <a:off x="7092980" y="830437"/>
              <a:ext cx="1515369" cy="1440384"/>
            </a:xfrm>
            <a:prstGeom prst="rect">
              <a:avLst/>
            </a:prstGeom>
            <a:noFill/>
            <a:ln w="9525">
              <a:noFill/>
              <a:miter lim="800000"/>
              <a:headEnd/>
              <a:tailEnd/>
            </a:ln>
          </p:spPr>
        </p:pic>
        <p:sp>
          <p:nvSpPr>
            <p:cNvPr id="10" name="Текстовое поле 16"/>
            <p:cNvSpPr txBox="1">
              <a:spLocks noChangeArrowheads="1"/>
            </p:cNvSpPr>
            <p:nvPr/>
          </p:nvSpPr>
          <p:spPr bwMode="auto">
            <a:xfrm>
              <a:off x="7312749" y="1671761"/>
              <a:ext cx="1298844" cy="400110"/>
            </a:xfrm>
            <a:prstGeom prst="rect">
              <a:avLst/>
            </a:prstGeom>
            <a:noFill/>
            <a:ln w="9525">
              <a:noFill/>
              <a:miter lim="800000"/>
              <a:headEnd/>
              <a:tailEnd/>
            </a:ln>
          </p:spPr>
          <p:txBody>
            <a:bodyPr wrap="square">
              <a:spAutoFit/>
            </a:bodyPr>
            <a:lstStyle/>
            <a:p>
              <a:r>
                <a:rPr lang="en-US" altLang="ru-RU" sz="2000" b="1" i="1" dirty="0">
                  <a:solidFill>
                    <a:schemeClr val="bg1"/>
                  </a:solidFill>
                  <a:latin typeface="Times New Roman" pitchFamily="18" charset="0"/>
                </a:rPr>
                <a:t>Climate</a:t>
              </a:r>
            </a:p>
          </p:txBody>
        </p:sp>
      </p:grpSp>
      <p:grpSp>
        <p:nvGrpSpPr>
          <p:cNvPr id="11" name="Группа 10"/>
          <p:cNvGrpSpPr/>
          <p:nvPr/>
        </p:nvGrpSpPr>
        <p:grpSpPr>
          <a:xfrm>
            <a:off x="200189" y="3044186"/>
            <a:ext cx="1975026" cy="1634818"/>
            <a:chOff x="279571" y="860425"/>
            <a:chExt cx="1433298" cy="1290637"/>
          </a:xfrm>
        </p:grpSpPr>
        <p:pic>
          <p:nvPicPr>
            <p:cNvPr id="12" name="Picture 5" descr="bigdata"/>
            <p:cNvPicPr>
              <a:picLocks noChangeAspect="1"/>
            </p:cNvPicPr>
            <p:nvPr/>
          </p:nvPicPr>
          <p:blipFill>
            <a:blip r:embed="rId6"/>
            <a:srcRect/>
            <a:stretch>
              <a:fillRect/>
            </a:stretch>
          </p:blipFill>
          <p:spPr bwMode="auto">
            <a:xfrm>
              <a:off x="279571" y="860425"/>
              <a:ext cx="1384300" cy="1290637"/>
            </a:xfrm>
            <a:prstGeom prst="rect">
              <a:avLst/>
            </a:prstGeom>
            <a:noFill/>
            <a:ln w="9525">
              <a:noFill/>
              <a:miter lim="800000"/>
              <a:headEnd/>
              <a:tailEnd/>
            </a:ln>
          </p:spPr>
        </p:pic>
        <p:sp>
          <p:nvSpPr>
            <p:cNvPr id="13" name="Текстовое поле 17"/>
            <p:cNvSpPr txBox="1">
              <a:spLocks noChangeArrowheads="1"/>
            </p:cNvSpPr>
            <p:nvPr/>
          </p:nvSpPr>
          <p:spPr bwMode="auto">
            <a:xfrm>
              <a:off x="583018" y="1332692"/>
              <a:ext cx="1129851" cy="400110"/>
            </a:xfrm>
            <a:prstGeom prst="rect">
              <a:avLst/>
            </a:prstGeom>
            <a:noFill/>
            <a:ln w="9525">
              <a:noFill/>
              <a:miter lim="800000"/>
              <a:headEnd/>
              <a:tailEnd/>
            </a:ln>
          </p:spPr>
          <p:txBody>
            <a:bodyPr wrap="square">
              <a:spAutoFit/>
            </a:bodyPr>
            <a:lstStyle/>
            <a:p>
              <a:r>
                <a:rPr lang="en-US" altLang="ru-RU" sz="2000" b="1" i="1" dirty="0">
                  <a:solidFill>
                    <a:schemeClr val="bg1"/>
                  </a:solidFill>
                  <a:latin typeface="Times New Roman" pitchFamily="18" charset="0"/>
                </a:rPr>
                <a:t>Biology</a:t>
              </a:r>
            </a:p>
          </p:txBody>
        </p:sp>
      </p:grpSp>
      <p:grpSp>
        <p:nvGrpSpPr>
          <p:cNvPr id="14" name="Группа 13"/>
          <p:cNvGrpSpPr/>
          <p:nvPr/>
        </p:nvGrpSpPr>
        <p:grpSpPr>
          <a:xfrm>
            <a:off x="4150185" y="3049735"/>
            <a:ext cx="2250992" cy="1664855"/>
            <a:chOff x="-1282502" y="675288"/>
            <a:chExt cx="2250992" cy="1664855"/>
          </a:xfrm>
        </p:grpSpPr>
        <p:pic>
          <p:nvPicPr>
            <p:cNvPr id="15" name="Picture 7" descr="13940119000081_PhotoI"/>
            <p:cNvPicPr>
              <a:picLocks noChangeAspect="1"/>
            </p:cNvPicPr>
            <p:nvPr/>
          </p:nvPicPr>
          <p:blipFill rotWithShape="1">
            <a:blip r:embed="rId7"/>
            <a:srcRect r="21089"/>
            <a:stretch/>
          </p:blipFill>
          <p:spPr bwMode="auto">
            <a:xfrm>
              <a:off x="-1282502" y="675288"/>
              <a:ext cx="2250992" cy="1664855"/>
            </a:xfrm>
            <a:prstGeom prst="rect">
              <a:avLst/>
            </a:prstGeom>
            <a:noFill/>
            <a:ln w="9525">
              <a:noFill/>
              <a:miter lim="800000"/>
              <a:headEnd/>
              <a:tailEnd/>
            </a:ln>
          </p:spPr>
        </p:pic>
        <p:sp>
          <p:nvSpPr>
            <p:cNvPr id="16" name="Текстовое поле 18"/>
            <p:cNvSpPr txBox="1">
              <a:spLocks noChangeArrowheads="1"/>
            </p:cNvSpPr>
            <p:nvPr/>
          </p:nvSpPr>
          <p:spPr bwMode="auto">
            <a:xfrm>
              <a:off x="-1110284" y="1823116"/>
              <a:ext cx="1792287" cy="368300"/>
            </a:xfrm>
            <a:prstGeom prst="rect">
              <a:avLst/>
            </a:prstGeom>
            <a:noFill/>
            <a:ln w="9525">
              <a:noFill/>
              <a:miter lim="800000"/>
              <a:headEnd/>
              <a:tailEnd/>
            </a:ln>
          </p:spPr>
          <p:txBody>
            <a:bodyPr>
              <a:spAutoFit/>
            </a:bodyPr>
            <a:lstStyle/>
            <a:p>
              <a:r>
                <a:rPr lang="en-US" altLang="ru-RU" b="1" i="1" dirty="0">
                  <a:solidFill>
                    <a:srgbClr val="FFFF00"/>
                  </a:solidFill>
                  <a:latin typeface="Times New Roman" pitchFamily="18" charset="0"/>
                </a:rPr>
                <a:t>Nanotechnology</a:t>
              </a:r>
            </a:p>
          </p:txBody>
        </p:sp>
      </p:grpSp>
      <p:sp>
        <p:nvSpPr>
          <p:cNvPr id="17" name="Текстовое поле 19"/>
          <p:cNvSpPr txBox="1">
            <a:spLocks noChangeArrowheads="1"/>
          </p:cNvSpPr>
          <p:nvPr/>
        </p:nvSpPr>
        <p:spPr bwMode="auto">
          <a:xfrm>
            <a:off x="8691304" y="707571"/>
            <a:ext cx="2589212" cy="368300"/>
          </a:xfrm>
          <a:prstGeom prst="rect">
            <a:avLst/>
          </a:prstGeom>
          <a:noFill/>
          <a:ln w="9525">
            <a:noFill/>
            <a:miter lim="800000"/>
            <a:headEnd/>
            <a:tailEnd/>
          </a:ln>
        </p:spPr>
        <p:txBody>
          <a:bodyPr>
            <a:spAutoFit/>
          </a:bodyPr>
          <a:lstStyle/>
          <a:p>
            <a:r>
              <a:rPr lang="en-US" altLang="ru-RU" b="1" i="1" dirty="0">
                <a:latin typeface="Times New Roman" pitchFamily="18" charset="0"/>
              </a:rPr>
              <a:t>High Energy Physics</a:t>
            </a:r>
          </a:p>
        </p:txBody>
      </p:sp>
      <p:sp>
        <p:nvSpPr>
          <p:cNvPr id="18" name="Текстовое поле 23"/>
          <p:cNvSpPr txBox="1">
            <a:spLocks noChangeArrowheads="1"/>
          </p:cNvSpPr>
          <p:nvPr/>
        </p:nvSpPr>
        <p:spPr bwMode="auto">
          <a:xfrm>
            <a:off x="10771465" y="6293743"/>
            <a:ext cx="1266825" cy="366713"/>
          </a:xfrm>
          <a:prstGeom prst="rect">
            <a:avLst/>
          </a:prstGeom>
          <a:noFill/>
          <a:ln w="9525">
            <a:noFill/>
            <a:miter lim="800000"/>
            <a:headEnd/>
            <a:tailEnd/>
          </a:ln>
        </p:spPr>
        <p:txBody>
          <a:bodyPr>
            <a:spAutoFit/>
          </a:bodyPr>
          <a:lstStyle/>
          <a:p>
            <a:r>
              <a:rPr lang="en-US" altLang="ru-RU" b="1" i="1" dirty="0">
                <a:latin typeface="Times New Roman" pitchFamily="18" charset="0"/>
              </a:rPr>
              <a:t>...</a:t>
            </a:r>
            <a:r>
              <a:rPr lang="ru-RU" altLang="ru-RU" b="1" i="1" dirty="0">
                <a:latin typeface="Times New Roman" pitchFamily="18" charset="0"/>
              </a:rPr>
              <a:t> </a:t>
            </a:r>
            <a:r>
              <a:rPr lang="en-US" altLang="ru-RU" b="1" i="1" dirty="0">
                <a:latin typeface="Times New Roman" pitchFamily="18" charset="0"/>
              </a:rPr>
              <a:t>et cetera</a:t>
            </a:r>
          </a:p>
        </p:txBody>
      </p:sp>
      <p:sp>
        <p:nvSpPr>
          <p:cNvPr id="19" name="Текстовое поле 12"/>
          <p:cNvSpPr txBox="1">
            <a:spLocks noChangeArrowheads="1"/>
          </p:cNvSpPr>
          <p:nvPr/>
        </p:nvSpPr>
        <p:spPr bwMode="auto">
          <a:xfrm>
            <a:off x="2755734" y="4750488"/>
            <a:ext cx="1897992" cy="1323439"/>
          </a:xfrm>
          <a:prstGeom prst="rect">
            <a:avLst/>
          </a:prstGeom>
          <a:noFill/>
          <a:ln w="9525">
            <a:noFill/>
            <a:miter lim="800000"/>
            <a:headEnd/>
            <a:tailEnd/>
          </a:ln>
        </p:spPr>
        <p:txBody>
          <a:bodyPr wrap="square">
            <a:spAutoFit/>
          </a:bodyPr>
          <a:lstStyle/>
          <a:p>
            <a:r>
              <a:rPr lang="en-US" altLang="ru-RU" sz="1600" dirty="0">
                <a:latin typeface="Times New Roman" pitchFamily="18" charset="0"/>
              </a:rPr>
              <a:t>Square Kilometer Array radio telescope  </a:t>
            </a:r>
          </a:p>
          <a:p>
            <a:r>
              <a:rPr lang="en-US" altLang="ru-RU" sz="1600" dirty="0">
                <a:latin typeface="Times New Roman" pitchFamily="18" charset="0"/>
              </a:rPr>
              <a:t>&gt; 1 </a:t>
            </a:r>
            <a:r>
              <a:rPr lang="en-US" altLang="ru-RU" sz="1600" dirty="0" err="1">
                <a:latin typeface="Times New Roman" pitchFamily="18" charset="0"/>
              </a:rPr>
              <a:t>Eb</a:t>
            </a:r>
            <a:r>
              <a:rPr lang="en-US" altLang="ru-RU" sz="1600" dirty="0">
                <a:latin typeface="Times New Roman" pitchFamily="18" charset="0"/>
              </a:rPr>
              <a:t>/Year raw data (estimation)</a:t>
            </a:r>
          </a:p>
        </p:txBody>
      </p:sp>
      <p:grpSp>
        <p:nvGrpSpPr>
          <p:cNvPr id="20" name="Группа 19"/>
          <p:cNvGrpSpPr/>
          <p:nvPr/>
        </p:nvGrpSpPr>
        <p:grpSpPr>
          <a:xfrm>
            <a:off x="4020600" y="4969623"/>
            <a:ext cx="4042105" cy="1465084"/>
            <a:chOff x="-1726130" y="3695674"/>
            <a:chExt cx="4042105" cy="1465084"/>
          </a:xfrm>
        </p:grpSpPr>
        <p:pic>
          <p:nvPicPr>
            <p:cNvPr id="21" name="Изображение 24" descr="front_ska"/>
            <p:cNvPicPr>
              <a:picLocks noChangeAspect="1"/>
            </p:cNvPicPr>
            <p:nvPr/>
          </p:nvPicPr>
          <p:blipFill>
            <a:blip r:embed="rId8"/>
            <a:srcRect/>
            <a:stretch>
              <a:fillRect/>
            </a:stretch>
          </p:blipFill>
          <p:spPr bwMode="auto">
            <a:xfrm>
              <a:off x="-1726130" y="3695674"/>
              <a:ext cx="4011401" cy="1465084"/>
            </a:xfrm>
            <a:prstGeom prst="rect">
              <a:avLst/>
            </a:prstGeom>
            <a:noFill/>
            <a:ln w="9525">
              <a:noFill/>
              <a:miter lim="800000"/>
              <a:headEnd/>
              <a:tailEnd/>
            </a:ln>
          </p:spPr>
        </p:pic>
        <p:sp>
          <p:nvSpPr>
            <p:cNvPr id="22" name="Текстовое поле 25"/>
            <p:cNvSpPr txBox="1">
              <a:spLocks noChangeArrowheads="1"/>
            </p:cNvSpPr>
            <p:nvPr/>
          </p:nvSpPr>
          <p:spPr bwMode="auto">
            <a:xfrm>
              <a:off x="-294631" y="4615715"/>
              <a:ext cx="2610606" cy="523220"/>
            </a:xfrm>
            <a:prstGeom prst="rect">
              <a:avLst/>
            </a:prstGeom>
            <a:noFill/>
            <a:ln w="9525">
              <a:noFill/>
              <a:miter lim="800000"/>
              <a:headEnd/>
              <a:tailEnd/>
            </a:ln>
          </p:spPr>
          <p:txBody>
            <a:bodyPr wrap="square">
              <a:spAutoFit/>
            </a:bodyPr>
            <a:lstStyle/>
            <a:p>
              <a:pPr algn="ctr"/>
              <a:r>
                <a:rPr lang="ru-RU" altLang="en-US" sz="1400" b="1" dirty="0" err="1">
                  <a:solidFill>
                    <a:srgbClr val="91FDFA"/>
                  </a:solidFill>
                  <a:latin typeface="Times New Roman" pitchFamily="18" charset="0"/>
                </a:rPr>
                <a:t>International</a:t>
              </a:r>
              <a:r>
                <a:rPr lang="ru-RU" altLang="en-US" sz="1400" b="1" dirty="0">
                  <a:solidFill>
                    <a:srgbClr val="91FDFA"/>
                  </a:solidFill>
                  <a:latin typeface="Times New Roman" pitchFamily="18" charset="0"/>
                </a:rPr>
                <a:t> </a:t>
              </a:r>
              <a:r>
                <a:rPr lang="ru-RU" altLang="en-US" sz="1400" b="1" dirty="0" err="1">
                  <a:solidFill>
                    <a:srgbClr val="91FDFA"/>
                  </a:solidFill>
                  <a:latin typeface="Times New Roman" pitchFamily="18" charset="0"/>
                </a:rPr>
                <a:t>radiotelescope</a:t>
              </a:r>
              <a:r>
                <a:rPr lang="ru-RU" altLang="en-US" sz="1400" b="1" dirty="0">
                  <a:solidFill>
                    <a:srgbClr val="91FDFA"/>
                  </a:solidFill>
                  <a:latin typeface="Times New Roman" pitchFamily="18" charset="0"/>
                </a:rPr>
                <a:t> </a:t>
              </a:r>
            </a:p>
            <a:p>
              <a:pPr algn="ctr"/>
              <a:r>
                <a:rPr lang="ru-RU" altLang="en-US" sz="1400" b="1" dirty="0" err="1">
                  <a:solidFill>
                    <a:srgbClr val="91FDFA"/>
                  </a:solidFill>
                  <a:latin typeface="Times New Roman" pitchFamily="18" charset="0"/>
                </a:rPr>
                <a:t>for</a:t>
              </a:r>
              <a:r>
                <a:rPr lang="ru-RU" altLang="en-US" sz="1400" b="1" dirty="0">
                  <a:solidFill>
                    <a:srgbClr val="91FDFA"/>
                  </a:solidFill>
                  <a:latin typeface="Times New Roman" pitchFamily="18" charset="0"/>
                </a:rPr>
                <a:t> </a:t>
              </a:r>
              <a:r>
                <a:rPr lang="ru-RU" altLang="en-US" sz="1400" b="1" dirty="0" err="1">
                  <a:solidFill>
                    <a:srgbClr val="91FDFA"/>
                  </a:solidFill>
                  <a:latin typeface="Times New Roman" pitchFamily="18" charset="0"/>
                </a:rPr>
                <a:t>the</a:t>
              </a:r>
              <a:r>
                <a:rPr lang="ru-RU" altLang="en-US" sz="1400" b="1" dirty="0">
                  <a:solidFill>
                    <a:srgbClr val="91FDFA"/>
                  </a:solidFill>
                  <a:latin typeface="Times New Roman" pitchFamily="18" charset="0"/>
                </a:rPr>
                <a:t> 21st </a:t>
              </a:r>
              <a:r>
                <a:rPr lang="ru-RU" altLang="en-US" sz="1400" b="1" dirty="0" err="1">
                  <a:solidFill>
                    <a:srgbClr val="91FDFA"/>
                  </a:solidFill>
                  <a:latin typeface="Times New Roman" pitchFamily="18" charset="0"/>
                </a:rPr>
                <a:t>century</a:t>
              </a:r>
              <a:endParaRPr lang="ru-RU" altLang="en-US" sz="1400" b="1" i="1" dirty="0">
                <a:solidFill>
                  <a:srgbClr val="91FDFA"/>
                </a:solidFill>
                <a:latin typeface="Times New Roman" pitchFamily="18" charset="0"/>
              </a:endParaRPr>
            </a:p>
          </p:txBody>
        </p:sp>
      </p:grpSp>
      <p:cxnSp>
        <p:nvCxnSpPr>
          <p:cNvPr id="23" name="Прямая соединительная линия 22"/>
          <p:cNvCxnSpPr/>
          <p:nvPr/>
        </p:nvCxnSpPr>
        <p:spPr>
          <a:xfrm>
            <a:off x="4652340" y="4965206"/>
            <a:ext cx="3686968" cy="44256"/>
          </a:xfrm>
          <a:prstGeom prst="line">
            <a:avLst/>
          </a:prstGeom>
          <a:ln w="15875">
            <a:no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4016546" y="811212"/>
            <a:ext cx="0" cy="2354263"/>
          </a:xfrm>
          <a:prstGeom prst="line">
            <a:avLst/>
          </a:prstGeom>
          <a:ln w="15875">
            <a:no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V="1">
            <a:off x="1126562" y="5374163"/>
            <a:ext cx="0" cy="14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Рисунок 25"/>
          <p:cNvPicPr>
            <a:picLocks noChangeAspect="1"/>
          </p:cNvPicPr>
          <p:nvPr/>
        </p:nvPicPr>
        <p:blipFill rotWithShape="1">
          <a:blip r:embed="rId9"/>
          <a:srcRect r="14841"/>
          <a:stretch/>
        </p:blipFill>
        <p:spPr>
          <a:xfrm>
            <a:off x="8056866" y="5447636"/>
            <a:ext cx="2202454" cy="1252582"/>
          </a:xfrm>
          <a:prstGeom prst="rect">
            <a:avLst/>
          </a:prstGeom>
        </p:spPr>
      </p:pic>
      <p:pic>
        <p:nvPicPr>
          <p:cNvPr id="27" name="Рисунок 26"/>
          <p:cNvPicPr>
            <a:picLocks noChangeAspect="1"/>
          </p:cNvPicPr>
          <p:nvPr/>
        </p:nvPicPr>
        <p:blipFill rotWithShape="1">
          <a:blip r:embed="rId10"/>
          <a:srcRect t="21117" b="20485"/>
          <a:stretch/>
        </p:blipFill>
        <p:spPr>
          <a:xfrm>
            <a:off x="4089630" y="5917709"/>
            <a:ext cx="1271242" cy="742747"/>
          </a:xfrm>
          <a:prstGeom prst="rect">
            <a:avLst/>
          </a:prstGeom>
        </p:spPr>
      </p:pic>
      <p:grpSp>
        <p:nvGrpSpPr>
          <p:cNvPr id="28" name="Группа 27"/>
          <p:cNvGrpSpPr/>
          <p:nvPr/>
        </p:nvGrpSpPr>
        <p:grpSpPr>
          <a:xfrm>
            <a:off x="6486577" y="3098381"/>
            <a:ext cx="2201347" cy="1508345"/>
            <a:chOff x="5045792" y="3698930"/>
            <a:chExt cx="1881015" cy="1277501"/>
          </a:xfrm>
        </p:grpSpPr>
        <p:pic>
          <p:nvPicPr>
            <p:cNvPr id="29" name="Picture 6" descr="shining_stars"/>
            <p:cNvPicPr>
              <a:picLocks noChangeAspect="1"/>
            </p:cNvPicPr>
            <p:nvPr/>
          </p:nvPicPr>
          <p:blipFill>
            <a:blip r:embed="rId11"/>
            <a:srcRect/>
            <a:stretch>
              <a:fillRect/>
            </a:stretch>
          </p:blipFill>
          <p:spPr bwMode="auto">
            <a:xfrm>
              <a:off x="5045792" y="3698930"/>
              <a:ext cx="1881015" cy="1277501"/>
            </a:xfrm>
            <a:prstGeom prst="rect">
              <a:avLst/>
            </a:prstGeom>
            <a:noFill/>
            <a:ln w="9525">
              <a:noFill/>
              <a:miter lim="800000"/>
              <a:headEnd/>
              <a:tailEnd/>
            </a:ln>
          </p:spPr>
        </p:pic>
        <p:sp>
          <p:nvSpPr>
            <p:cNvPr id="30" name="Прямоугольник 29"/>
            <p:cNvSpPr/>
            <p:nvPr/>
          </p:nvSpPr>
          <p:spPr>
            <a:xfrm>
              <a:off x="5129275" y="4556751"/>
              <a:ext cx="1604340" cy="400110"/>
            </a:xfrm>
            <a:prstGeom prst="rect">
              <a:avLst/>
            </a:prstGeom>
          </p:spPr>
          <p:txBody>
            <a:bodyPr wrap="square">
              <a:spAutoFit/>
            </a:bodyPr>
            <a:lstStyle/>
            <a:p>
              <a:r>
                <a:rPr lang="en-US" sz="2000" b="1" i="1" dirty="0">
                  <a:latin typeface="Times New Roman" panose="02020603050405020304" pitchFamily="18" charset="0"/>
                </a:rPr>
                <a:t>Astrophysics</a:t>
              </a:r>
              <a:endParaRPr lang="ru-RU" sz="2000" dirty="0"/>
            </a:p>
          </p:txBody>
        </p:sp>
      </p:grpSp>
      <p:pic>
        <p:nvPicPr>
          <p:cNvPr id="49" name="Изображение 5" descr="logo_Stars_smaller"/>
          <p:cNvPicPr>
            <a:picLocks noChangeAspect="1"/>
          </p:cNvPicPr>
          <p:nvPr/>
        </p:nvPicPr>
        <p:blipFill>
          <a:blip r:embed="rId12"/>
          <a:srcRect/>
          <a:stretch>
            <a:fillRect/>
          </a:stretch>
        </p:blipFill>
        <p:spPr bwMode="auto">
          <a:xfrm>
            <a:off x="8120346" y="4742359"/>
            <a:ext cx="2204302" cy="663443"/>
          </a:xfrm>
          <a:prstGeom prst="rect">
            <a:avLst/>
          </a:prstGeom>
          <a:noFill/>
          <a:ln w="9525">
            <a:noFill/>
            <a:miter lim="800000"/>
            <a:headEnd/>
            <a:tailEnd/>
          </a:ln>
        </p:spPr>
      </p:pic>
      <p:sp>
        <p:nvSpPr>
          <p:cNvPr id="50" name="Текстовое поле 13"/>
          <p:cNvSpPr txBox="1">
            <a:spLocks noChangeArrowheads="1"/>
          </p:cNvSpPr>
          <p:nvPr/>
        </p:nvSpPr>
        <p:spPr bwMode="auto">
          <a:xfrm>
            <a:off x="10347665" y="5240467"/>
            <a:ext cx="1884429" cy="1077218"/>
          </a:xfrm>
          <a:prstGeom prst="rect">
            <a:avLst/>
          </a:prstGeom>
          <a:noFill/>
          <a:ln w="9525">
            <a:noFill/>
            <a:miter lim="800000"/>
            <a:headEnd/>
            <a:tailEnd/>
          </a:ln>
        </p:spPr>
        <p:txBody>
          <a:bodyPr wrap="square">
            <a:spAutoFit/>
          </a:bodyPr>
          <a:lstStyle/>
          <a:p>
            <a:r>
              <a:rPr lang="en-US" altLang="ru-RU" sz="1600" dirty="0">
                <a:latin typeface="Times New Roman" pitchFamily="18" charset="0"/>
              </a:rPr>
              <a:t>Large Synoptic  Survey Telescope  &gt; 10 </a:t>
            </a:r>
            <a:r>
              <a:rPr lang="en-US" altLang="ru-RU" sz="1600" dirty="0" err="1">
                <a:latin typeface="Times New Roman" pitchFamily="18" charset="0"/>
              </a:rPr>
              <a:t>Pb</a:t>
            </a:r>
            <a:r>
              <a:rPr lang="en-US" altLang="ru-RU" sz="1600" dirty="0">
                <a:latin typeface="Times New Roman" pitchFamily="18" charset="0"/>
              </a:rPr>
              <a:t>/Year (estimation)</a:t>
            </a:r>
          </a:p>
        </p:txBody>
      </p:sp>
      <p:pic>
        <p:nvPicPr>
          <p:cNvPr id="51" name="Изображение 6" descr="Large_Synoptic_Survey_Telescope_3_4_render_2013"/>
          <p:cNvPicPr>
            <a:picLocks noChangeAspect="1"/>
          </p:cNvPicPr>
          <p:nvPr/>
        </p:nvPicPr>
        <p:blipFill>
          <a:blip r:embed="rId13"/>
          <a:srcRect/>
          <a:stretch>
            <a:fillRect/>
          </a:stretch>
        </p:blipFill>
        <p:spPr bwMode="auto">
          <a:xfrm>
            <a:off x="11170981" y="4652829"/>
            <a:ext cx="987266" cy="752599"/>
          </a:xfrm>
          <a:prstGeom prst="rect">
            <a:avLst/>
          </a:prstGeom>
          <a:noFill/>
          <a:ln w="9525">
            <a:noFill/>
            <a:miter lim="800000"/>
            <a:headEnd/>
            <a:tailEnd/>
          </a:ln>
        </p:spPr>
      </p:pic>
      <p:sp>
        <p:nvSpPr>
          <p:cNvPr id="53" name="Заголовок 1">
            <a:extLst>
              <a:ext uri="{FF2B5EF4-FFF2-40B4-BE49-F238E27FC236}">
                <a16:creationId xmlns:a16="http://schemas.microsoft.com/office/drawing/2014/main" id="{5C12C2A1-0154-4EB8-9750-7795FD2248DF}"/>
              </a:ext>
            </a:extLst>
          </p:cNvPr>
          <p:cNvSpPr txBox="1">
            <a:spLocks/>
          </p:cNvSpPr>
          <p:nvPr/>
        </p:nvSpPr>
        <p:spPr>
          <a:xfrm>
            <a:off x="2332060" y="86685"/>
            <a:ext cx="8795224" cy="878541"/>
          </a:xfrm>
          <a:prstGeom prst="rect">
            <a:avLst/>
          </a:prstGeom>
          <a:effectLst>
            <a:outerShdw blurRad="50800" dist="38100" dir="2700000" algn="tl" rotWithShape="0">
              <a:schemeClr val="bg1">
                <a:alpha val="40000"/>
              </a:schemeClr>
            </a:outerShdw>
          </a:effectLst>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latin typeface="+mn-lt"/>
                <a:ea typeface="+mn-ea"/>
                <a:cs typeface="+mn-cs"/>
              </a:rPr>
              <a:t> HPC</a:t>
            </a:r>
            <a:r>
              <a:rPr lang="ru-RU" sz="2800" b="1" dirty="0">
                <a:solidFill>
                  <a:schemeClr val="tx1"/>
                </a:solidFill>
                <a:latin typeface="+mn-lt"/>
                <a:ea typeface="+mn-ea"/>
                <a:cs typeface="+mn-cs"/>
              </a:rPr>
              <a:t>+</a:t>
            </a:r>
            <a:r>
              <a:rPr lang="en-US" sz="2800" b="1" dirty="0">
                <a:solidFill>
                  <a:schemeClr val="tx1"/>
                </a:solidFill>
                <a:latin typeface="+mn-lt"/>
                <a:ea typeface="+mn-ea"/>
                <a:cs typeface="+mn-cs"/>
              </a:rPr>
              <a:t>Big Data</a:t>
            </a:r>
            <a:r>
              <a:rPr lang="ru-RU" sz="2800" b="1" dirty="0">
                <a:solidFill>
                  <a:schemeClr val="tx1"/>
                </a:solidFill>
                <a:latin typeface="+mn-lt"/>
                <a:ea typeface="+mn-ea"/>
                <a:cs typeface="+mn-cs"/>
              </a:rPr>
              <a:t>+</a:t>
            </a:r>
            <a:r>
              <a:rPr lang="en-US" sz="2800" b="1" dirty="0">
                <a:solidFill>
                  <a:schemeClr val="tx1"/>
                </a:solidFill>
                <a:latin typeface="+mn-lt"/>
                <a:ea typeface="+mn-ea"/>
                <a:cs typeface="+mn-cs"/>
              </a:rPr>
              <a:t>Artificial intelligence </a:t>
            </a:r>
          </a:p>
          <a:p>
            <a:endParaRPr lang="ru-RU" dirty="0"/>
          </a:p>
        </p:txBody>
      </p:sp>
      <p:pic>
        <p:nvPicPr>
          <p:cNvPr id="38" name="Picture 2" descr="https://lh5.googleusercontent.com/zcHZsMrhrb57Fno_MW8xWTfVqnQ3YZTHH0CI7UjjgVJgP0rZ86TFgUs6RRqFqPjRplrlGWR06BzGzFLQ0zJQVqCMGPSdk7TbgW9_aeTl5V39Vcf9eczW5NQFRJ4W94HbejC9UcbO1sD9mXkJ1Q">
            <a:extLst>
              <a:ext uri="{FF2B5EF4-FFF2-40B4-BE49-F238E27FC236}">
                <a16:creationId xmlns:a16="http://schemas.microsoft.com/office/drawing/2014/main" id="{A78A8B2A-CD2D-4AD3-8814-A3E8AB963D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488" y="862080"/>
            <a:ext cx="3005549" cy="1962172"/>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9">
            <a:extLst>
              <a:ext uri="{FF2B5EF4-FFF2-40B4-BE49-F238E27FC236}">
                <a16:creationId xmlns:a16="http://schemas.microsoft.com/office/drawing/2014/main" id="{3A05F467-A98C-4B2E-87EF-CF6294677D61}"/>
              </a:ext>
            </a:extLst>
          </p:cNvPr>
          <p:cNvPicPr/>
          <p:nvPr/>
        </p:nvPicPr>
        <p:blipFill>
          <a:blip r:embed="rId15"/>
          <a:stretch/>
        </p:blipFill>
        <p:spPr>
          <a:xfrm>
            <a:off x="3261879" y="862931"/>
            <a:ext cx="3724408" cy="1852630"/>
          </a:xfrm>
          <a:prstGeom prst="rect">
            <a:avLst/>
          </a:prstGeom>
          <a:ln w="0">
            <a:noFill/>
          </a:ln>
        </p:spPr>
      </p:pic>
      <p:pic>
        <p:nvPicPr>
          <p:cNvPr id="40" name="Рисунок 32">
            <a:extLst>
              <a:ext uri="{FF2B5EF4-FFF2-40B4-BE49-F238E27FC236}">
                <a16:creationId xmlns:a16="http://schemas.microsoft.com/office/drawing/2014/main" id="{BF2804F9-36CB-496B-94B6-4796C0C51CF2}"/>
              </a:ext>
            </a:extLst>
          </p:cNvPr>
          <p:cNvPicPr/>
          <p:nvPr/>
        </p:nvPicPr>
        <p:blipFill>
          <a:blip r:embed="rId16"/>
          <a:stretch/>
        </p:blipFill>
        <p:spPr>
          <a:xfrm>
            <a:off x="9250748" y="3009845"/>
            <a:ext cx="2746009" cy="1664856"/>
          </a:xfrm>
          <a:prstGeom prst="rect">
            <a:avLst/>
          </a:prstGeom>
          <a:ln w="0">
            <a:noFill/>
          </a:ln>
        </p:spPr>
      </p:pic>
      <p:pic>
        <p:nvPicPr>
          <p:cNvPr id="42" name="Объект 4">
            <a:extLst>
              <a:ext uri="{FF2B5EF4-FFF2-40B4-BE49-F238E27FC236}">
                <a16:creationId xmlns:a16="http://schemas.microsoft.com/office/drawing/2014/main" id="{A0B27743-C027-46A4-9B7C-54511939EF18}"/>
              </a:ext>
            </a:extLst>
          </p:cNvPr>
          <p:cNvPicPr>
            <a:picLocks noGrp="1" noChangeAspect="1" noChangeArrowheads="1"/>
          </p:cNvPicPr>
          <p:nvPr>
            <p:ph idx="1"/>
          </p:nvPr>
        </p:nvPicPr>
        <p:blipFill>
          <a:blip r:embed="rId17">
            <a:extLst>
              <a:ext uri="{28A0092B-C50C-407E-A947-70E740481C1C}">
                <a14:useLocalDpi xmlns:a14="http://schemas.microsoft.com/office/drawing/2010/main" val="0"/>
              </a:ext>
            </a:extLst>
          </a:blip>
          <a:srcRect/>
          <a:stretch>
            <a:fillRect/>
          </a:stretch>
        </p:blipFill>
        <p:spPr>
          <a:xfrm>
            <a:off x="163287" y="4898616"/>
            <a:ext cx="2541133" cy="1903121"/>
          </a:xfrm>
        </p:spPr>
      </p:pic>
    </p:spTree>
    <p:extLst>
      <p:ext uri="{BB962C8B-B14F-4D97-AF65-F5344CB8AC3E}">
        <p14:creationId xmlns:p14="http://schemas.microsoft.com/office/powerpoint/2010/main" val="3093028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0" name="Прямоугольник 9"/>
          <p:cNvSpPr/>
          <p:nvPr/>
        </p:nvSpPr>
        <p:spPr>
          <a:xfrm>
            <a:off x="4256383" y="88753"/>
            <a:ext cx="4058477" cy="523220"/>
          </a:xfrm>
          <a:prstGeom prst="rect">
            <a:avLst/>
          </a:prstGeom>
          <a:ln>
            <a:noFill/>
          </a:ln>
          <a:effectLst>
            <a:outerShdw blurRad="50800" dist="50800" dir="5400000" algn="ctr" rotWithShape="0">
              <a:schemeClr val="bg2">
                <a:lumMod val="25000"/>
              </a:schemeClr>
            </a:outerShdw>
          </a:effectLst>
        </p:spPr>
        <p:txBody>
          <a:bodyPr wrap="square">
            <a:spAutoFit/>
          </a:bodyPr>
          <a:lstStyle/>
          <a:p>
            <a:r>
              <a:rPr lang="en-US" sz="2800" b="1" dirty="0">
                <a:effectLst>
                  <a:outerShdw blurRad="38100" dist="38100" dir="2700000" algn="tl">
                    <a:srgbClr val="000000">
                      <a:alpha val="43137"/>
                    </a:srgbClr>
                  </a:outerShdw>
                </a:effectLst>
                <a:latin typeface="Calibri (Основной текст)"/>
              </a:rPr>
              <a:t>From RDIG to RDIG-M</a:t>
            </a:r>
            <a:endParaRPr lang="ru-RU" sz="2800" b="1" dirty="0">
              <a:effectLst>
                <a:outerShdw blurRad="38100" dist="38100" dir="2700000" algn="tl">
                  <a:srgbClr val="000000">
                    <a:alpha val="43137"/>
                  </a:srgbClr>
                </a:outerShdw>
              </a:effectLst>
              <a:latin typeface="Calibri (Основной текст)"/>
            </a:endParaRPr>
          </a:p>
        </p:txBody>
      </p:sp>
      <p:pic>
        <p:nvPicPr>
          <p:cNvPr id="15" name="Рисунок 14"/>
          <p:cNvPicPr>
            <a:picLocks noChangeAspect="1"/>
          </p:cNvPicPr>
          <p:nvPr/>
        </p:nvPicPr>
        <p:blipFill>
          <a:blip r:embed="rId3"/>
          <a:stretch>
            <a:fillRect/>
          </a:stretch>
        </p:blipFill>
        <p:spPr>
          <a:xfrm>
            <a:off x="71375" y="21353"/>
            <a:ext cx="1144863" cy="677069"/>
          </a:xfrm>
          <a:prstGeom prst="rect">
            <a:avLst/>
          </a:prstGeom>
        </p:spPr>
      </p:pic>
      <p:grpSp>
        <p:nvGrpSpPr>
          <p:cNvPr id="17" name="Группа 16"/>
          <p:cNvGrpSpPr/>
          <p:nvPr/>
        </p:nvGrpSpPr>
        <p:grpSpPr>
          <a:xfrm>
            <a:off x="163668" y="1176316"/>
            <a:ext cx="4704361" cy="3304167"/>
            <a:chOff x="509185" y="1494860"/>
            <a:chExt cx="11870422" cy="9336947"/>
          </a:xfrm>
        </p:grpSpPr>
        <p:graphicFrame>
          <p:nvGraphicFramePr>
            <p:cNvPr id="18" name="Схема 17">
              <a:extLst>
                <a:ext uri="{FF2B5EF4-FFF2-40B4-BE49-F238E27FC236}">
                  <a16:creationId xmlns:a16="http://schemas.microsoft.com/office/drawing/2014/main" id="{F007310E-07E9-44E4-94D5-96FC729569D4}"/>
                </a:ext>
              </a:extLst>
            </p:cNvPr>
            <p:cNvGraphicFramePr/>
            <p:nvPr>
              <p:extLst/>
            </p:nvPr>
          </p:nvGraphicFramePr>
          <p:xfrm>
            <a:off x="1080787" y="1589167"/>
            <a:ext cx="10763856" cy="91294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Схема 18">
              <a:extLst>
                <a:ext uri="{FF2B5EF4-FFF2-40B4-BE49-F238E27FC236}">
                  <a16:creationId xmlns:a16="http://schemas.microsoft.com/office/drawing/2014/main" id="{222769DE-AE9A-4238-A521-D5EECB5ADBD4}"/>
                </a:ext>
              </a:extLst>
            </p:cNvPr>
            <p:cNvGraphicFramePr/>
            <p:nvPr>
              <p:extLst/>
            </p:nvPr>
          </p:nvGraphicFramePr>
          <p:xfrm>
            <a:off x="509185" y="1494860"/>
            <a:ext cx="11870422" cy="93369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grpSp>
        <p:nvGrpSpPr>
          <p:cNvPr id="20" name="Группа 19"/>
          <p:cNvGrpSpPr/>
          <p:nvPr/>
        </p:nvGrpSpPr>
        <p:grpSpPr>
          <a:xfrm>
            <a:off x="6344826" y="1194411"/>
            <a:ext cx="5766833" cy="3380227"/>
            <a:chOff x="509185" y="1494860"/>
            <a:chExt cx="11870422" cy="9336947"/>
          </a:xfrm>
        </p:grpSpPr>
        <p:graphicFrame>
          <p:nvGraphicFramePr>
            <p:cNvPr id="21" name="Схема 20">
              <a:extLst>
                <a:ext uri="{FF2B5EF4-FFF2-40B4-BE49-F238E27FC236}">
                  <a16:creationId xmlns:a16="http://schemas.microsoft.com/office/drawing/2014/main" id="{F007310E-07E9-44E4-94D5-96FC729569D4}"/>
                </a:ext>
              </a:extLst>
            </p:cNvPr>
            <p:cNvGraphicFramePr/>
            <p:nvPr>
              <p:extLst/>
            </p:nvPr>
          </p:nvGraphicFramePr>
          <p:xfrm>
            <a:off x="1080787" y="1589167"/>
            <a:ext cx="10763856" cy="912945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2" name="Схема 21">
              <a:extLst>
                <a:ext uri="{FF2B5EF4-FFF2-40B4-BE49-F238E27FC236}">
                  <a16:creationId xmlns:a16="http://schemas.microsoft.com/office/drawing/2014/main" id="{222769DE-AE9A-4238-A521-D5EECB5ADBD4}"/>
                </a:ext>
              </a:extLst>
            </p:cNvPr>
            <p:cNvGraphicFramePr/>
            <p:nvPr>
              <p:extLst/>
            </p:nvPr>
          </p:nvGraphicFramePr>
          <p:xfrm>
            <a:off x="509185" y="1494860"/>
            <a:ext cx="11870422" cy="933694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sp>
        <p:nvSpPr>
          <p:cNvPr id="29" name="Штриховая стрелка вправо 28"/>
          <p:cNvSpPr/>
          <p:nvPr/>
        </p:nvSpPr>
        <p:spPr>
          <a:xfrm>
            <a:off x="5183804" y="2630456"/>
            <a:ext cx="1647825" cy="647700"/>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1531587" y="724503"/>
            <a:ext cx="10181864" cy="400110"/>
          </a:xfrm>
          <a:prstGeom prst="rect">
            <a:avLst/>
          </a:prstGeom>
        </p:spPr>
        <p:txBody>
          <a:bodyPr wrap="square">
            <a:spAutoFit/>
          </a:bodyPr>
          <a:lstStyle/>
          <a:p>
            <a:pPr algn="just"/>
            <a:r>
              <a:rPr lang="en-US" sz="2000" b="1" i="1" spc="-1" dirty="0">
                <a:latin typeface="Book Antiqua"/>
                <a:ea typeface="ＭＳ Ｐゴシック"/>
              </a:rPr>
              <a:t>Consortium RDIG-M − Russian Data Intensive GRID for </a:t>
            </a:r>
            <a:r>
              <a:rPr lang="en-US" sz="2000" b="1" i="1" spc="-1" dirty="0" err="1">
                <a:latin typeface="Book Antiqua"/>
                <a:ea typeface="ＭＳ Ｐゴシック"/>
              </a:rPr>
              <a:t>Megascience</a:t>
            </a:r>
            <a:r>
              <a:rPr lang="en-US" sz="2000" b="1" i="1" spc="-1" dirty="0">
                <a:latin typeface="Book Antiqua"/>
                <a:ea typeface="ＭＳ Ｐゴシック"/>
              </a:rPr>
              <a:t> projects</a:t>
            </a:r>
          </a:p>
        </p:txBody>
      </p:sp>
      <p:pic>
        <p:nvPicPr>
          <p:cNvPr id="23" name="Рисунок 22">
            <a:extLst>
              <a:ext uri="{FF2B5EF4-FFF2-40B4-BE49-F238E27FC236}">
                <a16:creationId xmlns:a16="http://schemas.microsoft.com/office/drawing/2014/main" id="{104EEEE7-8C96-4F5B-8E26-6E3BE90EDD7B}"/>
              </a:ext>
            </a:extLst>
          </p:cNvPr>
          <p:cNvPicPr/>
          <p:nvPr/>
        </p:nvPicPr>
        <p:blipFill>
          <a:blip r:embed="rId24">
            <a:lum bright="70000" contrast="-70000"/>
          </a:blip>
          <a:stretch>
            <a:fillRect/>
          </a:stretch>
        </p:blipFill>
        <p:spPr>
          <a:xfrm>
            <a:off x="340235" y="4516654"/>
            <a:ext cx="8236384" cy="2527995"/>
          </a:xfrm>
          <a:prstGeom prst="rect">
            <a:avLst/>
          </a:prstGeom>
        </p:spPr>
      </p:pic>
    </p:spTree>
    <p:extLst>
      <p:ext uri="{BB962C8B-B14F-4D97-AF65-F5344CB8AC3E}">
        <p14:creationId xmlns:p14="http://schemas.microsoft.com/office/powerpoint/2010/main" val="3349180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8334" y="788016"/>
            <a:ext cx="4060030" cy="2488040"/>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6989506" y="788016"/>
            <a:ext cx="5118411" cy="2342053"/>
          </a:xfrm>
          <a:prstGeom prst="rect">
            <a:avLst/>
          </a:prstGeom>
          <a:ln>
            <a:noFill/>
          </a:ln>
          <a:effectLst>
            <a:softEdge rad="112500"/>
          </a:effectLst>
        </p:spPr>
      </p:pic>
      <p:sp>
        <p:nvSpPr>
          <p:cNvPr id="3" name="TextBox 3"/>
          <p:cNvSpPr txBox="1">
            <a:spLocks noChangeArrowheads="1"/>
          </p:cNvSpPr>
          <p:nvPr/>
        </p:nvSpPr>
        <p:spPr bwMode="auto">
          <a:xfrm>
            <a:off x="6701900" y="4737266"/>
            <a:ext cx="5401674" cy="2031325"/>
          </a:xfrm>
          <a:prstGeom prst="rect">
            <a:avLst/>
          </a:prstGeom>
          <a:ln>
            <a:noFill/>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r">
              <a:buFont typeface="Arial" charset="0"/>
              <a:buChar char="•"/>
              <a:defRPr/>
            </a:pPr>
            <a:r>
              <a:rPr lang="en-US" dirty="0">
                <a:solidFill>
                  <a:srgbClr val="000000"/>
                </a:solidFill>
                <a:latin typeface="Times New Roman" panose="02020603050405020304" pitchFamily="18" charset="0"/>
                <a:cs typeface="Times New Roman" panose="02020603050405020304" pitchFamily="18" charset="0"/>
              </a:rPr>
              <a:t>CONCEPT of the development of </a:t>
            </a:r>
          </a:p>
          <a:p>
            <a:pPr algn="r">
              <a:buFont typeface="Arial" charset="0"/>
              <a:buChar char="•"/>
              <a:defRPr/>
            </a:pPr>
            <a:r>
              <a:rPr lang="en-US" dirty="0">
                <a:solidFill>
                  <a:srgbClr val="000000"/>
                </a:solidFill>
                <a:latin typeface="Times New Roman" panose="02020603050405020304" pitchFamily="18" charset="0"/>
                <a:cs typeface="Times New Roman" panose="02020603050405020304" pitchFamily="18" charset="0"/>
              </a:rPr>
              <a:t>IT technologies and scientific computing aimed at solving the strategic tasks of JINR through the introduction and development of a whole range of advanced  IT solutions, integrated into a unified computing environment  that combines  a variety of technological solutions, concepts and methods. </a:t>
            </a:r>
          </a:p>
        </p:txBody>
      </p:sp>
      <p:pic>
        <p:nvPicPr>
          <p:cNvPr id="5" name="Рисунок 4">
            <a:extLst>
              <a:ext uri="{FF2B5EF4-FFF2-40B4-BE49-F238E27FC236}">
                <a16:creationId xmlns:a16="http://schemas.microsoft.com/office/drawing/2014/main" id="{F9D180E0-89B3-4E13-A929-2FEB6DCF3E68}"/>
              </a:ext>
            </a:extLst>
          </p:cNvPr>
          <p:cNvPicPr>
            <a:picLocks noChangeAspect="1"/>
          </p:cNvPicPr>
          <p:nvPr/>
        </p:nvPicPr>
        <p:blipFill>
          <a:blip r:embed="rId5"/>
          <a:stretch>
            <a:fillRect/>
          </a:stretch>
        </p:blipFill>
        <p:spPr>
          <a:xfrm>
            <a:off x="2651104" y="700633"/>
            <a:ext cx="6219895" cy="4947870"/>
          </a:xfrm>
          <a:prstGeom prst="rect">
            <a:avLst/>
          </a:prstGeom>
        </p:spPr>
      </p:pic>
      <p:sp>
        <p:nvSpPr>
          <p:cNvPr id="6" name="TextBox 5">
            <a:extLst>
              <a:ext uri="{FF2B5EF4-FFF2-40B4-BE49-F238E27FC236}">
                <a16:creationId xmlns:a16="http://schemas.microsoft.com/office/drawing/2014/main" id="{7761AA45-731F-4C61-848D-3190D16E09A8}"/>
              </a:ext>
            </a:extLst>
          </p:cNvPr>
          <p:cNvSpPr txBox="1"/>
          <p:nvPr/>
        </p:nvSpPr>
        <p:spPr>
          <a:xfrm>
            <a:off x="134523" y="3214152"/>
            <a:ext cx="4953000" cy="3416320"/>
          </a:xfrm>
          <a:prstGeom prst="rect">
            <a:avLst/>
          </a:prstGeom>
          <a:noFill/>
        </p:spPr>
        <p:txBody>
          <a:bodyPr wrap="square">
            <a:spAutoFit/>
          </a:bodyPr>
          <a:lstStyle/>
          <a:p>
            <a:endParaRPr lang="ru-RU" b="1" dirty="0">
              <a:solidFill>
                <a:prstClr val="black"/>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Staff: 325</a:t>
            </a:r>
          </a:p>
          <a:p>
            <a:r>
              <a:rPr lang="en-US" dirty="0">
                <a:latin typeface="Times New Roman" panose="02020603050405020304" pitchFamily="18" charset="0"/>
                <a:cs typeface="Times New Roman" panose="02020603050405020304" pitchFamily="18" charset="0"/>
              </a:rPr>
              <a:t>Scientists: 100</a:t>
            </a:r>
          </a:p>
          <a:p>
            <a:r>
              <a:rPr lang="en-US" dirty="0">
                <a:latin typeface="Times New Roman" panose="02020603050405020304" pitchFamily="18" charset="0"/>
                <a:cs typeface="Times New Roman" panose="02020603050405020304" pitchFamily="18" charset="0"/>
              </a:rPr>
              <a:t>Doctors of Science: 24</a:t>
            </a:r>
          </a:p>
          <a:p>
            <a:r>
              <a:rPr lang="en-US" dirty="0">
                <a:latin typeface="Times New Roman" panose="02020603050405020304" pitchFamily="18" charset="0"/>
                <a:cs typeface="Times New Roman" panose="02020603050405020304" pitchFamily="18" charset="0"/>
              </a:rPr>
              <a:t>Candidates of Science: 61</a:t>
            </a:r>
          </a:p>
          <a:p>
            <a:r>
              <a:rPr lang="en-US" dirty="0">
                <a:latin typeface="Times New Roman" panose="02020603050405020304" pitchFamily="18" charset="0"/>
                <a:cs typeface="Times New Roman" panose="02020603050405020304" pitchFamily="18" charset="0"/>
              </a:rPr>
              <a:t>Campus network 2x100 </a:t>
            </a:r>
            <a:r>
              <a:rPr lang="en-US" dirty="0" err="1">
                <a:latin typeface="Times New Roman" panose="02020603050405020304" pitchFamily="18" charset="0"/>
                <a:cs typeface="Times New Roman" panose="02020603050405020304" pitchFamily="18" charset="0"/>
              </a:rPr>
              <a:t>Gbps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Multisite network 4x100 </a:t>
            </a:r>
            <a:r>
              <a:rPr lang="en-US" dirty="0" err="1">
                <a:latin typeface="Times New Roman" panose="02020603050405020304" pitchFamily="18" charset="0"/>
                <a:cs typeface="Times New Roman" panose="02020603050405020304" pitchFamily="18" charset="0"/>
              </a:rPr>
              <a:t>Gbps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Telecommunication channel 3x100 </a:t>
            </a:r>
            <a:r>
              <a:rPr lang="en-US" dirty="0" err="1">
                <a:latin typeface="Times New Roman" panose="02020603050405020304" pitchFamily="18" charset="0"/>
                <a:cs typeface="Times New Roman" panose="02020603050405020304" pitchFamily="18" charset="0"/>
              </a:rPr>
              <a:t>Gbps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Grid Tier1 and Tier2 for global data processing</a:t>
            </a:r>
          </a:p>
          <a:p>
            <a:r>
              <a:rPr lang="en-US" dirty="0">
                <a:latin typeface="Times New Roman" panose="02020603050405020304" pitchFamily="18" charset="0"/>
                <a:cs typeface="Times New Roman" panose="02020603050405020304" pitchFamily="18" charset="0"/>
              </a:rPr>
              <a:t>JINR Cloud computing</a:t>
            </a:r>
          </a:p>
          <a:p>
            <a:r>
              <a:rPr lang="en-US" dirty="0">
                <a:latin typeface="Times New Roman" panose="02020603050405020304" pitchFamily="18" charset="0"/>
                <a:cs typeface="Times New Roman" panose="02020603050405020304" pitchFamily="18" charset="0"/>
              </a:rPr>
              <a:t>JINR Member States’ Cloud environment</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Govorun</a:t>
            </a:r>
            <a:r>
              <a:rPr lang="en-US" dirty="0">
                <a:latin typeface="Times New Roman" panose="02020603050405020304" pitchFamily="18" charset="0"/>
                <a:cs typeface="Times New Roman" panose="02020603050405020304" pitchFamily="18" charset="0"/>
              </a:rPr>
              <a:t>” supercomputer</a:t>
            </a:r>
            <a:endParaRPr lang="ru-RU"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7" name="Прямоугольник 6"/>
          <p:cNvSpPr/>
          <p:nvPr/>
        </p:nvSpPr>
        <p:spPr>
          <a:xfrm>
            <a:off x="5009364" y="72987"/>
            <a:ext cx="2239780" cy="523220"/>
          </a:xfrm>
          <a:prstGeom prst="rect">
            <a:avLst/>
          </a:prstGeom>
          <a:effectLst>
            <a:outerShdw blurRad="50800" dist="50800" dir="5400000" algn="ctr" rotWithShape="0">
              <a:schemeClr val="tx1"/>
            </a:outerShdw>
          </a:effectLst>
        </p:spPr>
        <p:txBody>
          <a:bodyPr wrap="none">
            <a:spAutoFit/>
          </a:bodyPr>
          <a:lstStyle/>
          <a:p>
            <a:r>
              <a:rPr lang="en-US" sz="2800" b="1" dirty="0">
                <a:effectLst>
                  <a:outerShdw blurRad="38100" dist="38100" dir="2700000" algn="tl">
                    <a:srgbClr val="000000">
                      <a:alpha val="43137"/>
                    </a:srgbClr>
                  </a:outerShdw>
                </a:effectLst>
              </a:rPr>
              <a:t>MLIT today</a:t>
            </a:r>
            <a:endParaRPr lang="ru-RU" sz="2800" b="1" dirty="0">
              <a:effectLst>
                <a:outerShdw blurRad="38100" dist="38100" dir="2700000" algn="tl">
                  <a:srgbClr val="000000">
                    <a:alpha val="43137"/>
                  </a:srgbClr>
                </a:outerShdw>
              </a:effectLst>
            </a:endParaRPr>
          </a:p>
        </p:txBody>
      </p:sp>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403784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51FE36A-95BE-49C7-9D25-1719C2550A87}"/>
              </a:ext>
            </a:extLst>
          </p:cNvPr>
          <p:cNvPicPr>
            <a:picLocks noChangeAspect="1"/>
          </p:cNvPicPr>
          <p:nvPr/>
        </p:nvPicPr>
        <p:blipFill rotWithShape="1">
          <a:blip r:embed="rId2"/>
          <a:srcRect r="5812"/>
          <a:stretch/>
        </p:blipFill>
        <p:spPr>
          <a:xfrm>
            <a:off x="650925" y="911957"/>
            <a:ext cx="5341165" cy="5374604"/>
          </a:xfrm>
          <a:prstGeom prst="rect">
            <a:avLst/>
          </a:prstGeom>
        </p:spPr>
      </p:pic>
      <p:sp>
        <p:nvSpPr>
          <p:cNvPr id="3" name="TextBox 2"/>
          <p:cNvSpPr txBox="1"/>
          <p:nvPr/>
        </p:nvSpPr>
        <p:spPr>
          <a:xfrm>
            <a:off x="77821" y="117937"/>
            <a:ext cx="10636246" cy="523220"/>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2700" b="1" dirty="0">
                <a:effectLst>
                  <a:outerShdw blurRad="38100" dist="38100" dir="2700000" algn="tl">
                    <a:srgbClr val="000000">
                      <a:alpha val="43137"/>
                    </a:srgbClr>
                  </a:outerShdw>
                </a:effectLst>
              </a:rPr>
              <a:t>Multifunctional Information and Computing Complex at JINR</a:t>
            </a:r>
            <a:endParaRPr lang="ru-RU" sz="2700" b="1" dirty="0">
              <a:effectLst>
                <a:outerShdw blurRad="38100" dist="38100" dir="2700000" algn="tl">
                  <a:srgbClr val="000000">
                    <a:alpha val="43137"/>
                  </a:srgbClr>
                </a:outerShdw>
              </a:effectLst>
            </a:endParaRPr>
          </a:p>
        </p:txBody>
      </p:sp>
      <p:pic>
        <p:nvPicPr>
          <p:cNvPr id="4" name="Рисунок 3">
            <a:extLst>
              <a:ext uri="{FF2B5EF4-FFF2-40B4-BE49-F238E27FC236}">
                <a16:creationId xmlns:a16="http://schemas.microsoft.com/office/drawing/2014/main" id="{C5CB77A0-2889-45C4-89AB-418D6B4EC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1192" y="0"/>
            <a:ext cx="1000808" cy="697302"/>
          </a:xfrm>
          <a:prstGeom prst="rect">
            <a:avLst/>
          </a:prstGeom>
        </p:spPr>
      </p:pic>
      <p:sp>
        <p:nvSpPr>
          <p:cNvPr id="5" name="Прямоугольник 4"/>
          <p:cNvSpPr/>
          <p:nvPr/>
        </p:nvSpPr>
        <p:spPr>
          <a:xfrm>
            <a:off x="6390765" y="1218773"/>
            <a:ext cx="5632622" cy="36009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fontAlgn="auto">
              <a:spcBef>
                <a:spcPts val="0"/>
              </a:spcBef>
              <a:spcAft>
                <a:spcPts val="0"/>
              </a:spcAft>
              <a:defRPr/>
            </a:pPr>
            <a:r>
              <a:rPr lang="en-US" dirty="0">
                <a:solidFill>
                  <a:schemeClr val="tx1"/>
                </a:solidFill>
                <a:latin typeface="Rockwell (Основной текст)"/>
                <a:cs typeface="Arial" panose="020B0604020202020204" pitchFamily="34" charset="0"/>
              </a:rPr>
              <a:t>T</a:t>
            </a:r>
            <a:r>
              <a:rPr lang="en-US" sz="1900" dirty="0">
                <a:solidFill>
                  <a:schemeClr val="tx1"/>
                </a:solidFill>
                <a:latin typeface="Rockwell (Основной текст)"/>
                <a:ea typeface="+mj-ea"/>
                <a:cs typeface="+mj-cs"/>
              </a:rPr>
              <a:t>he MICC meets the requirements for a modern highly performant scientific computing complex: </a:t>
            </a:r>
            <a:endParaRPr lang="ru-RU" sz="1900" dirty="0">
              <a:solidFill>
                <a:schemeClr val="tx1"/>
              </a:solidFill>
              <a:latin typeface="Rockwell (Основной текст)"/>
              <a:ea typeface="+mj-ea"/>
              <a:cs typeface="+mj-cs"/>
            </a:endParaRPr>
          </a:p>
          <a:p>
            <a:pPr marL="285750" indent="-285750" fontAlgn="auto">
              <a:spcBef>
                <a:spcPts val="0"/>
              </a:spcBef>
              <a:spcAft>
                <a:spcPts val="0"/>
              </a:spcAft>
              <a:buFont typeface="Arial" panose="020B0604020202020204" pitchFamily="34" charset="0"/>
              <a:buChar char="•"/>
              <a:defRPr/>
            </a:pPr>
            <a:r>
              <a:rPr lang="en-US" sz="1900" dirty="0" err="1">
                <a:solidFill>
                  <a:schemeClr val="tx1"/>
                </a:solidFill>
                <a:latin typeface="Rockwell (Основной текст)"/>
                <a:ea typeface="+mj-ea"/>
                <a:cs typeface="+mj-cs"/>
              </a:rPr>
              <a:t>multifunctionality</a:t>
            </a:r>
            <a:r>
              <a:rPr lang="en-US" sz="1900" dirty="0">
                <a:solidFill>
                  <a:schemeClr val="tx1"/>
                </a:solidFill>
                <a:latin typeface="Rockwell (Основной текст)"/>
                <a:ea typeface="+mj-ea"/>
                <a:cs typeface="+mj-cs"/>
              </a:rPr>
              <a:t>, </a:t>
            </a:r>
          </a:p>
          <a:p>
            <a:pPr marL="285750" indent="-285750" fontAlgn="auto">
              <a:spcBef>
                <a:spcPts val="0"/>
              </a:spcBef>
              <a:spcAft>
                <a:spcPts val="0"/>
              </a:spcAft>
              <a:buFont typeface="Arial" panose="020B0604020202020204" pitchFamily="34" charset="0"/>
              <a:buChar char="•"/>
              <a:defRPr/>
            </a:pPr>
            <a:r>
              <a:rPr lang="en-US" sz="1900" dirty="0">
                <a:solidFill>
                  <a:schemeClr val="tx1"/>
                </a:solidFill>
                <a:latin typeface="Rockwell (Основной текст)"/>
                <a:ea typeface="+mj-ea"/>
                <a:cs typeface="+mj-cs"/>
              </a:rPr>
              <a:t>high performance, </a:t>
            </a:r>
          </a:p>
          <a:p>
            <a:pPr marL="285750" indent="-285750" fontAlgn="auto">
              <a:spcBef>
                <a:spcPts val="0"/>
              </a:spcBef>
              <a:spcAft>
                <a:spcPts val="0"/>
              </a:spcAft>
              <a:buFont typeface="Arial" panose="020B0604020202020204" pitchFamily="34" charset="0"/>
              <a:buChar char="•"/>
              <a:defRPr/>
            </a:pPr>
            <a:r>
              <a:rPr lang="en-US" sz="1900" dirty="0">
                <a:solidFill>
                  <a:schemeClr val="tx1"/>
                </a:solidFill>
                <a:latin typeface="Rockwell (Основной текст)"/>
                <a:ea typeface="+mj-ea"/>
                <a:cs typeface="+mj-cs"/>
              </a:rPr>
              <a:t>task</a:t>
            </a:r>
            <a:r>
              <a:rPr lang="ru-RU" sz="1900" dirty="0">
                <a:solidFill>
                  <a:schemeClr val="tx1"/>
                </a:solidFill>
                <a:latin typeface="Rockwell (Основной текст)"/>
                <a:ea typeface="+mj-ea"/>
                <a:cs typeface="+mj-cs"/>
              </a:rPr>
              <a:t>-</a:t>
            </a:r>
            <a:r>
              <a:rPr lang="en-US" sz="1900" dirty="0">
                <a:solidFill>
                  <a:schemeClr val="tx1"/>
                </a:solidFill>
                <a:latin typeface="Rockwell (Основной текст)"/>
                <a:ea typeface="+mj-ea"/>
                <a:cs typeface="+mj-cs"/>
              </a:rPr>
              <a:t>adapted data storage system, </a:t>
            </a:r>
          </a:p>
          <a:p>
            <a:pPr marL="285750" indent="-285750" fontAlgn="auto">
              <a:spcBef>
                <a:spcPts val="0"/>
              </a:spcBef>
              <a:spcAft>
                <a:spcPts val="0"/>
              </a:spcAft>
              <a:buFont typeface="Arial" panose="020B0604020202020204" pitchFamily="34" charset="0"/>
              <a:buChar char="•"/>
              <a:defRPr/>
            </a:pPr>
            <a:r>
              <a:rPr lang="en-US" sz="1900" dirty="0">
                <a:solidFill>
                  <a:schemeClr val="tx1"/>
                </a:solidFill>
                <a:latin typeface="Rockwell (Основной текст)"/>
                <a:ea typeface="+mj-ea"/>
                <a:cs typeface="+mj-cs"/>
              </a:rPr>
              <a:t>high reliability and availability, </a:t>
            </a:r>
          </a:p>
          <a:p>
            <a:pPr marL="285750" indent="-285750" fontAlgn="auto">
              <a:spcBef>
                <a:spcPts val="0"/>
              </a:spcBef>
              <a:spcAft>
                <a:spcPts val="0"/>
              </a:spcAft>
              <a:buFont typeface="Arial" panose="020B0604020202020204" pitchFamily="34" charset="0"/>
              <a:buChar char="•"/>
              <a:defRPr/>
            </a:pPr>
            <a:r>
              <a:rPr lang="en-US" sz="1900" dirty="0">
                <a:solidFill>
                  <a:schemeClr val="tx1"/>
                </a:solidFill>
                <a:latin typeface="Rockwell (Основной текст)"/>
                <a:ea typeface="+mj-ea"/>
                <a:cs typeface="+mj-cs"/>
              </a:rPr>
              <a:t>information security,</a:t>
            </a:r>
          </a:p>
          <a:p>
            <a:pPr marL="285750" indent="-285750" fontAlgn="auto">
              <a:spcBef>
                <a:spcPts val="0"/>
              </a:spcBef>
              <a:spcAft>
                <a:spcPts val="0"/>
              </a:spcAft>
              <a:buFont typeface="Arial" panose="020B0604020202020204" pitchFamily="34" charset="0"/>
              <a:buChar char="•"/>
              <a:defRPr/>
            </a:pPr>
            <a:r>
              <a:rPr lang="en-US" sz="1900" dirty="0">
                <a:solidFill>
                  <a:schemeClr val="tx1"/>
                </a:solidFill>
                <a:latin typeface="Rockwell (Основной текст)"/>
                <a:ea typeface="+mj-ea"/>
                <a:cs typeface="+mj-cs"/>
              </a:rPr>
              <a:t>scalability, </a:t>
            </a:r>
          </a:p>
          <a:p>
            <a:pPr marL="285750" indent="-285750" fontAlgn="auto">
              <a:spcBef>
                <a:spcPts val="0"/>
              </a:spcBef>
              <a:spcAft>
                <a:spcPts val="0"/>
              </a:spcAft>
              <a:buFont typeface="Arial" panose="020B0604020202020204" pitchFamily="34" charset="0"/>
              <a:buChar char="•"/>
              <a:defRPr/>
            </a:pPr>
            <a:r>
              <a:rPr lang="en-US" sz="1900" dirty="0">
                <a:solidFill>
                  <a:schemeClr val="tx1"/>
                </a:solidFill>
                <a:latin typeface="Rockwell (Основной текст)"/>
                <a:ea typeface="+mj-ea"/>
                <a:cs typeface="+mj-cs"/>
              </a:rPr>
              <a:t>customized software environment for different user groups, </a:t>
            </a:r>
          </a:p>
          <a:p>
            <a:pPr marL="285750" indent="-285750" fontAlgn="auto">
              <a:spcBef>
                <a:spcPts val="0"/>
              </a:spcBef>
              <a:spcAft>
                <a:spcPts val="0"/>
              </a:spcAft>
              <a:buFont typeface="Arial" panose="020B0604020202020204" pitchFamily="34" charset="0"/>
              <a:buChar char="•"/>
              <a:defRPr/>
            </a:pPr>
            <a:r>
              <a:rPr lang="en-US" sz="1900" dirty="0">
                <a:solidFill>
                  <a:schemeClr val="tx1"/>
                </a:solidFill>
                <a:latin typeface="Rockwell (Основной текст)"/>
                <a:ea typeface="+mj-ea"/>
                <a:cs typeface="+mj-cs"/>
              </a:rPr>
              <a:t>high-performance telecommunications </a:t>
            </a:r>
          </a:p>
          <a:p>
            <a:pPr fontAlgn="auto">
              <a:spcBef>
                <a:spcPts val="0"/>
              </a:spcBef>
              <a:spcAft>
                <a:spcPts val="0"/>
              </a:spcAft>
              <a:defRPr/>
            </a:pPr>
            <a:r>
              <a:rPr lang="en-US" sz="1900" dirty="0">
                <a:solidFill>
                  <a:schemeClr val="tx1"/>
                </a:solidFill>
                <a:latin typeface="Rockwell (Основной текст)"/>
                <a:ea typeface="+mj-ea"/>
                <a:cs typeface="+mj-cs"/>
              </a:rPr>
              <a:t>    and modern local network. </a:t>
            </a:r>
            <a:endParaRPr lang="ru-RU" sz="1900" dirty="0">
              <a:solidFill>
                <a:schemeClr val="tx1"/>
              </a:solidFill>
              <a:latin typeface="Rockwell (Основной текст)"/>
              <a:ea typeface="+mj-ea"/>
              <a:cs typeface="+mj-cs"/>
            </a:endParaRPr>
          </a:p>
        </p:txBody>
      </p:sp>
      <p:sp>
        <p:nvSpPr>
          <p:cNvPr id="6" name="Прямоугольник 5">
            <a:extLst>
              <a:ext uri="{FF2B5EF4-FFF2-40B4-BE49-F238E27FC236}">
                <a16:creationId xmlns:a16="http://schemas.microsoft.com/office/drawing/2014/main" id="{70D63918-FD23-4DFE-BF6F-5B8AA2CE734C}"/>
              </a:ext>
            </a:extLst>
          </p:cNvPr>
          <p:cNvSpPr/>
          <p:nvPr/>
        </p:nvSpPr>
        <p:spPr>
          <a:xfrm>
            <a:off x="6386295" y="5530839"/>
            <a:ext cx="5208959" cy="830997"/>
          </a:xfrm>
          <a:prstGeom prst="rect">
            <a:avLst/>
          </a:prstGeom>
        </p:spPr>
        <p:txBody>
          <a:bodyPr wrap="square">
            <a:spAutoFit/>
          </a:bodyPr>
          <a:lstStyle/>
          <a:p>
            <a:pPr algn="ctr"/>
            <a:r>
              <a:rPr lang="en-US" altLang="ru-RU" sz="2400" b="1" dirty="0">
                <a:solidFill>
                  <a:srgbClr val="FFFF00"/>
                </a:solidFill>
                <a:latin typeface="Times New Roman" panose="02020603050405020304" pitchFamily="18" charset="0"/>
                <a:cs typeface="Times New Roman" panose="02020603050405020304" pitchFamily="18" charset="0"/>
              </a:rPr>
              <a:t>The IT infrastructure is one of </a:t>
            </a:r>
          </a:p>
          <a:p>
            <a:pPr algn="ctr"/>
            <a:r>
              <a:rPr lang="en-US" altLang="ru-RU" sz="2400" b="1" dirty="0">
                <a:solidFill>
                  <a:srgbClr val="FFFF00"/>
                </a:solidFill>
                <a:latin typeface="Times New Roman" panose="02020603050405020304" pitchFamily="18" charset="0"/>
                <a:cs typeface="Times New Roman" panose="02020603050405020304" pitchFamily="18" charset="0"/>
              </a:rPr>
              <a:t>JINR’s basic facilities</a:t>
            </a:r>
            <a:endParaRPr lang="ru-RU" altLang="ru-RU"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264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E2CD613-EC04-4EF9-8942-611A3ED19902}"/>
              </a:ext>
            </a:extLst>
          </p:cNvPr>
          <p:cNvGrpSpPr/>
          <p:nvPr/>
        </p:nvGrpSpPr>
        <p:grpSpPr>
          <a:xfrm>
            <a:off x="1127940" y="818072"/>
            <a:ext cx="9805060" cy="6288656"/>
            <a:chOff x="95532" y="94623"/>
            <a:chExt cx="9805060" cy="6288656"/>
          </a:xfrm>
        </p:grpSpPr>
        <p:sp>
          <p:nvSpPr>
            <p:cNvPr id="3" name="Пузырек для мыслей: облако 2">
              <a:extLst>
                <a:ext uri="{FF2B5EF4-FFF2-40B4-BE49-F238E27FC236}">
                  <a16:creationId xmlns:a16="http://schemas.microsoft.com/office/drawing/2014/main" id="{220ECA77-8CD2-497D-874A-53AA89B05ECC}"/>
                </a:ext>
              </a:extLst>
            </p:cNvPr>
            <p:cNvSpPr/>
            <p:nvPr/>
          </p:nvSpPr>
          <p:spPr>
            <a:xfrm>
              <a:off x="95532" y="1063990"/>
              <a:ext cx="6768752" cy="4608512"/>
            </a:xfrm>
            <a:prstGeom prst="cloudCallout">
              <a:avLst>
                <a:gd name="adj1" fmla="val -9908"/>
                <a:gd name="adj2" fmla="val 23680"/>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cxnSp>
          <p:nvCxnSpPr>
            <p:cNvPr id="4" name="Прямая соединительная линия 3">
              <a:extLst>
                <a:ext uri="{FF2B5EF4-FFF2-40B4-BE49-F238E27FC236}">
                  <a16:creationId xmlns:a16="http://schemas.microsoft.com/office/drawing/2014/main" id="{8B0AD2E6-22E2-44F6-8C37-D0E00E4D3B3E}"/>
                </a:ext>
              </a:extLst>
            </p:cNvPr>
            <p:cNvCxnSpPr/>
            <p:nvPr/>
          </p:nvCxnSpPr>
          <p:spPr>
            <a:xfrm>
              <a:off x="3499962" y="94623"/>
              <a:ext cx="64698" cy="6288656"/>
            </a:xfrm>
            <a:prstGeom prst="line">
              <a:avLst/>
            </a:prstGeom>
            <a:noFill/>
            <a:ln w="952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pic>
          <p:nvPicPr>
            <p:cNvPr id="5" name="Picture 3">
              <a:extLst>
                <a:ext uri="{FF2B5EF4-FFF2-40B4-BE49-F238E27FC236}">
                  <a16:creationId xmlns:a16="http://schemas.microsoft.com/office/drawing/2014/main" id="{0FED8B81-E128-4CA3-98C3-D58D2882C56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650" y="364498"/>
              <a:ext cx="3960728" cy="535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A5CD5F0A-BCAC-4AD2-89F7-B39FB166099E}"/>
                </a:ext>
              </a:extLst>
            </p:cNvPr>
            <p:cNvSpPr txBox="1"/>
            <p:nvPr/>
          </p:nvSpPr>
          <p:spPr>
            <a:xfrm>
              <a:off x="3618693" y="3808679"/>
              <a:ext cx="6281899" cy="433193"/>
            </a:xfrm>
            <a:prstGeom prst="rect">
              <a:avLst/>
            </a:prstGeom>
            <a:noFill/>
          </p:spPr>
          <p:txBody>
            <a:bodyPr wrap="square" lIns="130046" tIns="65023" rIns="130046" bIns="65023"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Software</a:t>
              </a:r>
              <a:r>
                <a:rPr kumimoji="0" lang="en-US" sz="1600" b="1" i="0" u="none" strike="noStrike" kern="0" cap="none" spc="0" normalizeH="0" baseline="0" noProof="0" dirty="0">
                  <a:ln>
                    <a:noFill/>
                  </a:ln>
                  <a:solidFill>
                    <a:prstClr val="white"/>
                  </a:solidFill>
                  <a:effectLst/>
                  <a:uLnTx/>
                  <a:uFillTx/>
                  <a:latin typeface="Arial"/>
                </a:rPr>
                <a:t>: SDN &amp; </a:t>
              </a:r>
              <a:r>
                <a:rPr kumimoji="0" lang="en-US" sz="1600" b="1" i="0" u="none" strike="noStrike" kern="0" cap="none" spc="0" normalizeH="0" baseline="0" noProof="0" dirty="0" err="1">
                  <a:ln>
                    <a:noFill/>
                  </a:ln>
                  <a:solidFill>
                    <a:prstClr val="white"/>
                  </a:solidFill>
                  <a:effectLst/>
                  <a:uLnTx/>
                  <a:uFillTx/>
                  <a:latin typeface="Arial"/>
                </a:rPr>
                <a:t>Proxmox</a:t>
              </a:r>
              <a:r>
                <a:rPr kumimoji="0" lang="en-US" sz="1600" b="1" i="0" u="none" strike="noStrike" kern="0" cap="none" spc="0" normalizeH="0" baseline="0" noProof="0" dirty="0">
                  <a:ln>
                    <a:noFill/>
                  </a:ln>
                  <a:solidFill>
                    <a:prstClr val="white"/>
                  </a:solidFill>
                  <a:effectLst/>
                  <a:uLnTx/>
                  <a:uFillTx/>
                  <a:latin typeface="Arial"/>
                </a:rPr>
                <a:t> cloud, DCIM </a:t>
              </a:r>
            </a:p>
          </p:txBody>
        </p:sp>
        <p:sp>
          <p:nvSpPr>
            <p:cNvPr id="7" name="TextBox 6">
              <a:extLst>
                <a:ext uri="{FF2B5EF4-FFF2-40B4-BE49-F238E27FC236}">
                  <a16:creationId xmlns:a16="http://schemas.microsoft.com/office/drawing/2014/main" id="{126402B7-736F-4402-86D0-8371014462EF}"/>
                </a:ext>
              </a:extLst>
            </p:cNvPr>
            <p:cNvSpPr txBox="1"/>
            <p:nvPr/>
          </p:nvSpPr>
          <p:spPr>
            <a:xfrm>
              <a:off x="3632892" y="4515641"/>
              <a:ext cx="5783112" cy="685314"/>
            </a:xfrm>
            <a:prstGeom prst="rect">
              <a:avLst/>
            </a:prstGeom>
            <a:noFill/>
          </p:spPr>
          <p:txBody>
            <a:bodyPr wrap="square" lIns="130046" tIns="65023" rIns="130046" bIns="6502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prstClr val="white"/>
                  </a:solidFill>
                  <a:effectLst/>
                  <a:uLnTx/>
                  <a:uFillTx/>
                  <a:latin typeface="Arial"/>
                </a:rPr>
                <a:t>Cyber Infrastructure</a:t>
              </a:r>
              <a:r>
                <a:rPr kumimoji="0" lang="ru-RU" sz="1800" b="1" i="0" u="none" strike="noStrike" kern="0" cap="none" spc="0" normalizeH="0" baseline="0" noProof="0" dirty="0">
                  <a:ln>
                    <a:noFill/>
                  </a:ln>
                  <a:solidFill>
                    <a:prstClr val="white"/>
                  </a:solidFill>
                  <a:effectLst/>
                  <a:uLnTx/>
                  <a:uFillTx/>
                  <a:latin typeface="Arial"/>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Network hardware &amp; servers</a:t>
              </a:r>
              <a:endParaRPr kumimoji="0" lang="ru-RU" sz="1800" b="1" i="0" u="none" strike="noStrike" kern="0" cap="none" spc="0" normalizeH="0" baseline="0" noProof="0" dirty="0">
                <a:ln>
                  <a:noFill/>
                </a:ln>
                <a:solidFill>
                  <a:prstClr val="white"/>
                </a:solidFill>
                <a:effectLst/>
                <a:uLnTx/>
                <a:uFillTx/>
                <a:latin typeface="Arial"/>
              </a:endParaRPr>
            </a:p>
          </p:txBody>
        </p:sp>
        <p:sp>
          <p:nvSpPr>
            <p:cNvPr id="8" name="TextBox 7">
              <a:extLst>
                <a:ext uri="{FF2B5EF4-FFF2-40B4-BE49-F238E27FC236}">
                  <a16:creationId xmlns:a16="http://schemas.microsoft.com/office/drawing/2014/main" id="{59D23AC0-940B-499A-BB11-5B2BADD77C7E}"/>
                </a:ext>
              </a:extLst>
            </p:cNvPr>
            <p:cNvSpPr txBox="1"/>
            <p:nvPr/>
          </p:nvSpPr>
          <p:spPr>
            <a:xfrm>
              <a:off x="3632892" y="1122423"/>
              <a:ext cx="5979951" cy="433193"/>
            </a:xfrm>
            <a:prstGeom prst="rect">
              <a:avLst/>
            </a:prstGeom>
            <a:noFill/>
          </p:spPr>
          <p:txBody>
            <a:bodyPr wrap="square" lIns="130046" tIns="65023" rIns="130046" bIns="65023"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Service: telecommunication</a:t>
              </a:r>
              <a:r>
                <a:rPr kumimoji="0" lang="en-US" sz="1600" b="1" i="0" u="none" strike="noStrike" kern="0" cap="none" spc="0" normalizeH="0" baseline="0" noProof="0" dirty="0">
                  <a:ln>
                    <a:noFill/>
                  </a:ln>
                  <a:solidFill>
                    <a:prstClr val="white"/>
                  </a:solidFill>
                  <a:effectLst/>
                  <a:uLnTx/>
                  <a:uFillTx/>
                  <a:latin typeface="Arial"/>
                </a:rPr>
                <a:t> links, e-mail, Web, …</a:t>
              </a:r>
            </a:p>
          </p:txBody>
        </p:sp>
        <p:sp>
          <p:nvSpPr>
            <p:cNvPr id="9" name="TextBox 8">
              <a:extLst>
                <a:ext uri="{FF2B5EF4-FFF2-40B4-BE49-F238E27FC236}">
                  <a16:creationId xmlns:a16="http://schemas.microsoft.com/office/drawing/2014/main" id="{68400510-3A3A-4932-8284-FE8A24A93193}"/>
                </a:ext>
              </a:extLst>
            </p:cNvPr>
            <p:cNvSpPr txBox="1"/>
            <p:nvPr/>
          </p:nvSpPr>
          <p:spPr>
            <a:xfrm>
              <a:off x="3618693" y="1849842"/>
              <a:ext cx="5775048" cy="408315"/>
            </a:xfrm>
            <a:prstGeom prst="rect">
              <a:avLst/>
            </a:prstGeom>
            <a:noFill/>
          </p:spPr>
          <p:txBody>
            <a:bodyPr wrap="square" lIns="130046" tIns="65023" rIns="130046" bIns="6502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rPr>
                <a:t>Safety &amp; </a:t>
              </a:r>
              <a:r>
                <a:rPr kumimoji="0" lang="en-US" sz="1800" b="1" i="0" u="none" strike="noStrike" kern="0" cap="none" spc="0" normalizeH="0" baseline="0" noProof="0" dirty="0">
                  <a:ln>
                    <a:noFill/>
                  </a:ln>
                  <a:solidFill>
                    <a:prstClr val="white"/>
                  </a:solidFill>
                  <a:effectLst/>
                  <a:uLnTx/>
                  <a:uFillTx/>
                  <a:latin typeface="Arial"/>
                </a:rPr>
                <a:t>Security</a:t>
              </a:r>
              <a:r>
                <a:rPr kumimoji="0" lang="en-US" sz="1600" b="1" i="0" u="none" strike="noStrike" kern="0" cap="none" spc="0" normalizeH="0" baseline="0" noProof="0" dirty="0">
                  <a:ln>
                    <a:noFill/>
                  </a:ln>
                  <a:solidFill>
                    <a:prstClr val="white"/>
                  </a:solidFill>
                  <a:effectLst/>
                  <a:uLnTx/>
                  <a:uFillTx/>
                  <a:latin typeface="Arial"/>
                </a:rPr>
                <a:t>: </a:t>
              </a:r>
              <a:r>
                <a:rPr kumimoji="0" lang="en-US" sz="1600" b="1" i="0" u="none" strike="noStrike" kern="0" cap="none" spc="0" normalizeH="0" baseline="0" noProof="0" dirty="0" err="1">
                  <a:ln>
                    <a:noFill/>
                  </a:ln>
                  <a:solidFill>
                    <a:prstClr val="white"/>
                  </a:solidFill>
                  <a:effectLst/>
                  <a:uLnTx/>
                  <a:uFillTx/>
                  <a:latin typeface="Arial"/>
                </a:rPr>
                <a:t>ipdb</a:t>
              </a:r>
              <a:r>
                <a:rPr kumimoji="0" lang="en-US" sz="1600" b="1" i="0" u="none" strike="noStrike" kern="0" cap="none" spc="0" normalizeH="0" baseline="0" noProof="0" dirty="0">
                  <a:ln>
                    <a:noFill/>
                  </a:ln>
                  <a:solidFill>
                    <a:prstClr val="white"/>
                  </a:solidFill>
                  <a:effectLst/>
                  <a:uLnTx/>
                  <a:uFillTx/>
                  <a:latin typeface="Arial"/>
                </a:rPr>
                <a:t> access library.</a:t>
              </a:r>
              <a:endParaRPr kumimoji="0" lang="ru-RU" sz="1600" b="1" i="0" u="none" strike="noStrike" kern="0" cap="none" spc="0" normalizeH="0" baseline="0" noProof="0" dirty="0">
                <a:ln>
                  <a:noFill/>
                </a:ln>
                <a:solidFill>
                  <a:prstClr val="white"/>
                </a:solidFill>
                <a:effectLst/>
                <a:uLnTx/>
                <a:uFillTx/>
                <a:latin typeface="Arial"/>
              </a:endParaRPr>
            </a:p>
          </p:txBody>
        </p:sp>
        <p:sp>
          <p:nvSpPr>
            <p:cNvPr id="10" name="TextBox 9">
              <a:extLst>
                <a:ext uri="{FF2B5EF4-FFF2-40B4-BE49-F238E27FC236}">
                  <a16:creationId xmlns:a16="http://schemas.microsoft.com/office/drawing/2014/main" id="{018CA1E3-60AD-4260-962A-1BDDC52D983D}"/>
                </a:ext>
              </a:extLst>
            </p:cNvPr>
            <p:cNvSpPr txBox="1"/>
            <p:nvPr/>
          </p:nvSpPr>
          <p:spPr>
            <a:xfrm>
              <a:off x="3618693" y="2539176"/>
              <a:ext cx="5572398" cy="408315"/>
            </a:xfrm>
            <a:prstGeom prst="rect">
              <a:avLst/>
            </a:prstGeom>
            <a:noFill/>
          </p:spPr>
          <p:txBody>
            <a:bodyPr wrap="square" lIns="130046" tIns="65023" rIns="130046" bIns="6502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Users support: IPDB, noc.jinr.int, login.jinr.int</a:t>
              </a:r>
              <a:endParaRPr kumimoji="0" lang="ru-RU" sz="1800" b="1" i="0" u="none" strike="noStrike" kern="0" cap="none" spc="0" normalizeH="0" baseline="0" noProof="0" dirty="0">
                <a:ln>
                  <a:noFill/>
                </a:ln>
                <a:solidFill>
                  <a:prstClr val="white"/>
                </a:solidFill>
                <a:effectLst/>
                <a:uLnTx/>
                <a:uFillTx/>
                <a:latin typeface="Arial"/>
              </a:endParaRPr>
            </a:p>
          </p:txBody>
        </p:sp>
        <p:sp>
          <p:nvSpPr>
            <p:cNvPr id="11" name="TextBox 10">
              <a:extLst>
                <a:ext uri="{FF2B5EF4-FFF2-40B4-BE49-F238E27FC236}">
                  <a16:creationId xmlns:a16="http://schemas.microsoft.com/office/drawing/2014/main" id="{DACBCD71-47CC-4C78-AC25-06789F130738}"/>
                </a:ext>
              </a:extLst>
            </p:cNvPr>
            <p:cNvSpPr txBox="1"/>
            <p:nvPr/>
          </p:nvSpPr>
          <p:spPr>
            <a:xfrm>
              <a:off x="3632892" y="3124006"/>
              <a:ext cx="4655270" cy="685314"/>
            </a:xfrm>
            <a:prstGeom prst="rect">
              <a:avLst/>
            </a:prstGeom>
            <a:noFill/>
          </p:spPr>
          <p:txBody>
            <a:bodyPr wrap="square" lIns="130046" tIns="65023" rIns="130046" bIns="6502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rPr>
                <a:t>Monitoring &amp; accounting: </a:t>
              </a:r>
              <a:r>
                <a:rPr kumimoji="0" lang="en-US" sz="1800" b="1" i="0" u="none" strike="noStrike" kern="0" cap="none" spc="0" normalizeH="0" baseline="0" noProof="0" dirty="0" err="1">
                  <a:ln>
                    <a:noFill/>
                  </a:ln>
                  <a:solidFill>
                    <a:prstClr val="white"/>
                  </a:solidFill>
                  <a:effectLst/>
                  <a:uLnTx/>
                  <a:uFillTx/>
                  <a:latin typeface="Arial"/>
                </a:rPr>
                <a:t>Netflow</a:t>
              </a:r>
              <a:r>
                <a:rPr kumimoji="0" lang="en-US" sz="1800" b="1" i="0" u="none" strike="noStrike" kern="0" cap="none" spc="0" normalizeH="0" baseline="0" noProof="0" dirty="0">
                  <a:ln>
                    <a:noFill/>
                  </a:ln>
                  <a:solidFill>
                    <a:prstClr val="white"/>
                  </a:solidFill>
                  <a:effectLst/>
                  <a:uLnTx/>
                  <a:uFillTx/>
                  <a:latin typeface="Arial"/>
                </a:rPr>
                <a:t>, Zabbix, NMIS,  Postfix, Kerberos, LDAP</a:t>
              </a:r>
              <a:endParaRPr kumimoji="0" lang="ru-RU" sz="1800" b="1" i="0" u="none" strike="noStrike" kern="0" cap="none" spc="0" normalizeH="0" baseline="0" noProof="0" dirty="0">
                <a:ln>
                  <a:noFill/>
                </a:ln>
                <a:solidFill>
                  <a:prstClr val="white"/>
                </a:solidFill>
                <a:effectLst/>
                <a:uLnTx/>
                <a:uFillTx/>
                <a:latin typeface="Arial"/>
              </a:endParaRPr>
            </a:p>
          </p:txBody>
        </p:sp>
      </p:grpSp>
      <p:sp>
        <p:nvSpPr>
          <p:cNvPr id="12" name="TextBox 11">
            <a:extLst>
              <a:ext uri="{FF2B5EF4-FFF2-40B4-BE49-F238E27FC236}">
                <a16:creationId xmlns:a16="http://schemas.microsoft.com/office/drawing/2014/main" id="{E66EC4AD-1874-4B93-AE1B-4CAB4C5F1EF1}"/>
              </a:ext>
            </a:extLst>
          </p:cNvPr>
          <p:cNvSpPr txBox="1"/>
          <p:nvPr/>
        </p:nvSpPr>
        <p:spPr>
          <a:xfrm>
            <a:off x="1717275" y="356809"/>
            <a:ext cx="8378256" cy="507831"/>
          </a:xfrm>
          <a:prstGeom prst="rect">
            <a:avLst/>
          </a:prstGeom>
          <a:noFill/>
          <a:effectLst>
            <a:outerShdw blurRad="50800" dist="50800" dir="5400000" algn="ctr" rotWithShape="0">
              <a:schemeClr val="bg1"/>
            </a:outerShdw>
          </a:effectLst>
        </p:spPr>
        <p:txBody>
          <a:bodyPr wrap="none">
            <a:spAutoFit/>
          </a:bodyPr>
          <a:lstStyle/>
          <a:p>
            <a:pPr algn="ctr">
              <a:defRPr/>
            </a:pPr>
            <a:r>
              <a:rPr lang="en-US" sz="2700" b="1" dirty="0">
                <a:effectLst>
                  <a:outerShdw blurRad="38100" dist="38100" dir="2700000" algn="tl">
                    <a:srgbClr val="000000">
                      <a:alpha val="43137"/>
                    </a:srgbClr>
                  </a:outerShdw>
                </a:effectLst>
              </a:rPr>
              <a:t>JINR Network Operation  Centre Cloud Platform</a:t>
            </a:r>
            <a:endParaRPr lang="ru-RU" sz="2700" b="1" dirty="0">
              <a:effectLst>
                <a:outerShdw blurRad="38100" dist="38100" dir="2700000" algn="tl">
                  <a:srgbClr val="000000">
                    <a:alpha val="43137"/>
                  </a:srgbClr>
                </a:outerShdw>
              </a:effectLst>
            </a:endParaRPr>
          </a:p>
        </p:txBody>
      </p:sp>
      <p:pic>
        <p:nvPicPr>
          <p:cNvPr id="13" name="Рисунок 12">
            <a:extLst>
              <a:ext uri="{FF2B5EF4-FFF2-40B4-BE49-F238E27FC236}">
                <a16:creationId xmlns:a16="http://schemas.microsoft.com/office/drawing/2014/main" id="{7C5BD9A8-35BD-4F41-A877-40FF784AF311}"/>
              </a:ext>
            </a:extLst>
          </p:cNvPr>
          <p:cNvPicPr>
            <a:picLocks noChangeAspect="1"/>
          </p:cNvPicPr>
          <p:nvPr/>
        </p:nvPicPr>
        <p:blipFill>
          <a:blip r:embed="rId3"/>
          <a:stretch>
            <a:fillRect/>
          </a:stretch>
        </p:blipFill>
        <p:spPr>
          <a:xfrm>
            <a:off x="10933000" y="95359"/>
            <a:ext cx="999831" cy="695004"/>
          </a:xfrm>
          <a:prstGeom prst="rect">
            <a:avLst/>
          </a:prstGeom>
        </p:spPr>
      </p:pic>
    </p:spTree>
    <p:extLst>
      <p:ext uri="{BB962C8B-B14F-4D97-AF65-F5344CB8AC3E}">
        <p14:creationId xmlns:p14="http://schemas.microsoft.com/office/powerpoint/2010/main" val="379308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782" y="21557"/>
            <a:ext cx="971768" cy="677069"/>
          </a:xfrm>
          <a:prstGeom prst="rect">
            <a:avLst/>
          </a:prstGeom>
        </p:spPr>
      </p:pic>
      <p:pic>
        <p:nvPicPr>
          <p:cNvPr id="7" name="Рисунок 6"/>
          <p:cNvPicPr>
            <a:picLocks noChangeAspect="1"/>
          </p:cNvPicPr>
          <p:nvPr/>
        </p:nvPicPr>
        <p:blipFill>
          <a:blip r:embed="rId4"/>
          <a:stretch>
            <a:fillRect/>
          </a:stretch>
        </p:blipFill>
        <p:spPr>
          <a:xfrm>
            <a:off x="2505519" y="3809291"/>
            <a:ext cx="6252944" cy="2861186"/>
          </a:xfrm>
          <a:prstGeom prst="rect">
            <a:avLst/>
          </a:prstGeom>
          <a:ln>
            <a:noFill/>
          </a:ln>
          <a:effectLst>
            <a:softEdge rad="112500"/>
          </a:effectLst>
        </p:spPr>
      </p:pic>
      <p:pic>
        <p:nvPicPr>
          <p:cNvPr id="8" name="Рисунок 2"/>
          <p:cNvPicPr>
            <a:picLocks noChangeAspect="1"/>
          </p:cNvPicPr>
          <p:nvPr/>
        </p:nvPicPr>
        <p:blipFill>
          <a:blip r:embed="rId5"/>
          <a:srcRect/>
          <a:stretch>
            <a:fillRect/>
          </a:stretch>
        </p:blipFill>
        <p:spPr bwMode="auto">
          <a:xfrm>
            <a:off x="203097" y="3606203"/>
            <a:ext cx="2249393" cy="3115196"/>
          </a:xfrm>
          <a:prstGeom prst="rect">
            <a:avLst/>
          </a:prstGeom>
          <a:ln>
            <a:noFill/>
          </a:ln>
          <a:effectLst>
            <a:softEdge rad="112500"/>
          </a:effectLst>
        </p:spPr>
      </p:pic>
      <p:pic>
        <p:nvPicPr>
          <p:cNvPr id="10" name="Рисунок 9"/>
          <p:cNvPicPr/>
          <p:nvPr/>
        </p:nvPicPr>
        <p:blipFill>
          <a:blip r:embed="rId6"/>
          <a:stretch/>
        </p:blipFill>
        <p:spPr>
          <a:xfrm>
            <a:off x="6020068" y="690025"/>
            <a:ext cx="4872446" cy="2916178"/>
          </a:xfrm>
          <a:prstGeom prst="rect">
            <a:avLst/>
          </a:prstGeom>
          <a:ln>
            <a:noFill/>
          </a:ln>
          <a:effectLst>
            <a:softEdge rad="112500"/>
          </a:effectLst>
        </p:spPr>
      </p:pic>
      <p:pic>
        <p:nvPicPr>
          <p:cNvPr id="9" name="Picture 2"/>
          <p:cNvPicPr>
            <a:picLocks noChangeAspect="1" noChangeArrowheads="1"/>
          </p:cNvPicPr>
          <p:nvPr/>
        </p:nvPicPr>
        <p:blipFill rotWithShape="1">
          <a:blip r:embed="rId7"/>
          <a:srcRect l="10858" r="10218"/>
          <a:stretch/>
        </p:blipFill>
        <p:spPr bwMode="auto">
          <a:xfrm>
            <a:off x="8758463" y="3606203"/>
            <a:ext cx="3319024" cy="3224001"/>
          </a:xfrm>
          <a:prstGeom prst="rect">
            <a:avLst/>
          </a:prstGeom>
          <a:noFill/>
          <a:ln w="9525">
            <a:noFill/>
            <a:miter lim="800000"/>
            <a:headEnd/>
            <a:tailEnd/>
          </a:ln>
        </p:spPr>
      </p:pic>
      <p:sp>
        <p:nvSpPr>
          <p:cNvPr id="12" name="TextBox 11"/>
          <p:cNvSpPr txBox="1"/>
          <p:nvPr/>
        </p:nvSpPr>
        <p:spPr>
          <a:xfrm>
            <a:off x="313868" y="40787"/>
            <a:ext cx="10636246" cy="523220"/>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2700" b="1" dirty="0">
                <a:effectLst>
                  <a:outerShdw blurRad="38100" dist="38100" dir="2700000" algn="tl">
                    <a:srgbClr val="000000">
                      <a:alpha val="43137"/>
                    </a:srgbClr>
                  </a:outerShdw>
                </a:effectLst>
              </a:rPr>
              <a:t>Multifunctional Information and Computing Complex at JINR</a:t>
            </a:r>
            <a:endParaRPr lang="ru-RU" sz="2700" b="1" dirty="0">
              <a:effectLst>
                <a:outerShdw blurRad="38100" dist="38100" dir="2700000" algn="tl">
                  <a:srgbClr val="000000">
                    <a:alpha val="43137"/>
                  </a:srgbClr>
                </a:outerShdw>
              </a:effectLst>
            </a:endParaRPr>
          </a:p>
        </p:txBody>
      </p:sp>
      <p:pic>
        <p:nvPicPr>
          <p:cNvPr id="2" name="Рисунок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97" y="602890"/>
            <a:ext cx="5629916" cy="2887063"/>
          </a:xfrm>
          <a:prstGeom prst="rect">
            <a:avLst/>
          </a:prstGeom>
          <a:solidFill>
            <a:schemeClr val="tx1"/>
          </a:solidFill>
        </p:spPr>
      </p:pic>
    </p:spTree>
    <p:extLst>
      <p:ext uri="{BB962C8B-B14F-4D97-AF65-F5344CB8AC3E}">
        <p14:creationId xmlns:p14="http://schemas.microsoft.com/office/powerpoint/2010/main" val="1405145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a:spLocks noChangeArrowheads="1"/>
          </p:cNvSpPr>
          <p:nvPr/>
        </p:nvSpPr>
        <p:spPr bwMode="auto">
          <a:xfrm>
            <a:off x="365360" y="688898"/>
            <a:ext cx="10939062" cy="923330"/>
          </a:xfrm>
          <a:prstGeom prst="rect">
            <a:avLst/>
          </a:prstGeom>
          <a:noFill/>
          <a:ln w="9525">
            <a:noFill/>
            <a:miter lim="800000"/>
            <a:headEnd/>
            <a:tailEnd/>
          </a:ln>
        </p:spPr>
        <p:txBody>
          <a:bodyPr wrap="square">
            <a:spAutoFit/>
          </a:bodyPr>
          <a:lstStyle/>
          <a:p>
            <a:pPr algn="just" defTabSz="457200"/>
            <a:r>
              <a:rPr lang="en-GB" altLang="ru-RU" b="1" dirty="0">
                <a:solidFill>
                  <a:srgbClr val="FFFF00"/>
                </a:solidFill>
                <a:latin typeface="Rockwell (Основной текст)"/>
                <a:ea typeface="+mj-ea"/>
                <a:cs typeface="+mj-cs"/>
              </a:rPr>
              <a:t>WLCG: </a:t>
            </a:r>
            <a:r>
              <a:rPr lang="en-GB" altLang="ru-RU" dirty="0">
                <a:latin typeface="Rockwell (Основной текст)"/>
                <a:ea typeface="+mj-ea"/>
                <a:cs typeface="+mj-cs"/>
              </a:rPr>
              <a:t>an international collaboration to distribute and </a:t>
            </a:r>
            <a:r>
              <a:rPr lang="en-GB" altLang="ru-RU" dirty="0" err="1">
                <a:latin typeface="Rockwell (Основной текст)"/>
                <a:ea typeface="+mj-ea"/>
                <a:cs typeface="+mj-cs"/>
              </a:rPr>
              <a:t>analyze</a:t>
            </a:r>
            <a:r>
              <a:rPr lang="en-GB" altLang="ru-RU" dirty="0">
                <a:latin typeface="Rockwell (Основной текст)"/>
                <a:ea typeface="+mj-ea"/>
                <a:cs typeface="+mj-cs"/>
              </a:rPr>
              <a:t> LHC data. Integrates computer centres worldwide that provide computing and storage resources into a </a:t>
            </a:r>
            <a:r>
              <a:rPr lang="en-US" altLang="ru-RU" dirty="0">
                <a:latin typeface="Rockwell (Основной текст)"/>
                <a:ea typeface="+mj-ea"/>
                <a:cs typeface="+mj-cs"/>
              </a:rPr>
              <a:t>unified</a:t>
            </a:r>
            <a:r>
              <a:rPr lang="en-GB" altLang="ru-RU" dirty="0">
                <a:latin typeface="Rockwell (Основной текст)"/>
                <a:ea typeface="+mj-ea"/>
                <a:cs typeface="+mj-cs"/>
              </a:rPr>
              <a:t> infrastructure accessible to all LHC physicists.</a:t>
            </a:r>
          </a:p>
        </p:txBody>
      </p:sp>
      <p:pic>
        <p:nvPicPr>
          <p:cNvPr id="6" name="Рисунок 5"/>
          <p:cNvPicPr>
            <a:picLocks noChangeAspect="1"/>
          </p:cNvPicPr>
          <p:nvPr/>
        </p:nvPicPr>
        <p:blipFill>
          <a:blip r:embed="rId2"/>
          <a:srcRect/>
          <a:stretch>
            <a:fillRect/>
          </a:stretch>
        </p:blipFill>
        <p:spPr bwMode="auto">
          <a:xfrm>
            <a:off x="1772242" y="1943939"/>
            <a:ext cx="4379739" cy="4096938"/>
          </a:xfrm>
          <a:prstGeom prst="rect">
            <a:avLst/>
          </a:prstGeom>
          <a:noFill/>
          <a:ln w="9525">
            <a:noFill/>
            <a:miter lim="800000"/>
            <a:headEnd/>
            <a:tailEnd/>
          </a:ln>
        </p:spPr>
      </p:pic>
      <p:pic>
        <p:nvPicPr>
          <p:cNvPr id="7" name="Рисунок 6"/>
          <p:cNvPicPr>
            <a:picLocks noChangeAspect="1"/>
          </p:cNvPicPr>
          <p:nvPr/>
        </p:nvPicPr>
        <p:blipFill>
          <a:blip r:embed="rId3"/>
          <a:srcRect/>
          <a:stretch>
            <a:fillRect/>
          </a:stretch>
        </p:blipFill>
        <p:spPr bwMode="auto">
          <a:xfrm>
            <a:off x="8260477" y="2481261"/>
            <a:ext cx="3808379" cy="2486775"/>
          </a:xfrm>
          <a:prstGeom prst="rect">
            <a:avLst/>
          </a:prstGeom>
          <a:noFill/>
          <a:ln w="9525">
            <a:noFill/>
            <a:miter lim="800000"/>
            <a:headEnd/>
            <a:tailEnd/>
          </a:ln>
        </p:spPr>
      </p:pic>
      <p:sp>
        <p:nvSpPr>
          <p:cNvPr id="9" name="Прямоугольник 9"/>
          <p:cNvSpPr>
            <a:spLocks noChangeArrowheads="1"/>
          </p:cNvSpPr>
          <p:nvPr/>
        </p:nvSpPr>
        <p:spPr bwMode="auto">
          <a:xfrm>
            <a:off x="6420592" y="1633936"/>
            <a:ext cx="5771408" cy="646331"/>
          </a:xfrm>
          <a:prstGeom prst="rect">
            <a:avLst/>
          </a:prstGeom>
          <a:noFill/>
          <a:ln w="9525">
            <a:noFill/>
            <a:miter lim="800000"/>
            <a:headEnd/>
            <a:tailEnd/>
          </a:ln>
        </p:spPr>
        <p:txBody>
          <a:bodyPr wrap="square">
            <a:spAutoFit/>
          </a:bodyPr>
          <a:lstStyle/>
          <a:p>
            <a:r>
              <a:rPr lang="en-US" dirty="0">
                <a:solidFill>
                  <a:srgbClr val="FFFF00"/>
                </a:solidFill>
                <a:latin typeface="Rockwell (Основной текст)"/>
                <a:ea typeface="+mj-ea"/>
                <a:cs typeface="+mj-cs"/>
              </a:rPr>
              <a:t>WLCG computing enabled physicists to announce the discovery of the Higgs Boson on 4 July 2012</a:t>
            </a:r>
            <a:endParaRPr lang="ru-RU" dirty="0">
              <a:solidFill>
                <a:srgbClr val="92D050"/>
              </a:solidFill>
              <a:latin typeface="Rockwell (Основной текст)"/>
              <a:ea typeface="+mj-ea"/>
              <a:cs typeface="+mj-cs"/>
            </a:endParaRPr>
          </a:p>
        </p:txBody>
      </p:sp>
      <p:sp>
        <p:nvSpPr>
          <p:cNvPr id="12" name="TextBox 11"/>
          <p:cNvSpPr txBox="1"/>
          <p:nvPr/>
        </p:nvSpPr>
        <p:spPr>
          <a:xfrm>
            <a:off x="3283767" y="63898"/>
            <a:ext cx="5730158" cy="507831"/>
          </a:xfrm>
          <a:prstGeom prst="rect">
            <a:avLst/>
          </a:prstGeom>
          <a:noFill/>
          <a:effectLst>
            <a:outerShdw blurRad="50800" dist="50800" dir="5400000" algn="ctr" rotWithShape="0">
              <a:schemeClr val="bg1"/>
            </a:outerShdw>
          </a:effectLst>
        </p:spPr>
        <p:txBody>
          <a:bodyPr wrap="none">
            <a:spAutoFit/>
          </a:bodyPr>
          <a:lstStyle/>
          <a:p>
            <a:pPr algn="ctr">
              <a:defRPr/>
            </a:pPr>
            <a:r>
              <a:rPr lang="en-US" sz="2700" b="1" dirty="0">
                <a:effectLst>
                  <a:outerShdw blurRad="38100" dist="38100" dir="2700000" algn="tl">
                    <a:srgbClr val="000000">
                      <a:alpha val="43137"/>
                    </a:srgbClr>
                  </a:outerShdw>
                </a:effectLst>
              </a:rPr>
              <a:t>Worldwide LHC Computing Grid</a:t>
            </a:r>
            <a:endParaRPr lang="ru-RU" sz="2700" b="1" dirty="0">
              <a:effectLst>
                <a:outerShdw blurRad="38100" dist="38100" dir="2700000" algn="tl">
                  <a:srgbClr val="000000">
                    <a:alpha val="43137"/>
                  </a:srgbClr>
                </a:outerShdw>
              </a:effectLst>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4" name="Овал 13"/>
          <p:cNvSpPr/>
          <p:nvPr/>
        </p:nvSpPr>
        <p:spPr>
          <a:xfrm>
            <a:off x="10311970" y="3257216"/>
            <a:ext cx="318141" cy="343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Заголовок 1">
            <a:extLst>
              <a:ext uri="{FF2B5EF4-FFF2-40B4-BE49-F238E27FC236}">
                <a16:creationId xmlns:a16="http://schemas.microsoft.com/office/drawing/2014/main" id="{519BA19A-C364-4A4E-889E-C43F149E5568}"/>
              </a:ext>
            </a:extLst>
          </p:cNvPr>
          <p:cNvSpPr txBox="1">
            <a:spLocks/>
          </p:cNvSpPr>
          <p:nvPr/>
        </p:nvSpPr>
        <p:spPr>
          <a:xfrm>
            <a:off x="8244075" y="5006523"/>
            <a:ext cx="3808379" cy="7834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a:latin typeface="Rockwell (Основной текст)"/>
                <a:cs typeface="Times New Roman" panose="02020603050405020304" pitchFamily="18" charset="0"/>
              </a:rPr>
              <a:t>JINR is a part of  the Worldwide LHC Computing Grid</a:t>
            </a:r>
            <a:endParaRPr lang="ru-RU" sz="1800" dirty="0">
              <a:latin typeface="Rockwell (Основной текст)"/>
              <a:cs typeface="Times New Roman" panose="02020603050405020304" pitchFamily="18" charset="0"/>
            </a:endParaRPr>
          </a:p>
        </p:txBody>
      </p:sp>
      <p:sp>
        <p:nvSpPr>
          <p:cNvPr id="16" name="Прямоугольник 15"/>
          <p:cNvSpPr/>
          <p:nvPr/>
        </p:nvSpPr>
        <p:spPr>
          <a:xfrm>
            <a:off x="53291" y="1945686"/>
            <a:ext cx="1930130" cy="1200329"/>
          </a:xfrm>
          <a:prstGeom prst="rect">
            <a:avLst/>
          </a:prstGeom>
        </p:spPr>
        <p:txBody>
          <a:bodyPr wrap="square">
            <a:spAutoFit/>
          </a:bodyPr>
          <a:lstStyle/>
          <a:p>
            <a:r>
              <a:rPr lang="en-US" altLang="ru-RU" b="1" dirty="0">
                <a:solidFill>
                  <a:srgbClr val="FFFF00"/>
                </a:solidFill>
                <a:latin typeface="Rockwell (Основной текст)"/>
                <a:ea typeface="ＭＳ Ｐゴシック" charset="-128"/>
              </a:rPr>
              <a:t>Tier0 (CERN): </a:t>
            </a:r>
          </a:p>
          <a:p>
            <a:r>
              <a:rPr lang="en-US" altLang="ru-RU" dirty="0">
                <a:latin typeface="Rockwell (Основной текст)"/>
                <a:ea typeface="ＭＳ Ｐゴシック" charset="-128"/>
              </a:rPr>
              <a:t>data recording,</a:t>
            </a:r>
          </a:p>
          <a:p>
            <a:r>
              <a:rPr lang="en-US" altLang="ru-RU" dirty="0">
                <a:latin typeface="Rockwell (Основной текст)"/>
                <a:ea typeface="ＭＳ Ｐゴシック" charset="-128"/>
              </a:rPr>
              <a:t>reconstruction</a:t>
            </a:r>
          </a:p>
          <a:p>
            <a:r>
              <a:rPr lang="en-US" altLang="ru-RU" dirty="0">
                <a:latin typeface="Rockwell (Основной текст)"/>
                <a:ea typeface="ＭＳ Ｐゴシック" charset="-128"/>
              </a:rPr>
              <a:t>and distribution</a:t>
            </a:r>
            <a:endParaRPr lang="ru-RU" dirty="0">
              <a:latin typeface="Rockwell (Основной текст)"/>
            </a:endParaRPr>
          </a:p>
        </p:txBody>
      </p:sp>
      <p:sp>
        <p:nvSpPr>
          <p:cNvPr id="17" name="Прямоугольник 16"/>
          <p:cNvSpPr/>
          <p:nvPr/>
        </p:nvSpPr>
        <p:spPr>
          <a:xfrm>
            <a:off x="94473" y="3146015"/>
            <a:ext cx="1715547" cy="1477328"/>
          </a:xfrm>
          <a:prstGeom prst="rect">
            <a:avLst/>
          </a:prstGeom>
        </p:spPr>
        <p:txBody>
          <a:bodyPr wrap="square">
            <a:spAutoFit/>
          </a:bodyPr>
          <a:lstStyle/>
          <a:p>
            <a:r>
              <a:rPr lang="en-US" altLang="ru-RU" b="1" dirty="0">
                <a:solidFill>
                  <a:srgbClr val="FFFF00"/>
                </a:solidFill>
                <a:latin typeface="Rockwell (Основной текст)"/>
                <a:ea typeface="ＭＳ Ｐゴシック" charset="-128"/>
              </a:rPr>
              <a:t>Tier1: </a:t>
            </a:r>
            <a:br>
              <a:rPr lang="en-US" altLang="ru-RU" b="1" dirty="0">
                <a:solidFill>
                  <a:srgbClr val="000000"/>
                </a:solidFill>
                <a:latin typeface="Rockwell (Основной текст)"/>
                <a:ea typeface="ＭＳ Ｐゴシック" charset="-128"/>
              </a:rPr>
            </a:br>
            <a:r>
              <a:rPr lang="en-US" altLang="ru-RU" dirty="0">
                <a:latin typeface="Rockwell (Основной текст)"/>
                <a:ea typeface="ＭＳ Ｐゴシック" charset="-128"/>
              </a:rPr>
              <a:t>permanent</a:t>
            </a:r>
          </a:p>
          <a:p>
            <a:r>
              <a:rPr lang="en-US" altLang="ru-RU" dirty="0">
                <a:latin typeface="Rockwell (Основной текст)"/>
                <a:ea typeface="ＭＳ Ｐゴシック" charset="-128"/>
              </a:rPr>
              <a:t>storage,</a:t>
            </a:r>
          </a:p>
          <a:p>
            <a:r>
              <a:rPr lang="en-US" altLang="ru-RU" dirty="0">
                <a:latin typeface="Rockwell (Основной текст)"/>
                <a:ea typeface="ＭＳ Ｐゴシック" charset="-128"/>
              </a:rPr>
              <a:t>reprocessing,</a:t>
            </a:r>
          </a:p>
          <a:p>
            <a:r>
              <a:rPr lang="en-US" altLang="ru-RU" dirty="0">
                <a:latin typeface="Rockwell (Основной текст)"/>
                <a:ea typeface="ＭＳ Ｐゴシック" charset="-128"/>
              </a:rPr>
              <a:t>analysis</a:t>
            </a:r>
            <a:endParaRPr lang="ru-RU" dirty="0">
              <a:latin typeface="Rockwell (Основной текст)"/>
            </a:endParaRPr>
          </a:p>
        </p:txBody>
      </p:sp>
      <p:sp>
        <p:nvSpPr>
          <p:cNvPr id="18" name="Прямоугольник 17"/>
          <p:cNvSpPr/>
          <p:nvPr/>
        </p:nvSpPr>
        <p:spPr>
          <a:xfrm>
            <a:off x="141624" y="4701841"/>
            <a:ext cx="1601655" cy="1200329"/>
          </a:xfrm>
          <a:prstGeom prst="rect">
            <a:avLst/>
          </a:prstGeom>
        </p:spPr>
        <p:txBody>
          <a:bodyPr wrap="square">
            <a:spAutoFit/>
          </a:bodyPr>
          <a:lstStyle/>
          <a:p>
            <a:r>
              <a:rPr lang="en-US" altLang="ru-RU" b="1" dirty="0">
                <a:solidFill>
                  <a:srgbClr val="FFFF00"/>
                </a:solidFill>
                <a:latin typeface="Rockwell (Основной текст)"/>
                <a:ea typeface="ＭＳ Ｐゴシック" charset="-128"/>
              </a:rPr>
              <a:t>Tier2:</a:t>
            </a:r>
            <a:br>
              <a:rPr lang="en-US" altLang="ru-RU" b="1" dirty="0">
                <a:solidFill>
                  <a:srgbClr val="C00000"/>
                </a:solidFill>
                <a:latin typeface="Rockwell (Основной текст)"/>
                <a:ea typeface="ＭＳ Ｐゴシック" charset="-128"/>
              </a:rPr>
            </a:br>
            <a:r>
              <a:rPr lang="en-US" altLang="ru-RU" dirty="0">
                <a:latin typeface="Rockwell (Основной текст)"/>
                <a:ea typeface="ＭＳ Ｐゴシック" charset="-128"/>
              </a:rPr>
              <a:t>simulation,</a:t>
            </a:r>
          </a:p>
          <a:p>
            <a:r>
              <a:rPr lang="en-US" altLang="ru-RU" dirty="0">
                <a:latin typeface="Rockwell (Основной текст)"/>
                <a:ea typeface="ＭＳ Ｐゴシック" charset="-128"/>
              </a:rPr>
              <a:t>end-user</a:t>
            </a:r>
          </a:p>
          <a:p>
            <a:r>
              <a:rPr lang="en-US" altLang="ru-RU" dirty="0">
                <a:latin typeface="Rockwell (Основной текст)"/>
                <a:ea typeface="ＭＳ Ｐゴシック" charset="-128"/>
              </a:rPr>
              <a:t>analysis</a:t>
            </a:r>
            <a:endParaRPr lang="ru-RU" dirty="0">
              <a:latin typeface="Rockwell (Основной текст)"/>
            </a:endParaRPr>
          </a:p>
        </p:txBody>
      </p:sp>
      <p:sp>
        <p:nvSpPr>
          <p:cNvPr id="5" name="TextBox 10"/>
          <p:cNvSpPr txBox="1">
            <a:spLocks noChangeArrowheads="1"/>
          </p:cNvSpPr>
          <p:nvPr/>
        </p:nvSpPr>
        <p:spPr bwMode="auto">
          <a:xfrm>
            <a:off x="6080750" y="2616595"/>
            <a:ext cx="2369634" cy="2139047"/>
          </a:xfrm>
          <a:prstGeom prst="rect">
            <a:avLst/>
          </a:prstGeom>
          <a:noFill/>
          <a:ln w="9525">
            <a:noFill/>
            <a:miter lim="800000"/>
            <a:headEnd/>
            <a:tailEnd/>
          </a:ln>
        </p:spPr>
        <p:txBody>
          <a:bodyPr wrap="square">
            <a:spAutoFit/>
          </a:bodyPr>
          <a:lstStyle/>
          <a:p>
            <a:pPr>
              <a:spcAft>
                <a:spcPts val="600"/>
              </a:spcAft>
            </a:pPr>
            <a:r>
              <a:rPr lang="en-US" altLang="ru-RU" b="1" dirty="0">
                <a:solidFill>
                  <a:srgbClr val="FFFF00"/>
                </a:solidFill>
                <a:latin typeface="Rockwell (Основной текст)"/>
                <a:ea typeface="MS PGothic" pitchFamily="34" charset="-128"/>
              </a:rPr>
              <a:t>170</a:t>
            </a:r>
            <a:r>
              <a:rPr lang="en-US" altLang="ru-RU" b="1" dirty="0">
                <a:latin typeface="Rockwell (Основной текст)"/>
                <a:ea typeface="MS PGothic" pitchFamily="34" charset="-128"/>
              </a:rPr>
              <a:t> sites</a:t>
            </a:r>
            <a:endParaRPr lang="ru-RU" altLang="ru-RU" b="1" dirty="0">
              <a:latin typeface="Rockwell (Основной текст)"/>
              <a:ea typeface="MS PGothic" pitchFamily="34" charset="-128"/>
            </a:endParaRPr>
          </a:p>
          <a:p>
            <a:pPr>
              <a:spcAft>
                <a:spcPts val="600"/>
              </a:spcAft>
            </a:pPr>
            <a:r>
              <a:rPr lang="en-US" altLang="ru-RU" b="1" dirty="0">
                <a:solidFill>
                  <a:srgbClr val="FFFF00"/>
                </a:solidFill>
                <a:latin typeface="Rockwell (Основной текст)"/>
                <a:ea typeface="MS PGothic" pitchFamily="34" charset="-128"/>
              </a:rPr>
              <a:t>42 </a:t>
            </a:r>
            <a:r>
              <a:rPr lang="en-US" altLang="ru-RU" b="1" dirty="0">
                <a:latin typeface="Rockwell (Основной текст)"/>
                <a:ea typeface="MS PGothic" pitchFamily="34" charset="-128"/>
              </a:rPr>
              <a:t>countries</a:t>
            </a:r>
          </a:p>
          <a:p>
            <a:pPr>
              <a:spcAft>
                <a:spcPts val="600"/>
              </a:spcAft>
            </a:pPr>
            <a:r>
              <a:rPr lang="en-US" altLang="ru-RU" b="1" dirty="0">
                <a:solidFill>
                  <a:srgbClr val="FFFF00"/>
                </a:solidFill>
                <a:latin typeface="Rockwell (Основной текст)"/>
                <a:ea typeface="MS PGothic" pitchFamily="34" charset="-128"/>
              </a:rPr>
              <a:t>~1M CPU</a:t>
            </a:r>
            <a:r>
              <a:rPr lang="ru-RU" altLang="ru-RU" b="1" dirty="0">
                <a:solidFill>
                  <a:srgbClr val="FFFF00"/>
                </a:solidFill>
                <a:latin typeface="Rockwell (Основной текст)"/>
                <a:ea typeface="MS PGothic" pitchFamily="34" charset="-128"/>
              </a:rPr>
              <a:t> </a:t>
            </a:r>
            <a:r>
              <a:rPr lang="en-US" altLang="ru-RU" b="1" dirty="0">
                <a:latin typeface="Rockwell (Основной текст)"/>
                <a:ea typeface="MS PGothic" pitchFamily="34" charset="-128"/>
              </a:rPr>
              <a:t>cores</a:t>
            </a:r>
          </a:p>
          <a:p>
            <a:pPr>
              <a:spcAft>
                <a:spcPts val="600"/>
              </a:spcAft>
            </a:pPr>
            <a:r>
              <a:rPr lang="en-US" altLang="ru-RU" b="1" dirty="0">
                <a:solidFill>
                  <a:srgbClr val="FFFF00"/>
                </a:solidFill>
                <a:latin typeface="Rockwell (Основной текст)"/>
                <a:ea typeface="MS PGothic" pitchFamily="34" charset="-128"/>
              </a:rPr>
              <a:t>1 EB </a:t>
            </a:r>
            <a:r>
              <a:rPr lang="en-US" altLang="ru-RU" b="1" dirty="0">
                <a:latin typeface="Rockwell (Основной текст)"/>
                <a:ea typeface="MS PGothic" pitchFamily="34" charset="-128"/>
              </a:rPr>
              <a:t>of storage</a:t>
            </a:r>
          </a:p>
          <a:p>
            <a:pPr>
              <a:spcAft>
                <a:spcPts val="600"/>
              </a:spcAft>
            </a:pPr>
            <a:r>
              <a:rPr lang="en-US" altLang="ru-RU" sz="1600" b="1" dirty="0">
                <a:solidFill>
                  <a:srgbClr val="FFFF00"/>
                </a:solidFill>
                <a:latin typeface="Rockwell (Основной текст)"/>
                <a:ea typeface="MS PGothic" pitchFamily="34" charset="-128"/>
              </a:rPr>
              <a:t>&gt; </a:t>
            </a:r>
            <a:r>
              <a:rPr lang="en-US" altLang="ru-RU" b="1" dirty="0">
                <a:solidFill>
                  <a:srgbClr val="FFFF00"/>
                </a:solidFill>
                <a:latin typeface="Rockwell (Основной текст)"/>
                <a:ea typeface="MS PGothic" pitchFamily="34" charset="-128"/>
              </a:rPr>
              <a:t>3 million </a:t>
            </a:r>
            <a:r>
              <a:rPr lang="en-US" altLang="ru-RU" b="1" dirty="0">
                <a:latin typeface="Rockwell (Основной текст)"/>
                <a:ea typeface="MS PGothic" pitchFamily="34" charset="-128"/>
              </a:rPr>
              <a:t>jobs/day</a:t>
            </a:r>
          </a:p>
          <a:p>
            <a:pPr>
              <a:spcAft>
                <a:spcPts val="600"/>
              </a:spcAft>
            </a:pPr>
            <a:r>
              <a:rPr lang="en-US" altLang="ru-RU" b="1" dirty="0">
                <a:solidFill>
                  <a:srgbClr val="FFFF00"/>
                </a:solidFill>
                <a:latin typeface="Rockwell (Основной текст)"/>
                <a:ea typeface="MS PGothic" pitchFamily="34" charset="-128"/>
              </a:rPr>
              <a:t>10-100 Gb </a:t>
            </a:r>
            <a:r>
              <a:rPr lang="en-US" altLang="ru-RU" b="1" dirty="0">
                <a:latin typeface="Rockwell (Основной текст)"/>
                <a:ea typeface="MS PGothic" pitchFamily="34" charset="-128"/>
              </a:rPr>
              <a:t>links</a:t>
            </a:r>
          </a:p>
        </p:txBody>
      </p:sp>
    </p:spTree>
    <p:extLst>
      <p:ext uri="{BB962C8B-B14F-4D97-AF65-F5344CB8AC3E}">
        <p14:creationId xmlns:p14="http://schemas.microsoft.com/office/powerpoint/2010/main" val="229374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a:extLst>
              <a:ext uri="{FF2B5EF4-FFF2-40B4-BE49-F238E27FC236}">
                <a16:creationId xmlns:a16="http://schemas.microsoft.com/office/drawing/2014/main" id="{57E93A84-0278-4706-908A-C70EAEB8481A}"/>
              </a:ext>
            </a:extLst>
          </p:cNvPr>
          <p:cNvPicPr/>
          <p:nvPr/>
        </p:nvPicPr>
        <p:blipFill rotWithShape="1">
          <a:blip r:embed="rId3">
            <a:extLst>
              <a:ext uri="{28A0092B-C50C-407E-A947-70E740481C1C}">
                <a14:useLocalDpi xmlns:a14="http://schemas.microsoft.com/office/drawing/2010/main" val="0"/>
              </a:ext>
            </a:extLst>
          </a:blip>
          <a:srcRect t="5167" b="6872"/>
          <a:stretch/>
        </p:blipFill>
        <p:spPr bwMode="auto">
          <a:xfrm>
            <a:off x="7131161" y="3689131"/>
            <a:ext cx="4921293" cy="3061143"/>
          </a:xfrm>
          <a:prstGeom prst="rect">
            <a:avLst/>
          </a:prstGeom>
          <a:noFill/>
        </p:spPr>
      </p:pic>
      <p:sp>
        <p:nvSpPr>
          <p:cNvPr id="17" name="TextBox 16"/>
          <p:cNvSpPr txBox="1"/>
          <p:nvPr/>
        </p:nvSpPr>
        <p:spPr>
          <a:xfrm>
            <a:off x="8050688" y="3920440"/>
            <a:ext cx="3823116" cy="615553"/>
          </a:xfrm>
          <a:prstGeom prst="rect">
            <a:avLst/>
          </a:prstGeom>
          <a:solidFill>
            <a:schemeClr val="bg1"/>
          </a:solidFill>
        </p:spPr>
        <p:txBody>
          <a:bodyPr wrap="square" rtlCol="0">
            <a:spAutoFit/>
          </a:bodyPr>
          <a:lstStyle/>
          <a:p>
            <a:r>
              <a:rPr lang="en-US" sz="1700" dirty="0">
                <a:latin typeface="Times New Roman" panose="02020603050405020304" pitchFamily="18" charset="0"/>
                <a:cs typeface="Times New Roman" panose="02020603050405020304" pitchFamily="18" charset="0"/>
              </a:rPr>
              <a:t>Data transfers (&gt;100TB) </a:t>
            </a:r>
            <a:r>
              <a:rPr lang="en-US" sz="1700" dirty="0">
                <a:solidFill>
                  <a:schemeClr val="accent2">
                    <a:lumMod val="75000"/>
                  </a:schemeClr>
                </a:solidFill>
                <a:latin typeface="Times New Roman" panose="02020603050405020304" pitchFamily="18" charset="0"/>
                <a:cs typeface="Times New Roman" panose="02020603050405020304" pitchFamily="18" charset="0"/>
              </a:rPr>
              <a:t>to</a:t>
            </a:r>
            <a:r>
              <a:rPr lang="en-US" sz="1700" dirty="0">
                <a:latin typeface="Times New Roman" panose="02020603050405020304" pitchFamily="18" charset="0"/>
                <a:cs typeface="Times New Roman" panose="02020603050405020304" pitchFamily="18" charset="0"/>
              </a:rPr>
              <a:t>/</a:t>
            </a:r>
            <a:r>
              <a:rPr lang="en-US" sz="1700" dirty="0">
                <a:solidFill>
                  <a:schemeClr val="accent1">
                    <a:lumMod val="50000"/>
                  </a:schemeClr>
                </a:solidFill>
                <a:latin typeface="Times New Roman" panose="02020603050405020304" pitchFamily="18" charset="0"/>
                <a:cs typeface="Times New Roman" panose="02020603050405020304" pitchFamily="18" charset="0"/>
              </a:rPr>
              <a:t>from</a:t>
            </a:r>
            <a:r>
              <a:rPr lang="en-US" sz="1700" dirty="0">
                <a:latin typeface="Times New Roman" panose="02020603050405020304" pitchFamily="18" charset="0"/>
                <a:cs typeface="Times New Roman" panose="02020603050405020304" pitchFamily="18" charset="0"/>
              </a:rPr>
              <a:t> JINR </a:t>
            </a:r>
            <a:r>
              <a:rPr lang="en-US" sz="1700" dirty="0" err="1">
                <a:latin typeface="Times New Roman" panose="02020603050405020304" pitchFamily="18" charset="0"/>
                <a:cs typeface="Times New Roman" panose="02020603050405020304" pitchFamily="18" charset="0"/>
              </a:rPr>
              <a:t>dCache</a:t>
            </a:r>
            <a:r>
              <a:rPr lang="en-US" sz="1700" dirty="0">
                <a:latin typeface="Times New Roman" panose="02020603050405020304" pitchFamily="18" charset="0"/>
                <a:cs typeface="Times New Roman" panose="02020603050405020304" pitchFamily="18" charset="0"/>
              </a:rPr>
              <a:t> for Tier1 in 202</a:t>
            </a:r>
            <a:r>
              <a:rPr lang="ru-RU" sz="1700" dirty="0">
                <a:latin typeface="Times New Roman" panose="02020603050405020304" pitchFamily="18" charset="0"/>
                <a:cs typeface="Times New Roman" panose="02020603050405020304" pitchFamily="18" charset="0"/>
              </a:rPr>
              <a:t>1</a:t>
            </a:r>
            <a:r>
              <a:rPr lang="en-US" sz="1700" dirty="0">
                <a:latin typeface="Times New Roman" panose="02020603050405020304" pitchFamily="18" charset="0"/>
                <a:cs typeface="Times New Roman" panose="02020603050405020304" pitchFamily="18" charset="0"/>
              </a:rPr>
              <a:t> by WLCG sites</a:t>
            </a:r>
          </a:p>
        </p:txBody>
      </p:sp>
      <p:sp>
        <p:nvSpPr>
          <p:cNvPr id="2" name="Rectangle 6"/>
          <p:cNvSpPr>
            <a:spLocks noChangeArrowheads="1"/>
          </p:cNvSpPr>
          <p:nvPr/>
        </p:nvSpPr>
        <p:spPr bwMode="auto">
          <a:xfrm>
            <a:off x="3124696" y="815669"/>
            <a:ext cx="4080511" cy="1754326"/>
          </a:xfrm>
          <a:prstGeom prst="rect">
            <a:avLst/>
          </a:prstGeom>
          <a:noFill/>
          <a:ln w="9525">
            <a:noFill/>
            <a:miter lim="800000"/>
            <a:headEnd/>
            <a:tailEnd/>
          </a:ln>
        </p:spPr>
        <p:txBody>
          <a:bodyPr wrap="square" anchor="ctr">
            <a:spAutoFit/>
          </a:bodyPr>
          <a:lstStyle/>
          <a:p>
            <a:pPr algn="just"/>
            <a:r>
              <a:rPr lang="en-US" dirty="0">
                <a:latin typeface="Times New Roman" panose="02020603050405020304" pitchFamily="18" charset="0"/>
                <a:cs typeface="Times New Roman" panose="02020603050405020304" pitchFamily="18" charset="0"/>
              </a:rPr>
              <a:t>The CMS Tier1 center at JINR has demonstrated stable work through the entire period since its launch into full operation. </a:t>
            </a:r>
            <a:r>
              <a:rPr lang="en-US" altLang="ru-RU" dirty="0">
                <a:solidFill>
                  <a:srgbClr val="C00000"/>
                </a:solidFill>
                <a:latin typeface="Times New Roman" panose="02020603050405020304" pitchFamily="18" charset="0"/>
                <a:cs typeface="Times New Roman" panose="02020603050405020304" pitchFamily="18" charset="0"/>
              </a:rPr>
              <a:t>The Tier1 site for CMS is ranked first </a:t>
            </a:r>
            <a:r>
              <a:rPr lang="en-US" altLang="ru-RU" dirty="0">
                <a:latin typeface="Times New Roman" panose="02020603050405020304" pitchFamily="18" charset="0"/>
                <a:cs typeface="Times New Roman" panose="02020603050405020304" pitchFamily="18" charset="0"/>
              </a:rPr>
              <a:t>among world centers for CMS. </a:t>
            </a:r>
            <a:endParaRPr lang="en-US" dirty="0">
              <a:latin typeface="Times New Roman" panose="02020603050405020304" pitchFamily="18" charset="0"/>
              <a:cs typeface="Times New Roman" panose="02020603050405020304" pitchFamily="18" charset="0"/>
            </a:endParaRPr>
          </a:p>
        </p:txBody>
      </p:sp>
      <p:sp>
        <p:nvSpPr>
          <p:cNvPr id="3" name="Rectangle 9"/>
          <p:cNvSpPr>
            <a:spLocks noChangeArrowheads="1"/>
          </p:cNvSpPr>
          <p:nvPr/>
        </p:nvSpPr>
        <p:spPr bwMode="auto">
          <a:xfrm>
            <a:off x="94039" y="4815302"/>
            <a:ext cx="2943037" cy="193899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16096</a:t>
            </a:r>
            <a:r>
              <a:rPr lang="ru-RU" altLang="ru-RU" sz="2000" dirty="0">
                <a:solidFill>
                  <a:srgbClr val="C00000"/>
                </a:solidFill>
                <a:latin typeface="Times New Roman" panose="02020603050405020304" pitchFamily="18" charset="0"/>
                <a:cs typeface="Times New Roman" panose="02020603050405020304" pitchFamily="18" charset="0"/>
              </a:rPr>
              <a:t> </a:t>
            </a:r>
            <a:r>
              <a:rPr lang="en-US" altLang="ru-RU" sz="2000" dirty="0">
                <a:latin typeface="Times New Roman" panose="02020603050405020304" pitchFamily="18" charset="0"/>
                <a:cs typeface="Times New Roman" panose="02020603050405020304" pitchFamily="18" charset="0"/>
              </a:rPr>
              <a:t>cores</a:t>
            </a:r>
            <a:endParaRPr lang="ru-RU" altLang="ru-RU" sz="2000" dirty="0">
              <a:latin typeface="Times New Roman" panose="02020603050405020304" pitchFamily="18" charset="0"/>
              <a:cs typeface="Times New Roman" panose="02020603050405020304" pitchFamily="18" charset="0"/>
            </a:endParaRP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2</a:t>
            </a:r>
            <a:r>
              <a:rPr lang="ru-RU" altLang="ru-RU" sz="2000" dirty="0">
                <a:solidFill>
                  <a:srgbClr val="C00000"/>
                </a:solidFill>
                <a:latin typeface="Times New Roman" panose="02020603050405020304" pitchFamily="18" charset="0"/>
                <a:cs typeface="Times New Roman" panose="02020603050405020304" pitchFamily="18" charset="0"/>
              </a:rPr>
              <a:t>60 </a:t>
            </a:r>
            <a:r>
              <a:rPr lang="en-US" altLang="ru-RU" sz="2000" dirty="0">
                <a:solidFill>
                  <a:schemeClr val="tx1"/>
                </a:solidFill>
                <a:latin typeface="Times New Roman" panose="02020603050405020304" pitchFamily="18" charset="0"/>
                <a:cs typeface="Times New Roman" panose="02020603050405020304" pitchFamily="18" charset="0"/>
              </a:rPr>
              <a:t>kHS06</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a:t>
            </a:r>
            <a:r>
              <a:rPr lang="ru-RU" altLang="ru-RU" sz="2000" dirty="0">
                <a:solidFill>
                  <a:srgbClr val="C00000"/>
                </a:solidFill>
                <a:latin typeface="Times New Roman" panose="02020603050405020304" pitchFamily="18" charset="0"/>
                <a:cs typeface="Times New Roman" panose="02020603050405020304" pitchFamily="18" charset="0"/>
              </a:rPr>
              <a:t>4</a:t>
            </a:r>
            <a:r>
              <a:rPr lang="en-US" altLang="ru-RU" sz="2000" dirty="0">
                <a:solidFill>
                  <a:srgbClr val="C00000"/>
                </a:solidFill>
                <a:latin typeface="Times New Roman" panose="02020603050405020304" pitchFamily="18" charset="0"/>
                <a:cs typeface="Times New Roman" panose="02020603050405020304" pitchFamily="18" charset="0"/>
              </a:rPr>
              <a:t>.</a:t>
            </a:r>
            <a:r>
              <a:rPr lang="ru-RU" altLang="ru-RU" sz="2000" dirty="0">
                <a:solidFill>
                  <a:srgbClr val="C00000"/>
                </a:solidFill>
                <a:latin typeface="Times New Roman" panose="02020603050405020304" pitchFamily="18" charset="0"/>
                <a:cs typeface="Times New Roman" panose="02020603050405020304" pitchFamily="18" charset="0"/>
              </a:rPr>
              <a:t>1</a:t>
            </a:r>
            <a:r>
              <a:rPr lang="en-US" altLang="ru-RU" sz="2000" dirty="0">
                <a:solidFill>
                  <a:srgbClr val="C00000"/>
                </a:solidFill>
                <a:latin typeface="Times New Roman" panose="02020603050405020304" pitchFamily="18" charset="0"/>
                <a:cs typeface="Times New Roman" panose="02020603050405020304" pitchFamily="18" charset="0"/>
              </a:rPr>
              <a:t> PB </a:t>
            </a:r>
            <a:r>
              <a:rPr lang="en-US" altLang="ru-RU" sz="2000" dirty="0">
                <a:solidFill>
                  <a:schemeClr val="tx1"/>
                </a:solidFill>
                <a:latin typeface="Times New Roman" panose="02020603050405020304" pitchFamily="18" charset="0"/>
                <a:cs typeface="Times New Roman" panose="02020603050405020304" pitchFamily="18" charset="0"/>
              </a:rPr>
              <a:t>disk</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5</a:t>
            </a:r>
            <a:r>
              <a:rPr lang="ru-RU" altLang="ru-RU" sz="2000" dirty="0">
                <a:solidFill>
                  <a:srgbClr val="C00000"/>
                </a:solidFill>
                <a:latin typeface="Times New Roman" panose="02020603050405020304" pitchFamily="18" charset="0"/>
                <a:cs typeface="Times New Roman" panose="02020603050405020304" pitchFamily="18" charset="0"/>
              </a:rPr>
              <a:t>2</a:t>
            </a:r>
            <a:r>
              <a:rPr lang="en-US" altLang="ru-RU" sz="2000" dirty="0">
                <a:solidFill>
                  <a:srgbClr val="C00000"/>
                </a:solidFill>
                <a:latin typeface="Times New Roman" panose="02020603050405020304" pitchFamily="18" charset="0"/>
                <a:cs typeface="Times New Roman" panose="02020603050405020304" pitchFamily="18" charset="0"/>
              </a:rPr>
              <a:t>.</a:t>
            </a:r>
            <a:r>
              <a:rPr lang="ru-RU" altLang="ru-RU" sz="2000" dirty="0">
                <a:solidFill>
                  <a:srgbClr val="C00000"/>
                </a:solidFill>
                <a:latin typeface="Times New Roman" panose="02020603050405020304" pitchFamily="18" charset="0"/>
                <a:cs typeface="Times New Roman" panose="02020603050405020304" pitchFamily="18" charset="0"/>
              </a:rPr>
              <a:t>6</a:t>
            </a:r>
            <a:r>
              <a:rPr lang="en-US" altLang="ru-RU" sz="2000" dirty="0">
                <a:solidFill>
                  <a:srgbClr val="C00000"/>
                </a:solidFill>
                <a:latin typeface="Times New Roman" panose="02020603050405020304" pitchFamily="18" charset="0"/>
                <a:cs typeface="Times New Roman" panose="02020603050405020304" pitchFamily="18" charset="0"/>
              </a:rPr>
              <a:t> PB </a:t>
            </a:r>
            <a:r>
              <a:rPr lang="en-US" altLang="ru-RU" sz="2000" dirty="0">
                <a:solidFill>
                  <a:schemeClr val="tx1"/>
                </a:solidFill>
                <a:latin typeface="Times New Roman" panose="02020603050405020304" pitchFamily="18" charset="0"/>
                <a:cs typeface="Times New Roman" panose="02020603050405020304" pitchFamily="18" charset="0"/>
              </a:rPr>
              <a:t>tapes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100% </a:t>
            </a:r>
            <a:r>
              <a:rPr lang="en-US" altLang="ru-RU" sz="2000" dirty="0">
                <a:solidFill>
                  <a:schemeClr val="tx1"/>
                </a:solidFill>
                <a:latin typeface="Times New Roman" panose="02020603050405020304" pitchFamily="18" charset="0"/>
                <a:cs typeface="Times New Roman" panose="02020603050405020304" pitchFamily="18" charset="0"/>
              </a:rPr>
              <a:t>reliability and availability</a:t>
            </a:r>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1"/>
          <p:cNvPicPr>
            <a:picLocks noChangeAspect="1"/>
          </p:cNvPicPr>
          <p:nvPr/>
        </p:nvPicPr>
        <p:blipFill>
          <a:blip r:embed="rId4" cstate="print"/>
          <a:srcRect/>
          <a:stretch>
            <a:fillRect/>
          </a:stretch>
        </p:blipFill>
        <p:spPr bwMode="auto">
          <a:xfrm>
            <a:off x="3106189" y="4545527"/>
            <a:ext cx="3899312" cy="2204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noChangeArrowheads="1"/>
          </p:cNvPicPr>
          <p:nvPr/>
        </p:nvPicPr>
        <p:blipFill>
          <a:blip r:embed="rId5" cstate="print"/>
          <a:srcRect/>
          <a:stretch>
            <a:fillRect/>
          </a:stretch>
        </p:blipFill>
        <p:spPr bwMode="auto">
          <a:xfrm>
            <a:off x="259522" y="2362466"/>
            <a:ext cx="2547639" cy="191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2"/>
          <p:cNvPicPr>
            <a:picLocks noChangeAspect="1"/>
          </p:cNvPicPr>
          <p:nvPr/>
        </p:nvPicPr>
        <p:blipFill>
          <a:blip r:embed="rId6"/>
          <a:srcRect/>
          <a:stretch>
            <a:fillRect/>
          </a:stretch>
        </p:blipFill>
        <p:spPr bwMode="auto">
          <a:xfrm>
            <a:off x="157515" y="815669"/>
            <a:ext cx="2823014" cy="3909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1" name="Rectangle 2"/>
          <p:cNvSpPr txBox="1">
            <a:spLocks noChangeArrowheads="1"/>
          </p:cNvSpPr>
          <p:nvPr/>
        </p:nvSpPr>
        <p:spPr bwMode="auto">
          <a:xfrm>
            <a:off x="3341836" y="88486"/>
            <a:ext cx="5525870" cy="431832"/>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lnSpc>
                <a:spcPct val="120000"/>
              </a:lnSpc>
              <a:spcBef>
                <a:spcPct val="0"/>
              </a:spcBef>
              <a:buClrTx/>
              <a:buSzTx/>
              <a:buFontTx/>
              <a:buNone/>
            </a:pPr>
            <a:r>
              <a:rPr lang="ru-RU" altLang="ru-RU" sz="3200" b="1" dirty="0">
                <a:solidFill>
                  <a:srgbClr val="17375E"/>
                </a:solidFill>
                <a:latin typeface="Arial" pitchFamily="34" charset="0"/>
              </a:rPr>
              <a:t> </a:t>
            </a:r>
            <a:r>
              <a:rPr lang="en-US" altLang="ru-RU" sz="2800" b="1" dirty="0">
                <a:solidFill>
                  <a:schemeClr val="tx1"/>
                </a:solidFill>
                <a:effectLst>
                  <a:outerShdw blurRad="38100" dist="38100" dir="2700000" algn="tl">
                    <a:srgbClr val="000000">
                      <a:alpha val="43137"/>
                    </a:srgbClr>
                  </a:outerShdw>
                </a:effectLst>
                <a:latin typeface="+mn-lt"/>
              </a:rPr>
              <a:t>JINR Tier1 for CMS</a:t>
            </a:r>
            <a:endParaRPr lang="ru-RU" altLang="ru-RU" sz="2800" b="1" dirty="0">
              <a:solidFill>
                <a:schemeClr val="tx1"/>
              </a:solidFill>
              <a:effectLst>
                <a:outerShdw blurRad="38100" dist="38100" dir="2700000" algn="tl">
                  <a:srgbClr val="000000">
                    <a:alpha val="43137"/>
                  </a:srgbClr>
                </a:outerShdw>
              </a:effectLst>
              <a:latin typeface="+mn-lt"/>
            </a:endParaRPr>
          </a:p>
        </p:txBody>
      </p: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9" name="Прямоугольник 13">
            <a:extLst>
              <a:ext uri="{FF2B5EF4-FFF2-40B4-BE49-F238E27FC236}">
                <a16:creationId xmlns:a16="http://schemas.microsoft.com/office/drawing/2014/main" id="{2D3D70AE-28B7-46A2-93D3-C9186716E7E5}"/>
              </a:ext>
            </a:extLst>
          </p:cNvPr>
          <p:cNvSpPr>
            <a:spLocks noChangeArrowheads="1"/>
          </p:cNvSpPr>
          <p:nvPr/>
        </p:nvSpPr>
        <p:spPr bwMode="auto">
          <a:xfrm>
            <a:off x="7782107" y="1169190"/>
            <a:ext cx="4452389" cy="238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109788" algn="l"/>
              </a:tabLst>
              <a:defRPr>
                <a:solidFill>
                  <a:schemeClr val="tx1"/>
                </a:solidFill>
                <a:latin typeface="Times New Roman" panose="02020603050405020304" pitchFamily="18" charset="0"/>
                <a:cs typeface="Arial" panose="020B0604020202020204" pitchFamily="34" charset="0"/>
              </a:defRPr>
            </a:lvl1pPr>
            <a:lvl2pPr marL="742950" indent="-285750">
              <a:tabLst>
                <a:tab pos="2109788" algn="l"/>
              </a:tabLst>
              <a:defRPr>
                <a:solidFill>
                  <a:schemeClr val="tx1"/>
                </a:solidFill>
                <a:latin typeface="Times New Roman" panose="02020603050405020304" pitchFamily="18" charset="0"/>
                <a:cs typeface="Arial" panose="020B0604020202020204" pitchFamily="34" charset="0"/>
              </a:defRPr>
            </a:lvl2pPr>
            <a:lvl3pPr marL="1143000" indent="-228600">
              <a:tabLst>
                <a:tab pos="2109788" algn="l"/>
              </a:tabLst>
              <a:defRPr>
                <a:solidFill>
                  <a:schemeClr val="tx1"/>
                </a:solidFill>
                <a:latin typeface="Times New Roman" panose="02020603050405020304" pitchFamily="18" charset="0"/>
                <a:cs typeface="Arial" panose="020B0604020202020204" pitchFamily="34" charset="0"/>
              </a:defRPr>
            </a:lvl3pPr>
            <a:lvl4pPr marL="1600200" indent="-228600">
              <a:tabLst>
                <a:tab pos="2109788" algn="l"/>
              </a:tabLst>
              <a:defRPr>
                <a:solidFill>
                  <a:schemeClr val="tx1"/>
                </a:solidFill>
                <a:latin typeface="Times New Roman" panose="02020603050405020304" pitchFamily="18" charset="0"/>
                <a:cs typeface="Arial" panose="020B0604020202020204" pitchFamily="34" charset="0"/>
              </a:defRPr>
            </a:lvl4pPr>
            <a:lvl5pPr marL="2057400" indent="-228600">
              <a:tabLst>
                <a:tab pos="2109788" algn="l"/>
              </a:tabLst>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tabLst>
                <a:tab pos="2109788" algn="l"/>
              </a:tabLs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tabLst>
                <a:tab pos="2109788" algn="l"/>
              </a:tabLs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tabLst>
                <a:tab pos="2109788" algn="l"/>
              </a:tabLs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tabLst>
                <a:tab pos="2109788" algn="l"/>
              </a:tabLst>
              <a:defRPr>
                <a:solidFill>
                  <a:schemeClr val="tx1"/>
                </a:solidFill>
                <a:latin typeface="Times New Roman" panose="02020603050405020304" pitchFamily="18" charset="0"/>
                <a:cs typeface="Arial" panose="020B0604020202020204" pitchFamily="34" charset="0"/>
              </a:defRPr>
            </a:lvl9pPr>
          </a:lstStyle>
          <a:p>
            <a:pPr>
              <a:lnSpc>
                <a:spcPct val="107000"/>
              </a:lnSpc>
              <a:spcAft>
                <a:spcPts val="600"/>
              </a:spcAft>
            </a:pPr>
            <a:r>
              <a:rPr lang="en-US" altLang="ru-RU"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RU-JINR-T1         2,069,498,327	    </a:t>
            </a:r>
            <a:r>
              <a:rPr lang="ru-RU" altLang="ru-RU"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2</a:t>
            </a:r>
            <a:r>
              <a:rPr lang="en-US" altLang="ru-RU"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7,88%</a:t>
            </a:r>
            <a:endParaRPr lang="ru-RU" altLang="ru-RU" sz="16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altLang="ru-RU" sz="1600" b="1" dirty="0">
                <a:latin typeface="Calibri" panose="020F0502020204030204" pitchFamily="34" charset="0"/>
                <a:ea typeface="Calibri" panose="020F0502020204030204" pitchFamily="34" charset="0"/>
                <a:cs typeface="Times New Roman" panose="02020603050405020304" pitchFamily="18" charset="0"/>
              </a:rPr>
              <a:t>US-FNAL-CMS    1,612,815,957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21,72%</a:t>
            </a:r>
            <a:endParaRPr lang="ru-RU" altLang="ru-RU"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altLang="ru-RU" sz="1600" b="1" dirty="0">
                <a:latin typeface="Calibri" panose="020F0502020204030204" pitchFamily="34" charset="0"/>
                <a:ea typeface="Calibri" panose="020F0502020204030204" pitchFamily="34" charset="0"/>
                <a:cs typeface="Times New Roman" panose="02020603050405020304" pitchFamily="18" charset="0"/>
              </a:rPr>
              <a:t>DE-KIT                  1,460,440,934	    19,67% </a:t>
            </a:r>
          </a:p>
          <a:p>
            <a:pPr>
              <a:lnSpc>
                <a:spcPct val="107000"/>
              </a:lnSpc>
              <a:spcAft>
                <a:spcPts val="600"/>
              </a:spcAft>
            </a:pPr>
            <a:r>
              <a:rPr lang="en-US" altLang="ru-RU" sz="1600" b="1" dirty="0">
                <a:latin typeface="Calibri" panose="020F0502020204030204" pitchFamily="34" charset="0"/>
                <a:ea typeface="Calibri" panose="020F0502020204030204" pitchFamily="34" charset="0"/>
                <a:cs typeface="Times New Roman" panose="02020603050405020304" pitchFamily="18" charset="0"/>
              </a:rPr>
              <a:t>IT-INFN-CNAF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743,512,935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10,01%</a:t>
            </a:r>
            <a:endParaRPr lang="ru-RU" altLang="ru-RU"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altLang="ru-RU" sz="1600" b="1" dirty="0">
                <a:latin typeface="Calibri" panose="020F0502020204030204" pitchFamily="34" charset="0"/>
                <a:ea typeface="Calibri" panose="020F0502020204030204" pitchFamily="34" charset="0"/>
                <a:cs typeface="Times New Roman" panose="02020603050405020304" pitchFamily="18" charset="0"/>
              </a:rPr>
              <a:t>FR-IN2P3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 668,957,987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 9,0</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0</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600"/>
              </a:spcAft>
            </a:pPr>
            <a:r>
              <a:rPr lang="en-US" altLang="ru-RU" sz="1600" b="1" dirty="0">
                <a:latin typeface="Calibri" panose="020F0502020204030204" pitchFamily="34" charset="0"/>
                <a:ea typeface="Calibri" panose="020F0502020204030204" pitchFamily="34" charset="0"/>
                <a:cs typeface="Times New Roman" panose="02020603050405020304" pitchFamily="18" charset="0"/>
              </a:rPr>
              <a:t>UK-T1-RAL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601,454,698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8,09%</a:t>
            </a:r>
          </a:p>
          <a:p>
            <a:pPr>
              <a:lnSpc>
                <a:spcPct val="107000"/>
              </a:lnSpc>
              <a:spcAft>
                <a:spcPts val="600"/>
              </a:spcAft>
            </a:pPr>
            <a:r>
              <a:rPr lang="en-US" altLang="ru-RU" sz="1600" b="1" dirty="0">
                <a:latin typeface="Calibri" panose="020F0502020204030204" pitchFamily="34" charset="0"/>
                <a:ea typeface="Calibri" panose="020F0502020204030204" pitchFamily="34" charset="0"/>
                <a:cs typeface="Times New Roman" panose="02020603050405020304" pitchFamily="18" charset="0"/>
              </a:rPr>
              <a:t>ES-PIC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   263,218,979       </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   </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3,</a:t>
            </a:r>
            <a:r>
              <a:rPr lang="ru-RU" altLang="ru-RU" sz="1600" b="1" dirty="0">
                <a:latin typeface="Calibri" panose="020F0502020204030204" pitchFamily="34" charset="0"/>
                <a:ea typeface="Calibri" panose="020F0502020204030204" pitchFamily="34" charset="0"/>
                <a:cs typeface="Times New Roman" panose="02020603050405020304" pitchFamily="18" charset="0"/>
              </a:rPr>
              <a:t>5</a:t>
            </a:r>
            <a:r>
              <a:rPr lang="en-US" altLang="ru-RU" sz="1600" b="1" dirty="0">
                <a:latin typeface="Calibri" panose="020F0502020204030204" pitchFamily="34" charset="0"/>
                <a:ea typeface="Calibri" panose="020F0502020204030204" pitchFamily="34" charset="0"/>
                <a:cs typeface="Times New Roman" panose="02020603050405020304" pitchFamily="18" charset="0"/>
              </a:rPr>
              <a:t>4%</a:t>
            </a:r>
            <a:endParaRPr lang="ru-RU" altLang="ru-RU" sz="16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Прямоугольник 20">
            <a:extLst>
              <a:ext uri="{FF2B5EF4-FFF2-40B4-BE49-F238E27FC236}">
                <a16:creationId xmlns:a16="http://schemas.microsoft.com/office/drawing/2014/main" id="{E2A4332F-9188-42D0-87E8-54853EBD660A}"/>
              </a:ext>
            </a:extLst>
          </p:cNvPr>
          <p:cNvSpPr/>
          <p:nvPr/>
        </p:nvSpPr>
        <p:spPr>
          <a:xfrm>
            <a:off x="7344754" y="855249"/>
            <a:ext cx="4847246" cy="369332"/>
          </a:xfrm>
          <a:prstGeom prst="rect">
            <a:avLst/>
          </a:prstGeom>
        </p:spPr>
        <p:txBody>
          <a:bodyPr wrap="square">
            <a:spAutoFit/>
          </a:bodyPr>
          <a:lstStyle/>
          <a:p>
            <a:r>
              <a:rPr lang="en-US" b="1" dirty="0"/>
              <a:t>Tier1 — Sum CPU (HS06 hours) </a:t>
            </a:r>
            <a:r>
              <a:rPr lang="en-US" sz="1600" b="1" dirty="0"/>
              <a:t>2021</a:t>
            </a:r>
            <a:r>
              <a:rPr lang="ru-RU" sz="1600" b="1" dirty="0"/>
              <a:t>-2022</a:t>
            </a:r>
          </a:p>
        </p:txBody>
      </p:sp>
      <p:sp>
        <p:nvSpPr>
          <p:cNvPr id="9" name="Прямоугольник 8">
            <a:extLst>
              <a:ext uri="{FF2B5EF4-FFF2-40B4-BE49-F238E27FC236}">
                <a16:creationId xmlns:a16="http://schemas.microsoft.com/office/drawing/2014/main" id="{A26C072D-FA55-4D57-8F14-73A6A0A0AC1D}"/>
              </a:ext>
            </a:extLst>
          </p:cNvPr>
          <p:cNvSpPr/>
          <p:nvPr/>
        </p:nvSpPr>
        <p:spPr>
          <a:xfrm>
            <a:off x="7344754" y="882872"/>
            <a:ext cx="4707700" cy="26264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62BADAA2-24DD-4B28-8F54-2D4562B7E369}"/>
              </a:ext>
            </a:extLst>
          </p:cNvPr>
          <p:cNvSpPr txBox="1"/>
          <p:nvPr/>
        </p:nvSpPr>
        <p:spPr>
          <a:xfrm>
            <a:off x="3120076" y="2578311"/>
            <a:ext cx="3925650" cy="1754326"/>
          </a:xfrm>
          <a:prstGeom prst="rect">
            <a:avLst/>
          </a:prstGeom>
          <a:noFill/>
        </p:spPr>
        <p:txBody>
          <a:bodyPr wrap="square">
            <a:spAutoFit/>
          </a:bodyPr>
          <a:lstStyle/>
          <a:p>
            <a:pPr algn="just"/>
            <a:r>
              <a:rPr lang="en-US" altLang="ru-RU" dirty="0">
                <a:latin typeface="Times New Roman" panose="02020603050405020304" pitchFamily="18" charset="0"/>
                <a:cs typeface="Times New Roman" panose="02020603050405020304" pitchFamily="18" charset="0"/>
              </a:rPr>
              <a:t>One of the main functions of Tier1 centers is to provide data exchange with all global sites that run CMS jobs. In 2021, </a:t>
            </a:r>
            <a:r>
              <a:rPr lang="en-US" altLang="ru-RU" dirty="0">
                <a:solidFill>
                  <a:srgbClr val="C00000"/>
                </a:solidFill>
                <a:latin typeface="Times New Roman" panose="02020603050405020304" pitchFamily="18" charset="0"/>
                <a:cs typeface="Times New Roman" panose="02020603050405020304" pitchFamily="18" charset="0"/>
              </a:rPr>
              <a:t>more than 30</a:t>
            </a:r>
            <a:r>
              <a:rPr lang="ru-RU" altLang="ru-RU" dirty="0">
                <a:solidFill>
                  <a:srgbClr val="C00000"/>
                </a:solidFill>
                <a:latin typeface="Times New Roman" panose="02020603050405020304" pitchFamily="18" charset="0"/>
                <a:cs typeface="Times New Roman" panose="02020603050405020304" pitchFamily="18" charset="0"/>
              </a:rPr>
              <a:t>.5</a:t>
            </a:r>
            <a:r>
              <a:rPr lang="en-US" altLang="ru-RU" dirty="0">
                <a:solidFill>
                  <a:srgbClr val="C00000"/>
                </a:solidFill>
                <a:latin typeface="Times New Roman" panose="02020603050405020304" pitchFamily="18" charset="0"/>
                <a:cs typeface="Times New Roman" panose="02020603050405020304" pitchFamily="18" charset="0"/>
              </a:rPr>
              <a:t> PB </a:t>
            </a:r>
            <a:r>
              <a:rPr lang="en-US" altLang="ru-RU" dirty="0">
                <a:latin typeface="Times New Roman" panose="02020603050405020304" pitchFamily="18" charset="0"/>
                <a:cs typeface="Times New Roman" panose="02020603050405020304" pitchFamily="18" charset="0"/>
              </a:rPr>
              <a:t>of data from more than </a:t>
            </a:r>
            <a:r>
              <a:rPr lang="en-US" altLang="ru-RU" dirty="0">
                <a:solidFill>
                  <a:srgbClr val="C00000"/>
                </a:solidFill>
                <a:latin typeface="Times New Roman" panose="02020603050405020304" pitchFamily="18" charset="0"/>
                <a:cs typeface="Times New Roman" panose="02020603050405020304" pitchFamily="18" charset="0"/>
              </a:rPr>
              <a:t>210 grid sites </a:t>
            </a:r>
            <a:r>
              <a:rPr lang="en-US" altLang="ru-RU" dirty="0">
                <a:latin typeface="Times New Roman" panose="02020603050405020304" pitchFamily="18" charset="0"/>
                <a:cs typeface="Times New Roman" panose="02020603050405020304" pitchFamily="18" charset="0"/>
              </a:rPr>
              <a:t>were transferred to and from our Tier1</a:t>
            </a:r>
            <a:r>
              <a:rPr lang="en-US" altLang="ru-RU"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44868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3"/>
          <p:cNvSpPr>
            <a:spLocks noChangeArrowheads="1"/>
          </p:cNvSpPr>
          <p:nvPr/>
        </p:nvSpPr>
        <p:spPr bwMode="auto">
          <a:xfrm>
            <a:off x="1477311" y="724429"/>
            <a:ext cx="87672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GB" altLang="ru-RU" dirty="0">
                <a:solidFill>
                  <a:srgbClr val="FFFF00"/>
                </a:solidFill>
                <a:latin typeface="Rockwell (Основной текст)"/>
                <a:cs typeface="Arial" panose="020B0604020202020204" pitchFamily="34" charset="0"/>
              </a:rPr>
              <a:t>Tier2</a:t>
            </a:r>
            <a:r>
              <a:rPr lang="en-GB" altLang="ru-RU" dirty="0">
                <a:latin typeface="Rockwell (Основной текст)"/>
                <a:cs typeface="Arial" panose="020B0604020202020204" pitchFamily="34" charset="0"/>
              </a:rPr>
              <a:t> for Alice, ATLAS, CMS, </a:t>
            </a:r>
            <a:r>
              <a:rPr lang="en-GB" altLang="ru-RU" dirty="0" err="1">
                <a:latin typeface="Rockwell (Основной текст)"/>
                <a:cs typeface="Arial" panose="020B0604020202020204" pitchFamily="34" charset="0"/>
              </a:rPr>
              <a:t>LHCb</a:t>
            </a:r>
            <a:r>
              <a:rPr lang="en-GB" altLang="ru-RU" dirty="0">
                <a:latin typeface="Rockwell (Основной текст)"/>
                <a:cs typeface="Arial" panose="020B0604020202020204" pitchFamily="34" charset="0"/>
              </a:rPr>
              <a:t>, BES, BIOMED, </a:t>
            </a:r>
            <a:r>
              <a:rPr lang="ru-RU" altLang="ru-RU" dirty="0">
                <a:latin typeface="Rockwell (Основной текст)"/>
                <a:cs typeface="Arial" panose="020B0604020202020204" pitchFamily="34" charset="0"/>
              </a:rPr>
              <a:t>С</a:t>
            </a:r>
            <a:r>
              <a:rPr lang="en-GB" altLang="ru-RU" dirty="0">
                <a:latin typeface="Rockwell (Основной текст)"/>
                <a:cs typeface="Arial" panose="020B0604020202020204" pitchFamily="34" charset="0"/>
              </a:rPr>
              <a:t>OMPASS, MPD, </a:t>
            </a:r>
            <a:r>
              <a:rPr lang="en-GB" altLang="ru-RU" dirty="0" err="1">
                <a:latin typeface="Rockwell (Основной текст)"/>
                <a:cs typeface="Arial" panose="020B0604020202020204" pitchFamily="34" charset="0"/>
              </a:rPr>
              <a:t>NOvA</a:t>
            </a:r>
            <a:r>
              <a:rPr lang="en-GB" altLang="ru-RU" dirty="0">
                <a:latin typeface="Rockwell (Основной текст)"/>
                <a:cs typeface="Arial" panose="020B0604020202020204" pitchFamily="34" charset="0"/>
              </a:rPr>
              <a:t>, ILC, etc. is recognized the </a:t>
            </a:r>
            <a:r>
              <a:rPr lang="en-GB" altLang="ru-RU" dirty="0">
                <a:solidFill>
                  <a:srgbClr val="FFFF00"/>
                </a:solidFill>
                <a:latin typeface="Rockwell (Основной текст)"/>
                <a:cs typeface="Arial" panose="020B0604020202020204" pitchFamily="34" charset="0"/>
              </a:rPr>
              <a:t>best</a:t>
            </a:r>
            <a:r>
              <a:rPr lang="en-GB" altLang="ru-RU" dirty="0">
                <a:latin typeface="Rockwell (Основной текст)"/>
                <a:cs typeface="Arial" panose="020B0604020202020204" pitchFamily="34" charset="0"/>
              </a:rPr>
              <a:t> in the Russian Data Intensive Grid (</a:t>
            </a:r>
            <a:r>
              <a:rPr lang="en-GB" altLang="ru-RU" dirty="0">
                <a:solidFill>
                  <a:srgbClr val="FFFF00"/>
                </a:solidFill>
                <a:latin typeface="Rockwell (Основной текст)"/>
                <a:cs typeface="Arial" panose="020B0604020202020204" pitchFamily="34" charset="0"/>
              </a:rPr>
              <a:t>RDIG</a:t>
            </a:r>
            <a:r>
              <a:rPr lang="en-GB" altLang="ru-RU" dirty="0">
                <a:solidFill>
                  <a:srgbClr val="92D050"/>
                </a:solidFill>
                <a:latin typeface="Rockwell (Основной текст)"/>
                <a:cs typeface="Arial" panose="020B0604020202020204" pitchFamily="34" charset="0"/>
              </a:rPr>
              <a:t>)</a:t>
            </a:r>
            <a:r>
              <a:rPr lang="en-GB" altLang="ru-RU" dirty="0">
                <a:latin typeface="Rockwell (Основной текст)"/>
                <a:cs typeface="Arial" panose="020B0604020202020204" pitchFamily="34" charset="0"/>
              </a:rPr>
              <a:t> Federation</a:t>
            </a:r>
            <a:r>
              <a:rPr lang="ru-RU" altLang="ru-RU" dirty="0">
                <a:latin typeface="Rockwell (Основной текст)"/>
                <a:cs typeface="Arial" panose="020B0604020202020204" pitchFamily="34" charset="0"/>
              </a:rPr>
              <a:t>. </a:t>
            </a:r>
            <a:endParaRPr lang="en-GB" altLang="ru-RU" dirty="0">
              <a:latin typeface="Rockwell (Основной текст)"/>
              <a:cs typeface="Arial" panose="020B0604020202020204" pitchFamily="34" charset="0"/>
            </a:endParaRPr>
          </a:p>
        </p:txBody>
      </p:sp>
      <p:sp>
        <p:nvSpPr>
          <p:cNvPr id="4" name="TextBox 3"/>
          <p:cNvSpPr txBox="1"/>
          <p:nvPr/>
        </p:nvSpPr>
        <p:spPr>
          <a:xfrm>
            <a:off x="1306439" y="95115"/>
            <a:ext cx="8719246" cy="523220"/>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2800" b="1" dirty="0">
                <a:effectLst>
                  <a:outerShdw blurRad="38100" dist="38100" dir="2700000" algn="tl">
                    <a:srgbClr val="000000">
                      <a:alpha val="43137"/>
                    </a:srgbClr>
                  </a:outerShdw>
                </a:effectLst>
              </a:rPr>
              <a:t>Tier2 for Experiments and the JINR Laboratories</a:t>
            </a:r>
            <a:endParaRPr lang="ru-RU" sz="2800" b="1" dirty="0">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8510" y="31285"/>
            <a:ext cx="971768" cy="677069"/>
          </a:xfrm>
          <a:prstGeom prst="rect">
            <a:avLst/>
          </a:prstGeom>
        </p:spPr>
      </p:pic>
      <p:sp>
        <p:nvSpPr>
          <p:cNvPr id="9" name="Прямоугольник 8">
            <a:extLst>
              <a:ext uri="{FF2B5EF4-FFF2-40B4-BE49-F238E27FC236}">
                <a16:creationId xmlns:a16="http://schemas.microsoft.com/office/drawing/2014/main" id="{283A809F-865A-42AD-9B49-F4FB3A9FB396}"/>
              </a:ext>
            </a:extLst>
          </p:cNvPr>
          <p:cNvSpPr/>
          <p:nvPr/>
        </p:nvSpPr>
        <p:spPr>
          <a:xfrm>
            <a:off x="1306439" y="5967260"/>
            <a:ext cx="3000211" cy="523220"/>
          </a:xfrm>
          <a:prstGeom prst="rect">
            <a:avLst/>
          </a:prstGeom>
        </p:spPr>
        <p:txBody>
          <a:bodyPr wrap="square">
            <a:spAutoFit/>
          </a:bodyPr>
          <a:lstStyle/>
          <a:p>
            <a:r>
              <a:rPr lang="en-US" sz="1400" dirty="0">
                <a:solidFill>
                  <a:schemeClr val="bg1"/>
                </a:solidFill>
                <a:latin typeface="Times New Roman" panose="02020603050405020304" pitchFamily="18" charset="0"/>
                <a:cs typeface="Times New Roman" panose="02020603050405020304" pitchFamily="18" charset="0"/>
              </a:rPr>
              <a:t>JINR</a:t>
            </a:r>
            <a:r>
              <a:rPr lang="ru-RU" sz="1400" dirty="0">
                <a:solidFill>
                  <a:schemeClr val="bg1"/>
                </a:solidFill>
                <a:latin typeface="Times New Roman" panose="02020603050405020304" pitchFamily="18" charset="0"/>
                <a:cs typeface="Times New Roman" panose="02020603050405020304" pitchFamily="18" charset="0"/>
              </a:rPr>
              <a:t> </a:t>
            </a:r>
            <a:r>
              <a:rPr lang="en-US" sz="1400" dirty="0">
                <a:solidFill>
                  <a:schemeClr val="bg1"/>
                </a:solidFill>
                <a:latin typeface="Times New Roman" panose="02020603050405020304" pitchFamily="18" charset="0"/>
                <a:cs typeface="Times New Roman" panose="02020603050405020304" pitchFamily="18" charset="0"/>
              </a:rPr>
              <a:t>Tier2: </a:t>
            </a:r>
            <a:r>
              <a:rPr lang="en-US" sz="1400" dirty="0">
                <a:solidFill>
                  <a:schemeClr val="bg1"/>
                </a:solidFill>
                <a:latin typeface="Times New Roman" panose="02020603050405020304" pitchFamily="18" charset="0"/>
                <a:ea typeface="Times New Roman" panose="02020603050405020304" pitchFamily="18" charset="0"/>
              </a:rPr>
              <a:t>Sum CPU work (HS06 hours) by VO </a:t>
            </a:r>
            <a:endParaRPr lang="ru-RU" sz="1400" dirty="0">
              <a:solidFill>
                <a:schemeClr val="bg1"/>
              </a:solidFill>
            </a:endParaRPr>
          </a:p>
        </p:txBody>
      </p:sp>
      <p:sp>
        <p:nvSpPr>
          <p:cNvPr id="10" name="Прямоугольник 9">
            <a:extLst>
              <a:ext uri="{FF2B5EF4-FFF2-40B4-BE49-F238E27FC236}">
                <a16:creationId xmlns:a16="http://schemas.microsoft.com/office/drawing/2014/main" id="{240E587B-E1D1-4947-9EC1-96F9599BDBF7}"/>
              </a:ext>
            </a:extLst>
          </p:cNvPr>
          <p:cNvSpPr/>
          <p:nvPr/>
        </p:nvSpPr>
        <p:spPr>
          <a:xfrm>
            <a:off x="0" y="1749940"/>
            <a:ext cx="5491358" cy="369332"/>
          </a:xfrm>
          <a:prstGeom prst="rect">
            <a:avLst/>
          </a:prstGeom>
        </p:spPr>
        <p:txBody>
          <a:bodyPr wrap="square">
            <a:spAutoFit/>
          </a:bodyPr>
          <a:lstStyle/>
          <a:p>
            <a:pPr algn="ctr"/>
            <a:r>
              <a:rPr lang="en-US" spc="-20" dirty="0">
                <a:latin typeface="Times New Roman" panose="02020603050405020304" pitchFamily="18" charset="0"/>
                <a:ea typeface="Times New Roman" panose="02020603050405020304" pitchFamily="18" charset="0"/>
              </a:rPr>
              <a:t>RDIG: distribution CPU time (HS2006) by  organizations</a:t>
            </a:r>
            <a:endParaRPr lang="ru-RU" dirty="0"/>
          </a:p>
        </p:txBody>
      </p:sp>
      <p:pic>
        <p:nvPicPr>
          <p:cNvPr id="11" name="Picture 2"/>
          <p:cNvPicPr>
            <a:picLocks noChangeAspect="1" noChangeArrowheads="1"/>
          </p:cNvPicPr>
          <p:nvPr/>
        </p:nvPicPr>
        <p:blipFill rotWithShape="1">
          <a:blip r:embed="rId3"/>
          <a:srcRect l="10858" r="10218"/>
          <a:stretch/>
        </p:blipFill>
        <p:spPr bwMode="auto">
          <a:xfrm>
            <a:off x="5544318" y="1476854"/>
            <a:ext cx="5418641" cy="5263506"/>
          </a:xfrm>
          <a:prstGeom prst="rect">
            <a:avLst/>
          </a:prstGeom>
          <a:noFill/>
          <a:ln w="9525">
            <a:noFill/>
            <a:miter lim="800000"/>
            <a:headEnd/>
            <a:tailEnd/>
          </a:ln>
        </p:spPr>
      </p:pic>
      <p:sp>
        <p:nvSpPr>
          <p:cNvPr id="3" name="Прямоугольник 2">
            <a:extLst>
              <a:ext uri="{FF2B5EF4-FFF2-40B4-BE49-F238E27FC236}">
                <a16:creationId xmlns:a16="http://schemas.microsoft.com/office/drawing/2014/main" id="{4ECBF219-79E4-4FDC-A0EE-5F4C856CFEC1}"/>
              </a:ext>
            </a:extLst>
          </p:cNvPr>
          <p:cNvSpPr/>
          <p:nvPr/>
        </p:nvSpPr>
        <p:spPr>
          <a:xfrm>
            <a:off x="515310" y="2330803"/>
            <a:ext cx="6096000" cy="3168240"/>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Site                                    Total	            Percent</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JINR-LCG2		</a:t>
            </a:r>
            <a:r>
              <a:rPr lang="ru-RU"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1,024,918,744	81.12%</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RU-</a:t>
            </a:r>
            <a:r>
              <a:rPr lang="en-US" dirty="0" err="1">
                <a:latin typeface="Calibri" panose="020F0502020204030204" pitchFamily="34" charset="0"/>
                <a:ea typeface="Calibri" panose="020F0502020204030204" pitchFamily="34" charset="0"/>
                <a:cs typeface="Times New Roman" panose="02020603050405020304" pitchFamily="18" charset="0"/>
              </a:rPr>
              <a:t>Protvino</a:t>
            </a:r>
            <a:r>
              <a:rPr lang="en-US" dirty="0">
                <a:latin typeface="Calibri" panose="020F0502020204030204" pitchFamily="34" charset="0"/>
                <a:ea typeface="Calibri" panose="020F0502020204030204" pitchFamily="34" charset="0"/>
                <a:cs typeface="Times New Roman" panose="02020603050405020304" pitchFamily="18" charset="0"/>
              </a:rPr>
              <a:t>-IHEP	</a:t>
            </a:r>
            <a:r>
              <a:rPr lang="ru-RU"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148,746,062	11.4%</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RU-SARFTI		</a:t>
            </a:r>
            <a:r>
              <a:rPr lang="ru-RU"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27,863,245	2.14%</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ru</a:t>
            </a:r>
            <a:r>
              <a:rPr lang="en-US" dirty="0">
                <a:latin typeface="Calibri" panose="020F0502020204030204" pitchFamily="34" charset="0"/>
                <a:ea typeface="Calibri" panose="020F0502020204030204" pitchFamily="34" charset="0"/>
                <a:cs typeface="Times New Roman" panose="02020603050405020304" pitchFamily="18" charset="0"/>
              </a:rPr>
              <a:t>-PNPI  		</a:t>
            </a:r>
            <a:r>
              <a:rPr lang="ru-RU"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26,352,034	2.06%</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RU-</a:t>
            </a:r>
            <a:r>
              <a:rPr lang="en-US" dirty="0" err="1">
                <a:latin typeface="Calibri" panose="020F0502020204030204" pitchFamily="34" charset="0"/>
                <a:ea typeface="Calibri" panose="020F0502020204030204" pitchFamily="34" charset="0"/>
                <a:cs typeface="Times New Roman" panose="02020603050405020304" pitchFamily="18" charset="0"/>
              </a:rPr>
              <a:t>SPbSU</a:t>
            </a:r>
            <a:r>
              <a:rPr lang="en-US" dirty="0">
                <a:latin typeface="Calibri" panose="020F0502020204030204"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19,106,917	1.5%</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Ru-Troitsk-INR-LCG2	8,943,304	0.7%</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ITEP  	         		8,263,710	0.</a:t>
            </a:r>
            <a:r>
              <a:rPr lang="ru-RU" dirty="0">
                <a:latin typeface="Calibri" panose="020F0502020204030204" pitchFamily="34" charset="0"/>
                <a:ea typeface="Calibri" panose="020F0502020204030204" pitchFamily="34" charset="0"/>
                <a:cs typeface="Times New Roman" panose="02020603050405020304" pitchFamily="18" charset="0"/>
              </a:rPr>
              <a:t>6</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39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966F89C-A644-4374-8394-76C08087B8A7}"/>
              </a:ext>
            </a:extLst>
          </p:cNvPr>
          <p:cNvSpPr>
            <a:spLocks noGrp="1"/>
          </p:cNvSpPr>
          <p:nvPr>
            <p:ph idx="1"/>
          </p:nvPr>
        </p:nvSpPr>
        <p:spPr>
          <a:xfrm>
            <a:off x="548289" y="1282373"/>
            <a:ext cx="5240717" cy="4929773"/>
          </a:xfrm>
        </p:spPr>
        <p:txBody>
          <a:bodyPr>
            <a:normAutofit lnSpcReduction="10000"/>
          </a:bodyPr>
          <a:lstStyle/>
          <a:p>
            <a:pPr marL="0" indent="0">
              <a:buNone/>
            </a:pPr>
            <a:r>
              <a:rPr lang="ru-RU" sz="2400" dirty="0"/>
              <a:t>Мировое научное сообщество переходит к новой парадигме проведения научных исследований – значимые научные результаты могут быть получены только на основе анализа огромных массивов, накопленных в конкретных предметных областях данных, которые в настоящее время приобретают статус одного из важнейших стратегических ресурсов.</a:t>
            </a:r>
          </a:p>
          <a:p>
            <a:pPr marL="0" indent="0">
              <a:buNone/>
            </a:pPr>
            <a:endParaRPr lang="ru-RU" dirty="0"/>
          </a:p>
        </p:txBody>
      </p:sp>
      <p:pic>
        <p:nvPicPr>
          <p:cNvPr id="4" name="Рисунок 3">
            <a:extLst>
              <a:ext uri="{FF2B5EF4-FFF2-40B4-BE49-F238E27FC236}">
                <a16:creationId xmlns:a16="http://schemas.microsoft.com/office/drawing/2014/main" id="{70FE6609-60B7-4381-BDB6-6E05830981FA}"/>
              </a:ext>
            </a:extLst>
          </p:cNvPr>
          <p:cNvPicPr>
            <a:picLocks noChangeAspect="1"/>
          </p:cNvPicPr>
          <p:nvPr/>
        </p:nvPicPr>
        <p:blipFill>
          <a:blip r:embed="rId2"/>
          <a:stretch>
            <a:fillRect/>
          </a:stretch>
        </p:blipFill>
        <p:spPr>
          <a:xfrm>
            <a:off x="6096000" y="1732246"/>
            <a:ext cx="5879840" cy="3393507"/>
          </a:xfrm>
          <a:prstGeom prst="rect">
            <a:avLst/>
          </a:prstGeom>
        </p:spPr>
      </p:pic>
      <p:pic>
        <p:nvPicPr>
          <p:cNvPr id="5" name="Рисунок 4">
            <a:extLst>
              <a:ext uri="{FF2B5EF4-FFF2-40B4-BE49-F238E27FC236}">
                <a16:creationId xmlns:a16="http://schemas.microsoft.com/office/drawing/2014/main" id="{8D781E51-83D5-4228-809A-D22738A891C7}"/>
              </a:ext>
            </a:extLst>
          </p:cNvPr>
          <p:cNvPicPr>
            <a:picLocks noChangeAspect="1"/>
          </p:cNvPicPr>
          <p:nvPr/>
        </p:nvPicPr>
        <p:blipFill>
          <a:blip r:embed="rId3"/>
          <a:stretch>
            <a:fillRect/>
          </a:stretch>
        </p:blipFill>
        <p:spPr>
          <a:xfrm>
            <a:off x="11127284" y="130169"/>
            <a:ext cx="999831" cy="695004"/>
          </a:xfrm>
          <a:prstGeom prst="rect">
            <a:avLst/>
          </a:prstGeom>
        </p:spPr>
      </p:pic>
    </p:spTree>
    <p:extLst>
      <p:ext uri="{BB962C8B-B14F-4D97-AF65-F5344CB8AC3E}">
        <p14:creationId xmlns:p14="http://schemas.microsoft.com/office/powerpoint/2010/main" val="3935310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0"/>
          <p:cNvPicPr>
            <a:picLocks noChangeAspect="1"/>
          </p:cNvPicPr>
          <p:nvPr/>
        </p:nvPicPr>
        <p:blipFill>
          <a:blip r:embed="rId2"/>
          <a:srcRect/>
          <a:stretch>
            <a:fillRect/>
          </a:stretch>
        </p:blipFill>
        <p:spPr bwMode="auto">
          <a:xfrm>
            <a:off x="6412351" y="660264"/>
            <a:ext cx="5014360" cy="2883362"/>
          </a:xfrm>
          <a:prstGeom prst="rect">
            <a:avLst/>
          </a:prstGeom>
          <a:noFill/>
          <a:ln w="9525">
            <a:noFill/>
            <a:miter lim="800000"/>
            <a:headEnd/>
            <a:tailEnd/>
          </a:ln>
        </p:spPr>
      </p:pic>
      <p:sp>
        <p:nvSpPr>
          <p:cNvPr id="3" name="TextBox 2"/>
          <p:cNvSpPr txBox="1"/>
          <p:nvPr/>
        </p:nvSpPr>
        <p:spPr>
          <a:xfrm>
            <a:off x="77821" y="660264"/>
            <a:ext cx="3918000" cy="2308324"/>
          </a:xfrm>
          <a:prstGeom prst="rect">
            <a:avLst/>
          </a:prstGeom>
          <a:noFill/>
        </p:spPr>
        <p:txBody>
          <a:bodyPr wrap="square" rtlCol="0">
            <a:spAutoFit/>
          </a:bodyPr>
          <a:lstStyle/>
          <a:p>
            <a:pPr marL="177800" indent="-177800">
              <a:buFont typeface="Arial" panose="020B0604020202020204" pitchFamily="34" charset="0"/>
              <a:buChar char="•"/>
            </a:pPr>
            <a:r>
              <a:rPr lang="en-US" dirty="0">
                <a:latin typeface="Rockwell (Основной текст)"/>
                <a:cs typeface="Times New Roman" panose="02020603050405020304" pitchFamily="18" charset="0"/>
              </a:rPr>
              <a:t>Cloud Platform  -   </a:t>
            </a:r>
            <a:r>
              <a:rPr lang="en-US" dirty="0" err="1">
                <a:latin typeface="Rockwell (Основной текст)"/>
                <a:cs typeface="Times New Roman" panose="02020603050405020304" pitchFamily="18" charset="0"/>
              </a:rPr>
              <a:t>OpenNebula</a:t>
            </a:r>
            <a:endParaRPr lang="en-US" dirty="0">
              <a:latin typeface="Rockwell (Основной текст)"/>
              <a:cs typeface="Times New Roman" panose="02020603050405020304" pitchFamily="18" charset="0"/>
            </a:endParaRPr>
          </a:p>
          <a:p>
            <a:pPr marL="177800" indent="-177800">
              <a:buFont typeface="Arial" panose="020B0604020202020204" pitchFamily="34" charset="0"/>
              <a:buChar char="•"/>
            </a:pPr>
            <a:r>
              <a:rPr lang="en-US" dirty="0">
                <a:latin typeface="Rockwell (Основной текст)"/>
                <a:cs typeface="Times New Roman" panose="02020603050405020304" pitchFamily="18" charset="0"/>
              </a:rPr>
              <a:t>Virtualization  - KVM </a:t>
            </a:r>
          </a:p>
          <a:p>
            <a:pPr marL="177800" indent="-177800">
              <a:buFont typeface="Arial" panose="020B0604020202020204" pitchFamily="34" charset="0"/>
              <a:buChar char="•"/>
            </a:pPr>
            <a:r>
              <a:rPr lang="en-US" dirty="0">
                <a:latin typeface="Rockwell (Основной текст)"/>
                <a:cs typeface="Times New Roman" panose="02020603050405020304" pitchFamily="18" charset="0"/>
              </a:rPr>
              <a:t>Storage (Local disks, </a:t>
            </a:r>
            <a:r>
              <a:rPr lang="en-US" dirty="0" err="1">
                <a:latin typeface="Rockwell (Основной текст)"/>
                <a:cs typeface="Times New Roman" panose="02020603050405020304" pitchFamily="18" charset="0"/>
              </a:rPr>
              <a:t>Ceph</a:t>
            </a:r>
            <a:r>
              <a:rPr lang="en-US" dirty="0">
                <a:latin typeface="Rockwell (Основной текст)"/>
                <a:cs typeface="Times New Roman" panose="02020603050405020304" pitchFamily="18" charset="0"/>
              </a:rPr>
              <a:t>)</a:t>
            </a:r>
          </a:p>
          <a:p>
            <a:pPr marL="177800" indent="-177800">
              <a:buFont typeface="Arial" panose="020B0604020202020204" pitchFamily="34" charset="0"/>
              <a:buChar char="•"/>
            </a:pPr>
            <a:r>
              <a:rPr lang="en-US" dirty="0">
                <a:latin typeface="Rockwell (Основной текст)"/>
                <a:cs typeface="Times New Roman" panose="02020603050405020304" pitchFamily="18" charset="0"/>
              </a:rPr>
              <a:t>Total Resources</a:t>
            </a:r>
            <a:endParaRPr lang="ru-RU" dirty="0">
              <a:latin typeface="Rockwell (Основной текст)"/>
              <a:cs typeface="Times New Roman" panose="02020603050405020304" pitchFamily="18" charset="0"/>
            </a:endParaRPr>
          </a:p>
          <a:p>
            <a:pPr marL="363538" indent="-187325">
              <a:buFontTx/>
              <a:buChar char="-"/>
            </a:pPr>
            <a:r>
              <a:rPr lang="en-US" dirty="0">
                <a:latin typeface="Rockwell (Основной текст)"/>
                <a:cs typeface="Times New Roman" panose="02020603050405020304" pitchFamily="18" charset="0"/>
              </a:rPr>
              <a:t>~ </a:t>
            </a:r>
            <a:r>
              <a:rPr lang="en-US" dirty="0">
                <a:solidFill>
                  <a:srgbClr val="92D050"/>
                </a:solidFill>
                <a:latin typeface="Rockwell (Основной текст)"/>
                <a:cs typeface="Times New Roman" panose="02020603050405020304" pitchFamily="18" charset="0"/>
              </a:rPr>
              <a:t>5,000 CPU </a:t>
            </a:r>
            <a:r>
              <a:rPr lang="en-US" dirty="0">
                <a:latin typeface="Rockwell (Основной текст)"/>
                <a:cs typeface="Times New Roman" panose="02020603050405020304" pitchFamily="18" charset="0"/>
              </a:rPr>
              <a:t>cores</a:t>
            </a:r>
          </a:p>
          <a:p>
            <a:pPr marL="363538" indent="-187325">
              <a:buFontTx/>
              <a:buChar char="-"/>
            </a:pPr>
            <a:r>
              <a:rPr lang="en-US" dirty="0">
                <a:latin typeface="Rockwell (Основной текст)"/>
                <a:cs typeface="Times New Roman" panose="02020603050405020304" pitchFamily="18" charset="0"/>
              </a:rPr>
              <a:t>60</a:t>
            </a:r>
            <a:r>
              <a:rPr lang="ru-RU" dirty="0">
                <a:latin typeface="Rockwell (Основной текст)"/>
                <a:cs typeface="Times New Roman" panose="02020603050405020304" pitchFamily="18" charset="0"/>
              </a:rPr>
              <a:t> </a:t>
            </a:r>
            <a:r>
              <a:rPr lang="en-US" dirty="0">
                <a:latin typeface="Rockwell (Основной текст)"/>
                <a:cs typeface="Times New Roman" panose="02020603050405020304" pitchFamily="18" charset="0"/>
              </a:rPr>
              <a:t>TB RAM</a:t>
            </a:r>
          </a:p>
          <a:p>
            <a:pPr marL="363538" indent="-187325">
              <a:buFontTx/>
              <a:buChar char="-"/>
            </a:pPr>
            <a:r>
              <a:rPr lang="en-US" dirty="0">
                <a:solidFill>
                  <a:srgbClr val="92D050"/>
                </a:solidFill>
                <a:latin typeface="Rockwell (Основной текст)"/>
                <a:cs typeface="Times New Roman" panose="02020603050405020304" pitchFamily="18" charset="0"/>
              </a:rPr>
              <a:t>3.1 PB</a:t>
            </a:r>
            <a:r>
              <a:rPr lang="en-US" dirty="0">
                <a:latin typeface="Rockwell (Основной текст)"/>
                <a:cs typeface="Times New Roman" panose="02020603050405020304" pitchFamily="18" charset="0"/>
              </a:rPr>
              <a:t> of raw </a:t>
            </a:r>
            <a:r>
              <a:rPr lang="en-US" dirty="0" err="1">
                <a:latin typeface="Rockwell (Основной текст)"/>
                <a:cs typeface="Times New Roman" panose="02020603050405020304" pitchFamily="18" charset="0"/>
              </a:rPr>
              <a:t>ceph</a:t>
            </a:r>
            <a:r>
              <a:rPr lang="en-US" dirty="0">
                <a:latin typeface="Rockwell (Основной текст)"/>
                <a:cs typeface="Times New Roman" panose="02020603050405020304" pitchFamily="18" charset="0"/>
              </a:rPr>
              <a:t>-based </a:t>
            </a:r>
          </a:p>
          <a:p>
            <a:pPr marL="176213"/>
            <a:r>
              <a:rPr lang="en-US" dirty="0">
                <a:latin typeface="Rockwell (Основной текст)"/>
                <a:cs typeface="Times New Roman" panose="02020603050405020304" pitchFamily="18" charset="0"/>
              </a:rPr>
              <a:t>   </a:t>
            </a:r>
            <a:r>
              <a:rPr lang="en-US" dirty="0">
                <a:solidFill>
                  <a:srgbClr val="92D050"/>
                </a:solidFill>
                <a:latin typeface="Rockwell (Основной текст)"/>
                <a:cs typeface="Times New Roman" panose="02020603050405020304" pitchFamily="18" charset="0"/>
              </a:rPr>
              <a:t>storage</a:t>
            </a:r>
            <a:r>
              <a:rPr lang="en-US" dirty="0">
                <a:latin typeface="Rockwell (Основной текст)"/>
                <a:cs typeface="Times New Roman" panose="02020603050405020304" pitchFamily="18" charset="0"/>
              </a:rPr>
              <a:t> </a:t>
            </a:r>
          </a:p>
        </p:txBody>
      </p:sp>
      <p:sp>
        <p:nvSpPr>
          <p:cNvPr id="5" name="TextBox 4"/>
          <p:cNvSpPr txBox="1"/>
          <p:nvPr/>
        </p:nvSpPr>
        <p:spPr>
          <a:xfrm>
            <a:off x="3648381" y="57267"/>
            <a:ext cx="4047073"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defRPr/>
            </a:pPr>
            <a:r>
              <a:rPr lang="en-US" sz="2800" b="1" dirty="0">
                <a:effectLst>
                  <a:outerShdw blurRad="38100" dist="38100" dir="2700000" algn="tl">
                    <a:srgbClr val="000000">
                      <a:alpha val="43137"/>
                    </a:srgbClr>
                  </a:outerShdw>
                </a:effectLst>
                <a:ea typeface="DejaVu Sans"/>
                <a:cs typeface="DejaVu Sans"/>
              </a:rPr>
              <a:t>Cloud Infrastructure</a:t>
            </a:r>
            <a:endParaRPr lang="ru-RU" sz="2800" b="1" dirty="0">
              <a:effectLst>
                <a:outerShdw blurRad="38100" dist="38100" dir="2700000" algn="tl">
                  <a:srgbClr val="000000">
                    <a:alpha val="43137"/>
                  </a:srgbClr>
                </a:outerShdw>
              </a:effectLst>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7" name="Прямоугольник 6">
            <a:extLst>
              <a:ext uri="{FF2B5EF4-FFF2-40B4-BE49-F238E27FC236}">
                <a16:creationId xmlns:a16="http://schemas.microsoft.com/office/drawing/2014/main" id="{2BEEB7FB-E8A3-47DC-9EBF-FDB37CFB9B7D}"/>
              </a:ext>
            </a:extLst>
          </p:cNvPr>
          <p:cNvSpPr/>
          <p:nvPr/>
        </p:nvSpPr>
        <p:spPr>
          <a:xfrm>
            <a:off x="6711305" y="3325214"/>
            <a:ext cx="5830744" cy="3046988"/>
          </a:xfrm>
          <a:prstGeom prst="rect">
            <a:avLst/>
          </a:prstGeom>
        </p:spPr>
        <p:txBody>
          <a:bodyPr wrap="square">
            <a:spAutoFit/>
          </a:bodyPr>
          <a:lstStyle/>
          <a:p>
            <a:pPr marL="169863" defTabSz="914305">
              <a:spcBef>
                <a:spcPts val="0"/>
              </a:spcBef>
              <a:spcAft>
                <a:spcPts val="600"/>
              </a:spcAft>
              <a:buSzPct val="45000"/>
              <a:tabLst>
                <a:tab pos="406400" algn="l"/>
                <a:tab pos="893763" algn="l"/>
                <a:tab pos="1222375" algn="l"/>
                <a:tab pos="1628775" algn="l"/>
                <a:tab pos="2036763" algn="l"/>
                <a:tab pos="2444750" algn="l"/>
                <a:tab pos="2851150" algn="l"/>
                <a:tab pos="3259138" algn="l"/>
                <a:tab pos="3667125" algn="l"/>
              </a:tabLst>
              <a:defRPr/>
            </a:pPr>
            <a:endParaRPr lang="ru-RU" altLang="ru-RU" sz="1700" b="1" dirty="0">
              <a:latin typeface="Rockwell (Основной текст)"/>
              <a:cs typeface="Times New Roman" panose="02020603050405020304" pitchFamily="18" charset="0"/>
            </a:endParaRP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VMs</a:t>
            </a:r>
            <a:r>
              <a:rPr lang="ru-RU"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for</a:t>
            </a:r>
            <a:r>
              <a:rPr lang="ru-RU" altLang="ru-RU" sz="1700" dirty="0">
                <a:latin typeface="Rockwell (Основной текст)"/>
                <a:cs typeface="Times New Roman" panose="02020603050405020304" pitchFamily="18" charset="0"/>
              </a:rPr>
              <a:t> JINR </a:t>
            </a:r>
            <a:r>
              <a:rPr lang="ru-RU" altLang="ru-RU" sz="1700" dirty="0" err="1">
                <a:latin typeface="Rockwell (Основной текст)"/>
                <a:cs typeface="Times New Roman" panose="02020603050405020304" pitchFamily="18" charset="0"/>
              </a:rPr>
              <a:t>users</a:t>
            </a:r>
            <a:r>
              <a:rPr lang="en-US" altLang="ru-RU" sz="1700" dirty="0">
                <a:latin typeface="Rockwell (Основной текст)"/>
                <a:cs typeface="Times New Roman" panose="02020603050405020304" pitchFamily="18" charset="0"/>
              </a:rPr>
              <a:t>,</a:t>
            </a:r>
            <a:endParaRPr lang="ru-RU" altLang="ru-RU" sz="1700" dirty="0">
              <a:latin typeface="Rockwell (Основной текст)"/>
              <a:cs typeface="Times New Roman" panose="02020603050405020304" pitchFamily="18" charset="0"/>
            </a:endParaRP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Computational</a:t>
            </a:r>
            <a:r>
              <a:rPr lang="ru-RU"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resources</a:t>
            </a:r>
            <a:r>
              <a:rPr lang="ru-RU"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for</a:t>
            </a:r>
            <a:r>
              <a:rPr lang="ru-RU" altLang="ru-RU" sz="1700" dirty="0">
                <a:latin typeface="Rockwell (Основной текст)"/>
                <a:cs typeface="Times New Roman" panose="02020603050405020304" pitchFamily="18" charset="0"/>
              </a:rPr>
              <a:t> </a:t>
            </a:r>
            <a:r>
              <a:rPr lang="en-US" altLang="ru-RU" sz="1700" dirty="0">
                <a:latin typeface="Rockwell (Основной текст)"/>
                <a:cs typeface="Times New Roman" panose="02020603050405020304" pitchFamily="18" charset="0"/>
              </a:rPr>
              <a:t>neutrino</a:t>
            </a:r>
            <a:r>
              <a:rPr lang="ru-RU"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experiments</a:t>
            </a:r>
            <a:r>
              <a:rPr lang="en-US" altLang="ru-RU" sz="1700" dirty="0">
                <a:latin typeface="Rockwell (Основной текст)"/>
                <a:cs typeface="Times New Roman" panose="02020603050405020304" pitchFamily="18" charset="0"/>
              </a:rPr>
              <a:t>,</a:t>
            </a:r>
            <a:endParaRPr lang="ru-RU" altLang="ru-RU" sz="1700" dirty="0">
              <a:latin typeface="Rockwell (Основной текст)"/>
              <a:cs typeface="Times New Roman" panose="02020603050405020304" pitchFamily="18" charset="0"/>
            </a:endParaRP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Testbeds</a:t>
            </a:r>
            <a:r>
              <a:rPr lang="ru-RU" altLang="ru-RU" sz="1700" dirty="0">
                <a:latin typeface="Rockwell (Основной текст)"/>
                <a:cs typeface="Times New Roman" panose="02020603050405020304" pitchFamily="18" charset="0"/>
              </a:rPr>
              <a:t> </a:t>
            </a:r>
            <a:r>
              <a:rPr lang="ru-RU" altLang="ru-RU" sz="1700" dirty="0" err="1">
                <a:latin typeface="Rockwell (Основной текст)"/>
                <a:cs typeface="Times New Roman" panose="02020603050405020304" pitchFamily="18" charset="0"/>
              </a:rPr>
              <a:t>for</a:t>
            </a:r>
            <a:r>
              <a:rPr lang="ru-RU" altLang="ru-RU" sz="1700" dirty="0">
                <a:latin typeface="Rockwell (Основной текст)"/>
                <a:cs typeface="Times New Roman" panose="02020603050405020304" pitchFamily="18" charset="0"/>
              </a:rPr>
              <a:t> R&amp;D </a:t>
            </a:r>
            <a:r>
              <a:rPr lang="ru-RU" altLang="ru-RU" sz="1700" dirty="0" err="1">
                <a:latin typeface="Rockwell (Основной текст)"/>
                <a:cs typeface="Times New Roman" panose="02020603050405020304" pitchFamily="18" charset="0"/>
              </a:rPr>
              <a:t>in</a:t>
            </a:r>
            <a:r>
              <a:rPr lang="ru-RU" altLang="ru-RU" sz="1700" dirty="0">
                <a:latin typeface="Rockwell (Основной текст)"/>
                <a:cs typeface="Times New Roman" panose="02020603050405020304" pitchFamily="18" charset="0"/>
              </a:rPr>
              <a:t> IT</a:t>
            </a:r>
            <a:r>
              <a:rPr lang="en-US" altLang="ru-RU" sz="1700" dirty="0">
                <a:latin typeface="Rockwell (Основной текст)"/>
                <a:cs typeface="Times New Roman" panose="02020603050405020304" pitchFamily="18" charset="0"/>
              </a:rPr>
              <a:t>,</a:t>
            </a: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sz="1700" dirty="0">
                <a:latin typeface="Rockwell (Основной текст)"/>
                <a:cs typeface="Times New Roman" panose="02020603050405020304" pitchFamily="18" charset="0"/>
              </a:rPr>
              <a:t> COMPASS production system services,</a:t>
            </a: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sz="1700" dirty="0">
                <a:latin typeface="Rockwell (Основной текст)"/>
                <a:cs typeface="Times New Roman" panose="02020603050405020304" pitchFamily="18" charset="0"/>
              </a:rPr>
              <a:t> Data management system of the UNECE ICP Vegetation, </a:t>
            </a: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sz="1700" dirty="0">
                <a:latin typeface="Rockwell (Основной текст)"/>
                <a:cs typeface="Times New Roman" panose="02020603050405020304" pitchFamily="18" charset="0"/>
              </a:rPr>
              <a:t> Scientific and engineering computing,</a:t>
            </a: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sz="1700" dirty="0">
                <a:latin typeface="Rockwell (Основной текст)"/>
                <a:cs typeface="Times New Roman" panose="02020603050405020304" pitchFamily="18" charset="0"/>
              </a:rPr>
              <a:t> Service for data visualization based on </a:t>
            </a:r>
            <a:r>
              <a:rPr lang="en-US" sz="1700" dirty="0" err="1">
                <a:latin typeface="Rockwell (Основной текст)"/>
                <a:cs typeface="Times New Roman" panose="02020603050405020304" pitchFamily="18" charset="0"/>
              </a:rPr>
              <a:t>Grafana</a:t>
            </a:r>
            <a:r>
              <a:rPr lang="en-US" sz="1700" dirty="0">
                <a:latin typeface="Rockwell (Основной текст)"/>
                <a:cs typeface="Times New Roman" panose="02020603050405020304" pitchFamily="18" charset="0"/>
              </a:rPr>
              <a:t>, </a:t>
            </a:r>
            <a:r>
              <a:rPr lang="en-US" sz="1700" dirty="0" err="1">
                <a:latin typeface="Rockwell (Основной текст)"/>
                <a:cs typeface="Times New Roman" panose="02020603050405020304" pitchFamily="18" charset="0"/>
              </a:rPr>
              <a:t>jupyterhub</a:t>
            </a:r>
            <a:r>
              <a:rPr lang="en-US" sz="1700" dirty="0">
                <a:latin typeface="Rockwell (Основной текст)"/>
                <a:cs typeface="Times New Roman" panose="02020603050405020304" pitchFamily="18" charset="0"/>
              </a:rPr>
              <a:t> head and execute nodes for it, </a:t>
            </a:r>
          </a:p>
          <a:p>
            <a:pPr marL="169863" lvl="1" defTabSz="914305">
              <a:spcBef>
                <a:spcPts val="0"/>
              </a:spcBef>
              <a:buSzPct val="75000"/>
              <a:buFont typeface="Symbol" charset="2"/>
              <a:buChar char=""/>
              <a:tabLst>
                <a:tab pos="406400" algn="l"/>
                <a:tab pos="893763" algn="l"/>
                <a:tab pos="1222375" algn="l"/>
                <a:tab pos="1628775" algn="l"/>
                <a:tab pos="2036763" algn="l"/>
                <a:tab pos="2444750" algn="l"/>
                <a:tab pos="2851150" algn="l"/>
                <a:tab pos="3259138" algn="l"/>
                <a:tab pos="3667125" algn="l"/>
              </a:tabLst>
              <a:defRPr/>
            </a:pPr>
            <a:r>
              <a:rPr lang="en-US" sz="1700" dirty="0">
                <a:latin typeface="Rockwell (Основной текст)"/>
                <a:cs typeface="Times New Roman" panose="02020603050405020304" pitchFamily="18" charset="0"/>
              </a:rPr>
              <a:t> </a:t>
            </a:r>
            <a:r>
              <a:rPr lang="en-US" sz="1700" dirty="0" err="1">
                <a:latin typeface="Rockwell (Основной текст)"/>
                <a:cs typeface="Times New Roman" panose="02020603050405020304" pitchFamily="18" charset="0"/>
              </a:rPr>
              <a:t>Gitlab</a:t>
            </a:r>
            <a:r>
              <a:rPr lang="en-US" sz="1700" dirty="0">
                <a:latin typeface="Rockwell (Основной текст)"/>
                <a:cs typeface="Times New Roman" panose="02020603050405020304" pitchFamily="18" charset="0"/>
              </a:rPr>
              <a:t> and its runners, as well as some others.</a:t>
            </a:r>
            <a:endParaRPr lang="en-US" altLang="ru-RU" sz="1700" dirty="0">
              <a:latin typeface="Rockwell (Основной текст)"/>
              <a:cs typeface="Times New Roman" panose="02020603050405020304" pitchFamily="18" charset="0"/>
            </a:endParaRPr>
          </a:p>
        </p:txBody>
      </p:sp>
      <p:pic>
        <p:nvPicPr>
          <p:cNvPr id="4" name="Рисунок 3">
            <a:extLst>
              <a:ext uri="{FF2B5EF4-FFF2-40B4-BE49-F238E27FC236}">
                <a16:creationId xmlns:a16="http://schemas.microsoft.com/office/drawing/2014/main" id="{73A8CDD0-D26D-4CA5-B864-093DEF579D45}"/>
              </a:ext>
            </a:extLst>
          </p:cNvPr>
          <p:cNvPicPr>
            <a:picLocks noChangeAspect="1"/>
          </p:cNvPicPr>
          <p:nvPr/>
        </p:nvPicPr>
        <p:blipFill>
          <a:blip r:embed="rId4"/>
          <a:stretch>
            <a:fillRect/>
          </a:stretch>
        </p:blipFill>
        <p:spPr>
          <a:xfrm>
            <a:off x="159566" y="3115521"/>
            <a:ext cx="6308583" cy="3685212"/>
          </a:xfrm>
          <a:prstGeom prst="rect">
            <a:avLst/>
          </a:prstGeom>
        </p:spPr>
      </p:pic>
    </p:spTree>
    <p:extLst>
      <p:ext uri="{BB962C8B-B14F-4D97-AF65-F5344CB8AC3E}">
        <p14:creationId xmlns:p14="http://schemas.microsoft.com/office/powerpoint/2010/main" val="3456085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FA4A72-514F-4CBB-92CC-CAFDD6C9C9C5}"/>
              </a:ext>
            </a:extLst>
          </p:cNvPr>
          <p:cNvSpPr txBox="1"/>
          <p:nvPr/>
        </p:nvSpPr>
        <p:spPr>
          <a:xfrm>
            <a:off x="4010300" y="44936"/>
            <a:ext cx="4171399" cy="552587"/>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ts val="3800"/>
              </a:lnSpc>
            </a:pP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a:t>
            </a:r>
            <a:r>
              <a:rPr lang="en-US" sz="2800" b="1" dirty="0" err="1">
                <a:solidFill>
                  <a:prstClr val="white"/>
                </a:solidFill>
                <a:effectLst>
                  <a:outerShdw blurRad="38100" dist="38100" dir="2700000" algn="tl">
                    <a:srgbClr val="000000">
                      <a:alpha val="43137"/>
                    </a:srgbClr>
                  </a:outerShdw>
                </a:effectLst>
                <a:cs typeface="Calibri" panose="020F0502020204030204" pitchFamily="34" charset="0"/>
              </a:rPr>
              <a:t>Govorun</a:t>
            </a: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 Supercomputer</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sp>
        <p:nvSpPr>
          <p:cNvPr id="4" name="TextBox 3"/>
          <p:cNvSpPr txBox="1"/>
          <p:nvPr/>
        </p:nvSpPr>
        <p:spPr>
          <a:xfrm>
            <a:off x="74386" y="597523"/>
            <a:ext cx="5859671" cy="3202800"/>
          </a:xfrm>
          <a:prstGeom prst="rect">
            <a:avLst/>
          </a:prstGeom>
          <a:noFill/>
          <a:ln>
            <a:noFill/>
          </a:ln>
          <a:effectLst/>
        </p:spPr>
        <p:txBody>
          <a:bodyPr wrap="square">
            <a:spAutoFit/>
          </a:bodyPr>
          <a:lstStyle/>
          <a:p>
            <a:pPr marL="285750" indent="-285750">
              <a:lnSpc>
                <a:spcPct val="120000"/>
              </a:lnSpc>
              <a:buFont typeface="Arial" panose="020B0604020202020204" pitchFamily="34" charset="0"/>
              <a:buChar char="•"/>
              <a:defRPr/>
            </a:pPr>
            <a:r>
              <a:rPr lang="en-US" sz="1700" dirty="0">
                <a:latin typeface="Rockwell (Основной текст)"/>
                <a:cs typeface="Times New Roman" panose="02020603050405020304" pitchFamily="18" charset="0"/>
              </a:rPr>
              <a:t>Hyper-converged software-defined system</a:t>
            </a:r>
          </a:p>
          <a:p>
            <a:pPr marL="285750" indent="-285750">
              <a:lnSpc>
                <a:spcPct val="120000"/>
              </a:lnSpc>
              <a:buFont typeface="Arial" panose="020B0604020202020204" pitchFamily="34" charset="0"/>
              <a:buChar char="•"/>
              <a:defRPr/>
            </a:pPr>
            <a:r>
              <a:rPr lang="en-US" sz="1700" dirty="0">
                <a:latin typeface="Rockwell (Основной текст)"/>
                <a:cs typeface="Times New Roman" panose="02020603050405020304" pitchFamily="18" charset="0"/>
              </a:rPr>
              <a:t>Total peak performance: </a:t>
            </a:r>
            <a:r>
              <a:rPr lang="en-US" sz="1700" dirty="0">
                <a:effectLst>
                  <a:outerShdw blurRad="38100" dist="38100" dir="2700000" algn="tl">
                    <a:srgbClr val="000000">
                      <a:alpha val="43137"/>
                    </a:srgbClr>
                  </a:outerShdw>
                </a:effectLst>
                <a:latin typeface="Rockwell (Основной текст)"/>
                <a:cs typeface="Times New Roman" panose="02020603050405020304" pitchFamily="18" charset="0"/>
              </a:rPr>
              <a:t>860 </a:t>
            </a:r>
            <a:r>
              <a:rPr lang="en-US" sz="1700" dirty="0" err="1">
                <a:effectLst>
                  <a:outerShdw blurRad="38100" dist="38100" dir="2700000" algn="tl">
                    <a:srgbClr val="000000">
                      <a:alpha val="43137"/>
                    </a:srgbClr>
                  </a:outerShdw>
                </a:effectLst>
                <a:latin typeface="Rockwell (Основной текст)"/>
                <a:cs typeface="Times New Roman" panose="02020603050405020304" pitchFamily="18" charset="0"/>
              </a:rPr>
              <a:t>TFlops</a:t>
            </a:r>
            <a:r>
              <a:rPr lang="en-US" sz="1700" dirty="0">
                <a:effectLst>
                  <a:outerShdw blurRad="38100" dist="38100" dir="2700000" algn="tl">
                    <a:srgbClr val="000000">
                      <a:alpha val="43137"/>
                    </a:srgbClr>
                  </a:outerShdw>
                </a:effectLst>
                <a:latin typeface="Rockwell (Основной текст)"/>
                <a:cs typeface="Times New Roman" panose="02020603050405020304" pitchFamily="18" charset="0"/>
              </a:rPr>
              <a:t> </a:t>
            </a:r>
            <a:r>
              <a:rPr lang="en-US" sz="1700" dirty="0">
                <a:latin typeface="Rockwell (Основной текст)"/>
                <a:cs typeface="Times New Roman" panose="02020603050405020304" pitchFamily="18" charset="0"/>
              </a:rPr>
              <a:t>DP</a:t>
            </a:r>
          </a:p>
          <a:p>
            <a:pPr marL="285750" indent="-285750">
              <a:lnSpc>
                <a:spcPct val="120000"/>
              </a:lnSpc>
              <a:buFont typeface="Arial" charset="0"/>
              <a:buChar char="•"/>
              <a:defRPr/>
            </a:pPr>
            <a:r>
              <a:rPr lang="en-US" sz="1700" dirty="0">
                <a:latin typeface="Rockwell (Основной текст)"/>
                <a:cs typeface="Times New Roman" panose="02020603050405020304" pitchFamily="18" charset="0"/>
              </a:rPr>
              <a:t>Scalable solution Storage-on-demand</a:t>
            </a:r>
          </a:p>
          <a:p>
            <a:pPr marL="285750" indent="-285750">
              <a:lnSpc>
                <a:spcPct val="120000"/>
              </a:lnSpc>
              <a:buFont typeface="Arial" charset="0"/>
              <a:buChar char="•"/>
              <a:defRPr/>
            </a:pPr>
            <a:r>
              <a:rPr lang="en-US" sz="1700" dirty="0">
                <a:latin typeface="Rockwell (Основной текст)"/>
                <a:cs typeface="Times New Roman" panose="02020603050405020304" pitchFamily="18" charset="0"/>
              </a:rPr>
              <a:t>Multilayered storage system for maximum efficiency</a:t>
            </a:r>
          </a:p>
          <a:p>
            <a:pPr marL="285750" indent="-285750">
              <a:lnSpc>
                <a:spcPct val="120000"/>
              </a:lnSpc>
              <a:buFont typeface="Arial" charset="0"/>
              <a:buChar char="•"/>
              <a:defRPr/>
            </a:pPr>
            <a:r>
              <a:rPr lang="en-US" sz="1700" dirty="0">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Hot water cooling </a:t>
            </a:r>
            <a:r>
              <a:rPr lang="en-US" sz="1700" dirty="0">
                <a:latin typeface="Rockwell (Основной текст)"/>
                <a:cs typeface="Times New Roman" panose="02020603050405020304" pitchFamily="18" charset="0"/>
              </a:rPr>
              <a:t>(compute, storage, interconnect)</a:t>
            </a:r>
          </a:p>
          <a:p>
            <a:pPr marL="285750" indent="-285750">
              <a:lnSpc>
                <a:spcPct val="120000"/>
              </a:lnSpc>
              <a:buFont typeface="Arial" charset="0"/>
              <a:buChar char="•"/>
              <a:defRPr/>
            </a:pPr>
            <a:r>
              <a:rPr lang="en-US" sz="1700" dirty="0">
                <a:latin typeface="Rockwell (Основной текст)"/>
                <a:cs typeface="Times New Roman" panose="02020603050405020304" pitchFamily="18" charset="0"/>
              </a:rPr>
              <a:t>The most energy-efficient center in Russia (</a:t>
            </a:r>
            <a:r>
              <a:rPr lang="en-US" sz="1700" dirty="0">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PUE = 1.06</a:t>
            </a:r>
            <a:r>
              <a:rPr lang="en-US" sz="1700" dirty="0">
                <a:latin typeface="Rockwell (Основной текст)"/>
                <a:cs typeface="Times New Roman" panose="02020603050405020304" pitchFamily="18" charset="0"/>
              </a:rPr>
              <a:t>)</a:t>
            </a:r>
          </a:p>
          <a:p>
            <a:pPr marL="285750" indent="-285750">
              <a:lnSpc>
                <a:spcPct val="120000"/>
              </a:lnSpc>
              <a:buFont typeface="Arial" charset="0"/>
              <a:buChar char="•"/>
              <a:defRPr/>
            </a:pPr>
            <a:r>
              <a:rPr lang="en-US" sz="1700" dirty="0">
                <a:latin typeface="Rockwell (Основной текст)"/>
                <a:cs typeface="Times New Roman" panose="02020603050405020304" pitchFamily="18" charset="0"/>
              </a:rPr>
              <a:t>Storage performance </a:t>
            </a:r>
            <a:r>
              <a:rPr lang="en-US" sz="1700" dirty="0">
                <a:effectLst>
                  <a:outerShdw blurRad="38100" dist="38100" dir="2700000" algn="tl">
                    <a:srgbClr val="000000">
                      <a:alpha val="43137"/>
                    </a:srgbClr>
                  </a:outerShdw>
                </a:effectLst>
                <a:latin typeface="Rockwell (Основной текст)"/>
                <a:cs typeface="Times New Roman" panose="02020603050405020304" pitchFamily="18" charset="0"/>
              </a:rPr>
              <a:t>&gt;</a:t>
            </a:r>
            <a:r>
              <a:rPr lang="ru-RU" sz="1700" dirty="0">
                <a:effectLst>
                  <a:outerShdw blurRad="38100" dist="38100" dir="2700000" algn="tl">
                    <a:srgbClr val="000000">
                      <a:alpha val="43137"/>
                    </a:srgbClr>
                  </a:outerShdw>
                </a:effectLst>
                <a:latin typeface="Rockwell (Основной текст)"/>
                <a:cs typeface="Times New Roman" panose="02020603050405020304" pitchFamily="18" charset="0"/>
              </a:rPr>
              <a:t>3</a:t>
            </a:r>
            <a:r>
              <a:rPr lang="en-US" sz="1700" dirty="0">
                <a:effectLst>
                  <a:outerShdw blurRad="38100" dist="38100" dir="2700000" algn="tl">
                    <a:srgbClr val="000000">
                      <a:alpha val="43137"/>
                    </a:srgbClr>
                  </a:outerShdw>
                </a:effectLst>
                <a:latin typeface="Rockwell (Основной текст)"/>
                <a:cs typeface="Times New Roman" panose="02020603050405020304" pitchFamily="18" charset="0"/>
              </a:rPr>
              <a:t>00 GB/s</a:t>
            </a:r>
            <a:r>
              <a:rPr lang="ru-RU" sz="1700" dirty="0">
                <a:effectLst>
                  <a:outerShdw blurRad="38100" dist="38100" dir="2700000" algn="tl">
                    <a:srgbClr val="000000">
                      <a:alpha val="43137"/>
                    </a:srgbClr>
                  </a:outerShdw>
                </a:effectLst>
                <a:latin typeface="Rockwell (Основной текст)"/>
                <a:cs typeface="Times New Roman" panose="02020603050405020304" pitchFamily="18" charset="0"/>
              </a:rPr>
              <a:t> </a:t>
            </a:r>
          </a:p>
          <a:p>
            <a:pPr marL="285750" indent="-285750">
              <a:lnSpc>
                <a:spcPct val="120000"/>
              </a:lnSpc>
              <a:buFont typeface="Arial" charset="0"/>
              <a:buChar char="•"/>
              <a:defRPr/>
            </a:pPr>
            <a:r>
              <a:rPr lang="en-US" sz="1700" dirty="0">
                <a:latin typeface="Rockwell (Основной текст)"/>
                <a:cs typeface="Times New Roman" panose="02020603050405020304" pitchFamily="18" charset="0"/>
              </a:rPr>
              <a:t>The DAOS polygon of the “</a:t>
            </a:r>
            <a:r>
              <a:rPr lang="en-US" sz="1700" dirty="0" err="1">
                <a:latin typeface="Rockwell (Основной текст)"/>
                <a:cs typeface="Times New Roman" panose="02020603050405020304" pitchFamily="18" charset="0"/>
              </a:rPr>
              <a:t>Govorun</a:t>
            </a:r>
            <a:r>
              <a:rPr lang="en-US" sz="1700" dirty="0">
                <a:latin typeface="Rockwell (Основной текст)"/>
                <a:cs typeface="Times New Roman" panose="02020603050405020304" pitchFamily="18" charset="0"/>
              </a:rPr>
              <a:t>” supercomputer takes the </a:t>
            </a:r>
            <a:r>
              <a:rPr lang="en-US" sz="1700" dirty="0">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1st place </a:t>
            </a:r>
            <a:r>
              <a:rPr lang="en-US" sz="1700" dirty="0">
                <a:latin typeface="Rockwell (Основной текст)"/>
                <a:cs typeface="Times New Roman" panose="02020603050405020304" pitchFamily="18" charset="0"/>
              </a:rPr>
              <a:t>among </a:t>
            </a:r>
            <a:r>
              <a:rPr lang="ru-RU" sz="1700" dirty="0">
                <a:latin typeface="Rockwell (Основной текст)"/>
                <a:cs typeface="Times New Roman" panose="02020603050405020304" pitchFamily="18" charset="0"/>
              </a:rPr>
              <a:t> </a:t>
            </a:r>
            <a:r>
              <a:rPr lang="en-US" sz="1700" dirty="0">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Russian supercomputers </a:t>
            </a:r>
            <a:r>
              <a:rPr lang="en-US" sz="1700" dirty="0">
                <a:latin typeface="Rockwell (Основной текст)"/>
                <a:cs typeface="Times New Roman" panose="02020603050405020304" pitchFamily="18" charset="0"/>
              </a:rPr>
              <a:t>in the current  </a:t>
            </a:r>
            <a:r>
              <a:rPr lang="en-US" sz="1700" dirty="0">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IO500</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653" y="3820417"/>
            <a:ext cx="3646377" cy="2391252"/>
          </a:xfrm>
          <a:prstGeom prst="rect">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075" y="4791043"/>
            <a:ext cx="922545" cy="1283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1C2CDE79-E289-4658-952A-F9A37F621220}"/>
              </a:ext>
            </a:extLst>
          </p:cNvPr>
          <p:cNvSpPr txBox="1"/>
          <p:nvPr/>
        </p:nvSpPr>
        <p:spPr>
          <a:xfrm>
            <a:off x="6448140" y="851557"/>
            <a:ext cx="5387682" cy="2031325"/>
          </a:xfrm>
          <a:prstGeom prst="rect">
            <a:avLst/>
          </a:prstGeom>
          <a:noFill/>
        </p:spPr>
        <p:txBody>
          <a:bodyPr wrap="square">
            <a:spAutoFit/>
          </a:bodyPr>
          <a:lstStyle/>
          <a:p>
            <a:pPr algn="just"/>
            <a:r>
              <a:rPr lang="en-US" b="1" dirty="0">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Key projects that use the resources of the “</a:t>
            </a:r>
            <a:r>
              <a:rPr lang="en-US" b="1" dirty="0" err="1">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Govorun</a:t>
            </a:r>
            <a:r>
              <a:rPr lang="en-US" b="1" dirty="0">
                <a:solidFill>
                  <a:srgbClr val="FFFF00"/>
                </a:solidFill>
                <a:effectLst>
                  <a:outerShdw blurRad="38100" dist="38100" dir="2700000" algn="tl">
                    <a:srgbClr val="000000">
                      <a:alpha val="43137"/>
                    </a:srgbClr>
                  </a:outerShdw>
                </a:effectLst>
                <a:latin typeface="Rockwell (Основной текст)"/>
                <a:cs typeface="Times New Roman" panose="02020603050405020304" pitchFamily="18" charset="0"/>
              </a:rPr>
              <a:t>” supercomputer: </a:t>
            </a:r>
            <a:r>
              <a:rPr lang="en-US" dirty="0">
                <a:latin typeface="Rockwell (Основной текст)"/>
                <a:cs typeface="Times New Roman" panose="02020603050405020304" pitchFamily="18" charset="0"/>
              </a:rPr>
              <a:t>NICA megaproject, calculations of lattice quantum chromodynamics, </a:t>
            </a:r>
            <a:r>
              <a:rPr lang="en-US" dirty="0">
                <a:solidFill>
                  <a:srgbClr val="FFFF66"/>
                </a:solidFill>
                <a:latin typeface="Rockwell (Основной текст)"/>
                <a:cs typeface="Times New Roman" panose="02020603050405020304" pitchFamily="18" charset="0"/>
              </a:rPr>
              <a:t>computations of the properties of atoms of </a:t>
            </a:r>
            <a:r>
              <a:rPr lang="en-US" dirty="0" err="1">
                <a:solidFill>
                  <a:srgbClr val="FFFF66"/>
                </a:solidFill>
                <a:latin typeface="Rockwell (Основной текст)"/>
                <a:cs typeface="Times New Roman" panose="02020603050405020304" pitchFamily="18" charset="0"/>
              </a:rPr>
              <a:t>superheavy</a:t>
            </a:r>
            <a:r>
              <a:rPr lang="en-US" dirty="0">
                <a:solidFill>
                  <a:srgbClr val="FFFF66"/>
                </a:solidFill>
                <a:latin typeface="Rockwell (Основной текст)"/>
                <a:cs typeface="Times New Roman" panose="02020603050405020304" pitchFamily="18" charset="0"/>
              </a:rPr>
              <a:t> elements</a:t>
            </a:r>
            <a:r>
              <a:rPr lang="en-US" dirty="0">
                <a:latin typeface="Rockwell (Основной текст)"/>
                <a:cs typeface="Times New Roman" panose="02020603050405020304" pitchFamily="18" charset="0"/>
              </a:rPr>
              <a:t>, studies in the field of radiation biology, calculations of the radiation safety of JINR’s facilities.</a:t>
            </a:r>
            <a:endParaRPr lang="en-GB" dirty="0">
              <a:latin typeface="Rockwell (Основной текст)"/>
              <a:cs typeface="Times New Roman" panose="02020603050405020304" pitchFamily="18" charset="0"/>
            </a:endParaRPr>
          </a:p>
        </p:txBody>
      </p:sp>
      <p:pic>
        <p:nvPicPr>
          <p:cNvPr id="9" name="Рисунок 8">
            <a:extLst>
              <a:ext uri="{FF2B5EF4-FFF2-40B4-BE49-F238E27FC236}">
                <a16:creationId xmlns:a16="http://schemas.microsoft.com/office/drawing/2014/main" id="{BCCE85BA-1F57-49B8-A42B-8B6B70ECB595}"/>
              </a:ext>
            </a:extLst>
          </p:cNvPr>
          <p:cNvPicPr>
            <a:picLocks noChangeAspect="1"/>
          </p:cNvPicPr>
          <p:nvPr/>
        </p:nvPicPr>
        <p:blipFill>
          <a:blip r:embed="rId5"/>
          <a:stretch>
            <a:fillRect/>
          </a:stretch>
        </p:blipFill>
        <p:spPr>
          <a:xfrm>
            <a:off x="6402241" y="3032249"/>
            <a:ext cx="2717745" cy="3042335"/>
          </a:xfrm>
          <a:prstGeom prst="rect">
            <a:avLst/>
          </a:prstGeom>
        </p:spPr>
      </p:pic>
      <p:grpSp>
        <p:nvGrpSpPr>
          <p:cNvPr id="10" name="Группа 9">
            <a:extLst>
              <a:ext uri="{FF2B5EF4-FFF2-40B4-BE49-F238E27FC236}">
                <a16:creationId xmlns:a16="http://schemas.microsoft.com/office/drawing/2014/main" id="{A94ACE85-FF3C-403D-9CF9-7D2FF573505C}"/>
              </a:ext>
            </a:extLst>
          </p:cNvPr>
          <p:cNvGrpSpPr/>
          <p:nvPr/>
        </p:nvGrpSpPr>
        <p:grpSpPr>
          <a:xfrm>
            <a:off x="9004396" y="3032250"/>
            <a:ext cx="3036137" cy="2438733"/>
            <a:chOff x="7504697" y="930972"/>
            <a:chExt cx="2718901" cy="1972730"/>
          </a:xfrm>
        </p:grpSpPr>
        <p:pic>
          <p:nvPicPr>
            <p:cNvPr id="11" name="Рисунок 10">
              <a:extLst>
                <a:ext uri="{FF2B5EF4-FFF2-40B4-BE49-F238E27FC236}">
                  <a16:creationId xmlns:a16="http://schemas.microsoft.com/office/drawing/2014/main" id="{35529261-A63D-47A0-8D1F-F9A5A70536F7}"/>
                </a:ext>
              </a:extLst>
            </p:cNvPr>
            <p:cNvPicPr>
              <a:picLocks noChangeAspect="1"/>
            </p:cNvPicPr>
            <p:nvPr/>
          </p:nvPicPr>
          <p:blipFill>
            <a:blip r:embed="rId6"/>
            <a:stretch>
              <a:fillRect/>
            </a:stretch>
          </p:blipFill>
          <p:spPr>
            <a:xfrm>
              <a:off x="7592471" y="930972"/>
              <a:ext cx="2631127" cy="576574"/>
            </a:xfrm>
            <a:prstGeom prst="rect">
              <a:avLst/>
            </a:prstGeom>
          </p:spPr>
        </p:pic>
        <p:pic>
          <p:nvPicPr>
            <p:cNvPr id="12" name="Рисунок 11">
              <a:extLst>
                <a:ext uri="{FF2B5EF4-FFF2-40B4-BE49-F238E27FC236}">
                  <a16:creationId xmlns:a16="http://schemas.microsoft.com/office/drawing/2014/main" id="{62B8DE26-FDC6-4F39-8ECF-091178DE4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4697" y="1525864"/>
              <a:ext cx="2713512" cy="1377838"/>
            </a:xfrm>
            <a:prstGeom prst="rect">
              <a:avLst/>
            </a:prstGeom>
          </p:spPr>
        </p:pic>
      </p:grpSp>
      <p:grpSp>
        <p:nvGrpSpPr>
          <p:cNvPr id="13" name="Группа 12">
            <a:extLst>
              <a:ext uri="{FF2B5EF4-FFF2-40B4-BE49-F238E27FC236}">
                <a16:creationId xmlns:a16="http://schemas.microsoft.com/office/drawing/2014/main" id="{3623B003-CFEB-40AA-9416-712D48A95B5E}"/>
              </a:ext>
            </a:extLst>
          </p:cNvPr>
          <p:cNvGrpSpPr/>
          <p:nvPr/>
        </p:nvGrpSpPr>
        <p:grpSpPr>
          <a:xfrm>
            <a:off x="7969817" y="3820417"/>
            <a:ext cx="2415710" cy="2872638"/>
            <a:chOff x="-1580431" y="3914652"/>
            <a:chExt cx="2163300" cy="2323723"/>
          </a:xfrm>
        </p:grpSpPr>
        <p:pic>
          <p:nvPicPr>
            <p:cNvPr id="14" name="Рисунок 13">
              <a:extLst>
                <a:ext uri="{FF2B5EF4-FFF2-40B4-BE49-F238E27FC236}">
                  <a16:creationId xmlns:a16="http://schemas.microsoft.com/office/drawing/2014/main" id="{81E6FD14-03B8-4965-B635-0581D948D477}"/>
                </a:ext>
              </a:extLst>
            </p:cNvPr>
            <p:cNvPicPr>
              <a:picLocks noChangeAspect="1"/>
            </p:cNvPicPr>
            <p:nvPr/>
          </p:nvPicPr>
          <p:blipFill>
            <a:blip r:embed="rId8"/>
            <a:stretch>
              <a:fillRect/>
            </a:stretch>
          </p:blipFill>
          <p:spPr>
            <a:xfrm>
              <a:off x="-1580431" y="3914652"/>
              <a:ext cx="2099377" cy="911240"/>
            </a:xfrm>
            <a:prstGeom prst="rect">
              <a:avLst/>
            </a:prstGeom>
          </p:spPr>
        </p:pic>
        <p:pic>
          <p:nvPicPr>
            <p:cNvPr id="15" name="Picture 2">
              <a:extLst>
                <a:ext uri="{FF2B5EF4-FFF2-40B4-BE49-F238E27FC236}">
                  <a16:creationId xmlns:a16="http://schemas.microsoft.com/office/drawing/2014/main" id="{E79F7C15-81BD-41EC-B98B-B550CC6A3AB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564370" y="4825892"/>
              <a:ext cx="2147239" cy="1412483"/>
            </a:xfrm>
            <a:prstGeom prst="rect">
              <a:avLst/>
            </a:prstGeom>
            <a:noFill/>
            <a:ln>
              <a:noFill/>
            </a:ln>
          </p:spPr>
        </p:pic>
      </p:grpSp>
      <p:grpSp>
        <p:nvGrpSpPr>
          <p:cNvPr id="16" name="Группа 15">
            <a:extLst>
              <a:ext uri="{FF2B5EF4-FFF2-40B4-BE49-F238E27FC236}">
                <a16:creationId xmlns:a16="http://schemas.microsoft.com/office/drawing/2014/main" id="{D276BD34-80EA-4240-9C51-B794E7FE0C24}"/>
              </a:ext>
            </a:extLst>
          </p:cNvPr>
          <p:cNvGrpSpPr/>
          <p:nvPr/>
        </p:nvGrpSpPr>
        <p:grpSpPr>
          <a:xfrm>
            <a:off x="9727310" y="4915755"/>
            <a:ext cx="2307205" cy="1808456"/>
            <a:chOff x="5038333" y="932831"/>
            <a:chExt cx="2489572" cy="2059077"/>
          </a:xfrm>
        </p:grpSpPr>
        <p:pic>
          <p:nvPicPr>
            <p:cNvPr id="17" name="Рисунок 16">
              <a:extLst>
                <a:ext uri="{FF2B5EF4-FFF2-40B4-BE49-F238E27FC236}">
                  <a16:creationId xmlns:a16="http://schemas.microsoft.com/office/drawing/2014/main" id="{AEFEB515-F2E5-4D04-BD50-25BFC4476D24}"/>
                </a:ext>
              </a:extLst>
            </p:cNvPr>
            <p:cNvPicPr>
              <a:picLocks noChangeAspect="1"/>
            </p:cNvPicPr>
            <p:nvPr/>
          </p:nvPicPr>
          <p:blipFill>
            <a:blip r:embed="rId10"/>
            <a:stretch>
              <a:fillRect/>
            </a:stretch>
          </p:blipFill>
          <p:spPr>
            <a:xfrm>
              <a:off x="5091307" y="1420689"/>
              <a:ext cx="2436598" cy="1571219"/>
            </a:xfrm>
            <a:prstGeom prst="rect">
              <a:avLst/>
            </a:prstGeom>
          </p:spPr>
        </p:pic>
        <p:pic>
          <p:nvPicPr>
            <p:cNvPr id="18" name="Рисунок 17">
              <a:extLst>
                <a:ext uri="{FF2B5EF4-FFF2-40B4-BE49-F238E27FC236}">
                  <a16:creationId xmlns:a16="http://schemas.microsoft.com/office/drawing/2014/main" id="{9B485195-D673-4345-983D-F312D8E502A4}"/>
                </a:ext>
              </a:extLst>
            </p:cNvPr>
            <p:cNvPicPr>
              <a:picLocks noChangeAspect="1"/>
            </p:cNvPicPr>
            <p:nvPr/>
          </p:nvPicPr>
          <p:blipFill>
            <a:blip r:embed="rId11"/>
            <a:stretch>
              <a:fillRect/>
            </a:stretch>
          </p:blipFill>
          <p:spPr>
            <a:xfrm>
              <a:off x="5038333" y="932831"/>
              <a:ext cx="2489572" cy="444823"/>
            </a:xfrm>
            <a:prstGeom prst="rect">
              <a:avLst/>
            </a:prstGeom>
          </p:spPr>
        </p:pic>
      </p:grpSp>
      <p:grpSp>
        <p:nvGrpSpPr>
          <p:cNvPr id="19" name="Группа 18">
            <a:extLst>
              <a:ext uri="{FF2B5EF4-FFF2-40B4-BE49-F238E27FC236}">
                <a16:creationId xmlns:a16="http://schemas.microsoft.com/office/drawing/2014/main" id="{923805B5-824C-4822-ABCC-6707AE091825}"/>
              </a:ext>
            </a:extLst>
          </p:cNvPr>
          <p:cNvGrpSpPr/>
          <p:nvPr/>
        </p:nvGrpSpPr>
        <p:grpSpPr>
          <a:xfrm>
            <a:off x="6387373" y="5131114"/>
            <a:ext cx="2243589" cy="1577519"/>
            <a:chOff x="2333383" y="4568215"/>
            <a:chExt cx="2481051" cy="1783970"/>
          </a:xfrm>
        </p:grpSpPr>
        <p:pic>
          <p:nvPicPr>
            <p:cNvPr id="20" name="Рисунок 19">
              <a:extLst>
                <a:ext uri="{FF2B5EF4-FFF2-40B4-BE49-F238E27FC236}">
                  <a16:creationId xmlns:a16="http://schemas.microsoft.com/office/drawing/2014/main" id="{2F4571B3-EBB2-4E89-927A-665E29685045}"/>
                </a:ext>
              </a:extLst>
            </p:cNvPr>
            <p:cNvPicPr>
              <a:picLocks noChangeAspect="1"/>
            </p:cNvPicPr>
            <p:nvPr/>
          </p:nvPicPr>
          <p:blipFill>
            <a:blip r:embed="rId12"/>
            <a:stretch>
              <a:fillRect/>
            </a:stretch>
          </p:blipFill>
          <p:spPr>
            <a:xfrm>
              <a:off x="2333383" y="4568215"/>
              <a:ext cx="2465670" cy="851712"/>
            </a:xfrm>
            <a:prstGeom prst="rect">
              <a:avLst/>
            </a:prstGeom>
          </p:spPr>
        </p:pic>
        <p:grpSp>
          <p:nvGrpSpPr>
            <p:cNvPr id="21" name="Группа 20">
              <a:extLst>
                <a:ext uri="{FF2B5EF4-FFF2-40B4-BE49-F238E27FC236}">
                  <a16:creationId xmlns:a16="http://schemas.microsoft.com/office/drawing/2014/main" id="{E67A6D58-7554-419B-8AC0-D4284FD6483F}"/>
                </a:ext>
              </a:extLst>
            </p:cNvPr>
            <p:cNvGrpSpPr/>
            <p:nvPr/>
          </p:nvGrpSpPr>
          <p:grpSpPr>
            <a:xfrm>
              <a:off x="2333383" y="5427623"/>
              <a:ext cx="2481051" cy="924562"/>
              <a:chOff x="158496" y="2999300"/>
              <a:chExt cx="5292598" cy="1795780"/>
            </a:xfrm>
          </p:grpSpPr>
          <p:pic>
            <p:nvPicPr>
              <p:cNvPr id="22" name="Рисунок 21">
                <a:extLst>
                  <a:ext uri="{FF2B5EF4-FFF2-40B4-BE49-F238E27FC236}">
                    <a16:creationId xmlns:a16="http://schemas.microsoft.com/office/drawing/2014/main" id="{0B3560C0-4CBA-44F2-A7AE-81971F8B37DA}"/>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158496" y="2999300"/>
                <a:ext cx="2623820" cy="1795780"/>
              </a:xfrm>
              <a:prstGeom prst="rect">
                <a:avLst/>
              </a:prstGeom>
            </p:spPr>
          </p:pic>
          <p:pic>
            <p:nvPicPr>
              <p:cNvPr id="23" name="Рисунок 22">
                <a:extLst>
                  <a:ext uri="{FF2B5EF4-FFF2-40B4-BE49-F238E27FC236}">
                    <a16:creationId xmlns:a16="http://schemas.microsoft.com/office/drawing/2014/main" id="{7F06CB0B-D65C-4168-A425-047B6FC0A70A}"/>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2827274" y="2999300"/>
                <a:ext cx="2623820" cy="1795780"/>
              </a:xfrm>
              <a:prstGeom prst="rect">
                <a:avLst/>
              </a:prstGeom>
            </p:spPr>
          </p:pic>
        </p:grpSp>
      </p:grpSp>
      <p:sp>
        <p:nvSpPr>
          <p:cNvPr id="24" name="Text Box 2">
            <a:extLst>
              <a:ext uri="{FF2B5EF4-FFF2-40B4-BE49-F238E27FC236}">
                <a16:creationId xmlns:a16="http://schemas.microsoft.com/office/drawing/2014/main" id="{AAB6D8A5-6EB4-4F88-8956-E1471A661DAC}"/>
              </a:ext>
            </a:extLst>
          </p:cNvPr>
          <p:cNvSpPr txBox="1"/>
          <p:nvPr/>
        </p:nvSpPr>
        <p:spPr>
          <a:xfrm>
            <a:off x="23328" y="6211669"/>
            <a:ext cx="6354515" cy="64633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800" dirty="0">
                <a:latin typeface="Rockwell (Основной текст)"/>
                <a:cs typeface="Times New Roman" panose="02020603050405020304" pitchFamily="18" charset="0"/>
              </a:rPr>
              <a:t>Total number of registered users of the "</a:t>
            </a:r>
            <a:r>
              <a:rPr lang="en-US" sz="1800" dirty="0" err="1">
                <a:latin typeface="Rockwell (Основной текст)"/>
                <a:cs typeface="Times New Roman" panose="02020603050405020304" pitchFamily="18" charset="0"/>
              </a:rPr>
              <a:t>Govorun</a:t>
            </a:r>
            <a:r>
              <a:rPr lang="en-US" sz="1800" dirty="0">
                <a:latin typeface="Rockwell (Основной текст)"/>
                <a:cs typeface="Times New Roman" panose="02020603050405020304" pitchFamily="18" charset="0"/>
              </a:rPr>
              <a:t>" supercomputer: </a:t>
            </a:r>
            <a:r>
              <a:rPr lang="en-US" sz="1800" dirty="0">
                <a:solidFill>
                  <a:srgbClr val="FFFF00"/>
                </a:solidFill>
                <a:latin typeface="Rockwell (Основной текст)"/>
                <a:cs typeface="Times New Roman" panose="02020603050405020304" pitchFamily="18" charset="0"/>
              </a:rPr>
              <a:t>517 (322 – JINR, 195 – Member States)</a:t>
            </a:r>
            <a:endParaRPr lang="en-GB" sz="1800" dirty="0">
              <a:solidFill>
                <a:srgbClr val="FFFF00"/>
              </a:solidFill>
              <a:latin typeface="Rockwell (Основной текст)"/>
              <a:cs typeface="Times New Roman" panose="02020603050405020304" pitchFamily="18" charset="0"/>
            </a:endParaRPr>
          </a:p>
        </p:txBody>
      </p:sp>
    </p:spTree>
    <p:extLst>
      <p:ext uri="{BB962C8B-B14F-4D97-AF65-F5344CB8AC3E}">
        <p14:creationId xmlns:p14="http://schemas.microsoft.com/office/powerpoint/2010/main" val="358597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8372" y="41627"/>
            <a:ext cx="997577" cy="695051"/>
          </a:xfrm>
          <a:prstGeom prst="rect">
            <a:avLst/>
          </a:prstGeom>
        </p:spPr>
      </p:pic>
      <p:sp>
        <p:nvSpPr>
          <p:cNvPr id="5" name="Прямоугольник 4"/>
          <p:cNvSpPr/>
          <p:nvPr/>
        </p:nvSpPr>
        <p:spPr>
          <a:xfrm>
            <a:off x="5136204" y="937204"/>
            <a:ext cx="6853830" cy="1754326"/>
          </a:xfrm>
          <a:prstGeom prst="rect">
            <a:avLst/>
          </a:prstGeom>
        </p:spPr>
        <p:txBody>
          <a:bodyPr wrap="square">
            <a:spAutoFit/>
          </a:bodyPr>
          <a:lstStyle/>
          <a:p>
            <a:pPr algn="just"/>
            <a:r>
              <a:rPr lang="en-US" dirty="0">
                <a:latin typeface="Rockwell (Основной текст)"/>
                <a:ea typeface="Times New Roman" panose="02020603050405020304" pitchFamily="18" charset="0"/>
                <a:cs typeface="Arial" panose="020B0604020202020204" pitchFamily="34" charset="0"/>
              </a:rPr>
              <a:t>Based on the integration of the supercomputers of JINR, of the Interdepartmental Supercomputer Center of the Russian Academy of Sciences and of Peter the Great St. Petersburg Polytechnic University, </a:t>
            </a:r>
            <a:r>
              <a:rPr lang="en-US" dirty="0">
                <a:solidFill>
                  <a:srgbClr val="FFFF00"/>
                </a:solidFill>
                <a:effectLst>
                  <a:outerShdw blurRad="38100" dist="38100" dir="2700000" algn="tl">
                    <a:srgbClr val="000000">
                      <a:alpha val="43137"/>
                    </a:srgbClr>
                  </a:outerShdw>
                </a:effectLst>
                <a:latin typeface="Rockwell (Основной текст)"/>
                <a:ea typeface="Times New Roman" panose="02020603050405020304" pitchFamily="18" charset="0"/>
                <a:cs typeface="Arial" panose="020B0604020202020204" pitchFamily="34" charset="0"/>
              </a:rPr>
              <a:t>a scalable research infrastructure </a:t>
            </a:r>
            <a:r>
              <a:rPr lang="en-US" dirty="0">
                <a:latin typeface="Rockwell (Основной текст)"/>
                <a:ea typeface="Times New Roman" panose="02020603050405020304" pitchFamily="18" charset="0"/>
                <a:cs typeface="Arial" panose="020B0604020202020204" pitchFamily="34" charset="0"/>
              </a:rPr>
              <a:t>of a new level was created. Such an infrastructure is in demand </a:t>
            </a:r>
            <a:r>
              <a:rPr lang="en-US" dirty="0">
                <a:solidFill>
                  <a:srgbClr val="FFFF00"/>
                </a:solidFill>
                <a:effectLst>
                  <a:outerShdw blurRad="38100" dist="38100" dir="2700000" algn="tl">
                    <a:srgbClr val="000000">
                      <a:alpha val="43137"/>
                    </a:srgbClr>
                  </a:outerShdw>
                </a:effectLst>
                <a:latin typeface="Rockwell (Основной текст)"/>
                <a:ea typeface="Times New Roman" panose="02020603050405020304" pitchFamily="18" charset="0"/>
                <a:cs typeface="Arial" panose="020B0604020202020204" pitchFamily="34" charset="0"/>
              </a:rPr>
              <a:t>for the tasks of the NICA</a:t>
            </a:r>
            <a:r>
              <a:rPr lang="en-US" dirty="0">
                <a:solidFill>
                  <a:srgbClr val="000066"/>
                </a:solidFill>
                <a:effectLst>
                  <a:outerShdw blurRad="38100" dist="38100" dir="2700000" algn="tl">
                    <a:srgbClr val="000000">
                      <a:alpha val="43137"/>
                    </a:srgbClr>
                  </a:outerShdw>
                </a:effectLst>
                <a:latin typeface="Rockwell (Основной текст)"/>
                <a:ea typeface="Times New Roman" panose="02020603050405020304" pitchFamily="18" charset="0"/>
                <a:cs typeface="Arial" panose="020B0604020202020204" pitchFamily="34" charset="0"/>
              </a:rPr>
              <a:t> </a:t>
            </a:r>
            <a:r>
              <a:rPr lang="en-US" dirty="0" err="1">
                <a:latin typeface="Rockwell (Основной текст)"/>
                <a:ea typeface="Times New Roman" panose="02020603050405020304" pitchFamily="18" charset="0"/>
                <a:cs typeface="Arial" panose="020B0604020202020204" pitchFamily="34" charset="0"/>
              </a:rPr>
              <a:t>megascience</a:t>
            </a:r>
            <a:r>
              <a:rPr lang="ru-RU" dirty="0">
                <a:latin typeface="Rockwell (Основной текст)"/>
                <a:ea typeface="Times New Roman" panose="02020603050405020304" pitchFamily="18" charset="0"/>
                <a:cs typeface="Arial" panose="020B0604020202020204" pitchFamily="34" charset="0"/>
              </a:rPr>
              <a:t> </a:t>
            </a:r>
            <a:r>
              <a:rPr lang="en-US" dirty="0">
                <a:latin typeface="Rockwell (Основной текст)"/>
                <a:ea typeface="Times New Roman" panose="02020603050405020304" pitchFamily="18" charset="0"/>
                <a:cs typeface="Arial" panose="020B0604020202020204" pitchFamily="34" charset="0"/>
              </a:rPr>
              <a:t>project</a:t>
            </a:r>
            <a:r>
              <a:rPr lang="en-US" dirty="0">
                <a:effectLst>
                  <a:outerShdw blurRad="38100" dist="38100" dir="2700000" algn="tl">
                    <a:srgbClr val="000000">
                      <a:alpha val="43137"/>
                    </a:srgbClr>
                  </a:outerShdw>
                </a:effectLst>
                <a:latin typeface="Rockwell (Основной текст)"/>
                <a:ea typeface="Times New Roman" panose="02020603050405020304" pitchFamily="18" charset="0"/>
                <a:cs typeface="Arial" panose="020B0604020202020204" pitchFamily="34" charset="0"/>
              </a:rPr>
              <a:t>.</a:t>
            </a:r>
            <a:endParaRPr lang="ru-RU" dirty="0">
              <a:effectLst>
                <a:outerShdw blurRad="38100" dist="38100" dir="2700000" algn="tl">
                  <a:srgbClr val="000000">
                    <a:alpha val="43137"/>
                  </a:srgbClr>
                </a:outerShdw>
              </a:effectLst>
              <a:latin typeface="Rockwell (Основной текст)"/>
              <a:cs typeface="Arial" panose="020B0604020202020204" pitchFamily="34" charset="0"/>
            </a:endParaRPr>
          </a:p>
        </p:txBody>
      </p:sp>
      <p:pic>
        <p:nvPicPr>
          <p:cNvPr id="6" name="Рисунок 5"/>
          <p:cNvPicPr>
            <a:picLocks noChangeAspect="1"/>
          </p:cNvPicPr>
          <p:nvPr/>
        </p:nvPicPr>
        <p:blipFill>
          <a:blip r:embed="rId4"/>
          <a:stretch>
            <a:fillRect/>
          </a:stretch>
        </p:blipFill>
        <p:spPr>
          <a:xfrm>
            <a:off x="6675488" y="2804507"/>
            <a:ext cx="5314546" cy="3782924"/>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b="19049"/>
          <a:stretch/>
        </p:blipFill>
        <p:spPr>
          <a:xfrm>
            <a:off x="173923" y="787714"/>
            <a:ext cx="4915209" cy="2652614"/>
          </a:xfrm>
          <a:prstGeom prst="rect">
            <a:avLst/>
          </a:prstGeom>
          <a:ln>
            <a:noFill/>
          </a:ln>
          <a:effectLst>
            <a:softEdge rad="112500"/>
          </a:effectLst>
        </p:spPr>
      </p:pic>
      <p:sp>
        <p:nvSpPr>
          <p:cNvPr id="8" name="Прямоугольник 7"/>
          <p:cNvSpPr/>
          <p:nvPr/>
        </p:nvSpPr>
        <p:spPr>
          <a:xfrm>
            <a:off x="1535295" y="140989"/>
            <a:ext cx="9519465" cy="492443"/>
          </a:xfrm>
          <a:prstGeom prst="rect">
            <a:avLst/>
          </a:prstGeom>
          <a:effectLst>
            <a:outerShdw blurRad="50800" dist="38100" dir="2700000" algn="tl" rotWithShape="0">
              <a:prstClr val="black">
                <a:alpha val="40000"/>
              </a:prstClr>
            </a:outerShdw>
          </a:effectLst>
        </p:spPr>
        <p:txBody>
          <a:bodyPr wrap="none">
            <a:spAutoFit/>
          </a:bodyPr>
          <a:lstStyle/>
          <a:p>
            <a:r>
              <a:rPr lang="en-US" sz="2600" b="1" dirty="0" err="1">
                <a:effectLst>
                  <a:outerShdw blurRad="38100" dist="38100" dir="2700000" algn="tl">
                    <a:srgbClr val="000000">
                      <a:alpha val="43137"/>
                    </a:srgbClr>
                  </a:outerShdw>
                </a:effectLst>
              </a:rPr>
              <a:t>U</a:t>
            </a:r>
            <a:r>
              <a:rPr lang="ru-RU" sz="2600" b="1" dirty="0" err="1">
                <a:effectLst>
                  <a:outerShdw blurRad="38100" dist="38100" dir="2700000" algn="tl">
                    <a:srgbClr val="000000">
                      <a:alpha val="43137"/>
                    </a:srgbClr>
                  </a:outerShdw>
                </a:effectLst>
              </a:rPr>
              <a:t>nified</a:t>
            </a:r>
            <a:r>
              <a:rPr lang="ru-RU"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S</a:t>
            </a:r>
            <a:r>
              <a:rPr lang="ru-RU" sz="2600" b="1" dirty="0" err="1">
                <a:effectLst>
                  <a:outerShdw blurRad="38100" dist="38100" dir="2700000" algn="tl">
                    <a:srgbClr val="000000">
                      <a:alpha val="43137"/>
                    </a:srgbClr>
                  </a:outerShdw>
                </a:effectLst>
              </a:rPr>
              <a:t>calable</a:t>
            </a:r>
            <a:r>
              <a:rPr lang="ru-RU"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S</a:t>
            </a:r>
            <a:r>
              <a:rPr lang="ru-RU" sz="2600" b="1" dirty="0" err="1">
                <a:effectLst>
                  <a:outerShdw blurRad="38100" dist="38100" dir="2700000" algn="tl">
                    <a:srgbClr val="000000">
                      <a:alpha val="43137"/>
                    </a:srgbClr>
                  </a:outerShdw>
                </a:effectLst>
              </a:rPr>
              <a:t>upercomputer</a:t>
            </a:r>
            <a:r>
              <a:rPr lang="ru-RU"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R</a:t>
            </a:r>
            <a:r>
              <a:rPr lang="ru-RU" sz="2600" b="1" dirty="0" err="1">
                <a:effectLst>
                  <a:outerShdw blurRad="38100" dist="38100" dir="2700000" algn="tl">
                    <a:srgbClr val="000000">
                      <a:alpha val="43137"/>
                    </a:srgbClr>
                  </a:outerShdw>
                </a:effectLst>
              </a:rPr>
              <a:t>esearch</a:t>
            </a:r>
            <a:r>
              <a:rPr lang="ru-RU" sz="2600" b="1" dirty="0">
                <a:effectLst>
                  <a:outerShdw blurRad="38100" dist="38100" dir="2700000" algn="tl">
                    <a:srgbClr val="000000">
                      <a:alpha val="43137"/>
                    </a:srgbClr>
                  </a:outerShdw>
                </a:effectLst>
              </a:rPr>
              <a:t> </a:t>
            </a:r>
            <a:r>
              <a:rPr lang="en-US" sz="2600" b="1" dirty="0" err="1">
                <a:effectLst>
                  <a:outerShdw blurRad="38100" dist="38100" dir="2700000" algn="tl">
                    <a:srgbClr val="000000">
                      <a:alpha val="43137"/>
                    </a:srgbClr>
                  </a:outerShdw>
                </a:effectLst>
              </a:rPr>
              <a:t>I</a:t>
            </a:r>
            <a:r>
              <a:rPr lang="ru-RU" sz="2600" b="1" dirty="0" err="1">
                <a:effectLst>
                  <a:outerShdw blurRad="38100" dist="38100" dir="2700000" algn="tl">
                    <a:srgbClr val="000000">
                      <a:alpha val="43137"/>
                    </a:srgbClr>
                  </a:outerShdw>
                </a:effectLst>
              </a:rPr>
              <a:t>nfrastructure</a:t>
            </a:r>
            <a:r>
              <a:rPr lang="ru-RU" sz="2600" b="1" dirty="0">
                <a:effectLst>
                  <a:outerShdw blurRad="38100" dist="38100" dir="2700000" algn="tl">
                    <a:srgbClr val="000000">
                      <a:alpha val="43137"/>
                    </a:srgbClr>
                  </a:outerShdw>
                </a:effectLst>
              </a:rPr>
              <a:t> </a:t>
            </a:r>
          </a:p>
        </p:txBody>
      </p:sp>
      <p:sp>
        <p:nvSpPr>
          <p:cNvPr id="9" name="Прямоугольник 8"/>
          <p:cNvSpPr/>
          <p:nvPr/>
        </p:nvSpPr>
        <p:spPr>
          <a:xfrm>
            <a:off x="173923" y="3566357"/>
            <a:ext cx="6246331" cy="3016210"/>
          </a:xfrm>
          <a:prstGeom prst="rect">
            <a:avLst/>
          </a:prstGeom>
        </p:spPr>
        <p:txBody>
          <a:bodyPr wrap="square">
            <a:spAutoFit/>
          </a:bodyPr>
          <a:lstStyle/>
          <a:p>
            <a:pPr algn="just"/>
            <a:r>
              <a:rPr lang="en-US" dirty="0">
                <a:latin typeface="Rockwell (Основной текст)"/>
                <a:ea typeface="Calibri" panose="020F0502020204030204" pitchFamily="34" charset="0"/>
                <a:cs typeface="Arial" panose="020B0604020202020204" pitchFamily="34" charset="0"/>
              </a:rPr>
              <a:t>In January 2022, the first joint experiment on the use of the unified supercomputer infrastructure for the tasks of the NICA </a:t>
            </a:r>
            <a:r>
              <a:rPr lang="en-US" dirty="0" err="1">
                <a:latin typeface="Rockwell (Основной текст)"/>
                <a:ea typeface="Calibri" panose="020F0502020204030204" pitchFamily="34" charset="0"/>
                <a:cs typeface="Arial" panose="020B0604020202020204" pitchFamily="34" charset="0"/>
              </a:rPr>
              <a:t>megascience</a:t>
            </a:r>
            <a:r>
              <a:rPr lang="en-US" dirty="0">
                <a:latin typeface="Rockwell (Основной текст)"/>
                <a:ea typeface="Calibri" panose="020F0502020204030204" pitchFamily="34" charset="0"/>
                <a:cs typeface="Arial" panose="020B0604020202020204" pitchFamily="34" charset="0"/>
              </a:rPr>
              <a:t> project was successfully completed: </a:t>
            </a:r>
          </a:p>
          <a:p>
            <a:pPr marL="285750" indent="-285750" algn="just">
              <a:spcAft>
                <a:spcPts val="600"/>
              </a:spcAft>
              <a:buFont typeface="Wingdings" panose="05000000000000000000" pitchFamily="2" charset="2"/>
              <a:buChar char="ü"/>
            </a:pPr>
            <a:r>
              <a:rPr lang="en-US" dirty="0">
                <a:solidFill>
                  <a:srgbClr val="FFFF00"/>
                </a:solidFill>
                <a:effectLst>
                  <a:outerShdw blurRad="38100" dist="38100" dir="2700000" algn="tl">
                    <a:srgbClr val="000000">
                      <a:alpha val="43137"/>
                    </a:srgbClr>
                  </a:outerShdw>
                </a:effectLst>
                <a:latin typeface="Rockwell (Основной текст)"/>
                <a:ea typeface="Calibri" panose="020F0502020204030204" pitchFamily="34" charset="0"/>
                <a:cs typeface="Arial" panose="020B0604020202020204" pitchFamily="34" charset="0"/>
              </a:rPr>
              <a:t>3,000</a:t>
            </a:r>
            <a:r>
              <a:rPr lang="en-US" dirty="0">
                <a:latin typeface="Rockwell (Основной текст)"/>
                <a:ea typeface="Calibri" panose="020F0502020204030204" pitchFamily="34" charset="0"/>
                <a:cs typeface="Arial" panose="020B0604020202020204" pitchFamily="34" charset="0"/>
              </a:rPr>
              <a:t> Monte-Carlo data generation and event reconstruction </a:t>
            </a:r>
            <a:r>
              <a:rPr lang="en-US" dirty="0">
                <a:solidFill>
                  <a:srgbClr val="FFFF00"/>
                </a:solidFill>
                <a:effectLst>
                  <a:outerShdw blurRad="38100" dist="38100" dir="2700000" algn="tl">
                    <a:srgbClr val="000000">
                      <a:alpha val="43137"/>
                    </a:srgbClr>
                  </a:outerShdw>
                </a:effectLst>
                <a:latin typeface="Rockwell (Основной текст)"/>
                <a:ea typeface="Calibri" panose="020F0502020204030204" pitchFamily="34" charset="0"/>
                <a:cs typeface="Arial" panose="020B0604020202020204" pitchFamily="34" charset="0"/>
              </a:rPr>
              <a:t>jobs</a:t>
            </a:r>
            <a:r>
              <a:rPr lang="en-US" dirty="0">
                <a:latin typeface="Rockwell (Основной текст)"/>
                <a:ea typeface="Calibri" panose="020F0502020204030204" pitchFamily="34" charset="0"/>
                <a:cs typeface="Arial" panose="020B0604020202020204" pitchFamily="34" charset="0"/>
              </a:rPr>
              <a:t> were launched for the MPD experiment</a:t>
            </a:r>
          </a:p>
          <a:p>
            <a:pPr marL="285750" indent="-285750" algn="just">
              <a:spcAft>
                <a:spcPts val="600"/>
              </a:spcAft>
              <a:buFont typeface="Wingdings" panose="05000000000000000000" pitchFamily="2" charset="2"/>
              <a:buChar char="ü"/>
            </a:pPr>
            <a:r>
              <a:rPr lang="en-US" dirty="0">
                <a:latin typeface="Rockwell (Основной текст)"/>
                <a:ea typeface="Calibri" panose="020F0502020204030204" pitchFamily="34" charset="0"/>
                <a:cs typeface="Arial" panose="020B0604020202020204" pitchFamily="34" charset="0"/>
              </a:rPr>
              <a:t> about </a:t>
            </a:r>
            <a:r>
              <a:rPr lang="en-US" dirty="0">
                <a:solidFill>
                  <a:srgbClr val="FFFF00"/>
                </a:solidFill>
                <a:effectLst>
                  <a:outerShdw blurRad="38100" dist="38100" dir="2700000" algn="tl">
                    <a:srgbClr val="000000">
                      <a:alpha val="43137"/>
                    </a:srgbClr>
                  </a:outerShdw>
                </a:effectLst>
                <a:latin typeface="Rockwell (Основной текст)"/>
                <a:ea typeface="Calibri" panose="020F0502020204030204" pitchFamily="34" charset="0"/>
                <a:cs typeface="Arial" panose="020B0604020202020204" pitchFamily="34" charset="0"/>
              </a:rPr>
              <a:t>3 million events </a:t>
            </a:r>
            <a:r>
              <a:rPr lang="en-US" dirty="0">
                <a:latin typeface="Rockwell (Основной текст)"/>
                <a:ea typeface="Calibri" panose="020F0502020204030204" pitchFamily="34" charset="0"/>
                <a:cs typeface="Arial" panose="020B0604020202020204" pitchFamily="34" charset="0"/>
              </a:rPr>
              <a:t>were generated and reconstructed </a:t>
            </a:r>
          </a:p>
          <a:p>
            <a:pPr marL="285750" indent="-285750" algn="just">
              <a:spcAft>
                <a:spcPts val="600"/>
              </a:spcAft>
              <a:buFont typeface="Wingdings" panose="05000000000000000000" pitchFamily="2" charset="2"/>
              <a:buChar char="ü"/>
            </a:pPr>
            <a:r>
              <a:rPr lang="en-US" dirty="0">
                <a:latin typeface="Rockwell (Основной текст)"/>
                <a:ea typeface="Calibri" panose="020F0502020204030204" pitchFamily="34" charset="0"/>
                <a:cs typeface="Arial" panose="020B0604020202020204" pitchFamily="34" charset="0"/>
              </a:rPr>
              <a:t>the obtained data were transferred to </a:t>
            </a:r>
            <a:r>
              <a:rPr lang="en-US" dirty="0" err="1">
                <a:latin typeface="Rockwell (Основной текст)"/>
                <a:ea typeface="Calibri" panose="020F0502020204030204" pitchFamily="34" charset="0"/>
                <a:cs typeface="Arial" panose="020B0604020202020204" pitchFamily="34" charset="0"/>
              </a:rPr>
              <a:t>Dubna</a:t>
            </a:r>
            <a:r>
              <a:rPr lang="en-US" dirty="0">
                <a:latin typeface="Rockwell (Основной текст)"/>
                <a:ea typeface="Calibri" panose="020F0502020204030204" pitchFamily="34" charset="0"/>
                <a:cs typeface="Arial" panose="020B0604020202020204" pitchFamily="34" charset="0"/>
              </a:rPr>
              <a:t> for further processing and physics analysis.</a:t>
            </a:r>
            <a:endParaRPr lang="ru-RU" sz="1600" dirty="0">
              <a:effectLst/>
              <a:latin typeface="Rockwell (Основной текст)"/>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2296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6467176" y="808311"/>
            <a:ext cx="5371385" cy="2979760"/>
          </a:xfrm>
          <a:prstGeom prst="rect">
            <a:avLst/>
          </a:prstGeom>
          <a:noFill/>
          <a:ln w="9525">
            <a:noFill/>
            <a:miter lim="800000"/>
            <a:headEnd/>
            <a:tailEnd/>
          </a:ln>
        </p:spPr>
      </p:pic>
      <p:pic>
        <p:nvPicPr>
          <p:cNvPr id="3" name="Picture 2"/>
          <p:cNvPicPr>
            <a:picLocks noChangeAspect="1" noChangeArrowheads="1"/>
          </p:cNvPicPr>
          <p:nvPr/>
        </p:nvPicPr>
        <p:blipFill>
          <a:blip r:embed="rId3"/>
          <a:srcRect/>
          <a:stretch>
            <a:fillRect/>
          </a:stretch>
        </p:blipFill>
        <p:spPr bwMode="auto">
          <a:xfrm>
            <a:off x="74209" y="3429000"/>
            <a:ext cx="6170613" cy="3213100"/>
          </a:xfrm>
          <a:prstGeom prst="rect">
            <a:avLst/>
          </a:prstGeom>
          <a:noFill/>
          <a:ln w="9525">
            <a:noFill/>
            <a:miter lim="800000"/>
            <a:headEnd/>
            <a:tailEnd/>
          </a:ln>
        </p:spPr>
      </p:pic>
      <p:sp>
        <p:nvSpPr>
          <p:cNvPr id="4" name="Прямоугольник 4"/>
          <p:cNvSpPr>
            <a:spLocks noChangeArrowheads="1"/>
          </p:cNvSpPr>
          <p:nvPr/>
        </p:nvSpPr>
        <p:spPr bwMode="auto">
          <a:xfrm>
            <a:off x="6467176" y="3974565"/>
            <a:ext cx="5465789" cy="2162128"/>
          </a:xfrm>
          <a:prstGeom prst="rect">
            <a:avLst/>
          </a:prstGeom>
          <a:noFill/>
          <a:ln w="9525">
            <a:noFill/>
            <a:miter lim="800000"/>
            <a:headEnd/>
            <a:tailEnd/>
          </a:ln>
        </p:spPr>
        <p:txBody>
          <a:bodyPr wrap="square" lIns="68577" tIns="34289" rIns="68577" bIns="34289">
            <a:spAutoFit/>
          </a:bodyPr>
          <a:lstStyle/>
          <a:p>
            <a:pPr marL="285750" indent="-285750" defTabSz="685766">
              <a:spcAft>
                <a:spcPts val="600"/>
              </a:spcAft>
              <a:buClr>
                <a:srgbClr val="92D050"/>
              </a:buClr>
              <a:buSzPct val="122000"/>
              <a:buFont typeface="Wingdings" panose="05000000000000000000" pitchFamily="2" charset="2"/>
              <a:buChar char="Ø"/>
              <a:defRPr/>
            </a:pPr>
            <a:r>
              <a:rPr lang="en-US" altLang="en-US" dirty="0">
                <a:latin typeface="Rockwell (Основной текст)"/>
                <a:ea typeface="DejaVu Sans"/>
                <a:cs typeface="Times New Roman" panose="02020603050405020304" pitchFamily="18" charset="0"/>
              </a:rPr>
              <a:t>There is currently </a:t>
            </a:r>
            <a:r>
              <a:rPr lang="ru-RU" altLang="en-US" dirty="0">
                <a:solidFill>
                  <a:srgbClr val="FFFF00"/>
                </a:solidFill>
                <a:latin typeface="Rockwell (Основной текст)"/>
                <a:ea typeface="DejaVu Sans"/>
                <a:cs typeface="Times New Roman" panose="02020603050405020304" pitchFamily="18" charset="0"/>
              </a:rPr>
              <a:t>16.7</a:t>
            </a:r>
            <a:r>
              <a:rPr lang="ru-RU" altLang="en-US" dirty="0">
                <a:solidFill>
                  <a:srgbClr val="C00000"/>
                </a:solidFill>
                <a:latin typeface="Rockwell (Основной текст)"/>
                <a:ea typeface="DejaVu Sans"/>
                <a:cs typeface="Times New Roman" panose="02020603050405020304" pitchFamily="18" charset="0"/>
              </a:rPr>
              <a:t> </a:t>
            </a:r>
            <a:r>
              <a:rPr lang="en-US" altLang="en-US" dirty="0">
                <a:latin typeface="Rockwell (Основной текст)"/>
                <a:ea typeface="DejaVu Sans"/>
                <a:cs typeface="Times New Roman" panose="02020603050405020304" pitchFamily="18" charset="0"/>
              </a:rPr>
              <a:t>PB of disk space available for EOS. </a:t>
            </a:r>
          </a:p>
          <a:p>
            <a:pPr marL="285750" indent="-285750" defTabSz="685766">
              <a:spcAft>
                <a:spcPts val="600"/>
              </a:spcAft>
              <a:buClr>
                <a:srgbClr val="92D050"/>
              </a:buClr>
              <a:buSzPct val="122000"/>
              <a:buFont typeface="Wingdings" panose="05000000000000000000" pitchFamily="2" charset="2"/>
              <a:buChar char="Ø"/>
              <a:defRPr/>
            </a:pPr>
            <a:r>
              <a:rPr lang="en-US" altLang="en-US" dirty="0">
                <a:solidFill>
                  <a:srgbClr val="FFFF00"/>
                </a:solidFill>
                <a:latin typeface="Rockwell (Основной текст)"/>
                <a:ea typeface="DejaVu Sans"/>
                <a:cs typeface="Times New Roman" panose="02020603050405020304" pitchFamily="18" charset="0"/>
              </a:rPr>
              <a:t>Baikal-GVD, DANSS, FOBOS, JUNO, BM@N, MPD, SPD, PANDA are its major users.</a:t>
            </a:r>
          </a:p>
          <a:p>
            <a:pPr marL="285750" indent="-285750" defTabSz="685766">
              <a:spcAft>
                <a:spcPts val="600"/>
              </a:spcAft>
              <a:buClr>
                <a:srgbClr val="92D050"/>
              </a:buClr>
              <a:buSzPct val="122000"/>
              <a:buFont typeface="Wingdings" panose="05000000000000000000" pitchFamily="2" charset="2"/>
              <a:buChar char="Ø"/>
              <a:defRPr/>
            </a:pPr>
            <a:r>
              <a:rPr lang="en-US" altLang="en-US" dirty="0">
                <a:latin typeface="Rockwell (Основной текст)"/>
                <a:ea typeface="DejaVu Sans"/>
                <a:cs typeface="Times New Roman" panose="02020603050405020304" pitchFamily="18" charset="0"/>
              </a:rPr>
              <a:t>EOS is visible as a local file system on the MICC working nodes and allows authorized users (by the kerberos5 protocol) to read and write data</a:t>
            </a:r>
            <a:r>
              <a:rPr lang="en-US" altLang="en-US" sz="1600" dirty="0">
                <a:latin typeface="Rockwell (Основной текст)"/>
                <a:ea typeface="DejaVu Sans"/>
                <a:cs typeface="Arial" panose="020B0604020202020204" pitchFamily="34" charset="0"/>
              </a:rPr>
              <a:t>. </a:t>
            </a:r>
          </a:p>
        </p:txBody>
      </p:sp>
      <p:sp>
        <p:nvSpPr>
          <p:cNvPr id="5" name="Rectangle 6"/>
          <p:cNvSpPr>
            <a:spLocks noChangeArrowheads="1"/>
          </p:cNvSpPr>
          <p:nvPr/>
        </p:nvSpPr>
        <p:spPr bwMode="auto">
          <a:xfrm>
            <a:off x="185386" y="688898"/>
            <a:ext cx="6170613" cy="2839237"/>
          </a:xfrm>
          <a:prstGeom prst="rect">
            <a:avLst/>
          </a:prstGeom>
          <a:noFill/>
          <a:ln w="9525">
            <a:noFill/>
            <a:miter lim="800000"/>
            <a:headEnd/>
            <a:tailEnd/>
          </a:ln>
        </p:spPr>
        <p:txBody>
          <a:bodyPr wrap="square" lIns="68577" tIns="34289" rIns="68577" bIns="34289" anchor="ctr">
            <a:spAutoFit/>
          </a:bodyPr>
          <a:lstStyle/>
          <a:p>
            <a:pPr marL="285750" indent="-285750" defTabSz="685766">
              <a:spcAft>
                <a:spcPts val="600"/>
              </a:spcAft>
              <a:buClr>
                <a:srgbClr val="92D050"/>
              </a:buClr>
              <a:buSzPct val="123000"/>
              <a:buFont typeface="Wingdings" panose="05000000000000000000" pitchFamily="2" charset="2"/>
              <a:buChar char="Ø"/>
              <a:defRPr/>
            </a:pPr>
            <a:r>
              <a:rPr lang="en-US" altLang="ja-JP" dirty="0">
                <a:latin typeface="Rockwell (Основной текст)"/>
                <a:ea typeface="ＭＳ Ｐゴシック" charset="-128"/>
                <a:cs typeface="Times New Roman" panose="02020603050405020304" pitchFamily="18" charset="0"/>
              </a:rPr>
              <a:t>The JINR data lake prototype was built as a distributed EOS storage system. </a:t>
            </a:r>
          </a:p>
          <a:p>
            <a:pPr marL="285750" indent="-285750" defTabSz="685766">
              <a:spcAft>
                <a:spcPts val="600"/>
              </a:spcAft>
              <a:buClr>
                <a:srgbClr val="92D050"/>
              </a:buClr>
              <a:buSzPct val="123000"/>
              <a:buFont typeface="Wingdings" panose="05000000000000000000" pitchFamily="2" charset="2"/>
              <a:buChar char="Ø"/>
              <a:defRPr/>
            </a:pPr>
            <a:r>
              <a:rPr lang="en-US" altLang="ja-JP" dirty="0">
                <a:latin typeface="Rockwell (Основной текст)"/>
                <a:ea typeface="ＭＳ Ｐゴシック" charset="-128"/>
                <a:cs typeface="Times New Roman" panose="02020603050405020304" pitchFamily="18" charset="0"/>
              </a:rPr>
              <a:t>EOS was successfully integrated into the MICC structure.</a:t>
            </a:r>
          </a:p>
          <a:p>
            <a:pPr marL="285750" indent="-285750" defTabSz="685766">
              <a:spcAft>
                <a:spcPts val="600"/>
              </a:spcAft>
              <a:buClr>
                <a:srgbClr val="92D050"/>
              </a:buClr>
              <a:buSzPct val="123000"/>
              <a:buFont typeface="Wingdings" panose="05000000000000000000" pitchFamily="2" charset="2"/>
              <a:buChar char="Ø"/>
              <a:defRPr/>
            </a:pPr>
            <a:r>
              <a:rPr lang="en-US" altLang="ja-JP" dirty="0">
                <a:latin typeface="Rockwell (Основной текст)"/>
                <a:ea typeface="ＭＳ Ｐゴシック" charset="-128"/>
                <a:cs typeface="Times New Roman" panose="02020603050405020304" pitchFamily="18" charset="0"/>
              </a:rPr>
              <a:t>EOS is used for storing and accessing</a:t>
            </a:r>
            <a:r>
              <a:rPr lang="ru-RU" altLang="ja-JP" dirty="0">
                <a:latin typeface="Rockwell (Основной текст)"/>
                <a:ea typeface="ＭＳ Ｐゴシック" charset="-128"/>
                <a:cs typeface="Times New Roman" panose="02020603050405020304" pitchFamily="18" charset="0"/>
              </a:rPr>
              <a:t> </a:t>
            </a:r>
            <a:r>
              <a:rPr lang="en-US" altLang="ja-JP" dirty="0">
                <a:latin typeface="Rockwell (Основной текст)"/>
                <a:ea typeface="ＭＳ Ｐゴシック" charset="-128"/>
                <a:cs typeface="Times New Roman" panose="02020603050405020304" pitchFamily="18" charset="0"/>
              </a:rPr>
              <a:t>big arrays of information. </a:t>
            </a:r>
          </a:p>
          <a:p>
            <a:pPr marL="285750" indent="-285750" defTabSz="685766">
              <a:spcAft>
                <a:spcPts val="600"/>
              </a:spcAft>
              <a:buClr>
                <a:srgbClr val="92D050"/>
              </a:buClr>
              <a:buSzPct val="123000"/>
              <a:buFont typeface="Wingdings" panose="05000000000000000000" pitchFamily="2" charset="2"/>
              <a:buChar char="Ø"/>
              <a:defRPr/>
            </a:pPr>
            <a:r>
              <a:rPr lang="en-US" altLang="ja-JP" dirty="0">
                <a:latin typeface="Rockwell (Основной текст)"/>
                <a:ea typeface="ＭＳ Ｐゴシック" charset="-128"/>
                <a:cs typeface="Times New Roman" panose="02020603050405020304" pitchFamily="18" charset="0"/>
              </a:rPr>
              <a:t>It can be applied for collective data simulation, storage of raw data gathered from experimental setups, data processing</a:t>
            </a:r>
            <a:r>
              <a:rPr lang="ru-RU" altLang="ja-JP" dirty="0">
                <a:latin typeface="Rockwell (Основной текст)"/>
                <a:ea typeface="ＭＳ Ｐゴシック" charset="-128"/>
                <a:cs typeface="Times New Roman" panose="02020603050405020304" pitchFamily="18" charset="0"/>
              </a:rPr>
              <a:t> </a:t>
            </a:r>
            <a:r>
              <a:rPr lang="en-US" altLang="ja-JP" dirty="0">
                <a:latin typeface="Rockwell (Основной текст)"/>
                <a:ea typeface="ＭＳ Ｐゴシック" charset="-128"/>
                <a:cs typeface="Times New Roman" panose="02020603050405020304" pitchFamily="18" charset="0"/>
              </a:rPr>
              <a:t>and analysis.</a:t>
            </a:r>
            <a:r>
              <a:rPr lang="ru-RU" altLang="ja-JP" dirty="0">
                <a:latin typeface="Rockwell (Основной текст)"/>
                <a:cs typeface="Times New Roman" panose="02020603050405020304" pitchFamily="18" charset="0"/>
              </a:rPr>
              <a:t> </a:t>
            </a:r>
          </a:p>
          <a:p>
            <a:pPr marL="214313" indent="-214313" defTabSz="685766">
              <a:buClr>
                <a:schemeClr val="bg2">
                  <a:lumMod val="40000"/>
                  <a:lumOff val="60000"/>
                </a:schemeClr>
              </a:buClr>
              <a:buSzPct val="123000"/>
              <a:buFont typeface="Wingdings" panose="05000000000000000000" pitchFamily="2" charset="2"/>
              <a:buChar char="Ø"/>
              <a:defRPr/>
            </a:pPr>
            <a:endParaRPr lang="ru-RU" altLang="ja-JP" sz="1600" dirty="0">
              <a:latin typeface="Rockwell (Основной текст)"/>
              <a:cs typeface="Arial" panose="020B0604020202020204" pitchFamily="34" charset="0"/>
            </a:endParaRPr>
          </a:p>
        </p:txBody>
      </p:sp>
      <p:sp>
        <p:nvSpPr>
          <p:cNvPr id="7" name="TextBox 6"/>
          <p:cNvSpPr txBox="1"/>
          <p:nvPr/>
        </p:nvSpPr>
        <p:spPr>
          <a:xfrm>
            <a:off x="4198357" y="98597"/>
            <a:ext cx="3262432" cy="523220"/>
          </a:xfrm>
          <a:prstGeom prst="rect">
            <a:avLst/>
          </a:prstGeom>
          <a:noFill/>
          <a:effectLst>
            <a:outerShdw blurRad="50800" dist="50800" dir="5400000" algn="ctr" rotWithShape="0">
              <a:schemeClr val="bg1"/>
            </a:outerShdw>
          </a:effectLst>
        </p:spPr>
        <p:txBody>
          <a:bodyPr wrap="none">
            <a:spAutoFit/>
          </a:bodyPr>
          <a:lstStyle/>
          <a:p>
            <a:pPr algn="ctr">
              <a:defRPr/>
            </a:pPr>
            <a:r>
              <a:rPr lang="en-US" sz="2800" b="1" dirty="0">
                <a:effectLst>
                  <a:outerShdw blurRad="38100" dist="38100" dir="2700000" algn="tl">
                    <a:srgbClr val="000000">
                      <a:alpha val="43137"/>
                    </a:srgbClr>
                  </a:outerShdw>
                </a:effectLst>
                <a:ea typeface="DejaVu Sans"/>
                <a:cs typeface="DejaVu Sans"/>
              </a:rPr>
              <a:t>JINR in </a:t>
            </a:r>
            <a:r>
              <a:rPr lang="en-US" sz="2800" b="1" dirty="0" err="1">
                <a:effectLst>
                  <a:outerShdw blurRad="38100" dist="38100" dir="2700000" algn="tl">
                    <a:srgbClr val="000000">
                      <a:alpha val="43137"/>
                    </a:srgbClr>
                  </a:outerShdw>
                </a:effectLst>
                <a:ea typeface="DejaVu Sans"/>
                <a:cs typeface="DejaVu Sans"/>
              </a:rPr>
              <a:t>DataLakes</a:t>
            </a:r>
            <a:endParaRPr lang="ru-RU" sz="2800" b="1" dirty="0">
              <a:effectLst>
                <a:outerShdw blurRad="38100" dist="38100" dir="2700000" algn="tl">
                  <a:srgbClr val="000000">
                    <a:alpha val="43137"/>
                  </a:srgbClr>
                </a:outerShdw>
              </a:effectLst>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8510" y="11829"/>
            <a:ext cx="971768" cy="677069"/>
          </a:xfrm>
          <a:prstGeom prst="rect">
            <a:avLst/>
          </a:prstGeom>
        </p:spPr>
      </p:pic>
    </p:spTree>
    <p:extLst>
      <p:ext uri="{BB962C8B-B14F-4D97-AF65-F5344CB8AC3E}">
        <p14:creationId xmlns:p14="http://schemas.microsoft.com/office/powerpoint/2010/main" val="355286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4" name="Прямоугольник 3"/>
          <p:cNvSpPr/>
          <p:nvPr/>
        </p:nvSpPr>
        <p:spPr>
          <a:xfrm>
            <a:off x="695324" y="123177"/>
            <a:ext cx="9877425" cy="523220"/>
          </a:xfrm>
          <a:prstGeom prst="rect">
            <a:avLst/>
          </a:prstGeom>
          <a:effectLst>
            <a:outerShdw blurRad="50800" dist="50800" dir="5400000" algn="ctr" rotWithShape="0">
              <a:schemeClr val="bg2">
                <a:lumMod val="25000"/>
              </a:schemeClr>
            </a:outerShdw>
          </a:effectLst>
        </p:spPr>
        <p:txBody>
          <a:bodyPr wrap="square">
            <a:spAutoFit/>
          </a:bodyPr>
          <a:lstStyle/>
          <a:p>
            <a:pPr algn="ct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Offline Computer Complex for NICA</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pic>
        <p:nvPicPr>
          <p:cNvPr id="49" name="Рисунок 48"/>
          <p:cNvPicPr>
            <a:picLocks noChangeAspect="1"/>
          </p:cNvPicPr>
          <p:nvPr/>
        </p:nvPicPr>
        <p:blipFill>
          <a:blip r:embed="rId3"/>
          <a:stretch>
            <a:fillRect/>
          </a:stretch>
        </p:blipFill>
        <p:spPr>
          <a:xfrm>
            <a:off x="461861" y="796147"/>
            <a:ext cx="11405884" cy="5919242"/>
          </a:xfrm>
          <a:prstGeom prst="rect">
            <a:avLst/>
          </a:prstGeom>
        </p:spPr>
      </p:pic>
    </p:spTree>
    <p:extLst>
      <p:ext uri="{BB962C8B-B14F-4D97-AF65-F5344CB8AC3E}">
        <p14:creationId xmlns:p14="http://schemas.microsoft.com/office/powerpoint/2010/main" val="3983460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17"/>
          <p:cNvSpPr txBox="1">
            <a:spLocks noGrp="1"/>
          </p:cNvSpPr>
          <p:nvPr>
            <p:ph type="body" idx="1"/>
          </p:nvPr>
        </p:nvSpPr>
        <p:spPr>
          <a:xfrm>
            <a:off x="6484445" y="787058"/>
            <a:ext cx="5636105" cy="2410235"/>
          </a:xfrm>
          <a:prstGeom prst="rect">
            <a:avLst/>
          </a:prstGeom>
          <a:ln w="28575">
            <a:solidFill>
              <a:srgbClr val="0070C0"/>
            </a:solidFill>
          </a:ln>
        </p:spPr>
        <p:txBody>
          <a:bodyPr spcFirstLastPara="1" vert="horz" wrap="square" lIns="121900" tIns="121900" rIns="121900" bIns="121900" rtlCol="0" anchor="t" anchorCtr="0">
            <a:noAutofit/>
          </a:bodyPr>
          <a:lstStyle/>
          <a:p>
            <a:pPr marL="152396" indent="0">
              <a:buNone/>
            </a:pPr>
            <a:r>
              <a:rPr lang="ru" sz="1800" dirty="0">
                <a:latin typeface="Rockwell (Основной текст)"/>
                <a:cs typeface="Times New Roman" panose="02020603050405020304" pitchFamily="18" charset="0"/>
              </a:rPr>
              <a:t>Hundreds of billions of events </a:t>
            </a:r>
            <a:r>
              <a:rPr lang="en-US" sz="1800" dirty="0">
                <a:latin typeface="Rockwell (Основной текст)"/>
                <a:cs typeface="Times New Roman" panose="02020603050405020304" pitchFamily="18" charset="0"/>
              </a:rPr>
              <a:t>must</a:t>
            </a:r>
            <a:r>
              <a:rPr lang="ru" sz="1800" dirty="0">
                <a:latin typeface="Rockwell (Основной текст)"/>
                <a:cs typeface="Times New Roman" panose="02020603050405020304" pitchFamily="18" charset="0"/>
              </a:rPr>
              <a:t> be processed to reach </a:t>
            </a:r>
            <a:r>
              <a:rPr lang="en-US" sz="1800" dirty="0">
                <a:latin typeface="Rockwell (Основной текст)"/>
                <a:cs typeface="Times New Roman" panose="02020603050405020304" pitchFamily="18" charset="0"/>
              </a:rPr>
              <a:t>the </a:t>
            </a:r>
            <a:r>
              <a:rPr lang="ru" sz="1800" dirty="0">
                <a:latin typeface="Rockwell (Основной текст)"/>
                <a:cs typeface="Times New Roman" panose="02020603050405020304" pitchFamily="18" charset="0"/>
              </a:rPr>
              <a:t>goals of researchers </a:t>
            </a:r>
            <a:r>
              <a:rPr lang="en-US" sz="1800" dirty="0">
                <a:latin typeface="Rockwell (Основной текст)"/>
                <a:cs typeface="Times New Roman" panose="02020603050405020304" pitchFamily="18" charset="0"/>
              </a:rPr>
              <a:t>at the</a:t>
            </a:r>
            <a:r>
              <a:rPr lang="ru" sz="1800" dirty="0">
                <a:latin typeface="Rockwell (Основной текст)"/>
                <a:cs typeface="Times New Roman" panose="02020603050405020304" pitchFamily="18" charset="0"/>
              </a:rPr>
              <a:t> NICA detectors </a:t>
            </a:r>
            <a:endParaRPr sz="1800" dirty="0">
              <a:latin typeface="Rockwell (Основной текст)"/>
              <a:cs typeface="Times New Roman" panose="02020603050405020304" pitchFamily="18" charset="0"/>
            </a:endParaRPr>
          </a:p>
          <a:p>
            <a:pPr lvl="1" indent="-440256">
              <a:spcBef>
                <a:spcPts val="600"/>
              </a:spcBef>
              <a:buSzPts val="1600"/>
              <a:buFont typeface="Wingdings" panose="05000000000000000000" pitchFamily="2" charset="2"/>
              <a:buChar char="Ø"/>
            </a:pPr>
            <a:r>
              <a:rPr lang="ru" sz="1800" i="1" dirty="0">
                <a:latin typeface="Rockwell (Основной текст)"/>
                <a:cs typeface="Times New Roman" panose="02020603050405020304" pitchFamily="18" charset="0"/>
              </a:rPr>
              <a:t>Reconstruction </a:t>
            </a:r>
            <a:endParaRPr sz="1800" i="1" dirty="0">
              <a:latin typeface="Rockwell (Основной текст)"/>
              <a:cs typeface="Times New Roman" panose="02020603050405020304" pitchFamily="18" charset="0"/>
            </a:endParaRPr>
          </a:p>
          <a:p>
            <a:pPr lvl="1" indent="-440256">
              <a:spcBef>
                <a:spcPts val="600"/>
              </a:spcBef>
              <a:buSzPts val="1600"/>
              <a:buFont typeface="Wingdings" panose="05000000000000000000" pitchFamily="2" charset="2"/>
              <a:buChar char="Ø"/>
            </a:pPr>
            <a:r>
              <a:rPr lang="ru" sz="1800" i="1" dirty="0">
                <a:latin typeface="Rockwell (Основной текст)"/>
                <a:cs typeface="Times New Roman" panose="02020603050405020304" pitchFamily="18" charset="0"/>
              </a:rPr>
              <a:t>MC Simulation </a:t>
            </a:r>
            <a:endParaRPr sz="1800" i="1" dirty="0">
              <a:latin typeface="Rockwell (Основной текст)"/>
              <a:cs typeface="Times New Roman" panose="02020603050405020304" pitchFamily="18" charset="0"/>
            </a:endParaRPr>
          </a:p>
          <a:p>
            <a:pPr lvl="1" indent="-440256">
              <a:spcBef>
                <a:spcPts val="600"/>
              </a:spcBef>
              <a:buSzPts val="1600"/>
              <a:buFont typeface="Wingdings" panose="05000000000000000000" pitchFamily="2" charset="2"/>
              <a:buChar char="Ø"/>
            </a:pPr>
            <a:r>
              <a:rPr lang="ru" sz="1800" i="1" dirty="0">
                <a:latin typeface="Rockwell (Основной текст)"/>
                <a:cs typeface="Times New Roman" panose="02020603050405020304" pitchFamily="18" charset="0"/>
              </a:rPr>
              <a:t>Reprocessing</a:t>
            </a:r>
            <a:endParaRPr lang="en-US" sz="1800" i="1" dirty="0">
              <a:latin typeface="Rockwell (Основной текст)"/>
              <a:cs typeface="Times New Roman" panose="02020603050405020304" pitchFamily="18" charset="0"/>
            </a:endParaRPr>
          </a:p>
          <a:p>
            <a:pPr lvl="1" indent="-440256">
              <a:buSzPts val="1600"/>
              <a:buFont typeface="Wingdings" panose="05000000000000000000" pitchFamily="2" charset="2"/>
              <a:buChar char="Ø"/>
            </a:pPr>
            <a:endParaRPr sz="1800" i="1" dirty="0">
              <a:solidFill>
                <a:schemeClr val="accent1">
                  <a:lumMod val="50000"/>
                </a:schemeClr>
              </a:solidFill>
              <a:latin typeface="Rockwell (Основной текст)"/>
            </a:endParaRPr>
          </a:p>
        </p:txBody>
      </p:sp>
      <p:pic>
        <p:nvPicPr>
          <p:cNvPr id="6" name="Рисунок 5">
            <a:extLst>
              <a:ext uri="{FF2B5EF4-FFF2-40B4-BE49-F238E27FC236}">
                <a16:creationId xmlns:a16="http://schemas.microsoft.com/office/drawing/2014/main" id="{6B455F12-FEEB-4808-805F-3E0A3A8E9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782" y="50741"/>
            <a:ext cx="971768" cy="677069"/>
          </a:xfrm>
          <a:prstGeom prst="rect">
            <a:avLst/>
          </a:prstGeom>
        </p:spPr>
      </p:pic>
      <p:sp>
        <p:nvSpPr>
          <p:cNvPr id="7" name="TextBox 6">
            <a:extLst>
              <a:ext uri="{FF2B5EF4-FFF2-40B4-BE49-F238E27FC236}">
                <a16:creationId xmlns:a16="http://schemas.microsoft.com/office/drawing/2014/main" id="{A4C41A4F-0996-4C1D-9C9E-6D1A6C34B7BB}"/>
              </a:ext>
            </a:extLst>
          </p:cNvPr>
          <p:cNvSpPr txBox="1"/>
          <p:nvPr/>
        </p:nvSpPr>
        <p:spPr>
          <a:xfrm>
            <a:off x="0" y="88753"/>
            <a:ext cx="11566570" cy="523220"/>
          </a:xfrm>
          <a:prstGeom prst="rect">
            <a:avLst/>
          </a:prstGeom>
          <a:noFill/>
          <a:effectLst>
            <a:outerShdw blurRad="50800" dist="50800" dir="5400000" algn="ctr" rotWithShape="0">
              <a:schemeClr val="bg2">
                <a:lumMod val="10000"/>
              </a:scheme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Computing for the NICA experiments </a:t>
            </a:r>
          </a:p>
        </p:txBody>
      </p:sp>
      <p:sp>
        <p:nvSpPr>
          <p:cNvPr id="3" name="Прямоугольник 2">
            <a:extLst>
              <a:ext uri="{FF2B5EF4-FFF2-40B4-BE49-F238E27FC236}">
                <a16:creationId xmlns:a16="http://schemas.microsoft.com/office/drawing/2014/main" id="{20BE741D-02DF-4AC8-BEF5-009E2FEABBDD}"/>
              </a:ext>
            </a:extLst>
          </p:cNvPr>
          <p:cNvSpPr/>
          <p:nvPr/>
        </p:nvSpPr>
        <p:spPr>
          <a:xfrm>
            <a:off x="6484445" y="3372379"/>
            <a:ext cx="5317825" cy="3293209"/>
          </a:xfrm>
          <a:prstGeom prst="rect">
            <a:avLst/>
          </a:prstGeom>
          <a:ln w="28575">
            <a:solidFill>
              <a:srgbClr val="00B0F0"/>
            </a:solidFill>
          </a:ln>
        </p:spPr>
        <p:txBody>
          <a:bodyPr wrap="square">
            <a:spAutoFit/>
          </a:bodyPr>
          <a:lstStyle/>
          <a:p>
            <a:pPr>
              <a:spcBef>
                <a:spcPts val="600"/>
              </a:spcBef>
            </a:pPr>
            <a:r>
              <a:rPr lang="en-US" dirty="0">
                <a:latin typeface="Rockwell (Основной текст)"/>
                <a:cs typeface="Times New Roman" panose="02020603050405020304" pitchFamily="18" charset="0"/>
              </a:rPr>
              <a:t>Even a very raw estimation of the required computing resources is tens of thousands of CPU cores</a:t>
            </a:r>
          </a:p>
          <a:p>
            <a:pPr lvl="1" indent="-282575">
              <a:spcBef>
                <a:spcPts val="600"/>
              </a:spcBef>
              <a:buFont typeface="Wingdings" panose="05000000000000000000" pitchFamily="2" charset="2"/>
              <a:buChar char="Ø"/>
            </a:pPr>
            <a:r>
              <a:rPr lang="en-US" dirty="0">
                <a:latin typeface="Rockwell (Основной текст)"/>
                <a:cs typeface="Times New Roman" panose="02020603050405020304" pitchFamily="18" charset="0"/>
              </a:rPr>
              <a:t>A distributed computing system(s) implemented on the resources of experiment collaborators (as grid) is a proven solution.</a:t>
            </a:r>
          </a:p>
          <a:p>
            <a:pPr lvl="1" indent="-282575">
              <a:spcBef>
                <a:spcPts val="600"/>
              </a:spcBef>
              <a:buFont typeface="Wingdings" panose="05000000000000000000" pitchFamily="2" charset="2"/>
              <a:buChar char="Ø"/>
            </a:pPr>
            <a:r>
              <a:rPr lang="en-US" dirty="0">
                <a:latin typeface="Rockwell (Основной текст)"/>
                <a:cs typeface="Times New Roman" panose="02020603050405020304" pitchFamily="18" charset="0"/>
              </a:rPr>
              <a:t>The NICA large-scale experiments should take care of establishing computing </a:t>
            </a:r>
            <a:r>
              <a:rPr lang="en-US" dirty="0" err="1">
                <a:latin typeface="Rockwell (Основной текст)"/>
                <a:cs typeface="Times New Roman" panose="02020603050405020304" pitchFamily="18" charset="0"/>
              </a:rPr>
              <a:t>subcommunities</a:t>
            </a:r>
            <a:r>
              <a:rPr lang="en-US" dirty="0">
                <a:latin typeface="Rockwell (Основной текст)"/>
                <a:cs typeface="Times New Roman" panose="02020603050405020304" pitchFamily="18" charset="0"/>
              </a:rPr>
              <a:t> and defining policies for the provision of computing infrastructures from collaborators.</a:t>
            </a:r>
          </a:p>
        </p:txBody>
      </p:sp>
      <p:sp>
        <p:nvSpPr>
          <p:cNvPr id="9" name="Google Shape;98;p18">
            <a:extLst>
              <a:ext uri="{FF2B5EF4-FFF2-40B4-BE49-F238E27FC236}">
                <a16:creationId xmlns:a16="http://schemas.microsoft.com/office/drawing/2014/main" id="{F581969D-0430-4633-8EB8-E7ACE0DDE4A7}"/>
              </a:ext>
            </a:extLst>
          </p:cNvPr>
          <p:cNvSpPr txBox="1">
            <a:spLocks/>
          </p:cNvSpPr>
          <p:nvPr/>
        </p:nvSpPr>
        <p:spPr>
          <a:xfrm>
            <a:off x="265870" y="729630"/>
            <a:ext cx="6139542" cy="2442849"/>
          </a:xfrm>
          <a:prstGeom prst="rect">
            <a:avLst/>
          </a:prstGeom>
          <a:ln w="28575">
            <a:solidFill>
              <a:srgbClr val="00B0F0"/>
            </a:solidFill>
          </a:ln>
        </p:spPr>
        <p:txBody>
          <a:bodyPr spcFirstLastPara="1" vert="horz" wrap="square" lIns="121900" tIns="121900" rIns="121900" bIns="121900"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buNone/>
            </a:pPr>
            <a:r>
              <a:rPr lang="en-US" sz="2000" b="1" dirty="0">
                <a:latin typeface="Rockwell (Основной текст)"/>
                <a:cs typeface="Times New Roman" panose="02020603050405020304" pitchFamily="18" charset="0"/>
              </a:rPr>
              <a:t>JINR will naturally act as a NICА Tier0 data processing center.</a:t>
            </a:r>
          </a:p>
          <a:p>
            <a:pPr>
              <a:buClr>
                <a:schemeClr val="tx1"/>
              </a:buClr>
              <a:buFont typeface="Wingdings" panose="05000000000000000000" pitchFamily="2" charset="2"/>
              <a:buChar char="Ø"/>
            </a:pPr>
            <a:r>
              <a:rPr lang="en-US" sz="1800" dirty="0">
                <a:latin typeface="Rockwell (Основной текст)"/>
                <a:cs typeface="Times New Roman" panose="02020603050405020304" pitchFamily="18" charset="0"/>
              </a:rPr>
              <a:t>Long-term storage of raw data </a:t>
            </a:r>
          </a:p>
          <a:p>
            <a:pPr>
              <a:buClr>
                <a:schemeClr val="tx1"/>
              </a:buClr>
              <a:buFont typeface="Wingdings" panose="05000000000000000000" pitchFamily="2" charset="2"/>
              <a:buChar char="Ø"/>
            </a:pPr>
            <a:r>
              <a:rPr lang="en-US" sz="1800" dirty="0">
                <a:latin typeface="Rockwell (Основной текст)"/>
                <a:cs typeface="Times New Roman" panose="02020603050405020304" pitchFamily="18" charset="0"/>
              </a:rPr>
              <a:t>Primary offline facility for initial data processing (data preparation/reconstruction)</a:t>
            </a:r>
          </a:p>
          <a:p>
            <a:pPr>
              <a:buClr>
                <a:schemeClr val="tx1"/>
              </a:buClr>
              <a:buFont typeface="Wingdings" panose="05000000000000000000" pitchFamily="2" charset="2"/>
              <a:buChar char="Ø"/>
            </a:pPr>
            <a:r>
              <a:rPr lang="en-US" sz="1800" b="1" dirty="0">
                <a:latin typeface="Rockwell (Основной текст)"/>
                <a:cs typeface="Times New Roman" panose="02020603050405020304" pitchFamily="18" charset="0"/>
              </a:rPr>
              <a:t>25%-30% </a:t>
            </a:r>
            <a:r>
              <a:rPr lang="en-US" sz="1800" dirty="0">
                <a:latin typeface="Rockwell (Основной текст)"/>
                <a:cs typeface="Times New Roman" panose="02020603050405020304" pitchFamily="18" charset="0"/>
              </a:rPr>
              <a:t>of computing resources in the distributed system </a:t>
            </a:r>
          </a:p>
          <a:p>
            <a:pPr>
              <a:buClr>
                <a:schemeClr val="tx1"/>
              </a:buClr>
              <a:buFont typeface="Wingdings" panose="05000000000000000000" pitchFamily="2" charset="2"/>
              <a:buChar char="Ø"/>
            </a:pPr>
            <a:r>
              <a:rPr lang="en-US" sz="1800" dirty="0">
                <a:latin typeface="Rockwell (Основной текст)"/>
                <a:cs typeface="Times New Roman" panose="02020603050405020304" pitchFamily="18" charset="0"/>
              </a:rPr>
              <a:t>Provision and support of core services for the distributed computing system (DIRAC, </a:t>
            </a:r>
            <a:r>
              <a:rPr lang="en-US" sz="1800" dirty="0" err="1">
                <a:latin typeface="Rockwell (Основной текст)"/>
                <a:cs typeface="Times New Roman" panose="02020603050405020304" pitchFamily="18" charset="0"/>
              </a:rPr>
              <a:t>PanDA</a:t>
            </a:r>
            <a:r>
              <a:rPr lang="en-US" sz="1800" dirty="0">
                <a:latin typeface="Rockwell (Основной текст)"/>
                <a:cs typeface="Times New Roman" panose="02020603050405020304" pitchFamily="18" charset="0"/>
              </a:rPr>
              <a:t>, etc.)</a:t>
            </a:r>
          </a:p>
        </p:txBody>
      </p:sp>
      <p:pic>
        <p:nvPicPr>
          <p:cNvPr id="8" name="Рисунок 7"/>
          <p:cNvPicPr>
            <a:picLocks noChangeAspect="1"/>
          </p:cNvPicPr>
          <p:nvPr/>
        </p:nvPicPr>
        <p:blipFill>
          <a:blip r:embed="rId4"/>
          <a:stretch>
            <a:fillRect/>
          </a:stretch>
        </p:blipFill>
        <p:spPr>
          <a:xfrm>
            <a:off x="437578" y="3416250"/>
            <a:ext cx="5575295" cy="33323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192148" y="11207"/>
            <a:ext cx="7820346" cy="80283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lnSpc>
                <a:spcPct val="120000"/>
              </a:lnSpc>
              <a:spcBef>
                <a:spcPct val="0"/>
              </a:spcBef>
              <a:buClrTx/>
              <a:buSzTx/>
              <a:buFont typeface="Symbol" pitchFamily="18" charset="2"/>
              <a:buNone/>
            </a:pPr>
            <a:endParaRPr lang="ru-RU" altLang="ru-RU" b="1" dirty="0">
              <a:solidFill>
                <a:prstClr val="white"/>
              </a:solidFill>
              <a:effectLst>
                <a:outerShdw blurRad="38100" dist="38100" dir="2700000" algn="tl">
                  <a:srgbClr val="000000">
                    <a:alpha val="43137"/>
                  </a:srgbClr>
                </a:outerShdw>
              </a:effectLst>
              <a:latin typeface="Calibri" panose="020F0502020204030204"/>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5078" y="93271"/>
            <a:ext cx="971768" cy="677069"/>
          </a:xfrm>
          <a:prstGeom prst="rect">
            <a:avLst/>
          </a:prstGeom>
        </p:spPr>
      </p:pic>
      <p:sp>
        <p:nvSpPr>
          <p:cNvPr id="5" name="Прямоугольник 4"/>
          <p:cNvSpPr/>
          <p:nvPr/>
        </p:nvSpPr>
        <p:spPr>
          <a:xfrm>
            <a:off x="1402503" y="76091"/>
            <a:ext cx="9386993" cy="523220"/>
          </a:xfrm>
          <a:prstGeom prst="rect">
            <a:avLst/>
          </a:prstGeom>
          <a:effectLst>
            <a:outerShdw blurRad="50800" dist="38100" dir="2700000" algn="tl" rotWithShape="0">
              <a:schemeClr val="bg1">
                <a:alpha val="40000"/>
              </a:schemeClr>
            </a:outerShdw>
          </a:effectLst>
        </p:spPr>
        <p:txBody>
          <a:bodyPr wrap="none">
            <a:spAutoFit/>
          </a:bodyPr>
          <a:lstStyle/>
          <a:p>
            <a:r>
              <a:rPr lang="en-US" sz="2800" b="1" kern="50" dirty="0">
                <a:effectLst>
                  <a:outerShdw blurRad="38100" dist="38100" dir="2700000" algn="tl">
                    <a:srgbClr val="000000">
                      <a:alpha val="43137"/>
                    </a:srgbClr>
                  </a:outerShdw>
                </a:effectLst>
                <a:ea typeface="Times New Roman" panose="02020603050405020304" pitchFamily="18" charset="0"/>
                <a:cs typeface="Liberation Serif"/>
              </a:rPr>
              <a:t>Heterogeneous </a:t>
            </a:r>
            <a:r>
              <a:rPr lang="en-US" sz="2800" b="1" dirty="0">
                <a:effectLst>
                  <a:outerShdw blurRad="38100" dist="38100" dir="2700000" algn="tl">
                    <a:srgbClr val="000000">
                      <a:alpha val="43137"/>
                    </a:srgbClr>
                  </a:outerShdw>
                </a:effectLst>
              </a:rPr>
              <a:t>Distributed</a:t>
            </a:r>
            <a:r>
              <a:rPr lang="ru-RU" sz="2800" b="1" dirty="0">
                <a:effectLst>
                  <a:outerShdw blurRad="38100" dist="38100" dir="2700000" algn="tl">
                    <a:srgbClr val="000000">
                      <a:alpha val="43137"/>
                    </a:srgbClr>
                  </a:outerShdw>
                </a:effectLst>
              </a:rPr>
              <a:t> </a:t>
            </a:r>
            <a:r>
              <a:rPr lang="en-US" sz="2800" b="1" kern="50" dirty="0">
                <a:effectLst>
                  <a:outerShdw blurRad="38100" dist="38100" dir="2700000" algn="tl">
                    <a:srgbClr val="000000">
                      <a:alpha val="43137"/>
                    </a:srgbClr>
                  </a:outerShdw>
                </a:effectLst>
              </a:rPr>
              <a:t>C</a:t>
            </a:r>
            <a:r>
              <a:rPr lang="en-US" sz="2800" b="1" kern="50" dirty="0">
                <a:effectLst>
                  <a:outerShdw blurRad="38100" dist="38100" dir="2700000" algn="tl">
                    <a:srgbClr val="000000">
                      <a:alpha val="43137"/>
                    </a:srgbClr>
                  </a:outerShdw>
                </a:effectLst>
                <a:ea typeface="Times New Roman" panose="02020603050405020304" pitchFamily="18" charset="0"/>
                <a:cs typeface="Liberation Serif"/>
              </a:rPr>
              <a:t>omputing Environment</a:t>
            </a:r>
            <a:endParaRPr lang="ru-RU" sz="2800" b="1" dirty="0">
              <a:effectLst>
                <a:outerShdw blurRad="38100" dist="38100" dir="2700000" algn="tl">
                  <a:srgbClr val="000000">
                    <a:alpha val="43137"/>
                  </a:srgbClr>
                </a:outerShdw>
              </a:effectLst>
            </a:endParaRPr>
          </a:p>
        </p:txBody>
      </p:sp>
      <p:sp>
        <p:nvSpPr>
          <p:cNvPr id="6" name="Прямоугольник 5"/>
          <p:cNvSpPr/>
          <p:nvPr/>
        </p:nvSpPr>
        <p:spPr>
          <a:xfrm>
            <a:off x="434663" y="829592"/>
            <a:ext cx="11322671" cy="1831271"/>
          </a:xfrm>
          <a:prstGeom prst="rect">
            <a:avLst/>
          </a:prstGeom>
        </p:spPr>
        <p:txBody>
          <a:bodyPr wrap="square">
            <a:spAutoFit/>
          </a:bodyPr>
          <a:lstStyle/>
          <a:p>
            <a:pPr indent="226695" algn="just">
              <a:spcBef>
                <a:spcPts val="600"/>
              </a:spcBef>
            </a:pPr>
            <a:r>
              <a:rPr lang="en-US" kern="50" dirty="0">
                <a:solidFill>
                  <a:srgbClr val="FFFF00"/>
                </a:solidFill>
                <a:latin typeface="Rockwell (Основной текст)"/>
                <a:ea typeface="Times New Roman" panose="02020603050405020304" pitchFamily="18" charset="0"/>
                <a:cs typeface="Arial" panose="020B0604020202020204" pitchFamily="34" charset="0"/>
              </a:rPr>
              <a:t>A heterogeneous computing environment</a:t>
            </a:r>
            <a:r>
              <a:rPr lang="en-US" kern="50" dirty="0">
                <a:latin typeface="Rockwell (Основной текст)"/>
                <a:ea typeface="Times New Roman" panose="02020603050405020304" pitchFamily="18" charset="0"/>
                <a:cs typeface="Arial" panose="020B0604020202020204" pitchFamily="34" charset="0"/>
              </a:rPr>
              <a:t>, based on the DIRAC platform, was created </a:t>
            </a:r>
            <a:r>
              <a:rPr lang="en-US" kern="50" dirty="0">
                <a:solidFill>
                  <a:srgbClr val="FFFF00"/>
                </a:solidFill>
                <a:latin typeface="Rockwell (Основной текст)"/>
                <a:ea typeface="Times New Roman" panose="02020603050405020304" pitchFamily="18" charset="0"/>
                <a:cs typeface="Arial" panose="020B0604020202020204" pitchFamily="34" charset="0"/>
              </a:rPr>
              <a:t>for processing and storing data</a:t>
            </a:r>
            <a:r>
              <a:rPr lang="en-US" kern="50" dirty="0">
                <a:solidFill>
                  <a:srgbClr val="000066"/>
                </a:solidFill>
                <a:effectLst>
                  <a:outerShdw blurRad="38100" dist="38100" dir="2700000" algn="tl">
                    <a:srgbClr val="000000">
                      <a:alpha val="43137"/>
                    </a:srgbClr>
                  </a:outerShdw>
                </a:effectLst>
                <a:latin typeface="Rockwell (Основной текст)"/>
                <a:ea typeface="Times New Roman" panose="02020603050405020304" pitchFamily="18" charset="0"/>
                <a:cs typeface="Arial" panose="020B0604020202020204" pitchFamily="34" charset="0"/>
              </a:rPr>
              <a:t> </a:t>
            </a:r>
            <a:r>
              <a:rPr lang="en-US" kern="50" dirty="0">
                <a:latin typeface="Rockwell (Основной текст)"/>
                <a:ea typeface="Times New Roman" panose="02020603050405020304" pitchFamily="18" charset="0"/>
                <a:cs typeface="Arial" panose="020B0604020202020204" pitchFamily="34" charset="0"/>
              </a:rPr>
              <a:t>of the experiments conducted at JINR. </a:t>
            </a:r>
            <a:r>
              <a:rPr lang="en-US" dirty="0">
                <a:latin typeface="Rockwell (Основной текст)"/>
                <a:ea typeface="Times New Roman" panose="02020603050405020304" pitchFamily="18" charset="0"/>
                <a:cs typeface="Arial" panose="020B0604020202020204" pitchFamily="34" charset="0"/>
              </a:rPr>
              <a:t>Tier1, Tier2, the “</a:t>
            </a:r>
            <a:r>
              <a:rPr lang="en-US" dirty="0" err="1">
                <a:latin typeface="Rockwell (Основной текст)"/>
                <a:ea typeface="Times New Roman" panose="02020603050405020304" pitchFamily="18" charset="0"/>
                <a:cs typeface="Arial" panose="020B0604020202020204" pitchFamily="34" charset="0"/>
              </a:rPr>
              <a:t>Govorun</a:t>
            </a:r>
            <a:r>
              <a:rPr lang="en-US" dirty="0">
                <a:latin typeface="Rockwell (Основной текст)"/>
                <a:ea typeface="Times New Roman" panose="02020603050405020304" pitchFamily="18" charset="0"/>
                <a:cs typeface="Arial" panose="020B0604020202020204" pitchFamily="34" charset="0"/>
              </a:rPr>
              <a:t>” supercomputer, the clouds of the JINR Member States, the NICA cluster, as well as the cluster of the National Autonomous University of Mexico (NAUM, within the cooperation on the MPD project), were integrated into DIRAC.</a:t>
            </a:r>
            <a:r>
              <a:rPr lang="ru-RU" dirty="0">
                <a:latin typeface="Rockwell (Основной текст)"/>
                <a:ea typeface="Times New Roman" panose="02020603050405020304" pitchFamily="18" charset="0"/>
                <a:cs typeface="Arial" panose="020B0604020202020204" pitchFamily="34" charset="0"/>
              </a:rPr>
              <a:t> </a:t>
            </a:r>
            <a:r>
              <a:rPr lang="en-US" kern="50" dirty="0">
                <a:latin typeface="Rockwell (Основной текст)"/>
                <a:ea typeface="Times New Roman" panose="02020603050405020304" pitchFamily="18" charset="0"/>
                <a:cs typeface="Arial" panose="020B0604020202020204" pitchFamily="34" charset="0"/>
              </a:rPr>
              <a:t>For the time being, the distributed infrastructure is used by the following experiments: </a:t>
            </a:r>
            <a:r>
              <a:rPr lang="en-US" kern="50" dirty="0">
                <a:solidFill>
                  <a:srgbClr val="FFFF00"/>
                </a:solidFill>
                <a:latin typeface="Rockwell (Основной текст)"/>
                <a:ea typeface="Times New Roman" panose="02020603050405020304" pitchFamily="18" charset="0"/>
                <a:cs typeface="Arial" panose="020B0604020202020204" pitchFamily="34" charset="0"/>
              </a:rPr>
              <a:t>MPD, Baikal-GVD, BM@N, SPD</a:t>
            </a:r>
            <a:r>
              <a:rPr lang="en-US" kern="50" dirty="0">
                <a:latin typeface="Rockwell (Основной текст)"/>
                <a:ea typeface="Times New Roman" panose="02020603050405020304" pitchFamily="18" charset="0"/>
                <a:cs typeface="Arial" panose="020B0604020202020204" pitchFamily="34" charset="0"/>
              </a:rPr>
              <a:t>. </a:t>
            </a:r>
            <a:endParaRPr lang="ru-RU" kern="50" dirty="0">
              <a:latin typeface="Rockwell (Основной текст)"/>
              <a:ea typeface="Times New Roman" panose="02020603050405020304" pitchFamily="18" charset="0"/>
              <a:cs typeface="Arial" panose="020B0604020202020204" pitchFamily="34" charset="0"/>
            </a:endParaRPr>
          </a:p>
          <a:p>
            <a:pPr indent="226695" algn="just">
              <a:spcBef>
                <a:spcPts val="600"/>
              </a:spcBef>
            </a:pPr>
            <a:endParaRPr lang="ru-RU" dirty="0">
              <a:solidFill>
                <a:srgbClr val="000066"/>
              </a:solidFill>
              <a:latin typeface="Rockwell (Основной текст)"/>
              <a:cs typeface="Arial" panose="020B060402020202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479" y="2494609"/>
            <a:ext cx="9504977" cy="4352184"/>
          </a:xfrm>
          <a:prstGeom prst="rect">
            <a:avLst/>
          </a:prstGeom>
          <a:solidFill>
            <a:schemeClr val="tx1"/>
          </a:solidFill>
        </p:spPr>
      </p:pic>
      <p:sp>
        <p:nvSpPr>
          <p:cNvPr id="8" name="Прямоугольник 7"/>
          <p:cNvSpPr/>
          <p:nvPr/>
        </p:nvSpPr>
        <p:spPr>
          <a:xfrm>
            <a:off x="745646" y="3882142"/>
            <a:ext cx="6096000" cy="369332"/>
          </a:xfrm>
          <a:prstGeom prst="rect">
            <a:avLst/>
          </a:prstGeom>
        </p:spPr>
        <p:txBody>
          <a:bodyPr>
            <a:spAutoFit/>
          </a:bodyPr>
          <a:lstStyle/>
          <a:p>
            <a:endParaRPr lang="ru-RU" dirty="0"/>
          </a:p>
        </p:txBody>
      </p:sp>
    </p:spTree>
    <p:extLst>
      <p:ext uri="{BB962C8B-B14F-4D97-AF65-F5344CB8AC3E}">
        <p14:creationId xmlns:p14="http://schemas.microsoft.com/office/powerpoint/2010/main" val="2173066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07089" y="1585609"/>
            <a:ext cx="5735114" cy="4642901"/>
            <a:chOff x="-522971" y="-58863"/>
            <a:chExt cx="7308085" cy="5650981"/>
          </a:xfrm>
        </p:grpSpPr>
        <p:sp>
          <p:nvSpPr>
            <p:cNvPr id="4" name="Стрелка: вправо 3">
              <a:extLst>
                <a:ext uri="{FF2B5EF4-FFF2-40B4-BE49-F238E27FC236}">
                  <a16:creationId xmlns:a16="http://schemas.microsoft.com/office/drawing/2014/main" id="{1DB5DBD1-2B7F-4CC7-B153-D9E7B278778B}"/>
                </a:ext>
              </a:extLst>
            </p:cNvPr>
            <p:cNvSpPr/>
            <p:nvPr/>
          </p:nvSpPr>
          <p:spPr>
            <a:xfrm>
              <a:off x="2068828" y="183814"/>
              <a:ext cx="4650471" cy="1631644"/>
            </a:xfrm>
            <a:prstGeom prst="rightArrow">
              <a:avLst>
                <a:gd name="adj1" fmla="val 50000"/>
                <a:gd name="adj2" fmla="val 48755"/>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0" indent="-3492500" algn="ctr" defTabSz="1008063"/>
              <a:r>
                <a:rPr lang="en-US" b="1" dirty="0">
                  <a:solidFill>
                    <a:srgbClr val="000066"/>
                  </a:solidFill>
                  <a:latin typeface="Times New Roman" panose="02020603050405020304" pitchFamily="18" charset="0"/>
                  <a:cs typeface="Times New Roman" panose="02020603050405020304" pitchFamily="18" charset="0"/>
                </a:rPr>
                <a:t>Ecosystem for</a:t>
              </a:r>
            </a:p>
            <a:p>
              <a:pPr marL="2598738" indent="-2598738" algn="ctr"/>
              <a:r>
                <a:rPr lang="en-US" b="1" dirty="0">
                  <a:solidFill>
                    <a:srgbClr val="000066"/>
                  </a:solidFill>
                  <a:latin typeface="Times New Roman" panose="02020603050405020304" pitchFamily="18" charset="0"/>
                  <a:cs typeface="Times New Roman" panose="02020603050405020304" pitchFamily="18" charset="0"/>
                </a:rPr>
                <a:t>Supercomputer Modeling</a:t>
              </a:r>
              <a:endParaRPr lang="ru-RU" b="1" dirty="0">
                <a:solidFill>
                  <a:srgbClr val="000066"/>
                </a:solidFill>
                <a:latin typeface="Times New Roman" panose="02020603050405020304" pitchFamily="18" charset="0"/>
                <a:cs typeface="Times New Roman" panose="02020603050405020304" pitchFamily="18" charset="0"/>
              </a:endParaRPr>
            </a:p>
          </p:txBody>
        </p:sp>
        <p:pic>
          <p:nvPicPr>
            <p:cNvPr id="5" name="Picture 2" descr="http://www.rscgroup.ru/sites/default/files/images/img_892.jpg">
              <a:extLst>
                <a:ext uri="{FF2B5EF4-FFF2-40B4-BE49-F238E27FC236}">
                  <a16:creationId xmlns:a16="http://schemas.microsoft.com/office/drawing/2014/main" id="{B140D235-8A21-47F9-8A4D-5133D42DBA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633" y="-58863"/>
              <a:ext cx="2419593" cy="194513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Стрелка: вправо 7">
              <a:extLst>
                <a:ext uri="{FF2B5EF4-FFF2-40B4-BE49-F238E27FC236}">
                  <a16:creationId xmlns:a16="http://schemas.microsoft.com/office/drawing/2014/main" id="{90C6F0FC-74F6-4036-ABFC-E8780CCAE50D}"/>
                </a:ext>
              </a:extLst>
            </p:cNvPr>
            <p:cNvSpPr/>
            <p:nvPr/>
          </p:nvSpPr>
          <p:spPr>
            <a:xfrm>
              <a:off x="2445273" y="1918634"/>
              <a:ext cx="4291580" cy="1634351"/>
            </a:xfrm>
            <a:prstGeom prst="rightArrow">
              <a:avLst>
                <a:gd name="adj1" fmla="val 50000"/>
                <a:gd name="adj2" fmla="val 45926"/>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8738" indent="-2598738" defTabSz="1008063"/>
              <a:r>
                <a:rPr lang="ru-RU" sz="2400" dirty="0">
                  <a:solidFill>
                    <a:srgbClr val="0070C0"/>
                  </a:solidFill>
                  <a:latin typeface="Arial Black" panose="020B0A04020102020204" pitchFamily="34" charset="0"/>
                </a:rPr>
                <a:t>           </a:t>
              </a:r>
              <a:endParaRPr lang="ru-RU" b="1" dirty="0">
                <a:solidFill>
                  <a:srgbClr val="000066"/>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6A6ED712-9880-4C63-811C-E9391DFFF52D}"/>
                </a:ext>
              </a:extLst>
            </p:cNvPr>
            <p:cNvPicPr>
              <a:picLocks noChangeAspect="1"/>
            </p:cNvPicPr>
            <p:nvPr/>
          </p:nvPicPr>
          <p:blipFill>
            <a:blip r:embed="rId4"/>
            <a:stretch>
              <a:fillRect/>
            </a:stretch>
          </p:blipFill>
          <p:spPr>
            <a:xfrm>
              <a:off x="-522971" y="2031997"/>
              <a:ext cx="2977026" cy="1589357"/>
            </a:xfrm>
            <a:prstGeom prst="rect">
              <a:avLst/>
            </a:prstGeom>
          </p:spPr>
        </p:pic>
        <p:sp>
          <p:nvSpPr>
            <p:cNvPr id="11" name="Стрелка: вправо 10">
              <a:extLst>
                <a:ext uri="{FF2B5EF4-FFF2-40B4-BE49-F238E27FC236}">
                  <a16:creationId xmlns:a16="http://schemas.microsoft.com/office/drawing/2014/main" id="{00B74D29-9014-432D-9BFC-2C0E8EBCE788}"/>
                </a:ext>
              </a:extLst>
            </p:cNvPr>
            <p:cNvSpPr/>
            <p:nvPr/>
          </p:nvSpPr>
          <p:spPr>
            <a:xfrm>
              <a:off x="2454055" y="3601013"/>
              <a:ext cx="4331059" cy="1642083"/>
            </a:xfrm>
            <a:prstGeom prst="rightArrow">
              <a:avLst>
                <a:gd name="adj1" fmla="val 50000"/>
                <a:gd name="adj2" fmla="val 47738"/>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0" indent="-3492500" algn="ctr" defTabSz="1008063"/>
              <a:r>
                <a:rPr lang="ru-RU" sz="2400" dirty="0">
                  <a:solidFill>
                    <a:srgbClr val="0070C0"/>
                  </a:solidFill>
                  <a:latin typeface="Arial Black" panose="020B0A04020102020204" pitchFamily="34" charset="0"/>
                </a:rPr>
                <a:t>    </a:t>
              </a:r>
              <a:r>
                <a:rPr lang="en-US" sz="2400" dirty="0">
                  <a:solidFill>
                    <a:srgbClr val="0070C0"/>
                  </a:solidFill>
                  <a:latin typeface="Arial Black" panose="020B0A04020102020204" pitchFamily="34" charset="0"/>
                </a:rPr>
                <a:t>     </a:t>
              </a:r>
              <a:endParaRPr lang="ru-RU" b="1" dirty="0">
                <a:solidFill>
                  <a:srgbClr val="000066"/>
                </a:solidFill>
                <a:latin typeface="Times New Roman" panose="02020603050405020304" pitchFamily="18" charset="0"/>
                <a:cs typeface="Times New Roman" panose="02020603050405020304" pitchFamily="18" charset="0"/>
              </a:endParaRPr>
            </a:p>
          </p:txBody>
        </p:sp>
        <p:pic>
          <p:nvPicPr>
            <p:cNvPr id="20" name="Рисунок 19">
              <a:extLst>
                <a:ext uri="{FF2B5EF4-FFF2-40B4-BE49-F238E27FC236}">
                  <a16:creationId xmlns:a16="http://schemas.microsoft.com/office/drawing/2014/main" id="{B1D38C23-9E02-4F47-987D-2345B29E5255}"/>
                </a:ext>
              </a:extLst>
            </p:cNvPr>
            <p:cNvPicPr>
              <a:picLocks noChangeAspect="1"/>
            </p:cNvPicPr>
            <p:nvPr/>
          </p:nvPicPr>
          <p:blipFill>
            <a:blip r:embed="rId5"/>
            <a:stretch>
              <a:fillRect/>
            </a:stretch>
          </p:blipFill>
          <p:spPr>
            <a:xfrm>
              <a:off x="-489693" y="3698707"/>
              <a:ext cx="2943746" cy="1893411"/>
            </a:xfrm>
            <a:prstGeom prst="rect">
              <a:avLst/>
            </a:prstGeom>
          </p:spPr>
        </p:pic>
      </p:grpSp>
      <p:sp>
        <p:nvSpPr>
          <p:cNvPr id="17" name="Прямоугольник 16">
            <a:extLst>
              <a:ext uri="{FF2B5EF4-FFF2-40B4-BE49-F238E27FC236}">
                <a16:creationId xmlns:a16="http://schemas.microsoft.com/office/drawing/2014/main" id="{6E812930-0B38-45F9-A2DA-92954FCE1D4A}"/>
              </a:ext>
            </a:extLst>
          </p:cNvPr>
          <p:cNvSpPr/>
          <p:nvPr/>
        </p:nvSpPr>
        <p:spPr>
          <a:xfrm>
            <a:off x="832677" y="6541"/>
            <a:ext cx="10559846" cy="954107"/>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2800" b="1" dirty="0">
                <a:effectLst>
                  <a:outerShdw blurRad="38100" dist="38100" dir="2700000" algn="tl">
                    <a:srgbClr val="000000">
                      <a:alpha val="43137"/>
                    </a:srgbClr>
                  </a:outerShdw>
                </a:effectLst>
              </a:rPr>
              <a:t>Development of tools and services for users of the “</a:t>
            </a:r>
            <a:r>
              <a:rPr lang="en-US" sz="2800" b="1" dirty="0" err="1">
                <a:effectLst>
                  <a:outerShdw blurRad="38100" dist="38100" dir="2700000" algn="tl">
                    <a:srgbClr val="000000">
                      <a:alpha val="43137"/>
                    </a:srgbClr>
                  </a:outerShdw>
                </a:effectLst>
              </a:rPr>
              <a:t>Govorun</a:t>
            </a:r>
            <a:r>
              <a:rPr lang="en-US" sz="2800" b="1" dirty="0">
                <a:effectLst>
                  <a:outerShdw blurRad="38100" dist="38100" dir="2700000" algn="tl">
                    <a:srgbClr val="000000">
                      <a:alpha val="43137"/>
                    </a:srgbClr>
                  </a:outerShdw>
                </a:effectLst>
              </a:rPr>
              <a:t>” supercomputer</a:t>
            </a:r>
            <a:endParaRPr lang="ru-RU" sz="2800" b="1" dirty="0">
              <a:effectLst>
                <a:outerShdw blurRad="38100" dist="38100" dir="2700000" algn="tl">
                  <a:srgbClr val="000000">
                    <a:alpha val="43137"/>
                  </a:srgbClr>
                </a:outerShdw>
              </a:effectLst>
            </a:endParaRPr>
          </a:p>
        </p:txBody>
      </p:sp>
      <p:pic>
        <p:nvPicPr>
          <p:cNvPr id="18" name="Рисунок 17">
            <a:extLst>
              <a:ext uri="{FF2B5EF4-FFF2-40B4-BE49-F238E27FC236}">
                <a16:creationId xmlns:a16="http://schemas.microsoft.com/office/drawing/2014/main" id="{C5CB77A0-2889-45C4-89AB-418D6B4EC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9612" y="41223"/>
            <a:ext cx="1000808" cy="697302"/>
          </a:xfrm>
          <a:prstGeom prst="rect">
            <a:avLst/>
          </a:prstGeom>
        </p:spPr>
      </p:pic>
      <p:grpSp>
        <p:nvGrpSpPr>
          <p:cNvPr id="6" name="Группа 5"/>
          <p:cNvGrpSpPr/>
          <p:nvPr/>
        </p:nvGrpSpPr>
        <p:grpSpPr>
          <a:xfrm>
            <a:off x="5842203" y="1129852"/>
            <a:ext cx="6195174" cy="5644231"/>
            <a:chOff x="7482016" y="1331201"/>
            <a:chExt cx="4015323" cy="5241534"/>
          </a:xfrm>
          <a:solidFill>
            <a:schemeClr val="bg2">
              <a:lumMod val="40000"/>
              <a:lumOff val="60000"/>
            </a:schemeClr>
          </a:solidFill>
        </p:grpSpPr>
        <p:sp>
          <p:nvSpPr>
            <p:cNvPr id="21" name="Прямоугольник: скругленные углы 20">
              <a:extLst>
                <a:ext uri="{FF2B5EF4-FFF2-40B4-BE49-F238E27FC236}">
                  <a16:creationId xmlns:a16="http://schemas.microsoft.com/office/drawing/2014/main" id="{1FF095B5-DD7C-4E41-815F-D036579C8DA8}"/>
                </a:ext>
              </a:extLst>
            </p:cNvPr>
            <p:cNvSpPr/>
            <p:nvPr/>
          </p:nvSpPr>
          <p:spPr>
            <a:xfrm>
              <a:off x="7482016" y="1331201"/>
              <a:ext cx="4015323" cy="5241534"/>
            </a:xfrm>
            <a:prstGeom prst="roundRect">
              <a:avLst/>
            </a:prstGeom>
            <a:grp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ru-RU" sz="2000" dirty="0">
                <a:solidFill>
                  <a:prstClr val="white"/>
                </a:solidFill>
                <a:latin typeface="Arial Black" panose="020B0A04020102020204" pitchFamily="34" charset="0"/>
              </a:endParaRPr>
            </a:p>
            <a:p>
              <a:pPr algn="ctr"/>
              <a:endParaRPr lang="en-US" dirty="0">
                <a:solidFill>
                  <a:prstClr val="white"/>
                </a:solidFill>
                <a:latin typeface="Times New Roman" panose="02020603050405020304" pitchFamily="18" charset="0"/>
                <a:cs typeface="Times New Roman" panose="02020603050405020304" pitchFamily="18" charset="0"/>
              </a:endParaRPr>
            </a:p>
            <a:p>
              <a:pPr algn="ctr"/>
              <a:endParaRPr lang="en-US" sz="2000" dirty="0">
                <a:solidFill>
                  <a:prstClr val="white"/>
                </a:solidFill>
                <a:latin typeface="Arial Black" panose="020B0A04020102020204" pitchFamily="34" charset="0"/>
              </a:endParaRPr>
            </a:p>
            <a:p>
              <a:pPr algn="ctr"/>
              <a:endParaRPr lang="ru-RU" sz="2400" dirty="0">
                <a:solidFill>
                  <a:prstClr val="white"/>
                </a:solidFill>
                <a:latin typeface="Arial Black" panose="020B0A04020102020204" pitchFamily="34" charset="0"/>
              </a:endParaRPr>
            </a:p>
          </p:txBody>
        </p:sp>
        <p:pic>
          <p:nvPicPr>
            <p:cNvPr id="24" name="Рисунок 23">
              <a:extLst>
                <a:ext uri="{FF2B5EF4-FFF2-40B4-BE49-F238E27FC236}">
                  <a16:creationId xmlns:a16="http://schemas.microsoft.com/office/drawing/2014/main" id="{F3B057BB-B6CD-4C5D-80DC-8A8F0F7108DC}"/>
                </a:ext>
              </a:extLst>
            </p:cNvPr>
            <p:cNvPicPr>
              <a:picLocks noChangeAspect="1"/>
            </p:cNvPicPr>
            <p:nvPr/>
          </p:nvPicPr>
          <p:blipFill>
            <a:blip r:embed="rId7"/>
            <a:stretch>
              <a:fillRect/>
            </a:stretch>
          </p:blipFill>
          <p:spPr>
            <a:xfrm>
              <a:off x="8870498" y="1564376"/>
              <a:ext cx="1505240" cy="1156477"/>
            </a:xfrm>
            <a:prstGeom prst="rect">
              <a:avLst/>
            </a:prstGeom>
            <a:grpFill/>
            <a:ln>
              <a:solidFill>
                <a:schemeClr val="tx2">
                  <a:lumMod val="10000"/>
                </a:schemeClr>
              </a:solidFill>
            </a:ln>
            <a:effectLst>
              <a:softEdge rad="127000"/>
            </a:effectLst>
          </p:spPr>
        </p:pic>
        <p:pic>
          <p:nvPicPr>
            <p:cNvPr id="22" name="Рисунок 21">
              <a:extLst>
                <a:ext uri="{FF2B5EF4-FFF2-40B4-BE49-F238E27FC236}">
                  <a16:creationId xmlns:a16="http://schemas.microsoft.com/office/drawing/2014/main" id="{194AEEFE-BF5F-4108-8878-1B32086D82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573" y="1875835"/>
              <a:ext cx="1313337" cy="636010"/>
            </a:xfrm>
            <a:prstGeom prst="rect">
              <a:avLst/>
            </a:prstGeom>
            <a:grpFill/>
            <a:ln w="38100" cap="sq">
              <a:solidFill>
                <a:schemeClr val="tx2">
                  <a:lumMod val="10000"/>
                </a:schemeClr>
              </a:solidFill>
              <a:prstDash val="solid"/>
              <a:miter lim="800000"/>
            </a:ln>
            <a:effectLst>
              <a:outerShdw blurRad="50800" dist="38100" dir="2700000" algn="tl" rotWithShape="0">
                <a:srgbClr val="000000">
                  <a:alpha val="43000"/>
                </a:srgbClr>
              </a:outerShdw>
              <a:softEdge rad="127000"/>
            </a:effectLst>
          </p:spPr>
        </p:pic>
      </p:grpSp>
      <p:pic>
        <p:nvPicPr>
          <p:cNvPr id="28" name="Рисунок 27"/>
          <p:cNvPicPr/>
          <p:nvPr/>
        </p:nvPicPr>
        <p:blipFill>
          <a:blip r:embed="rId9" cstate="print">
            <a:extLst>
              <a:ext uri="{28A0092B-C50C-407E-A947-70E740481C1C}">
                <a14:useLocalDpi xmlns:a14="http://schemas.microsoft.com/office/drawing/2010/main" val="0"/>
              </a:ext>
            </a:extLst>
          </a:blip>
          <a:stretch>
            <a:fillRect/>
          </a:stretch>
        </p:blipFill>
        <p:spPr>
          <a:xfrm>
            <a:off x="10294379" y="1322759"/>
            <a:ext cx="1445652" cy="1361693"/>
          </a:xfrm>
          <a:prstGeom prst="rect">
            <a:avLst/>
          </a:prstGeom>
          <a:effectLst>
            <a:softEdge rad="127000"/>
          </a:effectLst>
        </p:spPr>
      </p:pic>
      <p:sp>
        <p:nvSpPr>
          <p:cNvPr id="7" name="Прямоугольник 6"/>
          <p:cNvSpPr/>
          <p:nvPr/>
        </p:nvSpPr>
        <p:spPr>
          <a:xfrm>
            <a:off x="5891790" y="2971037"/>
            <a:ext cx="6096000" cy="646331"/>
          </a:xfrm>
          <a:prstGeom prst="rect">
            <a:avLst/>
          </a:prstGeom>
        </p:spPr>
        <p:txBody>
          <a:bodyPr>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RESEARCH ENVIRONMENT FOR SOLVING RESOURCE-INTENSIVE TASKS OF JINR</a:t>
            </a:r>
            <a:r>
              <a:rPr lang="ru-RU" b="1" dirty="0">
                <a:solidFill>
                  <a:srgbClr val="002060"/>
                </a:solidFill>
                <a:latin typeface="Times New Roman" panose="02020603050405020304" pitchFamily="18" charset="0"/>
                <a:cs typeface="Times New Roman" panose="02020603050405020304" pitchFamily="18" charset="0"/>
              </a:rPr>
              <a:t>:</a:t>
            </a:r>
          </a:p>
        </p:txBody>
      </p:sp>
      <p:sp>
        <p:nvSpPr>
          <p:cNvPr id="9" name="Прямоугольник 8"/>
          <p:cNvSpPr/>
          <p:nvPr/>
        </p:nvSpPr>
        <p:spPr>
          <a:xfrm>
            <a:off x="7167716" y="3701970"/>
            <a:ext cx="6096000" cy="2031325"/>
          </a:xfrm>
          <a:prstGeom prst="rect">
            <a:avLst/>
          </a:prstGeom>
        </p:spPr>
        <p:txBody>
          <a:bodyPr>
            <a:spAutoFit/>
          </a:bodyPr>
          <a:lstStyle/>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Parallel computing</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ML/DL/AI tasks</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Quantum computing</a:t>
            </a: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Tools for data analysis and visualization</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Calculations on application packages</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Web services for application programs</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Training courses</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2518454" y="3467750"/>
            <a:ext cx="2598559" cy="646331"/>
          </a:xfrm>
          <a:prstGeom prst="rect">
            <a:avLst/>
          </a:prstGeom>
        </p:spPr>
        <p:txBody>
          <a:bodyPr wrap="square">
            <a:spAutoFit/>
          </a:bodyPr>
          <a:lstStyle/>
          <a:p>
            <a:pPr marL="2598738" indent="-2598738" algn="ctr" defTabSz="1008063"/>
            <a:r>
              <a:rPr lang="en-US" b="1" dirty="0">
                <a:solidFill>
                  <a:srgbClr val="000066"/>
                </a:solidFill>
                <a:latin typeface="Times New Roman" panose="02020603050405020304" pitchFamily="18" charset="0"/>
                <a:cs typeface="Times New Roman" panose="02020603050405020304" pitchFamily="18" charset="0"/>
              </a:rPr>
              <a:t>Ecosystem for</a:t>
            </a:r>
          </a:p>
          <a:p>
            <a:pPr marL="2598738" indent="-2598738" algn="ctr" defTabSz="1008063"/>
            <a:r>
              <a:rPr lang="en-US" b="1" dirty="0">
                <a:solidFill>
                  <a:srgbClr val="000066"/>
                </a:solidFill>
                <a:latin typeface="Times New Roman" panose="02020603050405020304" pitchFamily="18" charset="0"/>
                <a:cs typeface="Times New Roman" panose="02020603050405020304" pitchFamily="18" charset="0"/>
              </a:rPr>
              <a:t>Machine/Deep Learning</a:t>
            </a:r>
            <a:endParaRPr lang="ru-RU" b="1" dirty="0">
              <a:solidFill>
                <a:srgbClr val="000066"/>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141037" y="4861648"/>
            <a:ext cx="3505503" cy="646331"/>
          </a:xfrm>
          <a:prstGeom prst="rect">
            <a:avLst/>
          </a:prstGeom>
        </p:spPr>
        <p:txBody>
          <a:bodyPr wrap="square">
            <a:spAutoFit/>
          </a:bodyPr>
          <a:lstStyle/>
          <a:p>
            <a:pPr marL="3492500" indent="-3492500" algn="ctr" defTabSz="1008063"/>
            <a:r>
              <a:rPr lang="en-US" b="1" dirty="0">
                <a:solidFill>
                  <a:srgbClr val="000066"/>
                </a:solidFill>
                <a:latin typeface="Times New Roman" panose="02020603050405020304" pitchFamily="18" charset="0"/>
                <a:cs typeface="Times New Roman" panose="02020603050405020304" pitchFamily="18" charset="0"/>
              </a:rPr>
              <a:t>Ecosystem for</a:t>
            </a:r>
          </a:p>
          <a:p>
            <a:pPr marL="3492500" indent="-3492500" algn="ctr" defTabSz="1008063"/>
            <a:r>
              <a:rPr lang="en-US" b="1" dirty="0">
                <a:solidFill>
                  <a:srgbClr val="000066"/>
                </a:solidFill>
                <a:latin typeface="Times New Roman" panose="02020603050405020304" pitchFamily="18" charset="0"/>
                <a:cs typeface="Times New Roman" panose="02020603050405020304" pitchFamily="18" charset="0"/>
              </a:rPr>
              <a:t>Applied Computations</a:t>
            </a:r>
            <a:endParaRPr lang="ru-RU"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020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E8F4217-0A17-4E51-978E-E60E5BC89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4338" y="59454"/>
            <a:ext cx="971768" cy="677069"/>
          </a:xfrm>
          <a:prstGeom prst="rect">
            <a:avLst/>
          </a:prstGeom>
        </p:spPr>
      </p:pic>
      <p:pic>
        <p:nvPicPr>
          <p:cNvPr id="19" name="Рисунок 18">
            <a:extLst>
              <a:ext uri="{FF2B5EF4-FFF2-40B4-BE49-F238E27FC236}">
                <a16:creationId xmlns:a16="http://schemas.microsoft.com/office/drawing/2014/main" id="{4AB727C6-EEF1-4F12-BA4D-8B78EB0C0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4" y="31056"/>
            <a:ext cx="897867" cy="705467"/>
          </a:xfrm>
          <a:prstGeom prst="rect">
            <a:avLst/>
          </a:prstGeom>
          <a:solidFill>
            <a:schemeClr val="tx1"/>
          </a:solidFill>
        </p:spPr>
      </p:pic>
      <p:sp>
        <p:nvSpPr>
          <p:cNvPr id="20" name="Прямоугольник 19"/>
          <p:cNvSpPr/>
          <p:nvPr/>
        </p:nvSpPr>
        <p:spPr>
          <a:xfrm>
            <a:off x="1283290" y="76188"/>
            <a:ext cx="9372499" cy="757130"/>
          </a:xfrm>
          <a:prstGeom prst="rect">
            <a:avLst/>
          </a:prstGeom>
          <a:effectLst>
            <a:outerShdw blurRad="50800" dist="50800" dir="5400000" algn="ctr" rotWithShape="0">
              <a:schemeClr val="bg1"/>
            </a:outerShdw>
          </a:effectLst>
        </p:spPr>
        <p:txBody>
          <a:bodyPr wrap="square">
            <a:spAutoFit/>
          </a:bodyPr>
          <a:lstStyle/>
          <a:p>
            <a:pPr algn="ctr" defTabSz="404131">
              <a:lnSpc>
                <a:spcPct val="90000"/>
              </a:lnSpc>
              <a:buClr>
                <a:srgbClr val="000000"/>
              </a:buClr>
              <a:buSzPct val="100000"/>
              <a:defRPr/>
            </a:pPr>
            <a:r>
              <a:rPr lang="en-US" sz="2400" b="1" dirty="0">
                <a:solidFill>
                  <a:prstClr val="white"/>
                </a:solidFill>
                <a:effectLst>
                  <a:outerShdw blurRad="38100" dist="38100" dir="2700000" algn="tl">
                    <a:srgbClr val="000000">
                      <a:alpha val="43137"/>
                    </a:srgbClr>
                  </a:outerShdw>
                </a:effectLst>
              </a:rPr>
              <a:t>Information System for the tasks of RADIATION BIOLOGY</a:t>
            </a:r>
          </a:p>
          <a:p>
            <a:pPr algn="ctr" defTabSz="404131">
              <a:lnSpc>
                <a:spcPct val="90000"/>
              </a:lnSpc>
              <a:buClr>
                <a:srgbClr val="000000"/>
              </a:buClr>
              <a:buSzPct val="100000"/>
              <a:defRPr/>
            </a:pPr>
            <a:r>
              <a:rPr lang="en-US" sz="2400" b="1" dirty="0">
                <a:solidFill>
                  <a:prstClr val="white"/>
                </a:solidFill>
                <a:effectLst>
                  <a:outerShdw blurRad="38100" dist="38100" dir="2700000" algn="tl">
                    <a:srgbClr val="000000">
                      <a:alpha val="43137"/>
                    </a:srgbClr>
                  </a:outerShdw>
                </a:effectLst>
              </a:rPr>
              <a:t>https://bio.jinr.ru</a:t>
            </a:r>
            <a:endParaRPr lang="ru-RU" sz="2400" b="1" dirty="0">
              <a:solidFill>
                <a:prstClr val="white"/>
              </a:solidFill>
              <a:effectLst>
                <a:outerShdw blurRad="38100" dist="38100" dir="2700000" algn="tl">
                  <a:srgbClr val="000000">
                    <a:alpha val="43137"/>
                  </a:srgbClr>
                </a:outerShdw>
              </a:effectLst>
            </a:endParaRPr>
          </a:p>
        </p:txBody>
      </p:sp>
      <p:grpSp>
        <p:nvGrpSpPr>
          <p:cNvPr id="23" name="Группа 22">
            <a:extLst>
              <a:ext uri="{FF2B5EF4-FFF2-40B4-BE49-F238E27FC236}">
                <a16:creationId xmlns:a16="http://schemas.microsoft.com/office/drawing/2014/main" id="{25EA8EA6-F77E-949B-120B-223713EB461B}"/>
              </a:ext>
            </a:extLst>
          </p:cNvPr>
          <p:cNvGrpSpPr/>
          <p:nvPr/>
        </p:nvGrpSpPr>
        <p:grpSpPr>
          <a:xfrm>
            <a:off x="352677" y="985755"/>
            <a:ext cx="4770970" cy="2854526"/>
            <a:chOff x="490818" y="1311087"/>
            <a:chExt cx="4679576" cy="2729753"/>
          </a:xfrm>
          <a:solidFill>
            <a:schemeClr val="tx1"/>
          </a:solidFill>
        </p:grpSpPr>
        <p:sp>
          <p:nvSpPr>
            <p:cNvPr id="24" name="Прямоугольник: скругленные углы 23">
              <a:extLst>
                <a:ext uri="{FF2B5EF4-FFF2-40B4-BE49-F238E27FC236}">
                  <a16:creationId xmlns:a16="http://schemas.microsoft.com/office/drawing/2014/main" id="{3BE7D522-7547-7288-40E6-F9456BE59B94}"/>
                </a:ext>
              </a:extLst>
            </p:cNvPr>
            <p:cNvSpPr/>
            <p:nvPr/>
          </p:nvSpPr>
          <p:spPr>
            <a:xfrm>
              <a:off x="490818" y="1311087"/>
              <a:ext cx="4679576" cy="2729753"/>
            </a:xfrm>
            <a:prstGeom prst="roundRect">
              <a:avLst>
                <a:gd name="adj" fmla="val 775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TextBox 24">
              <a:extLst>
                <a:ext uri="{FF2B5EF4-FFF2-40B4-BE49-F238E27FC236}">
                  <a16:creationId xmlns:a16="http://schemas.microsoft.com/office/drawing/2014/main" id="{72871A79-5071-987F-3C5E-52E38068F6F6}"/>
                </a:ext>
              </a:extLst>
            </p:cNvPr>
            <p:cNvSpPr txBox="1"/>
            <p:nvPr/>
          </p:nvSpPr>
          <p:spPr>
            <a:xfrm>
              <a:off x="576030" y="1386305"/>
              <a:ext cx="4594364" cy="559214"/>
            </a:xfrm>
            <a:prstGeom prst="rect">
              <a:avLst/>
            </a:prstGeom>
            <a:grpFill/>
          </p:spPr>
          <p:txBody>
            <a:bodyPr wrap="square" rtlCol="0">
              <a:spAutoFit/>
            </a:bodyPr>
            <a:lstStyle/>
            <a:p>
              <a:pPr algn="ctr"/>
              <a:r>
                <a:rPr lang="en-US" sz="1600" dirty="0">
                  <a:solidFill>
                    <a:srgbClr val="002060"/>
                  </a:solidFill>
                </a:rPr>
                <a:t>Machine and deep learning methods, computer vision and neural network approaches</a:t>
              </a:r>
              <a:endParaRPr lang="ru-RU" sz="1600" dirty="0">
                <a:solidFill>
                  <a:srgbClr val="002060"/>
                </a:solidFill>
              </a:endParaRPr>
            </a:p>
          </p:txBody>
        </p:sp>
        <p:grpSp>
          <p:nvGrpSpPr>
            <p:cNvPr id="26" name="Group 96">
              <a:extLst>
                <a:ext uri="{FF2B5EF4-FFF2-40B4-BE49-F238E27FC236}">
                  <a16:creationId xmlns:a16="http://schemas.microsoft.com/office/drawing/2014/main" id="{5B586984-919B-C97E-4A3C-C9FA0794F111}"/>
                </a:ext>
              </a:extLst>
            </p:cNvPr>
            <p:cNvGrpSpPr/>
            <p:nvPr/>
          </p:nvGrpSpPr>
          <p:grpSpPr>
            <a:xfrm>
              <a:off x="576031" y="1914625"/>
              <a:ext cx="1806339" cy="2023127"/>
              <a:chOff x="124387" y="1419411"/>
              <a:chExt cx="2395623" cy="2426919"/>
            </a:xfrm>
            <a:grpFill/>
          </p:grpSpPr>
          <p:pic>
            <p:nvPicPr>
              <p:cNvPr id="30" name="Picture 16" descr="GitHub - bokeh/bokeh: Interactive Data Visualization in the ...">
                <a:extLst>
                  <a:ext uri="{FF2B5EF4-FFF2-40B4-BE49-F238E27FC236}">
                    <a16:creationId xmlns:a16="http://schemas.microsoft.com/office/drawing/2014/main" id="{93C67750-A884-ABB0-3561-4345B595AB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854" y="2380459"/>
                <a:ext cx="816292" cy="232672"/>
              </a:xfrm>
              <a:prstGeom prst="rect">
                <a:avLst/>
              </a:prstGeom>
              <a:grpFill/>
            </p:spPr>
          </p:pic>
          <p:pic>
            <p:nvPicPr>
              <p:cNvPr id="31" name="Picture 10" descr="Keras: the Python deep learning API">
                <a:extLst>
                  <a:ext uri="{FF2B5EF4-FFF2-40B4-BE49-F238E27FC236}">
                    <a16:creationId xmlns:a16="http://schemas.microsoft.com/office/drawing/2014/main" id="{5B999B49-484C-F920-F1BE-5A9C6E5B1C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071" y="3391646"/>
                <a:ext cx="1038889" cy="301278"/>
              </a:xfrm>
              <a:prstGeom prst="rect">
                <a:avLst/>
              </a:prstGeom>
              <a:grpFill/>
            </p:spPr>
          </p:pic>
          <p:pic>
            <p:nvPicPr>
              <p:cNvPr id="32" name="Picture 6" descr="TensorFlow — Википедия">
                <a:extLst>
                  <a:ext uri="{FF2B5EF4-FFF2-40B4-BE49-F238E27FC236}">
                    <a16:creationId xmlns:a16="http://schemas.microsoft.com/office/drawing/2014/main" id="{80D0723A-5B6E-5571-A118-E4B2870372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720" y="2116971"/>
                <a:ext cx="868680" cy="723900"/>
              </a:xfrm>
              <a:prstGeom prst="rect">
                <a:avLst/>
              </a:prstGeom>
              <a:grpFill/>
            </p:spPr>
          </p:pic>
          <p:pic>
            <p:nvPicPr>
              <p:cNvPr id="33" name="Picture 8" descr="How to shrink NumPy, SciPy, Pandas, and Matplotlib for your data ...">
                <a:extLst>
                  <a:ext uri="{FF2B5EF4-FFF2-40B4-BE49-F238E27FC236}">
                    <a16:creationId xmlns:a16="http://schemas.microsoft.com/office/drawing/2014/main" id="{65719A05-A084-59CC-2DDA-C860873EB9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229" y="2870871"/>
                <a:ext cx="1505902" cy="492451"/>
              </a:xfrm>
              <a:prstGeom prst="rect">
                <a:avLst/>
              </a:prstGeom>
              <a:grpFill/>
            </p:spPr>
          </p:pic>
          <p:pic>
            <p:nvPicPr>
              <p:cNvPr id="34" name="Picture 4" descr="Python — Википедия">
                <a:extLst>
                  <a:ext uri="{FF2B5EF4-FFF2-40B4-BE49-F238E27FC236}">
                    <a16:creationId xmlns:a16="http://schemas.microsoft.com/office/drawing/2014/main" id="{195C6444-2E2F-FF30-2F05-DB34389D28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387" y="1441919"/>
                <a:ext cx="756820" cy="756820"/>
              </a:xfrm>
              <a:prstGeom prst="rect">
                <a:avLst/>
              </a:prstGeom>
              <a:grpFill/>
            </p:spPr>
          </p:pic>
          <p:pic>
            <p:nvPicPr>
              <p:cNvPr id="35" name="Picture 12" descr="Введение в Scikit-learn">
                <a:extLst>
                  <a:ext uri="{FF2B5EF4-FFF2-40B4-BE49-F238E27FC236}">
                    <a16:creationId xmlns:a16="http://schemas.microsoft.com/office/drawing/2014/main" id="{DD50B754-74E4-A1F7-19DA-9412FAE95D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3131" y="3210660"/>
                <a:ext cx="796879" cy="428987"/>
              </a:xfrm>
              <a:prstGeom prst="rect">
                <a:avLst/>
              </a:prstGeom>
              <a:grpFill/>
            </p:spPr>
          </p:pic>
          <p:pic>
            <p:nvPicPr>
              <p:cNvPr id="36" name="Picture 14" descr="Настраиваем Python для машинного обучения на Windows">
                <a:extLst>
                  <a:ext uri="{FF2B5EF4-FFF2-40B4-BE49-F238E27FC236}">
                    <a16:creationId xmlns:a16="http://schemas.microsoft.com/office/drawing/2014/main" id="{A4CB97C6-828D-3161-3D19-58AEB6687DA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1207" y="3339600"/>
                <a:ext cx="1013460" cy="506730"/>
              </a:xfrm>
              <a:prstGeom prst="rect">
                <a:avLst/>
              </a:prstGeom>
              <a:grpFill/>
            </p:spPr>
          </p:pic>
          <p:pic>
            <p:nvPicPr>
              <p:cNvPr id="37" name="Picture 22" descr="OpenCV — Википедия">
                <a:extLst>
                  <a:ext uri="{FF2B5EF4-FFF2-40B4-BE49-F238E27FC236}">
                    <a16:creationId xmlns:a16="http://schemas.microsoft.com/office/drawing/2014/main" id="{7B8CB0F6-585E-A660-0FFA-863ED94827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9293" y="1419411"/>
                <a:ext cx="688681" cy="848332"/>
              </a:xfrm>
              <a:prstGeom prst="rect">
                <a:avLst/>
              </a:prstGeom>
              <a:grpFill/>
            </p:spPr>
          </p:pic>
        </p:grpSp>
        <p:pic>
          <p:nvPicPr>
            <p:cNvPr id="27" name="Рисунок 9">
              <a:extLst>
                <a:ext uri="{FF2B5EF4-FFF2-40B4-BE49-F238E27FC236}">
                  <a16:creationId xmlns:a16="http://schemas.microsoft.com/office/drawing/2014/main" id="{91645305-6E1D-FA7D-21E4-9BFD89B2DFC3}"/>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5088" y="2021767"/>
              <a:ext cx="1427034" cy="989248"/>
            </a:xfrm>
            <a:prstGeom prst="rect">
              <a:avLst/>
            </a:prstGeom>
            <a:grpFill/>
            <a:ln>
              <a:noFill/>
            </a:ln>
            <a:effectLst>
              <a:softEdge rad="112500"/>
            </a:effectLst>
          </p:spPr>
        </p:pic>
        <p:pic>
          <p:nvPicPr>
            <p:cNvPr id="28" name="Рисунок 20">
              <a:extLst>
                <a:ext uri="{FF2B5EF4-FFF2-40B4-BE49-F238E27FC236}">
                  <a16:creationId xmlns:a16="http://schemas.microsoft.com/office/drawing/2014/main" id="{A34DD2E8-1CED-BF9C-5ECB-970FC292DCA1}"/>
                </a:ext>
              </a:extLst>
            </p:cNvPr>
            <p:cNvPicPr>
              <a:picLocks noChangeAspect="1"/>
            </p:cNvPicPr>
            <p:nvPr/>
          </p:nvPicPr>
          <p:blipFill>
            <a:blip r:embed="rId13"/>
            <a:stretch>
              <a:fillRect/>
            </a:stretch>
          </p:blipFill>
          <p:spPr>
            <a:xfrm>
              <a:off x="2851254" y="2976794"/>
              <a:ext cx="1589207" cy="1028558"/>
            </a:xfrm>
            <a:prstGeom prst="rect">
              <a:avLst/>
            </a:prstGeom>
            <a:grpFill/>
            <a:ln>
              <a:noFill/>
            </a:ln>
            <a:effectLst>
              <a:softEdge rad="112500"/>
            </a:effectLst>
          </p:spPr>
        </p:pic>
        <p:pic>
          <p:nvPicPr>
            <p:cNvPr id="29" name="Рисунок 28">
              <a:extLst>
                <a:ext uri="{FF2B5EF4-FFF2-40B4-BE49-F238E27FC236}">
                  <a16:creationId xmlns:a16="http://schemas.microsoft.com/office/drawing/2014/main" id="{1DA10EAB-7C37-0288-8E16-1DF08C9F4D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29702" y="1944142"/>
              <a:ext cx="1589250" cy="1139116"/>
            </a:xfrm>
            <a:prstGeom prst="rect">
              <a:avLst/>
            </a:prstGeom>
            <a:grpFill/>
            <a:ln>
              <a:noFill/>
            </a:ln>
            <a:effectLst>
              <a:softEdge rad="112500"/>
            </a:effectLst>
          </p:spPr>
        </p:pic>
      </p:grpSp>
      <p:grpSp>
        <p:nvGrpSpPr>
          <p:cNvPr id="38" name="Группа 37">
            <a:extLst>
              <a:ext uri="{FF2B5EF4-FFF2-40B4-BE49-F238E27FC236}">
                <a16:creationId xmlns:a16="http://schemas.microsoft.com/office/drawing/2014/main" id="{ED2D0675-637B-7B2D-AA9C-842268962D12}"/>
              </a:ext>
            </a:extLst>
          </p:cNvPr>
          <p:cNvGrpSpPr/>
          <p:nvPr/>
        </p:nvGrpSpPr>
        <p:grpSpPr>
          <a:xfrm>
            <a:off x="6879231" y="985756"/>
            <a:ext cx="5084168" cy="2880858"/>
            <a:chOff x="6200106" y="1343006"/>
            <a:chExt cx="4679576" cy="2729753"/>
          </a:xfrm>
          <a:solidFill>
            <a:schemeClr val="tx1"/>
          </a:solidFill>
        </p:grpSpPr>
        <p:sp>
          <p:nvSpPr>
            <p:cNvPr id="39" name="Прямоугольник: скругленные углы 38">
              <a:extLst>
                <a:ext uri="{FF2B5EF4-FFF2-40B4-BE49-F238E27FC236}">
                  <a16:creationId xmlns:a16="http://schemas.microsoft.com/office/drawing/2014/main" id="{29B65588-50FB-E682-5C68-32E2C4AEA70E}"/>
                </a:ext>
              </a:extLst>
            </p:cNvPr>
            <p:cNvSpPr/>
            <p:nvPr/>
          </p:nvSpPr>
          <p:spPr>
            <a:xfrm>
              <a:off x="6200106" y="1343006"/>
              <a:ext cx="4679576" cy="2729753"/>
            </a:xfrm>
            <a:prstGeom prst="roundRect">
              <a:avLst>
                <a:gd name="adj" fmla="val 775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TextBox 39">
              <a:extLst>
                <a:ext uri="{FF2B5EF4-FFF2-40B4-BE49-F238E27FC236}">
                  <a16:creationId xmlns:a16="http://schemas.microsoft.com/office/drawing/2014/main" id="{C52C851D-E072-4353-E312-1C3B4B8196FC}"/>
                </a:ext>
              </a:extLst>
            </p:cNvPr>
            <p:cNvSpPr txBox="1"/>
            <p:nvPr/>
          </p:nvSpPr>
          <p:spPr>
            <a:xfrm>
              <a:off x="6435313" y="1359444"/>
              <a:ext cx="4135717" cy="517262"/>
            </a:xfrm>
            <a:prstGeom prst="rect">
              <a:avLst/>
            </a:prstGeom>
            <a:grpFill/>
          </p:spPr>
          <p:txBody>
            <a:bodyPr wrap="square" rtlCol="0">
              <a:spAutoFit/>
            </a:bodyPr>
            <a:lstStyle/>
            <a:p>
              <a:pPr algn="ctr"/>
              <a:r>
                <a:rPr lang="en-US" sz="1600" dirty="0">
                  <a:solidFill>
                    <a:srgbClr val="002060"/>
                  </a:solidFill>
                </a:rPr>
                <a:t>Web services for </a:t>
              </a:r>
              <a:r>
                <a:rPr lang="en-US" sz="1600" dirty="0" err="1">
                  <a:solidFill>
                    <a:srgbClr val="002060"/>
                  </a:solidFill>
                </a:rPr>
                <a:t>morphofunctional</a:t>
              </a:r>
              <a:r>
                <a:rPr lang="en-US" sz="1600" dirty="0">
                  <a:solidFill>
                    <a:srgbClr val="002060"/>
                  </a:solidFill>
                </a:rPr>
                <a:t> changes in the CNS and DNA damage analysis</a:t>
              </a:r>
              <a:endParaRPr lang="ru-RU" sz="1600" b="1" dirty="0">
                <a:solidFill>
                  <a:srgbClr val="002060"/>
                </a:solidFill>
                <a:latin typeface="Calibri" panose="020F0502020204030204" pitchFamily="34" charset="0"/>
                <a:cs typeface="Calibri" panose="020F0502020204030204" pitchFamily="34" charset="0"/>
              </a:endParaRPr>
            </a:p>
          </p:txBody>
        </p:sp>
        <p:pic>
          <p:nvPicPr>
            <p:cNvPr id="41" name="Рисунок 40">
              <a:extLst>
                <a:ext uri="{FF2B5EF4-FFF2-40B4-BE49-F238E27FC236}">
                  <a16:creationId xmlns:a16="http://schemas.microsoft.com/office/drawing/2014/main" id="{ACAE801A-DC27-8968-E047-A0A7E82E61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02613" y="1893144"/>
              <a:ext cx="3858305" cy="2154663"/>
            </a:xfrm>
            <a:prstGeom prst="rect">
              <a:avLst/>
            </a:prstGeom>
            <a:grpFill/>
          </p:spPr>
        </p:pic>
      </p:grpSp>
      <p:grpSp>
        <p:nvGrpSpPr>
          <p:cNvPr id="42" name="Группа 41">
            <a:extLst>
              <a:ext uri="{FF2B5EF4-FFF2-40B4-BE49-F238E27FC236}">
                <a16:creationId xmlns:a16="http://schemas.microsoft.com/office/drawing/2014/main" id="{2E25AD64-CBB2-4517-0259-2E10FDC331BB}"/>
              </a:ext>
            </a:extLst>
          </p:cNvPr>
          <p:cNvGrpSpPr/>
          <p:nvPr/>
        </p:nvGrpSpPr>
        <p:grpSpPr>
          <a:xfrm>
            <a:off x="3746716" y="3992718"/>
            <a:ext cx="4679576" cy="2729753"/>
            <a:chOff x="3147190" y="4002648"/>
            <a:chExt cx="4679576" cy="2729753"/>
          </a:xfrm>
        </p:grpSpPr>
        <p:sp>
          <p:nvSpPr>
            <p:cNvPr id="43" name="Прямоугольник: скругленные углы 42">
              <a:extLst>
                <a:ext uri="{FF2B5EF4-FFF2-40B4-BE49-F238E27FC236}">
                  <a16:creationId xmlns:a16="http://schemas.microsoft.com/office/drawing/2014/main" id="{CB3BB6F3-F662-CB09-FBDF-D7C37D694AE7}"/>
                </a:ext>
              </a:extLst>
            </p:cNvPr>
            <p:cNvSpPr/>
            <p:nvPr/>
          </p:nvSpPr>
          <p:spPr>
            <a:xfrm>
              <a:off x="3147190" y="4002648"/>
              <a:ext cx="4679576" cy="2729753"/>
            </a:xfrm>
            <a:prstGeom prst="roundRect">
              <a:avLst>
                <a:gd name="adj" fmla="val 775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4" name="TextBox 43">
              <a:extLst>
                <a:ext uri="{FF2B5EF4-FFF2-40B4-BE49-F238E27FC236}">
                  <a16:creationId xmlns:a16="http://schemas.microsoft.com/office/drawing/2014/main" id="{773FB738-37B5-1897-11A5-5DD93B363C25}"/>
                </a:ext>
              </a:extLst>
            </p:cNvPr>
            <p:cNvSpPr txBox="1"/>
            <p:nvPr/>
          </p:nvSpPr>
          <p:spPr>
            <a:xfrm>
              <a:off x="3147191" y="4056962"/>
              <a:ext cx="4679575" cy="584775"/>
            </a:xfrm>
            <a:prstGeom prst="rect">
              <a:avLst/>
            </a:prstGeom>
            <a:noFill/>
          </p:spPr>
          <p:txBody>
            <a:bodyPr wrap="square" rtlCol="0">
              <a:spAutoFit/>
            </a:bodyPr>
            <a:lstStyle/>
            <a:p>
              <a:pPr algn="ctr"/>
              <a:r>
                <a:rPr lang="en-US" sz="1600" dirty="0">
                  <a:solidFill>
                    <a:srgbClr val="002060"/>
                  </a:solidFill>
                </a:rPr>
                <a:t>Computing resources and hierarchical storage system based on the “</a:t>
              </a:r>
              <a:r>
                <a:rPr lang="en-US" sz="1600" dirty="0" err="1">
                  <a:solidFill>
                    <a:srgbClr val="002060"/>
                  </a:solidFill>
                </a:rPr>
                <a:t>Govorun</a:t>
              </a:r>
              <a:r>
                <a:rPr lang="en-US" sz="1600" dirty="0">
                  <a:solidFill>
                    <a:srgbClr val="002060"/>
                  </a:solidFill>
                </a:rPr>
                <a:t>”</a:t>
              </a:r>
              <a:r>
                <a:rPr lang="en-GB" sz="1600" dirty="0">
                  <a:solidFill>
                    <a:srgbClr val="002060"/>
                  </a:solidFill>
                </a:rPr>
                <a:t> SC</a:t>
              </a:r>
              <a:r>
                <a:rPr lang="en-US" sz="1600" dirty="0">
                  <a:solidFill>
                    <a:srgbClr val="002060"/>
                  </a:solidFill>
                </a:rPr>
                <a:t> </a:t>
              </a:r>
              <a:endParaRPr lang="ru-RU" sz="1600" b="1" dirty="0">
                <a:solidFill>
                  <a:srgbClr val="002060"/>
                </a:solidFill>
                <a:latin typeface="Calibri" panose="020F0502020204030204" pitchFamily="34" charset="0"/>
                <a:cs typeface="Calibri" panose="020F0502020204030204" pitchFamily="34" charset="0"/>
              </a:endParaRPr>
            </a:p>
          </p:txBody>
        </p:sp>
        <p:pic>
          <p:nvPicPr>
            <p:cNvPr id="45" name="Picture 55">
              <a:extLst>
                <a:ext uri="{FF2B5EF4-FFF2-40B4-BE49-F238E27FC236}">
                  <a16:creationId xmlns:a16="http://schemas.microsoft.com/office/drawing/2014/main" id="{993A1DD1-15C9-DDEC-8EB9-4D6D4B8A320E}"/>
                </a:ext>
              </a:extLst>
            </p:cNvPr>
            <p:cNvPicPr>
              <a:picLocks noChangeAspect="1"/>
            </p:cNvPicPr>
            <p:nvPr/>
          </p:nvPicPr>
          <p:blipFill>
            <a:blip r:embed="rId16"/>
            <a:stretch>
              <a:fillRect/>
            </a:stretch>
          </p:blipFill>
          <p:spPr>
            <a:xfrm>
              <a:off x="5559944" y="4630558"/>
              <a:ext cx="1693151" cy="1625803"/>
            </a:xfrm>
            <a:prstGeom prst="rect">
              <a:avLst/>
            </a:prstGeom>
          </p:spPr>
        </p:pic>
        <p:pic>
          <p:nvPicPr>
            <p:cNvPr id="46" name="Рисунок 13">
              <a:extLst>
                <a:ext uri="{FF2B5EF4-FFF2-40B4-BE49-F238E27FC236}">
                  <a16:creationId xmlns:a16="http://schemas.microsoft.com/office/drawing/2014/main" id="{93F0CE8A-A4F6-D1E9-B43F-9B90F8F38F7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8463"/>
            <a:stretch/>
          </p:blipFill>
          <p:spPr>
            <a:xfrm>
              <a:off x="6674762" y="5272630"/>
              <a:ext cx="1102648" cy="1419455"/>
            </a:xfrm>
            <a:prstGeom prst="rect">
              <a:avLst/>
            </a:prstGeom>
          </p:spPr>
        </p:pic>
        <p:pic>
          <p:nvPicPr>
            <p:cNvPr id="47" name="Рисунок 46">
              <a:extLst>
                <a:ext uri="{FF2B5EF4-FFF2-40B4-BE49-F238E27FC236}">
                  <a16:creationId xmlns:a16="http://schemas.microsoft.com/office/drawing/2014/main" id="{B3C6C50A-0C7C-7360-4C08-F0513E071903}"/>
                </a:ext>
              </a:extLst>
            </p:cNvPr>
            <p:cNvPicPr>
              <a:picLocks noChangeAspect="1"/>
            </p:cNvPicPr>
            <p:nvPr/>
          </p:nvPicPr>
          <p:blipFill>
            <a:blip r:embed="rId18"/>
            <a:stretch>
              <a:fillRect/>
            </a:stretch>
          </p:blipFill>
          <p:spPr>
            <a:xfrm>
              <a:off x="3273952" y="4784851"/>
              <a:ext cx="2191540" cy="1865660"/>
            </a:xfrm>
            <a:prstGeom prst="rect">
              <a:avLst/>
            </a:prstGeom>
          </p:spPr>
        </p:pic>
      </p:grpSp>
      <p:sp>
        <p:nvSpPr>
          <p:cNvPr id="49" name="Стрелка: влево-вверх 48">
            <a:extLst>
              <a:ext uri="{FF2B5EF4-FFF2-40B4-BE49-F238E27FC236}">
                <a16:creationId xmlns:a16="http://schemas.microsoft.com/office/drawing/2014/main" id="{DE2F6503-F75E-2E63-EBA3-7EC23423D8E9}"/>
              </a:ext>
            </a:extLst>
          </p:cNvPr>
          <p:cNvSpPr/>
          <p:nvPr/>
        </p:nvSpPr>
        <p:spPr>
          <a:xfrm>
            <a:off x="8426292" y="4113600"/>
            <a:ext cx="798390" cy="1619952"/>
          </a:xfrm>
          <a:prstGeom prst="lef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трелка: влево-вверх 49">
            <a:extLst>
              <a:ext uri="{FF2B5EF4-FFF2-40B4-BE49-F238E27FC236}">
                <a16:creationId xmlns:a16="http://schemas.microsoft.com/office/drawing/2014/main" id="{539E5CF6-A7C5-3E64-4CF2-E286E7C0BF79}"/>
              </a:ext>
            </a:extLst>
          </p:cNvPr>
          <p:cNvSpPr/>
          <p:nvPr/>
        </p:nvSpPr>
        <p:spPr>
          <a:xfrm flipH="1">
            <a:off x="2901955" y="4113600"/>
            <a:ext cx="798390" cy="1619952"/>
          </a:xfrm>
          <a:prstGeom prst="lef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Стрелка: влево-вправо 50">
            <a:extLst>
              <a:ext uri="{FF2B5EF4-FFF2-40B4-BE49-F238E27FC236}">
                <a16:creationId xmlns:a16="http://schemas.microsoft.com/office/drawing/2014/main" id="{6CA3E2CE-51D4-5B76-5F48-0638D7ACFF06}"/>
              </a:ext>
            </a:extLst>
          </p:cNvPr>
          <p:cNvSpPr/>
          <p:nvPr/>
        </p:nvSpPr>
        <p:spPr>
          <a:xfrm>
            <a:off x="5458985" y="2393576"/>
            <a:ext cx="1067339" cy="461665"/>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00840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87167" y="109716"/>
            <a:ext cx="9873574" cy="523220"/>
          </a:xfrm>
          <a:prstGeom prst="rect">
            <a:avLst/>
          </a:prstGeom>
          <a:effectLst>
            <a:outerShdw blurRad="50800" dist="50800" dir="5400000" algn="ctr" rotWithShape="0">
              <a:schemeClr val="bg1"/>
            </a:outerShdw>
          </a:effectLst>
        </p:spPr>
        <p:txBody>
          <a:bodyPr wrap="square">
            <a:spAutoFit/>
          </a:bodyPr>
          <a:lstStyle/>
          <a:p>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Intelligent Environmental Monitoring Platform</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pic>
        <p:nvPicPr>
          <p:cNvPr id="5" name="Рисунок 4"/>
          <p:cNvPicPr>
            <a:picLocks noChangeAspect="1"/>
          </p:cNvPicPr>
          <p:nvPr/>
        </p:nvPicPr>
        <p:blipFill>
          <a:blip r:embed="rId2"/>
          <a:stretch>
            <a:fillRect/>
          </a:stretch>
        </p:blipFill>
        <p:spPr>
          <a:xfrm>
            <a:off x="240146" y="3062302"/>
            <a:ext cx="7785523" cy="3630328"/>
          </a:xfrm>
          <a:prstGeom prst="rect">
            <a:avLst/>
          </a:prstGeom>
        </p:spPr>
      </p:pic>
      <p:pic>
        <p:nvPicPr>
          <p:cNvPr id="7" name="Рисунок 6">
            <a:extLst>
              <a:ext uri="{FF2B5EF4-FFF2-40B4-BE49-F238E27FC236}">
                <a16:creationId xmlns:a16="http://schemas.microsoft.com/office/drawing/2014/main" id="{6B455F12-FEEB-4808-805F-3E0A3A8E9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8782" y="50741"/>
            <a:ext cx="971768" cy="677069"/>
          </a:xfrm>
          <a:prstGeom prst="rect">
            <a:avLst/>
          </a:prstGeom>
        </p:spPr>
      </p:pic>
      <p:sp>
        <p:nvSpPr>
          <p:cNvPr id="8" name="TextBox 7">
            <a:extLst>
              <a:ext uri="{FF2B5EF4-FFF2-40B4-BE49-F238E27FC236}">
                <a16:creationId xmlns:a16="http://schemas.microsoft.com/office/drawing/2014/main" id="{97C87EEB-9DBE-4869-8F90-592FEA4A7598}"/>
              </a:ext>
            </a:extLst>
          </p:cNvPr>
          <p:cNvSpPr txBox="1"/>
          <p:nvPr/>
        </p:nvSpPr>
        <p:spPr>
          <a:xfrm>
            <a:off x="156754" y="632936"/>
            <a:ext cx="10923050" cy="1200329"/>
          </a:xfrm>
          <a:prstGeom prst="rect">
            <a:avLst/>
          </a:prstGeom>
          <a:noFill/>
        </p:spPr>
        <p:txBody>
          <a:bodyPr wrap="square" rtlCol="0">
            <a:spAutoFit/>
          </a:bodyPr>
          <a:lstStyle/>
          <a:p>
            <a:pPr algn="just"/>
            <a:r>
              <a:rPr lang="en-US" dirty="0">
                <a:latin typeface="Rockwell (Основной текст)"/>
                <a:cs typeface="Times New Roman" panose="02020603050405020304" pitchFamily="18" charset="0"/>
              </a:rPr>
              <a:t>Within the framework of </a:t>
            </a:r>
            <a:r>
              <a:rPr lang="en-US" dirty="0">
                <a:solidFill>
                  <a:srgbClr val="FFFF00"/>
                </a:solidFill>
                <a:latin typeface="Rockwell (Основной текст)"/>
                <a:cs typeface="Times New Roman" panose="02020603050405020304" pitchFamily="18" charset="0"/>
              </a:rPr>
              <a:t>cooperation between MLIT and FLNP</a:t>
            </a:r>
            <a:r>
              <a:rPr lang="en-US" dirty="0">
                <a:latin typeface="Rockwell (Основной текст)"/>
                <a:cs typeface="Times New Roman" panose="02020603050405020304" pitchFamily="18" charset="0"/>
              </a:rPr>
              <a:t>, the work on the </a:t>
            </a:r>
            <a:r>
              <a:rPr lang="en-US" dirty="0">
                <a:solidFill>
                  <a:srgbClr val="FFFF00"/>
                </a:solidFill>
                <a:latin typeface="Rockwell (Основной текст)"/>
                <a:cs typeface="Times New Roman" panose="02020603050405020304" pitchFamily="18" charset="0"/>
              </a:rPr>
              <a:t>prediction of air pollution </a:t>
            </a:r>
            <a:r>
              <a:rPr lang="en-US" dirty="0">
                <a:latin typeface="Rockwell (Основной текст)"/>
                <a:cs typeface="Times New Roman" panose="02020603050405020304" pitchFamily="18" charset="0"/>
              </a:rPr>
              <a:t>by heavy metals using biomonitoring data, satellite imagery and different IT technologies is in progress. </a:t>
            </a:r>
          </a:p>
          <a:p>
            <a:pPr algn="just"/>
            <a:endParaRPr lang="en-US" dirty="0">
              <a:solidFill>
                <a:prstClr val="black"/>
              </a:solidFill>
              <a:latin typeface="Rockwell (Основной текст)"/>
              <a:cs typeface="Times New Roman" panose="02020603050405020304" pitchFamily="18" charset="0"/>
            </a:endParaRPr>
          </a:p>
          <a:p>
            <a:pPr algn="just"/>
            <a:endParaRPr lang="en-US" dirty="0">
              <a:solidFill>
                <a:prstClr val="black"/>
              </a:solidFill>
              <a:latin typeface="Rockwell (Основной текст)"/>
              <a:cs typeface="Times New Roman" panose="02020603050405020304" pitchFamily="18" charset="0"/>
            </a:endParaRPr>
          </a:p>
        </p:txBody>
      </p:sp>
      <p:sp>
        <p:nvSpPr>
          <p:cNvPr id="9" name="Прямоугольник 8"/>
          <p:cNvSpPr/>
          <p:nvPr/>
        </p:nvSpPr>
        <p:spPr>
          <a:xfrm>
            <a:off x="156754" y="1394560"/>
            <a:ext cx="11603987" cy="1754326"/>
          </a:xfrm>
          <a:prstGeom prst="rect">
            <a:avLst/>
          </a:prstGeom>
        </p:spPr>
        <p:txBody>
          <a:bodyPr wrap="square">
            <a:spAutoFit/>
          </a:bodyPr>
          <a:lstStyle/>
          <a:p>
            <a:pPr algn="just"/>
            <a:r>
              <a:rPr lang="en-US" dirty="0">
                <a:latin typeface="Rockwell (Основной текст)"/>
                <a:cs typeface="Times New Roman" panose="02020603050405020304" pitchFamily="18" charset="0"/>
              </a:rPr>
              <a:t>On the MLIT cloud platform, a </a:t>
            </a:r>
            <a:r>
              <a:rPr lang="en-US" dirty="0">
                <a:solidFill>
                  <a:srgbClr val="FFFF00"/>
                </a:solidFill>
                <a:latin typeface="Rockwell (Основной текст)"/>
                <a:cs typeface="Times New Roman" panose="02020603050405020304" pitchFamily="18" charset="0"/>
              </a:rPr>
              <a:t>Data Management System (DMS) </a:t>
            </a:r>
            <a:r>
              <a:rPr lang="en-US" dirty="0">
                <a:latin typeface="Rockwell (Основной текст)"/>
                <a:cs typeface="Times New Roman" panose="02020603050405020304" pitchFamily="18" charset="0"/>
              </a:rPr>
              <a:t>of the UNECE ICP Vegetation was created.</a:t>
            </a:r>
            <a:r>
              <a:rPr lang="en-US" dirty="0">
                <a:solidFill>
                  <a:prstClr val="black"/>
                </a:solidFill>
                <a:latin typeface="Rockwell (Основной текст)"/>
                <a:cs typeface="Times New Roman" panose="02020603050405020304" pitchFamily="18" charset="0"/>
              </a:rPr>
              <a:t> </a:t>
            </a:r>
            <a:r>
              <a:rPr lang="en-US" dirty="0">
                <a:latin typeface="Rockwell (Основной текст)"/>
                <a:cs typeface="Times New Roman" panose="02020603050405020304" pitchFamily="18" charset="0"/>
              </a:rPr>
              <a:t>The intelligent environmental monitoring platform provides a new level of service for UNECE ICP Vegetation participants. </a:t>
            </a:r>
            <a:r>
              <a:rPr lang="ru-RU" dirty="0">
                <a:latin typeface="Rockwell (Основной текст)"/>
                <a:cs typeface="Times New Roman" panose="02020603050405020304" pitchFamily="18" charset="0"/>
              </a:rPr>
              <a:t>DMS </a:t>
            </a:r>
            <a:r>
              <a:rPr lang="ru-RU" dirty="0" err="1">
                <a:latin typeface="Rockwell (Основной текст)"/>
                <a:cs typeface="Times New Roman" panose="02020603050405020304" pitchFamily="18" charset="0"/>
              </a:rPr>
              <a:t>is</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intended</a:t>
            </a:r>
            <a:r>
              <a:rPr lang="ru-RU" dirty="0">
                <a:latin typeface="Rockwell (Основной текст)"/>
                <a:cs typeface="Times New Roman" panose="02020603050405020304" pitchFamily="18" charset="0"/>
              </a:rPr>
              <a:t> to </a:t>
            </a:r>
            <a:r>
              <a:rPr lang="ru-RU" dirty="0" err="1">
                <a:latin typeface="Rockwell (Основной текст)"/>
                <a:cs typeface="Times New Roman" panose="02020603050405020304" pitchFamily="18" charset="0"/>
              </a:rPr>
              <a:t>provide</a:t>
            </a:r>
            <a:r>
              <a:rPr lang="ru-RU" dirty="0">
                <a:latin typeface="Rockwell (Основной текст)"/>
                <a:cs typeface="Times New Roman" panose="02020603050405020304" pitchFamily="18" charset="0"/>
              </a:rPr>
              <a:t> its </a:t>
            </a:r>
            <a:r>
              <a:rPr lang="ru-RU" dirty="0" err="1">
                <a:latin typeface="Rockwell (Основной текст)"/>
                <a:cs typeface="Times New Roman" panose="02020603050405020304" pitchFamily="18" charset="0"/>
              </a:rPr>
              <a:t>participants</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with</a:t>
            </a:r>
            <a:r>
              <a:rPr lang="ru-RU" dirty="0">
                <a:latin typeface="Rockwell (Основной текст)"/>
                <a:cs typeface="Times New Roman" panose="02020603050405020304" pitchFamily="18" charset="0"/>
              </a:rPr>
              <a:t> </a:t>
            </a:r>
            <a:r>
              <a:rPr lang="en-US" dirty="0">
                <a:latin typeface="Rockwell (Основной текст)"/>
                <a:cs typeface="Times New Roman" panose="02020603050405020304" pitchFamily="18" charset="0"/>
              </a:rPr>
              <a:t>a </a:t>
            </a:r>
            <a:r>
              <a:rPr lang="ru-RU" dirty="0" err="1">
                <a:solidFill>
                  <a:srgbClr val="FFFF00"/>
                </a:solidFill>
                <a:latin typeface="Rockwell (Основной текст)"/>
                <a:cs typeface="Times New Roman" panose="02020603050405020304" pitchFamily="18" charset="0"/>
              </a:rPr>
              <a:t>modern</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unified</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system</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of</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collecting</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analyzing</a:t>
            </a:r>
            <a:r>
              <a:rPr lang="ru-RU" dirty="0">
                <a:solidFill>
                  <a:srgbClr val="FFFF00"/>
                </a:solidFill>
                <a:latin typeface="Rockwell (Основной текст)"/>
                <a:cs typeface="Times New Roman" panose="02020603050405020304" pitchFamily="18" charset="0"/>
              </a:rPr>
              <a:t> and </a:t>
            </a:r>
            <a:r>
              <a:rPr lang="ru-RU" dirty="0" err="1">
                <a:solidFill>
                  <a:srgbClr val="FFFF00"/>
                </a:solidFill>
                <a:latin typeface="Rockwell (Основной текст)"/>
                <a:cs typeface="Times New Roman" panose="02020603050405020304" pitchFamily="18" charset="0"/>
              </a:rPr>
              <a:t>processing</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biological</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monitoring</a:t>
            </a:r>
            <a:r>
              <a:rPr lang="ru-RU" dirty="0">
                <a:solidFill>
                  <a:srgbClr val="FFFF00"/>
                </a:solidFill>
                <a:latin typeface="Rockwell (Основной текст)"/>
                <a:cs typeface="Times New Roman" panose="02020603050405020304" pitchFamily="18" charset="0"/>
              </a:rPr>
              <a:t> </a:t>
            </a:r>
            <a:r>
              <a:rPr lang="ru-RU" dirty="0" err="1">
                <a:solidFill>
                  <a:srgbClr val="FFFF00"/>
                </a:solidFill>
                <a:latin typeface="Rockwell (Основной текст)"/>
                <a:cs typeface="Times New Roman" panose="02020603050405020304" pitchFamily="18" charset="0"/>
              </a:rPr>
              <a:t>data</a:t>
            </a:r>
            <a:r>
              <a:rPr lang="ru-RU" b="1" dirty="0">
                <a:latin typeface="Rockwell (Основной текст)"/>
                <a:cs typeface="Times New Roman" panose="02020603050405020304" pitchFamily="18" charset="0"/>
              </a:rPr>
              <a:t>. </a:t>
            </a:r>
            <a:r>
              <a:rPr lang="en-US" dirty="0">
                <a:latin typeface="Rockwell (Основной текст)"/>
                <a:cs typeface="Times New Roman" panose="02020603050405020304" pitchFamily="18" charset="0"/>
              </a:rPr>
              <a:t>A combination of satellite data, biomonitoring measurements, and different </a:t>
            </a:r>
            <a:r>
              <a:rPr lang="en-US" dirty="0">
                <a:solidFill>
                  <a:srgbClr val="FFFF00"/>
                </a:solidFill>
                <a:latin typeface="Rockwell (Основной текст)"/>
                <a:cs typeface="Times New Roman" panose="02020603050405020304" pitchFamily="18" charset="0"/>
              </a:rPr>
              <a:t>machine and deep learning technologies </a:t>
            </a:r>
            <a:r>
              <a:rPr lang="en-US" dirty="0">
                <a:latin typeface="Rockwell (Основной текст)"/>
                <a:cs typeface="Times New Roman" panose="02020603050405020304" pitchFamily="18" charset="0"/>
              </a:rPr>
              <a:t>was used </a:t>
            </a:r>
            <a:r>
              <a:rPr lang="en-US" dirty="0">
                <a:solidFill>
                  <a:srgbClr val="FFFF00"/>
                </a:solidFill>
                <a:latin typeface="Rockwell (Основной текст)"/>
                <a:cs typeface="Times New Roman" panose="02020603050405020304" pitchFamily="18" charset="0"/>
              </a:rPr>
              <a:t>to predict potentially toxic elements</a:t>
            </a:r>
            <a:r>
              <a:rPr lang="en-US" dirty="0">
                <a:solidFill>
                  <a:srgbClr val="92D050"/>
                </a:solidFill>
                <a:latin typeface="Rockwell (Основной текст)"/>
                <a:cs typeface="Times New Roman" panose="02020603050405020304" pitchFamily="18" charset="0"/>
              </a:rPr>
              <a:t>.</a:t>
            </a:r>
            <a:r>
              <a:rPr lang="en-US" dirty="0">
                <a:solidFill>
                  <a:prstClr val="black"/>
                </a:solidFill>
                <a:latin typeface="Rockwell (Основной текст)"/>
                <a:cs typeface="Times New Roman" panose="02020603050405020304" pitchFamily="18" charset="0"/>
              </a:rPr>
              <a:t> </a:t>
            </a:r>
            <a:endParaRPr lang="ru-RU" dirty="0">
              <a:solidFill>
                <a:prstClr val="black"/>
              </a:solidFill>
              <a:latin typeface="Rockwell (Основной текст)"/>
              <a:cs typeface="Times New Roman" panose="02020603050405020304" pitchFamily="18" charset="0"/>
            </a:endParaRPr>
          </a:p>
          <a:p>
            <a:r>
              <a:rPr lang="en-US" dirty="0">
                <a:latin typeface="Rockwell (Основной текст)"/>
                <a:cs typeface="Times New Roman" panose="02020603050405020304" pitchFamily="18" charset="0"/>
              </a:rPr>
              <a:t> </a:t>
            </a:r>
            <a:endParaRPr lang="ru-RU" dirty="0">
              <a:latin typeface="Rockwell (Основной текст)"/>
              <a:cs typeface="Times New Roman" panose="02020603050405020304" pitchFamily="18" charset="0"/>
            </a:endParaRPr>
          </a:p>
        </p:txBody>
      </p:sp>
      <p:sp>
        <p:nvSpPr>
          <p:cNvPr id="11" name="Прямоугольник 10"/>
          <p:cNvSpPr/>
          <p:nvPr/>
        </p:nvSpPr>
        <p:spPr>
          <a:xfrm>
            <a:off x="8931042" y="5569963"/>
            <a:ext cx="3260957" cy="1200329"/>
          </a:xfrm>
          <a:prstGeom prst="rect">
            <a:avLst/>
          </a:prstGeom>
        </p:spPr>
        <p:txBody>
          <a:bodyPr wrap="square">
            <a:spAutoFit/>
          </a:bodyPr>
          <a:lstStyle/>
          <a:p>
            <a:pPr marL="228600" indent="-228600">
              <a:buAutoNum type="alphaUcPeriod"/>
            </a:pPr>
            <a:r>
              <a:rPr lang="en-US" sz="1200" dirty="0" err="1">
                <a:latin typeface="Times New Roman" panose="02020603050405020304" pitchFamily="18" charset="0"/>
                <a:cs typeface="Times New Roman" panose="02020603050405020304" pitchFamily="18" charset="0"/>
              </a:rPr>
              <a:t>Uzhinskiy</a:t>
            </a:r>
            <a:r>
              <a:rPr lang="en-US" sz="1200" dirty="0">
                <a:latin typeface="Times New Roman" panose="02020603050405020304" pitchFamily="18" charset="0"/>
                <a:cs typeface="Times New Roman" panose="02020603050405020304" pitchFamily="18" charset="0"/>
              </a:rPr>
              <a:t>, M. </a:t>
            </a:r>
            <a:r>
              <a:rPr lang="en-US" sz="1200" dirty="0" err="1">
                <a:latin typeface="Times New Roman" panose="02020603050405020304" pitchFamily="18" charset="0"/>
                <a:cs typeface="Times New Roman" panose="02020603050405020304" pitchFamily="18" charset="0"/>
              </a:rPr>
              <a:t>Aničić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Urošević</a:t>
            </a:r>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M. </a:t>
            </a:r>
            <a:r>
              <a:rPr lang="en-US" sz="1200" dirty="0" err="1">
                <a:latin typeface="Times New Roman" panose="02020603050405020304" pitchFamily="18" charset="0"/>
                <a:cs typeface="Times New Roman" panose="02020603050405020304" pitchFamily="18" charset="0"/>
              </a:rPr>
              <a:t>Frontasyeva</a:t>
            </a:r>
            <a:r>
              <a:rPr lang="en-US" sz="1200" dirty="0">
                <a:latin typeface="Times New Roman" panose="02020603050405020304" pitchFamily="18" charset="0"/>
                <a:cs typeface="Times New Roman" panose="02020603050405020304" pitchFamily="18" charset="0"/>
              </a:rPr>
              <a:t>. Prediction of air pollution by potentially toxic elements over urban area by combining satellite imagery, Moss Biomonitoring Data and Machine Learning.  </a:t>
            </a:r>
            <a:r>
              <a:rPr lang="en-US" sz="1200" dirty="0" err="1">
                <a:latin typeface="Times New Roman" panose="02020603050405020304" pitchFamily="18" charset="0"/>
                <a:cs typeface="Times New Roman" panose="02020603050405020304" pitchFamily="18" charset="0"/>
              </a:rPr>
              <a:t>Ciencia</a:t>
            </a:r>
            <a:r>
              <a:rPr lang="en-US" sz="1200" dirty="0">
                <a:latin typeface="Times New Roman" panose="02020603050405020304" pitchFamily="18" charset="0"/>
                <a:cs typeface="Times New Roman" panose="02020603050405020304" pitchFamily="18" charset="0"/>
              </a:rPr>
              <a:t> e </a:t>
            </a:r>
            <a:r>
              <a:rPr lang="en-US" sz="1200" dirty="0" err="1">
                <a:latin typeface="Times New Roman" panose="02020603050405020304" pitchFamily="18" charset="0"/>
                <a:cs typeface="Times New Roman" panose="02020603050405020304" pitchFamily="18" charset="0"/>
              </a:rPr>
              <a:t>Tecnica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Vitivinicola</a:t>
            </a:r>
            <a:r>
              <a:rPr lang="en-US" sz="1200" dirty="0">
                <a:latin typeface="Times New Roman" panose="02020603050405020304" pitchFamily="18" charset="0"/>
                <a:cs typeface="Times New Roman" panose="02020603050405020304" pitchFamily="18" charset="0"/>
              </a:rPr>
              <a:t> Journal, in press </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7337" y="3429000"/>
            <a:ext cx="2879956" cy="206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65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piè di pagina 3">
            <a:extLst>
              <a:ext uri="{FF2B5EF4-FFF2-40B4-BE49-F238E27FC236}">
                <a16:creationId xmlns:a16="http://schemas.microsoft.com/office/drawing/2014/main" id="{493AB0DB-032C-4A6E-A1F4-85D4E21BE3A2}"/>
              </a:ext>
            </a:extLst>
          </p:cNvPr>
          <p:cNvSpPr>
            <a:spLocks noGrp="1"/>
          </p:cNvSpPr>
          <p:nvPr>
            <p:ph type="ftr" sz="quarter" idx="11"/>
          </p:nvPr>
        </p:nvSpPr>
        <p:spPr bwMode="auto">
          <a:xfrm>
            <a:off x="1981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ru-RU" sz="1000">
                <a:latin typeface="Arial" panose="020B0604020202020204" pitchFamily="34" charset="0"/>
                <a:cs typeface="Arial" panose="020B0604020202020204" pitchFamily="34" charset="0"/>
              </a:rPr>
              <a:t>Mirco Mazzucato DUBNA-19-12-09</a:t>
            </a:r>
          </a:p>
        </p:txBody>
      </p:sp>
      <p:sp>
        <p:nvSpPr>
          <p:cNvPr id="6" name="Title 1">
            <a:extLst>
              <a:ext uri="{FF2B5EF4-FFF2-40B4-BE49-F238E27FC236}">
                <a16:creationId xmlns:a16="http://schemas.microsoft.com/office/drawing/2014/main" id="{77F518EF-7D79-42F4-9718-E76599B118AF}"/>
              </a:ext>
            </a:extLst>
          </p:cNvPr>
          <p:cNvSpPr txBox="1">
            <a:spLocks/>
          </p:cNvSpPr>
          <p:nvPr/>
        </p:nvSpPr>
        <p:spPr>
          <a:xfrm>
            <a:off x="1952625" y="857250"/>
            <a:ext cx="8229600" cy="642938"/>
          </a:xfrm>
          <a:prstGeom prst="rect">
            <a:avLst/>
          </a:prstGeom>
        </p:spPr>
        <p:txBody>
          <a:bodyPr/>
          <a:lstStyle/>
          <a:p>
            <a:pPr algn="r">
              <a:defRPr/>
            </a:pPr>
            <a:r>
              <a:rPr lang="en-GB" sz="2800" b="1" kern="0">
                <a:solidFill>
                  <a:schemeClr val="bg1"/>
                </a:solidFill>
                <a:latin typeface="+mj-lt"/>
                <a:ea typeface="+mj-ea"/>
                <a:cs typeface="+mj-cs"/>
              </a:rPr>
              <a:t>Grids, clouds, supercomputers, etc.</a:t>
            </a:r>
          </a:p>
        </p:txBody>
      </p:sp>
      <p:sp>
        <p:nvSpPr>
          <p:cNvPr id="16388" name="Slide Number Placeholder 3">
            <a:extLst>
              <a:ext uri="{FF2B5EF4-FFF2-40B4-BE49-F238E27FC236}">
                <a16:creationId xmlns:a16="http://schemas.microsoft.com/office/drawing/2014/main" id="{57954B3A-4BEC-4268-86B4-FC961E5F85D9}"/>
              </a:ext>
            </a:extLst>
          </p:cNvPr>
          <p:cNvSpPr txBox="1">
            <a:spLocks/>
          </p:cNvSpPr>
          <p:nvPr/>
        </p:nvSpPr>
        <p:spPr bwMode="auto">
          <a:xfrm>
            <a:off x="8077200" y="6500813"/>
            <a:ext cx="2133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fld id="{ED8176F3-8095-459B-BD5B-54E2703951DE}" type="slidenum">
              <a:rPr lang="en-GB" altLang="ru-RU" sz="1800">
                <a:solidFill>
                  <a:schemeClr val="tx1"/>
                </a:solidFill>
                <a:latin typeface="Arial" panose="020B0604020202020204" pitchFamily="34" charset="0"/>
              </a:rPr>
              <a:pPr eaLnBrk="1" hangingPunct="1">
                <a:spcBef>
                  <a:spcPct val="0"/>
                </a:spcBef>
                <a:buClrTx/>
                <a:buSzTx/>
                <a:buFontTx/>
                <a:buNone/>
              </a:pPr>
              <a:t>3</a:t>
            </a:fld>
            <a:endParaRPr lang="en-GB" altLang="ru-RU" sz="1800">
              <a:solidFill>
                <a:schemeClr val="tx1"/>
              </a:solidFill>
              <a:latin typeface="Arial" panose="020B0604020202020204" pitchFamily="34" charset="0"/>
            </a:endParaRPr>
          </a:p>
        </p:txBody>
      </p:sp>
      <p:sp>
        <p:nvSpPr>
          <p:cNvPr id="9" name="Rectangle 5">
            <a:extLst>
              <a:ext uri="{FF2B5EF4-FFF2-40B4-BE49-F238E27FC236}">
                <a16:creationId xmlns:a16="http://schemas.microsoft.com/office/drawing/2014/main" id="{6C34EB55-429B-42F9-9926-1671E3FBA1CC}"/>
              </a:ext>
            </a:extLst>
          </p:cNvPr>
          <p:cNvSpPr/>
          <p:nvPr/>
        </p:nvSpPr>
        <p:spPr>
          <a:xfrm>
            <a:off x="1520825" y="1014413"/>
            <a:ext cx="4357688" cy="257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2000" b="1" u="sng" dirty="0">
                <a:solidFill>
                  <a:srgbClr val="FFFF00"/>
                </a:solidFill>
              </a:rPr>
              <a:t>Grids</a:t>
            </a:r>
          </a:p>
          <a:p>
            <a:pPr>
              <a:buFont typeface="Arial" pitchFamily="34" charset="0"/>
              <a:buChar char="•"/>
              <a:defRPr/>
            </a:pPr>
            <a:r>
              <a:rPr lang="en-GB" dirty="0">
                <a:solidFill>
                  <a:prstClr val="white"/>
                </a:solidFill>
              </a:rPr>
              <a:t> Collaborative environment</a:t>
            </a:r>
          </a:p>
          <a:p>
            <a:pPr>
              <a:buFont typeface="Arial" pitchFamily="34" charset="0"/>
              <a:buChar char="•"/>
              <a:defRPr/>
            </a:pPr>
            <a:r>
              <a:rPr lang="en-GB" dirty="0">
                <a:solidFill>
                  <a:prstClr val="white"/>
                </a:solidFill>
              </a:rPr>
              <a:t> Distributed resources</a:t>
            </a:r>
          </a:p>
        </p:txBody>
      </p:sp>
      <p:sp>
        <p:nvSpPr>
          <p:cNvPr id="10" name="Rectangle 6">
            <a:extLst>
              <a:ext uri="{FF2B5EF4-FFF2-40B4-BE49-F238E27FC236}">
                <a16:creationId xmlns:a16="http://schemas.microsoft.com/office/drawing/2014/main" id="{A1350D62-FFD2-4436-A466-BB918477A836}"/>
              </a:ext>
            </a:extLst>
          </p:cNvPr>
          <p:cNvSpPr/>
          <p:nvPr/>
        </p:nvSpPr>
        <p:spPr>
          <a:xfrm>
            <a:off x="6024564" y="1000125"/>
            <a:ext cx="4643437" cy="257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2000" b="1" u="sng" dirty="0">
                <a:solidFill>
                  <a:srgbClr val="FFFF00"/>
                </a:solidFill>
              </a:rPr>
              <a:t>Supercomputers</a:t>
            </a:r>
          </a:p>
          <a:p>
            <a:pPr algn="ctr">
              <a:buFont typeface="Arial" pitchFamily="34" charset="0"/>
              <a:buChar char="•"/>
              <a:defRPr/>
            </a:pPr>
            <a:endParaRPr lang="en-GB" dirty="0">
              <a:solidFill>
                <a:prstClr val="white"/>
              </a:solidFill>
            </a:endParaRPr>
          </a:p>
        </p:txBody>
      </p:sp>
      <p:sp>
        <p:nvSpPr>
          <p:cNvPr id="11" name="Rectangle 7">
            <a:extLst>
              <a:ext uri="{FF2B5EF4-FFF2-40B4-BE49-F238E27FC236}">
                <a16:creationId xmlns:a16="http://schemas.microsoft.com/office/drawing/2014/main" id="{5ADE6339-83A7-409F-BA7E-73FEC387A236}"/>
              </a:ext>
            </a:extLst>
          </p:cNvPr>
          <p:cNvSpPr/>
          <p:nvPr/>
        </p:nvSpPr>
        <p:spPr>
          <a:xfrm>
            <a:off x="1520825" y="3876675"/>
            <a:ext cx="4357688" cy="285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2000" b="1" u="sng" dirty="0">
                <a:solidFill>
                  <a:srgbClr val="FFFF00"/>
                </a:solidFill>
              </a:rPr>
              <a:t>Clouds</a:t>
            </a:r>
          </a:p>
          <a:p>
            <a:pPr>
              <a:defRPr/>
            </a:pPr>
            <a:endParaRPr lang="en-GB" sz="1600" dirty="0">
              <a:solidFill>
                <a:prstClr val="white"/>
              </a:solidFill>
            </a:endParaRPr>
          </a:p>
        </p:txBody>
      </p:sp>
      <p:sp>
        <p:nvSpPr>
          <p:cNvPr id="12" name="Rectangle 8">
            <a:extLst>
              <a:ext uri="{FF2B5EF4-FFF2-40B4-BE49-F238E27FC236}">
                <a16:creationId xmlns:a16="http://schemas.microsoft.com/office/drawing/2014/main" id="{0269C592-F0AC-4EE2-ACD6-DAFB81E9A4A7}"/>
              </a:ext>
            </a:extLst>
          </p:cNvPr>
          <p:cNvSpPr/>
          <p:nvPr/>
        </p:nvSpPr>
        <p:spPr>
          <a:xfrm>
            <a:off x="5953125" y="3876675"/>
            <a:ext cx="4770438" cy="3028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000" b="1" dirty="0">
                <a:solidFill>
                  <a:srgbClr val="FFFF00"/>
                </a:solidFill>
              </a:rPr>
              <a:t>Big Data</a:t>
            </a:r>
          </a:p>
          <a:p>
            <a:pPr>
              <a:buFont typeface="Arial" pitchFamily="34" charset="0"/>
              <a:buChar char="•"/>
              <a:defRPr/>
            </a:pPr>
            <a:endParaRPr lang="en-US" i="1" dirty="0">
              <a:solidFill>
                <a:srgbClr val="FFFF00"/>
              </a:solidFill>
            </a:endParaRPr>
          </a:p>
          <a:p>
            <a:pPr>
              <a:buFont typeface="Arial" pitchFamily="34" charset="0"/>
              <a:buChar char="•"/>
              <a:defRPr/>
            </a:pPr>
            <a:r>
              <a:rPr lang="en-US" i="1" dirty="0">
                <a:solidFill>
                  <a:srgbClr val="FFFF00"/>
                </a:solidFill>
              </a:rPr>
              <a:t>V</a:t>
            </a:r>
            <a:r>
              <a:rPr lang="ru-RU" sz="2000" i="1" dirty="0" err="1">
                <a:solidFill>
                  <a:srgbClr val="FFFF00"/>
                </a:solidFill>
              </a:rPr>
              <a:t>olume</a:t>
            </a:r>
            <a:endParaRPr lang="en-US" sz="2000" i="1" dirty="0">
              <a:solidFill>
                <a:srgbClr val="FFFF00"/>
              </a:solidFill>
            </a:endParaRPr>
          </a:p>
          <a:p>
            <a:pPr>
              <a:buFont typeface="Arial" pitchFamily="34" charset="0"/>
              <a:buChar char="•"/>
              <a:defRPr/>
            </a:pPr>
            <a:r>
              <a:rPr lang="en-US" sz="2000" i="1" dirty="0">
                <a:solidFill>
                  <a:srgbClr val="FFFF00"/>
                </a:solidFill>
              </a:rPr>
              <a:t>V</a:t>
            </a:r>
            <a:r>
              <a:rPr lang="ru-RU" sz="2000" i="1" dirty="0" err="1">
                <a:solidFill>
                  <a:srgbClr val="FFFF00"/>
                </a:solidFill>
              </a:rPr>
              <a:t>elocity</a:t>
            </a:r>
            <a:endParaRPr lang="en-US" sz="2000" i="1" dirty="0">
              <a:solidFill>
                <a:srgbClr val="FFFF00"/>
              </a:solidFill>
            </a:endParaRPr>
          </a:p>
          <a:p>
            <a:pPr>
              <a:buFont typeface="Arial" pitchFamily="34" charset="0"/>
              <a:buChar char="•"/>
              <a:defRPr/>
            </a:pPr>
            <a:r>
              <a:rPr lang="en-US" sz="2000" i="1" dirty="0">
                <a:solidFill>
                  <a:srgbClr val="FFFF00"/>
                </a:solidFill>
              </a:rPr>
              <a:t>V</a:t>
            </a:r>
            <a:r>
              <a:rPr lang="ru-RU" sz="2000" i="1" dirty="0" err="1">
                <a:solidFill>
                  <a:srgbClr val="FFFF00"/>
                </a:solidFill>
              </a:rPr>
              <a:t>ariety</a:t>
            </a:r>
            <a:endParaRPr lang="en-US" sz="2000" i="1" dirty="0">
              <a:solidFill>
                <a:srgbClr val="FFFF00"/>
              </a:solidFill>
            </a:endParaRPr>
          </a:p>
          <a:p>
            <a:pPr>
              <a:buFont typeface="Arial" pitchFamily="34" charset="0"/>
              <a:buChar char="•"/>
              <a:defRPr/>
            </a:pPr>
            <a:endParaRPr lang="ru-RU" i="1" dirty="0">
              <a:solidFill>
                <a:schemeClr val="tx1">
                  <a:lumMod val="75000"/>
                  <a:lumOff val="25000"/>
                </a:schemeClr>
              </a:solidFill>
            </a:endParaRPr>
          </a:p>
        </p:txBody>
      </p:sp>
      <p:sp>
        <p:nvSpPr>
          <p:cNvPr id="16393" name="CasellaDiTesto 15">
            <a:extLst>
              <a:ext uri="{FF2B5EF4-FFF2-40B4-BE49-F238E27FC236}">
                <a16:creationId xmlns:a16="http://schemas.microsoft.com/office/drawing/2014/main" id="{79920B34-2B5F-4BFC-923E-A5D83C195938}"/>
              </a:ext>
            </a:extLst>
          </p:cNvPr>
          <p:cNvSpPr txBox="1">
            <a:spLocks noChangeArrowheads="1"/>
          </p:cNvSpPr>
          <p:nvPr/>
        </p:nvSpPr>
        <p:spPr bwMode="auto">
          <a:xfrm>
            <a:off x="2678113" y="214314"/>
            <a:ext cx="383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GB" altLang="ru-RU" sz="2800" dirty="0">
                <a:solidFill>
                  <a:srgbClr val="FFEAC1"/>
                </a:solidFill>
                <a:latin typeface="Arial" panose="020B0604020202020204" pitchFamily="34" charset="0"/>
              </a:rPr>
              <a:t>..</a:t>
            </a:r>
            <a:endParaRPr lang="it-IT" altLang="ru-RU" sz="2800" dirty="0">
              <a:solidFill>
                <a:srgbClr val="FFEAC1"/>
              </a:solidFill>
              <a:latin typeface="Arial" panose="020B0604020202020204" pitchFamily="34" charset="0"/>
            </a:endParaRPr>
          </a:p>
        </p:txBody>
      </p:sp>
      <p:pic>
        <p:nvPicPr>
          <p:cNvPr id="16394" name="Picture 14">
            <a:extLst>
              <a:ext uri="{FF2B5EF4-FFF2-40B4-BE49-F238E27FC236}">
                <a16:creationId xmlns:a16="http://schemas.microsoft.com/office/drawing/2014/main" id="{98C127DE-279E-4518-B67A-471CFBC24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91001"/>
            <a:ext cx="2114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5" descr="book_cover">
            <a:extLst>
              <a:ext uri="{FF2B5EF4-FFF2-40B4-BE49-F238E27FC236}">
                <a16:creationId xmlns:a16="http://schemas.microsoft.com/office/drawing/2014/main" id="{8741D07B-5F4C-42DA-A636-5050F0AE1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544638"/>
            <a:ext cx="16335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6" descr="last3">
            <a:extLst>
              <a:ext uri="{FF2B5EF4-FFF2-40B4-BE49-F238E27FC236}">
                <a16:creationId xmlns:a16="http://schemas.microsoft.com/office/drawing/2014/main" id="{1A8D1A87-6190-46E1-B72A-35C12E2E780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46288" y="1893888"/>
            <a:ext cx="19161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6" descr="Screen Shot 2013-09-10 at 5.25.49 PM.png">
            <a:extLst>
              <a:ext uri="{FF2B5EF4-FFF2-40B4-BE49-F238E27FC236}">
                <a16:creationId xmlns:a16="http://schemas.microsoft.com/office/drawing/2014/main" id="{481FA407-ED82-4DEA-865E-A722FDA372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7426" y="1387476"/>
            <a:ext cx="33051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7" descr="https://tpc.googlesyndication.com/simgad/5384779496000609903">
            <a:extLst>
              <a:ext uri="{FF2B5EF4-FFF2-40B4-BE49-F238E27FC236}">
                <a16:creationId xmlns:a16="http://schemas.microsoft.com/office/drawing/2014/main" id="{DB53F710-9906-49CF-9E29-483776C8DB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1179513"/>
            <a:ext cx="13716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8">
            <a:extLst>
              <a:ext uri="{FF2B5EF4-FFF2-40B4-BE49-F238E27FC236}">
                <a16:creationId xmlns:a16="http://schemas.microsoft.com/office/drawing/2014/main" id="{5FC02A6A-9989-4FCF-8323-745535F6F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5" y="5181600"/>
            <a:ext cx="23812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8" descr="2">
            <a:extLst>
              <a:ext uri="{FF2B5EF4-FFF2-40B4-BE49-F238E27FC236}">
                <a16:creationId xmlns:a16="http://schemas.microsoft.com/office/drawing/2014/main" id="{CC04818B-1FFB-4862-9CEA-61B82281D1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6800" y="4540250"/>
            <a:ext cx="20526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2">
            <a:extLst>
              <a:ext uri="{FF2B5EF4-FFF2-40B4-BE49-F238E27FC236}">
                <a16:creationId xmlns:a16="http://schemas.microsoft.com/office/drawing/2014/main" id="{F0F336F6-3322-405B-9857-6DA10F7B5A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6588" y="4389439"/>
            <a:ext cx="1700212"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Прямоугольник 17">
            <a:extLst>
              <a:ext uri="{FF2B5EF4-FFF2-40B4-BE49-F238E27FC236}">
                <a16:creationId xmlns:a16="http://schemas.microsoft.com/office/drawing/2014/main" id="{196A7D14-682C-4D77-9F60-F7725ACAA312}"/>
              </a:ext>
            </a:extLst>
          </p:cNvPr>
          <p:cNvSpPr/>
          <p:nvPr/>
        </p:nvSpPr>
        <p:spPr>
          <a:xfrm flipH="1">
            <a:off x="0" y="-184150"/>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en-GB" altLang="ru-RU" sz="3200" dirty="0">
                <a:solidFill>
                  <a:schemeClr val="tx1"/>
                </a:solidFill>
                <a:latin typeface="Arial" panose="020B0604020202020204" pitchFamily="34" charset="0"/>
              </a:rPr>
              <a:t>Grids, clouds, supercomputers</a:t>
            </a:r>
            <a:r>
              <a:rPr lang="ru-RU" altLang="ru-RU" sz="3200" dirty="0">
                <a:solidFill>
                  <a:schemeClr val="tx1"/>
                </a:solidFill>
                <a:latin typeface="Arial" panose="020B0604020202020204" pitchFamily="34" charset="0"/>
              </a:rPr>
              <a:t>, </a:t>
            </a:r>
            <a:r>
              <a:rPr lang="en-US" altLang="ru-RU" sz="3200" dirty="0">
                <a:solidFill>
                  <a:schemeClr val="tx1"/>
                </a:solidFill>
                <a:latin typeface="Arial" panose="020B0604020202020204" pitchFamily="34" charset="0"/>
              </a:rPr>
              <a:t>Big data </a:t>
            </a:r>
            <a:endParaRPr lang="en-US" altLang="ru-RU" sz="3200" b="1"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84050" y="206993"/>
            <a:ext cx="10097311" cy="523220"/>
          </a:xfrm>
          <a:prstGeom prst="rect">
            <a:avLst/>
          </a:prstGeom>
          <a:effectLst>
            <a:outerShdw blurRad="50800" dist="50800" dir="5400000" algn="ctr" rotWithShape="0">
              <a:schemeClr val="bg1"/>
            </a:outerShdw>
          </a:effectLst>
        </p:spPr>
        <p:txBody>
          <a:bodyPr wrap="square">
            <a:spAutoFit/>
          </a:bodyPr>
          <a:lstStyle/>
          <a:p>
            <a:r>
              <a:rPr lang="en-US" sz="2800" b="1" dirty="0">
                <a:latin typeface="+mj-lt"/>
              </a:rPr>
              <a:t>Walt Platform For Web Application Development</a:t>
            </a:r>
            <a:endParaRPr lang="ru-RU" sz="2800" b="1" dirty="0">
              <a:latin typeface="+mj-lt"/>
            </a:endParaRPr>
          </a:p>
        </p:txBody>
      </p:sp>
      <p:sp>
        <p:nvSpPr>
          <p:cNvPr id="5" name="Прямоугольник 4"/>
          <p:cNvSpPr/>
          <p:nvPr/>
        </p:nvSpPr>
        <p:spPr>
          <a:xfrm>
            <a:off x="428017" y="834665"/>
            <a:ext cx="10097312" cy="646331"/>
          </a:xfrm>
          <a:prstGeom prst="rect">
            <a:avLst/>
          </a:prstGeom>
        </p:spPr>
        <p:txBody>
          <a:bodyPr wrap="square">
            <a:spAutoFit/>
          </a:bodyPr>
          <a:lstStyle/>
          <a:p>
            <a:pPr algn="ctr"/>
            <a:r>
              <a:rPr lang="en-US" dirty="0">
                <a:latin typeface="Rockwell (Основной текст)"/>
              </a:rPr>
              <a:t>The Web Application Lego Toolkit (WALT) is a template-oriented platform designed for the development of web applications of various degrees of complexity.</a:t>
            </a:r>
            <a:endParaRPr lang="ru-RU" dirty="0">
              <a:latin typeface="Rockwell (Основной текст)"/>
            </a:endParaRPr>
          </a:p>
        </p:txBody>
      </p:sp>
      <p:pic>
        <p:nvPicPr>
          <p:cNvPr id="6" name="Рисунок 5"/>
          <p:cNvPicPr>
            <a:picLocks noChangeAspect="1"/>
          </p:cNvPicPr>
          <p:nvPr/>
        </p:nvPicPr>
        <p:blipFill>
          <a:blip r:embed="rId2"/>
          <a:stretch>
            <a:fillRect/>
          </a:stretch>
        </p:blipFill>
        <p:spPr>
          <a:xfrm>
            <a:off x="144156" y="1606194"/>
            <a:ext cx="5874236" cy="3418867"/>
          </a:xfrm>
          <a:prstGeom prst="rect">
            <a:avLst/>
          </a:prstGeom>
        </p:spPr>
      </p:pic>
      <p:sp>
        <p:nvSpPr>
          <p:cNvPr id="14" name="Прямоугольник 13"/>
          <p:cNvSpPr/>
          <p:nvPr/>
        </p:nvSpPr>
        <p:spPr>
          <a:xfrm>
            <a:off x="144156" y="5150259"/>
            <a:ext cx="5814386" cy="1200329"/>
          </a:xfrm>
          <a:prstGeom prst="rect">
            <a:avLst/>
          </a:prstGeom>
        </p:spPr>
        <p:txBody>
          <a:bodyPr wrap="square">
            <a:spAutoFit/>
          </a:bodyPr>
          <a:lstStyle/>
          <a:p>
            <a:pPr algn="just"/>
            <a:r>
              <a:rPr lang="ru-RU" dirty="0" err="1">
                <a:latin typeface="Rockwell (Основной текст)"/>
                <a:cs typeface="Times New Roman" panose="02020603050405020304" pitchFamily="18" charset="0"/>
              </a:rPr>
              <a:t>It</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also</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allows</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expanding</a:t>
            </a:r>
            <a:r>
              <a:rPr lang="ru-RU" dirty="0">
                <a:latin typeface="Rockwell (Основной текст)"/>
                <a:cs typeface="Times New Roman" panose="02020603050405020304" pitchFamily="18" charset="0"/>
              </a:rPr>
              <a:t> and </a:t>
            </a:r>
            <a:r>
              <a:rPr lang="ru-RU" dirty="0" err="1">
                <a:latin typeface="Rockwell (Основной текст)"/>
                <a:cs typeface="Times New Roman" panose="02020603050405020304" pitchFamily="18" charset="0"/>
              </a:rPr>
              <a:t>modifying</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the</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functionality</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of</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the</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application</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during</a:t>
            </a:r>
            <a:r>
              <a:rPr lang="ru-RU" dirty="0">
                <a:latin typeface="Rockwell (Основной текст)"/>
                <a:cs typeface="Times New Roman" panose="02020603050405020304" pitchFamily="18" charset="0"/>
              </a:rPr>
              <a:t> its</a:t>
            </a:r>
            <a:r>
              <a:rPr lang="en-US"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operation</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Web</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applications</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developed</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using</a:t>
            </a:r>
            <a:r>
              <a:rPr lang="ru-RU" dirty="0">
                <a:latin typeface="Rockwell (Основной текст)"/>
                <a:cs typeface="Times New Roman" panose="02020603050405020304" pitchFamily="18" charset="0"/>
              </a:rPr>
              <a:t> WALT </a:t>
            </a:r>
            <a:r>
              <a:rPr lang="ru-RU" dirty="0" err="1">
                <a:latin typeface="Rockwell (Основной текст)"/>
                <a:cs typeface="Times New Roman" panose="02020603050405020304" pitchFamily="18" charset="0"/>
              </a:rPr>
              <a:t>are</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characterized</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by</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high</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performance</a:t>
            </a:r>
            <a:r>
              <a:rPr lang="ru-RU" dirty="0">
                <a:latin typeface="Rockwell (Основной текст)"/>
                <a:cs typeface="Times New Roman" panose="02020603050405020304" pitchFamily="18" charset="0"/>
              </a:rPr>
              <a:t> and</a:t>
            </a:r>
            <a:r>
              <a:rPr lang="en-US"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humble</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server</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resource</a:t>
            </a:r>
            <a:r>
              <a:rPr lang="ru-RU" dirty="0">
                <a:latin typeface="Rockwell (Основной текст)"/>
                <a:cs typeface="Times New Roman" panose="02020603050405020304" pitchFamily="18" charset="0"/>
              </a:rPr>
              <a:t> </a:t>
            </a:r>
            <a:r>
              <a:rPr lang="ru-RU" dirty="0" err="1">
                <a:latin typeface="Rockwell (Основной текст)"/>
                <a:cs typeface="Times New Roman" panose="02020603050405020304" pitchFamily="18" charset="0"/>
              </a:rPr>
              <a:t>requirements</a:t>
            </a:r>
            <a:endParaRPr lang="ru-RU" dirty="0">
              <a:latin typeface="Rockwell (Основной текст)"/>
              <a:cs typeface="Times New Roman" panose="02020603050405020304" pitchFamily="18" charset="0"/>
            </a:endParaRPr>
          </a:p>
        </p:txBody>
      </p:sp>
      <p:sp>
        <p:nvSpPr>
          <p:cNvPr id="15" name="Прямоугольник 14"/>
          <p:cNvSpPr/>
          <p:nvPr/>
        </p:nvSpPr>
        <p:spPr>
          <a:xfrm>
            <a:off x="6083275" y="1585448"/>
            <a:ext cx="6108723" cy="369332"/>
          </a:xfrm>
          <a:prstGeom prst="rect">
            <a:avLst/>
          </a:prstGeom>
        </p:spPr>
        <p:txBody>
          <a:bodyPr wrap="square">
            <a:spAutoFit/>
          </a:bodyPr>
          <a:lstStyle/>
          <a:p>
            <a:pPr algn="ctr"/>
            <a:r>
              <a:rPr lang="en-US" dirty="0"/>
              <a:t>JINR corporate web applications developed using WALT</a:t>
            </a:r>
            <a:endParaRPr lang="ru-RU" dirty="0">
              <a:solidFill>
                <a:srgbClr val="FFFF00"/>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8D781E51-83D5-4228-809A-D22738A891C7}"/>
              </a:ext>
            </a:extLst>
          </p:cNvPr>
          <p:cNvPicPr>
            <a:picLocks noChangeAspect="1"/>
          </p:cNvPicPr>
          <p:nvPr/>
        </p:nvPicPr>
        <p:blipFill>
          <a:blip r:embed="rId3"/>
          <a:stretch>
            <a:fillRect/>
          </a:stretch>
        </p:blipFill>
        <p:spPr>
          <a:xfrm>
            <a:off x="11127284" y="130169"/>
            <a:ext cx="999831" cy="695004"/>
          </a:xfrm>
          <a:prstGeom prst="rect">
            <a:avLst/>
          </a:prstGeom>
        </p:spPr>
      </p:pic>
      <p:pic>
        <p:nvPicPr>
          <p:cNvPr id="18" name="Рисунок 17"/>
          <p:cNvPicPr>
            <a:picLocks noChangeAspect="1"/>
          </p:cNvPicPr>
          <p:nvPr/>
        </p:nvPicPr>
        <p:blipFill>
          <a:blip r:embed="rId4"/>
          <a:stretch>
            <a:fillRect/>
          </a:stretch>
        </p:blipFill>
        <p:spPr>
          <a:xfrm>
            <a:off x="6199457" y="1996002"/>
            <a:ext cx="5927658" cy="3441866"/>
          </a:xfrm>
          <a:prstGeom prst="rect">
            <a:avLst/>
          </a:prstGeom>
        </p:spPr>
      </p:pic>
    </p:spTree>
    <p:extLst>
      <p:ext uri="{BB962C8B-B14F-4D97-AF65-F5344CB8AC3E}">
        <p14:creationId xmlns:p14="http://schemas.microsoft.com/office/powerpoint/2010/main" val="1030973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0037B88-F738-322B-45C3-8D45CE08DFD4}"/>
              </a:ext>
            </a:extLst>
          </p:cNvPr>
          <p:cNvPicPr>
            <a:picLocks noChangeAspect="1"/>
          </p:cNvPicPr>
          <p:nvPr/>
        </p:nvPicPr>
        <p:blipFill>
          <a:blip r:embed="rId2">
            <a:extLst>
              <a:ext uri="{28A0092B-C50C-407E-A947-70E740481C1C}">
                <a14:useLocalDpi xmlns:a14="http://schemas.microsoft.com/office/drawing/2010/main" val="0"/>
              </a:ext>
            </a:extLst>
          </a:blip>
          <a:srcRect l="516" r="516"/>
          <a:stretch>
            <a:fillRect/>
          </a:stretch>
        </p:blipFill>
        <p:spPr>
          <a:xfrm>
            <a:off x="6697299" y="1349456"/>
            <a:ext cx="2070649" cy="1830306"/>
          </a:xfrm>
          <a:prstGeom prst="rect">
            <a:avLst/>
          </a:prstGeom>
        </p:spPr>
      </p:pic>
      <p:sp>
        <p:nvSpPr>
          <p:cNvPr id="5" name="Заголовок 2">
            <a:extLst>
              <a:ext uri="{FF2B5EF4-FFF2-40B4-BE49-F238E27FC236}">
                <a16:creationId xmlns:a16="http://schemas.microsoft.com/office/drawing/2014/main" id="{40357317-29FC-86D7-92C4-DBDCBA8EFC9B}"/>
              </a:ext>
            </a:extLst>
          </p:cNvPr>
          <p:cNvSpPr>
            <a:spLocks noGrp="1"/>
          </p:cNvSpPr>
          <p:nvPr>
            <p:ph type="title"/>
          </p:nvPr>
        </p:nvSpPr>
        <p:spPr>
          <a:xfrm>
            <a:off x="2303563" y="133974"/>
            <a:ext cx="7584874" cy="646331"/>
          </a:xfrm>
        </p:spPr>
        <p:txBody>
          <a:bodyPr>
            <a:normAutofit/>
          </a:bodyPr>
          <a:lstStyle/>
          <a:p>
            <a:pPr algn="ctr"/>
            <a:r>
              <a:rPr lang="en-US" sz="2800" cap="none" dirty="0"/>
              <a:t>Research Data Management Platforms</a:t>
            </a:r>
            <a:endParaRPr lang="ru-RU" sz="2800" cap="none" dirty="0"/>
          </a:p>
        </p:txBody>
      </p:sp>
      <p:sp>
        <p:nvSpPr>
          <p:cNvPr id="6" name="Текст 3">
            <a:extLst>
              <a:ext uri="{FF2B5EF4-FFF2-40B4-BE49-F238E27FC236}">
                <a16:creationId xmlns:a16="http://schemas.microsoft.com/office/drawing/2014/main" id="{F33A7A91-65F9-0FE9-A6F5-4459CA84FA21}"/>
              </a:ext>
            </a:extLst>
          </p:cNvPr>
          <p:cNvSpPr txBox="1">
            <a:spLocks/>
          </p:cNvSpPr>
          <p:nvPr/>
        </p:nvSpPr>
        <p:spPr>
          <a:xfrm>
            <a:off x="449016" y="1106059"/>
            <a:ext cx="5000625" cy="468388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dirty="0"/>
              <a:t>Platforms for Institutional Repositories, </a:t>
            </a:r>
          </a:p>
          <a:p>
            <a:r>
              <a:rPr lang="en-US" dirty="0"/>
              <a:t>Research Data Management,</a:t>
            </a:r>
          </a:p>
          <a:p>
            <a:r>
              <a:rPr lang="en-US" dirty="0"/>
              <a:t>Dissemination and Archive of the Scientific Content,</a:t>
            </a:r>
          </a:p>
          <a:p>
            <a:r>
              <a:rPr lang="en-US" dirty="0"/>
              <a:t>Digital Assets Management,</a:t>
            </a:r>
          </a:p>
          <a:p>
            <a:r>
              <a:rPr lang="en-US" dirty="0"/>
              <a:t>Research and Development (R&amp;D)  Outputs Presentation,</a:t>
            </a:r>
            <a:endParaRPr lang="ru-RU" dirty="0"/>
          </a:p>
          <a:p>
            <a:r>
              <a:rPr lang="en-US" dirty="0"/>
              <a:t>Accounting for the Publication Activity of Staff Members,</a:t>
            </a:r>
          </a:p>
          <a:p>
            <a:r>
              <a:rPr lang="en-US" dirty="0"/>
              <a:t>Free Open Source Software.</a:t>
            </a:r>
            <a:endParaRPr lang="ru-RU" dirty="0"/>
          </a:p>
        </p:txBody>
      </p:sp>
      <p:pic>
        <p:nvPicPr>
          <p:cNvPr id="7" name="Рисунок 6">
            <a:extLst>
              <a:ext uri="{FF2B5EF4-FFF2-40B4-BE49-F238E27FC236}">
                <a16:creationId xmlns:a16="http://schemas.microsoft.com/office/drawing/2014/main" id="{12BB936B-5DA5-3917-CF6B-7C7AB2544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4272" y="1349456"/>
            <a:ext cx="1826774" cy="1611159"/>
          </a:xfrm>
          <a:prstGeom prst="rect">
            <a:avLst/>
          </a:prstGeom>
        </p:spPr>
      </p:pic>
      <p:pic>
        <p:nvPicPr>
          <p:cNvPr id="8" name="Рисунок 7">
            <a:extLst>
              <a:ext uri="{FF2B5EF4-FFF2-40B4-BE49-F238E27FC236}">
                <a16:creationId xmlns:a16="http://schemas.microsoft.com/office/drawing/2014/main" id="{F5C1FCB6-26E5-016D-2BA4-086C793BA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4272" y="2972746"/>
            <a:ext cx="1826774" cy="456694"/>
          </a:xfrm>
          <a:prstGeom prst="rect">
            <a:avLst/>
          </a:prstGeom>
        </p:spPr>
      </p:pic>
      <p:pic>
        <p:nvPicPr>
          <p:cNvPr id="9" name="Рисунок 8">
            <a:extLst>
              <a:ext uri="{FF2B5EF4-FFF2-40B4-BE49-F238E27FC236}">
                <a16:creationId xmlns:a16="http://schemas.microsoft.com/office/drawing/2014/main" id="{4DAFEDAD-76D9-6D3E-4D58-884714703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582068"/>
            <a:ext cx="5353050" cy="561975"/>
          </a:xfrm>
          <a:prstGeom prst="rect">
            <a:avLst/>
          </a:prstGeom>
        </p:spPr>
      </p:pic>
      <p:sp>
        <p:nvSpPr>
          <p:cNvPr id="10" name="Прямоугольник 9">
            <a:extLst>
              <a:ext uri="{FF2B5EF4-FFF2-40B4-BE49-F238E27FC236}">
                <a16:creationId xmlns:a16="http://schemas.microsoft.com/office/drawing/2014/main" id="{26779579-C476-BA9A-4C06-331ED8CB7227}"/>
              </a:ext>
            </a:extLst>
          </p:cNvPr>
          <p:cNvSpPr/>
          <p:nvPr/>
        </p:nvSpPr>
        <p:spPr>
          <a:xfrm>
            <a:off x="6600969" y="1106059"/>
            <a:ext cx="4415374" cy="31502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90089B08-9207-E82D-784E-9FCB693C0198}"/>
              </a:ext>
            </a:extLst>
          </p:cNvPr>
          <p:cNvSpPr txBox="1"/>
          <p:nvPr/>
        </p:nvSpPr>
        <p:spPr>
          <a:xfrm>
            <a:off x="6638932" y="3505516"/>
            <a:ext cx="4568270" cy="646331"/>
          </a:xfrm>
          <a:prstGeom prst="rect">
            <a:avLst/>
          </a:prstGeom>
          <a:noFill/>
        </p:spPr>
        <p:txBody>
          <a:bodyPr wrap="square" rtlCol="0">
            <a:spAutoFit/>
          </a:bodyPr>
          <a:lstStyle/>
          <a:p>
            <a:pPr algn="ctr"/>
            <a:r>
              <a:rPr lang="en-US" dirty="0"/>
              <a:t>Implementation</a:t>
            </a:r>
            <a:r>
              <a:rPr lang="ru-RU" dirty="0"/>
              <a:t> </a:t>
            </a:r>
            <a:r>
              <a:rPr lang="en-US" dirty="0"/>
              <a:t>Candidates</a:t>
            </a:r>
            <a:r>
              <a:rPr lang="ru-RU" dirty="0"/>
              <a:t> </a:t>
            </a:r>
            <a:r>
              <a:rPr lang="en-US" dirty="0"/>
              <a:t>for the </a:t>
            </a:r>
            <a:br>
              <a:rPr lang="en-US" dirty="0"/>
            </a:br>
            <a:r>
              <a:rPr lang="en-US" dirty="0"/>
              <a:t>JINR Publications Repository</a:t>
            </a:r>
            <a:endParaRPr lang="ru-RU" dirty="0"/>
          </a:p>
        </p:txBody>
      </p:sp>
      <p:sp>
        <p:nvSpPr>
          <p:cNvPr id="12" name="Прямоугольник 11">
            <a:extLst>
              <a:ext uri="{FF2B5EF4-FFF2-40B4-BE49-F238E27FC236}">
                <a16:creationId xmlns:a16="http://schemas.microsoft.com/office/drawing/2014/main" id="{2D4A7A48-A38B-170B-FF13-1D132919A98E}"/>
              </a:ext>
            </a:extLst>
          </p:cNvPr>
          <p:cNvSpPr/>
          <p:nvPr/>
        </p:nvSpPr>
        <p:spPr>
          <a:xfrm>
            <a:off x="5909450" y="4477601"/>
            <a:ext cx="5716995" cy="18774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1C96DCAD-3DA2-44D7-012F-AB6A8D568A7D}"/>
              </a:ext>
            </a:extLst>
          </p:cNvPr>
          <p:cNvSpPr txBox="1"/>
          <p:nvPr/>
        </p:nvSpPr>
        <p:spPr>
          <a:xfrm>
            <a:off x="5797295" y="5252600"/>
            <a:ext cx="5409907" cy="923330"/>
          </a:xfrm>
          <a:prstGeom prst="rect">
            <a:avLst/>
          </a:prstGeom>
          <a:noFill/>
        </p:spPr>
        <p:txBody>
          <a:bodyPr wrap="square" rtlCol="0">
            <a:spAutoFit/>
          </a:bodyPr>
          <a:lstStyle/>
          <a:p>
            <a:pPr algn="ctr"/>
            <a:r>
              <a:rPr lang="en-US" dirty="0"/>
              <a:t>Current Research Information System:</a:t>
            </a:r>
          </a:p>
          <a:p>
            <a:pPr marL="285750" indent="-285750" algn="ctr">
              <a:buFont typeface="Wingdings" panose="05000000000000000000" pitchFamily="2" charset="2"/>
              <a:buChar char="ü"/>
            </a:pPr>
            <a:r>
              <a:rPr lang="en-US" dirty="0"/>
              <a:t>Staff Information</a:t>
            </a:r>
          </a:p>
          <a:p>
            <a:pPr marL="285750" indent="-285750" algn="ctr">
              <a:buFont typeface="Wingdings" panose="05000000000000000000" pitchFamily="2" charset="2"/>
              <a:buChar char="ü"/>
            </a:pPr>
            <a:r>
              <a:rPr lang="en-US" dirty="0"/>
              <a:t>R&amp;D Activity</a:t>
            </a:r>
            <a:endParaRPr lang="ru-RU" dirty="0"/>
          </a:p>
        </p:txBody>
      </p:sp>
    </p:spTree>
    <p:extLst>
      <p:ext uri="{BB962C8B-B14F-4D97-AF65-F5344CB8AC3E}">
        <p14:creationId xmlns:p14="http://schemas.microsoft.com/office/powerpoint/2010/main" val="2985551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2201593" y="644698"/>
            <a:ext cx="6909156" cy="221529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220112" y="2942719"/>
            <a:ext cx="6890638" cy="374862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кругленный прямоугольник 3"/>
          <p:cNvSpPr/>
          <p:nvPr/>
        </p:nvSpPr>
        <p:spPr>
          <a:xfrm>
            <a:off x="9275427" y="828671"/>
            <a:ext cx="2777028" cy="5716035"/>
          </a:xfrm>
          <a:prstGeom prst="roundRect">
            <a:avLst/>
          </a:prstGeom>
          <a:solidFill>
            <a:schemeClr val="accent6">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Picture 2" descr="https://cdn.shopify.com/s/files/1/2545/8446/products/c1_1024x1024@2x.jpg?v=1520002181"/>
          <p:cNvPicPr>
            <a:picLocks noChangeAspect="1" noChangeArrowheads="1"/>
          </p:cNvPicPr>
          <p:nvPr/>
        </p:nvPicPr>
        <p:blipFill>
          <a:blip r:embed="rId3" cstate="print"/>
          <a:srcRect/>
          <a:stretch>
            <a:fillRect/>
          </a:stretch>
        </p:blipFill>
        <p:spPr bwMode="auto">
          <a:xfrm>
            <a:off x="7904235" y="5325971"/>
            <a:ext cx="1279401" cy="1466135"/>
          </a:xfrm>
          <a:prstGeom prst="rect">
            <a:avLst/>
          </a:prstGeom>
          <a:noFill/>
        </p:spPr>
      </p:pic>
      <p:pic>
        <p:nvPicPr>
          <p:cNvPr id="2" name="Рисунок 1">
            <a:extLst>
              <a:ext uri="{FF2B5EF4-FFF2-40B4-BE49-F238E27FC236}">
                <a16:creationId xmlns:a16="http://schemas.microsoft.com/office/drawing/2014/main" id="{842A3B0E-98D4-40BA-AC8C-F048FC1F048B}"/>
              </a:ext>
            </a:extLst>
          </p:cNvPr>
          <p:cNvPicPr>
            <a:picLocks noChangeAspect="1"/>
          </p:cNvPicPr>
          <p:nvPr/>
        </p:nvPicPr>
        <p:blipFill>
          <a:blip r:embed="rId4"/>
          <a:stretch>
            <a:fillRect/>
          </a:stretch>
        </p:blipFill>
        <p:spPr>
          <a:xfrm>
            <a:off x="2293192" y="2998612"/>
            <a:ext cx="6744477" cy="3737601"/>
          </a:xfrm>
          <a:prstGeom prst="rect">
            <a:avLst/>
          </a:prstGeom>
        </p:spPr>
      </p:pic>
      <p:sp>
        <p:nvSpPr>
          <p:cNvPr id="31" name="TextBox 30">
            <a:extLst>
              <a:ext uri="{FF2B5EF4-FFF2-40B4-BE49-F238E27FC236}">
                <a16:creationId xmlns:a16="http://schemas.microsoft.com/office/drawing/2014/main" id="{D5DC8FE6-3889-44B4-8246-721E9BAAF159}"/>
              </a:ext>
            </a:extLst>
          </p:cNvPr>
          <p:cNvSpPr txBox="1"/>
          <p:nvPr/>
        </p:nvSpPr>
        <p:spPr>
          <a:xfrm>
            <a:off x="9275427" y="881617"/>
            <a:ext cx="2777027" cy="566308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cs typeface="Times New Roman" panose="02020603050405020304" pitchFamily="18" charset="0"/>
              </a:rPr>
              <a:t>Expected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cs typeface="Times New Roman" panose="02020603050405020304" pitchFamily="18" charset="0"/>
            </a:endParaRPr>
          </a:p>
          <a:p>
            <a:pPr marL="285750" indent="-285750">
              <a:buFont typeface="Arial" panose="020B0604020202020204" pitchFamily="34" charset="0"/>
              <a:buChar char="•"/>
              <a:defRPr/>
            </a:pPr>
            <a:r>
              <a:rPr lang="en-US" sz="1700" dirty="0">
                <a:solidFill>
                  <a:prstClr val="black"/>
                </a:solidFill>
                <a:cs typeface="Times New Roman" panose="02020603050405020304" pitchFamily="18" charset="0"/>
              </a:rPr>
              <a:t>Quantum control systems for NICA complex.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cs typeface="Times New Roman" panose="02020603050405020304" pitchFamily="18" charset="0"/>
              </a:rPr>
              <a:t>Applied library of quantum algorithms for JINR projects. </a:t>
            </a:r>
          </a:p>
          <a:p>
            <a:pPr marL="285750" lvl="0" indent="-285750">
              <a:spcBef>
                <a:spcPts val="600"/>
              </a:spcBef>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cs typeface="Times New Roman" panose="02020603050405020304" pitchFamily="18" charset="0"/>
              </a:rPr>
              <a:t>Quantum algorithms</a:t>
            </a:r>
            <a:r>
              <a:rPr kumimoji="0" lang="en-US" sz="1700" b="0" i="0" u="none" strike="noStrike" kern="1200" cap="none" spc="0" normalizeH="0" noProof="0" dirty="0">
                <a:ln>
                  <a:noFill/>
                </a:ln>
                <a:solidFill>
                  <a:prstClr val="black"/>
                </a:solidFill>
                <a:effectLst/>
                <a:uLnTx/>
                <a:uFillTx/>
                <a:cs typeface="Times New Roman" panose="02020603050405020304" pitchFamily="18" charset="0"/>
              </a:rPr>
              <a:t> simulation </a:t>
            </a:r>
            <a:r>
              <a:rPr kumimoji="0" lang="en-US" sz="1700" b="0" i="0" u="none" strike="noStrike" kern="1200" cap="none" spc="0" normalizeH="0" baseline="0" noProof="0" dirty="0">
                <a:ln>
                  <a:noFill/>
                </a:ln>
                <a:solidFill>
                  <a:prstClr val="black"/>
                </a:solidFill>
                <a:effectLst/>
                <a:uLnTx/>
                <a:uFillTx/>
                <a:cs typeface="Times New Roman" panose="02020603050405020304" pitchFamily="18" charset="0"/>
              </a:rPr>
              <a:t>on</a:t>
            </a:r>
            <a:r>
              <a:rPr lang="en-GB" sz="1700" dirty="0">
                <a:solidFill>
                  <a:prstClr val="black"/>
                </a:solidFill>
                <a:cs typeface="Times New Roman" panose="02020603050405020304" pitchFamily="18" charset="0"/>
              </a:rPr>
              <a:t> </a:t>
            </a:r>
            <a:r>
              <a:rPr lang="en-US" sz="1700" dirty="0">
                <a:solidFill>
                  <a:prstClr val="black"/>
                </a:solidFill>
                <a:cs typeface="Times New Roman" panose="02020603050405020304" pitchFamily="18" charset="0"/>
              </a:rPr>
              <a:t>classical computers for the specific JINR tasks. </a:t>
            </a:r>
            <a:endParaRPr kumimoji="0" lang="en-US" sz="1700" b="0" i="0" u="none" strike="noStrike" kern="1200" cap="none" spc="0" normalizeH="0" baseline="0" noProof="0" dirty="0">
              <a:ln>
                <a:noFill/>
              </a:ln>
              <a:solidFill>
                <a:prstClr val="black"/>
              </a:solidFill>
              <a:effectLst/>
              <a:uLnTx/>
              <a:uFillTx/>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cs typeface="Times New Roman" panose="02020603050405020304" pitchFamily="18" charset="0"/>
              </a:rPr>
              <a:t>Intelligent cognitive quantum robust controllers for intelligent control systems.</a:t>
            </a:r>
          </a:p>
          <a:p>
            <a:pPr marL="285750" lvl="0" indent="-285750">
              <a:spcBef>
                <a:spcPts val="600"/>
              </a:spcBef>
              <a:spcAft>
                <a:spcPts val="1800"/>
              </a:spcAft>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cs typeface="Times New Roman" panose="02020603050405020304" pitchFamily="18" charset="0"/>
              </a:rPr>
              <a:t>Intelligent cognitive </a:t>
            </a:r>
            <a:r>
              <a:rPr lang="en-US" sz="1700" dirty="0">
                <a:solidFill>
                  <a:prstClr val="black"/>
                </a:solidFill>
                <a:cs typeface="Times New Roman" panose="02020603050405020304" pitchFamily="18" charset="0"/>
              </a:rPr>
              <a:t>swarm autonomous </a:t>
            </a:r>
            <a:r>
              <a:rPr lang="en-US" dirty="0">
                <a:solidFill>
                  <a:prstClr val="black"/>
                </a:solidFill>
                <a:cs typeface="Times New Roman" panose="02020603050405020304" pitchFamily="18" charset="0"/>
              </a:rPr>
              <a:t>robots design.</a:t>
            </a:r>
          </a:p>
        </p:txBody>
      </p:sp>
      <p:sp>
        <p:nvSpPr>
          <p:cNvPr id="33" name="TextBox 32">
            <a:extLst>
              <a:ext uri="{FF2B5EF4-FFF2-40B4-BE49-F238E27FC236}">
                <a16:creationId xmlns:a16="http://schemas.microsoft.com/office/drawing/2014/main" id="{6EE245E0-671E-4D12-A6B7-1B1C1458AD83}"/>
              </a:ext>
            </a:extLst>
          </p:cNvPr>
          <p:cNvSpPr txBox="1"/>
          <p:nvPr/>
        </p:nvSpPr>
        <p:spPr>
          <a:xfrm>
            <a:off x="2412070" y="828671"/>
            <a:ext cx="6744477" cy="203132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cs typeface="Times New Roman" panose="02020603050405020304" pitchFamily="18" charset="0"/>
              </a:rPr>
              <a:t>GOAL:</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a:t>
            </a:r>
            <a:r>
              <a:rPr kumimoji="0" lang="ru-RU" sz="1800" i="0" u="none" strike="noStrike" kern="1200" cap="none" spc="0" normalizeH="0" baseline="0" noProof="0" dirty="0" err="1">
                <a:ln>
                  <a:noFill/>
                </a:ln>
                <a:solidFill>
                  <a:schemeClr val="bg1"/>
                </a:solidFill>
                <a:effectLst/>
                <a:uLnTx/>
                <a:uFillTx/>
                <a:cs typeface="Times New Roman" panose="02020603050405020304" pitchFamily="18" charset="0"/>
              </a:rPr>
              <a:t>Intelligent</a:t>
            </a:r>
            <a:r>
              <a:rPr kumimoji="0" lang="ru-RU" sz="1800" i="0" u="none" strike="noStrike" kern="1200" cap="none" spc="0" normalizeH="0" baseline="0" noProof="0" dirty="0">
                <a:ln>
                  <a:noFill/>
                </a:ln>
                <a:solidFill>
                  <a:schemeClr val="bg1"/>
                </a:solidFill>
                <a:effectLst/>
                <a:uLnTx/>
                <a:uFillTx/>
                <a:cs typeface="Times New Roman" panose="02020603050405020304" pitchFamily="18" charset="0"/>
              </a:rPr>
              <a:t> </a:t>
            </a:r>
            <a:r>
              <a:rPr kumimoji="0" lang="ru-RU" sz="1800" i="0" u="none" strike="noStrike" kern="1200" cap="none" spc="0" normalizeH="0" baseline="0" noProof="0" dirty="0" err="1">
                <a:ln>
                  <a:noFill/>
                </a:ln>
                <a:solidFill>
                  <a:schemeClr val="bg1"/>
                </a:solidFill>
                <a:effectLst/>
                <a:uLnTx/>
                <a:uFillTx/>
                <a:cs typeface="Times New Roman" panose="02020603050405020304" pitchFamily="18" charset="0"/>
              </a:rPr>
              <a:t>control</a:t>
            </a:r>
            <a:r>
              <a:rPr kumimoji="0" lang="ru-RU" sz="1800" i="0" u="none" strike="noStrike" kern="1200" cap="none" spc="0" normalizeH="0" baseline="0" noProof="0" dirty="0">
                <a:ln>
                  <a:noFill/>
                </a:ln>
                <a:solidFill>
                  <a:schemeClr val="bg1"/>
                </a:solidFill>
                <a:effectLst/>
                <a:uLnTx/>
                <a:uFillTx/>
                <a:cs typeface="Times New Roman" panose="02020603050405020304" pitchFamily="18" charset="0"/>
              </a:rPr>
              <a:t> </a:t>
            </a:r>
            <a:r>
              <a:rPr kumimoji="0" lang="ru-RU" sz="1800" i="0" u="none" strike="noStrike" kern="1200" cap="none" spc="0" normalizeH="0" baseline="0" noProof="0" dirty="0" err="1">
                <a:ln>
                  <a:noFill/>
                </a:ln>
                <a:solidFill>
                  <a:schemeClr val="bg1"/>
                </a:solidFill>
                <a:effectLst/>
                <a:uLnTx/>
                <a:uFillTx/>
                <a:cs typeface="Times New Roman" panose="02020603050405020304" pitchFamily="18" charset="0"/>
              </a:rPr>
              <a:t>of</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JINR</a:t>
            </a:r>
            <a:r>
              <a:rPr kumimoji="0" lang="ru-RU" sz="1800" i="0" u="none" strike="noStrike" kern="1200" cap="none" spc="0" normalizeH="0" baseline="0" noProof="0" dirty="0">
                <a:ln>
                  <a:noFill/>
                </a:ln>
                <a:solidFill>
                  <a:schemeClr val="bg1"/>
                </a:solidFill>
                <a:effectLst/>
                <a:uLnTx/>
                <a:uFillTx/>
                <a:cs typeface="Times New Roman" panose="02020603050405020304" pitchFamily="18" charset="0"/>
              </a:rPr>
              <a:t> </a:t>
            </a:r>
            <a:r>
              <a:rPr kumimoji="0" lang="ru-RU" sz="1800" i="0" u="none" strike="noStrike" kern="1200" cap="none" spc="0" normalizeH="0" baseline="0" noProof="0" dirty="0" err="1">
                <a:ln>
                  <a:noFill/>
                </a:ln>
                <a:solidFill>
                  <a:schemeClr val="bg1"/>
                </a:solidFill>
                <a:effectLst/>
                <a:uLnTx/>
                <a:uFillTx/>
                <a:cs typeface="Times New Roman" panose="02020603050405020304" pitchFamily="18" charset="0"/>
              </a:rPr>
              <a:t>physical</a:t>
            </a:r>
            <a:r>
              <a:rPr kumimoji="0" lang="ru-RU" sz="1800" i="0" u="none" strike="noStrike" kern="1200" cap="none" spc="0" normalizeH="0" baseline="0" noProof="0" dirty="0">
                <a:ln>
                  <a:noFill/>
                </a:ln>
                <a:solidFill>
                  <a:schemeClr val="bg1"/>
                </a:solidFill>
                <a:effectLst/>
                <a:uLnTx/>
                <a:uFillTx/>
                <a:cs typeface="Times New Roman" panose="02020603050405020304" pitchFamily="18" charset="0"/>
              </a:rPr>
              <a:t> </a:t>
            </a:r>
            <a:r>
              <a:rPr kumimoji="0" lang="ru-RU" sz="1800" i="0" u="none" strike="noStrike" kern="1200" cap="none" spc="0" normalizeH="0" baseline="0" noProof="0" dirty="0" err="1">
                <a:ln>
                  <a:noFill/>
                </a:ln>
                <a:solidFill>
                  <a:schemeClr val="bg1"/>
                </a:solidFill>
                <a:effectLst/>
                <a:uLnTx/>
                <a:uFillTx/>
                <a:cs typeface="Times New Roman" panose="02020603050405020304" pitchFamily="18" charset="0"/>
              </a:rPr>
              <a:t>experimental</a:t>
            </a:r>
            <a:endParaRPr kumimoji="0" lang="en-US" sz="1800" i="0" u="none" strike="noStrike" kern="1200" cap="none" spc="0" normalizeH="0" baseline="0" noProof="0" dirty="0">
              <a:ln>
                <a:noFill/>
              </a:ln>
              <a:solidFill>
                <a:schemeClr val="bg1"/>
              </a:solidFill>
              <a:effectLst/>
              <a:uLnTx/>
              <a:uFillTx/>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chemeClr val="bg1"/>
                </a:solidFill>
                <a:cs typeface="Times New Roman" panose="02020603050405020304" pitchFamily="18" charset="0"/>
              </a:rPr>
              <a:t>                    </a:t>
            </a:r>
            <a:r>
              <a:rPr kumimoji="0" lang="ru-RU" sz="1800" i="0" u="none" strike="noStrike" kern="1200" cap="none" spc="0" normalizeH="0" baseline="0" noProof="0" dirty="0">
                <a:ln>
                  <a:noFill/>
                </a:ln>
                <a:solidFill>
                  <a:schemeClr val="bg1"/>
                </a:solidFill>
                <a:effectLst/>
                <a:uLnTx/>
                <a:uFillTx/>
                <a:cs typeface="Times New Roman" panose="02020603050405020304" pitchFamily="18" charset="0"/>
              </a:rPr>
              <a:t> </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a:t>
            </a:r>
            <a:r>
              <a:rPr kumimoji="0" lang="ru-RU" sz="1800" i="0" u="none" strike="noStrike" kern="1200" cap="none" spc="0" normalizeH="0" baseline="0" noProof="0" dirty="0" err="1">
                <a:ln>
                  <a:noFill/>
                </a:ln>
                <a:solidFill>
                  <a:schemeClr val="bg1"/>
                </a:solidFill>
                <a:effectLst/>
                <a:uLnTx/>
                <a:uFillTx/>
                <a:cs typeface="Times New Roman" panose="02020603050405020304" pitchFamily="18" charset="0"/>
              </a:rPr>
              <a:t>facilities</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in unforeseen and unpredictable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chemeClr val="bg1"/>
                </a:solidFill>
                <a:cs typeface="Times New Roman" panose="02020603050405020304" pitchFamily="18" charset="0"/>
              </a:rPr>
              <a:t>                      </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situations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solidFill>
                <a:effectLst/>
                <a:uLnTx/>
                <a:uFillTx/>
                <a:cs typeface="Times New Roman" panose="02020603050405020304" pitchFamily="18" charset="0"/>
              </a:rPr>
              <a:t>USE&amp;DO:</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Modern software technologies design of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chemeClr val="bg1"/>
                </a:solidFill>
                <a:cs typeface="Times New Roman" panose="02020603050405020304" pitchFamily="18" charset="0"/>
              </a:rPr>
              <a:t>                      </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embedded </a:t>
            </a:r>
            <a:r>
              <a:rPr lang="en-US" dirty="0">
                <a:solidFill>
                  <a:schemeClr val="bg1"/>
                </a:solidFill>
                <a:cs typeface="Times New Roman" panose="02020603050405020304" pitchFamily="18" charset="0"/>
              </a:rPr>
              <a:t> </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intelligent controllers</a:t>
            </a:r>
          </a:p>
          <a:p>
            <a:pPr lvl="0" fontAlgn="base">
              <a:spcBef>
                <a:spcPct val="0"/>
              </a:spcBef>
              <a:spcAft>
                <a:spcPct val="0"/>
              </a:spcAft>
              <a:defRPr/>
            </a:pPr>
            <a:r>
              <a:rPr kumimoji="0" lang="en-US" sz="1800" b="1" i="0" u="none" strike="noStrike" kern="1200" cap="none" spc="0" normalizeH="0" baseline="0" noProof="0" dirty="0">
                <a:ln>
                  <a:noFill/>
                </a:ln>
                <a:solidFill>
                  <a:schemeClr val="bg1"/>
                </a:solidFill>
                <a:effectLst/>
                <a:uLnTx/>
                <a:uFillTx/>
                <a:cs typeface="Times New Roman" panose="02020603050405020304" pitchFamily="18" charset="0"/>
              </a:rPr>
              <a:t>PRODUCE:</a:t>
            </a:r>
            <a:r>
              <a:rPr kumimoji="0" lang="en-US" sz="1800" i="0" u="none" strike="noStrike" kern="1200" cap="none" spc="0" normalizeH="0" baseline="0" noProof="0" dirty="0">
                <a:ln>
                  <a:noFill/>
                </a:ln>
                <a:solidFill>
                  <a:schemeClr val="bg1"/>
                </a:solidFill>
                <a:effectLst/>
                <a:uLnTx/>
                <a:uFillTx/>
                <a:cs typeface="Times New Roman" panose="02020603050405020304" pitchFamily="18" charset="0"/>
              </a:rPr>
              <a:t> </a:t>
            </a:r>
            <a:r>
              <a:rPr lang="en-US" dirty="0">
                <a:solidFill>
                  <a:schemeClr val="bg1"/>
                </a:solidFill>
              </a:rPr>
              <a:t>Communication of knowledge in robotics</a:t>
            </a:r>
          </a:p>
          <a:p>
            <a:pPr lvl="0" fontAlgn="base">
              <a:spcBef>
                <a:spcPct val="0"/>
              </a:spcBef>
              <a:spcAft>
                <a:spcPct val="0"/>
              </a:spcAft>
              <a:defRPr/>
            </a:pPr>
            <a:r>
              <a:rPr lang="en-US" dirty="0">
                <a:solidFill>
                  <a:schemeClr val="bg1"/>
                </a:solidFill>
              </a:rPr>
              <a:t>                       complexes</a:t>
            </a:r>
            <a:endParaRPr kumimoji="0" lang="en-US" sz="1800" i="0" u="none" strike="noStrike" kern="1200" cap="none" spc="0" normalizeH="0" baseline="0" noProof="0" dirty="0">
              <a:ln>
                <a:noFill/>
              </a:ln>
              <a:solidFill>
                <a:schemeClr val="bg1"/>
              </a:solidFill>
              <a:effectLst/>
              <a:uLnTx/>
              <a:uFillTx/>
              <a:cs typeface="Times New Roman" panose="02020603050405020304" pitchFamily="18" charset="0"/>
            </a:endParaRPr>
          </a:p>
        </p:txBody>
      </p:sp>
      <p:sp>
        <p:nvSpPr>
          <p:cNvPr id="3" name="Скругленный прямоугольник 2"/>
          <p:cNvSpPr/>
          <p:nvPr/>
        </p:nvSpPr>
        <p:spPr>
          <a:xfrm>
            <a:off x="124943" y="104775"/>
            <a:ext cx="11927511" cy="457200"/>
          </a:xfrm>
          <a:prstGeom prst="roundRect">
            <a:avLst/>
          </a:prstGeom>
          <a:solidFill>
            <a:schemeClr val="accent5">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lumMod val="25000"/>
                  </a:schemeClr>
                </a:solidFill>
              </a:rPr>
              <a:t>Quantum control design platform</a:t>
            </a:r>
            <a:endParaRPr lang="ru-RU" sz="2800" b="1" dirty="0">
              <a:solidFill>
                <a:schemeClr val="tx2">
                  <a:lumMod val="25000"/>
                </a:schemeClr>
              </a:solidFill>
            </a:endParaRPr>
          </a:p>
        </p:txBody>
      </p:sp>
      <p:pic>
        <p:nvPicPr>
          <p:cNvPr id="12" name="Рисунок 1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0551" y="828671"/>
            <a:ext cx="1571944" cy="3432244"/>
          </a:xfrm>
          <a:prstGeom prst="rect">
            <a:avLst/>
          </a:prstGeom>
        </p:spPr>
      </p:pic>
      <p:pic>
        <p:nvPicPr>
          <p:cNvPr id="13" name="Рисунок 12"/>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Effect>
                      <a14:brightnessContrast bright="20000" contrast="20000"/>
                    </a14:imgEffect>
                  </a14:imgLayer>
                </a14:imgProps>
              </a:ext>
            </a:extLst>
          </a:blip>
          <a:stretch>
            <a:fillRect/>
          </a:stretch>
        </p:blipFill>
        <p:spPr>
          <a:xfrm>
            <a:off x="457060" y="4527164"/>
            <a:ext cx="2298648" cy="2164177"/>
          </a:xfrm>
          <a:prstGeom prst="rect">
            <a:avLst/>
          </a:prstGeom>
        </p:spPr>
      </p:pic>
      <p:sp>
        <p:nvSpPr>
          <p:cNvPr id="7" name="Прямоугольник 6"/>
          <p:cNvSpPr/>
          <p:nvPr/>
        </p:nvSpPr>
        <p:spPr>
          <a:xfrm>
            <a:off x="443060" y="4527611"/>
            <a:ext cx="2328420" cy="2163730"/>
          </a:xfrm>
          <a:prstGeom prst="rect">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890235" y="5326144"/>
            <a:ext cx="1293595" cy="1465962"/>
          </a:xfrm>
          <a:prstGeom prst="rect">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34675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7510066D-6704-46FD-AAAA-AD642D2D360C}"/>
              </a:ext>
            </a:extLst>
          </p:cNvPr>
          <p:cNvGrpSpPr/>
          <p:nvPr/>
        </p:nvGrpSpPr>
        <p:grpSpPr>
          <a:xfrm>
            <a:off x="521402" y="728742"/>
            <a:ext cx="11125127" cy="5870933"/>
            <a:chOff x="502549" y="719315"/>
            <a:chExt cx="11125127" cy="5870933"/>
          </a:xfrm>
        </p:grpSpPr>
        <p:sp>
          <p:nvSpPr>
            <p:cNvPr id="16" name="Прямоугольник: скругленные углы 15">
              <a:extLst>
                <a:ext uri="{FF2B5EF4-FFF2-40B4-BE49-F238E27FC236}">
                  <a16:creationId xmlns:a16="http://schemas.microsoft.com/office/drawing/2014/main" id="{4CB41325-42F3-45BE-862A-9874F1A4B078}"/>
                </a:ext>
              </a:extLst>
            </p:cNvPr>
            <p:cNvSpPr/>
            <p:nvPr/>
          </p:nvSpPr>
          <p:spPr>
            <a:xfrm>
              <a:off x="503340" y="1605451"/>
              <a:ext cx="4299589" cy="1477328"/>
            </a:xfrm>
            <a:prstGeom prst="roundRect">
              <a:avLst/>
            </a:prstGeom>
            <a:solidFill>
              <a:schemeClr val="bg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B050"/>
                  </a:solidFill>
                </a:ln>
              </a:endParaRPr>
            </a:p>
          </p:txBody>
        </p:sp>
        <p:sp>
          <p:nvSpPr>
            <p:cNvPr id="17" name="Прямоугольник: скругленные углы 16">
              <a:extLst>
                <a:ext uri="{FF2B5EF4-FFF2-40B4-BE49-F238E27FC236}">
                  <a16:creationId xmlns:a16="http://schemas.microsoft.com/office/drawing/2014/main" id="{CE240ED0-0220-4569-8ADC-E4CB911BEF99}"/>
                </a:ext>
              </a:extLst>
            </p:cNvPr>
            <p:cNvSpPr/>
            <p:nvPr/>
          </p:nvSpPr>
          <p:spPr>
            <a:xfrm>
              <a:off x="7327295" y="3344252"/>
              <a:ext cx="4229557" cy="1507557"/>
            </a:xfrm>
            <a:prstGeom prst="roundRect">
              <a:avLst/>
            </a:prstGeom>
            <a:solidFill>
              <a:schemeClr val="bg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B050"/>
                  </a:solidFill>
                </a:ln>
              </a:endParaRPr>
            </a:p>
          </p:txBody>
        </p:sp>
        <p:sp>
          <p:nvSpPr>
            <p:cNvPr id="3" name="Овал 2">
              <a:extLst>
                <a:ext uri="{FF2B5EF4-FFF2-40B4-BE49-F238E27FC236}">
                  <a16:creationId xmlns:a16="http://schemas.microsoft.com/office/drawing/2014/main" id="{DF5AF75A-28F4-4601-8535-6E4BC15679FC}"/>
                </a:ext>
              </a:extLst>
            </p:cNvPr>
            <p:cNvSpPr/>
            <p:nvPr/>
          </p:nvSpPr>
          <p:spPr>
            <a:xfrm>
              <a:off x="4989293" y="2937121"/>
              <a:ext cx="2083196" cy="2009138"/>
            </a:xfrm>
            <a:prstGeom prst="ellipse">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3247D769-072E-4B28-BD4F-0EE3C49F42EB}"/>
                </a:ext>
              </a:extLst>
            </p:cNvPr>
            <p:cNvSpPr txBox="1"/>
            <p:nvPr/>
          </p:nvSpPr>
          <p:spPr>
            <a:xfrm>
              <a:off x="5185599" y="3309464"/>
              <a:ext cx="1764987" cy="1477328"/>
            </a:xfrm>
            <a:prstGeom prst="rect">
              <a:avLst/>
            </a:prstGeom>
            <a:noFill/>
          </p:spPr>
          <p:txBody>
            <a:bodyPr wrap="square" rtlCol="0">
              <a:spAutoFit/>
            </a:bodyPr>
            <a:lstStyle/>
            <a:p>
              <a:pPr algn="ctr"/>
              <a:r>
                <a:rPr lang="en-US" b="1" dirty="0">
                  <a:solidFill>
                    <a:schemeClr val="tx2">
                      <a:lumMod val="25000"/>
                    </a:schemeClr>
                  </a:solidFill>
                </a:rPr>
                <a:t>End-to-End  </a:t>
              </a:r>
            </a:p>
            <a:p>
              <a:pPr algn="ctr"/>
              <a:r>
                <a:rPr lang="en-US" b="1" dirty="0">
                  <a:solidFill>
                    <a:schemeClr val="tx2">
                      <a:lumMod val="25000"/>
                    </a:schemeClr>
                  </a:solidFill>
                </a:rPr>
                <a:t>Quantum</a:t>
              </a:r>
              <a:endParaRPr lang="ru-RU" b="1" dirty="0">
                <a:solidFill>
                  <a:schemeClr val="tx2">
                    <a:lumMod val="25000"/>
                  </a:schemeClr>
                </a:solidFill>
              </a:endParaRPr>
            </a:p>
            <a:p>
              <a:pPr algn="ctr"/>
              <a:r>
                <a:rPr lang="en-US" b="1" dirty="0">
                  <a:solidFill>
                    <a:schemeClr val="tx2">
                      <a:lumMod val="25000"/>
                    </a:schemeClr>
                  </a:solidFill>
                </a:rPr>
                <a:t>Software</a:t>
              </a:r>
            </a:p>
            <a:p>
              <a:pPr algn="ctr"/>
              <a:r>
                <a:rPr lang="en-US" b="1" dirty="0">
                  <a:solidFill>
                    <a:schemeClr val="tx2">
                      <a:lumMod val="25000"/>
                    </a:schemeClr>
                  </a:solidFill>
                </a:rPr>
                <a:t>Engineering</a:t>
              </a:r>
            </a:p>
            <a:p>
              <a:pPr algn="ctr"/>
              <a:endParaRPr lang="ru-RU" b="1" dirty="0"/>
            </a:p>
          </p:txBody>
        </p:sp>
        <p:sp>
          <p:nvSpPr>
            <p:cNvPr id="8" name="Прямоугольник: скругленные углы 7">
              <a:extLst>
                <a:ext uri="{FF2B5EF4-FFF2-40B4-BE49-F238E27FC236}">
                  <a16:creationId xmlns:a16="http://schemas.microsoft.com/office/drawing/2014/main" id="{114944FC-EE01-4F85-B0D1-6E0308990236}"/>
                </a:ext>
              </a:extLst>
            </p:cNvPr>
            <p:cNvSpPr/>
            <p:nvPr/>
          </p:nvSpPr>
          <p:spPr>
            <a:xfrm>
              <a:off x="7258853" y="1605451"/>
              <a:ext cx="4299588" cy="1477328"/>
            </a:xfrm>
            <a:prstGeom prst="roundRect">
              <a:avLst/>
            </a:prstGeom>
            <a:solidFill>
              <a:schemeClr val="bg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B050"/>
                  </a:solidFill>
                </a:ln>
              </a:endParaRPr>
            </a:p>
          </p:txBody>
        </p:sp>
        <p:sp>
          <p:nvSpPr>
            <p:cNvPr id="9" name="TextBox 8">
              <a:extLst>
                <a:ext uri="{FF2B5EF4-FFF2-40B4-BE49-F238E27FC236}">
                  <a16:creationId xmlns:a16="http://schemas.microsoft.com/office/drawing/2014/main" id="{0D24BDF0-32C2-4BE2-82E3-47294F27B9CA}"/>
                </a:ext>
              </a:extLst>
            </p:cNvPr>
            <p:cNvSpPr txBox="1"/>
            <p:nvPr/>
          </p:nvSpPr>
          <p:spPr>
            <a:xfrm>
              <a:off x="876068" y="1748251"/>
              <a:ext cx="3686505" cy="1092607"/>
            </a:xfrm>
            <a:prstGeom prst="rect">
              <a:avLst/>
            </a:prstGeom>
            <a:noFill/>
          </p:spPr>
          <p:txBody>
            <a:bodyPr wrap="square" rtlCol="0">
              <a:spAutoFit/>
            </a:bodyPr>
            <a:lstStyle/>
            <a:p>
              <a:pPr>
                <a:spcAft>
                  <a:spcPts val="600"/>
                </a:spcAft>
              </a:pPr>
              <a:r>
                <a:rPr lang="en-US" b="1" dirty="0">
                  <a:solidFill>
                    <a:schemeClr val="tx2">
                      <a:lumMod val="25000"/>
                    </a:schemeClr>
                  </a:solidFill>
                </a:rPr>
                <a:t>Intelligent computing toolkit:</a:t>
              </a:r>
            </a:p>
            <a:p>
              <a:pPr marL="285750" indent="-285750">
                <a:buFont typeface="Arial" panose="020B0604020202020204" pitchFamily="34" charset="0"/>
                <a:buChar char="•"/>
              </a:pPr>
              <a:r>
                <a:rPr lang="en-US" sz="1400" dirty="0">
                  <a:solidFill>
                    <a:schemeClr val="tx2">
                      <a:lumMod val="25000"/>
                    </a:schemeClr>
                  </a:solidFill>
                </a:rPr>
                <a:t>Soft computing</a:t>
              </a:r>
            </a:p>
            <a:p>
              <a:pPr marL="285750" indent="-285750">
                <a:buFont typeface="Arial" panose="020B0604020202020204" pitchFamily="34" charset="0"/>
                <a:buChar char="•"/>
              </a:pPr>
              <a:r>
                <a:rPr lang="en-US" sz="1400" dirty="0">
                  <a:solidFill>
                    <a:schemeClr val="tx2">
                      <a:lumMod val="25000"/>
                    </a:schemeClr>
                  </a:solidFill>
                </a:rPr>
                <a:t>Quantum computing</a:t>
              </a:r>
            </a:p>
            <a:p>
              <a:pPr marL="285750" indent="-285750">
                <a:buFont typeface="Arial" panose="020B0604020202020204" pitchFamily="34" charset="0"/>
                <a:buChar char="•"/>
              </a:pPr>
              <a:r>
                <a:rPr lang="en-US" sz="1400" dirty="0">
                  <a:solidFill>
                    <a:schemeClr val="tx2">
                      <a:lumMod val="25000"/>
                    </a:schemeClr>
                  </a:solidFill>
                </a:rPr>
                <a:t>Quantum soft computing</a:t>
              </a:r>
              <a:endParaRPr lang="ru-RU" sz="1400" dirty="0">
                <a:solidFill>
                  <a:schemeClr val="tx2">
                    <a:lumMod val="25000"/>
                  </a:schemeClr>
                </a:solidFill>
              </a:endParaRPr>
            </a:p>
          </p:txBody>
        </p:sp>
        <p:sp>
          <p:nvSpPr>
            <p:cNvPr id="10" name="Прямоугольник: скругленные углы 9">
              <a:extLst>
                <a:ext uri="{FF2B5EF4-FFF2-40B4-BE49-F238E27FC236}">
                  <a16:creationId xmlns:a16="http://schemas.microsoft.com/office/drawing/2014/main" id="{D7339DF3-7065-48D0-B7A7-657DCC00B976}"/>
                </a:ext>
              </a:extLst>
            </p:cNvPr>
            <p:cNvSpPr/>
            <p:nvPr/>
          </p:nvSpPr>
          <p:spPr>
            <a:xfrm>
              <a:off x="503340" y="3339183"/>
              <a:ext cx="4299589" cy="1477328"/>
            </a:xfrm>
            <a:prstGeom prst="roundRect">
              <a:avLst/>
            </a:prstGeom>
            <a:solidFill>
              <a:schemeClr val="bg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B050"/>
                  </a:solidFill>
                </a:ln>
              </a:endParaRPr>
            </a:p>
          </p:txBody>
        </p:sp>
        <p:sp>
          <p:nvSpPr>
            <p:cNvPr id="11" name="TextBox 10">
              <a:extLst>
                <a:ext uri="{FF2B5EF4-FFF2-40B4-BE49-F238E27FC236}">
                  <a16:creationId xmlns:a16="http://schemas.microsoft.com/office/drawing/2014/main" id="{D42C6873-524C-4858-A98C-441ABF90A776}"/>
                </a:ext>
              </a:extLst>
            </p:cNvPr>
            <p:cNvSpPr txBox="1"/>
            <p:nvPr/>
          </p:nvSpPr>
          <p:spPr>
            <a:xfrm>
              <a:off x="564325" y="3501824"/>
              <a:ext cx="4116701" cy="1092607"/>
            </a:xfrm>
            <a:prstGeom prst="rect">
              <a:avLst/>
            </a:prstGeom>
            <a:noFill/>
          </p:spPr>
          <p:txBody>
            <a:bodyPr wrap="square" rtlCol="0">
              <a:spAutoFit/>
            </a:bodyPr>
            <a:lstStyle/>
            <a:p>
              <a:pPr>
                <a:spcAft>
                  <a:spcPts val="600"/>
                </a:spcAft>
              </a:pPr>
              <a:r>
                <a:rPr lang="en-US" b="1" dirty="0">
                  <a:solidFill>
                    <a:srgbClr val="C00000"/>
                  </a:solidFill>
                </a:rPr>
                <a:t>     </a:t>
              </a:r>
              <a:r>
                <a:rPr lang="en-US" b="1" dirty="0">
                  <a:solidFill>
                    <a:schemeClr val="tx2">
                      <a:lumMod val="25000"/>
                    </a:schemeClr>
                  </a:solidFill>
                </a:rPr>
                <a:t>Quantum software engineering:</a:t>
              </a:r>
            </a:p>
            <a:p>
              <a:pPr marL="540000" indent="-285750">
                <a:buFont typeface="Arial" panose="020B0604020202020204" pitchFamily="34" charset="0"/>
                <a:buChar char="•"/>
              </a:pPr>
              <a:r>
                <a:rPr lang="en-US" sz="1400" dirty="0">
                  <a:solidFill>
                    <a:schemeClr val="tx2">
                      <a:lumMod val="25000"/>
                    </a:schemeClr>
                  </a:solidFill>
                </a:rPr>
                <a:t>Quantum programming</a:t>
              </a:r>
            </a:p>
            <a:p>
              <a:pPr marL="540000" indent="-285750">
                <a:buFont typeface="Arial" panose="020B0604020202020204" pitchFamily="34" charset="0"/>
                <a:buChar char="•"/>
              </a:pPr>
              <a:r>
                <a:rPr lang="en-US" sz="1400" dirty="0">
                  <a:solidFill>
                    <a:schemeClr val="tx2">
                      <a:lumMod val="25000"/>
                    </a:schemeClr>
                  </a:solidFill>
                </a:rPr>
                <a:t>Quantum algorithms</a:t>
              </a:r>
            </a:p>
            <a:p>
              <a:pPr marL="540000" indent="-285750">
                <a:buFont typeface="Arial" panose="020B0604020202020204" pitchFamily="34" charset="0"/>
                <a:buChar char="•"/>
              </a:pPr>
              <a:r>
                <a:rPr lang="en-US" sz="1400" dirty="0">
                  <a:solidFill>
                    <a:schemeClr val="tx2">
                      <a:lumMod val="25000"/>
                    </a:schemeClr>
                  </a:solidFill>
                </a:rPr>
                <a:t>Quantum software simulators</a:t>
              </a:r>
              <a:endParaRPr lang="ru-RU" sz="1400" dirty="0">
                <a:solidFill>
                  <a:schemeClr val="tx2">
                    <a:lumMod val="25000"/>
                  </a:schemeClr>
                </a:solidFill>
              </a:endParaRPr>
            </a:p>
          </p:txBody>
        </p:sp>
        <p:sp>
          <p:nvSpPr>
            <p:cNvPr id="12" name="Прямоугольник: скругленные углы 11">
              <a:extLst>
                <a:ext uri="{FF2B5EF4-FFF2-40B4-BE49-F238E27FC236}">
                  <a16:creationId xmlns:a16="http://schemas.microsoft.com/office/drawing/2014/main" id="{18F8CD0C-6DC9-4373-98F4-89E1509F84CC}"/>
                </a:ext>
              </a:extLst>
            </p:cNvPr>
            <p:cNvSpPr/>
            <p:nvPr/>
          </p:nvSpPr>
          <p:spPr>
            <a:xfrm>
              <a:off x="503340" y="5093730"/>
              <a:ext cx="4299589" cy="1477328"/>
            </a:xfrm>
            <a:prstGeom prst="roundRect">
              <a:avLst/>
            </a:prstGeom>
            <a:solidFill>
              <a:schemeClr val="bg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B050"/>
                  </a:solidFill>
                </a:ln>
              </a:endParaRPr>
            </a:p>
          </p:txBody>
        </p:sp>
        <p:sp>
          <p:nvSpPr>
            <p:cNvPr id="13" name="TextBox 12">
              <a:extLst>
                <a:ext uri="{FF2B5EF4-FFF2-40B4-BE49-F238E27FC236}">
                  <a16:creationId xmlns:a16="http://schemas.microsoft.com/office/drawing/2014/main" id="{F6D8C87F-2FF4-4C53-BB6A-EC6CE2F41171}"/>
                </a:ext>
              </a:extLst>
            </p:cNvPr>
            <p:cNvSpPr txBox="1"/>
            <p:nvPr/>
          </p:nvSpPr>
          <p:spPr>
            <a:xfrm>
              <a:off x="876069" y="4809088"/>
              <a:ext cx="213993" cy="646331"/>
            </a:xfrm>
            <a:prstGeom prst="rect">
              <a:avLst/>
            </a:prstGeom>
            <a:noFill/>
          </p:spPr>
          <p:txBody>
            <a:bodyPr wrap="none" rtlCol="0">
              <a:spAutoFit/>
            </a:bodyPr>
            <a:lstStyle/>
            <a:p>
              <a:endParaRPr lang="en-US" b="1" dirty="0">
                <a:solidFill>
                  <a:srgbClr val="C00000"/>
                </a:solidFill>
              </a:endParaRPr>
            </a:p>
            <a:p>
              <a:endParaRPr lang="ru-RU" b="1" dirty="0">
                <a:solidFill>
                  <a:srgbClr val="C00000"/>
                </a:solidFill>
              </a:endParaRPr>
            </a:p>
          </p:txBody>
        </p:sp>
        <p:sp>
          <p:nvSpPr>
            <p:cNvPr id="14" name="TextBox 13">
              <a:extLst>
                <a:ext uri="{FF2B5EF4-FFF2-40B4-BE49-F238E27FC236}">
                  <a16:creationId xmlns:a16="http://schemas.microsoft.com/office/drawing/2014/main" id="{FD079876-3F2A-448E-AB39-19FED328A390}"/>
                </a:ext>
              </a:extLst>
            </p:cNvPr>
            <p:cNvSpPr txBox="1"/>
            <p:nvPr/>
          </p:nvSpPr>
          <p:spPr>
            <a:xfrm>
              <a:off x="502549" y="5066754"/>
              <a:ext cx="4300379" cy="1523494"/>
            </a:xfrm>
            <a:prstGeom prst="rect">
              <a:avLst/>
            </a:prstGeom>
            <a:noFill/>
          </p:spPr>
          <p:txBody>
            <a:bodyPr wrap="square" rtlCol="0" anchor="ctr">
              <a:spAutoFit/>
            </a:bodyPr>
            <a:lstStyle/>
            <a:p>
              <a:pPr>
                <a:spcAft>
                  <a:spcPts val="600"/>
                </a:spcAft>
              </a:pPr>
              <a:r>
                <a:rPr lang="en-US" b="1" dirty="0">
                  <a:solidFill>
                    <a:srgbClr val="C00000"/>
                  </a:solidFill>
                </a:rPr>
                <a:t>     </a:t>
              </a:r>
              <a:r>
                <a:rPr lang="en-US" b="1" dirty="0">
                  <a:solidFill>
                    <a:schemeClr val="tx2">
                      <a:lumMod val="25000"/>
                    </a:schemeClr>
                  </a:solidFill>
                </a:rPr>
                <a:t>Quantum deep machine learning:</a:t>
              </a:r>
            </a:p>
            <a:p>
              <a:pPr marL="504000" indent="-285750">
                <a:buFont typeface="Arial" panose="020B0604020202020204" pitchFamily="34" charset="0"/>
                <a:buChar char="•"/>
              </a:pPr>
              <a:r>
                <a:rPr lang="en-US" sz="1400" dirty="0">
                  <a:solidFill>
                    <a:schemeClr val="tx2">
                      <a:lumMod val="25000"/>
                    </a:schemeClr>
                  </a:solidFill>
                </a:rPr>
                <a:t>Quantum neural networks</a:t>
              </a:r>
            </a:p>
            <a:p>
              <a:pPr marL="504000" indent="-285750">
                <a:buFont typeface="Arial" panose="020B0604020202020204" pitchFamily="34" charset="0"/>
                <a:buChar char="•"/>
              </a:pPr>
              <a:r>
                <a:rPr lang="en-US" sz="1400" dirty="0">
                  <a:solidFill>
                    <a:schemeClr val="tx2">
                      <a:lumMod val="25000"/>
                    </a:schemeClr>
                  </a:solidFill>
                </a:rPr>
                <a:t>Quantum genetic algorithms</a:t>
              </a:r>
            </a:p>
            <a:p>
              <a:pPr marL="504000" indent="-285750">
                <a:buFont typeface="Arial" panose="020B0604020202020204" pitchFamily="34" charset="0"/>
                <a:buChar char="•"/>
              </a:pPr>
              <a:r>
                <a:rPr lang="en-US" sz="1400" dirty="0">
                  <a:solidFill>
                    <a:schemeClr val="tx2">
                      <a:lumMod val="25000"/>
                    </a:schemeClr>
                  </a:solidFill>
                </a:rPr>
                <a:t>Quantum approximated optimization algorithms</a:t>
              </a:r>
            </a:p>
            <a:p>
              <a:pPr marL="504000" indent="-285750">
                <a:buFont typeface="Arial" panose="020B0604020202020204" pitchFamily="34" charset="0"/>
                <a:buChar char="•"/>
              </a:pPr>
              <a:r>
                <a:rPr lang="en-US" sz="1400" dirty="0">
                  <a:solidFill>
                    <a:schemeClr val="tx2">
                      <a:lumMod val="25000"/>
                    </a:schemeClr>
                  </a:solidFill>
                </a:rPr>
                <a:t>Quantum information learning models</a:t>
              </a:r>
            </a:p>
          </p:txBody>
        </p:sp>
        <p:sp>
          <p:nvSpPr>
            <p:cNvPr id="15" name="TextBox 14">
              <a:extLst>
                <a:ext uri="{FF2B5EF4-FFF2-40B4-BE49-F238E27FC236}">
                  <a16:creationId xmlns:a16="http://schemas.microsoft.com/office/drawing/2014/main" id="{1F7AF7D9-090E-4D91-A684-FA13B00F470B}"/>
                </a:ext>
              </a:extLst>
            </p:cNvPr>
            <p:cNvSpPr txBox="1"/>
            <p:nvPr/>
          </p:nvSpPr>
          <p:spPr>
            <a:xfrm>
              <a:off x="7425668" y="3453995"/>
              <a:ext cx="4131978" cy="1308050"/>
            </a:xfrm>
            <a:prstGeom prst="rect">
              <a:avLst/>
            </a:prstGeom>
            <a:noFill/>
          </p:spPr>
          <p:txBody>
            <a:bodyPr wrap="square" rtlCol="0">
              <a:spAutoFit/>
            </a:bodyPr>
            <a:lstStyle/>
            <a:p>
              <a:r>
                <a:rPr lang="en-US" b="1" dirty="0">
                  <a:solidFill>
                    <a:srgbClr val="C00000"/>
                  </a:solidFill>
                </a:rPr>
                <a:t>     </a:t>
              </a:r>
              <a:r>
                <a:rPr lang="en-US" b="1" dirty="0">
                  <a:solidFill>
                    <a:schemeClr val="tx2">
                      <a:lumMod val="25000"/>
                    </a:schemeClr>
                  </a:solidFill>
                </a:rPr>
                <a:t>Intelligent cognitive robotics</a:t>
              </a:r>
            </a:p>
            <a:p>
              <a:pPr marL="540000" indent="-285750">
                <a:spcAft>
                  <a:spcPts val="600"/>
                </a:spcAft>
                <a:buFont typeface="Arial" panose="020B0604020202020204" pitchFamily="34" charset="0"/>
                <a:buChar char="•"/>
              </a:pPr>
              <a:r>
                <a:rPr lang="en-US" sz="1400" dirty="0">
                  <a:solidFill>
                    <a:schemeClr val="tx2">
                      <a:lumMod val="25000"/>
                    </a:schemeClr>
                  </a:solidFill>
                </a:rPr>
                <a:t>Quantum control robotic algorithms</a:t>
              </a:r>
            </a:p>
            <a:p>
              <a:pPr marL="540000" indent="-285750">
                <a:buFont typeface="Arial" panose="020B0604020202020204" pitchFamily="34" charset="0"/>
                <a:buChar char="•"/>
              </a:pPr>
              <a:r>
                <a:rPr lang="en-US" sz="1400" dirty="0">
                  <a:solidFill>
                    <a:schemeClr val="tx2">
                      <a:lumMod val="25000"/>
                    </a:schemeClr>
                  </a:solidFill>
                </a:rPr>
                <a:t>Simulators of robotics models</a:t>
              </a:r>
            </a:p>
            <a:p>
              <a:pPr marL="540000" indent="-285750">
                <a:buFont typeface="Arial" panose="020B0604020202020204" pitchFamily="34" charset="0"/>
                <a:buChar char="•"/>
              </a:pPr>
              <a:r>
                <a:rPr lang="en-US" sz="1400" dirty="0">
                  <a:solidFill>
                    <a:schemeClr val="tx2">
                      <a:lumMod val="25000"/>
                    </a:schemeClr>
                  </a:solidFill>
                </a:rPr>
                <a:t>Software and hardware implementation of intelligent cognitive robotics</a:t>
              </a:r>
            </a:p>
          </p:txBody>
        </p:sp>
        <p:sp>
          <p:nvSpPr>
            <p:cNvPr id="18" name="TextBox 17">
              <a:extLst>
                <a:ext uri="{FF2B5EF4-FFF2-40B4-BE49-F238E27FC236}">
                  <a16:creationId xmlns:a16="http://schemas.microsoft.com/office/drawing/2014/main" id="{09FF3CFC-CF8B-46A1-806F-5422BF2A20DC}"/>
                </a:ext>
              </a:extLst>
            </p:cNvPr>
            <p:cNvSpPr txBox="1"/>
            <p:nvPr/>
          </p:nvSpPr>
          <p:spPr>
            <a:xfrm>
              <a:off x="7398117" y="1680663"/>
              <a:ext cx="4158735" cy="1308050"/>
            </a:xfrm>
            <a:prstGeom prst="rect">
              <a:avLst/>
            </a:prstGeom>
            <a:noFill/>
          </p:spPr>
          <p:txBody>
            <a:bodyPr wrap="square" rtlCol="0">
              <a:spAutoFit/>
            </a:bodyPr>
            <a:lstStyle/>
            <a:p>
              <a:pPr>
                <a:spcAft>
                  <a:spcPts val="600"/>
                </a:spcAft>
              </a:pPr>
              <a:r>
                <a:rPr lang="en-US" b="1" dirty="0">
                  <a:solidFill>
                    <a:srgbClr val="C00000"/>
                  </a:solidFill>
                </a:rPr>
                <a:t>     </a:t>
              </a:r>
              <a:r>
                <a:rPr lang="en-US" b="1" dirty="0">
                  <a:solidFill>
                    <a:schemeClr val="tx2">
                      <a:lumMod val="25000"/>
                    </a:schemeClr>
                  </a:solidFill>
                </a:rPr>
                <a:t>Quantum intelligent control </a:t>
              </a:r>
            </a:p>
            <a:p>
              <a:pPr marL="540000" indent="-285750">
                <a:buFont typeface="Arial" panose="020B0604020202020204" pitchFamily="34" charset="0"/>
                <a:buChar char="•"/>
              </a:pPr>
              <a:r>
                <a:rPr lang="en-US" sz="1400" dirty="0">
                  <a:solidFill>
                    <a:schemeClr val="tx2">
                      <a:lumMod val="25000"/>
                    </a:schemeClr>
                  </a:solidFill>
                </a:rPr>
                <a:t>Quantum control algorithms </a:t>
              </a:r>
            </a:p>
            <a:p>
              <a:pPr marL="540000" indent="-285750">
                <a:buFont typeface="Arial" panose="020B0604020202020204" pitchFamily="34" charset="0"/>
                <a:buChar char="•"/>
              </a:pPr>
              <a:r>
                <a:rPr lang="en-US" sz="1400" dirty="0">
                  <a:solidFill>
                    <a:schemeClr val="tx2">
                      <a:lumMod val="25000"/>
                    </a:schemeClr>
                  </a:solidFill>
                </a:rPr>
                <a:t>Simulators of quantum control algorithms</a:t>
              </a:r>
            </a:p>
            <a:p>
              <a:pPr marL="540000" indent="-285750">
                <a:buFont typeface="Arial" panose="020B0604020202020204" pitchFamily="34" charset="0"/>
                <a:buChar char="•"/>
              </a:pPr>
              <a:r>
                <a:rPr lang="en-US" sz="1400" dirty="0">
                  <a:solidFill>
                    <a:schemeClr val="tx2">
                      <a:lumMod val="25000"/>
                    </a:schemeClr>
                  </a:solidFill>
                </a:rPr>
                <a:t>Quantum intelligent controllers and systems </a:t>
              </a:r>
              <a:endParaRPr lang="ru-RU" sz="1400" dirty="0">
                <a:solidFill>
                  <a:schemeClr val="tx2">
                    <a:lumMod val="25000"/>
                  </a:schemeClr>
                </a:solidFill>
              </a:endParaRPr>
            </a:p>
          </p:txBody>
        </p:sp>
        <p:sp>
          <p:nvSpPr>
            <p:cNvPr id="38" name="Прямоугольник: скругленные углы 37">
              <a:extLst>
                <a:ext uri="{FF2B5EF4-FFF2-40B4-BE49-F238E27FC236}">
                  <a16:creationId xmlns:a16="http://schemas.microsoft.com/office/drawing/2014/main" id="{A4461134-44D9-4F0F-BE0E-B5165F26F4ED}"/>
                </a:ext>
              </a:extLst>
            </p:cNvPr>
            <p:cNvSpPr/>
            <p:nvPr/>
          </p:nvSpPr>
          <p:spPr>
            <a:xfrm>
              <a:off x="7327295" y="5113282"/>
              <a:ext cx="4229557" cy="1401369"/>
            </a:xfrm>
            <a:prstGeom prst="roundRect">
              <a:avLst/>
            </a:prstGeom>
            <a:solidFill>
              <a:schemeClr val="bg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00B050"/>
                  </a:solidFill>
                </a:ln>
              </a:endParaRPr>
            </a:p>
          </p:txBody>
        </p:sp>
        <p:sp>
          <p:nvSpPr>
            <p:cNvPr id="39" name="TextBox 38">
              <a:extLst>
                <a:ext uri="{FF2B5EF4-FFF2-40B4-BE49-F238E27FC236}">
                  <a16:creationId xmlns:a16="http://schemas.microsoft.com/office/drawing/2014/main" id="{0FDB58F6-B5C6-4759-A4A1-C61E5D9AB747}"/>
                </a:ext>
              </a:extLst>
            </p:cNvPr>
            <p:cNvSpPr txBox="1"/>
            <p:nvPr/>
          </p:nvSpPr>
          <p:spPr>
            <a:xfrm>
              <a:off x="7494109" y="5074448"/>
              <a:ext cx="4062744" cy="1508105"/>
            </a:xfrm>
            <a:prstGeom prst="rect">
              <a:avLst/>
            </a:prstGeom>
            <a:noFill/>
          </p:spPr>
          <p:txBody>
            <a:bodyPr wrap="square" rtlCol="0">
              <a:spAutoFit/>
            </a:bodyPr>
            <a:lstStyle/>
            <a:p>
              <a:pPr algn="ctr"/>
              <a:r>
                <a:rPr lang="en-US" b="1" dirty="0">
                  <a:solidFill>
                    <a:schemeClr val="tx2">
                      <a:lumMod val="25000"/>
                    </a:schemeClr>
                  </a:solidFill>
                </a:rPr>
                <a:t>Self-organized intelligent control system design </a:t>
              </a:r>
            </a:p>
            <a:p>
              <a:pPr marL="468000" indent="-285750">
                <a:buFont typeface="Arial" panose="020B0604020202020204" pitchFamily="34" charset="0"/>
                <a:buChar char="•"/>
              </a:pPr>
              <a:r>
                <a:rPr lang="en-US" sz="1400" dirty="0">
                  <a:solidFill>
                    <a:schemeClr val="tx2">
                      <a:lumMod val="25000"/>
                    </a:schemeClr>
                  </a:solidFill>
                </a:rPr>
                <a:t>Software development of self-organized knowledge bases</a:t>
              </a:r>
            </a:p>
            <a:p>
              <a:pPr marL="468000" indent="-285750">
                <a:buFont typeface="Arial" panose="020B0604020202020204" pitchFamily="34" charset="0"/>
                <a:buChar char="•"/>
              </a:pPr>
              <a:r>
                <a:rPr lang="en-US" sz="1400" dirty="0">
                  <a:solidFill>
                    <a:schemeClr val="tx2">
                      <a:lumMod val="25000"/>
                    </a:schemeClr>
                  </a:solidFill>
                </a:rPr>
                <a:t>Implementation of quantum self-organized controllers at JINR</a:t>
              </a:r>
            </a:p>
          </p:txBody>
        </p:sp>
        <p:sp>
          <p:nvSpPr>
            <p:cNvPr id="41" name="Прямоугольник: скругленные углы 40">
              <a:extLst>
                <a:ext uri="{FF2B5EF4-FFF2-40B4-BE49-F238E27FC236}">
                  <a16:creationId xmlns:a16="http://schemas.microsoft.com/office/drawing/2014/main" id="{AB069C0B-8BC7-4DCD-87DD-97F6292CE644}"/>
                </a:ext>
              </a:extLst>
            </p:cNvPr>
            <p:cNvSpPr/>
            <p:nvPr/>
          </p:nvSpPr>
          <p:spPr>
            <a:xfrm>
              <a:off x="503341" y="719315"/>
              <a:ext cx="11124335" cy="639465"/>
            </a:xfrm>
            <a:prstGeom prst="roundRect">
              <a:avLst/>
            </a:prstGeom>
            <a:solidFill>
              <a:schemeClr val="accent5">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a:extLst>
                <a:ext uri="{FF2B5EF4-FFF2-40B4-BE49-F238E27FC236}">
                  <a16:creationId xmlns:a16="http://schemas.microsoft.com/office/drawing/2014/main" id="{8D25B3C6-C6BC-4931-B8E7-81F02C70FC55}"/>
                </a:ext>
              </a:extLst>
            </p:cNvPr>
            <p:cNvSpPr txBox="1"/>
            <p:nvPr/>
          </p:nvSpPr>
          <p:spPr>
            <a:xfrm>
              <a:off x="503340" y="789105"/>
              <a:ext cx="11124335" cy="523220"/>
            </a:xfrm>
            <a:prstGeom prst="rect">
              <a:avLst/>
            </a:prstGeom>
            <a:noFill/>
            <a:ln>
              <a:noFill/>
            </a:ln>
          </p:spPr>
          <p:txBody>
            <a:bodyPr wrap="square" rtlCol="0">
              <a:spAutoFit/>
            </a:bodyPr>
            <a:lstStyle/>
            <a:p>
              <a:pPr algn="ctr"/>
              <a:r>
                <a:rPr lang="en-US" sz="2800" b="1" dirty="0">
                  <a:solidFill>
                    <a:schemeClr val="tx2">
                      <a:lumMod val="25000"/>
                    </a:schemeClr>
                  </a:solidFill>
                </a:rPr>
                <a:t>New direction</a:t>
              </a:r>
              <a:r>
                <a:rPr lang="ru-RU" sz="2800" b="1" dirty="0">
                  <a:solidFill>
                    <a:schemeClr val="tx2">
                      <a:lumMod val="25000"/>
                    </a:schemeClr>
                  </a:solidFill>
                </a:rPr>
                <a:t>: </a:t>
              </a:r>
              <a:r>
                <a:rPr lang="en-US" sz="2800" b="1" dirty="0">
                  <a:solidFill>
                    <a:schemeClr val="tx2">
                      <a:lumMod val="25000"/>
                    </a:schemeClr>
                  </a:solidFill>
                </a:rPr>
                <a:t>End-to-end quantum intelligent computing</a:t>
              </a:r>
              <a:endParaRPr lang="ru-RU" sz="2800" b="1" dirty="0">
                <a:solidFill>
                  <a:schemeClr val="tx2">
                    <a:lumMod val="25000"/>
                  </a:schemeClr>
                </a:solidFill>
              </a:endParaRPr>
            </a:p>
          </p:txBody>
        </p:sp>
        <p:cxnSp>
          <p:nvCxnSpPr>
            <p:cNvPr id="7" name="Скругленная соединительная линия 6"/>
            <p:cNvCxnSpPr>
              <a:stCxn id="16" idx="3"/>
            </p:cNvCxnSpPr>
            <p:nvPr/>
          </p:nvCxnSpPr>
          <p:spPr>
            <a:xfrm>
              <a:off x="4802929" y="2344115"/>
              <a:ext cx="709895" cy="738664"/>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Скругленная соединительная линия 22"/>
            <p:cNvCxnSpPr>
              <a:stCxn id="12" idx="3"/>
            </p:cNvCxnSpPr>
            <p:nvPr/>
          </p:nvCxnSpPr>
          <p:spPr>
            <a:xfrm flipV="1">
              <a:off x="4802929" y="4908023"/>
              <a:ext cx="900088" cy="924371"/>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endCxn id="3" idx="2"/>
            </p:cNvCxnSpPr>
            <p:nvPr/>
          </p:nvCxnSpPr>
          <p:spPr>
            <a:xfrm>
              <a:off x="4802929" y="3941690"/>
              <a:ext cx="18636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 name="Скругленная соединительная линия 4"/>
          <p:cNvCxnSpPr>
            <a:endCxn id="8" idx="1"/>
          </p:cNvCxnSpPr>
          <p:nvPr/>
        </p:nvCxnSpPr>
        <p:spPr>
          <a:xfrm rot="5400000" flipH="1" flipV="1">
            <a:off x="6547778" y="2371704"/>
            <a:ext cx="738664" cy="683486"/>
          </a:xfrm>
          <a:prstGeom prst="curvedConnector2">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3" idx="6"/>
          </p:cNvCxnSpPr>
          <p:nvPr/>
        </p:nvCxnSpPr>
        <p:spPr>
          <a:xfrm flipV="1">
            <a:off x="7072489" y="3940233"/>
            <a:ext cx="267649" cy="145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Скругленная соединительная линия 28"/>
          <p:cNvCxnSpPr>
            <a:stCxn id="38" idx="1"/>
          </p:cNvCxnSpPr>
          <p:nvPr/>
        </p:nvCxnSpPr>
        <p:spPr>
          <a:xfrm rot="10800000">
            <a:off x="6467304" y="4862948"/>
            <a:ext cx="878844" cy="960447"/>
          </a:xfrm>
          <a:prstGeom prst="curvedConnector2">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219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rscgroup.ru/sites/default/files/images/img_892.jpg">
            <a:extLst>
              <a:ext uri="{FF2B5EF4-FFF2-40B4-BE49-F238E27FC236}">
                <a16:creationId xmlns:a16="http://schemas.microsoft.com/office/drawing/2014/main" id="{B140D235-8A21-47F9-8A4D-5133D42DBA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191" y="3429734"/>
            <a:ext cx="2120163" cy="1784451"/>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Стрелка: вправо 7">
            <a:extLst>
              <a:ext uri="{FF2B5EF4-FFF2-40B4-BE49-F238E27FC236}">
                <a16:creationId xmlns:a16="http://schemas.microsoft.com/office/drawing/2014/main" id="{90C6F0FC-74F6-4036-ABFC-E8780CCAE50D}"/>
              </a:ext>
            </a:extLst>
          </p:cNvPr>
          <p:cNvSpPr/>
          <p:nvPr/>
        </p:nvSpPr>
        <p:spPr>
          <a:xfrm>
            <a:off x="2703792" y="2652480"/>
            <a:ext cx="2785602" cy="1927505"/>
          </a:xfrm>
          <a:prstGeom prst="rightArrow">
            <a:avLst>
              <a:gd name="adj1" fmla="val 50000"/>
              <a:gd name="adj2" fmla="val 4592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8738" indent="-2598738" defTabSz="1008063"/>
            <a:r>
              <a:rPr lang="ru-RU" sz="2400" dirty="0">
                <a:solidFill>
                  <a:srgbClr val="0070C0"/>
                </a:solidFill>
                <a:latin typeface="Arial Black" panose="020B0A04020102020204" pitchFamily="34" charset="0"/>
              </a:rPr>
              <a:t>           </a:t>
            </a:r>
            <a:endParaRPr lang="ru-RU" b="1" dirty="0">
              <a:solidFill>
                <a:srgbClr val="000066"/>
              </a:solidFill>
              <a:latin typeface="Times New Roman" panose="02020603050405020304" pitchFamily="18" charset="0"/>
              <a:cs typeface="Times New Roman" panose="02020603050405020304" pitchFamily="18" charset="0"/>
            </a:endParaRPr>
          </a:p>
        </p:txBody>
      </p:sp>
      <p:sp>
        <p:nvSpPr>
          <p:cNvPr id="21" name="Прямоугольник: скругленные углы 20">
            <a:extLst>
              <a:ext uri="{FF2B5EF4-FFF2-40B4-BE49-F238E27FC236}">
                <a16:creationId xmlns:a16="http://schemas.microsoft.com/office/drawing/2014/main" id="{1FF095B5-DD7C-4E41-815F-D036579C8DA8}"/>
              </a:ext>
            </a:extLst>
          </p:cNvPr>
          <p:cNvSpPr/>
          <p:nvPr/>
        </p:nvSpPr>
        <p:spPr>
          <a:xfrm>
            <a:off x="5235719" y="1158349"/>
            <a:ext cx="6842219" cy="5236457"/>
          </a:xfrm>
          <a:prstGeom prst="roundRect">
            <a:avLst>
              <a:gd name="adj" fmla="val 5502"/>
            </a:avLst>
          </a:prstGeom>
          <a:solidFill>
            <a:schemeClr val="accent1">
              <a:lumMod val="40000"/>
              <a:lumOff val="60000"/>
            </a:schemeClr>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ru-RU" sz="2000" dirty="0">
              <a:solidFill>
                <a:prstClr val="white"/>
              </a:solidFill>
              <a:latin typeface="Arial Black" panose="020B0A04020102020204" pitchFamily="34" charset="0"/>
            </a:endParaRPr>
          </a:p>
          <a:p>
            <a:pPr algn="ctr" defTabSz="457200"/>
            <a:endParaRPr lang="en-US" dirty="0">
              <a:solidFill>
                <a:prstClr val="white"/>
              </a:solidFill>
              <a:latin typeface="Times New Roman" panose="02020603050405020304" pitchFamily="18" charset="0"/>
              <a:cs typeface="Times New Roman" panose="02020603050405020304" pitchFamily="18" charset="0"/>
            </a:endParaRPr>
          </a:p>
          <a:p>
            <a:pPr algn="ctr" defTabSz="457200"/>
            <a:endParaRPr lang="en-US" sz="2000" dirty="0">
              <a:solidFill>
                <a:prstClr val="white"/>
              </a:solidFill>
              <a:latin typeface="Arial Black" panose="020B0A04020102020204" pitchFamily="34" charset="0"/>
            </a:endParaRPr>
          </a:p>
          <a:p>
            <a:pPr algn="ctr" defTabSz="457200"/>
            <a:endParaRPr lang="ru-RU" sz="2400" dirty="0">
              <a:solidFill>
                <a:prstClr val="white"/>
              </a:solidFill>
              <a:latin typeface="Arial Black" panose="020B0A04020102020204" pitchFamily="34" charset="0"/>
            </a:endParaRPr>
          </a:p>
        </p:txBody>
      </p:sp>
      <p:sp>
        <p:nvSpPr>
          <p:cNvPr id="9" name="Прямоугольник 8"/>
          <p:cNvSpPr/>
          <p:nvPr/>
        </p:nvSpPr>
        <p:spPr>
          <a:xfrm>
            <a:off x="5324238" y="3897777"/>
            <a:ext cx="6593881" cy="2446824"/>
          </a:xfrm>
          <a:prstGeom prst="rect">
            <a:avLst/>
          </a:prstGeom>
        </p:spPr>
        <p:txBody>
          <a:bodyPr wrap="square">
            <a:spAutoFit/>
          </a:bodyPr>
          <a:lstStyle/>
          <a:p>
            <a:pPr algn="just"/>
            <a:r>
              <a:rPr lang="ru-RU" sz="1700" dirty="0">
                <a:solidFill>
                  <a:srgbClr val="000066"/>
                </a:solidFill>
                <a:latin typeface="Times New Roman" panose="02020603050405020304" pitchFamily="18" charset="0"/>
                <a:cs typeface="Times New Roman" panose="02020603050405020304" pitchFamily="18" charset="0"/>
              </a:rPr>
              <a:t>Для задач, решаемых в рамках Проекта создана </a:t>
            </a:r>
            <a:r>
              <a:rPr lang="ru-RU" sz="1700" b="1" dirty="0">
                <a:solidFill>
                  <a:srgbClr val="000066"/>
                </a:solidFill>
                <a:latin typeface="Times New Roman" panose="02020603050405020304" pitchFamily="18" charset="0"/>
                <a:cs typeface="Times New Roman" panose="02020603050405020304" pitchFamily="18" charset="0"/>
              </a:rPr>
              <a:t>вычислительная система по требованию</a:t>
            </a:r>
            <a:r>
              <a:rPr lang="ru-RU" sz="1700" dirty="0">
                <a:solidFill>
                  <a:srgbClr val="000066"/>
                </a:solidFill>
                <a:latin typeface="Times New Roman" panose="02020603050405020304" pitchFamily="18" charset="0"/>
                <a:cs typeface="Times New Roman" panose="02020603050405020304" pitchFamily="18" charset="0"/>
              </a:rPr>
              <a:t>, содержащая </a:t>
            </a:r>
            <a:r>
              <a:rPr lang="ru-RU" sz="1700" b="1" dirty="0">
                <a:solidFill>
                  <a:srgbClr val="000066"/>
                </a:solidFill>
                <a:latin typeface="Times New Roman" panose="02020603050405020304" pitchFamily="18" charset="0"/>
                <a:cs typeface="Times New Roman" panose="02020603050405020304" pitchFamily="18" charset="0"/>
              </a:rPr>
              <a:t>288 физических ядер (576 логических ядер) </a:t>
            </a:r>
            <a:r>
              <a:rPr lang="ru-RU" sz="1700" dirty="0">
                <a:solidFill>
                  <a:srgbClr val="000066"/>
                </a:solidFill>
                <a:latin typeface="Times New Roman" panose="02020603050405020304" pitchFamily="18" charset="0"/>
                <a:cs typeface="Times New Roman" panose="02020603050405020304" pitchFamily="18" charset="0"/>
              </a:rPr>
              <a:t>и файловое </a:t>
            </a:r>
            <a:r>
              <a:rPr lang="ru-RU" sz="1700" b="1" dirty="0">
                <a:solidFill>
                  <a:srgbClr val="000066"/>
                </a:solidFill>
                <a:latin typeface="Times New Roman" panose="02020603050405020304" pitchFamily="18" charset="0"/>
                <a:cs typeface="Times New Roman" panose="02020603050405020304" pitchFamily="18" charset="0"/>
              </a:rPr>
              <a:t>хранилище емкостью 7 ТБ </a:t>
            </a:r>
            <a:r>
              <a:rPr lang="ru-RU" sz="1700" dirty="0">
                <a:solidFill>
                  <a:srgbClr val="000066"/>
                </a:solidFill>
                <a:latin typeface="Times New Roman" panose="02020603050405020304" pitchFamily="18" charset="0"/>
                <a:cs typeface="Times New Roman" panose="02020603050405020304" pitchFamily="18" charset="0"/>
              </a:rPr>
              <a:t>под управлением файловой системы </a:t>
            </a:r>
            <a:r>
              <a:rPr lang="en-US" sz="1700" b="1" dirty="0">
                <a:solidFill>
                  <a:srgbClr val="000066"/>
                </a:solidFill>
                <a:latin typeface="Times New Roman" panose="02020603050405020304" pitchFamily="18" charset="0"/>
                <a:cs typeface="Times New Roman" panose="02020603050405020304" pitchFamily="18" charset="0"/>
              </a:rPr>
              <a:t>NFS</a:t>
            </a:r>
            <a:r>
              <a:rPr lang="ru-RU" sz="1700" dirty="0">
                <a:solidFill>
                  <a:srgbClr val="000066"/>
                </a:solidFill>
                <a:latin typeface="Times New Roman" panose="02020603050405020304" pitchFamily="18" charset="0"/>
                <a:cs typeface="Times New Roman" panose="02020603050405020304" pitchFamily="18" charset="0"/>
              </a:rPr>
              <a:t>. На этой системе проводились интенсивные расчеты с использованием ПО </a:t>
            </a:r>
            <a:r>
              <a:rPr lang="en-US" sz="1700" b="1" dirty="0">
                <a:solidFill>
                  <a:srgbClr val="000066"/>
                </a:solidFill>
                <a:latin typeface="Times New Roman" panose="02020603050405020304" pitchFamily="18" charset="0"/>
                <a:cs typeface="Times New Roman" panose="02020603050405020304" pitchFamily="18" charset="0"/>
              </a:rPr>
              <a:t>AMS</a:t>
            </a:r>
            <a:r>
              <a:rPr lang="ru-RU" sz="1700" dirty="0">
                <a:solidFill>
                  <a:srgbClr val="000066"/>
                </a:solidFill>
                <a:latin typeface="Times New Roman" panose="02020603050405020304" pitchFamily="18" charset="0"/>
                <a:cs typeface="Times New Roman" panose="02020603050405020304" pitchFamily="18" charset="0"/>
              </a:rPr>
              <a:t>,</a:t>
            </a:r>
            <a:r>
              <a:rPr lang="en-US" sz="1700" dirty="0">
                <a:solidFill>
                  <a:srgbClr val="000066"/>
                </a:solidFill>
                <a:latin typeface="Times New Roman" panose="02020603050405020304" pitchFamily="18" charset="0"/>
                <a:cs typeface="Times New Roman" panose="02020603050405020304" pitchFamily="18" charset="0"/>
              </a:rPr>
              <a:t> </a:t>
            </a:r>
            <a:r>
              <a:rPr lang="en-US" sz="1700" b="1" dirty="0">
                <a:solidFill>
                  <a:srgbClr val="000066"/>
                </a:solidFill>
                <a:latin typeface="Times New Roman" panose="02020603050405020304" pitchFamily="18" charset="0"/>
                <a:cs typeface="Times New Roman" panose="02020603050405020304" pitchFamily="18" charset="0"/>
              </a:rPr>
              <a:t>DIRAC</a:t>
            </a:r>
            <a:r>
              <a:rPr lang="ru-RU" sz="1700" dirty="0">
                <a:solidFill>
                  <a:srgbClr val="000066"/>
                </a:solidFill>
                <a:latin typeface="Times New Roman" panose="02020603050405020304" pitchFamily="18" charset="0"/>
                <a:cs typeface="Times New Roman" panose="02020603050405020304" pitchFamily="18" charset="0"/>
              </a:rPr>
              <a:t>, </a:t>
            </a:r>
            <a:r>
              <a:rPr lang="ru-RU" sz="1700" b="1" dirty="0" err="1">
                <a:solidFill>
                  <a:srgbClr val="000066"/>
                </a:solidFill>
                <a:latin typeface="Times New Roman" panose="02020603050405020304" pitchFamily="18" charset="0"/>
                <a:cs typeface="Times New Roman" panose="02020603050405020304" pitchFamily="18" charset="0"/>
              </a:rPr>
              <a:t>QuEST</a:t>
            </a:r>
            <a:r>
              <a:rPr lang="en-US" sz="1700" dirty="0">
                <a:solidFill>
                  <a:srgbClr val="000066"/>
                </a:solidFill>
                <a:latin typeface="Times New Roman" panose="02020603050405020304" pitchFamily="18" charset="0"/>
                <a:cs typeface="Times New Roman" panose="02020603050405020304" pitchFamily="18" charset="0"/>
              </a:rPr>
              <a:t>, </a:t>
            </a:r>
            <a:r>
              <a:rPr lang="en-US" sz="1700" b="1" dirty="0">
                <a:solidFill>
                  <a:srgbClr val="000066"/>
                </a:solidFill>
                <a:latin typeface="Times New Roman" panose="02020603050405020304" pitchFamily="18" charset="0"/>
                <a:cs typeface="Times New Roman" panose="02020603050405020304" pitchFamily="18" charset="0"/>
              </a:rPr>
              <a:t>KANTBP</a:t>
            </a:r>
            <a:r>
              <a:rPr lang="ru-RU" sz="1700" dirty="0">
                <a:solidFill>
                  <a:srgbClr val="000066"/>
                </a:solidFill>
                <a:latin typeface="Times New Roman" panose="02020603050405020304" pitchFamily="18" charset="0"/>
                <a:cs typeface="Times New Roman" panose="02020603050405020304" pitchFamily="18" charset="0"/>
              </a:rPr>
              <a:t> и др.</a:t>
            </a:r>
            <a:r>
              <a:rPr lang="en-US" sz="1700" dirty="0">
                <a:solidFill>
                  <a:srgbClr val="000066"/>
                </a:solidFill>
                <a:latin typeface="Times New Roman" panose="02020603050405020304" pitchFamily="18" charset="0"/>
                <a:cs typeface="Times New Roman" panose="02020603050405020304" pitchFamily="18" charset="0"/>
              </a:rPr>
              <a:t> </a:t>
            </a:r>
            <a:r>
              <a:rPr lang="ru-RU" sz="1700" dirty="0">
                <a:solidFill>
                  <a:srgbClr val="000066"/>
                </a:solidFill>
                <a:latin typeface="Times New Roman" panose="02020603050405020304" pitchFamily="18" charset="0"/>
                <a:cs typeface="Times New Roman" panose="02020603050405020304" pitchFamily="18" charset="0"/>
              </a:rPr>
              <a:t>для расчетов электронных свойств сверхтяжелых элементов. </a:t>
            </a:r>
            <a:endParaRPr lang="en-US" sz="1700" dirty="0">
              <a:solidFill>
                <a:srgbClr val="000066"/>
              </a:solidFill>
              <a:latin typeface="Times New Roman" panose="02020603050405020304" pitchFamily="18" charset="0"/>
              <a:cs typeface="Times New Roman" panose="02020603050405020304" pitchFamily="18" charset="0"/>
            </a:endParaRPr>
          </a:p>
          <a:p>
            <a:pPr algn="just"/>
            <a:r>
              <a:rPr lang="ru-RU" sz="1700" dirty="0">
                <a:solidFill>
                  <a:srgbClr val="000066"/>
                </a:solidFill>
                <a:latin typeface="Times New Roman" panose="02020603050405020304" pitchFamily="18" charset="0"/>
                <a:cs typeface="Times New Roman" panose="02020603050405020304" pitchFamily="18" charset="0"/>
              </a:rPr>
              <a:t>За время выполнения проекта было решено </a:t>
            </a:r>
            <a:r>
              <a:rPr lang="ru-RU" sz="1700" b="1" dirty="0">
                <a:solidFill>
                  <a:srgbClr val="000066"/>
                </a:solidFill>
                <a:latin typeface="Times New Roman" panose="02020603050405020304" pitchFamily="18" charset="0"/>
                <a:cs typeface="Times New Roman" panose="02020603050405020304" pitchFamily="18" charset="0"/>
              </a:rPr>
              <a:t>4200 задач</a:t>
            </a:r>
            <a:r>
              <a:rPr lang="en-US" sz="1700" dirty="0">
                <a:solidFill>
                  <a:srgbClr val="000066"/>
                </a:solidFill>
                <a:latin typeface="Times New Roman" panose="02020603050405020304" pitchFamily="18" charset="0"/>
                <a:cs typeface="Times New Roman" panose="02020603050405020304" pitchFamily="18" charset="0"/>
              </a:rPr>
              <a:t>,</a:t>
            </a:r>
            <a:r>
              <a:rPr lang="ru-RU" sz="1700" dirty="0">
                <a:solidFill>
                  <a:srgbClr val="000066"/>
                </a:solidFill>
                <a:latin typeface="Times New Roman" panose="02020603050405020304" pitchFamily="18" charset="0"/>
                <a:cs typeface="Times New Roman" panose="02020603050405020304" pitchFamily="18" charset="0"/>
              </a:rPr>
              <a:t> на которые было затрачено </a:t>
            </a:r>
            <a:r>
              <a:rPr lang="ru-RU" sz="1700" b="1" dirty="0">
                <a:solidFill>
                  <a:srgbClr val="000066"/>
                </a:solidFill>
                <a:latin typeface="Times New Roman" panose="02020603050405020304" pitchFamily="18" charset="0"/>
                <a:cs typeface="Times New Roman" panose="02020603050405020304" pitchFamily="18" charset="0"/>
              </a:rPr>
              <a:t>740 000 ядро-часов</a:t>
            </a:r>
            <a:r>
              <a:rPr lang="en-US" sz="1700" dirty="0">
                <a:solidFill>
                  <a:srgbClr val="000066"/>
                </a:solidFill>
                <a:latin typeface="Times New Roman" panose="02020603050405020304" pitchFamily="18" charset="0"/>
                <a:cs typeface="Times New Roman" panose="02020603050405020304" pitchFamily="18" charset="0"/>
              </a:rPr>
              <a:t>.</a:t>
            </a:r>
            <a:endParaRPr lang="ru-RU" sz="1700" dirty="0">
              <a:solidFill>
                <a:srgbClr val="000066"/>
              </a:solidFill>
              <a:latin typeface="Times New Roman" panose="02020603050405020304" pitchFamily="18" charset="0"/>
              <a:cs typeface="Times New Roman" panose="02020603050405020304" pitchFamily="18" charset="0"/>
            </a:endParaRPr>
          </a:p>
        </p:txBody>
      </p:sp>
      <p:pic>
        <p:nvPicPr>
          <p:cNvPr id="23" name="Рисунок 22"/>
          <p:cNvPicPr/>
          <p:nvPr/>
        </p:nvPicPr>
        <p:blipFill>
          <a:blip r:embed="rId4" cstate="print">
            <a:extLst>
              <a:ext uri="{28A0092B-C50C-407E-A947-70E740481C1C}">
                <a14:useLocalDpi xmlns:a14="http://schemas.microsoft.com/office/drawing/2010/main" val="0"/>
              </a:ext>
            </a:extLst>
          </a:blip>
          <a:stretch>
            <a:fillRect/>
          </a:stretch>
        </p:blipFill>
        <p:spPr bwMode="auto">
          <a:xfrm>
            <a:off x="89045" y="1054276"/>
            <a:ext cx="3358045" cy="2293723"/>
          </a:xfrm>
          <a:prstGeom prst="rect">
            <a:avLst/>
          </a:prstGeom>
        </p:spPr>
      </p:pic>
      <p:pic>
        <p:nvPicPr>
          <p:cNvPr id="26" name="Рисунок 25">
            <a:extLst>
              <a:ext uri="{FF2B5EF4-FFF2-40B4-BE49-F238E27FC236}">
                <a16:creationId xmlns:a16="http://schemas.microsoft.com/office/drawing/2014/main" id="{F6591B55-0115-404C-8290-884CB91F463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352191" y="1285812"/>
            <a:ext cx="3177504" cy="994544"/>
          </a:xfrm>
          <a:prstGeom prst="rect">
            <a:avLst/>
          </a:prstGeom>
        </p:spPr>
      </p:pic>
      <p:pic>
        <p:nvPicPr>
          <p:cNvPr id="27" name="Рисунок 2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5905" y="1290696"/>
            <a:ext cx="3286446" cy="2187776"/>
          </a:xfrm>
          <a:prstGeom prst="rect">
            <a:avLst/>
          </a:prstGeom>
          <a:noFill/>
        </p:spPr>
      </p:pic>
      <p:pic>
        <p:nvPicPr>
          <p:cNvPr id="29" name="Рисунок 2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542" y="2371951"/>
            <a:ext cx="3006918" cy="1533883"/>
          </a:xfrm>
          <a:prstGeom prst="rect">
            <a:avLst/>
          </a:prstGeom>
          <a:noFill/>
        </p:spPr>
      </p:pic>
      <p:sp>
        <p:nvSpPr>
          <p:cNvPr id="2" name="TextBox 1">
            <a:extLst>
              <a:ext uri="{FF2B5EF4-FFF2-40B4-BE49-F238E27FC236}">
                <a16:creationId xmlns:a16="http://schemas.microsoft.com/office/drawing/2014/main" id="{C4FA110E-D519-64E4-26B8-35A6434E2EB7}"/>
              </a:ext>
            </a:extLst>
          </p:cNvPr>
          <p:cNvSpPr txBox="1"/>
          <p:nvPr/>
        </p:nvSpPr>
        <p:spPr>
          <a:xfrm>
            <a:off x="2364320" y="3277679"/>
            <a:ext cx="3087044" cy="677108"/>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AMS, DIRAC, </a:t>
            </a:r>
            <a:r>
              <a:rPr lang="en-US" sz="1900" b="1" dirty="0" err="1">
                <a:latin typeface="Times New Roman" panose="02020603050405020304" pitchFamily="18" charset="0"/>
                <a:cs typeface="Times New Roman" panose="02020603050405020304" pitchFamily="18" charset="0"/>
              </a:rPr>
              <a:t>QuEST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Qiskit</a:t>
            </a:r>
            <a:r>
              <a:rPr lang="en-US" sz="1900" b="1" dirty="0">
                <a:latin typeface="Times New Roman" panose="02020603050405020304" pitchFamily="18" charset="0"/>
                <a:cs typeface="Times New Roman" panose="02020603050405020304" pitchFamily="18" charset="0"/>
              </a:rPr>
              <a:t>, KANTBP, </a:t>
            </a:r>
            <a:r>
              <a:rPr lang="en-US" sz="1900" b="1" dirty="0" err="1">
                <a:latin typeface="Times New Roman" panose="02020603050405020304" pitchFamily="18" charset="0"/>
                <a:cs typeface="Times New Roman" panose="02020603050405020304" pitchFamily="18" charset="0"/>
              </a:rPr>
              <a:t>Cirq</a:t>
            </a:r>
            <a:endParaRPr lang="ru-RU" sz="1900" b="1" dirty="0">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BE25D3C8-6FC0-1430-C3FC-BB595EEB2764}"/>
              </a:ext>
            </a:extLst>
          </p:cNvPr>
          <p:cNvSpPr/>
          <p:nvPr/>
        </p:nvSpPr>
        <p:spPr>
          <a:xfrm flipH="1">
            <a:off x="0" y="-31439"/>
            <a:ext cx="12172950" cy="9305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15" name="Рисунок 14">
            <a:extLst>
              <a:ext uri="{FF2B5EF4-FFF2-40B4-BE49-F238E27FC236}">
                <a16:creationId xmlns:a16="http://schemas.microsoft.com/office/drawing/2014/main" id="{F5B5BDA2-813D-0B27-7F94-1E340AC8F9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47667" y="307963"/>
            <a:ext cx="912753" cy="575843"/>
          </a:xfrm>
          <a:prstGeom prst="rect">
            <a:avLst/>
          </a:prstGeom>
        </p:spPr>
      </p:pic>
      <p:sp>
        <p:nvSpPr>
          <p:cNvPr id="17" name="Прямоугольник 16">
            <a:extLst>
              <a:ext uri="{FF2B5EF4-FFF2-40B4-BE49-F238E27FC236}">
                <a16:creationId xmlns:a16="http://schemas.microsoft.com/office/drawing/2014/main" id="{6E812930-0B38-45F9-A2DA-92954FCE1D4A}"/>
              </a:ext>
            </a:extLst>
          </p:cNvPr>
          <p:cNvSpPr/>
          <p:nvPr/>
        </p:nvSpPr>
        <p:spPr>
          <a:xfrm>
            <a:off x="19050" y="-58784"/>
            <a:ext cx="11743787" cy="830997"/>
          </a:xfrm>
          <a:prstGeom prst="rect">
            <a:avLst/>
          </a:prstGeom>
          <a:effectLst>
            <a:outerShdw blurRad="50800" dist="38100" dir="2700000" algn="tl" rotWithShape="0">
              <a:prstClr val="black">
                <a:alpha val="40000"/>
              </a:prstClr>
            </a:outerShdw>
          </a:effectLst>
        </p:spPr>
        <p:txBody>
          <a:bodyPr wrap="square">
            <a:spAutoFit/>
          </a:bodyPr>
          <a:lstStyle/>
          <a:p>
            <a:pPr algn="ctr" defTabSz="457200"/>
            <a:r>
              <a:rPr lang="ru-RU" sz="2400" b="1" dirty="0">
                <a:effectLst>
                  <a:outerShdw blurRad="38100" dist="38100" dir="2700000" algn="tl">
                    <a:srgbClr val="000000">
                      <a:alpha val="43137"/>
                    </a:srgbClr>
                  </a:outerShdw>
                </a:effectLst>
              </a:rPr>
              <a:t>Развитие инструментов и сервисов для моделирования свойств электронных оболочек сверхтяжелых элементов на</a:t>
            </a:r>
            <a:r>
              <a:rPr lang="en-US" sz="2400" b="1" dirty="0">
                <a:effectLst>
                  <a:outerShdw blurRad="38100" dist="38100" dir="2700000" algn="tl">
                    <a:srgbClr val="000000">
                      <a:alpha val="43137"/>
                    </a:srgbClr>
                  </a:outerShdw>
                </a:effectLst>
              </a:rPr>
              <a:t> </a:t>
            </a:r>
            <a:r>
              <a:rPr lang="ru-RU" sz="2400" b="1" dirty="0">
                <a:effectLst>
                  <a:outerShdw blurRad="38100" dist="38100" dir="2700000" algn="tl">
                    <a:srgbClr val="000000">
                      <a:alpha val="43137"/>
                    </a:srgbClr>
                  </a:outerShdw>
                </a:effectLst>
              </a:rPr>
              <a:t>суперкомпьютере «Говорун»</a:t>
            </a:r>
          </a:p>
        </p:txBody>
      </p:sp>
      <p:pic>
        <p:nvPicPr>
          <p:cNvPr id="20" name="Рисунок 19">
            <a:extLst>
              <a:ext uri="{FF2B5EF4-FFF2-40B4-BE49-F238E27FC236}">
                <a16:creationId xmlns:a16="http://schemas.microsoft.com/office/drawing/2014/main" id="{D1B15EF5-2F50-1C31-C28D-FF20AC7D04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601" y="4127878"/>
            <a:ext cx="3416684" cy="2688633"/>
          </a:xfrm>
          <a:prstGeom prst="rect">
            <a:avLst/>
          </a:prstGeom>
        </p:spPr>
      </p:pic>
    </p:spTree>
    <p:extLst>
      <p:ext uri="{BB962C8B-B14F-4D97-AF65-F5344CB8AC3E}">
        <p14:creationId xmlns:p14="http://schemas.microsoft.com/office/powerpoint/2010/main" val="1705910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716507" y="2174241"/>
            <a:ext cx="2114006" cy="3525520"/>
          </a:xfrm>
          <a:prstGeom prst="rect">
            <a:avLst/>
          </a:prstGeom>
        </p:spPr>
      </p:pic>
      <p:graphicFrame>
        <p:nvGraphicFramePr>
          <p:cNvPr id="4" name="Объект 3"/>
          <p:cNvGraphicFramePr>
            <a:graphicFrameLocks noGrp="1"/>
          </p:cNvGraphicFramePr>
          <p:nvPr>
            <p:ph idx="1"/>
            <p:extLst/>
          </p:nvPr>
        </p:nvGraphicFramePr>
        <p:xfrm>
          <a:off x="1016256" y="1083408"/>
          <a:ext cx="2316315" cy="1761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Группа 5"/>
          <p:cNvGrpSpPr/>
          <p:nvPr/>
        </p:nvGrpSpPr>
        <p:grpSpPr>
          <a:xfrm>
            <a:off x="9318097" y="1083408"/>
            <a:ext cx="1361440" cy="642846"/>
            <a:chOff x="1526842" y="0"/>
            <a:chExt cx="2017197" cy="424753"/>
          </a:xfrm>
          <a:solidFill>
            <a:schemeClr val="bg1"/>
          </a:solidFill>
        </p:grpSpPr>
        <p:sp>
          <p:nvSpPr>
            <p:cNvPr id="7" name="Прямоугольник 6"/>
            <p:cNvSpPr/>
            <p:nvPr/>
          </p:nvSpPr>
          <p:spPr>
            <a:xfrm>
              <a:off x="1614742" y="0"/>
              <a:ext cx="1929297" cy="424753"/>
            </a:xfrm>
            <a:prstGeom prst="rect">
              <a:avLst/>
            </a:prstGeom>
            <a:grpFill/>
            <a:ln>
              <a:solidFill>
                <a:srgbClr val="0070C0"/>
              </a:solidFill>
            </a:ln>
          </p:spPr>
          <p:style>
            <a:lnRef idx="2">
              <a:schemeClr val="accent5">
                <a:shade val="80000"/>
                <a:hueOff val="349283"/>
                <a:satOff val="-6256"/>
                <a:lumOff val="26585"/>
                <a:alphaOff val="0"/>
              </a:schemeClr>
            </a:lnRef>
            <a:fillRef idx="1">
              <a:scrgbClr r="0" g="0" b="0"/>
            </a:fillRef>
            <a:effectRef idx="0">
              <a:schemeClr val="accent5">
                <a:shade val="80000"/>
                <a:hueOff val="349283"/>
                <a:satOff val="-6256"/>
                <a:lumOff val="26585"/>
                <a:alphaOff val="0"/>
              </a:schemeClr>
            </a:effectRef>
            <a:fontRef idx="minor">
              <a:schemeClr val="lt1"/>
            </a:fontRef>
          </p:style>
        </p:sp>
        <p:sp>
          <p:nvSpPr>
            <p:cNvPr id="8" name="TextBox 7"/>
            <p:cNvSpPr txBox="1"/>
            <p:nvPr/>
          </p:nvSpPr>
          <p:spPr>
            <a:xfrm>
              <a:off x="1526842" y="0"/>
              <a:ext cx="2017197" cy="424753"/>
            </a:xfrm>
            <a:prstGeom prst="rect">
              <a:avLst/>
            </a:prstGeom>
            <a:grpFill/>
            <a:ln>
              <a:solidFill>
                <a:srgbClr val="0070C0"/>
              </a:solidFill>
            </a:ln>
          </p:spPr>
          <p:style>
            <a:lnRef idx="0">
              <a:scrgbClr r="0" g="0" b="0"/>
            </a:lnRef>
            <a:fillRef idx="0">
              <a:scrgbClr r="0" g="0" b="0"/>
            </a:fillRef>
            <a:effectRef idx="0">
              <a:scrgbClr r="0" g="0" b="0"/>
            </a:effectRef>
            <a:fontRef idx="minor">
              <a:schemeClr val="lt1"/>
            </a:fontRef>
          </p:style>
          <p:txBody>
            <a:bodyPr spcFirstLastPara="0" vert="horz" wrap="square" lIns="140970" tIns="0" rIns="46990" bIns="0" numCol="1" spcCol="1270" anchor="ctr" anchorCtr="0">
              <a:noAutofit/>
            </a:bodyPr>
            <a:lstStyle/>
            <a:p>
              <a:pPr lvl="0" algn="ctr" defTabSz="1644650">
                <a:lnSpc>
                  <a:spcPct val="90000"/>
                </a:lnSpc>
                <a:spcBef>
                  <a:spcPct val="0"/>
                </a:spcBef>
                <a:spcAft>
                  <a:spcPct val="35000"/>
                </a:spcAft>
              </a:pPr>
              <a:r>
                <a:rPr lang="en-US" sz="2200" kern="1200" dirty="0" err="1">
                  <a:solidFill>
                    <a:schemeClr val="tx1"/>
                  </a:solidFill>
                  <a:latin typeface="Arial" panose="020B0604020202020204" pitchFamily="34" charset="0"/>
                  <a:cs typeface="Arial" panose="020B0604020202020204" pitchFamily="34" charset="0"/>
                </a:rPr>
                <a:t>Multy</a:t>
              </a:r>
              <a:r>
                <a:rPr lang="en-US" sz="2200" kern="1200" dirty="0">
                  <a:solidFill>
                    <a:schemeClr val="tx1"/>
                  </a:solidFill>
                  <a:latin typeface="Arial" panose="020B0604020202020204" pitchFamily="34" charset="0"/>
                  <a:cs typeface="Arial" panose="020B0604020202020204" pitchFamily="34" charset="0"/>
                </a:rPr>
                <a:t> GPU </a:t>
              </a:r>
              <a:endParaRPr lang="ru-RU" sz="2200" kern="1200" dirty="0">
                <a:solidFill>
                  <a:schemeClr val="tx1"/>
                </a:solidFill>
                <a:latin typeface="Arial" panose="020B0604020202020204" pitchFamily="34" charset="0"/>
                <a:cs typeface="Arial" panose="020B0604020202020204" pitchFamily="34" charset="0"/>
              </a:endParaRPr>
            </a:p>
          </p:txBody>
        </p:sp>
      </p:grpSp>
      <p:pic>
        <p:nvPicPr>
          <p:cNvPr id="11" name="Рисунок 10"/>
          <p:cNvPicPr>
            <a:picLocks noChangeAspect="1"/>
          </p:cNvPicPr>
          <p:nvPr/>
        </p:nvPicPr>
        <p:blipFill>
          <a:blip r:embed="rId9"/>
          <a:stretch>
            <a:fillRect/>
          </a:stretch>
        </p:blipFill>
        <p:spPr>
          <a:xfrm>
            <a:off x="7697061" y="1966947"/>
            <a:ext cx="4475889" cy="3011683"/>
          </a:xfrm>
          <a:prstGeom prst="rect">
            <a:avLst/>
          </a:prstGeom>
        </p:spPr>
      </p:pic>
      <p:sp>
        <p:nvSpPr>
          <p:cNvPr id="2" name="Заголовок 1"/>
          <p:cNvSpPr>
            <a:spLocks noGrp="1"/>
          </p:cNvSpPr>
          <p:nvPr>
            <p:ph type="title"/>
          </p:nvPr>
        </p:nvSpPr>
        <p:spPr>
          <a:xfrm>
            <a:off x="410491" y="34363"/>
            <a:ext cx="10625809" cy="896169"/>
          </a:xfrm>
        </p:spPr>
        <p:txBody>
          <a:bodyPr>
            <a:normAutofit fontScale="90000"/>
          </a:bodyPr>
          <a:lstStyle/>
          <a:p>
            <a:pPr algn="ctr"/>
            <a:r>
              <a:rPr lang="ru-RU"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Исследование возможностей инфраструктуры для квантовой симуляции на суперкомпьютере "Говорун"</a:t>
            </a:r>
          </a:p>
        </p:txBody>
      </p:sp>
      <p:pic>
        <p:nvPicPr>
          <p:cNvPr id="12" name="Рисунок 11">
            <a:extLst>
              <a:ext uri="{FF2B5EF4-FFF2-40B4-BE49-F238E27FC236}">
                <a16:creationId xmlns:a16="http://schemas.microsoft.com/office/drawing/2014/main" id="{F5B5BDA2-813D-0B27-7F94-1E340AC8F9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39197" y="177344"/>
            <a:ext cx="912753" cy="575843"/>
          </a:xfrm>
          <a:prstGeom prst="rect">
            <a:avLst/>
          </a:prstGeom>
        </p:spPr>
      </p:pic>
      <p:sp>
        <p:nvSpPr>
          <p:cNvPr id="14" name="TextBox 13"/>
          <p:cNvSpPr txBox="1"/>
          <p:nvPr/>
        </p:nvSpPr>
        <p:spPr>
          <a:xfrm>
            <a:off x="3632321" y="1083408"/>
            <a:ext cx="3963230" cy="5324535"/>
          </a:xfrm>
          <a:prstGeom prst="rect">
            <a:avLst/>
          </a:prstGeom>
          <a:noFill/>
        </p:spPr>
        <p:txBody>
          <a:bodyPr wrap="square" rtlCol="0">
            <a:spAutoFit/>
          </a:bodyPr>
          <a:lstStyle/>
          <a:p>
            <a:r>
              <a:rPr lang="ru-RU" sz="2000" dirty="0"/>
              <a:t>Размерность вектора состояния растет экспоненциально с ростом количества </a:t>
            </a:r>
            <a:r>
              <a:rPr lang="ru-RU" sz="2000" dirty="0" err="1"/>
              <a:t>кубитов</a:t>
            </a:r>
            <a:r>
              <a:rPr lang="ru-RU" sz="2000" dirty="0"/>
              <a:t>, поэтому вследствие ограничения памяти квантовая схема ограничивается 38 </a:t>
            </a:r>
            <a:r>
              <a:rPr lang="ru-RU" sz="2000" dirty="0" err="1"/>
              <a:t>кубитами</a:t>
            </a:r>
            <a:r>
              <a:rPr lang="ru-RU" sz="2000" dirty="0"/>
              <a:t> на </a:t>
            </a:r>
            <a:r>
              <a:rPr lang="en-US" sz="2000" dirty="0"/>
              <a:t>CPU  </a:t>
            </a:r>
            <a:r>
              <a:rPr lang="ru-RU" sz="2000" dirty="0"/>
              <a:t>и </a:t>
            </a:r>
            <a:r>
              <a:rPr lang="en-US" sz="2000" dirty="0"/>
              <a:t>3</a:t>
            </a:r>
            <a:r>
              <a:rPr lang="ru-RU" sz="2000" dirty="0"/>
              <a:t>1</a:t>
            </a:r>
            <a:r>
              <a:rPr lang="en-US" sz="2000" dirty="0"/>
              <a:t> </a:t>
            </a:r>
            <a:r>
              <a:rPr lang="ru-RU" sz="2000" dirty="0" err="1"/>
              <a:t>кубитом</a:t>
            </a:r>
            <a:r>
              <a:rPr lang="ru-RU" sz="2000" dirty="0"/>
              <a:t> на 1 </a:t>
            </a:r>
            <a:r>
              <a:rPr lang="en-US" sz="2000" dirty="0"/>
              <a:t>GPU  </a:t>
            </a:r>
            <a:r>
              <a:rPr lang="ru-RU" sz="2000" dirty="0"/>
              <a:t>и 34 </a:t>
            </a:r>
            <a:r>
              <a:rPr lang="ru-RU" sz="2000" dirty="0" err="1"/>
              <a:t>кубитами</a:t>
            </a:r>
            <a:r>
              <a:rPr lang="ru-RU" sz="2000" dirty="0"/>
              <a:t> – на 8-и </a:t>
            </a:r>
            <a:r>
              <a:rPr lang="en-US" sz="2000" dirty="0"/>
              <a:t>GPU. </a:t>
            </a:r>
            <a:r>
              <a:rPr lang="ru-RU" sz="2000" dirty="0"/>
              <a:t>Однако несмотря на возможность </a:t>
            </a:r>
            <a:r>
              <a:rPr lang="en-US" sz="2000" dirty="0"/>
              <a:t>CPU </a:t>
            </a:r>
            <a:r>
              <a:rPr lang="ru-RU" sz="2000" dirty="0"/>
              <a:t>симулировать большее количество </a:t>
            </a:r>
            <a:r>
              <a:rPr lang="ru-RU" sz="2000" dirty="0" err="1"/>
              <a:t>кубитов</a:t>
            </a:r>
            <a:r>
              <a:rPr lang="ru-RU" sz="2000" dirty="0"/>
              <a:t> на существующей инфраструктуре, скорость симуляции на </a:t>
            </a:r>
            <a:r>
              <a:rPr lang="en-US" sz="2000" dirty="0"/>
              <a:t>GPU </a:t>
            </a:r>
            <a:r>
              <a:rPr lang="ru-RU" sz="2000" dirty="0"/>
              <a:t>на всех симуляторах в несколько раз превышает скорость симуляции на </a:t>
            </a:r>
            <a:r>
              <a:rPr lang="en-US" sz="2000" dirty="0"/>
              <a:t>CPU</a:t>
            </a:r>
            <a:endParaRPr lang="ru-RU" sz="2000" dirty="0"/>
          </a:p>
        </p:txBody>
      </p:sp>
      <p:sp>
        <p:nvSpPr>
          <p:cNvPr id="15" name="TextBox 14"/>
          <p:cNvSpPr txBox="1"/>
          <p:nvPr/>
        </p:nvSpPr>
        <p:spPr>
          <a:xfrm>
            <a:off x="8190129" y="5095240"/>
            <a:ext cx="3861821" cy="1477328"/>
          </a:xfrm>
          <a:prstGeom prst="rect">
            <a:avLst/>
          </a:prstGeom>
          <a:noFill/>
        </p:spPr>
        <p:txBody>
          <a:bodyPr wrap="square" rtlCol="0">
            <a:spAutoFit/>
          </a:bodyPr>
          <a:lstStyle/>
          <a:p>
            <a:pPr algn="just"/>
            <a:r>
              <a:rPr lang="ru-RU" dirty="0"/>
              <a:t>С увеличением количества </a:t>
            </a:r>
            <a:r>
              <a:rPr lang="ru-RU" dirty="0" err="1"/>
              <a:t>кубитов</a:t>
            </a:r>
            <a:r>
              <a:rPr lang="ru-RU" dirty="0"/>
              <a:t> разница в скорости становится ощутимее при увеличении количества </a:t>
            </a:r>
            <a:r>
              <a:rPr lang="en-US" dirty="0"/>
              <a:t>GPU (</a:t>
            </a:r>
            <a:r>
              <a:rPr lang="ru-RU" dirty="0"/>
              <a:t>от</a:t>
            </a:r>
            <a:r>
              <a:rPr lang="en-US" dirty="0"/>
              <a:t> 1.5 </a:t>
            </a:r>
            <a:r>
              <a:rPr lang="ru-RU" dirty="0"/>
              <a:t> (1 </a:t>
            </a:r>
            <a:r>
              <a:rPr lang="en-US" dirty="0"/>
              <a:t>GPU) </a:t>
            </a:r>
            <a:r>
              <a:rPr lang="ru-RU" dirty="0"/>
              <a:t>до 3.75 раз</a:t>
            </a:r>
            <a:r>
              <a:rPr lang="en-US" dirty="0"/>
              <a:t> (4 GPU))</a:t>
            </a:r>
            <a:r>
              <a:rPr lang="ru-RU" dirty="0"/>
              <a:t> </a:t>
            </a:r>
          </a:p>
        </p:txBody>
      </p:sp>
      <p:pic>
        <p:nvPicPr>
          <p:cNvPr id="13" name="Объект 3"/>
          <p:cNvPicPr>
            <a:picLocks noChangeAspect="1"/>
          </p:cNvPicPr>
          <p:nvPr/>
        </p:nvPicPr>
        <p:blipFill>
          <a:blip r:embed="rId11"/>
          <a:stretch>
            <a:fillRect/>
          </a:stretch>
        </p:blipFill>
        <p:spPr>
          <a:xfrm>
            <a:off x="969098" y="5639243"/>
            <a:ext cx="1575649" cy="1218757"/>
          </a:xfrm>
          <a:prstGeom prst="rect">
            <a:avLst/>
          </a:prstGeom>
        </p:spPr>
      </p:pic>
    </p:spTree>
    <p:extLst>
      <p:ext uri="{BB962C8B-B14F-4D97-AF65-F5344CB8AC3E}">
        <p14:creationId xmlns:p14="http://schemas.microsoft.com/office/powerpoint/2010/main" val="1595907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7310B07-3419-6093-F378-D3C2E81D9BE6}"/>
              </a:ext>
            </a:extLst>
          </p:cNvPr>
          <p:cNvSpPr/>
          <p:nvPr/>
        </p:nvSpPr>
        <p:spPr>
          <a:xfrm flipH="1">
            <a:off x="0" y="-31439"/>
            <a:ext cx="12172950" cy="652127"/>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a:extLst>
              <a:ext uri="{FF2B5EF4-FFF2-40B4-BE49-F238E27FC236}">
                <a16:creationId xmlns:a16="http://schemas.microsoft.com/office/drawing/2014/main" id="{75EA8EEA-8E68-E0F8-52AC-FC03C2E908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575843"/>
          </a:xfrm>
          <a:prstGeom prst="rect">
            <a:avLst/>
          </a:prstGeom>
        </p:spPr>
      </p:pic>
      <p:pic>
        <p:nvPicPr>
          <p:cNvPr id="8" name="Рисунок 7">
            <a:extLst>
              <a:ext uri="{FF2B5EF4-FFF2-40B4-BE49-F238E27FC236}">
                <a16:creationId xmlns:a16="http://schemas.microsoft.com/office/drawing/2014/main" id="{54B7ED1B-8452-7644-B3E5-56B727D1F827}"/>
              </a:ext>
            </a:extLst>
          </p:cNvPr>
          <p:cNvPicPr>
            <a:picLocks noChangeAspect="1"/>
          </p:cNvPicPr>
          <p:nvPr/>
        </p:nvPicPr>
        <p:blipFill>
          <a:blip r:embed="rId4"/>
          <a:stretch>
            <a:fillRect/>
          </a:stretch>
        </p:blipFill>
        <p:spPr>
          <a:xfrm>
            <a:off x="-19050" y="-31439"/>
            <a:ext cx="4095750" cy="2065084"/>
          </a:xfrm>
          <a:prstGeom prst="rect">
            <a:avLst/>
          </a:prstGeom>
        </p:spPr>
      </p:pic>
      <p:sp>
        <p:nvSpPr>
          <p:cNvPr id="10" name="TextBox 9">
            <a:extLst>
              <a:ext uri="{FF2B5EF4-FFF2-40B4-BE49-F238E27FC236}">
                <a16:creationId xmlns:a16="http://schemas.microsoft.com/office/drawing/2014/main" id="{B9A6B8BD-4804-223B-4A07-B5D0DD52E03B}"/>
              </a:ext>
            </a:extLst>
          </p:cNvPr>
          <p:cNvSpPr txBox="1"/>
          <p:nvPr/>
        </p:nvSpPr>
        <p:spPr>
          <a:xfrm>
            <a:off x="4114801" y="663433"/>
            <a:ext cx="7937653" cy="1200329"/>
          </a:xfrm>
          <a:prstGeom prst="rect">
            <a:avLst/>
          </a:prstGeom>
          <a:noFill/>
        </p:spPr>
        <p:txBody>
          <a:bodyPr wrap="square">
            <a:spAutoFit/>
          </a:bodyPr>
          <a:lstStyle/>
          <a:p>
            <a:pPr algn="just"/>
            <a:r>
              <a:rPr lang="ru-RU" sz="1800" dirty="0">
                <a:effectLst/>
                <a:latin typeface="Times New Roman" panose="02020603050405020304" pitchFamily="18" charset="0"/>
                <a:ea typeface="Calibri" panose="020F0502020204030204" pitchFamily="34" charset="0"/>
              </a:rPr>
              <a:t>Для решения</a:t>
            </a:r>
            <a:r>
              <a:rPr lang="en-US" sz="1800" dirty="0">
                <a:effectLst/>
                <a:latin typeface="Times New Roman" panose="02020603050405020304" pitchFamily="18" charset="0"/>
                <a:ea typeface="Calibri" panose="020F0502020204030204" pitchFamily="34" charset="0"/>
              </a:rPr>
              <a:t> </a:t>
            </a:r>
            <a:r>
              <a:rPr lang="ru-RU" sz="1800" dirty="0">
                <a:effectLst/>
                <a:latin typeface="Times New Roman" panose="02020603050405020304" pitchFamily="18" charset="0"/>
                <a:ea typeface="Calibri" panose="020F0502020204030204" pitchFamily="34" charset="0"/>
              </a:rPr>
              <a:t>многоканальной задачи рассеяния разработан новый теоретический подход, стабильные вычислительные схемы, алгоритмы и новая модифицированная программа KANTBP 3.1, реализующая метод конечных элементов высокого порядка точности. </a:t>
            </a:r>
            <a:endParaRPr lang="ru-RU" dirty="0"/>
          </a:p>
        </p:txBody>
      </p:sp>
      <p:sp>
        <p:nvSpPr>
          <p:cNvPr id="11" name="Rectangle 1">
            <a:extLst>
              <a:ext uri="{FF2B5EF4-FFF2-40B4-BE49-F238E27FC236}">
                <a16:creationId xmlns:a16="http://schemas.microsoft.com/office/drawing/2014/main" id="{662A9CF6-17B0-13B3-4D34-AD45A0E4D28C}"/>
              </a:ext>
            </a:extLst>
          </p:cNvPr>
          <p:cNvSpPr>
            <a:spLocks noChangeArrowheads="1"/>
          </p:cNvSpPr>
          <p:nvPr/>
        </p:nvSpPr>
        <p:spPr bwMode="auto">
          <a:xfrm>
            <a:off x="7567200" y="2140761"/>
            <a:ext cx="442252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eaLnBrk="0" fontAlgn="base" hangingPunct="0">
              <a:spcBef>
                <a:spcPct val="0"/>
              </a:spcBef>
              <a:spcAft>
                <a:spcPct val="0"/>
              </a:spcAft>
            </a:pP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Проведено сравнение сечений реакции слияния тяжелых ионов </a:t>
            </a:r>
            <a:r>
              <a:rPr kumimoji="0" lang="ru-RU" altLang="ru-RU"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64</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a:t>
            </a:r>
            <a:r>
              <a:rPr kumimoji="0" lang="ru-RU" altLang="ru-RU"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 и </a:t>
            </a:r>
            <a:r>
              <a:rPr kumimoji="0" lang="ru-RU" altLang="ru-RU"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36</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 + </a:t>
            </a:r>
            <a:r>
              <a:rPr kumimoji="0" lang="ru-RU" altLang="ru-RU"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48</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 </a:t>
            </a:r>
            <a:r>
              <a:rPr kumimoji="0" lang="ru-RU" altLang="ru-RU" b="0" i="0" u="none" strike="noStrike" cap="none" normalizeH="0" baseline="0" dirty="0">
                <a:ln>
                  <a:noFill/>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a:t>
            </a:r>
            <a:r>
              <a:rPr lang="ru-RU"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расная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линия – результат, полученный с помощью программы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KANTBP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3.1; </a:t>
            </a:r>
            <a:r>
              <a:rPr lang="ru-RU"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с</a:t>
            </a:r>
            <a:r>
              <a:rPr lang="ru-RU"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иняя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линия – результат, полученный с помощью программы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CCFULL</a:t>
            </a:r>
            <a:r>
              <a:rPr lang="ru-RU" dirty="0">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э</a:t>
            </a:r>
            <a:r>
              <a:rPr lang="ru-RU" sz="18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кспериментальные </a:t>
            </a:r>
            <a:r>
              <a:rPr lang="ru-RU" dirty="0">
                <a:solidFill>
                  <a:schemeClr val="bg2">
                    <a:lumMod val="50000"/>
                  </a:schemeClr>
                </a:solidFill>
                <a:latin typeface="Times New Roman" panose="02020603050405020304" pitchFamily="18" charset="0"/>
                <a:ea typeface="Calibri" panose="020F0502020204030204" pitchFamily="34" charset="0"/>
                <a:cs typeface="Times New Roman" panose="02020603050405020304" pitchFamily="18" charset="0"/>
              </a:rPr>
              <a:t>точки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взяты из [</a:t>
            </a:r>
            <a:r>
              <a:rPr lang="en-US" sz="1800" dirty="0">
                <a:effectLst/>
                <a:latin typeface="Times New Roman" panose="02020603050405020304" pitchFamily="18" charset="0"/>
                <a:ea typeface="Calibri" panose="020F0502020204030204" pitchFamily="34" charset="0"/>
              </a:rPr>
              <a:t>Phys. Rev. C 78, 044607 (2008)</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Заметная разница наблюдается в окрестности малых и больших значений энергии, синяя линия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CCFULL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расходится с экспериментальными данными, а красная линия (KANTBP 3.1) хорошо согласуется с экспериментальными данными.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8B2D4533-9F8B-ABDF-8A76-7510AAF883D2}"/>
              </a:ext>
            </a:extLst>
          </p:cNvPr>
          <p:cNvPicPr>
            <a:picLocks noChangeAspect="1"/>
          </p:cNvPicPr>
          <p:nvPr/>
        </p:nvPicPr>
        <p:blipFill>
          <a:blip r:embed="rId5"/>
          <a:stretch>
            <a:fillRect/>
          </a:stretch>
        </p:blipFill>
        <p:spPr>
          <a:xfrm>
            <a:off x="0" y="2076390"/>
            <a:ext cx="7465638" cy="4667894"/>
          </a:xfrm>
          <a:prstGeom prst="rect">
            <a:avLst/>
          </a:prstGeom>
        </p:spPr>
      </p:pic>
    </p:spTree>
    <p:extLst>
      <p:ext uri="{BB962C8B-B14F-4D97-AF65-F5344CB8AC3E}">
        <p14:creationId xmlns:p14="http://schemas.microsoft.com/office/powerpoint/2010/main" val="2631532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5F94D410-BF06-4A3E-8CCF-AE86421A8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10" name="Прямоугольник 9"/>
          <p:cNvSpPr/>
          <p:nvPr/>
        </p:nvSpPr>
        <p:spPr>
          <a:xfrm>
            <a:off x="347881" y="96398"/>
            <a:ext cx="11522694" cy="523220"/>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2800" b="1" dirty="0">
                <a:effectLst>
                  <a:outerShdw blurRad="38100" dist="38100" dir="2700000" algn="tl">
                    <a:srgbClr val="000000">
                      <a:alpha val="43137"/>
                    </a:srgbClr>
                  </a:outerShdw>
                </a:effectLst>
              </a:rPr>
              <a:t>JINR Big Data Analytical Platform</a:t>
            </a:r>
          </a:p>
        </p:txBody>
      </p:sp>
      <p:sp>
        <p:nvSpPr>
          <p:cNvPr id="11" name="Прямоугольник 10"/>
          <p:cNvSpPr/>
          <p:nvPr/>
        </p:nvSpPr>
        <p:spPr>
          <a:xfrm>
            <a:off x="8935377" y="862214"/>
            <a:ext cx="3014995" cy="1631216"/>
          </a:xfrm>
          <a:prstGeom prst="rect">
            <a:avLst/>
          </a:prstGeom>
        </p:spPr>
        <p:txBody>
          <a:bodyPr wrap="square">
            <a:spAutoFit/>
          </a:bodyPr>
          <a:lstStyle/>
          <a:p>
            <a:pPr>
              <a:spcAft>
                <a:spcPts val="1200"/>
              </a:spcAft>
            </a:pPr>
            <a:r>
              <a:rPr lang="en-US" sz="1600" b="1" dirty="0">
                <a:solidFill>
                  <a:srgbClr val="FFFF00"/>
                </a:solidFill>
                <a:latin typeface="Rockwell (Основной текст)"/>
                <a:cs typeface="Times New Roman" panose="02020603050405020304" pitchFamily="18" charset="0"/>
              </a:rPr>
              <a:t>Main goals:   </a:t>
            </a:r>
            <a:endParaRPr lang="ru-RU" sz="1600" b="1" dirty="0">
              <a:solidFill>
                <a:srgbClr val="FFFF00"/>
              </a:solidFill>
              <a:latin typeface="Rockwell (Основной текст)"/>
              <a:cs typeface="Times New Roman" panose="02020603050405020304" pitchFamily="18" charset="0"/>
            </a:endParaRPr>
          </a:p>
          <a:p>
            <a:pPr>
              <a:spcAft>
                <a:spcPts val="1200"/>
              </a:spcAft>
            </a:pPr>
            <a:r>
              <a:rPr lang="en-US" sz="1600" dirty="0">
                <a:latin typeface="Rockwell (Основной текст)"/>
                <a:cs typeface="Times New Roman" panose="02020603050405020304" pitchFamily="18" charset="0"/>
              </a:rPr>
              <a:t>Bringing best of Big Data approaches</a:t>
            </a:r>
            <a:r>
              <a:rPr lang="ru-RU" sz="1600" dirty="0">
                <a:latin typeface="Rockwell (Основной текст)"/>
                <a:cs typeface="Times New Roman" panose="02020603050405020304" pitchFamily="18" charset="0"/>
              </a:rPr>
              <a:t> </a:t>
            </a:r>
            <a:r>
              <a:rPr lang="en-US" sz="1600" dirty="0">
                <a:latin typeface="Rockwell (Основной текст)"/>
                <a:cs typeface="Times New Roman" panose="02020603050405020304" pitchFamily="18" charset="0"/>
              </a:rPr>
              <a:t>to JINR practices</a:t>
            </a:r>
            <a:endParaRPr lang="ru-RU" sz="1600" dirty="0">
              <a:latin typeface="Rockwell (Основной текст)"/>
              <a:cs typeface="Times New Roman" panose="02020603050405020304" pitchFamily="18" charset="0"/>
            </a:endParaRPr>
          </a:p>
          <a:p>
            <a:pPr>
              <a:spcAft>
                <a:spcPts val="1200"/>
              </a:spcAft>
            </a:pPr>
            <a:r>
              <a:rPr lang="en-US" sz="1600" dirty="0">
                <a:latin typeface="Rockwell (Основной текст)"/>
                <a:cs typeface="Times New Roman" panose="02020603050405020304" pitchFamily="18" charset="0"/>
              </a:rPr>
              <a:t>Providing the Big Data infrastructure for users</a:t>
            </a:r>
            <a:endParaRPr lang="ru-RU" sz="1600" dirty="0">
              <a:latin typeface="Rockwell (Основной текст)"/>
              <a:cs typeface="Times New Roman" panose="02020603050405020304" pitchFamily="18" charset="0"/>
            </a:endParaRPr>
          </a:p>
        </p:txBody>
      </p:sp>
      <p:sp>
        <p:nvSpPr>
          <p:cNvPr id="14" name="Прямоугольник 13"/>
          <p:cNvSpPr/>
          <p:nvPr/>
        </p:nvSpPr>
        <p:spPr>
          <a:xfrm>
            <a:off x="8935377" y="2615311"/>
            <a:ext cx="3133496" cy="3508653"/>
          </a:xfrm>
          <a:prstGeom prst="rect">
            <a:avLst/>
          </a:prstGeom>
        </p:spPr>
        <p:txBody>
          <a:bodyPr wrap="square">
            <a:spAutoFit/>
          </a:bodyPr>
          <a:lstStyle/>
          <a:p>
            <a:pPr>
              <a:spcAft>
                <a:spcPts val="1200"/>
              </a:spcAft>
            </a:pPr>
            <a:r>
              <a:rPr lang="en-US" sz="1600" b="1" dirty="0">
                <a:solidFill>
                  <a:srgbClr val="FFFF00"/>
                </a:solidFill>
                <a:latin typeface="Rockwell (Основной текст)"/>
                <a:cs typeface="Times New Roman" panose="02020603050405020304" pitchFamily="18" charset="0"/>
              </a:rPr>
              <a:t>Applications</a:t>
            </a:r>
            <a:r>
              <a:rPr lang="ru-RU" sz="1600" b="1" dirty="0">
                <a:solidFill>
                  <a:srgbClr val="FFFF00"/>
                </a:solidFill>
                <a:latin typeface="Rockwell (Основной текст)"/>
                <a:cs typeface="Times New Roman" panose="02020603050405020304" pitchFamily="18" charset="0"/>
              </a:rPr>
              <a:t>:</a:t>
            </a:r>
            <a:endParaRPr lang="en-US" sz="1600" dirty="0">
              <a:solidFill>
                <a:srgbClr val="FFFF00"/>
              </a:solidFill>
              <a:latin typeface="Rockwell (Основной текст)"/>
              <a:cs typeface="Times New Roman" panose="02020603050405020304" pitchFamily="18" charset="0"/>
            </a:endParaRPr>
          </a:p>
          <a:p>
            <a:pPr marL="176213" indent="-176213">
              <a:spcAft>
                <a:spcPts val="1200"/>
              </a:spcAft>
              <a:buFont typeface="Arial" panose="020B0604020202020204" pitchFamily="34" charset="0"/>
              <a:buChar char="•"/>
            </a:pPr>
            <a:r>
              <a:rPr lang="en-US" sz="1600" dirty="0">
                <a:latin typeface="Rockwell (Основной текст)"/>
                <a:cs typeface="Times New Roman" panose="02020603050405020304" pitchFamily="18" charset="0"/>
              </a:rPr>
              <a:t>Elaboration of systems for detectors’ monitoring and operational support.</a:t>
            </a:r>
          </a:p>
          <a:p>
            <a:pPr marL="176213" indent="-176213">
              <a:spcAft>
                <a:spcPts val="1200"/>
              </a:spcAft>
              <a:buFont typeface="Arial" panose="020B0604020202020204" pitchFamily="34" charset="0"/>
              <a:buChar char="•"/>
            </a:pPr>
            <a:r>
              <a:rPr lang="en-US" sz="1600" dirty="0">
                <a:latin typeface="Rockwell (Основной текст)"/>
                <a:cs typeface="Times New Roman" panose="02020603050405020304" pitchFamily="18" charset="0"/>
              </a:rPr>
              <a:t>Development of a real-time system for JINR computer network data analysis and security.</a:t>
            </a:r>
          </a:p>
          <a:p>
            <a:pPr marL="176213" indent="-176213">
              <a:spcAft>
                <a:spcPts val="1200"/>
              </a:spcAft>
              <a:buFont typeface="Arial" panose="020B0604020202020204" pitchFamily="34" charset="0"/>
              <a:buChar char="•"/>
            </a:pPr>
            <a:r>
              <a:rPr lang="en-US" sz="1600" dirty="0">
                <a:latin typeface="Rockwell (Основной текст)"/>
                <a:cs typeface="Times New Roman" panose="02020603050405020304" pitchFamily="18" charset="0"/>
              </a:rPr>
              <a:t>Big Data solution for analyzing scientific publications (lists, topics, categories, ratings, etc.).</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53" y="926200"/>
            <a:ext cx="8524134" cy="5197764"/>
          </a:xfrm>
          <a:prstGeom prst="rect">
            <a:avLst/>
          </a:prstGeom>
        </p:spPr>
      </p:pic>
    </p:spTree>
    <p:extLst>
      <p:ext uri="{BB962C8B-B14F-4D97-AF65-F5344CB8AC3E}">
        <p14:creationId xmlns:p14="http://schemas.microsoft.com/office/powerpoint/2010/main" val="63000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9522" y="1133523"/>
            <a:ext cx="6303080" cy="531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3600733" y="213527"/>
            <a:ext cx="4645374" cy="523220"/>
          </a:xfrm>
          <a:prstGeom prst="rect">
            <a:avLst/>
          </a:prstGeom>
        </p:spPr>
        <p:txBody>
          <a:bodyPr wrap="none">
            <a:spAutoFit/>
          </a:bodyPr>
          <a:lstStyle/>
          <a:p>
            <a:r>
              <a:rPr lang="en-US" sz="2800" b="1" dirty="0">
                <a:solidFill>
                  <a:prstClr val="white"/>
                </a:solidFill>
                <a:effectLst>
                  <a:outerShdw blurRad="38100" dist="38100" dir="2700000" algn="tl">
                    <a:srgbClr val="000000">
                      <a:alpha val="43137"/>
                    </a:srgbClr>
                  </a:outerShdw>
                </a:effectLst>
              </a:rPr>
              <a:t>Digital JINR: Step by Step</a:t>
            </a:r>
            <a:endParaRPr lang="ru-RU" sz="2800" dirty="0"/>
          </a:p>
        </p:txBody>
      </p:sp>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04" y="1504576"/>
            <a:ext cx="6309830" cy="4574757"/>
          </a:xfrm>
          <a:prstGeom prst="rect">
            <a:avLst/>
          </a:prstGeom>
        </p:spPr>
      </p:pic>
      <p:pic>
        <p:nvPicPr>
          <p:cNvPr id="5" name="Рисунок 4">
            <a:extLst>
              <a:ext uri="{FF2B5EF4-FFF2-40B4-BE49-F238E27FC236}">
                <a16:creationId xmlns:a16="http://schemas.microsoft.com/office/drawing/2014/main" id="{5F94D410-BF06-4A3E-8CCF-AE86421A80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Tree>
    <p:extLst>
      <p:ext uri="{BB962C8B-B14F-4D97-AF65-F5344CB8AC3E}">
        <p14:creationId xmlns:p14="http://schemas.microsoft.com/office/powerpoint/2010/main" val="27185070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https://am3pap001files.storage.live.com/y4m5ZsphrtRapYi5DRGWFW8VKLgRoERwaOiPbEXZa7P_UhWWPkfYXY6d32g2ifhr4FDf_R_w10b4I447dTCytzN1Rauo9SKz6vRTc-ekIl_wPtW5WNgqYg-8fI7mVriSuAjxHub7NEIQmg4h7IJG0qBVWR1LVZILc2dFr0WINeRcxadAVxFXBb_R9YU9-sZ-ytpeCuh0wxp9Ku66iybHcMboA/it-s-2019-26.jpg?psid=1&amp;width=1731&amp;height=11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3749" y="860009"/>
            <a:ext cx="4592027" cy="2565778"/>
          </a:xfrm>
          <a:prstGeom prst="rect">
            <a:avLst/>
          </a:prstGeom>
          <a:ln>
            <a:noFill/>
          </a:ln>
          <a:effectLst>
            <a:softEdge rad="558800"/>
          </a:effectLst>
          <a:extLst>
            <a:ext uri="{909E8E84-426E-40DD-AFC4-6F175D3DCCD1}">
              <a14:hiddenFill xmlns:a14="http://schemas.microsoft.com/office/drawing/2010/main">
                <a:solidFill>
                  <a:srgbClr val="FFFFFF"/>
                </a:solidFill>
              </a14:hiddenFill>
            </a:ext>
          </a:extLst>
        </p:spPr>
      </p:pic>
      <p:pic>
        <p:nvPicPr>
          <p:cNvPr id="6" name="Picture 10" descr="https://am3pap001files.storage.live.com/y4mHaW1rst_5ME0JwSY11oi-vsLsujnfUvPVqO3nYF9dsQOtvBSn4f4plVYW5vyTfxoXvzm1assftVNfy6AZqK_V58tbXJs7zmmY32UdLoRaNx_fX5PrvUuGxsNs-OKZmLdxadLEMXDsjARcTJl3qKtXX6ilFolVliGIcb19w914MSXFtPPl_Ytojl4MNhd_gtPEAxkTZtC29xQagkKcnIvFQ/it-s-2019-23.jpg?psid=1&amp;width=1731&amp;height=1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10" y="763448"/>
            <a:ext cx="3913975" cy="2442867"/>
          </a:xfrm>
          <a:prstGeom prst="rect">
            <a:avLst/>
          </a:prstGeom>
          <a:ln>
            <a:noFill/>
          </a:ln>
          <a:effectLst>
            <a:softEdge rad="266700"/>
          </a:effectLst>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962EC53E-1BEB-4E13-A129-08ACFD33DB92}"/>
              </a:ext>
            </a:extLst>
          </p:cNvPr>
          <p:cNvPicPr>
            <a:picLocks noChangeAspect="1" noChangeArrowheads="1"/>
          </p:cNvPicPr>
          <p:nvPr/>
        </p:nvPicPr>
        <p:blipFill rotWithShape="1">
          <a:blip r:embed="rId4"/>
          <a:srcRect l="5773"/>
          <a:stretch/>
        </p:blipFill>
        <p:spPr bwMode="auto">
          <a:xfrm>
            <a:off x="-373626" y="750222"/>
            <a:ext cx="6199644" cy="2508522"/>
          </a:xfrm>
          <a:prstGeom prst="rect">
            <a:avLst/>
          </a:prstGeom>
          <a:ln>
            <a:noFill/>
          </a:ln>
          <a:effectLst>
            <a:softEdge rad="5588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0103" y="16826"/>
            <a:ext cx="1210185" cy="843183"/>
          </a:xfrm>
          <a:prstGeom prst="rect">
            <a:avLst/>
          </a:prstGeom>
        </p:spPr>
      </p:pic>
      <p:sp>
        <p:nvSpPr>
          <p:cNvPr id="10" name="Прямоугольник 9"/>
          <p:cNvSpPr/>
          <p:nvPr/>
        </p:nvSpPr>
        <p:spPr>
          <a:xfrm>
            <a:off x="262291" y="64694"/>
            <a:ext cx="11420475" cy="867930"/>
          </a:xfrm>
          <a:prstGeom prst="rect">
            <a:avLst/>
          </a:prstGeom>
          <a:effectLst>
            <a:outerShdw blurRad="50800" dist="50800" dir="5400000" algn="ctr" rotWithShape="0">
              <a:schemeClr val="bg2">
                <a:lumMod val="10000"/>
              </a:schemeClr>
            </a:outerShdw>
          </a:effectLst>
        </p:spPr>
        <p:txBody>
          <a:bodyPr wrap="square">
            <a:spAutoFit/>
          </a:bodyPr>
          <a:lstStyle/>
          <a:p>
            <a:pPr algn="ctr">
              <a:lnSpc>
                <a:spcPct val="90000"/>
              </a:lnSpc>
            </a:pPr>
            <a:r>
              <a:rPr lang="en-US" sz="2800" b="1" dirty="0">
                <a:latin typeface="+mj-lt"/>
              </a:rPr>
              <a:t>Development of the System for Training and </a:t>
            </a:r>
          </a:p>
          <a:p>
            <a:pPr algn="ctr">
              <a:lnSpc>
                <a:spcPct val="90000"/>
              </a:lnSpc>
            </a:pPr>
            <a:r>
              <a:rPr lang="en-US" sz="2800" b="1" dirty="0">
                <a:latin typeface="+mj-lt"/>
              </a:rPr>
              <a:t>Retraining IT Specialists </a:t>
            </a:r>
          </a:p>
        </p:txBody>
      </p:sp>
      <p:grpSp>
        <p:nvGrpSpPr>
          <p:cNvPr id="11" name="Группа 10"/>
          <p:cNvGrpSpPr/>
          <p:nvPr/>
        </p:nvGrpSpPr>
        <p:grpSpPr>
          <a:xfrm>
            <a:off x="301210" y="2922505"/>
            <a:ext cx="11375889" cy="3762426"/>
            <a:chOff x="371608" y="2175100"/>
            <a:chExt cx="8665008" cy="3762426"/>
          </a:xfrm>
          <a:solidFill>
            <a:schemeClr val="tx1"/>
          </a:solidFill>
        </p:grpSpPr>
        <p:grpSp>
          <p:nvGrpSpPr>
            <p:cNvPr id="12" name="Группа 11"/>
            <p:cNvGrpSpPr/>
            <p:nvPr/>
          </p:nvGrpSpPr>
          <p:grpSpPr>
            <a:xfrm>
              <a:off x="371609" y="3093181"/>
              <a:ext cx="6680615" cy="2844345"/>
              <a:chOff x="55440" y="2800634"/>
              <a:chExt cx="6680615" cy="2844345"/>
            </a:xfrm>
            <a:grpFill/>
          </p:grpSpPr>
          <p:grpSp>
            <p:nvGrpSpPr>
              <p:cNvPr id="23" name="Группа 22"/>
              <p:cNvGrpSpPr/>
              <p:nvPr/>
            </p:nvGrpSpPr>
            <p:grpSpPr>
              <a:xfrm>
                <a:off x="55440" y="2800634"/>
                <a:ext cx="1953176" cy="2844345"/>
                <a:chOff x="623280" y="1252714"/>
                <a:chExt cx="1971146" cy="2844345"/>
              </a:xfrm>
              <a:grpFill/>
            </p:grpSpPr>
            <p:sp>
              <p:nvSpPr>
                <p:cNvPr id="37" name="Скругленный прямоугольник 36"/>
                <p:cNvSpPr/>
                <p:nvPr/>
              </p:nvSpPr>
              <p:spPr>
                <a:xfrm>
                  <a:off x="623280" y="1252714"/>
                  <a:ext cx="1971146" cy="2844345"/>
                </a:xfrm>
                <a:prstGeom prst="round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002060"/>
                      </a:solidFill>
                      <a:latin typeface="Corbel" panose="020B0503020204020204" pitchFamily="34" charset="0"/>
                    </a:rPr>
                    <a:t>Parallel programming technologies</a:t>
                  </a: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8" name="Рисунок 37" descr="logo_m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2099" y="2942404"/>
                  <a:ext cx="1241288" cy="333150"/>
                </a:xfrm>
                <a:prstGeom prst="rect">
                  <a:avLst/>
                </a:prstGeom>
                <a:grpFill/>
                <a:ln>
                  <a:noFill/>
                </a:ln>
              </p:spPr>
            </p:pic>
            <p:pic>
              <p:nvPicPr>
                <p:cNvPr id="39" name="Рисунок 38" descr="logo_open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967" y="2524177"/>
                  <a:ext cx="1237156" cy="329051"/>
                </a:xfrm>
                <a:prstGeom prst="rect">
                  <a:avLst/>
                </a:prstGeom>
                <a:grpFill/>
                <a:ln>
                  <a:noFill/>
                </a:ln>
              </p:spPr>
            </p:pic>
            <p:pic>
              <p:nvPicPr>
                <p:cNvPr id="40" name="Рисунок 39" descr="logo_cud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9112" y="3419382"/>
                  <a:ext cx="964274" cy="474715"/>
                </a:xfrm>
                <a:prstGeom prst="rect">
                  <a:avLst/>
                </a:prstGeom>
                <a:grpFill/>
                <a:ln>
                  <a:noFill/>
                </a:ln>
              </p:spPr>
            </p:pic>
            <p:pic>
              <p:nvPicPr>
                <p:cNvPr id="41" name="Рисунок 40" descr="logo_opencl"/>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728" y="3308938"/>
                  <a:ext cx="610344" cy="589863"/>
                </a:xfrm>
                <a:prstGeom prst="rect">
                  <a:avLst/>
                </a:prstGeom>
                <a:grpFill/>
                <a:ln>
                  <a:noFill/>
                </a:ln>
              </p:spPr>
            </p:pic>
          </p:grpSp>
          <p:grpSp>
            <p:nvGrpSpPr>
              <p:cNvPr id="24" name="Группа 23"/>
              <p:cNvGrpSpPr/>
              <p:nvPr/>
            </p:nvGrpSpPr>
            <p:grpSpPr>
              <a:xfrm>
                <a:off x="2105186" y="2821290"/>
                <a:ext cx="2491120" cy="1113817"/>
                <a:chOff x="2101015" y="1322602"/>
                <a:chExt cx="2360854" cy="1113817"/>
              </a:xfrm>
              <a:grpFill/>
            </p:grpSpPr>
            <p:sp>
              <p:nvSpPr>
                <p:cNvPr id="35" name="Скругленный прямоугольник 34"/>
                <p:cNvSpPr/>
                <p:nvPr/>
              </p:nvSpPr>
              <p:spPr>
                <a:xfrm>
                  <a:off x="2101015" y="1322602"/>
                  <a:ext cx="2360854" cy="1113817"/>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spcBef>
                      <a:spcPts val="1200"/>
                    </a:spcBef>
                  </a:pPr>
                  <a:r>
                    <a:rPr lang="en-US" sz="1600" b="1" dirty="0">
                      <a:solidFill>
                        <a:srgbClr val="002060"/>
                      </a:solidFill>
                      <a:latin typeface="Corbel" panose="020B0503020204020204" pitchFamily="34" charset="0"/>
                    </a:rPr>
                    <a:t>Tools for debugging and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profiling parallel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applications</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6" name="Рисунок 35" descr="logo_IntelClusterStudio"/>
                <p:cNvPicPr/>
                <p:nvPr/>
              </p:nvPicPr>
              <p:blipFill rotWithShape="1">
                <a:blip r:embed="rId10" cstate="print">
                  <a:extLst>
                    <a:ext uri="{28A0092B-C50C-407E-A947-70E740481C1C}">
                      <a14:useLocalDpi xmlns:a14="http://schemas.microsoft.com/office/drawing/2010/main" val="0"/>
                    </a:ext>
                  </a:extLst>
                </a:blip>
                <a:srcRect l="13935" r="11916"/>
                <a:stretch/>
              </p:blipFill>
              <p:spPr bwMode="auto">
                <a:xfrm>
                  <a:off x="3685582" y="1700738"/>
                  <a:ext cx="625045" cy="713881"/>
                </a:xfrm>
                <a:prstGeom prst="rect">
                  <a:avLst/>
                </a:prstGeom>
                <a:grpFill/>
                <a:ln>
                  <a:noFill/>
                </a:ln>
              </p:spPr>
              <p:style>
                <a:lnRef idx="2">
                  <a:schemeClr val="accent3"/>
                </a:lnRef>
                <a:fillRef idx="1">
                  <a:schemeClr val="lt1"/>
                </a:fillRef>
                <a:effectRef idx="0">
                  <a:schemeClr val="accent3"/>
                </a:effectRef>
                <a:fontRef idx="minor">
                  <a:schemeClr val="dk1"/>
                </a:fontRef>
              </p:style>
            </p:pic>
          </p:grpSp>
          <p:grpSp>
            <p:nvGrpSpPr>
              <p:cNvPr id="25" name="Группа 24"/>
              <p:cNvGrpSpPr/>
              <p:nvPr/>
            </p:nvGrpSpPr>
            <p:grpSpPr>
              <a:xfrm>
                <a:off x="4745945" y="2805889"/>
                <a:ext cx="1990110" cy="2839090"/>
                <a:chOff x="4035089" y="2400231"/>
                <a:chExt cx="2100379" cy="2839090"/>
              </a:xfrm>
              <a:grpFill/>
            </p:grpSpPr>
            <p:sp>
              <p:nvSpPr>
                <p:cNvPr id="26" name="Скругленный прямоугольник 25"/>
                <p:cNvSpPr/>
                <p:nvPr/>
              </p:nvSpPr>
              <p:spPr>
                <a:xfrm>
                  <a:off x="4035089" y="2400231"/>
                  <a:ext cx="2100379" cy="2839090"/>
                </a:xfrm>
                <a:prstGeom prst="round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Frameworks and tools for ML/DL tasks</a:t>
                  </a:r>
                </a:p>
                <a:p>
                  <a:pPr algn="ct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27" name="Группа 26"/>
                <p:cNvGrpSpPr/>
                <p:nvPr/>
              </p:nvGrpSpPr>
              <p:grpSpPr>
                <a:xfrm>
                  <a:off x="4156188" y="3506657"/>
                  <a:ext cx="1795114" cy="1688457"/>
                  <a:chOff x="4156188" y="3506657"/>
                  <a:chExt cx="1795114" cy="1688457"/>
                </a:xfrm>
                <a:grpFill/>
              </p:grpSpPr>
              <p:pic>
                <p:nvPicPr>
                  <p:cNvPr id="28" name="Picture 3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28" t="16199" r="13363" b="12325"/>
                  <a:stretch/>
                </p:blipFill>
                <p:spPr bwMode="auto">
                  <a:xfrm>
                    <a:off x="4201864" y="4025533"/>
                    <a:ext cx="654356" cy="359227"/>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 name="Picture 13"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5292" y="4417816"/>
                    <a:ext cx="668797" cy="242439"/>
                  </a:xfrm>
                  <a:prstGeom prst="rect">
                    <a:avLst/>
                  </a:prstGeom>
                  <a:grpFill/>
                  <a:extLst/>
                </p:spPr>
              </p:pic>
              <p:pic>
                <p:nvPicPr>
                  <p:cNvPr id="30" name="Picture 5" descr="scip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0397" y="4751422"/>
                    <a:ext cx="443693" cy="443692"/>
                  </a:xfrm>
                  <a:prstGeom prst="rect">
                    <a:avLst/>
                  </a:prstGeom>
                  <a:grpFill/>
                  <a:extLst/>
                </p:spPr>
              </p:pic>
              <p:pic>
                <p:nvPicPr>
                  <p:cNvPr id="31" name="Picture 9" descr="matplotli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56188" y="4722251"/>
                    <a:ext cx="420511" cy="420509"/>
                  </a:xfrm>
                  <a:prstGeom prst="rect">
                    <a:avLst/>
                  </a:prstGeom>
                  <a:grpFill/>
                  <a:extLst/>
                </p:spPr>
              </p:pic>
              <p:pic>
                <p:nvPicPr>
                  <p:cNvPr id="32" name="Picture 11" descr="pandas bad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59057" y="4722251"/>
                    <a:ext cx="432885" cy="432884"/>
                  </a:xfrm>
                  <a:prstGeom prst="rect">
                    <a:avLst/>
                  </a:prstGeom>
                  <a:grpFill/>
                  <a:extLst/>
                </p:spPr>
              </p:pic>
              <p:pic>
                <p:nvPicPr>
                  <p:cNvPr id="33"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67611" y="3506657"/>
                    <a:ext cx="852064" cy="49654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4" name="Picture 3" descr="NumP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64090" y="4125794"/>
                    <a:ext cx="687212" cy="232889"/>
                  </a:xfrm>
                  <a:prstGeom prst="rect">
                    <a:avLst/>
                  </a:prstGeom>
                  <a:grpFill/>
                  <a:extLst/>
                </p:spPr>
              </p:pic>
            </p:grpSp>
          </p:grpSp>
        </p:grpSp>
        <p:sp>
          <p:nvSpPr>
            <p:cNvPr id="13" name="Скругленный прямоугольник 12"/>
            <p:cNvSpPr/>
            <p:nvPr/>
          </p:nvSpPr>
          <p:spPr>
            <a:xfrm>
              <a:off x="371608" y="2175100"/>
              <a:ext cx="4461068" cy="777587"/>
            </a:xfrm>
            <a:prstGeom prst="round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prstClr val="black"/>
                  </a:solidFill>
                  <a:latin typeface="Times New Roman" panose="02020603050405020304" pitchFamily="18" charset="0"/>
                  <a:cs typeface="Times New Roman" panose="02020603050405020304" pitchFamily="18" charset="0"/>
                </a:rPr>
                <a:t>MLIT staff</a:t>
              </a:r>
              <a:r>
                <a:rPr lang="ru-RU" b="1" dirty="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and</a:t>
              </a:r>
              <a:endParaRPr lang="ru-RU" b="1" dirty="0">
                <a:solidFill>
                  <a:prstClr val="black"/>
                </a:solidFill>
                <a:latin typeface="Times New Roman" panose="02020603050405020304" pitchFamily="18" charset="0"/>
                <a:cs typeface="Times New Roman" panose="02020603050405020304" pitchFamily="18" charset="0"/>
              </a:endParaRPr>
            </a:p>
            <a:p>
              <a:pPr algn="ctr"/>
              <a:r>
                <a:rPr lang="en-US" b="1" dirty="0">
                  <a:solidFill>
                    <a:prstClr val="black"/>
                  </a:solidFill>
                  <a:latin typeface="Times New Roman" panose="02020603050405020304" pitchFamily="18" charset="0"/>
                  <a:cs typeface="Times New Roman" panose="02020603050405020304" pitchFamily="18" charset="0"/>
                </a:rPr>
                <a:t>leading scientists from JINR and its Member States</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4912475" y="2175100"/>
              <a:ext cx="4124141" cy="777587"/>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Leading manufacturers of modern computing architectures and software</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2428287" y="4337012"/>
              <a:ext cx="2511336" cy="1600514"/>
            </a:xfrm>
            <a:prstGeom prst="roundRect">
              <a:avLst/>
            </a:prstGeom>
            <a:grpFill/>
          </p:spPr>
          <p:style>
            <a:lnRef idx="2">
              <a:schemeClr val="accent5"/>
            </a:lnRef>
            <a:fillRef idx="1">
              <a:schemeClr val="lt1"/>
            </a:fillRef>
            <a:effectRef idx="0">
              <a:schemeClr val="accent5"/>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r>
                <a:rPr lang="en-US" sz="1600" b="1" dirty="0">
                  <a:solidFill>
                    <a:srgbClr val="002060"/>
                  </a:solidFill>
                  <a:latin typeface="Corbel" panose="020B0503020204020204" pitchFamily="34" charset="0"/>
                </a:rPr>
                <a:t>Work with applied software packages</a:t>
              </a: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16" name="Группа 15"/>
            <p:cNvGrpSpPr/>
            <p:nvPr/>
          </p:nvGrpSpPr>
          <p:grpSpPr>
            <a:xfrm>
              <a:off x="2454168" y="4976851"/>
              <a:ext cx="2378508" cy="864114"/>
              <a:chOff x="2340650" y="4299648"/>
              <a:chExt cx="2554484" cy="941812"/>
            </a:xfrm>
            <a:grpFill/>
          </p:grpSpPr>
          <p:pic>
            <p:nvPicPr>
              <p:cNvPr id="18" name="Picture 4" descr="http://hlit.jinr.ru/wp-content/uploads/2018/07/Maple_2015_logo-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00240" y="4957200"/>
                <a:ext cx="891301" cy="284260"/>
              </a:xfrm>
              <a:prstGeom prst="rect">
                <a:avLst/>
              </a:prstGeom>
              <a:grpFill/>
              <a:extLst/>
            </p:spPr>
          </p:pic>
          <p:pic>
            <p:nvPicPr>
              <p:cNvPr id="19" name="Picture 2" descr="http://hlit.jinr.ru/wp-content/uploads/2016/12/Matlab.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97796" y="4529659"/>
                <a:ext cx="497338" cy="473735"/>
              </a:xfrm>
              <a:prstGeom prst="rect">
                <a:avLst/>
              </a:prstGeom>
              <a:grpFill/>
              <a:extLst/>
            </p:spPr>
          </p:pic>
          <p:pic>
            <p:nvPicPr>
              <p:cNvPr id="20" name="Picture 6" descr="http://hlit.jinr.ru/wp-content/uploads/2018/07/COMSOL-1.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40650" y="4299648"/>
                <a:ext cx="1205875" cy="285472"/>
              </a:xfrm>
              <a:prstGeom prst="rect">
                <a:avLst/>
              </a:prstGeom>
              <a:grpFill/>
              <a:extLst/>
            </p:spPr>
          </p:pic>
          <p:pic>
            <p:nvPicPr>
              <p:cNvPr id="21" name="Picture 8" descr="http://hlit.jinr.ru/wp-content/uploads/2018/07/Wolfram-web-banner-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12901" y="4377449"/>
                <a:ext cx="1217681" cy="304420"/>
              </a:xfrm>
              <a:prstGeom prst="rect">
                <a:avLst/>
              </a:prstGeom>
              <a:grpFill/>
              <a:extLst/>
            </p:spPr>
          </p:pic>
          <p:pic>
            <p:nvPicPr>
              <p:cNvPr id="22" name="Picture 10" descr="http://hlit.jinr.ru/wp-content/uploads/2018/07/generic-logo-color-plustext-512-e1532076981908.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01659" y="4653584"/>
                <a:ext cx="952500" cy="266700"/>
              </a:xfrm>
              <a:prstGeom prst="rect">
                <a:avLst/>
              </a:prstGeom>
              <a:grpFill/>
              <a:extLst/>
            </p:spPr>
          </p:pic>
        </p:grpSp>
        <p:pic>
          <p:nvPicPr>
            <p:cNvPr id="17" name="Picture 2" descr="http://hlit.jinr.ru/wp-content/uploads/2018/07/43-Geant4-bannerV9-e1532077005464.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29865" y="5550245"/>
              <a:ext cx="819120" cy="245736"/>
            </a:xfrm>
            <a:prstGeom prst="rect">
              <a:avLst/>
            </a:prstGeom>
            <a:grpFill/>
            <a:extLst/>
          </p:spPr>
        </p:pic>
      </p:grpSp>
      <p:pic>
        <p:nvPicPr>
          <p:cNvPr id="42" name="Рисунок 41">
            <a:extLst>
              <a:ext uri="{FF2B5EF4-FFF2-40B4-BE49-F238E27FC236}">
                <a16:creationId xmlns:a16="http://schemas.microsoft.com/office/drawing/2014/main" id="{D7B328A8-EF8A-4C1B-B327-BC0973EFDA9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9623" t="7946" r="13625"/>
          <a:stretch/>
        </p:blipFill>
        <p:spPr>
          <a:xfrm>
            <a:off x="0" y="2745"/>
            <a:ext cx="1008743" cy="983560"/>
          </a:xfrm>
          <a:prstGeom prst="rect">
            <a:avLst/>
          </a:prstGeom>
          <a:solidFill>
            <a:schemeClr val="tx1"/>
          </a:solidFill>
          <a:ln>
            <a:solidFill>
              <a:schemeClr val="accent1">
                <a:lumMod val="50000"/>
              </a:schemeClr>
            </a:solidFill>
          </a:ln>
        </p:spPr>
      </p:pic>
      <p:sp>
        <p:nvSpPr>
          <p:cNvPr id="43" name="Прямоугольник 42"/>
          <p:cNvSpPr/>
          <p:nvPr/>
        </p:nvSpPr>
        <p:spPr>
          <a:xfrm>
            <a:off x="2560300" y="2375691"/>
            <a:ext cx="7071400" cy="461665"/>
          </a:xfrm>
          <a:prstGeom prst="rect">
            <a:avLst/>
          </a:prstGeom>
          <a:solidFill>
            <a:schemeClr val="tx1"/>
          </a:solidFill>
        </p:spPr>
        <p:txBody>
          <a:bodyPr wrap="square">
            <a:spAutoFit/>
          </a:bodyPr>
          <a:lstStyle/>
          <a:p>
            <a:r>
              <a:rPr lang="en-US" sz="2400" b="1" dirty="0">
                <a:solidFill>
                  <a:srgbClr val="000066"/>
                </a:solidFill>
              </a:rPr>
              <a:t>Training courses, master classes and lectures</a:t>
            </a:r>
            <a:endParaRPr lang="ru-RU" sz="2400" dirty="0">
              <a:solidFill>
                <a:srgbClr val="000066"/>
              </a:solidFill>
            </a:endParaRPr>
          </a:p>
        </p:txBody>
      </p:sp>
      <p:sp>
        <p:nvSpPr>
          <p:cNvPr id="44" name="Скругленный прямоугольник 43"/>
          <p:cNvSpPr/>
          <p:nvPr/>
        </p:nvSpPr>
        <p:spPr>
          <a:xfrm>
            <a:off x="9257232" y="3840639"/>
            <a:ext cx="2419867" cy="2839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Quantum algorithms, </a:t>
            </a:r>
          </a:p>
          <a:p>
            <a:pPr algn="ctr"/>
            <a:r>
              <a:rPr lang="en-US" b="1" dirty="0">
                <a:solidFill>
                  <a:srgbClr val="002060"/>
                </a:solidFill>
                <a:latin typeface="Corbel" panose="020B0503020204020204" pitchFamily="34" charset="0"/>
              </a:rPr>
              <a:t>quantum programming and quantum control</a:t>
            </a: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ru-RU" b="1" dirty="0">
              <a:solidFill>
                <a:srgbClr val="002060"/>
              </a:solidFill>
              <a:latin typeface="Corbel" panose="020B0503020204020204" pitchFamily="34" charset="0"/>
            </a:endParaRPr>
          </a:p>
        </p:txBody>
      </p:sp>
      <p:pic>
        <p:nvPicPr>
          <p:cNvPr id="45" name="Рисунок 44">
            <a:extLst>
              <a:ext uri="{FF2B5EF4-FFF2-40B4-BE49-F238E27FC236}">
                <a16:creationId xmlns:a16="http://schemas.microsoft.com/office/drawing/2014/main" id="{F45E70BE-86F7-447E-B700-FFFD537FFF6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375025" y="5984698"/>
            <a:ext cx="2200258" cy="507317"/>
          </a:xfrm>
          <a:prstGeom prst="rect">
            <a:avLst/>
          </a:prstGeom>
        </p:spPr>
      </p:pic>
    </p:spTree>
    <p:extLst>
      <p:ext uri="{BB962C8B-B14F-4D97-AF65-F5344CB8AC3E}">
        <p14:creationId xmlns:p14="http://schemas.microsoft.com/office/powerpoint/2010/main" val="9587977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a16="http://schemas.microsoft.com/office/drawing/2014/main" id="{0053EB26-7698-449A-82C6-829AC8175070}"/>
              </a:ext>
            </a:extLst>
          </p:cNvPr>
          <p:cNvSpPr txBox="1">
            <a:spLocks/>
          </p:cNvSpPr>
          <p:nvPr/>
        </p:nvSpPr>
        <p:spPr bwMode="auto">
          <a:xfrm>
            <a:off x="1757550" y="362243"/>
            <a:ext cx="7848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r" eaLnBrk="1" hangingPunct="1">
              <a:lnSpc>
                <a:spcPct val="80000"/>
              </a:lnSpc>
              <a:spcBef>
                <a:spcPct val="0"/>
              </a:spcBef>
              <a:buFont typeface="Times New Roman" panose="02020603050405020304" pitchFamily="18" charset="0"/>
              <a:buNone/>
            </a:pPr>
            <a:endParaRPr lang="ru-RU" altLang="ru-RU" sz="3600" b="1" dirty="0">
              <a:solidFill>
                <a:srgbClr val="FFC000"/>
              </a:solidFill>
            </a:endParaRPr>
          </a:p>
        </p:txBody>
      </p:sp>
      <p:pic>
        <p:nvPicPr>
          <p:cNvPr id="16387" name="Picture 4">
            <a:extLst>
              <a:ext uri="{FF2B5EF4-FFF2-40B4-BE49-F238E27FC236}">
                <a16:creationId xmlns:a16="http://schemas.microsoft.com/office/drawing/2014/main" id="{94F6CD71-98AC-4A63-9916-520E495B6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533" y="759118"/>
            <a:ext cx="5657462" cy="353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http://www.moebius-bcn.com/wp-content/uploads/2012/07/Fabiola-Gianotti.jpg">
            <a:extLst>
              <a:ext uri="{FF2B5EF4-FFF2-40B4-BE49-F238E27FC236}">
                <a16:creationId xmlns:a16="http://schemas.microsoft.com/office/drawing/2014/main" id="{AC276A63-5361-432E-AD59-F1F3BEF83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882" y="4295414"/>
            <a:ext cx="4190147" cy="25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a:extLst>
              <a:ext uri="{FF2B5EF4-FFF2-40B4-BE49-F238E27FC236}">
                <a16:creationId xmlns:a16="http://schemas.microsoft.com/office/drawing/2014/main" id="{C9131BEF-416C-4A58-A915-DBC40FA4C5A4}"/>
              </a:ext>
            </a:extLst>
          </p:cNvPr>
          <p:cNvSpPr/>
          <p:nvPr/>
        </p:nvSpPr>
        <p:spPr>
          <a:xfrm flipH="1">
            <a:off x="0" y="91422"/>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ru-RU" altLang="ru-RU" sz="4000" b="1" dirty="0" err="1">
                <a:solidFill>
                  <a:schemeClr val="tx1"/>
                </a:solidFill>
              </a:rPr>
              <a:t>Грид</a:t>
            </a:r>
            <a:r>
              <a:rPr lang="ru-RU" altLang="ru-RU" sz="4000" b="1" dirty="0">
                <a:solidFill>
                  <a:schemeClr val="tx1"/>
                </a:solidFill>
              </a:rPr>
              <a:t> технологии – путь к успеху</a:t>
            </a:r>
          </a:p>
        </p:txBody>
      </p:sp>
      <p:sp>
        <p:nvSpPr>
          <p:cNvPr id="9" name="Объект 2">
            <a:extLst>
              <a:ext uri="{FF2B5EF4-FFF2-40B4-BE49-F238E27FC236}">
                <a16:creationId xmlns:a16="http://schemas.microsoft.com/office/drawing/2014/main" id="{44885E5C-0B10-4F2E-9840-D80B1D1D4329}"/>
              </a:ext>
            </a:extLst>
          </p:cNvPr>
          <p:cNvSpPr txBox="1">
            <a:spLocks/>
          </p:cNvSpPr>
          <p:nvPr/>
        </p:nvSpPr>
        <p:spPr bwMode="auto">
          <a:xfrm>
            <a:off x="179294" y="1129006"/>
            <a:ext cx="5916706" cy="255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Clr>
                <a:srgbClr val="31B6FD"/>
              </a:buClr>
              <a:buNone/>
              <a:defRPr/>
            </a:pPr>
            <a:r>
              <a:rPr lang="ru-RU" sz="2000" b="1" dirty="0">
                <a:solidFill>
                  <a:schemeClr val="tx1"/>
                </a:solidFill>
                <a:effectLst>
                  <a:outerShdw blurRad="38100" dist="38100" dir="2700000" algn="tl">
                    <a:srgbClr val="000000">
                      <a:alpha val="43137"/>
                    </a:srgbClr>
                  </a:outerShdw>
                </a:effectLst>
                <a:latin typeface="Candara" panose="020E0502030303020204" pitchFamily="34" charset="0"/>
              </a:rPr>
              <a:t>На торжестве по поводу получения Нобелевской премии за открытие бозона </a:t>
            </a:r>
            <a:r>
              <a:rPr lang="ru-RU" sz="2000" b="1" dirty="0" err="1">
                <a:solidFill>
                  <a:schemeClr val="tx1"/>
                </a:solidFill>
                <a:effectLst>
                  <a:outerShdw blurRad="38100" dist="38100" dir="2700000" algn="tl">
                    <a:srgbClr val="000000">
                      <a:alpha val="43137"/>
                    </a:srgbClr>
                  </a:outerShdw>
                </a:effectLst>
                <a:latin typeface="Candara" panose="020E0502030303020204" pitchFamily="34" charset="0"/>
              </a:rPr>
              <a:t>Хиггса</a:t>
            </a:r>
            <a:r>
              <a:rPr lang="ru-RU" sz="2000" b="1" dirty="0">
                <a:solidFill>
                  <a:schemeClr val="tx1"/>
                </a:solidFill>
                <a:effectLst>
                  <a:outerShdw blurRad="38100" dist="38100" dir="2700000" algn="tl">
                    <a:srgbClr val="000000">
                      <a:alpha val="43137"/>
                    </a:srgbClr>
                  </a:outerShdw>
                </a:effectLst>
                <a:latin typeface="Candara" panose="020E0502030303020204" pitchFamily="34" charset="0"/>
              </a:rPr>
              <a:t> директор </a:t>
            </a:r>
            <a:r>
              <a:rPr lang="ru-RU" sz="2000" b="1" dirty="0" err="1">
                <a:solidFill>
                  <a:schemeClr val="tx1"/>
                </a:solidFill>
                <a:effectLst>
                  <a:outerShdw blurRad="38100" dist="38100" dir="2700000" algn="tl">
                    <a:srgbClr val="000000">
                      <a:alpha val="43137"/>
                    </a:srgbClr>
                  </a:outerShdw>
                </a:effectLst>
                <a:latin typeface="Candara" panose="020E0502030303020204" pitchFamily="34" charset="0"/>
              </a:rPr>
              <a:t>ЦЕРНа</a:t>
            </a:r>
            <a:r>
              <a:rPr lang="ru-RU" sz="2000" b="1" dirty="0">
                <a:solidFill>
                  <a:schemeClr val="tx1"/>
                </a:solidFill>
                <a:effectLst>
                  <a:outerShdw blurRad="38100" dist="38100" dir="2700000" algn="tl">
                    <a:srgbClr val="000000">
                      <a:alpha val="43137"/>
                    </a:srgbClr>
                  </a:outerShdw>
                </a:effectLst>
                <a:latin typeface="Candara" panose="020E0502030303020204" pitchFamily="34" charset="0"/>
              </a:rPr>
              <a:t> </a:t>
            </a:r>
            <a:r>
              <a:rPr lang="ru-RU" sz="2000" b="1" dirty="0" err="1">
                <a:solidFill>
                  <a:schemeClr val="tx1"/>
                </a:solidFill>
                <a:effectLst>
                  <a:outerShdw blurRad="38100" dist="38100" dir="2700000" algn="tl">
                    <a:srgbClr val="000000">
                      <a:alpha val="43137"/>
                    </a:srgbClr>
                  </a:outerShdw>
                </a:effectLst>
                <a:latin typeface="Candara" panose="020E0502030303020204" pitchFamily="34" charset="0"/>
              </a:rPr>
              <a:t>Рольф</a:t>
            </a:r>
            <a:r>
              <a:rPr lang="ru-RU" sz="2000" b="1" dirty="0">
                <a:solidFill>
                  <a:schemeClr val="tx1"/>
                </a:solidFill>
                <a:effectLst>
                  <a:outerShdw blurRad="38100" dist="38100" dir="2700000" algn="tl">
                    <a:srgbClr val="000000">
                      <a:alpha val="43137"/>
                    </a:srgbClr>
                  </a:outerShdw>
                </a:effectLst>
                <a:latin typeface="Candara" panose="020E0502030303020204" pitchFamily="34" charset="0"/>
              </a:rPr>
              <a:t> </a:t>
            </a:r>
            <a:r>
              <a:rPr lang="ru-RU" sz="2000" b="1" dirty="0" err="1">
                <a:solidFill>
                  <a:schemeClr val="tx1"/>
                </a:solidFill>
                <a:effectLst>
                  <a:outerShdw blurRad="38100" dist="38100" dir="2700000" algn="tl">
                    <a:srgbClr val="000000">
                      <a:alpha val="43137"/>
                    </a:srgbClr>
                  </a:outerShdw>
                </a:effectLst>
                <a:latin typeface="Candara" panose="020E0502030303020204" pitchFamily="34" charset="0"/>
              </a:rPr>
              <a:t>Хойер</a:t>
            </a:r>
            <a:r>
              <a:rPr lang="ru-RU" sz="2000" b="1" dirty="0">
                <a:solidFill>
                  <a:schemeClr val="tx1"/>
                </a:solidFill>
                <a:effectLst>
                  <a:outerShdw blurRad="38100" dist="38100" dir="2700000" algn="tl">
                    <a:srgbClr val="000000">
                      <a:alpha val="43137"/>
                    </a:srgbClr>
                  </a:outerShdw>
                </a:effectLst>
                <a:latin typeface="Candara" panose="020E0502030303020204" pitchFamily="34" charset="0"/>
              </a:rPr>
              <a:t> прямо назвал </a:t>
            </a:r>
            <a:r>
              <a:rPr lang="ru-RU" sz="2800" b="1" dirty="0" err="1">
                <a:solidFill>
                  <a:schemeClr val="tx1"/>
                </a:solidFill>
                <a:effectLst>
                  <a:outerShdw blurRad="38100" dist="38100" dir="2700000" algn="tl">
                    <a:srgbClr val="000000">
                      <a:alpha val="43137"/>
                    </a:srgbClr>
                  </a:outerShdw>
                </a:effectLst>
                <a:latin typeface="Candara" panose="020E0502030303020204" pitchFamily="34" charset="0"/>
              </a:rPr>
              <a:t>грид</a:t>
            </a:r>
            <a:r>
              <a:rPr lang="ru-RU" sz="2800" b="1" dirty="0">
                <a:solidFill>
                  <a:schemeClr val="tx1"/>
                </a:solidFill>
                <a:effectLst>
                  <a:outerShdw blurRad="38100" dist="38100" dir="2700000" algn="tl">
                    <a:srgbClr val="000000">
                      <a:alpha val="43137"/>
                    </a:srgbClr>
                  </a:outerShdw>
                </a:effectLst>
                <a:latin typeface="Candara" panose="020E0502030303020204" pitchFamily="34" charset="0"/>
              </a:rPr>
              <a:t>-технологии одним из трех столпов успеха </a:t>
            </a:r>
            <a:r>
              <a:rPr lang="ru-RU" sz="2000" b="1" dirty="0">
                <a:solidFill>
                  <a:schemeClr val="tx1"/>
                </a:solidFill>
                <a:effectLst>
                  <a:outerShdw blurRad="38100" dist="38100" dir="2700000" algn="tl">
                    <a:srgbClr val="000000">
                      <a:alpha val="43137"/>
                    </a:srgbClr>
                  </a:outerShdw>
                </a:effectLst>
                <a:latin typeface="Candara" panose="020E0502030303020204" pitchFamily="34" charset="0"/>
              </a:rPr>
              <a:t>(наряду с ускорителем </a:t>
            </a:r>
            <a:r>
              <a:rPr lang="ru-RU" sz="2000" b="1" dirty="0" err="1">
                <a:solidFill>
                  <a:schemeClr val="tx1"/>
                </a:solidFill>
                <a:effectLst>
                  <a:outerShdw blurRad="38100" dist="38100" dir="2700000" algn="tl">
                    <a:srgbClr val="000000">
                      <a:alpha val="43137"/>
                    </a:srgbClr>
                  </a:outerShdw>
                </a:effectLst>
                <a:latin typeface="Candara" panose="020E0502030303020204" pitchFamily="34" charset="0"/>
              </a:rPr>
              <a:t>LHC</a:t>
            </a:r>
            <a:r>
              <a:rPr lang="ru-RU" sz="2000" b="1" dirty="0">
                <a:solidFill>
                  <a:schemeClr val="tx1"/>
                </a:solidFill>
                <a:effectLst>
                  <a:outerShdw blurRad="38100" dist="38100" dir="2700000" algn="tl">
                    <a:srgbClr val="000000">
                      <a:alpha val="43137"/>
                    </a:srgbClr>
                  </a:outerShdw>
                </a:effectLst>
                <a:latin typeface="Candara" panose="020E0502030303020204" pitchFamily="34" charset="0"/>
              </a:rPr>
              <a:t> и физическими установками).</a:t>
            </a:r>
            <a:r>
              <a:rPr lang="ru-RU" altLang="ru-RU" sz="2000" b="1" dirty="0">
                <a:solidFill>
                  <a:schemeClr val="tx1"/>
                </a:solidFill>
                <a:latin typeface="Candara" panose="020E0502030303020204" pitchFamily="34" charset="0"/>
              </a:rPr>
              <a:t> </a:t>
            </a:r>
          </a:p>
        </p:txBody>
      </p:sp>
      <p:sp>
        <p:nvSpPr>
          <p:cNvPr id="10" name="TextBox 3">
            <a:extLst>
              <a:ext uri="{FF2B5EF4-FFF2-40B4-BE49-F238E27FC236}">
                <a16:creationId xmlns:a16="http://schemas.microsoft.com/office/drawing/2014/main" id="{E81597C1-9517-4CE4-B48B-ED91F349F3FC}"/>
              </a:ext>
            </a:extLst>
          </p:cNvPr>
          <p:cNvSpPr txBox="1">
            <a:spLocks noChangeArrowheads="1"/>
          </p:cNvSpPr>
          <p:nvPr/>
        </p:nvSpPr>
        <p:spPr bwMode="auto">
          <a:xfrm>
            <a:off x="211189" y="3429000"/>
            <a:ext cx="6275294"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eaLnBrk="0" hangingPunct="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eaLnBrk="0" hangingPunct="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eaLnBrk="0" hangingPunct="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eaLnBrk="0" hangingPunct="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buClr>
                <a:srgbClr val="31B6FD"/>
              </a:buClr>
              <a:buFontTx/>
              <a:buNone/>
            </a:pPr>
            <a:r>
              <a:rPr lang="ru-RU" altLang="ru-RU" b="1" dirty="0">
                <a:solidFill>
                  <a:schemeClr val="tx1"/>
                </a:solidFill>
              </a:rPr>
              <a:t>Без организации </a:t>
            </a:r>
            <a:r>
              <a:rPr lang="ru-RU" altLang="ru-RU" b="1" dirty="0" err="1">
                <a:solidFill>
                  <a:schemeClr val="tx1"/>
                </a:solidFill>
              </a:rPr>
              <a:t>грид</a:t>
            </a:r>
            <a:r>
              <a:rPr lang="ru-RU" altLang="ru-RU" b="1" dirty="0">
                <a:solidFill>
                  <a:schemeClr val="tx1"/>
                </a:solidFill>
              </a:rPr>
              <a:t>-инфраструктуры на </a:t>
            </a:r>
            <a:r>
              <a:rPr lang="en-US" altLang="ru-RU" b="1" dirty="0">
                <a:solidFill>
                  <a:schemeClr val="tx1"/>
                </a:solidFill>
              </a:rPr>
              <a:t>LHC</a:t>
            </a:r>
            <a:r>
              <a:rPr lang="ru-RU" altLang="ru-RU" b="1" dirty="0">
                <a:solidFill>
                  <a:schemeClr val="tx1"/>
                </a:solidFill>
              </a:rPr>
              <a:t> было бы невозможно обрабатывать и хранить колоссальный объем данных, поступающих с коллайдера, а значит,  совершать научные открытия. </a:t>
            </a:r>
          </a:p>
          <a:p>
            <a:pPr>
              <a:buClr>
                <a:srgbClr val="31B6FD"/>
              </a:buClr>
              <a:buFontTx/>
              <a:buNone/>
            </a:pPr>
            <a:r>
              <a:rPr lang="ru-RU" altLang="ru-RU" b="1" i="1" dirty="0">
                <a:solidFill>
                  <a:schemeClr val="tx1"/>
                </a:solidFill>
              </a:rPr>
              <a:t>Сегодня уже ни один крупный проект не осуществим без использования распределенной инфраструктуры для обработки данных. </a:t>
            </a:r>
          </a:p>
        </p:txBody>
      </p:sp>
      <p:pic>
        <p:nvPicPr>
          <p:cNvPr id="11" name="Рисунок 10">
            <a:extLst>
              <a:ext uri="{FF2B5EF4-FFF2-40B4-BE49-F238E27FC236}">
                <a16:creationId xmlns:a16="http://schemas.microsoft.com/office/drawing/2014/main" id="{2145FF28-9CE6-49A1-8B88-43A74C98E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1224181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54717" y="3378528"/>
            <a:ext cx="6078775" cy="3423944"/>
          </a:xfrm>
          <a:prstGeom prst="rect">
            <a:avLst/>
          </a:prstGeom>
          <a:solidFill>
            <a:schemeClr val="accent2">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6064" t="32276" b="29533"/>
          <a:stretch/>
        </p:blipFill>
        <p:spPr bwMode="auto">
          <a:xfrm>
            <a:off x="6085446" y="3838772"/>
            <a:ext cx="5134151" cy="1564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5949120" y="0"/>
            <a:ext cx="6215102" cy="33613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6672" y="3266073"/>
            <a:ext cx="6005244" cy="3502590"/>
          </a:xfrm>
          <a:prstGeom prst="rect">
            <a:avLst/>
          </a:prstGeom>
          <a:solidFill>
            <a:schemeClr val="accent1">
              <a:lumMod val="20000"/>
              <a:lumOff val="8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9206" y="0"/>
            <a:ext cx="5908118" cy="321257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9" descr="C:\Users\kerenkov\Documents\grid2016\photos\IMG_8622gr.jpg">
            <a:extLst>
              <a:ext uri="{FF2B5EF4-FFF2-40B4-BE49-F238E27FC236}">
                <a16:creationId xmlns:a16="http://schemas.microsoft.com/office/drawing/2014/main" id="{5B6998AB-A183-4E79-B1BD-5553F190B819}"/>
              </a:ext>
            </a:extLst>
          </p:cNvPr>
          <p:cNvPicPr>
            <a:picLocks noChangeAspect="1" noChangeArrowheads="1"/>
          </p:cNvPicPr>
          <p:nvPr/>
        </p:nvPicPr>
        <p:blipFill>
          <a:blip r:embed="rId3"/>
          <a:srcRect/>
          <a:stretch>
            <a:fillRect/>
          </a:stretch>
        </p:blipFill>
        <p:spPr bwMode="auto">
          <a:xfrm>
            <a:off x="48712" y="1398316"/>
            <a:ext cx="3692971" cy="1782862"/>
          </a:xfrm>
          <a:prstGeom prst="rect">
            <a:avLst/>
          </a:prstGeom>
          <a:noFill/>
          <a:ln w="9525">
            <a:noFill/>
            <a:miter lim="800000"/>
            <a:headEnd/>
            <a:tailEnd/>
          </a:ln>
        </p:spPr>
      </p:pic>
      <p:pic>
        <p:nvPicPr>
          <p:cNvPr id="11" name="Рисунок 10"/>
          <p:cNvPicPr>
            <a:picLocks noChangeAspect="1"/>
          </p:cNvPicPr>
          <p:nvPr/>
        </p:nvPicPr>
        <p:blipFill rotWithShape="1">
          <a:blip r:embed="rId4"/>
          <a:srcRect b="25804"/>
          <a:stretch/>
        </p:blipFill>
        <p:spPr>
          <a:xfrm>
            <a:off x="0" y="42040"/>
            <a:ext cx="3741683" cy="935422"/>
          </a:xfrm>
          <a:prstGeom prst="rect">
            <a:avLst/>
          </a:prstGeom>
        </p:spPr>
      </p:pic>
      <p:sp>
        <p:nvSpPr>
          <p:cNvPr id="12" name="Rectangle 1"/>
          <p:cNvSpPr>
            <a:spLocks noChangeArrowheads="1"/>
          </p:cNvSpPr>
          <p:nvPr/>
        </p:nvSpPr>
        <p:spPr bwMode="auto">
          <a:xfrm>
            <a:off x="3773479" y="194181"/>
            <a:ext cx="2229229"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Distributed</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systems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for</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MegaScience</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Projects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Distributed</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applications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Data</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Management</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Organisation</a:t>
            </a:r>
            <a:r>
              <a:rPr lang="ru-RU" altLang="ru-RU" sz="1300" dirty="0">
                <a:solidFill>
                  <a:srgbClr val="002060"/>
                </a:solidFill>
                <a:latin typeface="Cambria" panose="02040503050406030204" pitchFamily="18" charset="0"/>
              </a:rPr>
              <a:t> and</a:t>
            </a:r>
            <a:r>
              <a:rPr lang="en-US"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Access</a:t>
            </a:r>
            <a:endParaRPr lang="en-US" altLang="ru-RU" sz="1300" dirty="0">
              <a:solidFill>
                <a:srgbClr val="002060"/>
              </a:solidFill>
              <a:latin typeface="Cambria" panose="02040503050406030204" pitchFamily="18" charset="0"/>
            </a:endParaRPr>
          </a:p>
          <a:p>
            <a:pPr marL="171450" lvl="0" indent="-171450" defTabSz="914400" eaLnBrk="0" fontAlgn="base" hangingPunct="0">
              <a:spcBef>
                <a:spcPct val="0"/>
              </a:spcBef>
              <a:spcAft>
                <a:spcPct val="0"/>
              </a:spcAft>
              <a:buFont typeface="Wingdings" panose="05000000000000000000" pitchFamily="2" charset="2"/>
              <a:buChar char="§"/>
            </a:pPr>
            <a:r>
              <a:rPr lang="en-US" altLang="ru-RU" sz="1300" dirty="0">
                <a:solidFill>
                  <a:srgbClr val="002060"/>
                </a:solidFill>
                <a:latin typeface="Cambria" panose="02040503050406030204" pitchFamily="18" charset="0"/>
              </a:rPr>
              <a:t>HPC</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Virtualization</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Big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data</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Analytics</a:t>
            </a:r>
            <a:r>
              <a:rPr lang="ru-RU" altLang="ru-RU" sz="1300" dirty="0">
                <a:solidFill>
                  <a:srgbClr val="002060"/>
                </a:solidFill>
                <a:latin typeface="Cambria" panose="02040503050406030204" pitchFamily="18" charset="0"/>
              </a:rPr>
              <a:t> and </a:t>
            </a:r>
            <a:r>
              <a:rPr lang="ru-RU" altLang="ru-RU" sz="1300" dirty="0" err="1">
                <a:solidFill>
                  <a:srgbClr val="002060"/>
                </a:solidFill>
                <a:latin typeface="Cambria" panose="02040503050406030204" pitchFamily="18" charset="0"/>
              </a:rPr>
              <a:t>Machine</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learning</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indent="-171450" defTabSz="914400" eaLnBrk="0" fontAlgn="base" hangingPunct="0">
              <a:spcBef>
                <a:spcPct val="0"/>
              </a:spcBef>
              <a:spcAft>
                <a:spcPct val="0"/>
              </a:spcAft>
              <a:buFont typeface="Wingdings" panose="05000000000000000000" pitchFamily="2" charset="2"/>
              <a:buChar char="§"/>
            </a:pPr>
            <a:r>
              <a:rPr lang="ru-RU" altLang="ru-RU" sz="1300" dirty="0" err="1">
                <a:solidFill>
                  <a:srgbClr val="002060"/>
                </a:solidFill>
                <a:latin typeface="Cambria" panose="02040503050406030204" pitchFamily="18" charset="0"/>
              </a:rPr>
              <a:t>Research</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infrastructure</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ru-RU" sz="1200" dirty="0">
              <a:solidFill>
                <a:srgbClr val="002060"/>
              </a:solidFill>
              <a:latin typeface="Cambria" panose="02040503050406030204" pitchFamily="18" charset="0"/>
            </a:endParaRPr>
          </a:p>
        </p:txBody>
      </p:sp>
      <p:pic>
        <p:nvPicPr>
          <p:cNvPr id="13" name="Picture 4">
            <a:extLst>
              <a:ext uri="{FF2B5EF4-FFF2-40B4-BE49-F238E27FC236}">
                <a16:creationId xmlns:a16="http://schemas.microsoft.com/office/drawing/2014/main" id="{0A5C723C-A9F7-8E45-9104-490C5032504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301" t="6892" r="5103"/>
          <a:stretch/>
        </p:blipFill>
        <p:spPr>
          <a:xfrm>
            <a:off x="119061" y="4429507"/>
            <a:ext cx="3499945" cy="1917400"/>
          </a:xfrm>
          <a:prstGeom prst="rect">
            <a:avLst/>
          </a:prstGeom>
        </p:spPr>
      </p:pic>
      <p:pic>
        <p:nvPicPr>
          <p:cNvPr id="14" name="Рисунок 13"/>
          <p:cNvPicPr>
            <a:picLocks noChangeAspect="1"/>
          </p:cNvPicPr>
          <p:nvPr/>
        </p:nvPicPr>
        <p:blipFill>
          <a:blip r:embed="rId6"/>
          <a:stretch>
            <a:fillRect/>
          </a:stretch>
        </p:blipFill>
        <p:spPr>
          <a:xfrm>
            <a:off x="126123" y="3361337"/>
            <a:ext cx="3427015" cy="1029739"/>
          </a:xfrm>
          <a:prstGeom prst="rect">
            <a:avLst/>
          </a:prstGeom>
        </p:spPr>
      </p:pic>
      <p:sp>
        <p:nvSpPr>
          <p:cNvPr id="15" name="Прямоугольник 14"/>
          <p:cNvSpPr/>
          <p:nvPr/>
        </p:nvSpPr>
        <p:spPr>
          <a:xfrm>
            <a:off x="3626069" y="3309208"/>
            <a:ext cx="2385847" cy="3493264"/>
          </a:xfrm>
          <a:prstGeom prst="rect">
            <a:avLst/>
          </a:prstGeom>
        </p:spPr>
        <p:txBody>
          <a:bodyPr wrap="square">
            <a:spAutoFit/>
          </a:bodyPr>
          <a:lstStyle/>
          <a:p>
            <a:pPr marL="84138" indent="-84138">
              <a:buFont typeface="Wingdings" panose="05000000000000000000" pitchFamily="2" charset="2"/>
              <a:buChar char="q"/>
            </a:pPr>
            <a:r>
              <a:rPr lang="en-US" sz="1300" dirty="0">
                <a:solidFill>
                  <a:srgbClr val="002060"/>
                </a:solidFill>
                <a:latin typeface="Cambria" panose="02040503050406030204" pitchFamily="18" charset="0"/>
              </a:rPr>
              <a:t>methods, software and program packages for data processing  and analysis; </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mathematical methods and tools for  modeling complex physical and technical systems, computational biochemistry and bioinformatics;</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methods of computer algebra, quantum computing and quantum information processing;</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 machine learning and big data analytics;</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 algorithms for parallel and hybrid calculations.</a:t>
            </a:r>
          </a:p>
        </p:txBody>
      </p:sp>
      <p:pic>
        <p:nvPicPr>
          <p:cNvPr id="16" name="Рисунок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2708" y="565185"/>
            <a:ext cx="6182795" cy="158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p:cNvSpPr/>
          <p:nvPr/>
        </p:nvSpPr>
        <p:spPr>
          <a:xfrm>
            <a:off x="6131368" y="2128123"/>
            <a:ext cx="5845147" cy="1200329"/>
          </a:xfrm>
          <a:prstGeom prst="rect">
            <a:avLst/>
          </a:prstGeom>
        </p:spPr>
        <p:txBody>
          <a:bodyPr wrap="square" numCol="2">
            <a:spAutoFit/>
          </a:bodyPr>
          <a:lstStyle/>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Detector</a:t>
            </a:r>
            <a:r>
              <a:rPr lang="ru-RU" sz="1200" dirty="0">
                <a:solidFill>
                  <a:srgbClr val="002060"/>
                </a:solidFill>
                <a:latin typeface="Cambria" panose="02040503050406030204" pitchFamily="18" charset="0"/>
              </a:rPr>
              <a:t> &amp; </a:t>
            </a:r>
            <a:r>
              <a:rPr lang="ru-RU" sz="1200" dirty="0" err="1">
                <a:solidFill>
                  <a:srgbClr val="002060"/>
                </a:solidFill>
                <a:latin typeface="Cambria" panose="02040503050406030204" pitchFamily="18" charset="0"/>
              </a:rPr>
              <a:t>Nuclear</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Electronics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Triggering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Acquisition</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Control</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Systems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Distributed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Computing</a:t>
            </a:r>
            <a:r>
              <a:rPr lang="en-US" sz="1200" dirty="0">
                <a:solidFill>
                  <a:srgbClr val="002060"/>
                </a:solidFill>
                <a:latin typeface="Cambria" panose="02040503050406030204" pitchFamily="18" charset="0"/>
              </a:rPr>
              <a:t>,</a:t>
            </a:r>
            <a:r>
              <a:rPr lang="ru-RU" sz="1200" dirty="0">
                <a:solidFill>
                  <a:srgbClr val="002060"/>
                </a:solidFill>
                <a:latin typeface="Cambria" panose="02040503050406030204" pitchFamily="18" charset="0"/>
              </a:rPr>
              <a:t> GRID </a:t>
            </a:r>
            <a:r>
              <a:rPr lang="en-US" sz="1200" dirty="0">
                <a:solidFill>
                  <a:srgbClr val="002060"/>
                </a:solidFill>
                <a:latin typeface="Cambria" panose="02040503050406030204" pitchFamily="18" charset="0"/>
              </a:rPr>
              <a:t>and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Cloud</a:t>
            </a:r>
            <a:r>
              <a:rPr lang="ru-RU" sz="1200" dirty="0">
                <a:solidFill>
                  <a:srgbClr val="002060"/>
                </a:solidFill>
                <a:latin typeface="Cambria" panose="02040503050406030204" pitchFamily="18" charset="0"/>
              </a:rPr>
              <a:t> </a:t>
            </a:r>
            <a:r>
              <a:rPr lang="en-US" sz="1200" dirty="0">
                <a:solidFill>
                  <a:srgbClr val="002060"/>
                </a:solidFill>
                <a:latin typeface="Cambria" panose="02040503050406030204" pitchFamily="18" charset="0"/>
              </a:rPr>
              <a:t>C</a:t>
            </a:r>
            <a:r>
              <a:rPr lang="ru-RU" sz="1200" dirty="0" err="1">
                <a:solidFill>
                  <a:srgbClr val="002060"/>
                </a:solidFill>
                <a:latin typeface="Cambria" panose="02040503050406030204" pitchFamily="18" charset="0"/>
              </a:rPr>
              <a:t>omputing</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Research</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Infrastructures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Machine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Learning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Algorithms</a:t>
            </a:r>
            <a:r>
              <a:rPr lang="ru-RU" sz="1200" dirty="0">
                <a:solidFill>
                  <a:srgbClr val="002060"/>
                </a:solidFill>
                <a:latin typeface="Cambria" panose="02040503050406030204" pitchFamily="18" charset="0"/>
              </a:rPr>
              <a:t> and </a:t>
            </a:r>
            <a:r>
              <a:rPr lang="ru-RU" sz="1200" dirty="0" err="1">
                <a:solidFill>
                  <a:srgbClr val="002060"/>
                </a:solidFill>
                <a:latin typeface="Cambria" panose="02040503050406030204" pitchFamily="18" charset="0"/>
              </a:rPr>
              <a:t>Big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Analytics</a:t>
            </a:r>
            <a:r>
              <a:rPr lang="ru-RU" sz="1200" dirty="0">
                <a:solidFill>
                  <a:srgbClr val="002060"/>
                </a:solidFill>
                <a:latin typeface="Cambria" panose="02040503050406030204" pitchFamily="18" charset="0"/>
              </a:rPr>
              <a:t> </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Computations</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with</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Hybrid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Systems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Computing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for</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Large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Scale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Facilities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Innovative</a:t>
            </a:r>
            <a:r>
              <a:rPr lang="ru-RU" sz="1200" dirty="0">
                <a:solidFill>
                  <a:srgbClr val="002060"/>
                </a:solidFill>
                <a:latin typeface="Cambria" panose="02040503050406030204" pitchFamily="18" charset="0"/>
              </a:rPr>
              <a:t> IT </a:t>
            </a:r>
            <a:r>
              <a:rPr lang="ru-RU" sz="1200" dirty="0" err="1">
                <a:solidFill>
                  <a:srgbClr val="002060"/>
                </a:solidFill>
                <a:latin typeface="Cambria" panose="02040503050406030204" pitchFamily="18" charset="0"/>
              </a:rPr>
              <a:t>Education</a:t>
            </a:r>
            <a:endParaRPr lang="en-US" sz="1200" dirty="0">
              <a:solidFill>
                <a:srgbClr val="002060"/>
              </a:solidFill>
              <a:latin typeface="Cambria" panose="02040503050406030204" pitchFamily="18" charset="0"/>
            </a:endParaRPr>
          </a:p>
        </p:txBody>
      </p:sp>
      <p:pic>
        <p:nvPicPr>
          <p:cNvPr id="18" name="Рисунок 5"/>
          <p:cNvPicPr>
            <a:picLocks noChangeAspect="1"/>
          </p:cNvPicPr>
          <p:nvPr/>
        </p:nvPicPr>
        <p:blipFill>
          <a:blip r:embed="rId8"/>
          <a:stretch/>
        </p:blipFill>
        <p:spPr>
          <a:xfrm>
            <a:off x="6011916" y="17191"/>
            <a:ext cx="2508511" cy="948755"/>
          </a:xfrm>
          <a:prstGeom prst="rect">
            <a:avLst/>
          </a:prstGeom>
          <a:ln>
            <a:noFill/>
          </a:ln>
          <a:effectLst>
            <a:reflection blurRad="12700" endPos="0" dist="5000" dir="5400000" sy="-100000" algn="bl" rotWithShape="0"/>
          </a:effectLst>
        </p:spPr>
      </p:pic>
      <p:sp>
        <p:nvSpPr>
          <p:cNvPr id="19" name="Прямоугольник 18"/>
          <p:cNvSpPr/>
          <p:nvPr/>
        </p:nvSpPr>
        <p:spPr>
          <a:xfrm>
            <a:off x="8520427" y="-10187"/>
            <a:ext cx="3643795" cy="523220"/>
          </a:xfrm>
          <a:prstGeom prst="rect">
            <a:avLst/>
          </a:prstGeom>
        </p:spPr>
        <p:txBody>
          <a:bodyPr wrap="square">
            <a:spAutoFit/>
          </a:bodyPr>
          <a:lstStyle/>
          <a:p>
            <a:pPr algn="ctr"/>
            <a:r>
              <a:rPr lang="en-US" sz="1400" b="1" dirty="0">
                <a:solidFill>
                  <a:srgbClr val="C00000"/>
                </a:solidFill>
              </a:rPr>
              <a:t>The International Symposium Nuclear Electronics and Computing</a:t>
            </a:r>
          </a:p>
        </p:txBody>
      </p:sp>
      <p:sp>
        <p:nvSpPr>
          <p:cNvPr id="20" name="Прямоугольник 19"/>
          <p:cNvSpPr/>
          <p:nvPr/>
        </p:nvSpPr>
        <p:spPr>
          <a:xfrm>
            <a:off x="-52823" y="926279"/>
            <a:ext cx="3899608" cy="492443"/>
          </a:xfrm>
          <a:prstGeom prst="rect">
            <a:avLst/>
          </a:prstGeom>
        </p:spPr>
        <p:txBody>
          <a:bodyPr wrap="square">
            <a:spAutoFit/>
          </a:bodyPr>
          <a:lstStyle/>
          <a:p>
            <a:pPr algn="ctr"/>
            <a:r>
              <a:rPr lang="en-US" sz="1300" b="1" dirty="0">
                <a:solidFill>
                  <a:srgbClr val="003300"/>
                </a:solidFill>
              </a:rPr>
              <a:t>The International Conference "Distributed Computing and Grid Technologies in Science and Education"</a:t>
            </a:r>
          </a:p>
        </p:txBody>
      </p:sp>
      <p:pic>
        <p:nvPicPr>
          <p:cNvPr id="21" name="Рисунок 20"/>
          <p:cNvPicPr>
            <a:picLocks noChangeAspect="1"/>
          </p:cNvPicPr>
          <p:nvPr/>
        </p:nvPicPr>
        <p:blipFill>
          <a:blip r:embed="rId9"/>
          <a:stretch>
            <a:fillRect/>
          </a:stretch>
        </p:blipFill>
        <p:spPr>
          <a:xfrm>
            <a:off x="8806022" y="3571355"/>
            <a:ext cx="3313976" cy="2120899"/>
          </a:xfrm>
          <a:prstGeom prst="rect">
            <a:avLst/>
          </a:prstGeom>
          <a:ln>
            <a:noFill/>
          </a:ln>
          <a:effectLst>
            <a:softEdge rad="112500"/>
          </a:effectLst>
        </p:spPr>
      </p:pic>
      <p:pic>
        <p:nvPicPr>
          <p:cNvPr id="22" name="Рисунок 21"/>
          <p:cNvPicPr>
            <a:picLocks noChangeAspect="1"/>
          </p:cNvPicPr>
          <p:nvPr/>
        </p:nvPicPr>
        <p:blipFill rotWithShape="1">
          <a:blip r:embed="rId10"/>
          <a:srcRect t="34256"/>
          <a:stretch/>
        </p:blipFill>
        <p:spPr>
          <a:xfrm>
            <a:off x="9094105" y="5337810"/>
            <a:ext cx="3104385" cy="1480118"/>
          </a:xfrm>
          <a:prstGeom prst="rect">
            <a:avLst/>
          </a:prstGeom>
          <a:ln>
            <a:noFill/>
          </a:ln>
          <a:effectLst>
            <a:softEdge rad="112500"/>
          </a:effectLst>
        </p:spPr>
      </p:pic>
      <p:pic>
        <p:nvPicPr>
          <p:cNvPr id="23" name="Picture 13">
            <a:extLst>
              <a:ext uri="{FF2B5EF4-FFF2-40B4-BE49-F238E27FC236}">
                <a16:creationId xmlns:a16="http://schemas.microsoft.com/office/drawing/2014/main" id="{4855B981-DFB8-4EE0-82C1-14FBE7ACC7D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099572" y="5217942"/>
            <a:ext cx="3421618" cy="1550721"/>
          </a:xfrm>
          <a:prstGeom prst="rect">
            <a:avLst/>
          </a:prstGeom>
          <a:ln>
            <a:noFill/>
          </a:ln>
          <a:effectLst>
            <a:softEdge rad="112500"/>
          </a:effectLst>
        </p:spPr>
      </p:pic>
      <p:sp>
        <p:nvSpPr>
          <p:cNvPr id="24" name="Прямоугольник 23"/>
          <p:cNvSpPr/>
          <p:nvPr/>
        </p:nvSpPr>
        <p:spPr>
          <a:xfrm>
            <a:off x="6096000" y="3388260"/>
            <a:ext cx="1469962" cy="369332"/>
          </a:xfrm>
          <a:prstGeom prst="rect">
            <a:avLst/>
          </a:prstGeom>
        </p:spPr>
        <p:txBody>
          <a:bodyPr wrap="square">
            <a:spAutoFit/>
          </a:bodyPr>
          <a:lstStyle/>
          <a:p>
            <a:pPr algn="ctr"/>
            <a:r>
              <a:rPr lang="en-US" b="1" dirty="0">
                <a:solidFill>
                  <a:srgbClr val="000066"/>
                </a:solidFill>
              </a:rPr>
              <a:t>MLIT Schools</a:t>
            </a:r>
          </a:p>
        </p:txBody>
      </p:sp>
    </p:spTree>
    <p:extLst>
      <p:ext uri="{BB962C8B-B14F-4D97-AF65-F5344CB8AC3E}">
        <p14:creationId xmlns:p14="http://schemas.microsoft.com/office/powerpoint/2010/main" val="122968367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875490" y="99979"/>
            <a:ext cx="10330774" cy="6587740"/>
          </a:xfrm>
          <a:prstGeom prst="rect">
            <a:avLst/>
          </a:prstGeom>
        </p:spPr>
      </p:pic>
    </p:spTree>
    <p:extLst>
      <p:ext uri="{BB962C8B-B14F-4D97-AF65-F5344CB8AC3E}">
        <p14:creationId xmlns:p14="http://schemas.microsoft.com/office/powerpoint/2010/main" val="100650448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47D46B-0956-4B01-A4BA-FD77AE9EADF8}"/>
              </a:ext>
            </a:extLst>
          </p:cNvPr>
          <p:cNvSpPr>
            <a:spLocks noGrp="1"/>
          </p:cNvSpPr>
          <p:nvPr>
            <p:ph type="title"/>
          </p:nvPr>
        </p:nvSpPr>
        <p:spPr>
          <a:xfrm>
            <a:off x="4543593" y="568626"/>
            <a:ext cx="3401064" cy="431333"/>
          </a:xfrm>
          <a:effectLst>
            <a:outerShdw blurRad="50800" dist="38100" dir="2700000" algn="tl" rotWithShape="0">
              <a:schemeClr val="bg1">
                <a:alpha val="40000"/>
              </a:schemeClr>
            </a:outerShdw>
          </a:effectLst>
        </p:spPr>
        <p:txBody>
          <a:bodyPr>
            <a:normAutofit fontScale="90000"/>
          </a:bodyPr>
          <a:lstStyle/>
          <a:p>
            <a:br>
              <a:rPr lang="ru-RU" dirty="0"/>
            </a:br>
            <a:br>
              <a:rPr lang="ru-RU" dirty="0"/>
            </a:br>
            <a:r>
              <a:rPr lang="ru-RU" dirty="0"/>
              <a:t>Эволюция ИТ</a:t>
            </a:r>
            <a:br>
              <a:rPr lang="ru-RU" dirty="0"/>
            </a:br>
            <a:endParaRPr lang="ru-RU" sz="2800" cap="none" dirty="0"/>
          </a:p>
        </p:txBody>
      </p:sp>
      <p:pic>
        <p:nvPicPr>
          <p:cNvPr id="5" name="Объект 4">
            <a:extLst>
              <a:ext uri="{FF2B5EF4-FFF2-40B4-BE49-F238E27FC236}">
                <a16:creationId xmlns:a16="http://schemas.microsoft.com/office/drawing/2014/main" id="{5C79B5AF-75DE-40C1-9366-567F5451D7D2}"/>
              </a:ext>
            </a:extLst>
          </p:cNvPr>
          <p:cNvPicPr>
            <a:picLocks noGrp="1" noChangeAspect="1"/>
          </p:cNvPicPr>
          <p:nvPr>
            <p:ph idx="1"/>
          </p:nvPr>
        </p:nvPicPr>
        <p:blipFill>
          <a:blip r:embed="rId2"/>
          <a:stretch>
            <a:fillRect/>
          </a:stretch>
        </p:blipFill>
        <p:spPr>
          <a:xfrm>
            <a:off x="5859430" y="3346091"/>
            <a:ext cx="6332570" cy="3250719"/>
          </a:xfrm>
          <a:prstGeom prst="rect">
            <a:avLst/>
          </a:prstGeom>
        </p:spPr>
      </p:pic>
      <p:sp>
        <p:nvSpPr>
          <p:cNvPr id="4" name="Текст 3">
            <a:extLst>
              <a:ext uri="{FF2B5EF4-FFF2-40B4-BE49-F238E27FC236}">
                <a16:creationId xmlns:a16="http://schemas.microsoft.com/office/drawing/2014/main" id="{713F1542-1985-49E7-8229-6BCF266E3443}"/>
              </a:ext>
            </a:extLst>
          </p:cNvPr>
          <p:cNvSpPr>
            <a:spLocks noGrp="1"/>
          </p:cNvSpPr>
          <p:nvPr>
            <p:ph type="body" sz="half" idx="2"/>
          </p:nvPr>
        </p:nvSpPr>
        <p:spPr>
          <a:xfrm>
            <a:off x="148125" y="2699758"/>
            <a:ext cx="6015852" cy="4158242"/>
          </a:xfrm>
        </p:spPr>
        <p:txBody>
          <a:bodyPr>
            <a:normAutofit/>
          </a:bodyPr>
          <a:lstStyle/>
          <a:p>
            <a:pPr algn="l"/>
            <a:r>
              <a:rPr lang="ru-RU" b="1" dirty="0"/>
              <a:t>Первое поколение (1960-е годы) —  мейнфреймы</a:t>
            </a:r>
          </a:p>
          <a:p>
            <a:pPr algn="l"/>
            <a:r>
              <a:rPr lang="ru-RU" b="1" dirty="0"/>
              <a:t>Второе поколение (1970-е годы) — универсальные ЭВМ</a:t>
            </a:r>
          </a:p>
          <a:p>
            <a:pPr algn="l"/>
            <a:r>
              <a:rPr lang="ru-RU" b="1" dirty="0"/>
              <a:t>Третье поколение (1980-е годы) — персональные компьютеры</a:t>
            </a:r>
          </a:p>
          <a:p>
            <a:pPr algn="l"/>
            <a:r>
              <a:rPr lang="ru-RU" b="1" dirty="0"/>
              <a:t>Четвертое поколение (1990-е годы) — клиент-сервер</a:t>
            </a:r>
          </a:p>
          <a:p>
            <a:pPr algn="l"/>
            <a:r>
              <a:rPr lang="ru-RU" b="1" dirty="0"/>
              <a:t>Пятое поколение (2000-е годы) — сервисная архитектура</a:t>
            </a:r>
          </a:p>
          <a:p>
            <a:pPr algn="l"/>
            <a:r>
              <a:rPr lang="ru-RU" b="1" dirty="0"/>
              <a:t>Шестое поколение (2010-е годы) — облака</a:t>
            </a:r>
          </a:p>
          <a:p>
            <a:pPr algn="l"/>
            <a:r>
              <a:rPr lang="ru-RU" b="1" dirty="0"/>
              <a:t>Седьмое поколение (2020-е годы) —  </a:t>
            </a:r>
            <a:r>
              <a:rPr lang="en-US" b="1" dirty="0"/>
              <a:t>I</a:t>
            </a:r>
            <a:r>
              <a:rPr lang="ru-RU" b="1" dirty="0"/>
              <a:t>о</a:t>
            </a:r>
            <a:r>
              <a:rPr lang="en-US" b="1" dirty="0"/>
              <a:t>T, </a:t>
            </a:r>
            <a:r>
              <a:rPr lang="ru-RU" b="1" dirty="0"/>
              <a:t>искусственный интеллект, квантовые вычисления</a:t>
            </a:r>
          </a:p>
          <a:p>
            <a:pPr algn="l"/>
            <a:endParaRPr lang="ru-RU" b="1" dirty="0"/>
          </a:p>
        </p:txBody>
      </p:sp>
      <p:sp>
        <p:nvSpPr>
          <p:cNvPr id="6" name="Прямоугольник 5">
            <a:extLst>
              <a:ext uri="{FF2B5EF4-FFF2-40B4-BE49-F238E27FC236}">
                <a16:creationId xmlns:a16="http://schemas.microsoft.com/office/drawing/2014/main" id="{0740C43A-B287-4215-BACC-899B6D1A0D39}"/>
              </a:ext>
            </a:extLst>
          </p:cNvPr>
          <p:cNvSpPr/>
          <p:nvPr/>
        </p:nvSpPr>
        <p:spPr>
          <a:xfrm>
            <a:off x="319163" y="485598"/>
            <a:ext cx="6096000" cy="2062103"/>
          </a:xfrm>
          <a:prstGeom prst="rect">
            <a:avLst/>
          </a:prstGeom>
        </p:spPr>
        <p:txBody>
          <a:bodyPr>
            <a:spAutoFit/>
          </a:bodyPr>
          <a:lstStyle/>
          <a:p>
            <a:pPr marL="285750" indent="-285750">
              <a:spcAft>
                <a:spcPts val="600"/>
              </a:spcAft>
              <a:buFont typeface="Wingdings" panose="05000000000000000000" pitchFamily="2" charset="2"/>
              <a:buChar char="§"/>
            </a:pPr>
            <a:r>
              <a:rPr lang="ru-RU" dirty="0"/>
              <a:t>менялись концепции</a:t>
            </a:r>
          </a:p>
          <a:p>
            <a:pPr marL="285750" indent="-285750">
              <a:spcAft>
                <a:spcPts val="600"/>
              </a:spcAft>
              <a:buFont typeface="Wingdings" panose="05000000000000000000" pitchFamily="2" charset="2"/>
              <a:buChar char="§"/>
            </a:pPr>
            <a:r>
              <a:rPr lang="ru-RU" dirty="0"/>
              <a:t>круг и сложность решаемых задач</a:t>
            </a:r>
          </a:p>
          <a:p>
            <a:pPr marL="285750" indent="-285750">
              <a:spcAft>
                <a:spcPts val="600"/>
              </a:spcAft>
              <a:buFont typeface="Wingdings" panose="05000000000000000000" pitchFamily="2" charset="2"/>
              <a:buChar char="§"/>
            </a:pPr>
            <a:r>
              <a:rPr lang="ru-RU" dirty="0"/>
              <a:t>возникал новый технологический набор</a:t>
            </a:r>
          </a:p>
          <a:p>
            <a:pPr marL="285750" indent="-285750">
              <a:spcAft>
                <a:spcPts val="600"/>
              </a:spcAft>
              <a:buFont typeface="Wingdings" panose="05000000000000000000" pitchFamily="2" charset="2"/>
              <a:buChar char="§"/>
            </a:pPr>
            <a:r>
              <a:rPr lang="ru-RU" dirty="0"/>
              <a:t>углублялась специализация разработчиков </a:t>
            </a:r>
          </a:p>
          <a:p>
            <a:pPr marL="285750" indent="-285750">
              <a:spcAft>
                <a:spcPts val="600"/>
              </a:spcAft>
              <a:buFont typeface="Wingdings" panose="05000000000000000000" pitchFamily="2" charset="2"/>
              <a:buChar char="§"/>
            </a:pPr>
            <a:r>
              <a:rPr lang="ru-RU" dirty="0"/>
              <a:t>сокращалось время ввода новых продуктов и сервисов</a:t>
            </a:r>
          </a:p>
        </p:txBody>
      </p:sp>
      <p:sp>
        <p:nvSpPr>
          <p:cNvPr id="8" name="Выноска: стрелка вниз 7">
            <a:extLst>
              <a:ext uri="{FF2B5EF4-FFF2-40B4-BE49-F238E27FC236}">
                <a16:creationId xmlns:a16="http://schemas.microsoft.com/office/drawing/2014/main" id="{003AA040-EB65-4AE4-AA45-6FE015308E6F}"/>
              </a:ext>
            </a:extLst>
          </p:cNvPr>
          <p:cNvSpPr/>
          <p:nvPr/>
        </p:nvSpPr>
        <p:spPr>
          <a:xfrm>
            <a:off x="7555972" y="1614820"/>
            <a:ext cx="3653651" cy="1735722"/>
          </a:xfrm>
          <a:prstGeom prst="downArrowCallout">
            <a:avLst/>
          </a:prstGeom>
          <a:solidFill>
            <a:schemeClr val="tx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первые цифровые платформы поддержки, работающих в реальном времени </a:t>
            </a:r>
          </a:p>
        </p:txBody>
      </p:sp>
      <p:pic>
        <p:nvPicPr>
          <p:cNvPr id="7" name="Рисунок 6">
            <a:extLst>
              <a:ext uri="{FF2B5EF4-FFF2-40B4-BE49-F238E27FC236}">
                <a16:creationId xmlns:a16="http://schemas.microsoft.com/office/drawing/2014/main" id="{8D781E51-83D5-4228-809A-D22738A891C7}"/>
              </a:ext>
            </a:extLst>
          </p:cNvPr>
          <p:cNvPicPr>
            <a:picLocks noChangeAspect="1"/>
          </p:cNvPicPr>
          <p:nvPr/>
        </p:nvPicPr>
        <p:blipFill>
          <a:blip r:embed="rId3"/>
          <a:stretch>
            <a:fillRect/>
          </a:stretch>
        </p:blipFill>
        <p:spPr>
          <a:xfrm>
            <a:off x="11127284" y="130169"/>
            <a:ext cx="999831" cy="695004"/>
          </a:xfrm>
          <a:prstGeom prst="rect">
            <a:avLst/>
          </a:prstGeom>
        </p:spPr>
      </p:pic>
    </p:spTree>
    <p:extLst>
      <p:ext uri="{BB962C8B-B14F-4D97-AF65-F5344CB8AC3E}">
        <p14:creationId xmlns:p14="http://schemas.microsoft.com/office/powerpoint/2010/main" val="416809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54EDEC-43D4-4779-9217-51121716B9F5}"/>
              </a:ext>
            </a:extLst>
          </p:cNvPr>
          <p:cNvSpPr>
            <a:spLocks noGrp="1"/>
          </p:cNvSpPr>
          <p:nvPr>
            <p:ph type="title"/>
          </p:nvPr>
        </p:nvSpPr>
        <p:spPr>
          <a:xfrm>
            <a:off x="791521" y="125819"/>
            <a:ext cx="10353761" cy="1326321"/>
          </a:xfrm>
        </p:spPr>
        <p:txBody>
          <a:bodyPr/>
          <a:lstStyle/>
          <a:p>
            <a:r>
              <a:rPr lang="en-US" dirty="0"/>
              <a:t>Cloud – Fog – Edge Computing</a:t>
            </a:r>
            <a:endParaRPr lang="ru-RU" dirty="0"/>
          </a:p>
        </p:txBody>
      </p:sp>
      <p:pic>
        <p:nvPicPr>
          <p:cNvPr id="4" name="Рисунок 3">
            <a:extLst>
              <a:ext uri="{FF2B5EF4-FFF2-40B4-BE49-F238E27FC236}">
                <a16:creationId xmlns:a16="http://schemas.microsoft.com/office/drawing/2014/main" id="{18AE3545-B098-4F06-B902-ED346356A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87" y="1223629"/>
            <a:ext cx="11559363" cy="5779682"/>
          </a:xfrm>
          <a:prstGeom prst="rect">
            <a:avLst/>
          </a:prstGeom>
        </p:spPr>
      </p:pic>
    </p:spTree>
    <p:extLst>
      <p:ext uri="{BB962C8B-B14F-4D97-AF65-F5344CB8AC3E}">
        <p14:creationId xmlns:p14="http://schemas.microsoft.com/office/powerpoint/2010/main" val="179281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9AD732-75CD-49D7-8FB4-E7505E2BFFFF}"/>
              </a:ext>
            </a:extLst>
          </p:cNvPr>
          <p:cNvSpPr>
            <a:spLocks noGrp="1"/>
          </p:cNvSpPr>
          <p:nvPr>
            <p:ph type="title"/>
          </p:nvPr>
        </p:nvSpPr>
        <p:spPr>
          <a:xfrm>
            <a:off x="242796" y="-212702"/>
            <a:ext cx="10353761" cy="1326321"/>
          </a:xfrm>
        </p:spPr>
        <p:txBody>
          <a:bodyPr/>
          <a:lstStyle/>
          <a:p>
            <a:r>
              <a:rPr lang="ru-RU" sz="3600" dirty="0"/>
              <a:t>цифровые платформы</a:t>
            </a:r>
            <a:endParaRPr lang="ru-RU" dirty="0"/>
          </a:p>
        </p:txBody>
      </p:sp>
      <p:sp>
        <p:nvSpPr>
          <p:cNvPr id="3" name="Прямоугольник 2">
            <a:extLst>
              <a:ext uri="{FF2B5EF4-FFF2-40B4-BE49-F238E27FC236}">
                <a16:creationId xmlns:a16="http://schemas.microsoft.com/office/drawing/2014/main" id="{3EB6C415-54AA-4F7F-8AB4-7A2D05F1764F}"/>
              </a:ext>
            </a:extLst>
          </p:cNvPr>
          <p:cNvSpPr/>
          <p:nvPr/>
        </p:nvSpPr>
        <p:spPr>
          <a:xfrm>
            <a:off x="322344" y="769085"/>
            <a:ext cx="10446526" cy="1938992"/>
          </a:xfrm>
          <a:prstGeom prst="rect">
            <a:avLst/>
          </a:prstGeom>
        </p:spPr>
        <p:txBody>
          <a:bodyPr wrap="square">
            <a:spAutoFit/>
          </a:bodyPr>
          <a:lstStyle/>
          <a:p>
            <a:r>
              <a:rPr lang="ru-RU" sz="2400" dirty="0"/>
              <a:t>Многоуровневый программно-аппаратный комплекс, обеспечивающий эффективное функционирование всех процессов (система сбора, моделирования, обработки, хранения, анализа данных) крупного проекта, объединенной единой программной средой, называется цифровой платформой.</a:t>
            </a:r>
          </a:p>
        </p:txBody>
      </p:sp>
      <p:graphicFrame>
        <p:nvGraphicFramePr>
          <p:cNvPr id="4" name="Схема 3">
            <a:extLst>
              <a:ext uri="{FF2B5EF4-FFF2-40B4-BE49-F238E27FC236}">
                <a16:creationId xmlns:a16="http://schemas.microsoft.com/office/drawing/2014/main" id="{A3491E54-CF3B-45E9-8F25-487A590D6F61}"/>
              </a:ext>
            </a:extLst>
          </p:cNvPr>
          <p:cNvGraphicFramePr/>
          <p:nvPr>
            <p:extLst>
              <p:ext uri="{D42A27DB-BD31-4B8C-83A1-F6EECF244321}">
                <p14:modId xmlns:p14="http://schemas.microsoft.com/office/powerpoint/2010/main" val="3482146033"/>
              </p:ext>
            </p:extLst>
          </p:nvPr>
        </p:nvGraphicFramePr>
        <p:xfrm>
          <a:off x="1613649" y="2269157"/>
          <a:ext cx="8128000" cy="1880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a:extLst>
              <a:ext uri="{FF2B5EF4-FFF2-40B4-BE49-F238E27FC236}">
                <a16:creationId xmlns:a16="http://schemas.microsoft.com/office/drawing/2014/main" id="{C5B13B10-0EC6-4FE0-957C-8CB35F2DD45C}"/>
              </a:ext>
            </a:extLst>
          </p:cNvPr>
          <p:cNvSpPr/>
          <p:nvPr/>
        </p:nvSpPr>
        <p:spPr>
          <a:xfrm>
            <a:off x="242796" y="4012801"/>
            <a:ext cx="11697031" cy="2646878"/>
          </a:xfrm>
          <a:prstGeom prst="rect">
            <a:avLst/>
          </a:prstGeom>
        </p:spPr>
        <p:txBody>
          <a:bodyPr wrap="square">
            <a:spAutoFit/>
          </a:bodyPr>
          <a:lstStyle/>
          <a:p>
            <a:r>
              <a:rPr lang="ru-RU" sz="2000" dirty="0"/>
              <a:t>Цифровые платформы играют роль связующего звена между разработчиками приложений, пользователями и потребителями</a:t>
            </a:r>
            <a:r>
              <a:rPr lang="en-US" sz="2000" dirty="0"/>
              <a:t>:</a:t>
            </a:r>
            <a:r>
              <a:rPr lang="ru-RU" sz="2000" dirty="0"/>
              <a:t> </a:t>
            </a:r>
            <a:endParaRPr lang="en-US" sz="2000" dirty="0"/>
          </a:p>
          <a:p>
            <a:r>
              <a:rPr lang="ru-RU" b="1" dirty="0"/>
              <a:t>системные программисты </a:t>
            </a:r>
            <a:r>
              <a:rPr lang="ru-RU" dirty="0"/>
              <a:t>отвечают за ПО связующего слоя (</a:t>
            </a:r>
            <a:r>
              <a:rPr lang="ru-RU" dirty="0" err="1"/>
              <a:t>middleware</a:t>
            </a:r>
            <a:r>
              <a:rPr lang="ru-RU" dirty="0"/>
              <a:t>) и многократно используемые библиотеки; </a:t>
            </a:r>
            <a:endParaRPr lang="en-US" dirty="0"/>
          </a:p>
          <a:p>
            <a:r>
              <a:rPr lang="ru-RU" b="1" dirty="0" err="1"/>
              <a:t>фронтенд</a:t>
            </a:r>
            <a:r>
              <a:rPr lang="ru-RU" b="1" dirty="0"/>
              <a:t>-программисты</a:t>
            </a:r>
            <a:r>
              <a:rPr lang="ru-RU" dirty="0"/>
              <a:t> — за веб-интерфейс; </a:t>
            </a:r>
            <a:endParaRPr lang="en-US" dirty="0"/>
          </a:p>
          <a:p>
            <a:r>
              <a:rPr lang="ru-RU" b="1" dirty="0"/>
              <a:t>бэкенд-программисты</a:t>
            </a:r>
            <a:r>
              <a:rPr lang="ru-RU" dirty="0"/>
              <a:t> — за API и бизнес-логику сервера приложений; </a:t>
            </a:r>
            <a:endParaRPr lang="en-US" dirty="0"/>
          </a:p>
          <a:p>
            <a:r>
              <a:rPr lang="ru-RU" b="1" dirty="0"/>
              <a:t>программисты баз данных </a:t>
            </a:r>
            <a:r>
              <a:rPr lang="ru-RU" dirty="0"/>
              <a:t>— за бизнес-логику на сервере баз данных; </a:t>
            </a:r>
            <a:endParaRPr lang="en-US" dirty="0"/>
          </a:p>
          <a:p>
            <a:r>
              <a:rPr lang="ru-RU" b="1" dirty="0"/>
              <a:t>разработчики мобильных приложений </a:t>
            </a:r>
            <a:r>
              <a:rPr lang="ru-RU" dirty="0"/>
              <a:t>— за приложения для носимых устройств, </a:t>
            </a:r>
            <a:endParaRPr lang="en-US" dirty="0"/>
          </a:p>
          <a:p>
            <a:r>
              <a:rPr lang="ru-RU" b="1" dirty="0"/>
              <a:t>QA-инженеры</a:t>
            </a:r>
            <a:r>
              <a:rPr lang="ru-RU" dirty="0"/>
              <a:t> — за тестирование с помощью специального инструментария. </a:t>
            </a:r>
          </a:p>
        </p:txBody>
      </p:sp>
      <p:pic>
        <p:nvPicPr>
          <p:cNvPr id="6" name="Рисунок 5">
            <a:extLst>
              <a:ext uri="{FF2B5EF4-FFF2-40B4-BE49-F238E27FC236}">
                <a16:creationId xmlns:a16="http://schemas.microsoft.com/office/drawing/2014/main" id="{F737CFB3-844D-41C0-B542-D2FF6F3B0C41}"/>
              </a:ext>
            </a:extLst>
          </p:cNvPr>
          <p:cNvPicPr>
            <a:picLocks noChangeAspect="1"/>
          </p:cNvPicPr>
          <p:nvPr/>
        </p:nvPicPr>
        <p:blipFill>
          <a:blip r:embed="rId7"/>
          <a:stretch>
            <a:fillRect/>
          </a:stretch>
        </p:blipFill>
        <p:spPr>
          <a:xfrm>
            <a:off x="11127284" y="130169"/>
            <a:ext cx="999831" cy="695004"/>
          </a:xfrm>
          <a:prstGeom prst="rect">
            <a:avLst/>
          </a:prstGeom>
        </p:spPr>
      </p:pic>
    </p:spTree>
    <p:extLst>
      <p:ext uri="{BB962C8B-B14F-4D97-AF65-F5344CB8AC3E}">
        <p14:creationId xmlns:p14="http://schemas.microsoft.com/office/powerpoint/2010/main" val="764714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3D2DB4-1B95-4070-BF2B-41854098FEB2}"/>
              </a:ext>
            </a:extLst>
          </p:cNvPr>
          <p:cNvSpPr>
            <a:spLocks noGrp="1"/>
          </p:cNvSpPr>
          <p:nvPr>
            <p:ph type="title"/>
          </p:nvPr>
        </p:nvSpPr>
        <p:spPr>
          <a:xfrm>
            <a:off x="802638" y="130169"/>
            <a:ext cx="9778460" cy="1400530"/>
          </a:xfrm>
          <a:effectLst>
            <a:outerShdw blurRad="50800" dist="50800" dir="5400000" algn="ctr" rotWithShape="0">
              <a:schemeClr val="bg1"/>
            </a:outerShdw>
          </a:effectLst>
        </p:spPr>
        <p:txBody>
          <a:bodyPr/>
          <a:lstStyle/>
          <a:p>
            <a:r>
              <a:rPr lang="ru-RU" sz="2800" cap="none" dirty="0"/>
              <a:t>Особенностями текущего этапа развития цифровых платформ</a:t>
            </a:r>
            <a:br>
              <a:rPr lang="ru-RU" sz="2800" cap="none" dirty="0"/>
            </a:br>
            <a:endParaRPr lang="ru-RU" sz="2800" b="1" dirty="0"/>
          </a:p>
        </p:txBody>
      </p:sp>
      <p:sp>
        <p:nvSpPr>
          <p:cNvPr id="3" name="Объект 2">
            <a:extLst>
              <a:ext uri="{FF2B5EF4-FFF2-40B4-BE49-F238E27FC236}">
                <a16:creationId xmlns:a16="http://schemas.microsoft.com/office/drawing/2014/main" id="{26E05A67-FDE3-4AAA-9818-90C194A2CB3A}"/>
              </a:ext>
            </a:extLst>
          </p:cNvPr>
          <p:cNvSpPr>
            <a:spLocks noGrp="1"/>
          </p:cNvSpPr>
          <p:nvPr>
            <p:ph idx="1"/>
          </p:nvPr>
        </p:nvSpPr>
        <p:spPr>
          <a:xfrm>
            <a:off x="736782" y="1483655"/>
            <a:ext cx="10963726" cy="3245643"/>
          </a:xfrm>
        </p:spPr>
        <p:txBody>
          <a:bodyPr>
            <a:normAutofit/>
          </a:bodyPr>
          <a:lstStyle/>
          <a:p>
            <a:r>
              <a:rPr lang="ru-RU" dirty="0"/>
              <a:t>  увеличение размеров и сложности цифровых платформ;</a:t>
            </a:r>
          </a:p>
          <a:p>
            <a:r>
              <a:rPr lang="ru-RU" dirty="0"/>
              <a:t> возрастание сложности среды разработки и сборки цифровых платформ;</a:t>
            </a:r>
          </a:p>
          <a:p>
            <a:r>
              <a:rPr lang="ru-RU" dirty="0"/>
              <a:t>повсеместное использование параллельных и распределенных вычислений;</a:t>
            </a:r>
          </a:p>
          <a:p>
            <a:r>
              <a:rPr lang="ru-RU" dirty="0"/>
              <a:t>отсутствие локально изолированных платформ и одновременное использование в платформе сразу нескольких современных цифровых технологий (таких как технологии облачных вычислений, искусственного интеллекта и др.).</a:t>
            </a:r>
          </a:p>
          <a:p>
            <a:endParaRPr lang="ru-RU" dirty="0"/>
          </a:p>
          <a:p>
            <a:endParaRPr lang="ru-RU" dirty="0"/>
          </a:p>
          <a:p>
            <a:endParaRPr lang="en-US" dirty="0"/>
          </a:p>
        </p:txBody>
      </p:sp>
      <p:pic>
        <p:nvPicPr>
          <p:cNvPr id="4" name="Рисунок 3">
            <a:extLst>
              <a:ext uri="{FF2B5EF4-FFF2-40B4-BE49-F238E27FC236}">
                <a16:creationId xmlns:a16="http://schemas.microsoft.com/office/drawing/2014/main" id="{8D781E51-83D5-4228-809A-D22738A891C7}"/>
              </a:ext>
            </a:extLst>
          </p:cNvPr>
          <p:cNvPicPr>
            <a:picLocks noChangeAspect="1"/>
          </p:cNvPicPr>
          <p:nvPr/>
        </p:nvPicPr>
        <p:blipFill>
          <a:blip r:embed="rId2"/>
          <a:stretch>
            <a:fillRect/>
          </a:stretch>
        </p:blipFill>
        <p:spPr>
          <a:xfrm>
            <a:off x="11127284" y="130169"/>
            <a:ext cx="999831" cy="695004"/>
          </a:xfrm>
          <a:prstGeom prst="rect">
            <a:avLst/>
          </a:prstGeom>
        </p:spPr>
      </p:pic>
      <p:sp>
        <p:nvSpPr>
          <p:cNvPr id="5" name="Прямоугольник 4"/>
          <p:cNvSpPr/>
          <p:nvPr/>
        </p:nvSpPr>
        <p:spPr>
          <a:xfrm>
            <a:off x="361813" y="4573714"/>
            <a:ext cx="11830187" cy="2215991"/>
          </a:xfrm>
          <a:prstGeom prst="rect">
            <a:avLst/>
          </a:prstGeom>
        </p:spPr>
        <p:txBody>
          <a:bodyPr wrap="square">
            <a:spAutoFit/>
          </a:bodyPr>
          <a:lstStyle/>
          <a:p>
            <a:r>
              <a:rPr lang="ru-RU" sz="2400" dirty="0"/>
              <a:t>Для каждого из направлений, связанных с исследованиями и разработками (фундаментальные исследования, прикладные исследования, научно-исследовательские и опытно-конструкторские разработки), необходимы цифровые платформы, обладающие своими наборами сервисов и данных и позволяющие решать определенный комплекс задач</a:t>
            </a:r>
          </a:p>
          <a:p>
            <a:endParaRPr lang="en-US" dirty="0"/>
          </a:p>
        </p:txBody>
      </p:sp>
    </p:spTree>
    <p:extLst>
      <p:ext uri="{BB962C8B-B14F-4D97-AF65-F5344CB8AC3E}">
        <p14:creationId xmlns:p14="http://schemas.microsoft.com/office/powerpoint/2010/main" val="170888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6"/>
          <p:cNvSpPr/>
          <p:nvPr/>
        </p:nvSpPr>
        <p:spPr>
          <a:xfrm flipH="1">
            <a:off x="1509823" y="347"/>
            <a:ext cx="10217654" cy="757635"/>
          </a:xfrm>
          <a:prstGeom prst="rect">
            <a:avLst/>
          </a:prstGeom>
          <a:noFill/>
          <a:ln>
            <a:noFill/>
          </a:ln>
        </p:spPr>
        <p:style>
          <a:lnRef idx="2">
            <a:schemeClr val="accent1">
              <a:shade val="50000"/>
            </a:schemeClr>
          </a:lnRef>
          <a:fillRef idx="1">
            <a:schemeClr val="accent1"/>
          </a:fillRef>
          <a:effectRef idx="0">
            <a:schemeClr val="accent1"/>
          </a:effectRef>
          <a:fontRef idx="minor"/>
        </p:style>
      </p:sp>
      <p:pic>
        <p:nvPicPr>
          <p:cNvPr id="6" name="Рисунок 9"/>
          <p:cNvPicPr/>
          <p:nvPr/>
        </p:nvPicPr>
        <p:blipFill>
          <a:blip r:embed="rId2"/>
          <a:stretch/>
        </p:blipFill>
        <p:spPr>
          <a:xfrm>
            <a:off x="71339" y="792127"/>
            <a:ext cx="4161247" cy="2437533"/>
          </a:xfrm>
          <a:prstGeom prst="rect">
            <a:avLst/>
          </a:prstGeom>
          <a:ln w="0">
            <a:noFill/>
          </a:ln>
        </p:spPr>
      </p:pic>
      <p:pic>
        <p:nvPicPr>
          <p:cNvPr id="7" name="Рисунок 32"/>
          <p:cNvPicPr/>
          <p:nvPr/>
        </p:nvPicPr>
        <p:blipFill>
          <a:blip r:embed="rId3"/>
          <a:stretch/>
        </p:blipFill>
        <p:spPr>
          <a:xfrm>
            <a:off x="4282433" y="798356"/>
            <a:ext cx="3758677" cy="2255567"/>
          </a:xfrm>
          <a:prstGeom prst="rect">
            <a:avLst/>
          </a:prstGeom>
          <a:ln w="0">
            <a:noFill/>
          </a:ln>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1279" y="40629"/>
            <a:ext cx="971768" cy="677069"/>
          </a:xfrm>
          <a:prstGeom prst="rect">
            <a:avLst/>
          </a:prstGeom>
        </p:spPr>
      </p:pic>
      <p:sp>
        <p:nvSpPr>
          <p:cNvPr id="10" name="CustomShape 21"/>
          <p:cNvSpPr/>
          <p:nvPr/>
        </p:nvSpPr>
        <p:spPr>
          <a:xfrm>
            <a:off x="1590669" y="74694"/>
            <a:ext cx="10015671" cy="573968"/>
          </a:xfrm>
          <a:prstGeom prst="rect">
            <a:avLst/>
          </a:prstGeom>
          <a:noFill/>
          <a:ln w="0">
            <a:noFill/>
          </a:ln>
          <a:effectLst>
            <a:outerShdw blurRad="50800" dist="38100" dir="2700000" algn="tl" rotWithShape="0">
              <a:schemeClr val="bg1">
                <a:alpha val="40000"/>
              </a:schemeClr>
            </a:outerShdw>
          </a:effectLst>
        </p:spPr>
        <p:style>
          <a:lnRef idx="0">
            <a:scrgbClr r="0" g="0" b="0"/>
          </a:lnRef>
          <a:fillRef idx="0">
            <a:scrgbClr r="0" g="0" b="0"/>
          </a:fillRef>
          <a:effectRef idx="0">
            <a:scrgbClr r="0" g="0" b="0"/>
          </a:effectRef>
          <a:fontRef idx="minor"/>
        </p:style>
        <p:txBody>
          <a:bodyPr lIns="0" tIns="42014" rIns="0" bIns="42014" anchor="t">
            <a:noAutofit/>
          </a:bodyPr>
          <a:lstStyle/>
          <a:p>
            <a:r>
              <a:rPr lang="en-US" sz="2800" b="1" dirty="0"/>
              <a:t>Implementation of the JINR Development Program</a:t>
            </a:r>
          </a:p>
        </p:txBody>
      </p:sp>
      <p:grpSp>
        <p:nvGrpSpPr>
          <p:cNvPr id="11" name="Группа 10"/>
          <p:cNvGrpSpPr/>
          <p:nvPr/>
        </p:nvGrpSpPr>
        <p:grpSpPr>
          <a:xfrm>
            <a:off x="91538" y="3166807"/>
            <a:ext cx="2998262" cy="2363252"/>
            <a:chOff x="8159625" y="3902563"/>
            <a:chExt cx="4013325" cy="2687712"/>
          </a:xfrm>
        </p:grpSpPr>
        <p:pic>
          <p:nvPicPr>
            <p:cNvPr id="12" name="Рисунок 11"/>
            <p:cNvPicPr>
              <a:picLocks noChangeAspect="1"/>
            </p:cNvPicPr>
            <p:nvPr/>
          </p:nvPicPr>
          <p:blipFill>
            <a:blip r:embed="rId5"/>
            <a:stretch>
              <a:fillRect/>
            </a:stretch>
          </p:blipFill>
          <p:spPr>
            <a:xfrm>
              <a:off x="8159625" y="3902563"/>
              <a:ext cx="4013325" cy="2687712"/>
            </a:xfrm>
            <a:prstGeom prst="rect">
              <a:avLst/>
            </a:prstGeom>
          </p:spPr>
        </p:pic>
        <p:sp>
          <p:nvSpPr>
            <p:cNvPr id="13" name="Прямоугольник 12"/>
            <p:cNvSpPr/>
            <p:nvPr/>
          </p:nvSpPr>
          <p:spPr>
            <a:xfrm>
              <a:off x="8159625" y="3963368"/>
              <a:ext cx="926685" cy="420039"/>
            </a:xfrm>
            <a:prstGeom prst="rect">
              <a:avLst/>
            </a:prstGeom>
          </p:spPr>
          <p:txBody>
            <a:bodyPr wrap="none">
              <a:spAutoFit/>
            </a:bodyPr>
            <a:lstStyle/>
            <a:p>
              <a:r>
                <a:rPr lang="en-US" b="1" spc="-1" dirty="0">
                  <a:solidFill>
                    <a:srgbClr val="FFFF00"/>
                  </a:solidFill>
                  <a:ea typeface="DejaVu Sans"/>
                </a:rPr>
                <a:t>SHEF</a:t>
              </a:r>
              <a:endParaRPr lang="ru-RU" dirty="0">
                <a:solidFill>
                  <a:srgbClr val="FFFF00"/>
                </a:solidFill>
              </a:endParaRPr>
            </a:p>
          </p:txBody>
        </p:sp>
      </p:grpSp>
      <p:pic>
        <p:nvPicPr>
          <p:cNvPr id="15" name="Picture 2"/>
          <p:cNvPicPr/>
          <p:nvPr/>
        </p:nvPicPr>
        <p:blipFill rotWithShape="1">
          <a:blip r:embed="rId6"/>
          <a:srcRect b="13639"/>
          <a:stretch/>
        </p:blipFill>
        <p:spPr>
          <a:xfrm>
            <a:off x="3914447" y="4480130"/>
            <a:ext cx="3485644" cy="2319711"/>
          </a:xfrm>
          <a:prstGeom prst="rect">
            <a:avLst/>
          </a:prstGeom>
          <a:ln w="9525">
            <a:noFill/>
          </a:ln>
        </p:spPr>
      </p:pic>
      <p:sp>
        <p:nvSpPr>
          <p:cNvPr id="16" name="Прямоугольник 15"/>
          <p:cNvSpPr/>
          <p:nvPr/>
        </p:nvSpPr>
        <p:spPr>
          <a:xfrm>
            <a:off x="4194141" y="4348433"/>
            <a:ext cx="1520031" cy="380375"/>
          </a:xfrm>
          <a:prstGeom prst="rect">
            <a:avLst/>
          </a:prstGeom>
        </p:spPr>
        <p:txBody>
          <a:bodyPr wrap="none">
            <a:spAutoFit/>
          </a:bodyPr>
          <a:lstStyle/>
          <a:p>
            <a:r>
              <a:rPr lang="en-US" b="1" spc="-1" dirty="0">
                <a:solidFill>
                  <a:schemeClr val="bg1"/>
                </a:solidFill>
                <a:ea typeface="DejaVu Sans"/>
              </a:rPr>
              <a:t>Life Science</a:t>
            </a:r>
            <a:endParaRPr lang="ru-RU" dirty="0">
              <a:solidFill>
                <a:schemeClr val="bg1"/>
              </a:solidFill>
            </a:endParaRPr>
          </a:p>
        </p:txBody>
      </p:sp>
      <p:grpSp>
        <p:nvGrpSpPr>
          <p:cNvPr id="17" name="Группа 16"/>
          <p:cNvGrpSpPr/>
          <p:nvPr/>
        </p:nvGrpSpPr>
        <p:grpSpPr>
          <a:xfrm>
            <a:off x="7995425" y="788718"/>
            <a:ext cx="4434817" cy="2813125"/>
            <a:chOff x="8137927" y="1387662"/>
            <a:chExt cx="4545841" cy="2514901"/>
          </a:xfrm>
        </p:grpSpPr>
        <p:pic>
          <p:nvPicPr>
            <p:cNvPr id="18" name="Рисунок 31"/>
            <p:cNvPicPr/>
            <p:nvPr/>
          </p:nvPicPr>
          <p:blipFill>
            <a:blip r:embed="rId7"/>
            <a:stretch/>
          </p:blipFill>
          <p:spPr>
            <a:xfrm>
              <a:off x="8137927" y="1387662"/>
              <a:ext cx="4261707" cy="2514901"/>
            </a:xfrm>
            <a:prstGeom prst="rect">
              <a:avLst/>
            </a:prstGeom>
            <a:ln w="0">
              <a:noFill/>
            </a:ln>
          </p:spPr>
        </p:pic>
        <p:sp>
          <p:nvSpPr>
            <p:cNvPr id="19" name="CustomShape 5"/>
            <p:cNvSpPr/>
            <p:nvPr/>
          </p:nvSpPr>
          <p:spPr>
            <a:xfrm>
              <a:off x="11239695" y="1434385"/>
              <a:ext cx="1444073" cy="331857"/>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tabLst>
                  <a:tab pos="0" algn="l"/>
                </a:tabLst>
              </a:pPr>
              <a:r>
                <a:rPr lang="en-US" sz="1861" b="1" spc="-1" dirty="0">
                  <a:solidFill>
                    <a:srgbClr val="FFFF00"/>
                  </a:solidFill>
                  <a:latin typeface="Calibri"/>
                  <a:ea typeface="DejaVu Sans"/>
                </a:rPr>
                <a:t>IBR-2М</a:t>
              </a:r>
              <a:endParaRPr lang="en-US" sz="1861" spc="-1" dirty="0">
                <a:solidFill>
                  <a:srgbClr val="FFFF00"/>
                </a:solidFill>
                <a:latin typeface="Arial"/>
              </a:endParaRPr>
            </a:p>
          </p:txBody>
        </p:sp>
      </p:grpSp>
      <p:sp>
        <p:nvSpPr>
          <p:cNvPr id="20" name="CustomShape 2"/>
          <p:cNvSpPr/>
          <p:nvPr/>
        </p:nvSpPr>
        <p:spPr>
          <a:xfrm>
            <a:off x="2657280" y="734618"/>
            <a:ext cx="1547577" cy="371209"/>
          </a:xfrm>
          <a:prstGeom prst="rect">
            <a:avLst/>
          </a:prstGeom>
          <a:noFill/>
          <a:ln w="0">
            <a:noFill/>
          </a:ln>
        </p:spPr>
        <p:style>
          <a:lnRef idx="0">
            <a:scrgbClr r="0" g="0" b="0"/>
          </a:lnRef>
          <a:fillRef idx="0">
            <a:scrgbClr r="0" g="0" b="0"/>
          </a:fillRef>
          <a:effectRef idx="0">
            <a:scrgbClr r="0" g="0" b="0"/>
          </a:effectRef>
          <a:fontRef idx="minor"/>
        </p:style>
        <p:txBody>
          <a:bodyPr wrap="none" lIns="83680" tIns="42014" rIns="83680" bIns="42014" anchor="t">
            <a:spAutoFit/>
          </a:bodyPr>
          <a:lstStyle/>
          <a:p>
            <a:pPr algn="ctr">
              <a:tabLst>
                <a:tab pos="0" algn="l"/>
              </a:tabLst>
            </a:pPr>
            <a:r>
              <a:rPr lang="en-US" sz="1861" b="1" spc="-1" dirty="0">
                <a:solidFill>
                  <a:srgbClr val="FFFF00"/>
                </a:solidFill>
                <a:latin typeface="Calibri"/>
                <a:ea typeface="DejaVu Sans"/>
              </a:rPr>
              <a:t>NICA complex</a:t>
            </a:r>
            <a:endParaRPr lang="en-US" sz="1861" spc="-1" dirty="0">
              <a:solidFill>
                <a:srgbClr val="FFFF00"/>
              </a:solidFill>
              <a:latin typeface="Arial"/>
            </a:endParaRPr>
          </a:p>
        </p:txBody>
      </p:sp>
      <p:pic>
        <p:nvPicPr>
          <p:cNvPr id="21" name="Рисунок 20"/>
          <p:cNvPicPr>
            <a:picLocks noChangeAspect="1"/>
          </p:cNvPicPr>
          <p:nvPr/>
        </p:nvPicPr>
        <p:blipFill rotWithShape="1">
          <a:blip r:embed="rId8"/>
          <a:srcRect t="3997" b="8530"/>
          <a:stretch/>
        </p:blipFill>
        <p:spPr>
          <a:xfrm>
            <a:off x="3175191" y="3094297"/>
            <a:ext cx="3988758" cy="1600765"/>
          </a:xfrm>
          <a:prstGeom prst="rect">
            <a:avLst/>
          </a:prstGeom>
        </p:spPr>
      </p:pic>
      <p:sp>
        <p:nvSpPr>
          <p:cNvPr id="22" name="Прямоугольник 21"/>
          <p:cNvSpPr/>
          <p:nvPr/>
        </p:nvSpPr>
        <p:spPr>
          <a:xfrm>
            <a:off x="5768576" y="4203238"/>
            <a:ext cx="1271951" cy="369332"/>
          </a:xfrm>
          <a:prstGeom prst="rect">
            <a:avLst/>
          </a:prstGeom>
        </p:spPr>
        <p:txBody>
          <a:bodyPr wrap="none">
            <a:spAutoFit/>
          </a:bodyPr>
          <a:lstStyle/>
          <a:p>
            <a:r>
              <a:rPr lang="en-US" b="1" spc="-1" dirty="0" err="1">
                <a:solidFill>
                  <a:srgbClr val="FFFF00"/>
                </a:solidFill>
                <a:ea typeface="DejaVu Sans"/>
              </a:rPr>
              <a:t>Nuclotron</a:t>
            </a:r>
            <a:endParaRPr lang="ru-RU" dirty="0">
              <a:solidFill>
                <a:srgbClr val="FFFF00"/>
              </a:solidFill>
            </a:endParaRPr>
          </a:p>
        </p:txBody>
      </p:sp>
      <p:pic>
        <p:nvPicPr>
          <p:cNvPr id="23" name="Picture 2" descr="https://lh5.googleusercontent.com/zcHZsMrhrb57Fno_MW8xWTfVqnQ3YZTHH0CI7UjjgVJgP0rZ86TFgUs6RRqFqPjRplrlGWR06BzGzFLQ0zJQVqCMGPSdk7TbgW9_aeTl5V39Vcf9eczW5NQFRJ4W94HbejC9UcbO1sD9mXkJ1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7370" y="3686396"/>
            <a:ext cx="4948861" cy="3230864"/>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p:cNvSpPr/>
          <p:nvPr/>
        </p:nvSpPr>
        <p:spPr>
          <a:xfrm>
            <a:off x="8080782" y="6445522"/>
            <a:ext cx="1087605" cy="369332"/>
          </a:xfrm>
          <a:prstGeom prst="rect">
            <a:avLst/>
          </a:prstGeom>
        </p:spPr>
        <p:txBody>
          <a:bodyPr wrap="none">
            <a:spAutoFit/>
          </a:bodyPr>
          <a:lstStyle/>
          <a:p>
            <a:r>
              <a:rPr lang="en-US" b="1" spc="-1" dirty="0">
                <a:solidFill>
                  <a:srgbClr val="FFFF00"/>
                </a:solidFill>
                <a:ea typeface="DejaVu Sans"/>
              </a:rPr>
              <a:t>DRIBS-III</a:t>
            </a:r>
            <a:endParaRPr lang="ru-RU" dirty="0">
              <a:solidFill>
                <a:srgbClr val="FFFF00"/>
              </a:solidFill>
            </a:endParaRPr>
          </a:p>
        </p:txBody>
      </p:sp>
      <p:pic>
        <p:nvPicPr>
          <p:cNvPr id="26" name="Рисунок 25"/>
          <p:cNvPicPr>
            <a:picLocks noChangeAspect="1"/>
          </p:cNvPicPr>
          <p:nvPr/>
        </p:nvPicPr>
        <p:blipFill>
          <a:blip r:embed="rId10"/>
          <a:stretch>
            <a:fillRect/>
          </a:stretch>
        </p:blipFill>
        <p:spPr>
          <a:xfrm>
            <a:off x="1154487" y="4951207"/>
            <a:ext cx="2672239" cy="1883640"/>
          </a:xfrm>
          <a:prstGeom prst="rect">
            <a:avLst/>
          </a:prstGeom>
        </p:spPr>
      </p:pic>
      <p:pic>
        <p:nvPicPr>
          <p:cNvPr id="27" name="Рисунок 26"/>
          <p:cNvPicPr>
            <a:picLocks noChangeAspect="1"/>
          </p:cNvPicPr>
          <p:nvPr/>
        </p:nvPicPr>
        <p:blipFill>
          <a:blip r:embed="rId11"/>
          <a:stretch>
            <a:fillRect/>
          </a:stretch>
        </p:blipFill>
        <p:spPr>
          <a:xfrm>
            <a:off x="1412470" y="5374882"/>
            <a:ext cx="2216029" cy="1129275"/>
          </a:xfrm>
          <a:prstGeom prst="rect">
            <a:avLst/>
          </a:prstGeom>
        </p:spPr>
      </p:pic>
      <p:sp>
        <p:nvSpPr>
          <p:cNvPr id="28" name="Прямоугольник 27"/>
          <p:cNvSpPr/>
          <p:nvPr/>
        </p:nvSpPr>
        <p:spPr>
          <a:xfrm>
            <a:off x="3947764" y="6425521"/>
            <a:ext cx="1520031" cy="369332"/>
          </a:xfrm>
          <a:prstGeom prst="rect">
            <a:avLst/>
          </a:prstGeom>
        </p:spPr>
        <p:txBody>
          <a:bodyPr wrap="none">
            <a:spAutoFit/>
          </a:bodyPr>
          <a:lstStyle/>
          <a:p>
            <a:r>
              <a:rPr lang="en-US" b="1" spc="-1" dirty="0">
                <a:solidFill>
                  <a:srgbClr val="FFFF00"/>
                </a:solidFill>
                <a:ea typeface="DejaVu Sans"/>
              </a:rPr>
              <a:t>Life Science</a:t>
            </a:r>
            <a:endParaRPr lang="ru-RU" dirty="0">
              <a:solidFill>
                <a:srgbClr val="FFFF00"/>
              </a:solidFill>
            </a:endParaRPr>
          </a:p>
        </p:txBody>
      </p:sp>
      <p:sp>
        <p:nvSpPr>
          <p:cNvPr id="25" name="Прямоугольник 24"/>
          <p:cNvSpPr/>
          <p:nvPr/>
        </p:nvSpPr>
        <p:spPr>
          <a:xfrm>
            <a:off x="1883688" y="6546072"/>
            <a:ext cx="988476" cy="369332"/>
          </a:xfrm>
          <a:prstGeom prst="rect">
            <a:avLst/>
          </a:prstGeom>
        </p:spPr>
        <p:txBody>
          <a:bodyPr wrap="none">
            <a:spAutoFit/>
          </a:bodyPr>
          <a:lstStyle/>
          <a:p>
            <a:r>
              <a:rPr lang="en-US" b="1" spc="-1" dirty="0">
                <a:solidFill>
                  <a:srgbClr val="FFFF00"/>
                </a:solidFill>
                <a:ea typeface="DejaVu Sans"/>
              </a:rPr>
              <a:t>IT &amp; CC</a:t>
            </a:r>
            <a:endParaRPr lang="ru-RU" dirty="0">
              <a:solidFill>
                <a:srgbClr val="FFFF00"/>
              </a:solidFill>
            </a:endParaRPr>
          </a:p>
        </p:txBody>
      </p:sp>
    </p:spTree>
    <p:extLst>
      <p:ext uri="{BB962C8B-B14F-4D97-AF65-F5344CB8AC3E}">
        <p14:creationId xmlns:p14="http://schemas.microsoft.com/office/powerpoint/2010/main" val="30716248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TM04033921[[fn=Дамаск]]</Template>
  <TotalTime>18031</TotalTime>
  <Words>3724</Words>
  <Application>Microsoft Office PowerPoint</Application>
  <PresentationFormat>Широкоэкранный</PresentationFormat>
  <Paragraphs>472</Paragraphs>
  <Slides>41</Slides>
  <Notes>9</Notes>
  <HiddenSlides>0</HiddenSlides>
  <MMClips>0</MMClips>
  <ScaleCrop>false</ScaleCrop>
  <HeadingPairs>
    <vt:vector size="6" baseType="variant">
      <vt:variant>
        <vt:lpstr>Использованные шрифты</vt:lpstr>
      </vt:variant>
      <vt:variant>
        <vt:i4>20</vt:i4>
      </vt:variant>
      <vt:variant>
        <vt:lpstr>Тема</vt:lpstr>
      </vt:variant>
      <vt:variant>
        <vt:i4>1</vt:i4>
      </vt:variant>
      <vt:variant>
        <vt:lpstr>Заголовки слайдов</vt:lpstr>
      </vt:variant>
      <vt:variant>
        <vt:i4>41</vt:i4>
      </vt:variant>
    </vt:vector>
  </HeadingPairs>
  <TitlesOfParts>
    <vt:vector size="62" baseType="lpstr">
      <vt:lpstr>MS PGothic</vt:lpstr>
      <vt:lpstr>MS PGothic</vt:lpstr>
      <vt:lpstr>Arial</vt:lpstr>
      <vt:lpstr>Arial Black</vt:lpstr>
      <vt:lpstr>Book Antiqua</vt:lpstr>
      <vt:lpstr>Bookman Old Style</vt:lpstr>
      <vt:lpstr>Calibri</vt:lpstr>
      <vt:lpstr>Calibri (Основной текст)</vt:lpstr>
      <vt:lpstr>Cambria</vt:lpstr>
      <vt:lpstr>Candara</vt:lpstr>
      <vt:lpstr>Century Gothic (Заголовки)</vt:lpstr>
      <vt:lpstr>Corbel</vt:lpstr>
      <vt:lpstr>DejaVu Sans</vt:lpstr>
      <vt:lpstr>Helvetica Light</vt:lpstr>
      <vt:lpstr>Liberation Serif</vt:lpstr>
      <vt:lpstr>Rockwell</vt:lpstr>
      <vt:lpstr>Rockwell (Основной текст)</vt:lpstr>
      <vt:lpstr>Symbol</vt:lpstr>
      <vt:lpstr>Times New Roman</vt:lpstr>
      <vt:lpstr>Wingdings</vt:lpstr>
      <vt:lpstr>Damask</vt:lpstr>
      <vt:lpstr>Цифровые платформы и квантовые вычисления для научных проектов ОИЯИ</vt:lpstr>
      <vt:lpstr>Презентация PowerPoint</vt:lpstr>
      <vt:lpstr>Презентация PowerPoint</vt:lpstr>
      <vt:lpstr>Презентация PowerPoint</vt:lpstr>
      <vt:lpstr>  Эволюция ИТ </vt:lpstr>
      <vt:lpstr>Cloud – Fog – Edge Computing</vt:lpstr>
      <vt:lpstr>цифровые платформы</vt:lpstr>
      <vt:lpstr>Особенностями текущего этапа развития цифровых платформ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Research Data Management Platforms</vt:lpstr>
      <vt:lpstr>Презентация PowerPoint</vt:lpstr>
      <vt:lpstr>Презентация PowerPoint</vt:lpstr>
      <vt:lpstr>Презентация PowerPoint</vt:lpstr>
      <vt:lpstr>Исследование возможностей инфраструктуры для квантовой симуляции на суперкомпьютере "Говорун"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strizh</dc:creator>
  <cp:lastModifiedBy>Владимир Кореньков</cp:lastModifiedBy>
  <cp:revision>170</cp:revision>
  <dcterms:created xsi:type="dcterms:W3CDTF">2022-05-18T06:18:01Z</dcterms:created>
  <dcterms:modified xsi:type="dcterms:W3CDTF">2022-07-04T07:11:16Z</dcterms:modified>
</cp:coreProperties>
</file>