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64" r:id="rId2"/>
    <p:sldId id="279" r:id="rId3"/>
    <p:sldId id="293" r:id="rId4"/>
    <p:sldId id="284" r:id="rId5"/>
    <p:sldId id="273" r:id="rId6"/>
    <p:sldId id="275" r:id="rId7"/>
    <p:sldId id="290" r:id="rId8"/>
    <p:sldId id="291" r:id="rId9"/>
    <p:sldId id="292" r:id="rId10"/>
    <p:sldId id="277" r:id="rId11"/>
    <p:sldId id="274" r:id="rId12"/>
    <p:sldId id="285" r:id="rId13"/>
    <p:sldId id="287" r:id="rId14"/>
    <p:sldId id="280" r:id="rId15"/>
    <p:sldId id="278" r:id="rId16"/>
    <p:sldId id="276" r:id="rId17"/>
    <p:sldId id="283" r:id="rId18"/>
    <p:sldId id="288" r:id="rId19"/>
    <p:sldId id="263" r:id="rId20"/>
  </p:sldIdLst>
  <p:sldSz cx="9144000" cy="514826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53E8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78" y="-1152"/>
      </p:cViewPr>
      <p:guideLst>
        <p:guide orient="horz" pos="162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6DCCD-FB14-4FA8-B1C2-D065E82645DF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D96E1-DF61-4A53-9932-3DFD8899BB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548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84D8A-822D-488E-8D1C-8C90CBE022BE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70B7F-3432-4DBE-B821-B38A127FB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2022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FFF2DA-3FBA-458D-B0AC-B61A99A6C96E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420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FFF2DA-3FBA-458D-B0AC-B61A99A6C96E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3154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FFF2DA-3FBA-458D-B0AC-B61A99A6C96E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420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FFF2DA-3FBA-458D-B0AC-B61A99A6C96E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4201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FFF2DA-3FBA-458D-B0AC-B61A99A6C96E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4201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FFF2DA-3FBA-458D-B0AC-B61A99A6C96E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420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FFF2DA-3FBA-458D-B0AC-B61A99A6C96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420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FFF2DA-3FBA-458D-B0AC-B61A99A6C96E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420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FFF2DA-3FBA-458D-B0AC-B61A99A6C96E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420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FFF2DA-3FBA-458D-B0AC-B61A99A6C96E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420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FFF2DA-3FBA-458D-B0AC-B61A99A6C96E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420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FFF2DA-3FBA-458D-B0AC-B61A99A6C96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315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FFF2DA-3FBA-458D-B0AC-B61A99A6C96E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420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FFF2DA-3FBA-458D-B0AC-B61A99A6C96E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315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480925" y="1779403"/>
            <a:ext cx="4595131" cy="1440905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7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dirty="0" smtClean="0"/>
              <a:t>Тема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2" y="3781710"/>
            <a:ext cx="5903887" cy="360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dirty="0" smtClean="0"/>
              <a:t>Наименование мероприятия / название площадки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2" hasCustomPrompt="1"/>
          </p:nvPr>
        </p:nvSpPr>
        <p:spPr>
          <a:xfrm>
            <a:off x="468339" y="4198784"/>
            <a:ext cx="5903887" cy="7516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dirty="0" smtClean="0"/>
              <a:t>Фамилия Имя Отчество</a:t>
            </a:r>
            <a:br>
              <a:rPr lang="ru-RU" dirty="0" smtClean="0"/>
            </a:br>
            <a:r>
              <a:rPr lang="ru-RU" dirty="0" smtClean="0"/>
              <a:t>Должность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бивочный слайд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133971"/>
            <a:ext cx="5184775" cy="26638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1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dirty="0" err="1" smtClean="0"/>
              <a:t>Перебивочный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слайд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06169"/>
            <a:ext cx="8229600" cy="858044"/>
          </a:xfrm>
          <a:prstGeom prst="rect">
            <a:avLst/>
          </a:prstGeom>
        </p:spPr>
        <p:txBody>
          <a:bodyPr anchor="ctr"/>
          <a:lstStyle>
            <a:lvl1pPr algn="l">
              <a:defRPr sz="2300" b="1">
                <a:solidFill>
                  <a:srgbClr val="404040"/>
                </a:solidFill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2002"/>
            <a:ext cx="4186808" cy="25922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54013" indent="-309563">
              <a:defRPr sz="1200"/>
            </a:lvl2pPr>
            <a:lvl3pPr marL="628650" indent="-247650">
              <a:defRPr sz="1200"/>
            </a:lvl3pPr>
            <a:lvl4pPr marL="896938" indent="-247650">
              <a:defRPr sz="1200"/>
            </a:lvl4pPr>
            <a:lvl5pPr marL="1166813" indent="-247650"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477372" y="4674889"/>
            <a:ext cx="1450504" cy="274097"/>
          </a:xfrm>
          <a:prstGeom prst="rect">
            <a:avLst/>
          </a:prstGeom>
        </p:spPr>
        <p:txBody>
          <a:bodyPr/>
          <a:lstStyle>
            <a:lvl1pPr algn="r">
              <a:defRPr sz="7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5787" y="4625258"/>
            <a:ext cx="5327823" cy="21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/>
            </a:lvl1pPr>
          </a:lstStyle>
          <a:p>
            <a:pPr lvl="0"/>
            <a:r>
              <a:rPr lang="ru-RU" dirty="0" smtClean="0"/>
              <a:t>Место для указания источников и сносок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94168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2812" indent="-372812" algn="l" defTabSz="994168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07761" indent="-310677" algn="l" defTabSz="994168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42710" indent="-248543" algn="l" defTabSz="99416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9795" indent="-248543" algn="l" defTabSz="994168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6880" indent="-248543" algn="l" defTabSz="994168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3965" indent="-248543" algn="l" defTabSz="99416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1050" indent="-248543" algn="l" defTabSz="99416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8133" indent="-248543" algn="l" defTabSz="99416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5217" indent="-248543" algn="l" defTabSz="99416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41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085" algn="l" defTabSz="9941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4168" algn="l" defTabSz="9941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1253" algn="l" defTabSz="9941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8336" algn="l" defTabSz="9941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5422" algn="l" defTabSz="9941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2506" algn="l" defTabSz="9941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9591" algn="l" defTabSz="9941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76676" algn="l" defTabSz="9941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480925" y="1349995"/>
            <a:ext cx="6827379" cy="1440905"/>
          </a:xfrm>
        </p:spPr>
        <p:txBody>
          <a:bodyPr/>
          <a:lstStyle/>
          <a:p>
            <a:r>
              <a:rPr lang="ru-RU" sz="2000" dirty="0"/>
              <a:t>Разработка высокоэффективного электромагнитного </a:t>
            </a:r>
            <a:r>
              <a:rPr lang="ru-RU" sz="2000" dirty="0" smtClean="0"/>
              <a:t>масс-сепаратора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для </a:t>
            </a:r>
            <a:r>
              <a:rPr lang="ru-RU" sz="2000" dirty="0"/>
              <a:t>комплекса разделения изотопов трансплутониевых элементов</a:t>
            </a:r>
            <a:endParaRPr lang="ru-RU" sz="2000" dirty="0" smtClean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468339" y="4176463"/>
            <a:ext cx="6551933" cy="1061964"/>
          </a:xfrm>
        </p:spPr>
        <p:txBody>
          <a:bodyPr/>
          <a:lstStyle/>
          <a:p>
            <a:r>
              <a:rPr lang="ru-RU" dirty="0" smtClean="0"/>
              <a:t>ФГУП </a:t>
            </a:r>
            <a:r>
              <a:rPr lang="ru-RU" dirty="0" smtClean="0"/>
              <a:t>«РФЯЦ-ВНИИЭФ»</a:t>
            </a:r>
            <a:endParaRPr lang="en-US" dirty="0" smtClean="0"/>
          </a:p>
          <a:p>
            <a:r>
              <a:rPr lang="ru-RU" dirty="0" smtClean="0"/>
              <a:t>АО «НИИЭФА им. Д.В. Ефремова»</a:t>
            </a:r>
            <a:endParaRPr lang="en-US" dirty="0" smtClean="0"/>
          </a:p>
          <a:p>
            <a:endParaRPr lang="ru-RU" sz="400" dirty="0" smtClean="0"/>
          </a:p>
          <a:p>
            <a:r>
              <a:rPr lang="ru-RU" dirty="0" smtClean="0"/>
              <a:t>Рычков Юрий Владимирович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916748"/>
            <a:ext cx="72008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Проект реализуется при поддержке Госкорпорации «Росатом» в рамках выполнения работ по федеральному проекту «Разработка новых материалов и технологий для перспективных энергетических систем» комплексной программы </a:t>
            </a:r>
            <a:r>
              <a:rPr lang="ru-RU" sz="1400" dirty="0" smtClean="0"/>
              <a:t>«</a:t>
            </a:r>
            <a:r>
              <a:rPr lang="ru-RU" sz="1400" dirty="0"/>
              <a:t>Развитие техники, технологий и научных исследований в области использования атомной энергии в Российской Федерации до 2024 года</a:t>
            </a:r>
            <a:r>
              <a:rPr lang="ru-RU" sz="1400" dirty="0" smtClean="0"/>
              <a:t>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31018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323850" y="-18157"/>
            <a:ext cx="82296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dirty="0" smtClean="0">
                <a:solidFill>
                  <a:schemeClr val="tx2"/>
                </a:solidFill>
              </a:rPr>
              <a:t>Диспергирующий электромагнит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693025" y="4875213"/>
            <a:ext cx="1450975" cy="27305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60D72371-184B-4AE4-8FA5-F602A6D1CD41}" type="slidenum">
              <a:rPr lang="ru-RU" sz="1400" smtClean="0"/>
              <a:pPr algn="r">
                <a:defRPr/>
              </a:pPr>
              <a:t>10</a:t>
            </a:fld>
            <a:endParaRPr lang="ru-RU" sz="1400" dirty="0"/>
          </a:p>
        </p:txBody>
      </p:sp>
      <p:pic>
        <p:nvPicPr>
          <p:cNvPr id="1026" name="Picture 40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9" t="6030" r="36380" b="3481"/>
          <a:stretch>
            <a:fillRect/>
          </a:stretch>
        </p:blipFill>
        <p:spPr bwMode="auto">
          <a:xfrm flipH="1">
            <a:off x="6161533" y="1205979"/>
            <a:ext cx="2874963" cy="2664296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773931"/>
            <a:ext cx="6336704" cy="3173462"/>
          </a:xfrm>
        </p:spPr>
        <p:txBody>
          <a:bodyPr/>
          <a:lstStyle/>
          <a:p>
            <a:pPr>
              <a:spcAft>
                <a:spcPts val="1200"/>
              </a:spcAft>
              <a:defRPr/>
            </a:pPr>
            <a:r>
              <a:rPr lang="ru-RU" altLang="ru-RU" sz="1600" b="1" dirty="0" smtClean="0"/>
              <a:t>Основные технические требования:</a:t>
            </a:r>
          </a:p>
          <a:p>
            <a:pPr marL="176213" indent="-176213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600" dirty="0" smtClean="0"/>
              <a:t>дисперсия на </a:t>
            </a:r>
            <a:r>
              <a:rPr lang="ru-RU" altLang="ru-RU" sz="1600" b="1" dirty="0" smtClean="0"/>
              <a:t>1% </a:t>
            </a:r>
            <a:r>
              <a:rPr lang="ru-RU" altLang="ru-RU" sz="1600" dirty="0" smtClean="0"/>
              <a:t>относительной разности масс – </a:t>
            </a:r>
            <a:br>
              <a:rPr lang="ru-RU" altLang="ru-RU" sz="1600" dirty="0" smtClean="0"/>
            </a:br>
            <a:r>
              <a:rPr lang="ru-RU" altLang="ru-RU" sz="1600" dirty="0" smtClean="0"/>
              <a:t>не менее </a:t>
            </a:r>
            <a:r>
              <a:rPr lang="ru-RU" altLang="ru-RU" sz="1600" b="1" dirty="0" smtClean="0"/>
              <a:t>35 мм</a:t>
            </a:r>
          </a:p>
          <a:p>
            <a:pPr marL="176213" indent="-176213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600" dirty="0" smtClean="0"/>
              <a:t>магнитное поле – </a:t>
            </a:r>
            <a:r>
              <a:rPr lang="ru-RU" altLang="ru-RU" sz="1600" b="1" dirty="0" smtClean="0"/>
              <a:t>неоднородное</a:t>
            </a:r>
            <a:r>
              <a:rPr lang="ru-RU" altLang="ru-RU" sz="1600" dirty="0" smtClean="0"/>
              <a:t>, показатель спада поля </a:t>
            </a:r>
            <a:r>
              <a:rPr lang="en-US" altLang="ru-RU" sz="1600" b="1" dirty="0" smtClean="0"/>
              <a:t>n</a:t>
            </a:r>
            <a:r>
              <a:rPr lang="ru-RU" altLang="ru-RU" sz="1600" b="1" dirty="0" smtClean="0"/>
              <a:t>=1</a:t>
            </a:r>
            <a:r>
              <a:rPr lang="ru-RU" altLang="ru-RU" sz="1600" dirty="0" smtClean="0"/>
              <a:t> </a:t>
            </a:r>
          </a:p>
          <a:p>
            <a:pPr marL="176213" indent="-176213">
              <a:spcAft>
                <a:spcPts val="300"/>
              </a:spcAft>
              <a:buClr>
                <a:srgbClr val="2E658E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600" dirty="0" smtClean="0"/>
              <a:t>радиус средней траектории – </a:t>
            </a:r>
            <a:r>
              <a:rPr lang="ru-RU" altLang="ru-RU" sz="1600" b="1" dirty="0" smtClean="0"/>
              <a:t>700 мм</a:t>
            </a:r>
          </a:p>
          <a:p>
            <a:pPr marL="176213" indent="-176213">
              <a:spcAft>
                <a:spcPts val="300"/>
              </a:spcAft>
              <a:buClr>
                <a:srgbClr val="2E658E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600" dirty="0" smtClean="0"/>
              <a:t>полный угол отклонения пучка – </a:t>
            </a:r>
            <a:r>
              <a:rPr lang="ru-RU" altLang="ru-RU" sz="1600" b="1" dirty="0" smtClean="0"/>
              <a:t>180°</a:t>
            </a:r>
          </a:p>
          <a:p>
            <a:pPr marL="176213" indent="-176213">
              <a:spcAft>
                <a:spcPts val="300"/>
              </a:spcAft>
              <a:buClr>
                <a:srgbClr val="2E658E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600" dirty="0" smtClean="0"/>
              <a:t>магнитная индукция на</a:t>
            </a:r>
            <a:r>
              <a:rPr lang="en-US" altLang="ru-RU" sz="1600" dirty="0" smtClean="0"/>
              <a:t> </a:t>
            </a:r>
            <a:r>
              <a:rPr lang="ru-RU" altLang="ru-RU" sz="1600" dirty="0" smtClean="0"/>
              <a:t>средней траектории – до </a:t>
            </a:r>
            <a:r>
              <a:rPr lang="ru-RU" altLang="ru-RU" sz="1600" b="1" dirty="0" smtClean="0"/>
              <a:t>0,8 Тл</a:t>
            </a:r>
            <a:endParaRPr lang="ru-RU" altLang="ru-RU" sz="1600" dirty="0" smtClean="0"/>
          </a:p>
          <a:p>
            <a:pPr marL="176213" indent="-176213">
              <a:spcAft>
                <a:spcPts val="300"/>
              </a:spcAft>
              <a:buClr>
                <a:srgbClr val="2E658E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600" dirty="0" smtClean="0"/>
              <a:t>радиальная фокусировка – формой границ магнитного поля</a:t>
            </a:r>
            <a:endParaRPr lang="en-US" altLang="ru-RU" sz="1600" dirty="0" smtClean="0"/>
          </a:p>
          <a:p>
            <a:pPr>
              <a:spcBef>
                <a:spcPts val="600"/>
              </a:spcBef>
            </a:pPr>
            <a:endParaRPr lang="en-US" altLang="ru-RU" sz="1600" b="1" dirty="0" smtClean="0"/>
          </a:p>
          <a:p>
            <a:pPr>
              <a:spcBef>
                <a:spcPts val="600"/>
              </a:spcBef>
            </a:pPr>
            <a:endParaRPr lang="en-US" altLang="ru-RU" sz="1600" b="1" dirty="0" smtClean="0"/>
          </a:p>
          <a:p>
            <a:pPr>
              <a:spcBef>
                <a:spcPts val="600"/>
              </a:spcBef>
            </a:pPr>
            <a:r>
              <a:rPr lang="ru-RU" altLang="ru-RU" sz="1600" b="1" dirty="0" smtClean="0"/>
              <a:t>Разрабатывается совместно</a:t>
            </a:r>
            <a:r>
              <a:rPr lang="en-US" altLang="ru-RU" sz="1600" b="1" dirty="0" smtClean="0"/>
              <a:t> </a:t>
            </a:r>
            <a:r>
              <a:rPr lang="ru-RU" altLang="ru-RU" sz="1600" b="1" dirty="0" smtClean="0"/>
              <a:t/>
            </a:r>
            <a:br>
              <a:rPr lang="ru-RU" altLang="ru-RU" sz="1600" b="1" dirty="0" smtClean="0"/>
            </a:br>
            <a:r>
              <a:rPr lang="ru-RU" altLang="ru-RU" sz="1600" b="1" dirty="0" smtClean="0"/>
              <a:t>с АО «НИИЭФА им. Д.В. Ефремова»</a:t>
            </a:r>
          </a:p>
          <a:p>
            <a:pPr>
              <a:spcAft>
                <a:spcPts val="300"/>
              </a:spcAft>
              <a:buClr>
                <a:srgbClr val="2E658E"/>
              </a:buClr>
              <a:defRPr/>
            </a:pPr>
            <a:endParaRPr lang="ru-RU" altLang="ru-RU" sz="1600" dirty="0" smtClean="0"/>
          </a:p>
          <a:p>
            <a:pPr marL="176213" indent="-176213">
              <a:spcAft>
                <a:spcPts val="300"/>
              </a:spcAft>
              <a:buClr>
                <a:srgbClr val="2E658E"/>
              </a:buClr>
              <a:buFont typeface="Arial" panose="020B0604020202020204" pitchFamily="34" charset="0"/>
              <a:buChar char="•"/>
              <a:defRPr/>
            </a:pPr>
            <a:endParaRPr lang="ru-RU" altLang="ru-RU" sz="1600" b="1" dirty="0" smtClean="0"/>
          </a:p>
          <a:p>
            <a:pPr>
              <a:spcAft>
                <a:spcPts val="300"/>
              </a:spcAft>
              <a:buClr>
                <a:srgbClr val="2E658E"/>
              </a:buClr>
              <a:defRPr/>
            </a:pPr>
            <a:endParaRPr lang="ru-RU" altLang="ru-RU" sz="1600" b="1" dirty="0" smtClean="0"/>
          </a:p>
          <a:p>
            <a:endParaRPr lang="ru-RU" sz="1600" dirty="0"/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6593581" y="3840658"/>
            <a:ext cx="244291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/>
              <a:t>Общий вид диспергирующего магнита</a:t>
            </a:r>
            <a:endParaRPr lang="ru-RU" alt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77099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TextBox 8"/>
          <p:cNvSpPr txBox="1">
            <a:spLocks noChangeArrowheads="1"/>
          </p:cNvSpPr>
          <p:nvPr/>
        </p:nvSpPr>
        <p:spPr bwMode="auto">
          <a:xfrm>
            <a:off x="1379110" y="4499183"/>
            <a:ext cx="37689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 dirty="0"/>
              <a:t>Схема ионно-оптической </a:t>
            </a:r>
            <a:r>
              <a:rPr lang="ru-RU" altLang="ru-RU" sz="1400" b="1" dirty="0" smtClean="0"/>
              <a:t>системы диспергирующего </a:t>
            </a:r>
            <a:r>
              <a:rPr lang="ru-RU" altLang="ru-RU" sz="1400" b="1" dirty="0"/>
              <a:t>электромагнита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693025" y="4883026"/>
            <a:ext cx="1450975" cy="27305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60D72371-184B-4AE4-8FA5-F602A6D1CD41}" type="slidenum">
              <a:rPr lang="ru-RU" sz="1400" smtClean="0"/>
              <a:pPr algn="r">
                <a:defRPr/>
              </a:pPr>
              <a:t>11</a:t>
            </a:fld>
            <a:endParaRPr lang="ru-RU" sz="1400" dirty="0"/>
          </a:p>
        </p:txBody>
      </p:sp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-18157"/>
            <a:ext cx="82296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dirty="0" smtClean="0">
                <a:solidFill>
                  <a:schemeClr val="tx2"/>
                </a:solidFill>
              </a:rPr>
              <a:t>Границы и распределение поля </a:t>
            </a:r>
            <a:br>
              <a:rPr lang="ru-RU" altLang="ru-RU" dirty="0" smtClean="0">
                <a:solidFill>
                  <a:schemeClr val="tx2"/>
                </a:solidFill>
              </a:rPr>
            </a:br>
            <a:r>
              <a:rPr lang="ru-RU" altLang="ru-RU" dirty="0" smtClean="0">
                <a:solidFill>
                  <a:schemeClr val="tx2"/>
                </a:solidFill>
              </a:rPr>
              <a:t>диспергирующего электромагнита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323528" y="745577"/>
            <a:ext cx="6025740" cy="3556746"/>
            <a:chOff x="467544" y="745577"/>
            <a:chExt cx="6025740" cy="3556746"/>
          </a:xfrm>
        </p:grpSpPr>
        <p:pic>
          <p:nvPicPr>
            <p:cNvPr id="1026" name="Picture 2" descr="D:\Новый сепаратор\2022\Презентация для заседеания совета РАН (3-9 июля 2022, Санкт-Петербург)\К расчету магнита с МЭ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745577"/>
              <a:ext cx="5521684" cy="355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Прямоугольник 3"/>
                <p:cNvSpPr/>
                <p:nvPr/>
              </p:nvSpPr>
              <p:spPr>
                <a:xfrm>
                  <a:off x="467544" y="1091685"/>
                  <a:ext cx="1944216" cy="220252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050" b="1" i="1" dirty="0" smtClean="0">
                      <a:solidFill>
                        <a:schemeClr val="tx1"/>
                      </a:solidFill>
                    </a:rPr>
                    <a:t>R</a:t>
                  </a:r>
                  <a:r>
                    <a:rPr lang="en-US" sz="1050" b="1" i="1" baseline="-25000" dirty="0">
                      <a:solidFill>
                        <a:schemeClr val="tx1"/>
                      </a:solidFill>
                    </a:rPr>
                    <a:t>r</a:t>
                  </a:r>
                  <a:r>
                    <a:rPr lang="ru-RU" sz="1050" b="1" i="1" baseline="-25000" dirty="0">
                      <a:solidFill>
                        <a:schemeClr val="tx1"/>
                      </a:solidFill>
                    </a:rPr>
                    <a:t>1</a:t>
                  </a:r>
                  <a:r>
                    <a:rPr lang="ru-RU" sz="1050" b="1" dirty="0">
                      <a:solidFill>
                        <a:schemeClr val="tx1"/>
                      </a:solidFill>
                    </a:rPr>
                    <a:t> </a:t>
                  </a:r>
                  <a:r>
                    <a:rPr lang="ru-RU" sz="1050" b="1" dirty="0" smtClean="0">
                      <a:solidFill>
                        <a:schemeClr val="tx1"/>
                      </a:solidFill>
                    </a:rPr>
                    <a:t>– </a:t>
                  </a:r>
                  <a:r>
                    <a:rPr lang="ru-RU" sz="1050" b="1" dirty="0">
                      <a:solidFill>
                        <a:schemeClr val="tx1"/>
                      </a:solidFill>
                    </a:rPr>
                    <a:t>радиус входной границы </a:t>
                  </a:r>
                  <a:r>
                    <a:rPr lang="ru-RU" sz="1050" b="1" dirty="0" smtClean="0">
                      <a:solidFill>
                        <a:schemeClr val="tx1"/>
                      </a:solidFill>
                    </a:rPr>
                    <a:t>анализатора</a:t>
                  </a:r>
                </a:p>
                <a:p>
                  <a:endParaRPr lang="ru-RU" sz="1050" b="1" dirty="0">
                    <a:solidFill>
                      <a:schemeClr val="tx1"/>
                    </a:solidFill>
                  </a:endParaRPr>
                </a:p>
                <a:p>
                  <a:pPr>
                    <a:spcAft>
                      <a:spcPts val="300"/>
                    </a:spcAft>
                  </a:pPr>
                  <a:r>
                    <a:rPr lang="en-US" sz="1050" b="1" i="1" dirty="0">
                      <a:solidFill>
                        <a:schemeClr val="tx1"/>
                      </a:solidFill>
                    </a:rPr>
                    <a:t>R</a:t>
                  </a:r>
                  <a:r>
                    <a:rPr lang="en-US" sz="1050" b="1" i="1" baseline="-25000" dirty="0">
                      <a:solidFill>
                        <a:schemeClr val="tx1"/>
                      </a:solidFill>
                    </a:rPr>
                    <a:t>r</a:t>
                  </a:r>
                  <a:r>
                    <a:rPr lang="ru-RU" sz="1050" b="1" i="1" baseline="-25000" dirty="0" smtClean="0">
                      <a:solidFill>
                        <a:schemeClr val="tx1"/>
                      </a:solidFill>
                    </a:rPr>
                    <a:t>2</a:t>
                  </a:r>
                  <a:r>
                    <a:rPr lang="ru-RU" sz="1050" b="1" dirty="0" smtClean="0">
                      <a:solidFill>
                        <a:schemeClr val="tx1"/>
                      </a:solidFill>
                    </a:rPr>
                    <a:t> – </a:t>
                  </a:r>
                  <a:r>
                    <a:rPr lang="ru-RU" sz="1050" b="1" dirty="0">
                      <a:solidFill>
                        <a:schemeClr val="tx1"/>
                      </a:solidFill>
                    </a:rPr>
                    <a:t>радиус </a:t>
                  </a:r>
                  <a:r>
                    <a:rPr lang="ru-RU" sz="1050" b="1" dirty="0" smtClean="0">
                      <a:solidFill>
                        <a:schemeClr val="tx1"/>
                      </a:solidFill>
                    </a:rPr>
                    <a:t>в</a:t>
                  </a:r>
                  <a:r>
                    <a:rPr lang="ru-RU" sz="1050" b="1" dirty="0">
                      <a:solidFill>
                        <a:schemeClr val="tx1"/>
                      </a:solidFill>
                    </a:rPr>
                    <a:t>ы</a:t>
                  </a:r>
                  <a:r>
                    <a:rPr lang="ru-RU" sz="1050" b="1" dirty="0" smtClean="0">
                      <a:solidFill>
                        <a:schemeClr val="tx1"/>
                      </a:solidFill>
                    </a:rPr>
                    <a:t>ходной </a:t>
                  </a:r>
                  <a:r>
                    <a:rPr lang="ru-RU" sz="1050" b="1" dirty="0">
                      <a:solidFill>
                        <a:schemeClr val="tx1"/>
                      </a:solidFill>
                    </a:rPr>
                    <a:t>границы </a:t>
                  </a:r>
                  <a:r>
                    <a:rPr lang="ru-RU" sz="1050" b="1" dirty="0" smtClean="0">
                      <a:solidFill>
                        <a:schemeClr val="tx1"/>
                      </a:solidFill>
                    </a:rPr>
                    <a:t>анализатора</a:t>
                  </a:r>
                </a:p>
                <a:p>
                  <a:pPr>
                    <a:spcAft>
                      <a:spcPts val="300"/>
                    </a:spcAft>
                  </a:pPr>
                  <a:endParaRPr lang="ru-RU" sz="1050" b="1" dirty="0">
                    <a:solidFill>
                      <a:schemeClr val="tx1"/>
                    </a:solidFill>
                  </a:endParaRPr>
                </a:p>
                <a:p>
                  <a:r>
                    <a:rPr lang="en-US" sz="1050" b="1" i="1" dirty="0" smtClean="0">
                      <a:solidFill>
                        <a:schemeClr val="tx1"/>
                      </a:solidFill>
                    </a:rPr>
                    <a:t>d</a:t>
                  </a:r>
                  <a:r>
                    <a:rPr lang="ru-RU" sz="1050" b="1" i="1" baseline="-25000" dirty="0" smtClean="0">
                      <a:solidFill>
                        <a:schemeClr val="tx1"/>
                      </a:solidFill>
                    </a:rPr>
                    <a:t>0</a:t>
                  </a:r>
                  <a:r>
                    <a:rPr lang="ru-RU" sz="1050" b="1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ru-RU" sz="1050" b="1" dirty="0">
                      <a:solidFill>
                        <a:schemeClr val="tx1"/>
                      </a:solidFill>
                    </a:rPr>
                    <a:t>– межполюсное расстояние на средней </a:t>
                  </a:r>
                  <a:r>
                    <a:rPr lang="ru-RU" sz="1050" b="1" dirty="0" smtClean="0">
                      <a:solidFill>
                        <a:schemeClr val="tx1"/>
                      </a:solidFill>
                    </a:rPr>
                    <a:t>траектории</a:t>
                  </a:r>
                </a:p>
                <a:p>
                  <a:endParaRPr lang="ru-RU" sz="1050" b="1" dirty="0">
                    <a:solidFill>
                      <a:schemeClr val="tx1"/>
                    </a:solidFill>
                  </a:endParaRPr>
                </a:p>
                <a:p>
                  <a:r>
                    <a:rPr lang="en-US" sz="1050" b="1" i="1" dirty="0" smtClean="0"/>
                    <a:t>δ</a:t>
                  </a:r>
                  <a:r>
                    <a:rPr lang="en-US" sz="1050" b="1" i="1" baseline="-25000" dirty="0" smtClean="0"/>
                    <a:t>0</a:t>
                  </a:r>
                  <a:r>
                    <a:rPr lang="ru-RU" sz="1050" b="1" i="1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ru-RU" sz="1050" b="1" dirty="0">
                      <a:solidFill>
                        <a:schemeClr val="tx1"/>
                      </a:solidFill>
                    </a:rPr>
                    <a:t>= </a:t>
                  </a:r>
                  <a14:m>
                    <m:oMath xmlns:m="http://schemas.openxmlformats.org/officeDocument/2006/math">
                      <m:r>
                        <a:rPr lang="ru-RU" sz="1050" b="1" i="1">
                          <a:solidFill>
                            <a:schemeClr val="tx1"/>
                          </a:solidFill>
                          <a:latin typeface="Cambria Math"/>
                        </a:rPr>
                        <m:t>𝟐</m:t>
                      </m:r>
                      <m:r>
                        <a:rPr lang="ru-RU" sz="1050" b="1" i="1">
                          <a:solidFill>
                            <a:schemeClr val="tx1"/>
                          </a:solidFill>
                          <a:latin typeface="Cambria Math"/>
                        </a:rPr>
                        <m:t>𝒂𝒓𝒄𝒕𝒈</m:t>
                      </m:r>
                      <m:f>
                        <m:fPr>
                          <m:ctrlPr>
                            <a:rPr lang="ru-RU" sz="105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05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05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ru-RU" sz="105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>
                            <a:rPr lang="ru-RU" sz="105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  <m:sSub>
                            <m:sSubPr>
                              <m:ctrlPr>
                                <a:rPr lang="ru-RU" sz="105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105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ru-RU" sz="105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</m:oMath>
                  </a14:m>
                  <a:r>
                    <a:rPr lang="ru-RU" sz="1050" b="1" dirty="0">
                      <a:solidFill>
                        <a:schemeClr val="tx1"/>
                      </a:solidFill>
                    </a:rPr>
                    <a:t> – угол раствора </a:t>
                  </a:r>
                  <a:r>
                    <a:rPr lang="ru-RU" sz="1050" b="1" dirty="0" smtClean="0">
                      <a:solidFill>
                        <a:schemeClr val="tx1"/>
                      </a:solidFill>
                    </a:rPr>
                    <a:t>полюсов</a:t>
                  </a:r>
                  <a:endParaRPr lang="ru-RU" sz="105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4" name="Прямоугольник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1091685"/>
                  <a:ext cx="1944216" cy="220252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83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Группа 2"/>
          <p:cNvGrpSpPr/>
          <p:nvPr/>
        </p:nvGrpSpPr>
        <p:grpSpPr>
          <a:xfrm>
            <a:off x="5704334" y="917947"/>
            <a:ext cx="3692202" cy="4123620"/>
            <a:chOff x="5704334" y="989955"/>
            <a:chExt cx="3692202" cy="4123620"/>
          </a:xfrm>
        </p:grpSpPr>
        <p:sp>
          <p:nvSpPr>
            <p:cNvPr id="6151" name="TextBox 12"/>
            <p:cNvSpPr txBox="1">
              <a:spLocks noChangeArrowheads="1"/>
            </p:cNvSpPr>
            <p:nvPr/>
          </p:nvSpPr>
          <p:spPr bwMode="auto">
            <a:xfrm>
              <a:off x="5704334" y="4590355"/>
              <a:ext cx="3692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ru-RU" altLang="ru-RU" sz="1400" b="1" dirty="0"/>
                <a:t>Напряженность магнитного </a:t>
              </a:r>
              <a:r>
                <a:rPr lang="ru-RU" altLang="ru-RU" sz="1400" b="1" dirty="0" smtClean="0"/>
                <a:t>поля</a:t>
              </a:r>
              <a:br>
                <a:rPr lang="ru-RU" altLang="ru-RU" sz="1400" b="1" dirty="0" smtClean="0"/>
              </a:br>
              <a:r>
                <a:rPr lang="ru-RU" altLang="ru-RU" sz="1400" b="1" dirty="0" smtClean="0"/>
                <a:t>в межполюсном зазоре,</a:t>
              </a:r>
              <a:r>
                <a:rPr lang="en-US" altLang="ru-RU" sz="1400" b="1" dirty="0" smtClean="0"/>
                <a:t> </a:t>
              </a:r>
              <a:r>
                <a:rPr lang="ru-RU" altLang="ru-RU" sz="1400" b="1" dirty="0"/>
                <a:t>А/м</a:t>
              </a:r>
            </a:p>
          </p:txBody>
        </p:sp>
        <p:pic>
          <p:nvPicPr>
            <p:cNvPr id="2050" name="Picture 2" descr="D:\Новый сепаратор\2022\Презентация для заседеания совета РАН (3-9 июля 2022, Санкт-Петербург)\v0.523\Magnetic_field_pp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5267" y="989955"/>
              <a:ext cx="2161188" cy="320061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/>
          </p:spPr>
        </p:pic>
        <p:pic>
          <p:nvPicPr>
            <p:cNvPr id="2051" name="Picture 3" descr="D:\Новый сепаратор\2022\Презентация для заседеания совета РАН (3-9 июля 2022, Санкт-Петербург)\v0.523\Magnetic_field_legend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1779" y="4256885"/>
              <a:ext cx="2462709" cy="296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Прямоугольник 11"/>
              <p:cNvSpPr/>
              <p:nvPr/>
            </p:nvSpPr>
            <p:spPr>
              <a:xfrm>
                <a:off x="6372200" y="2202172"/>
                <a:ext cx="1656184" cy="5159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𝑩</m:t>
                      </m:r>
                      <m:d>
                        <m:dPr>
                          <m:ctrlPr>
                            <a:rPr lang="ru-RU" sz="1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1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𝒓</m:t>
                          </m:r>
                        </m:e>
                      </m:d>
                      <m:r>
                        <a:rPr lang="ru-RU" sz="1600" b="1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1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𝑩</m:t>
                          </m:r>
                        </m:e>
                        <m:sub>
                          <m:r>
                            <a:rPr lang="ru-RU" sz="1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f>
                        <m:fPr>
                          <m:ctrlPr>
                            <a:rPr lang="ru-RU" sz="1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6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16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ru-RU" sz="16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>
                            <a:rPr lang="ru-RU" sz="1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𝒓</m:t>
                          </m:r>
                        </m:den>
                      </m:f>
                    </m:oMath>
                  </m:oMathPara>
                </a14:m>
                <a:endParaRPr lang="ru-RU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2202172"/>
                <a:ext cx="1656184" cy="5159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32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693025" y="4883026"/>
            <a:ext cx="1450975" cy="27305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60D72371-184B-4AE4-8FA5-F602A6D1CD41}" type="slidenum">
              <a:rPr lang="ru-RU" sz="1400" smtClean="0"/>
              <a:pPr algn="r">
                <a:defRPr/>
              </a:pPr>
              <a:t>12</a:t>
            </a:fld>
            <a:endParaRPr lang="ru-RU" sz="1400" dirty="0"/>
          </a:p>
        </p:txBody>
      </p:sp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-18157"/>
            <a:ext cx="82296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dirty="0" smtClean="0">
                <a:solidFill>
                  <a:schemeClr val="tx2"/>
                </a:solidFill>
              </a:rPr>
              <a:t>Варианты конструктивного исполнения</a:t>
            </a:r>
            <a:br>
              <a:rPr lang="ru-RU" altLang="ru-RU" dirty="0" smtClean="0">
                <a:solidFill>
                  <a:schemeClr val="tx2"/>
                </a:solidFill>
              </a:rPr>
            </a:br>
            <a:r>
              <a:rPr lang="ru-RU" altLang="ru-RU" dirty="0" smtClean="0">
                <a:solidFill>
                  <a:schemeClr val="tx2"/>
                </a:solidFill>
              </a:rPr>
              <a:t>диспергирующего электромагнита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123682"/>
              </p:ext>
            </p:extLst>
          </p:nvPr>
        </p:nvGraphicFramePr>
        <p:xfrm>
          <a:off x="251520" y="853815"/>
          <a:ext cx="8640960" cy="38805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8152"/>
                <a:gridCol w="1818202"/>
                <a:gridCol w="1818202"/>
                <a:gridCol w="1818202"/>
                <a:gridCol w="1818202"/>
              </a:tblGrid>
              <a:tr h="9459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435" marR="36435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435" marR="36435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С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435" marR="36435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435" marR="36435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435" marR="36435" marT="0" marB="0">
                    <a:solidFill>
                      <a:schemeClr val="bg1"/>
                    </a:solidFill>
                  </a:tcPr>
                </a:tc>
              </a:tr>
              <a:tr h="6303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435" marR="36435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МДС, </a:t>
                      </a:r>
                      <a:r>
                        <a:rPr lang="ru-RU" sz="1200" dirty="0" err="1">
                          <a:effectLst/>
                        </a:rPr>
                        <a:t>А∙в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435" marR="36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2 × 14 000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435" marR="36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2 × 14 744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435" marR="36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2 × 13500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435" marR="36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1 × 27000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435" marR="36435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Мощность, </a:t>
                      </a:r>
                      <a:r>
                        <a:rPr lang="ru-RU" sz="1200" dirty="0">
                          <a:effectLst/>
                        </a:rPr>
                        <a:t>кВт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435" marR="36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13,6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435" marR="36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15,2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435" marR="36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12,2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435" marR="36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6,2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435" marR="36435" marT="0" marB="0" anchor="ctr"/>
                </a:tc>
              </a:tr>
              <a:tr h="4787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Габаритные </a:t>
                      </a:r>
                      <a:r>
                        <a:rPr lang="ru-RU" sz="1200" dirty="0" smtClean="0">
                          <a:effectLst/>
                        </a:rPr>
                        <a:t>размеры,</a:t>
                      </a:r>
                      <a:r>
                        <a:rPr lang="ru-RU" sz="1200" baseline="0" dirty="0" smtClean="0">
                          <a:effectLst/>
                        </a:rPr>
                        <a:t> м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435" marR="36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2,16 × 1,22 × 0,61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435" marR="36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2,33 × 1,31 × 0,61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435" marR="36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1,93 × 1,40 × 1,23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435" marR="36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1,75 × 1,40 × 1,23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435" marR="36435" marT="0" marB="0" anchor="ctr"/>
                </a:tc>
              </a:tr>
              <a:tr h="4573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Масса </a:t>
                      </a:r>
                      <a:r>
                        <a:rPr lang="ru-RU" sz="1200" dirty="0" smtClean="0">
                          <a:effectLst/>
                        </a:rPr>
                        <a:t>меди, </a:t>
                      </a:r>
                      <a:r>
                        <a:rPr lang="ru-RU" sz="1200" dirty="0">
                          <a:effectLst/>
                        </a:rPr>
                        <a:t>кг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435" marR="36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267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435" marR="36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267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435" marR="36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267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435" marR="36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176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435" marR="36435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Масса </a:t>
                      </a:r>
                      <a:r>
                        <a:rPr lang="ru-RU" sz="1200" dirty="0" smtClean="0">
                          <a:effectLst/>
                        </a:rPr>
                        <a:t>стали, кг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435" marR="36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6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718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435" marR="36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6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976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435" marR="36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14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277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435" marR="36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14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256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435" marR="36435" marT="0" marB="0" anchor="ctr"/>
                </a:tc>
              </a:tr>
            </a:tbl>
          </a:graphicData>
        </a:graphic>
      </p:graphicFrame>
      <p:pic>
        <p:nvPicPr>
          <p:cNvPr id="2051" name="Рисунок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09774"/>
            <a:ext cx="1728192" cy="94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Рисунок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852" y="1200847"/>
            <a:ext cx="1521412" cy="122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Рисунок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42666"/>
            <a:ext cx="1500126" cy="128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65334"/>
            <a:ext cx="1713640" cy="92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7092280" y="845939"/>
            <a:ext cx="1800200" cy="3888432"/>
          </a:xfrm>
          <a:prstGeom prst="round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28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 bwMode="auto">
          <a:xfrm>
            <a:off x="323528" y="-18157"/>
            <a:ext cx="82296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dirty="0" smtClean="0">
                <a:solidFill>
                  <a:schemeClr val="tx2"/>
                </a:solidFill>
              </a:rPr>
              <a:t>Моделировани</a:t>
            </a:r>
            <a:r>
              <a:rPr lang="ru-RU" altLang="ru-RU" dirty="0">
                <a:solidFill>
                  <a:schemeClr val="tx2"/>
                </a:solidFill>
              </a:rPr>
              <a:t>е</a:t>
            </a:r>
            <a:r>
              <a:rPr lang="en-US" altLang="ru-RU" dirty="0" smtClean="0">
                <a:solidFill>
                  <a:schemeClr val="tx2"/>
                </a:solidFill>
              </a:rPr>
              <a:t> </a:t>
            </a:r>
            <a:r>
              <a:rPr lang="ru-RU" altLang="ru-RU" dirty="0" smtClean="0">
                <a:solidFill>
                  <a:schemeClr val="tx2"/>
                </a:solidFill>
              </a:rPr>
              <a:t>магнитного поля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703889" y="4875213"/>
            <a:ext cx="1450975" cy="27305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60D72371-184B-4AE4-8FA5-F602A6D1CD41}" type="slidenum">
              <a:rPr lang="ru-RU" sz="1400" smtClean="0"/>
              <a:pPr algn="r">
                <a:defRPr/>
              </a:pPr>
              <a:t>13</a:t>
            </a:fld>
            <a:endParaRPr lang="ru-RU" sz="14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1785082" y="4309094"/>
            <a:ext cx="6045412" cy="749367"/>
            <a:chOff x="352243" y="4183426"/>
            <a:chExt cx="6045412" cy="749367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352243" y="4208299"/>
              <a:ext cx="6045412" cy="724494"/>
              <a:chOff x="251518" y="3547132"/>
              <a:chExt cx="6045412" cy="724494"/>
            </a:xfrm>
          </p:grpSpPr>
          <p:sp>
            <p:nvSpPr>
              <p:cNvPr id="7172" name="TextBox 8"/>
              <p:cNvSpPr txBox="1">
                <a:spLocks noChangeArrowheads="1"/>
              </p:cNvSpPr>
              <p:nvPr/>
            </p:nvSpPr>
            <p:spPr bwMode="auto">
              <a:xfrm>
                <a:off x="870893" y="3547132"/>
                <a:ext cx="5426037" cy="7244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ru-RU" sz="1400" b="1" dirty="0" smtClean="0"/>
                  <a:t>требуемое распределение</a:t>
                </a:r>
                <a:endParaRPr lang="en-US" sz="1400" b="1" dirty="0" smtClean="0"/>
              </a:p>
              <a:p>
                <a:pPr>
                  <a:lnSpc>
                    <a:spcPct val="150000"/>
                  </a:lnSpc>
                </a:pPr>
                <a:r>
                  <a:rPr lang="ru-RU" sz="1400" b="1" dirty="0" smtClean="0"/>
                  <a:t>результат моделирования</a:t>
                </a:r>
                <a:r>
                  <a:rPr lang="en-US" sz="1400" b="1" dirty="0" smtClean="0"/>
                  <a:t>   </a:t>
                </a:r>
                <a:r>
                  <a:rPr lang="el-GR" sz="1500" b="1" i="1" dirty="0" smtClean="0">
                    <a:latin typeface="Calibri"/>
                  </a:rPr>
                  <a:t>Δ</a:t>
                </a:r>
                <a:r>
                  <a:rPr lang="en-US" sz="1500" b="1" i="1" dirty="0" smtClean="0">
                    <a:latin typeface="Calibri"/>
                  </a:rPr>
                  <a:t>B &lt; 0,1%</a:t>
                </a:r>
                <a:r>
                  <a:rPr lang="ru-RU" sz="1500" b="1" dirty="0" smtClean="0"/>
                  <a:t> </a:t>
                </a:r>
                <a:r>
                  <a:rPr lang="ru-RU" sz="1400" b="1" dirty="0" smtClean="0"/>
                  <a:t>в рабочем диапазоне</a:t>
                </a:r>
                <a:endParaRPr lang="ru-RU" sz="1400" b="1" dirty="0"/>
              </a:p>
            </p:txBody>
          </p:sp>
          <p:cxnSp>
            <p:nvCxnSpPr>
              <p:cNvPr id="5" name="Прямая соединительная линия 4"/>
              <p:cNvCxnSpPr/>
              <p:nvPr/>
            </p:nvCxnSpPr>
            <p:spPr>
              <a:xfrm>
                <a:off x="251520" y="3745423"/>
                <a:ext cx="555985" cy="0"/>
              </a:xfrm>
              <a:prstGeom prst="line">
                <a:avLst/>
              </a:prstGeom>
              <a:ln w="15875">
                <a:solidFill>
                  <a:srgbClr val="1E53E8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251518" y="4090833"/>
                <a:ext cx="555985" cy="0"/>
              </a:xfrm>
              <a:prstGeom prst="line">
                <a:avLst/>
              </a:prstGeom>
              <a:ln w="15875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Прямоугольник 5"/>
                <p:cNvSpPr/>
                <p:nvPr/>
              </p:nvSpPr>
              <p:spPr>
                <a:xfrm>
                  <a:off x="3211169" y="4183426"/>
                  <a:ext cx="1656184" cy="45986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1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𝑩</m:t>
                        </m:r>
                        <m:d>
                          <m:dPr>
                            <m:ctrlPr>
                              <a:rPr lang="ru-RU" sz="1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1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𝒓</m:t>
                            </m:r>
                          </m:e>
                        </m:d>
                        <m:r>
                          <a:rPr lang="ru-RU" sz="1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ru-RU" sz="1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1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𝑩</m:t>
                            </m:r>
                          </m:e>
                          <m:sub>
                            <m:r>
                              <a:rPr lang="ru-RU" sz="1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f>
                          <m:fPr>
                            <m:ctrlPr>
                              <a:rPr lang="ru-RU" sz="1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1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sz="1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ru-RU" sz="1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</m:num>
                          <m:den>
                            <m:r>
                              <a:rPr lang="ru-RU" sz="1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𝒓</m:t>
                            </m:r>
                          </m:den>
                        </m:f>
                      </m:oMath>
                    </m:oMathPara>
                  </a14:m>
                  <a:endParaRPr lang="ru-RU" sz="16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6" name="Прямоугольник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1169" y="4183426"/>
                  <a:ext cx="1656184" cy="45986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052" name="Picture 4" descr="D:\Новый сепаратор\2022\Презентация для заседеания совета РАН (3-9 июля 2022, Санкт-Петербург)\Материалы для доклада\B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49" y="845939"/>
            <a:ext cx="7270427" cy="346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31719" y="3202458"/>
            <a:ext cx="182094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рабочий диапазон</a:t>
            </a:r>
            <a:endParaRPr lang="ru-RU" sz="1400" b="1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970000" y="3510235"/>
            <a:ext cx="3168352" cy="0"/>
          </a:xfrm>
          <a:prstGeom prst="straightConnector1">
            <a:avLst/>
          </a:prstGeom>
          <a:ln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70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 bwMode="auto">
          <a:xfrm>
            <a:off x="323528" y="-18157"/>
            <a:ext cx="82296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dirty="0" smtClean="0">
                <a:solidFill>
                  <a:schemeClr val="tx2"/>
                </a:solidFill>
              </a:rPr>
              <a:t>Траектории ионных пучков</a:t>
            </a:r>
          </a:p>
        </p:txBody>
      </p:sp>
      <p:sp>
        <p:nvSpPr>
          <p:cNvPr id="7172" name="TextBox 8"/>
          <p:cNvSpPr txBox="1">
            <a:spLocks noChangeArrowheads="1"/>
          </p:cNvSpPr>
          <p:nvPr/>
        </p:nvSpPr>
        <p:spPr bwMode="auto">
          <a:xfrm>
            <a:off x="1290207" y="4313356"/>
            <a:ext cx="26192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/>
              <a:t>Траектории </a:t>
            </a:r>
            <a:r>
              <a:rPr lang="ru-RU" altLang="ru-RU" sz="1400" b="1" dirty="0"/>
              <a:t>ионных </a:t>
            </a:r>
            <a:r>
              <a:rPr lang="ru-RU" altLang="ru-RU" sz="1400" b="1" dirty="0" smtClean="0"/>
              <a:t>пучков</a:t>
            </a:r>
            <a:endParaRPr lang="en-US" altLang="ru-RU" sz="1400" b="1" dirty="0"/>
          </a:p>
          <a:p>
            <a:pPr algn="ctr" eaLnBrk="1" hangingPunct="1"/>
            <a:r>
              <a:rPr lang="en-US" altLang="ru-RU" sz="1400" b="1" dirty="0" smtClean="0"/>
              <a:t>(</a:t>
            </a:r>
            <a:r>
              <a:rPr lang="ru-RU" altLang="ru-RU" sz="1400" b="1" dirty="0" smtClean="0"/>
              <a:t>рабочее вещество</a:t>
            </a:r>
            <a:r>
              <a:rPr lang="en-US" altLang="ru-RU" sz="1400" b="1" dirty="0" smtClean="0"/>
              <a:t> –</a:t>
            </a:r>
            <a:r>
              <a:rPr lang="ru-RU" altLang="ru-RU" sz="1400" b="1" dirty="0" smtClean="0"/>
              <a:t> </a:t>
            </a:r>
            <a:r>
              <a:rPr lang="en-US" altLang="ru-RU" sz="1400" b="1" i="1" dirty="0" smtClean="0"/>
              <a:t>CfCl</a:t>
            </a:r>
            <a:r>
              <a:rPr lang="en-US" altLang="ru-RU" sz="1400" b="1" i="1" baseline="-25000" dirty="0" smtClean="0"/>
              <a:t>3 </a:t>
            </a:r>
            <a:r>
              <a:rPr lang="en-US" altLang="ru-RU" sz="1400" b="1" i="1" dirty="0" smtClean="0"/>
              <a:t>)</a:t>
            </a:r>
            <a:endParaRPr lang="ru-RU" altLang="ru-RU" sz="1400" b="1" dirty="0"/>
          </a:p>
        </p:txBody>
      </p:sp>
      <p:sp>
        <p:nvSpPr>
          <p:cNvPr id="7175" name="TextBox 16"/>
          <p:cNvSpPr txBox="1">
            <a:spLocks noChangeArrowheads="1"/>
          </p:cNvSpPr>
          <p:nvPr/>
        </p:nvSpPr>
        <p:spPr bwMode="auto">
          <a:xfrm>
            <a:off x="5508104" y="4211731"/>
            <a:ext cx="363589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/>
              <a:t>Расчетный </a:t>
            </a:r>
            <a:r>
              <a:rPr lang="ru-RU" altLang="ru-RU" sz="1400" b="1" dirty="0"/>
              <a:t>спектр </a:t>
            </a:r>
            <a:r>
              <a:rPr lang="ru-RU" altLang="ru-RU" sz="1400" b="1" dirty="0" smtClean="0"/>
              <a:t>масс изотопов калифорния </a:t>
            </a:r>
            <a:r>
              <a:rPr lang="ru-RU" altLang="ru-RU" sz="1400" b="1" dirty="0" smtClean="0"/>
              <a:t>и </a:t>
            </a:r>
            <a:r>
              <a:rPr lang="ru-RU" altLang="ru-RU" sz="1400" b="1" dirty="0" smtClean="0"/>
              <a:t>положение входных щелей приемных коробок</a:t>
            </a:r>
            <a:endParaRPr lang="ru-RU" altLang="ru-RU" sz="14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703889" y="4875213"/>
            <a:ext cx="1450975" cy="27305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60D72371-184B-4AE4-8FA5-F602A6D1CD41}" type="slidenum">
              <a:rPr lang="ru-RU" sz="1400" smtClean="0"/>
              <a:pPr algn="r">
                <a:defRPr/>
              </a:pPr>
              <a:t>14</a:t>
            </a:fld>
            <a:endParaRPr lang="ru-RU" sz="1400" dirty="0"/>
          </a:p>
        </p:txBody>
      </p:sp>
      <p:pic>
        <p:nvPicPr>
          <p:cNvPr id="3074" name="Picture 2" descr="D:\Новый сепаратор\2022\Презентация для заседеания совета РАН (3-9 июля 2022, Санкт-Петербург)\v0.523\Trajectories_color_p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061964"/>
            <a:ext cx="5527223" cy="302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8"/>
          <p:cNvSpPr txBox="1">
            <a:spLocks noChangeArrowheads="1"/>
          </p:cNvSpPr>
          <p:nvPr/>
        </p:nvSpPr>
        <p:spPr bwMode="auto">
          <a:xfrm>
            <a:off x="837153" y="1042799"/>
            <a:ext cx="9985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400" b="1" dirty="0" smtClean="0"/>
              <a:t>источник</a:t>
            </a:r>
          </a:p>
          <a:p>
            <a:pPr eaLnBrk="1" hangingPunct="1"/>
            <a:r>
              <a:rPr lang="ru-RU" altLang="ru-RU" sz="1400" b="1" dirty="0" smtClean="0"/>
              <a:t>ионов</a:t>
            </a:r>
            <a:endParaRPr lang="ru-RU" altLang="ru-RU" sz="1400" b="1" dirty="0"/>
          </a:p>
        </p:txBody>
      </p:sp>
      <p:sp>
        <p:nvSpPr>
          <p:cNvPr id="39" name="TextBox 8"/>
          <p:cNvSpPr txBox="1">
            <a:spLocks noChangeArrowheads="1"/>
          </p:cNvSpPr>
          <p:nvPr/>
        </p:nvSpPr>
        <p:spPr bwMode="auto">
          <a:xfrm>
            <a:off x="-11489" y="3851111"/>
            <a:ext cx="10550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/>
              <a:t>приёмник</a:t>
            </a:r>
          </a:p>
          <a:p>
            <a:pPr algn="ctr" eaLnBrk="1" hangingPunct="1"/>
            <a:r>
              <a:rPr lang="ru-RU" altLang="ru-RU" sz="1400" b="1" dirty="0" smtClean="0"/>
              <a:t>изотопов</a:t>
            </a:r>
            <a:endParaRPr lang="ru-RU" altLang="ru-RU" sz="1400" b="1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5580112" y="888330"/>
            <a:ext cx="3563888" cy="3289722"/>
            <a:chOff x="5580112" y="888330"/>
            <a:chExt cx="3563888" cy="3100476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5580112" y="888330"/>
              <a:ext cx="3563888" cy="3100476"/>
              <a:chOff x="5580112" y="888330"/>
              <a:chExt cx="3563888" cy="3100476"/>
            </a:xfrm>
          </p:grpSpPr>
          <p:grpSp>
            <p:nvGrpSpPr>
              <p:cNvPr id="4" name="Группа 3"/>
              <p:cNvGrpSpPr/>
              <p:nvPr/>
            </p:nvGrpSpPr>
            <p:grpSpPr>
              <a:xfrm>
                <a:off x="5580112" y="888330"/>
                <a:ext cx="3563888" cy="3100476"/>
                <a:chOff x="5580112" y="888330"/>
                <a:chExt cx="3563888" cy="3100476"/>
              </a:xfrm>
            </p:grpSpPr>
            <p:pic>
              <p:nvPicPr>
                <p:cNvPr id="3076" name="Picture 4" descr="D:\Новый сепаратор\2022\Презентация для заседеания совета РАН (3-9 июля 2022, Санкт-Петербург)\v0.523\Spectre.png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004" r="1" b="6234"/>
                <a:stretch/>
              </p:blipFill>
              <p:spPr bwMode="auto">
                <a:xfrm>
                  <a:off x="5998369" y="1334570"/>
                  <a:ext cx="3121908" cy="258020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7" name="TextBox 6"/>
                <p:cNvSpPr txBox="1"/>
                <p:nvPr/>
              </p:nvSpPr>
              <p:spPr>
                <a:xfrm>
                  <a:off x="6300192" y="1314000"/>
                  <a:ext cx="2843808" cy="6091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900" b="1" dirty="0" smtClean="0"/>
                    <a:t>  </a:t>
                  </a:r>
                  <a:r>
                    <a:rPr lang="ru-RU" sz="1200" b="1" dirty="0" smtClean="0"/>
                    <a:t>249  </a:t>
                  </a:r>
                  <a:r>
                    <a:rPr lang="en-US" sz="1200" b="1" dirty="0" smtClean="0"/>
                    <a:t>    </a:t>
                  </a:r>
                  <a:r>
                    <a:rPr lang="ru-RU" sz="800" b="1" dirty="0" smtClean="0"/>
                    <a:t>  </a:t>
                  </a:r>
                  <a:r>
                    <a:rPr lang="ru-RU" sz="1200" b="1" dirty="0" smtClean="0"/>
                    <a:t>  </a:t>
                  </a:r>
                  <a:r>
                    <a:rPr lang="ru-RU" sz="1000" b="1" dirty="0" smtClean="0"/>
                    <a:t> </a:t>
                  </a:r>
                  <a:r>
                    <a:rPr lang="ru-RU" sz="1200" b="1" dirty="0" smtClean="0"/>
                    <a:t>250   </a:t>
                  </a:r>
                  <a:r>
                    <a:rPr lang="en-US" sz="1200" b="1" dirty="0" smtClean="0"/>
                    <a:t>     </a:t>
                  </a:r>
                  <a:r>
                    <a:rPr lang="ru-RU" sz="1200" b="1" dirty="0" smtClean="0"/>
                    <a:t> 251    </a:t>
                  </a:r>
                  <a:r>
                    <a:rPr lang="en-US" sz="1200" b="1" dirty="0" smtClean="0"/>
                    <a:t>    </a:t>
                  </a:r>
                  <a:r>
                    <a:rPr lang="ru-RU" sz="1200" b="1" dirty="0" smtClean="0"/>
                    <a:t> 252</a:t>
                  </a:r>
                </a:p>
                <a:p>
                  <a:r>
                    <a:rPr lang="ru-RU" sz="1200" b="1" dirty="0" smtClean="0"/>
                    <a:t>  </a:t>
                  </a:r>
                  <a:r>
                    <a:rPr lang="en-US" sz="1200" b="1" dirty="0" smtClean="0"/>
                    <a:t> </a:t>
                  </a:r>
                  <a:r>
                    <a:rPr lang="ru-RU" sz="900" b="1" dirty="0" smtClean="0"/>
                    <a:t>  </a:t>
                  </a:r>
                  <a:r>
                    <a:rPr lang="ru-RU" sz="1200" b="1" dirty="0" smtClean="0"/>
                    <a:t>↓       </a:t>
                  </a:r>
                  <a:r>
                    <a:rPr lang="en-US" sz="1200" b="1" dirty="0" smtClean="0"/>
                    <a:t>    </a:t>
                  </a:r>
                  <a:r>
                    <a:rPr lang="ru-RU" sz="1200" b="1" dirty="0" smtClean="0"/>
                    <a:t> </a:t>
                  </a:r>
                  <a:r>
                    <a:rPr lang="ru-RU" sz="800" b="1" dirty="0" smtClean="0"/>
                    <a:t>  </a:t>
                  </a:r>
                  <a:r>
                    <a:rPr lang="ru-RU" sz="1200" b="1" dirty="0" smtClean="0"/>
                    <a:t>↓      </a:t>
                  </a:r>
                  <a:r>
                    <a:rPr lang="en-US" sz="1200" b="1" dirty="0" smtClean="0"/>
                    <a:t>   </a:t>
                  </a:r>
                  <a:r>
                    <a:rPr lang="ru-RU" sz="1200" b="1" dirty="0" smtClean="0"/>
                    <a:t>  </a:t>
                  </a:r>
                  <a:r>
                    <a:rPr lang="ru-RU" sz="900" b="1" dirty="0" smtClean="0"/>
                    <a:t>   </a:t>
                  </a:r>
                  <a:r>
                    <a:rPr lang="ru-RU" sz="1200" b="1" dirty="0" smtClean="0"/>
                    <a:t>↓   </a:t>
                  </a:r>
                  <a:r>
                    <a:rPr lang="en-US" sz="1200" b="1" dirty="0" smtClean="0"/>
                    <a:t>   </a:t>
                  </a:r>
                  <a:r>
                    <a:rPr lang="ru-RU" sz="1200" b="1" dirty="0" smtClean="0"/>
                    <a:t>       ↓</a:t>
                  </a:r>
                  <a:endParaRPr lang="ru-RU" sz="1200" b="1" dirty="0"/>
                </a:p>
                <a:p>
                  <a:endParaRPr lang="ru-RU" sz="1200" b="1" dirty="0"/>
                </a:p>
              </p:txBody>
            </p:sp>
            <p:sp>
              <p:nvSpPr>
                <p:cNvPr id="3" name="Прямоугольник 2"/>
                <p:cNvSpPr/>
                <p:nvPr/>
              </p:nvSpPr>
              <p:spPr>
                <a:xfrm>
                  <a:off x="6156176" y="3572951"/>
                  <a:ext cx="2771913" cy="3480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ru-RU" b="1" dirty="0" smtClean="0"/>
                    <a:t>R </a:t>
                  </a:r>
                  <a:r>
                    <a:rPr lang="ru-RU" altLang="ru-RU" b="1" dirty="0" smtClean="0"/>
                    <a:t>=</a:t>
                  </a:r>
                  <a:r>
                    <a:rPr lang="en-US" altLang="ru-RU" b="1" dirty="0" smtClean="0"/>
                    <a:t> 9700  </a:t>
                  </a:r>
                  <a:r>
                    <a:rPr lang="ru-RU" altLang="ru-RU" b="1" dirty="0" smtClean="0"/>
                    <a:t>   </a:t>
                  </a:r>
                  <a:r>
                    <a:rPr lang="en-US" altLang="ru-RU" b="1" dirty="0" smtClean="0"/>
                    <a:t> D = 14,3 </a:t>
                  </a:r>
                  <a:r>
                    <a:rPr lang="ru-RU" altLang="ru-RU" b="1" dirty="0" smtClean="0"/>
                    <a:t>мм</a:t>
                  </a:r>
                  <a:endParaRPr lang="ru-RU" b="1" dirty="0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5932761" y="888330"/>
                  <a:ext cx="3103735" cy="4786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spcAft>
                      <a:spcPts val="600"/>
                    </a:spcAft>
                  </a:pPr>
                  <a:r>
                    <a:rPr lang="ru-RU" sz="1100" b="1" dirty="0" smtClean="0"/>
                    <a:t>-</a:t>
                  </a:r>
                  <a:r>
                    <a:rPr lang="en-US" sz="1100" b="1" dirty="0" smtClean="0"/>
                    <a:t>y, </a:t>
                  </a:r>
                  <a:r>
                    <a:rPr lang="ru-RU" sz="1100" b="1" dirty="0" smtClean="0"/>
                    <a:t>мм</a:t>
                  </a:r>
                </a:p>
                <a:p>
                  <a:r>
                    <a:rPr lang="ru-RU" sz="1100" b="1" dirty="0" smtClean="0"/>
                    <a:t>660      670     680      690     700      710     720</a:t>
                  </a:r>
                  <a:endParaRPr lang="ru-RU" sz="1100" b="1" dirty="0"/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5592850" y="1263079"/>
                  <a:ext cx="450764" cy="2900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400" b="1" dirty="0" smtClean="0"/>
                    <a:t>10</a:t>
                  </a:r>
                  <a:r>
                    <a:rPr lang="ru-RU" sz="1400" b="1" baseline="30000" dirty="0" smtClean="0"/>
                    <a:t>5</a:t>
                  </a:r>
                  <a:endParaRPr lang="ru-RU" sz="1400" b="1" baseline="30000" dirty="0"/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5593774" y="1762298"/>
                  <a:ext cx="450764" cy="2900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400" b="1" dirty="0" smtClean="0"/>
                    <a:t>10</a:t>
                  </a:r>
                  <a:r>
                    <a:rPr lang="ru-RU" sz="1400" b="1" baseline="30000" dirty="0"/>
                    <a:t>4</a:t>
                  </a: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5589525" y="2214091"/>
                  <a:ext cx="450764" cy="2900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400" b="1" dirty="0" smtClean="0"/>
                    <a:t>10</a:t>
                  </a:r>
                  <a:r>
                    <a:rPr lang="ru-RU" sz="1400" b="1" baseline="30000" dirty="0"/>
                    <a:t>3</a:t>
                  </a: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585230" y="2718147"/>
                  <a:ext cx="450764" cy="2900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400" b="1" dirty="0" smtClean="0"/>
                    <a:t>10</a:t>
                  </a:r>
                  <a:r>
                    <a:rPr lang="ru-RU" sz="1400" b="1" baseline="30000" dirty="0"/>
                    <a:t>2</a:t>
                  </a: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5587732" y="3202458"/>
                  <a:ext cx="450764" cy="2900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400" b="1" dirty="0" smtClean="0"/>
                    <a:t>10</a:t>
                  </a:r>
                  <a:r>
                    <a:rPr lang="ru-RU" sz="1400" b="1" baseline="30000" dirty="0"/>
                    <a:t>1</a:t>
                  </a: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5580112" y="3698734"/>
                  <a:ext cx="450764" cy="2900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400" b="1" dirty="0" smtClean="0"/>
                    <a:t>10</a:t>
                  </a:r>
                  <a:r>
                    <a:rPr lang="ru-RU" sz="1400" b="1" baseline="30000" dirty="0"/>
                    <a:t>0</a:t>
                  </a:r>
                </a:p>
              </p:txBody>
            </p:sp>
          </p:grpSp>
          <p:grpSp>
            <p:nvGrpSpPr>
              <p:cNvPr id="17" name="Группа 16"/>
              <p:cNvGrpSpPr/>
              <p:nvPr/>
            </p:nvGrpSpPr>
            <p:grpSpPr>
              <a:xfrm>
                <a:off x="7848000" y="1760400"/>
                <a:ext cx="144000" cy="1749835"/>
                <a:chOff x="7848000" y="1760400"/>
                <a:chExt cx="144000" cy="1749835"/>
              </a:xfrm>
            </p:grpSpPr>
            <p:cxnSp>
              <p:nvCxnSpPr>
                <p:cNvPr id="6" name="Прямая соединительная линия 5"/>
                <p:cNvCxnSpPr/>
                <p:nvPr/>
              </p:nvCxnSpPr>
              <p:spPr>
                <a:xfrm>
                  <a:off x="7848000" y="1762298"/>
                  <a:ext cx="0" cy="1747937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Прямая соединительная линия 20"/>
                <p:cNvCxnSpPr/>
                <p:nvPr/>
              </p:nvCxnSpPr>
              <p:spPr>
                <a:xfrm>
                  <a:off x="7992000" y="1760400"/>
                  <a:ext cx="0" cy="1747937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Группа 25"/>
              <p:cNvGrpSpPr/>
              <p:nvPr/>
            </p:nvGrpSpPr>
            <p:grpSpPr>
              <a:xfrm>
                <a:off x="8496000" y="1782043"/>
                <a:ext cx="144000" cy="1757224"/>
                <a:chOff x="7848000" y="1753011"/>
                <a:chExt cx="144000" cy="1757224"/>
              </a:xfrm>
            </p:grpSpPr>
            <p:cxnSp>
              <p:nvCxnSpPr>
                <p:cNvPr id="27" name="Прямая соединительная линия 26"/>
                <p:cNvCxnSpPr/>
                <p:nvPr/>
              </p:nvCxnSpPr>
              <p:spPr>
                <a:xfrm>
                  <a:off x="7848000" y="1762298"/>
                  <a:ext cx="0" cy="1747937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Прямая соединительная линия 27"/>
                <p:cNvCxnSpPr/>
                <p:nvPr/>
              </p:nvCxnSpPr>
              <p:spPr>
                <a:xfrm>
                  <a:off x="7992000" y="1753011"/>
                  <a:ext cx="0" cy="1747937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" name="Группа 28"/>
              <p:cNvGrpSpPr/>
              <p:nvPr/>
            </p:nvGrpSpPr>
            <p:grpSpPr>
              <a:xfrm>
                <a:off x="7207200" y="1773893"/>
                <a:ext cx="144000" cy="1748844"/>
                <a:chOff x="7848000" y="1762298"/>
                <a:chExt cx="144000" cy="1748844"/>
              </a:xfrm>
            </p:grpSpPr>
            <p:cxnSp>
              <p:nvCxnSpPr>
                <p:cNvPr id="30" name="Прямая соединительная линия 29"/>
                <p:cNvCxnSpPr/>
                <p:nvPr/>
              </p:nvCxnSpPr>
              <p:spPr>
                <a:xfrm>
                  <a:off x="7848000" y="1762298"/>
                  <a:ext cx="0" cy="1747937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Прямая соединительная линия 30"/>
                <p:cNvCxnSpPr/>
                <p:nvPr/>
              </p:nvCxnSpPr>
              <p:spPr>
                <a:xfrm>
                  <a:off x="7992000" y="1763205"/>
                  <a:ext cx="0" cy="1747937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" name="Группа 31"/>
              <p:cNvGrpSpPr/>
              <p:nvPr/>
            </p:nvGrpSpPr>
            <p:grpSpPr>
              <a:xfrm>
                <a:off x="6552000" y="1785532"/>
                <a:ext cx="144000" cy="1747937"/>
                <a:chOff x="7848000" y="1762298"/>
                <a:chExt cx="144000" cy="1747937"/>
              </a:xfrm>
            </p:grpSpPr>
            <p:cxnSp>
              <p:nvCxnSpPr>
                <p:cNvPr id="33" name="Прямая соединительная линия 32"/>
                <p:cNvCxnSpPr/>
                <p:nvPr/>
              </p:nvCxnSpPr>
              <p:spPr>
                <a:xfrm>
                  <a:off x="7848000" y="1762298"/>
                  <a:ext cx="0" cy="1747937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Прямая соединительная линия 33"/>
                <p:cNvCxnSpPr/>
                <p:nvPr/>
              </p:nvCxnSpPr>
              <p:spPr>
                <a:xfrm>
                  <a:off x="7992000" y="1762298"/>
                  <a:ext cx="0" cy="174600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8" name="Прямая соединительная линия 7"/>
            <p:cNvCxnSpPr/>
            <p:nvPr/>
          </p:nvCxnSpPr>
          <p:spPr>
            <a:xfrm>
              <a:off x="6552000" y="1785532"/>
              <a:ext cx="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7207200" y="1773893"/>
              <a:ext cx="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7848000" y="1762298"/>
              <a:ext cx="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8496000" y="1786978"/>
              <a:ext cx="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6552000" y="3536023"/>
              <a:ext cx="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7207200" y="3522737"/>
              <a:ext cx="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7848000" y="3510235"/>
              <a:ext cx="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8496000" y="3536023"/>
              <a:ext cx="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2510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Новый сепаратор\2022\Презентация для заседеания совета РАН (3-9 июля 2022, Санкт-Петербург)\Приемник изотопов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17999"/>
            <a:ext cx="4896544" cy="356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323850" y="-18157"/>
            <a:ext cx="82296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dirty="0" smtClean="0">
                <a:solidFill>
                  <a:schemeClr val="tx2"/>
                </a:solidFill>
              </a:rPr>
              <a:t>Приемник изотопов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693025" y="4875213"/>
            <a:ext cx="1450975" cy="27305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60D72371-184B-4AE4-8FA5-F602A6D1CD41}" type="slidenum">
              <a:rPr lang="ru-RU" sz="1400" smtClean="0"/>
              <a:pPr algn="r">
                <a:defRPr/>
              </a:pPr>
              <a:t>15</a:t>
            </a:fld>
            <a:endParaRPr lang="ru-RU" sz="1400" dirty="0"/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683568" y="4714626"/>
            <a:ext cx="27363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/>
              <a:t>Блок приемных коробок</a:t>
            </a:r>
            <a:endParaRPr lang="ru-RU" altLang="ru-RU" sz="1400" b="1" dirty="0"/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5580112" y="4714626"/>
            <a:ext cx="27363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/>
              <a:t>Приемник изотопов</a:t>
            </a:r>
            <a:endParaRPr lang="ru-RU" altLang="ru-RU" sz="14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629915"/>
            <a:ext cx="5976664" cy="1805310"/>
          </a:xfrm>
        </p:spPr>
        <p:txBody>
          <a:bodyPr/>
          <a:lstStyle/>
          <a:p>
            <a:pPr marL="179388" indent="-179388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cs typeface="Times New Roman"/>
              </a:rPr>
              <a:t>размеры входной щели приемной коробки – </a:t>
            </a:r>
            <a:r>
              <a:rPr lang="ru-RU" sz="1600" b="1" dirty="0">
                <a:cs typeface="Times New Roman"/>
              </a:rPr>
              <a:t>40 мм × 3 мм</a:t>
            </a:r>
          </a:p>
          <a:p>
            <a:pPr marL="179388" indent="-179388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ru-RU" sz="1600" dirty="0" smtClean="0"/>
              <a:t>ход </a:t>
            </a:r>
            <a:r>
              <a:rPr lang="ru-RU" sz="1600" dirty="0"/>
              <a:t>перемещения блока приемных коробок – </a:t>
            </a:r>
            <a:r>
              <a:rPr lang="ru-RU" sz="1600" b="1" dirty="0" smtClean="0">
                <a:cs typeface="Times New Roman"/>
              </a:rPr>
              <a:t>300 </a:t>
            </a:r>
            <a:r>
              <a:rPr lang="ru-RU" sz="1600" b="1" dirty="0">
                <a:cs typeface="Times New Roman"/>
              </a:rPr>
              <a:t>мм</a:t>
            </a:r>
          </a:p>
          <a:p>
            <a:pPr marL="179388" indent="-179388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ru-RU" sz="1600" dirty="0" smtClean="0"/>
              <a:t>одновременный прием </a:t>
            </a:r>
            <a:r>
              <a:rPr lang="ru-RU" sz="1600" dirty="0" smtClean="0"/>
              <a:t>всех </a:t>
            </a:r>
            <a:r>
              <a:rPr lang="ru-RU" sz="1600" dirty="0" smtClean="0"/>
              <a:t>разделенных изотопов</a:t>
            </a:r>
            <a:br>
              <a:rPr lang="ru-RU" sz="1600" dirty="0" smtClean="0"/>
            </a:br>
            <a:r>
              <a:rPr lang="ru-RU" sz="1600" dirty="0" smtClean="0"/>
              <a:t>с измерением ионного тока в каждой приемной коробке</a:t>
            </a:r>
            <a:endParaRPr lang="ru-RU" sz="1600" dirty="0"/>
          </a:p>
          <a:p>
            <a:pPr marL="179388" indent="-179388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ru-RU" sz="1600" dirty="0"/>
              <a:t>минимальное </a:t>
            </a:r>
            <a:r>
              <a:rPr lang="ru-RU" sz="1600" dirty="0" smtClean="0"/>
              <a:t>перекрестное изотопное загрязнение</a:t>
            </a:r>
            <a:endParaRPr lang="ru-RU" sz="1600" dirty="0"/>
          </a:p>
          <a:p>
            <a:pPr marL="179388" indent="-179388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ru-RU" sz="1600" dirty="0"/>
              <a:t>технологичность извлечения приемных </a:t>
            </a:r>
            <a:r>
              <a:rPr lang="ru-RU" sz="1600" dirty="0" smtClean="0"/>
              <a:t>коробок</a:t>
            </a:r>
            <a:endParaRPr lang="ru-RU" sz="1600" dirty="0"/>
          </a:p>
        </p:txBody>
      </p:sp>
      <p:pic>
        <p:nvPicPr>
          <p:cNvPr id="2051" name="Picture 3" descr="D:\Новый сепаратор\2022\Презентация для заседеания совета РАН (3-9 июля 2022, Санкт-Петербург)\ПрИ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38" y="2626394"/>
            <a:ext cx="2351514" cy="215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69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323850" y="-18157"/>
            <a:ext cx="82296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dirty="0" smtClean="0">
                <a:solidFill>
                  <a:schemeClr val="tx2"/>
                </a:solidFill>
              </a:rPr>
              <a:t>Вакуумная система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693025" y="4875213"/>
            <a:ext cx="1450975" cy="27305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60D72371-184B-4AE4-8FA5-F602A6D1CD41}" type="slidenum">
              <a:rPr lang="ru-RU" sz="1400" smtClean="0"/>
              <a:pPr algn="r">
                <a:defRPr/>
              </a:pPr>
              <a:t>16</a:t>
            </a:fld>
            <a:endParaRPr lang="ru-RU" sz="14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768821"/>
            <a:ext cx="8136904" cy="1733302"/>
          </a:xfrm>
        </p:spPr>
        <p:txBody>
          <a:bodyPr/>
          <a:lstStyle/>
          <a:p>
            <a:pPr marL="176213" indent="-176213">
              <a:lnSpc>
                <a:spcPct val="110000"/>
              </a:lnSpc>
              <a:spcAft>
                <a:spcPts val="300"/>
              </a:spcAft>
              <a:buClr>
                <a:srgbClr val="2E658E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600" dirty="0" smtClean="0"/>
              <a:t>рабочее </a:t>
            </a:r>
            <a:r>
              <a:rPr lang="ru-RU" altLang="ru-RU" sz="1600" dirty="0"/>
              <a:t>давление в вакуумной камере – </a:t>
            </a:r>
            <a:r>
              <a:rPr lang="ru-RU" altLang="ru-RU" sz="1600" b="1" dirty="0" smtClean="0"/>
              <a:t>2</a:t>
            </a:r>
            <a:r>
              <a:rPr lang="ru-RU" altLang="ru-RU" sz="1600" b="1" dirty="0"/>
              <a:t>,</a:t>
            </a:r>
            <a:r>
              <a:rPr lang="ru-RU" altLang="ru-RU" sz="1600" b="1" dirty="0" smtClean="0"/>
              <a:t>7</a:t>
            </a:r>
            <a:r>
              <a:rPr lang="ru-RU" altLang="ru-RU" sz="1600" b="1" dirty="0"/>
              <a:t>∙10</a:t>
            </a:r>
            <a:r>
              <a:rPr lang="ru-RU" altLang="ru-RU" sz="1600" b="1" baseline="30000" dirty="0"/>
              <a:t>-4</a:t>
            </a:r>
            <a:r>
              <a:rPr lang="ru-RU" altLang="ru-RU" sz="1600" b="1" dirty="0"/>
              <a:t> </a:t>
            </a:r>
            <a:r>
              <a:rPr lang="ru-RU" altLang="ru-RU" sz="1600" b="1" dirty="0" smtClean="0"/>
              <a:t>Па </a:t>
            </a:r>
            <a:r>
              <a:rPr lang="ru-RU" altLang="ru-RU" sz="1600" dirty="0" smtClean="0"/>
              <a:t>(в </a:t>
            </a:r>
            <a:r>
              <a:rPr lang="ru-RU" altLang="ru-RU" sz="1600" dirty="0" smtClean="0"/>
              <a:t>источнике </a:t>
            </a:r>
            <a:r>
              <a:rPr lang="ru-RU" altLang="ru-RU" sz="1600" dirty="0" smtClean="0"/>
              <a:t>ионов </a:t>
            </a:r>
            <a:r>
              <a:rPr lang="en-US" altLang="ru-RU" sz="1600" b="1" dirty="0" smtClean="0"/>
              <a:t>P</a:t>
            </a:r>
            <a:r>
              <a:rPr lang="ru-RU" altLang="ru-RU" sz="1600" b="1" dirty="0" smtClean="0"/>
              <a:t> </a:t>
            </a:r>
            <a:r>
              <a:rPr lang="en-US" altLang="ru-RU" sz="1600" b="1" dirty="0" smtClean="0"/>
              <a:t>~ 1 </a:t>
            </a:r>
            <a:r>
              <a:rPr lang="ru-RU" altLang="ru-RU" sz="1600" b="1" dirty="0" smtClean="0"/>
              <a:t>Па</a:t>
            </a:r>
            <a:r>
              <a:rPr lang="ru-RU" altLang="ru-RU" sz="1600" dirty="0" smtClean="0"/>
              <a:t>)</a:t>
            </a:r>
            <a:endParaRPr lang="ru-RU" altLang="ru-RU" sz="1600" dirty="0"/>
          </a:p>
          <a:p>
            <a:pPr marL="176213" indent="-176213">
              <a:lnSpc>
                <a:spcPct val="110000"/>
              </a:lnSpc>
              <a:spcAft>
                <a:spcPts val="300"/>
              </a:spcAft>
              <a:buClr>
                <a:srgbClr val="2E658E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600" dirty="0" smtClean="0"/>
              <a:t>автоматическая </a:t>
            </a:r>
            <a:r>
              <a:rPr lang="ru-RU" altLang="ru-RU" sz="1600" dirty="0"/>
              <a:t>стыковка и герметизация сменных узлов (источник, приемник)</a:t>
            </a:r>
          </a:p>
          <a:p>
            <a:pPr marL="176213" indent="-176213">
              <a:lnSpc>
                <a:spcPct val="110000"/>
              </a:lnSpc>
              <a:spcAft>
                <a:spcPts val="300"/>
              </a:spcAft>
              <a:buClr>
                <a:srgbClr val="2E658E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600" dirty="0"/>
              <a:t>н</a:t>
            </a:r>
            <a:r>
              <a:rPr lang="ru-RU" altLang="ru-RU" sz="1600" dirty="0" smtClean="0"/>
              <a:t>аличие внутри вакуумной камеры </a:t>
            </a:r>
            <a:r>
              <a:rPr lang="ru-RU" altLang="ru-RU" sz="1600" dirty="0"/>
              <a:t>разборного защитного лайнера</a:t>
            </a:r>
          </a:p>
          <a:p>
            <a:pPr marL="176213" indent="-176213">
              <a:lnSpc>
                <a:spcPct val="110000"/>
              </a:lnSpc>
              <a:spcAft>
                <a:spcPts val="300"/>
              </a:spcAft>
              <a:buClr>
                <a:srgbClr val="2E658E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600" dirty="0" smtClean="0"/>
              <a:t>возможность дезактивации внутренних поверхностей </a:t>
            </a:r>
            <a:r>
              <a:rPr lang="ru-RU" altLang="ru-RU" sz="1600" dirty="0"/>
              <a:t>вакуумной </a:t>
            </a:r>
            <a:r>
              <a:rPr lang="ru-RU" altLang="ru-RU" sz="1600" dirty="0" smtClean="0"/>
              <a:t>камеры</a:t>
            </a:r>
          </a:p>
          <a:p>
            <a:pPr marL="176213" indent="-176213">
              <a:lnSpc>
                <a:spcPct val="110000"/>
              </a:lnSpc>
              <a:spcAft>
                <a:spcPts val="300"/>
              </a:spcAft>
              <a:buClr>
                <a:srgbClr val="2E658E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600" dirty="0" smtClean="0"/>
              <a:t>наличие </a:t>
            </a:r>
            <a:r>
              <a:rPr lang="ru-RU" altLang="ru-RU" sz="1600" dirty="0"/>
              <a:t>системы напуска инертного газа</a:t>
            </a:r>
          </a:p>
          <a:p>
            <a:pPr marL="176213" indent="-176213">
              <a:lnSpc>
                <a:spcPct val="110000"/>
              </a:lnSpc>
              <a:spcAft>
                <a:spcPts val="300"/>
              </a:spcAft>
              <a:buClr>
                <a:srgbClr val="2E658E"/>
              </a:buClr>
              <a:buFont typeface="Arial" panose="020B0604020202020204" pitchFamily="34" charset="0"/>
              <a:buChar char="•"/>
              <a:defRPr/>
            </a:pPr>
            <a:endParaRPr lang="ru-RU" altLang="ru-RU" sz="1600" dirty="0" smtClean="0"/>
          </a:p>
          <a:p>
            <a:pPr marL="179388" indent="-179388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endParaRPr lang="ru-RU" sz="1600" dirty="0">
              <a:cs typeface="Times New Roman"/>
            </a:endParaRPr>
          </a:p>
          <a:p>
            <a:endParaRPr lang="ru-RU" sz="1600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309799" y="2610135"/>
            <a:ext cx="4262201" cy="2443046"/>
            <a:chOff x="4630279" y="2796623"/>
            <a:chExt cx="4262201" cy="2443046"/>
          </a:xfrm>
        </p:grpSpPr>
        <p:pic>
          <p:nvPicPr>
            <p:cNvPr id="1029" name="Picture 5" descr="D:\Новый сепаратор\2022\Презентация для заседеания совета РАН (3-9 июля 2022, Санкт-Петербург)\11000_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0279" y="2796623"/>
              <a:ext cx="4262201" cy="2153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8"/>
            <p:cNvSpPr txBox="1">
              <a:spLocks noChangeArrowheads="1"/>
            </p:cNvSpPr>
            <p:nvPr/>
          </p:nvSpPr>
          <p:spPr bwMode="auto">
            <a:xfrm>
              <a:off x="5681259" y="4931892"/>
              <a:ext cx="216024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ru-RU" altLang="ru-RU" sz="1400" b="1" dirty="0" smtClean="0"/>
                <a:t>Вакуумная камера</a:t>
              </a:r>
              <a:endParaRPr lang="ru-RU" altLang="ru-RU" sz="1400" b="1" dirty="0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4585444" y="2726451"/>
            <a:ext cx="4240665" cy="2326730"/>
            <a:chOff x="4585444" y="2726451"/>
            <a:chExt cx="4240665" cy="2326730"/>
          </a:xfrm>
        </p:grpSpPr>
        <p:pic>
          <p:nvPicPr>
            <p:cNvPr id="1030" name="Picture 6" descr="D:\Новый сепаратор\2022\Презентация для заседеания совета РАН (3-9 июля 2022, Санкт-Петербург)\liner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5444" y="2726451"/>
              <a:ext cx="4240665" cy="2007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8"/>
            <p:cNvSpPr txBox="1">
              <a:spLocks noChangeArrowheads="1"/>
            </p:cNvSpPr>
            <p:nvPr/>
          </p:nvSpPr>
          <p:spPr bwMode="auto">
            <a:xfrm>
              <a:off x="5868144" y="4745404"/>
              <a:ext cx="1800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ru-RU" altLang="ru-RU" sz="1400" b="1" dirty="0" smtClean="0"/>
                <a:t>Защитный лайнер</a:t>
              </a:r>
              <a:endParaRPr lang="ru-RU" altLang="ru-RU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73138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323850" y="-18157"/>
            <a:ext cx="82296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dirty="0" smtClean="0">
                <a:solidFill>
                  <a:schemeClr val="tx2"/>
                </a:solidFill>
              </a:rPr>
              <a:t>Система контроля и управления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693025" y="4875213"/>
            <a:ext cx="1450975" cy="27305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60D72371-184B-4AE4-8FA5-F602A6D1CD41}" type="slidenum">
              <a:rPr lang="ru-RU" sz="1400" smtClean="0"/>
              <a:pPr algn="r">
                <a:defRPr/>
              </a:pPr>
              <a:t>17</a:t>
            </a:fld>
            <a:endParaRPr lang="ru-RU" sz="14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701923"/>
            <a:ext cx="4355976" cy="4181574"/>
          </a:xfrm>
        </p:spPr>
        <p:txBody>
          <a:bodyPr/>
          <a:lstStyle/>
          <a:p>
            <a:pPr marL="179388" indent="-179388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600" dirty="0" smtClean="0"/>
              <a:t>автоматизированное </a:t>
            </a:r>
            <a:r>
              <a:rPr lang="ru-RU" altLang="ru-RU" sz="1600" dirty="0"/>
              <a:t>управление всеми составными частями </a:t>
            </a:r>
            <a:r>
              <a:rPr lang="ru-RU" altLang="ru-RU" sz="1600" dirty="0" smtClean="0"/>
              <a:t>масс-сепаратора </a:t>
            </a:r>
            <a:r>
              <a:rPr lang="ru-RU" altLang="ru-RU" sz="1600" dirty="0"/>
              <a:t>как единой системой</a:t>
            </a:r>
          </a:p>
          <a:p>
            <a:pPr marL="179388" indent="-179388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600" dirty="0"/>
              <a:t>построение спектра масс разверткой пучка как по ускоряющему напряжению, </a:t>
            </a:r>
            <a:r>
              <a:rPr lang="ru-RU" altLang="ru-RU" sz="1600" dirty="0" smtClean="0"/>
              <a:t>так </a:t>
            </a:r>
            <a:r>
              <a:rPr lang="ru-RU" altLang="ru-RU" sz="1600" dirty="0"/>
              <a:t>и по магнитному полю</a:t>
            </a:r>
          </a:p>
          <a:p>
            <a:pPr marL="179388" indent="-179388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600" dirty="0"/>
              <a:t>наведение и удержание фокуса ионных пучков на входных щелях приемных коробок приемника </a:t>
            </a:r>
            <a:r>
              <a:rPr lang="ru-RU" altLang="ru-RU" sz="1600" dirty="0" smtClean="0"/>
              <a:t>изотопов</a:t>
            </a:r>
          </a:p>
          <a:p>
            <a:pPr marL="179388" indent="-179388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600" dirty="0"/>
              <a:t>к</a:t>
            </a:r>
            <a:r>
              <a:rPr lang="ru-RU" altLang="ru-RU" sz="1600" dirty="0" smtClean="0"/>
              <a:t>онтроль процесса накопления изотопов</a:t>
            </a:r>
            <a:endParaRPr lang="ru-RU" altLang="ru-RU" sz="1600" dirty="0"/>
          </a:p>
          <a:p>
            <a:pPr marL="179388" indent="-179388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endParaRPr lang="ru-RU" sz="1600" dirty="0">
              <a:cs typeface="Times New Roman"/>
            </a:endParaRPr>
          </a:p>
          <a:p>
            <a:endParaRPr lang="ru-RU" sz="1600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" name="Рисунок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838150"/>
            <a:ext cx="4680520" cy="3868687"/>
          </a:xfrm>
          <a:prstGeom prst="rect">
            <a:avLst/>
          </a:prstGeom>
        </p:spPr>
      </p:pic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4860032" y="4714626"/>
            <a:ext cx="37444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/>
              <a:t>Схема системы контроля и управления</a:t>
            </a:r>
            <a:endParaRPr lang="ru-RU" alt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428332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323850" y="204713"/>
            <a:ext cx="82296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altLang="ru-RU" dirty="0" smtClean="0">
                <a:solidFill>
                  <a:schemeClr val="tx2"/>
                </a:solidFill>
              </a:rPr>
              <a:t>Заключение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693025" y="4875213"/>
            <a:ext cx="1450975" cy="27305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60D72371-184B-4AE4-8FA5-F602A6D1CD41}" type="slidenum">
              <a:rPr lang="ru-RU" sz="1400" smtClean="0"/>
              <a:pPr algn="r">
                <a:defRPr/>
              </a:pPr>
              <a:t>18</a:t>
            </a:fld>
            <a:endParaRPr lang="ru-RU" sz="14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845939"/>
            <a:ext cx="8496944" cy="3888432"/>
          </a:xfrm>
        </p:spPr>
        <p:txBody>
          <a:bodyPr/>
          <a:lstStyle/>
          <a:p>
            <a:pPr marL="457200" indent="-457200" algn="just">
              <a:lnSpc>
                <a:spcPct val="130000"/>
              </a:lnSpc>
              <a:spcAft>
                <a:spcPts val="600"/>
              </a:spcAft>
              <a:buAutoNum type="arabicPeriod"/>
            </a:pPr>
            <a:r>
              <a:rPr lang="ru-RU" sz="1800" dirty="0" smtClean="0"/>
              <a:t>Проведены расчетно-экспериментальные исследования, </a:t>
            </a:r>
            <a:br>
              <a:rPr lang="ru-RU" sz="1800" dirty="0" smtClean="0"/>
            </a:br>
            <a:r>
              <a:rPr lang="ru-RU" sz="1800" dirty="0" smtClean="0"/>
              <a:t>подтверждающие достижимость требуемых характеристик составных частей масс-сепаратора.</a:t>
            </a:r>
          </a:p>
          <a:p>
            <a:pPr marL="457200" indent="-457200" algn="just">
              <a:lnSpc>
                <a:spcPct val="130000"/>
              </a:lnSpc>
              <a:spcAft>
                <a:spcPts val="600"/>
              </a:spcAft>
              <a:buAutoNum type="arabicPeriod"/>
            </a:pPr>
            <a:r>
              <a:rPr lang="ru-RU" sz="1800" dirty="0" smtClean="0"/>
              <a:t>Выбранные технические решения обеспечат</a:t>
            </a:r>
            <a:r>
              <a:rPr lang="en-US" sz="1800" dirty="0" smtClean="0"/>
              <a:t> </a:t>
            </a:r>
            <a:r>
              <a:rPr lang="ru-RU" sz="1800" dirty="0" smtClean="0"/>
              <a:t>коэффициент разделения</a:t>
            </a:r>
            <a:r>
              <a:rPr lang="en-US" sz="1800" dirty="0" smtClean="0"/>
              <a:t> </a:t>
            </a:r>
            <a:r>
              <a:rPr lang="ru-RU" sz="1800" dirty="0" smtClean="0"/>
              <a:t>не </a:t>
            </a:r>
            <a:r>
              <a:rPr lang="ru-RU" sz="1800" dirty="0"/>
              <a:t>менее </a:t>
            </a:r>
            <a:r>
              <a:rPr lang="ru-RU" sz="1800" dirty="0" smtClean="0"/>
              <a:t>700</a:t>
            </a:r>
            <a:r>
              <a:rPr lang="ru-RU" sz="1800" dirty="0"/>
              <a:t> и</a:t>
            </a:r>
            <a:r>
              <a:rPr lang="ru-RU" sz="1800" dirty="0" smtClean="0"/>
              <a:t> КПД одного </a:t>
            </a:r>
            <a:r>
              <a:rPr lang="ru-RU" sz="1800" dirty="0" smtClean="0"/>
              <a:t>разделения</a:t>
            </a:r>
            <a:r>
              <a:rPr lang="en-US" sz="1800" dirty="0" smtClean="0"/>
              <a:t> </a:t>
            </a:r>
            <a:r>
              <a:rPr lang="ru-RU" sz="1800" dirty="0" smtClean="0"/>
              <a:t>не </a:t>
            </a:r>
            <a:r>
              <a:rPr lang="ru-RU" sz="1800" dirty="0" smtClean="0"/>
              <a:t>менее 30% </a:t>
            </a:r>
            <a:r>
              <a:rPr lang="en-US" sz="1800" dirty="0" smtClean="0"/>
              <a:t>                              </a:t>
            </a:r>
            <a:r>
              <a:rPr lang="ru-RU" sz="1800" dirty="0" smtClean="0"/>
              <a:t>(</a:t>
            </a:r>
            <a:r>
              <a:rPr lang="ru-RU" sz="1800" dirty="0" smtClean="0"/>
              <a:t>с регенерацией </a:t>
            </a:r>
            <a:r>
              <a:rPr lang="ru-RU" sz="1800" dirty="0" smtClean="0"/>
              <a:t> </a:t>
            </a:r>
            <a:r>
              <a:rPr lang="ru-RU" sz="1800" dirty="0" smtClean="0"/>
              <a:t>коэффициент переработки </a:t>
            </a:r>
            <a:r>
              <a:rPr lang="ru-RU" sz="1800" dirty="0" smtClean="0"/>
              <a:t>вещества</a:t>
            </a:r>
            <a:r>
              <a:rPr lang="en-US" sz="1800" dirty="0" smtClean="0"/>
              <a:t> –</a:t>
            </a:r>
            <a:r>
              <a:rPr lang="ru-RU" sz="1800" dirty="0" smtClean="0"/>
              <a:t> </a:t>
            </a:r>
            <a:r>
              <a:rPr lang="ru-RU" sz="1800" dirty="0" smtClean="0"/>
              <a:t>не менее 40%).</a:t>
            </a:r>
          </a:p>
          <a:p>
            <a:pPr marL="457200" indent="-457200" algn="just">
              <a:lnSpc>
                <a:spcPct val="130000"/>
              </a:lnSpc>
              <a:spcAft>
                <a:spcPts val="600"/>
              </a:spcAft>
              <a:buAutoNum type="arabicPeriod"/>
            </a:pPr>
            <a:r>
              <a:rPr lang="ru-RU" sz="1800" dirty="0" smtClean="0"/>
              <a:t>Разработана КД на вакуумную систему и приемник изотопов, ведется их изготовление (завершение в 2022г.), КД на источник ионов, диспергирующий электромагнит и систему контроля  и управления –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/>
              <a:t>в </a:t>
            </a:r>
            <a:r>
              <a:rPr lang="ru-RU" sz="1800" dirty="0" smtClean="0"/>
              <a:t>разработке (завершение в 2022г.).</a:t>
            </a:r>
          </a:p>
          <a:p>
            <a:pPr algn="just">
              <a:lnSpc>
                <a:spcPct val="130000"/>
              </a:lnSpc>
              <a:spcAft>
                <a:spcPts val="600"/>
              </a:spcAft>
            </a:pPr>
            <a:endParaRPr lang="ru-RU" sz="1800" dirty="0" smtClean="0"/>
          </a:p>
          <a:p>
            <a:pPr marL="457200" indent="-457200" algn="just">
              <a:lnSpc>
                <a:spcPct val="130000"/>
              </a:lnSpc>
              <a:spcAft>
                <a:spcPts val="600"/>
              </a:spcAft>
              <a:buAutoNum type="arabicPeriod"/>
            </a:pPr>
            <a:endParaRPr lang="ru-RU" sz="1800" dirty="0" smtClean="0"/>
          </a:p>
          <a:p>
            <a:pPr marL="457200" indent="-457200" algn="just">
              <a:lnSpc>
                <a:spcPct val="130000"/>
              </a:lnSpc>
              <a:spcAft>
                <a:spcPts val="600"/>
              </a:spcAft>
              <a:buAutoNum type="arabicPeriod"/>
            </a:pPr>
            <a:endParaRPr lang="ru-RU" sz="2000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25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30920" y="1327670"/>
            <a:ext cx="4429906" cy="996177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>
              <a:lnSpc>
                <a:spcPts val="3780"/>
              </a:lnSpc>
            </a:pPr>
            <a:endParaRPr lang="ru-RU" sz="4100" b="1" dirty="0" smtClean="0">
              <a:solidFill>
                <a:schemeClr val="tx2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  <a:p>
            <a:pPr>
              <a:lnSpc>
                <a:spcPts val="3780"/>
              </a:lnSpc>
            </a:pPr>
            <a:r>
              <a:rPr lang="ru-RU" sz="4100" b="1" dirty="0" smtClean="0">
                <a:solidFill>
                  <a:schemeClr val="tx2"/>
                </a:solidFill>
                <a:latin typeface="+mj-lt"/>
                <a:ea typeface="Rosatom Light" pitchFamily="34" charset="-52"/>
                <a:cs typeface="Arial" pitchFamily="34" charset="0"/>
              </a:rPr>
              <a:t>Спасибо </a:t>
            </a:r>
          </a:p>
          <a:p>
            <a:pPr>
              <a:lnSpc>
                <a:spcPts val="3780"/>
              </a:lnSpc>
            </a:pPr>
            <a:r>
              <a:rPr lang="ru-RU" sz="4100" b="1" dirty="0" smtClean="0">
                <a:solidFill>
                  <a:schemeClr val="tx2"/>
                </a:solidFill>
                <a:latin typeface="+mj-lt"/>
                <a:ea typeface="Rosatom Light" pitchFamily="34" charset="-52"/>
                <a:cs typeface="Arial" pitchFamily="34" charset="0"/>
              </a:rPr>
              <a:t>за внимание</a:t>
            </a:r>
            <a:endParaRPr lang="ru-RU" sz="4100" b="1" dirty="0">
              <a:solidFill>
                <a:schemeClr val="tx2"/>
              </a:solidFill>
              <a:latin typeface="+mj-lt"/>
              <a:ea typeface="Rosatom Light" pitchFamily="34" charset="-52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4056" y="2919300"/>
            <a:ext cx="5436096" cy="2227812"/>
          </a:xfrm>
          <a:prstGeom prst="rect">
            <a:avLst/>
          </a:prstGeom>
        </p:spPr>
        <p:txBody>
          <a:bodyPr wrap="square" lIns="34567" tIns="17283" rIns="34567" bIns="17283">
            <a:spAutoFit/>
          </a:bodyPr>
          <a:lstStyle/>
          <a:p>
            <a:r>
              <a:rPr lang="ru-RU" b="1" dirty="0" smtClean="0"/>
              <a:t>Рычков Юрий Владимирович</a:t>
            </a:r>
          </a:p>
          <a:p>
            <a:r>
              <a:rPr lang="ru-RU" dirty="0" smtClean="0"/>
              <a:t>начальник </a:t>
            </a:r>
            <a:r>
              <a:rPr lang="ru-RU" dirty="0"/>
              <a:t>научно-исследовательской </a:t>
            </a:r>
            <a:r>
              <a:rPr lang="ru-RU" dirty="0" smtClean="0"/>
              <a:t>группы</a:t>
            </a:r>
          </a:p>
          <a:p>
            <a:r>
              <a:rPr lang="ru-RU" dirty="0" smtClean="0"/>
              <a:t>ИЯРФ </a:t>
            </a:r>
            <a:r>
              <a:rPr lang="ru-RU" dirty="0"/>
              <a:t>ФГУП «РФЯЦ-ВНИИЭФ»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1400" dirty="0" smtClean="0"/>
              <a:t>тел.: 8 (83130) 2 98 40</a:t>
            </a:r>
          </a:p>
          <a:p>
            <a:r>
              <a:rPr lang="en-US" sz="1400" dirty="0" smtClean="0"/>
              <a:t>e</a:t>
            </a:r>
            <a:r>
              <a:rPr lang="ru-RU" sz="1400" dirty="0" smtClean="0"/>
              <a:t>-</a:t>
            </a:r>
            <a:r>
              <a:rPr lang="ru-RU" sz="1400" dirty="0" err="1" smtClean="0"/>
              <a:t>mail</a:t>
            </a:r>
            <a:r>
              <a:rPr lang="ru-RU" sz="1400" dirty="0" smtClean="0"/>
              <a:t>: </a:t>
            </a:r>
            <a:r>
              <a:rPr lang="en-US" sz="1400" dirty="0" err="1" smtClean="0"/>
              <a:t>yuvrychkov</a:t>
            </a:r>
            <a:r>
              <a:rPr lang="ru-RU" sz="1400" dirty="0" smtClean="0"/>
              <a:t>@</a:t>
            </a:r>
            <a:r>
              <a:rPr lang="en-US" sz="1400" dirty="0" err="1" smtClean="0"/>
              <a:t>vniief</a:t>
            </a:r>
            <a:r>
              <a:rPr lang="ru-RU" sz="1400" dirty="0" smtClean="0"/>
              <a:t>.</a:t>
            </a:r>
            <a:r>
              <a:rPr lang="ru-RU" sz="1400" dirty="0" err="1" smtClean="0"/>
              <a:t>ru</a:t>
            </a:r>
            <a:endParaRPr lang="ru-RU" sz="1400" dirty="0" smtClean="0"/>
          </a:p>
          <a:p>
            <a:endParaRPr lang="ru-RU" sz="1400" dirty="0" smtClean="0"/>
          </a:p>
          <a:p>
            <a:endParaRPr lang="ru-RU" sz="1050" b="1" dirty="0"/>
          </a:p>
        </p:txBody>
      </p:sp>
    </p:spTree>
    <p:extLst>
      <p:ext uri="{BB962C8B-B14F-4D97-AF65-F5344CB8AC3E}">
        <p14:creationId xmlns:p14="http://schemas.microsoft.com/office/powerpoint/2010/main" val="288265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107503" y="3654251"/>
            <a:ext cx="1728193" cy="1176904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 w="25400">
            <a:solidFill>
              <a:schemeClr val="accent1"/>
            </a:solidFill>
          </a:ln>
        </p:spPr>
        <p:txBody>
          <a:bodyPr wrap="square" lIns="98722" tIns="49361" rIns="98722" bIns="4936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/>
              <a:t>Исходная смесь </a:t>
            </a:r>
            <a:br>
              <a:rPr lang="ru-RU" sz="1400" b="1" dirty="0" smtClean="0"/>
            </a:br>
            <a:r>
              <a:rPr lang="ru-RU" sz="1400" b="1" dirty="0" smtClean="0"/>
              <a:t>изотопов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7503" y="876955"/>
            <a:ext cx="2952329" cy="861774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Обогащенные</a:t>
            </a:r>
            <a:r>
              <a:rPr lang="ru-RU" sz="1400" b="1" dirty="0" smtClean="0">
                <a:solidFill>
                  <a:schemeClr val="tx2"/>
                </a:solidFill>
              </a:rPr>
              <a:t> </a:t>
            </a:r>
            <a:r>
              <a:rPr lang="ru-RU" sz="1400" b="1" dirty="0" smtClean="0"/>
              <a:t>изотопы</a:t>
            </a:r>
          </a:p>
          <a:p>
            <a:endParaRPr lang="ru-RU" dirty="0">
              <a:solidFill>
                <a:schemeClr val="tx2"/>
              </a:solidFill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372200" y="876955"/>
            <a:ext cx="2664296" cy="4001432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323850" y="-18157"/>
            <a:ext cx="82296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dirty="0" smtClean="0">
                <a:solidFill>
                  <a:schemeClr val="tx2"/>
                </a:solidFill>
              </a:rPr>
              <a:t>Разделение изотопов ТУЭ </a:t>
            </a:r>
            <a:br>
              <a:rPr lang="ru-RU" altLang="ru-RU" dirty="0" smtClean="0">
                <a:solidFill>
                  <a:schemeClr val="tx2"/>
                </a:solidFill>
              </a:rPr>
            </a:br>
            <a:r>
              <a:rPr lang="ru-RU" altLang="ru-RU" dirty="0" smtClean="0">
                <a:solidFill>
                  <a:schemeClr val="tx2"/>
                </a:solidFill>
              </a:rPr>
              <a:t>на электромагнитном масс-сепараторе С-2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693025" y="4893369"/>
            <a:ext cx="1450975" cy="27305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60D72371-184B-4AE4-8FA5-F602A6D1CD41}" type="slidenum">
              <a:rPr lang="ru-RU" sz="1400" smtClean="0"/>
              <a:pPr algn="r">
                <a:defRPr/>
              </a:pPr>
              <a:t>2</a:t>
            </a:fld>
            <a:endParaRPr lang="ru-RU" sz="1400" dirty="0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0495557"/>
              </p:ext>
            </p:extLst>
          </p:nvPr>
        </p:nvGraphicFramePr>
        <p:xfrm>
          <a:off x="184253" y="1237097"/>
          <a:ext cx="2299516" cy="3307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" name="Visio" r:id="rId4" imgW="4906741" imgH="6130731" progId="Visio.Drawing.11">
                  <p:embed/>
                </p:oleObj>
              </mc:Choice>
              <mc:Fallback>
                <p:oleObj name="Visio" r:id="rId4" imgW="4906741" imgH="613073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253" y="1237097"/>
                        <a:ext cx="2299516" cy="330729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414405" y="3391965"/>
            <a:ext cx="2741771" cy="746017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 w="25400">
            <a:solidFill>
              <a:schemeClr val="accent1"/>
            </a:solidFill>
          </a:ln>
        </p:spPr>
        <p:txBody>
          <a:bodyPr wrap="square" lIns="98722" tIns="49361" rIns="98722" bIns="49361">
            <a:spAutoFit/>
          </a:bodyPr>
          <a:lstStyle/>
          <a:p>
            <a:pPr algn="just"/>
            <a:r>
              <a:rPr lang="ru-RU" sz="1400" b="1" dirty="0" smtClean="0"/>
              <a:t>Анализ методами</a:t>
            </a:r>
          </a:p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ru-RU" sz="1400" b="1" dirty="0" smtClean="0"/>
              <a:t>масс-спектрометрии</a:t>
            </a:r>
          </a:p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ru-RU" sz="1400" b="1" dirty="0" smtClean="0"/>
              <a:t>радиометрии</a:t>
            </a:r>
            <a:endParaRPr lang="ru-RU" sz="1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414405" y="1349995"/>
            <a:ext cx="2741771" cy="1607791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 w="25400">
            <a:solidFill>
              <a:schemeClr val="accent1"/>
            </a:solidFill>
          </a:ln>
        </p:spPr>
        <p:txBody>
          <a:bodyPr wrap="square" lIns="98722" tIns="49361" rIns="98722" bIns="49361">
            <a:spAutoFit/>
          </a:bodyPr>
          <a:lstStyle/>
          <a:p>
            <a:r>
              <a:rPr lang="ru-RU" sz="1400" b="1" dirty="0" smtClean="0"/>
              <a:t>Очистка от радиоактивных и </a:t>
            </a:r>
            <a:r>
              <a:rPr lang="ru-RU" sz="1400" b="1" dirty="0"/>
              <a:t>инертных </a:t>
            </a:r>
            <a:r>
              <a:rPr lang="ru-RU" sz="1400" b="1" dirty="0" smtClean="0"/>
              <a:t>примесей методами:</a:t>
            </a:r>
          </a:p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ru-RU" sz="1400" b="1" dirty="0" smtClean="0"/>
              <a:t>осаждения</a:t>
            </a:r>
            <a:endParaRPr lang="ru-RU" sz="1400" b="1" dirty="0"/>
          </a:p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ru-RU" sz="1400" b="1" dirty="0" smtClean="0"/>
              <a:t>ионообменной хроматографии </a:t>
            </a:r>
          </a:p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ru-RU" sz="1400" b="1" dirty="0" smtClean="0"/>
              <a:t>жидкостной </a:t>
            </a:r>
            <a:r>
              <a:rPr lang="ru-RU" sz="1400" b="1" dirty="0"/>
              <a:t>экстракции </a:t>
            </a:r>
            <a:endParaRPr lang="ru-RU" sz="1400" b="1" dirty="0" smtClean="0"/>
          </a:p>
        </p:txBody>
      </p:sp>
      <p:sp>
        <p:nvSpPr>
          <p:cNvPr id="14" name="Прямоугольник 13"/>
          <p:cNvSpPr/>
          <p:nvPr/>
        </p:nvSpPr>
        <p:spPr>
          <a:xfrm>
            <a:off x="107503" y="2214091"/>
            <a:ext cx="2952329" cy="746017"/>
          </a:xfrm>
          <a:prstGeom prst="rect">
            <a:avLst/>
          </a:prstGeom>
          <a:solidFill>
            <a:schemeClr val="accent1">
              <a:lumMod val="20000"/>
              <a:lumOff val="80000"/>
              <a:alpha val="90000"/>
            </a:schemeClr>
          </a:solidFill>
          <a:ln w="25400">
            <a:solidFill>
              <a:schemeClr val="accent1"/>
            </a:solidFill>
          </a:ln>
        </p:spPr>
        <p:txBody>
          <a:bodyPr wrap="square" lIns="98722" tIns="49361" rIns="98722" bIns="4936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/>
              <a:t>Разделение </a:t>
            </a:r>
            <a:br>
              <a:rPr lang="ru-RU" sz="1400" b="1" dirty="0" smtClean="0"/>
            </a:br>
            <a:r>
              <a:rPr lang="ru-RU" sz="1400" b="1" dirty="0" smtClean="0"/>
              <a:t>на электромагнитном </a:t>
            </a:r>
            <a:br>
              <a:rPr lang="ru-RU" sz="1400" b="1" dirty="0" smtClean="0"/>
            </a:br>
            <a:r>
              <a:rPr lang="ru-RU" sz="1400" b="1" dirty="0" smtClean="0"/>
              <a:t>масс-сепараторе С-2 </a:t>
            </a:r>
            <a:r>
              <a:rPr lang="ru-RU" sz="1400" b="1" dirty="0" smtClean="0">
                <a:cs typeface="Arial" panose="020B0604020202020204" pitchFamily="34" charset="0"/>
              </a:rPr>
              <a:t>    </a:t>
            </a:r>
            <a:endParaRPr lang="ru-RU" sz="1400" b="1" dirty="0">
              <a:cs typeface="Arial" panose="020B0604020202020204" pitchFamily="34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1619672" y="1738729"/>
            <a:ext cx="0" cy="475362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12" idx="0"/>
          </p:cNvCxnSpPr>
          <p:nvPr/>
        </p:nvCxnSpPr>
        <p:spPr>
          <a:xfrm flipH="1">
            <a:off x="4785291" y="2954259"/>
            <a:ext cx="2734" cy="437706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12" idx="2"/>
          </p:cNvCxnSpPr>
          <p:nvPr/>
        </p:nvCxnSpPr>
        <p:spPr>
          <a:xfrm>
            <a:off x="4785291" y="4137982"/>
            <a:ext cx="2733" cy="539284"/>
          </a:xfrm>
          <a:prstGeom prst="line">
            <a:avLst/>
          </a:prstGeom>
          <a:ln w="254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788025" y="4677266"/>
            <a:ext cx="1584175" cy="11661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660231" y="845939"/>
            <a:ext cx="2125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Изотопная</a:t>
            </a:r>
            <a:r>
              <a:rPr lang="ru-RU" sz="1400" b="1" dirty="0" smtClean="0">
                <a:solidFill>
                  <a:schemeClr val="tx2"/>
                </a:solidFill>
              </a:rPr>
              <a:t> </a:t>
            </a:r>
            <a:r>
              <a:rPr lang="ru-RU" sz="1400" b="1" dirty="0" smtClean="0"/>
              <a:t>продукция</a:t>
            </a:r>
            <a:endParaRPr lang="ru-RU" sz="1400" b="1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3059832" y="1112440"/>
            <a:ext cx="1728193" cy="0"/>
          </a:xfrm>
          <a:prstGeom prst="line">
            <a:avLst/>
          </a:prstGeom>
          <a:ln w="254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13" idx="0"/>
          </p:cNvCxnSpPr>
          <p:nvPr/>
        </p:nvCxnSpPr>
        <p:spPr>
          <a:xfrm flipH="1">
            <a:off x="4785291" y="1112440"/>
            <a:ext cx="2733" cy="237555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1259632" y="2957786"/>
            <a:ext cx="1662" cy="696466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6" name="Таблица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306466"/>
              </p:ext>
            </p:extLst>
          </p:nvPr>
        </p:nvGraphicFramePr>
        <p:xfrm>
          <a:off x="6480212" y="1133971"/>
          <a:ext cx="2448272" cy="36360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6124"/>
                <a:gridCol w="1332148"/>
              </a:tblGrid>
              <a:tr h="35457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Изотоп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94168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Обогащение, %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8762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Pu-238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99,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8762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Pu-239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99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997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8762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Pu-240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8762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Pu-241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99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98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8762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Pu-242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99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96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8762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Pu-244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99,995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8762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Am-241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99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8762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Am-242m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73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8762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Am-243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99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999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8762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Cm-243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99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99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8762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Cm-244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99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8762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Cm-245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99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99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8762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Cm-246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99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8762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Cm-247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90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8762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Cm-248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97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2" name="TextBox 71"/>
          <p:cNvSpPr txBox="1"/>
          <p:nvPr/>
        </p:nvSpPr>
        <p:spPr>
          <a:xfrm>
            <a:off x="2267745" y="4523378"/>
            <a:ext cx="1368151" cy="307777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Регенерация</a:t>
            </a:r>
            <a:endParaRPr lang="ru-RU" dirty="0"/>
          </a:p>
        </p:txBody>
      </p:sp>
      <p:cxnSp>
        <p:nvCxnSpPr>
          <p:cNvPr id="73" name="Прямая со стрелкой 72"/>
          <p:cNvCxnSpPr>
            <a:stCxn id="72" idx="1"/>
          </p:cNvCxnSpPr>
          <p:nvPr/>
        </p:nvCxnSpPr>
        <p:spPr>
          <a:xfrm flipH="1">
            <a:off x="1835697" y="4677267"/>
            <a:ext cx="432048" cy="1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>
            <a:off x="2843808" y="2957786"/>
            <a:ext cx="0" cy="1565592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930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 txBox="1">
            <a:spLocks/>
          </p:cNvSpPr>
          <p:nvPr/>
        </p:nvSpPr>
        <p:spPr>
          <a:xfrm>
            <a:off x="251520" y="53851"/>
            <a:ext cx="7272808" cy="1260140"/>
          </a:xfrm>
          <a:prstGeom prst="rect">
            <a:avLst/>
          </a:prstGeom>
        </p:spPr>
        <p:txBody>
          <a:bodyPr/>
          <a:lstStyle>
            <a:lvl1pPr marL="371475" indent="-371475" algn="l" defTabSz="993775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6450" indent="-309563" algn="l" defTabSz="993775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1425" indent="-247650" algn="l" defTabSz="993775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8313" indent="-247650" algn="l" defTabSz="993775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6788" indent="-247650" algn="l" defTabSz="993775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3965" indent="-248543" algn="l" defTabSz="9941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1050" indent="-248543" algn="l" defTabSz="9941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28133" indent="-248543" algn="l" defTabSz="9941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25217" indent="-248543" algn="l" defTabSz="9941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94168" eaLnBrk="1" fontAlgn="auto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sz="23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Rosatom Light" pitchFamily="34" charset="-52"/>
              </a:rPr>
              <a:t>Задача</a:t>
            </a:r>
            <a:endParaRPr lang="ru-RU" sz="2300" b="1" dirty="0">
              <a:solidFill>
                <a:schemeClr val="accent1">
                  <a:lumMod val="75000"/>
                </a:schemeClr>
              </a:solidFill>
              <a:latin typeface="+mj-lt"/>
              <a:ea typeface="Rosatom Light" pitchFamily="34" charset="-52"/>
            </a:endParaRPr>
          </a:p>
          <a:p>
            <a:pPr marL="0" indent="542925" defTabSz="994168" eaLnBrk="1" fontAlgn="auto" hangingPunct="1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ru-RU" sz="1600" dirty="0" smtClean="0">
                <a:ea typeface="Rosatom Light" pitchFamily="34" charset="-52"/>
              </a:rPr>
              <a:t>Получение мишенного материала – обогащенного </a:t>
            </a:r>
            <a:r>
              <a:rPr lang="ru-RU" sz="1600" dirty="0" smtClean="0">
                <a:ea typeface="Rosatom Light" pitchFamily="34" charset="-52"/>
              </a:rPr>
              <a:t>калифорния-251 </a:t>
            </a:r>
            <a:r>
              <a:rPr lang="ru-RU" sz="1600" dirty="0" smtClean="0">
                <a:ea typeface="Rosatom Light" pitchFamily="34" charset="-52"/>
              </a:rPr>
              <a:t>в количестве, достаточном для проведения экспериментов по синтезу </a:t>
            </a:r>
            <a:r>
              <a:rPr lang="ru-RU" sz="1600" dirty="0" smtClean="0">
                <a:ea typeface="Rosatom Light" pitchFamily="34" charset="-52"/>
              </a:rPr>
              <a:t>элемента с </a:t>
            </a:r>
            <a:r>
              <a:rPr lang="en-US" sz="1600" dirty="0" smtClean="0">
                <a:ea typeface="Rosatom Light" pitchFamily="34" charset="-52"/>
              </a:rPr>
              <a:t>Z=120.</a:t>
            </a:r>
            <a:endParaRPr lang="ru-RU" sz="1600" dirty="0" smtClean="0">
              <a:ea typeface="Rosatom Light" pitchFamily="34" charset="-52"/>
            </a:endParaRPr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8892480" y="4878387"/>
            <a:ext cx="251520" cy="26987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r">
              <a:defRPr/>
            </a:pPr>
            <a:fld id="{60D72371-184B-4AE4-8FA5-F602A6D1CD41}" type="slidenum">
              <a:rPr lang="ru-RU" sz="1400" smtClean="0"/>
              <a:pPr algn="r">
                <a:defRPr/>
              </a:pPr>
              <a:t>3</a:t>
            </a:fld>
            <a:endParaRPr lang="ru-RU" sz="14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853446"/>
              </p:ext>
            </p:extLst>
          </p:nvPr>
        </p:nvGraphicFramePr>
        <p:xfrm>
          <a:off x="1979712" y="2574131"/>
          <a:ext cx="4176464" cy="8039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4116"/>
                <a:gridCol w="1044116"/>
                <a:gridCol w="1044116"/>
                <a:gridCol w="1044116"/>
              </a:tblGrid>
              <a:tr h="336974">
                <a:tc gridSpan="4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Массовая доля, </a:t>
                      </a:r>
                      <a:r>
                        <a:rPr lang="ru-RU" sz="1400" dirty="0">
                          <a:effectLst/>
                        </a:rPr>
                        <a:t>%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b="1" baseline="0" dirty="0">
                          <a:solidFill>
                            <a:schemeClr val="tx1"/>
                          </a:solidFill>
                          <a:effectLst/>
                        </a:rPr>
                        <a:t>Cf-249</a:t>
                      </a:r>
                      <a:endParaRPr lang="ru-RU" sz="1400" b="1" baseline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b="1" baseline="0" dirty="0">
                          <a:solidFill>
                            <a:schemeClr val="tx1"/>
                          </a:solidFill>
                          <a:effectLst/>
                        </a:rPr>
                        <a:t>Cf-250</a:t>
                      </a:r>
                      <a:endParaRPr lang="ru-RU" sz="1400" b="1" baseline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b="1" baseline="0" dirty="0">
                          <a:solidFill>
                            <a:schemeClr val="tx1"/>
                          </a:solidFill>
                          <a:effectLst/>
                        </a:rPr>
                        <a:t>Cf-251</a:t>
                      </a:r>
                      <a:endParaRPr lang="ru-RU" sz="1400" b="1" baseline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b="1" baseline="0" dirty="0">
                          <a:solidFill>
                            <a:schemeClr val="tx1"/>
                          </a:solidFill>
                          <a:effectLst/>
                        </a:rPr>
                        <a:t>Cf-252</a:t>
                      </a:r>
                      <a:endParaRPr lang="ru-RU" sz="1400" b="1" baseline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41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42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Объект 2"/>
          <p:cNvSpPr txBox="1">
            <a:spLocks/>
          </p:cNvSpPr>
          <p:nvPr/>
        </p:nvSpPr>
        <p:spPr>
          <a:xfrm>
            <a:off x="683568" y="3510235"/>
            <a:ext cx="7128792" cy="360040"/>
          </a:xfrm>
          <a:prstGeom prst="rect">
            <a:avLst/>
          </a:prstGeom>
        </p:spPr>
        <p:txBody>
          <a:bodyPr/>
          <a:lstStyle>
            <a:lvl1pPr marL="371475" indent="-371475" algn="l" defTabSz="993775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6450" indent="-309563" algn="l" defTabSz="993775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1425" indent="-247650" algn="l" defTabSz="993775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8313" indent="-247650" algn="l" defTabSz="993775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6788" indent="-247650" algn="l" defTabSz="993775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3965" indent="-248543" algn="l" defTabSz="9941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1050" indent="-248543" algn="l" defTabSz="9941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28133" indent="-248543" algn="l" defTabSz="9941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25217" indent="-248543" algn="l" defTabSz="9941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94168" eaLnBrk="1" fontAlgn="auto" hangingPunct="1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ru-RU" sz="1600" b="1" dirty="0" smtClean="0">
                <a:ea typeface="Rosatom Light" pitchFamily="34" charset="-52"/>
              </a:rPr>
              <a:t>Необходимый коэффициент разделения по </a:t>
            </a:r>
            <a:r>
              <a:rPr lang="en-US" sz="1600" b="1" dirty="0" smtClean="0">
                <a:ea typeface="Rosatom Light" pitchFamily="34" charset="-52"/>
              </a:rPr>
              <a:t>Cf-251</a:t>
            </a:r>
            <a:r>
              <a:rPr lang="ru-RU" sz="1600" b="1" dirty="0" smtClean="0">
                <a:ea typeface="Rosatom Light" pitchFamily="34" charset="-52"/>
              </a:rPr>
              <a:t>:</a:t>
            </a:r>
          </a:p>
          <a:p>
            <a:pPr marL="0" indent="0" defTabSz="994168" eaLnBrk="1" fontAlgn="auto" hangingPunct="1"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ru-RU" sz="1600" b="1" dirty="0">
              <a:ea typeface="Rosatom Light" pitchFamily="34" charset="-52"/>
            </a:endParaRPr>
          </a:p>
          <a:p>
            <a:pPr marL="0" indent="0" defTabSz="994168" eaLnBrk="1" fontAlgn="auto" hangingPunct="1"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ru-RU" sz="1600" b="1" dirty="0" smtClean="0">
              <a:ea typeface="Rosatom Light" pitchFamily="34" charset="-52"/>
            </a:endParaRPr>
          </a:p>
          <a:p>
            <a:pPr marL="0" indent="0" defTabSz="994168" eaLnBrk="1" fontAlgn="auto" hangingPunct="1"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ru-RU" sz="1600" dirty="0" smtClean="0">
              <a:ea typeface="Rosatom Light" pitchFamily="34" charset="-52"/>
            </a:endParaRPr>
          </a:p>
          <a:p>
            <a:pPr marL="0" indent="0" defTabSz="994168" eaLnBrk="1" fontAlgn="auto" hangingPunct="1"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ru-RU" sz="1600" b="1" dirty="0">
              <a:ea typeface="Rosatom Light" pitchFamily="34" charset="-5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2589463" y="3852785"/>
                <a:ext cx="3172985" cy="10256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𝛂</m:t>
                      </m:r>
                      <m:r>
                        <a:rPr lang="ru-RU" sz="2000" b="1" smtClean="0">
                          <a:solidFill>
                            <a:schemeClr val="tx1"/>
                          </a:solidFill>
                          <a:latin typeface="Cambria Math"/>
                          <a:ea typeface="Rosatom Light" pitchFamily="34" charset="-52"/>
                        </a:rPr>
                        <m:t>=</m:t>
                      </m:r>
                      <m:f>
                        <m:fPr>
                          <m:ctrlPr>
                            <a:rPr lang="ru-RU" sz="2000" b="1" i="1">
                              <a:solidFill>
                                <a:schemeClr val="tx1"/>
                              </a:solidFill>
                              <a:latin typeface="Cambria Math"/>
                              <a:ea typeface="Rosatom Light" pitchFamily="34" charset="-52"/>
                            </a:rPr>
                          </m:ctrlPr>
                        </m:fPr>
                        <m:num>
                          <m:f>
                            <m:fPr>
                              <m:type m:val="lin"/>
                              <m:ctrlPr>
                                <a:rPr lang="ru-RU" sz="20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Rosatom Light" pitchFamily="34" charset="-52"/>
                                </a:rPr>
                              </m:ctrlPr>
                            </m:fPr>
                            <m:num>
                              <m:r>
                                <a:rPr lang="ru-RU" sz="20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Rosatom Light" pitchFamily="34" charset="-52"/>
                                </a:rPr>
                                <m:t>𝑪</m:t>
                              </m:r>
                              <m:r>
                                <a:rPr lang="ru-RU" sz="2000" b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Rosatom Light" pitchFamily="34" charset="-52"/>
                                </a:rPr>
                                <m:t>′</m:t>
                              </m:r>
                            </m:num>
                            <m:den>
                              <m:r>
                                <a:rPr lang="ru-RU" sz="2000" b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Rosatom Light" pitchFamily="34" charset="-52"/>
                                </a:rPr>
                                <m:t>(</m:t>
                              </m:r>
                              <m:r>
                                <a:rPr lang="ru-RU" sz="20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Rosatom Light" pitchFamily="34" charset="-52"/>
                                </a:rPr>
                                <m:t>𝟏</m:t>
                              </m:r>
                              <m:r>
                                <a:rPr lang="ru-RU" sz="2000" b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Rosatom Light" pitchFamily="34" charset="-52"/>
                                </a:rPr>
                                <m:t>−</m:t>
                              </m:r>
                              <m:r>
                                <a:rPr lang="ru-RU" sz="20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Rosatom Light" pitchFamily="34" charset="-52"/>
                                </a:rPr>
                                <m:t>𝑪</m:t>
                              </m:r>
                              <m:r>
                                <a:rPr lang="ru-RU" sz="2000" b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Rosatom Light" pitchFamily="34" charset="-52"/>
                                </a:rPr>
                                <m:t>′)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type m:val="lin"/>
                              <m:ctrlPr>
                                <a:rPr lang="ru-RU" sz="20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Rosatom Light" pitchFamily="34" charset="-52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20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Rosatom Light" pitchFamily="34" charset="-52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Rosatom Light" pitchFamily="34" charset="-52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ru-RU" sz="20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Rosatom Light" pitchFamily="34" charset="-52"/>
                                    </a:rPr>
                                    <m:t>𝟎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ru-RU" sz="2000" b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Rosatom Light" pitchFamily="34" charset="-52"/>
                                </a:rPr>
                                <m:t>(</m:t>
                              </m:r>
                              <m:r>
                                <a:rPr lang="ru-RU" sz="20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Rosatom Light" pitchFamily="34" charset="-52"/>
                                </a:rPr>
                                <m:t>𝟏</m:t>
                              </m:r>
                              <m:r>
                                <a:rPr lang="ru-RU" sz="2000" b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Rosatom Light" pitchFamily="34" charset="-52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sz="20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Rosatom Light" pitchFamily="34" charset="-52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Rosatom Light" pitchFamily="34" charset="-52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ru-RU" sz="20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Rosatom Light" pitchFamily="34" charset="-52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ru-RU" sz="2000" b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Rosatom Light" pitchFamily="34" charset="-52"/>
                                </a:rPr>
                                <m:t>)</m:t>
                              </m:r>
                            </m:den>
                          </m:f>
                        </m:den>
                      </m:f>
                      <m:r>
                        <a:rPr lang="ru-RU" sz="2000" b="1">
                          <a:solidFill>
                            <a:schemeClr val="tx1"/>
                          </a:solidFill>
                          <a:latin typeface="Cambria Math"/>
                          <a:ea typeface="Rosatom Light" pitchFamily="34" charset="-52"/>
                        </a:rPr>
                        <m:t>&gt;</m:t>
                      </m:r>
                      <m:r>
                        <a:rPr lang="ru-RU" sz="2000" b="1" i="1">
                          <a:solidFill>
                            <a:schemeClr val="tx1"/>
                          </a:solidFill>
                          <a:latin typeface="Cambria Math"/>
                          <a:ea typeface="Rosatom Light" pitchFamily="34" charset="-52"/>
                        </a:rPr>
                        <m:t>𝟕𝟎𝟎</m:t>
                      </m:r>
                    </m:oMath>
                  </m:oMathPara>
                </a14:m>
                <a:endParaRPr lang="ru-RU" b="1" dirty="0">
                  <a:solidFill>
                    <a:schemeClr val="tx1"/>
                  </a:solidFill>
                  <a:latin typeface="Cambria Math"/>
                  <a:ea typeface="Rosatom Light" pitchFamily="34" charset="-52"/>
                </a:endParaRPr>
              </a:p>
              <a:p>
                <a:endParaRPr lang="ru-RU" b="1" dirty="0">
                  <a:solidFill>
                    <a:schemeClr val="tx1"/>
                  </a:solidFill>
                  <a:latin typeface="Cambria Math"/>
                  <a:ea typeface="Rosatom Light" pitchFamily="34" charset="-52"/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9463" y="3852785"/>
                <a:ext cx="3172985" cy="102560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251520" y="1277987"/>
            <a:ext cx="7200800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ctr" defTabSz="994168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600" b="1" dirty="0">
                <a:ea typeface="Rosatom Light" pitchFamily="34" charset="-52"/>
              </a:rPr>
              <a:t>Требования к мишенному материалу:</a:t>
            </a:r>
          </a:p>
          <a:p>
            <a:pPr indent="447675" algn="ctr" defTabSz="994168"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1600" dirty="0" smtClean="0">
                <a:ea typeface="Rosatom Light" pitchFamily="34" charset="-52"/>
              </a:rPr>
              <a:t>Масса</a:t>
            </a:r>
            <a:r>
              <a:rPr lang="ru-RU" sz="1600" b="1" dirty="0" smtClean="0">
                <a:ea typeface="Rosatom Light" pitchFamily="34" charset="-52"/>
              </a:rPr>
              <a:t> </a:t>
            </a:r>
            <a:r>
              <a:rPr lang="ru-RU" sz="1600" dirty="0">
                <a:ea typeface="Rosatom Light" pitchFamily="34" charset="-52"/>
              </a:rPr>
              <a:t>Cf</a:t>
            </a:r>
            <a:r>
              <a:rPr lang="en-US" sz="1600" dirty="0">
                <a:ea typeface="Rosatom Light" pitchFamily="34" charset="-52"/>
              </a:rPr>
              <a:t>-251</a:t>
            </a:r>
            <a:r>
              <a:rPr lang="ru-RU" sz="1600" dirty="0">
                <a:ea typeface="Rosatom Light" pitchFamily="34" charset="-52"/>
              </a:rPr>
              <a:t> – не менее 25 мг</a:t>
            </a:r>
          </a:p>
          <a:p>
            <a:pPr indent="447675" algn="ctr" defTabSz="994168"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1600" dirty="0" smtClean="0">
                <a:ea typeface="Rosatom Light" pitchFamily="34" charset="-52"/>
              </a:rPr>
              <a:t>Масса </a:t>
            </a:r>
            <a:r>
              <a:rPr lang="ru-RU" sz="1600" dirty="0">
                <a:ea typeface="Rosatom Light" pitchFamily="34" charset="-52"/>
              </a:rPr>
              <a:t>Cf</a:t>
            </a:r>
            <a:r>
              <a:rPr lang="en-US" sz="1600" dirty="0">
                <a:ea typeface="Rosatom Light" pitchFamily="34" charset="-52"/>
              </a:rPr>
              <a:t>-252</a:t>
            </a:r>
            <a:r>
              <a:rPr lang="ru-RU" sz="1600" dirty="0">
                <a:ea typeface="Rosatom Light" pitchFamily="34" charset="-52"/>
              </a:rPr>
              <a:t> – не более 10 мкг</a:t>
            </a:r>
          </a:p>
          <a:p>
            <a:pPr indent="447675" algn="ctr" defTabSz="994168">
              <a:spcAft>
                <a:spcPts val="600"/>
              </a:spcAft>
              <a:defRPr/>
            </a:pPr>
            <a:r>
              <a:rPr lang="ru-RU" sz="1600" b="1" dirty="0">
                <a:ea typeface="Rosatom Light" pitchFamily="34" charset="-52"/>
              </a:rPr>
              <a:t>Ожидаемый изотопный состав исходного калифорния: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39552" y="4592442"/>
            <a:ext cx="7128792" cy="423328"/>
          </a:xfrm>
          <a:prstGeom prst="rect">
            <a:avLst/>
          </a:prstGeom>
        </p:spPr>
        <p:txBody>
          <a:bodyPr/>
          <a:lstStyle>
            <a:lvl1pPr marL="371475" indent="-371475" algn="l" defTabSz="993775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6450" indent="-309563" algn="l" defTabSz="993775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1425" indent="-247650" algn="l" defTabSz="993775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8313" indent="-247650" algn="l" defTabSz="993775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6788" indent="-247650" algn="l" defTabSz="993775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3965" indent="-248543" algn="l" defTabSz="9941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1050" indent="-248543" algn="l" defTabSz="9941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28133" indent="-248543" algn="l" defTabSz="9941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25217" indent="-248543" algn="l" defTabSz="9941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94168" eaLnBrk="1" fontAlgn="auto" hangingPunct="1"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ru-RU" sz="1600" b="1" dirty="0">
              <a:solidFill>
                <a:schemeClr val="tx2"/>
              </a:solidFill>
              <a:ea typeface="Rosatom Light" pitchFamily="34" charset="-5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471595" y="4571191"/>
                <a:ext cx="791682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ru-RU" sz="1400" b="1" smtClean="0">
                        <a:solidFill>
                          <a:schemeClr val="tx1"/>
                        </a:solidFill>
                        <a:latin typeface="Cambria Math"/>
                        <a:ea typeface="Rosatom Light" pitchFamily="34" charset="-52"/>
                      </a:rPr>
                      <m:t>𝑪</m:t>
                    </m:r>
                    <m:r>
                      <a:rPr lang="ru-RU" sz="1400" b="1">
                        <a:solidFill>
                          <a:schemeClr val="tx1"/>
                        </a:solidFill>
                        <a:latin typeface="Cambria Math"/>
                        <a:ea typeface="Rosatom Light" pitchFamily="34" charset="-52"/>
                      </a:rPr>
                      <m:t>′</m:t>
                    </m:r>
                  </m:oMath>
                </a14:m>
                <a:r>
                  <a:rPr lang="en-US" sz="1400" b="1" dirty="0">
                    <a:solidFill>
                      <a:schemeClr val="tx1"/>
                    </a:solidFill>
                    <a:ea typeface="Rosatom Light" pitchFamily="34" charset="-52"/>
                  </a:rPr>
                  <a:t> </a:t>
                </a:r>
                <a:r>
                  <a:rPr lang="ru-RU" sz="1400" b="1" dirty="0">
                    <a:solidFill>
                      <a:schemeClr val="tx1"/>
                    </a:solidFill>
                    <a:ea typeface="Rosatom Light" pitchFamily="34" charset="-52"/>
                  </a:rPr>
                  <a:t>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b="1" i="1">
                            <a:solidFill>
                              <a:schemeClr val="tx1"/>
                            </a:solidFill>
                            <a:latin typeface="Cambria Math"/>
                            <a:ea typeface="Rosatom Light" pitchFamily="34" charset="-52"/>
                          </a:rPr>
                        </m:ctrlPr>
                      </m:sSubPr>
                      <m:e>
                        <m:r>
                          <a:rPr lang="ru-RU" sz="1400" b="1">
                            <a:solidFill>
                              <a:schemeClr val="tx1"/>
                            </a:solidFill>
                            <a:latin typeface="Cambria Math"/>
                            <a:ea typeface="Rosatom Light" pitchFamily="34" charset="-52"/>
                          </a:rPr>
                          <m:t>𝑪</m:t>
                        </m:r>
                      </m:e>
                      <m:sub>
                        <m:r>
                          <a:rPr lang="ru-RU" sz="1400" b="1">
                            <a:solidFill>
                              <a:schemeClr val="tx1"/>
                            </a:solidFill>
                            <a:latin typeface="Cambria Math"/>
                            <a:ea typeface="Rosatom Light" pitchFamily="34" charset="-52"/>
                          </a:rPr>
                          <m:t>𝟎</m:t>
                        </m:r>
                      </m:sub>
                    </m:sSub>
                    <m:r>
                      <a:rPr lang="ru-RU" sz="1400" b="1">
                        <a:solidFill>
                          <a:schemeClr val="tx1"/>
                        </a:solidFill>
                        <a:latin typeface="Cambria Math"/>
                        <a:ea typeface="Rosatom Light" pitchFamily="34" charset="-52"/>
                      </a:rPr>
                      <m:t> </m:t>
                    </m:r>
                    <m:r>
                      <a:rPr lang="ru-RU" sz="1400" b="0" i="0" smtClean="0">
                        <a:solidFill>
                          <a:schemeClr val="tx1"/>
                        </a:solidFill>
                        <a:latin typeface="Cambria Math"/>
                        <a:ea typeface="Rosatom Light" pitchFamily="34" charset="-52"/>
                      </a:rPr>
                      <m:t>−</m:t>
                    </m:r>
                  </m:oMath>
                </a14:m>
                <a:r>
                  <a:rPr lang="ru-RU" sz="1400" dirty="0" smtClean="0">
                    <a:solidFill>
                      <a:schemeClr val="tx1"/>
                    </a:solidFill>
                    <a:ea typeface="Rosatom Light" pitchFamily="34" charset="-52"/>
                  </a:rPr>
                  <a:t> абсолютные изотопные концентрации целевого изотопа </a:t>
                </a:r>
                <a:r>
                  <a:rPr lang="en-US" sz="1400" dirty="0" smtClean="0">
                    <a:solidFill>
                      <a:schemeClr val="tx1"/>
                    </a:solidFill>
                    <a:ea typeface="Rosatom Light" pitchFamily="34" charset="-52"/>
                  </a:rPr>
                  <a:t/>
                </a:r>
                <a:br>
                  <a:rPr lang="en-US" sz="1400" dirty="0" smtClean="0">
                    <a:solidFill>
                      <a:schemeClr val="tx1"/>
                    </a:solidFill>
                    <a:ea typeface="Rosatom Light" pitchFamily="34" charset="-52"/>
                  </a:rPr>
                </a:br>
                <a:r>
                  <a:rPr lang="ru-RU" sz="1400" dirty="0" smtClean="0">
                    <a:solidFill>
                      <a:schemeClr val="tx1"/>
                    </a:solidFill>
                    <a:ea typeface="Rosatom Light" pitchFamily="34" charset="-52"/>
                  </a:rPr>
                  <a:t>в </a:t>
                </a:r>
                <a:r>
                  <a:rPr lang="ru-RU" sz="1400" dirty="0" smtClean="0">
                    <a:solidFill>
                      <a:schemeClr val="tx1"/>
                    </a:solidFill>
                    <a:ea typeface="Rosatom Light" pitchFamily="34" charset="-52"/>
                  </a:rPr>
                  <a:t>обогащенном продукте и исходной смеси соответственно</a:t>
                </a:r>
                <a:endParaRPr lang="ru-RU" sz="1400" dirty="0">
                  <a:solidFill>
                    <a:schemeClr val="tx1"/>
                  </a:solidFill>
                  <a:ea typeface="Rosatom Light" pitchFamily="34" charset="-52"/>
                </a:endParaRP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95" y="4571191"/>
                <a:ext cx="7916829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163" b="-104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689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323850" y="-18157"/>
            <a:ext cx="82296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dirty="0" smtClean="0">
                <a:solidFill>
                  <a:schemeClr val="tx2"/>
                </a:solidFill>
              </a:rPr>
              <a:t>Сравнительные характеристики сепараторов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51520" y="3294211"/>
            <a:ext cx="8856984" cy="1440160"/>
          </a:xfrm>
          <a:prstGeom prst="rect">
            <a:avLst/>
          </a:prstGeom>
        </p:spPr>
        <p:txBody>
          <a:bodyPr/>
          <a:lstStyle>
            <a:lvl1pPr marL="0" indent="0" algn="l" defTabSz="994168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309563" algn="l" defTabSz="99416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247650" algn="l" defTabSz="9941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6938" indent="-247650" algn="l" defTabSz="99416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6813" indent="-247650" algn="l" defTabSz="99416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3965" indent="-248543" algn="l" defTabSz="9941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1050" indent="-248543" algn="l" defTabSz="9941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28133" indent="-248543" algn="l" defTabSz="9941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25217" indent="-248543" algn="l" defTabSz="9941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b="1" dirty="0" smtClean="0">
                <a:ea typeface="Rosatom Light" pitchFamily="34" charset="-52"/>
              </a:rPr>
              <a:t>КПД одного разделения  	               </a:t>
            </a:r>
            <a:r>
              <a:rPr lang="en-US" sz="1600" b="1" dirty="0" smtClean="0">
                <a:ea typeface="Rosatom Light" pitchFamily="34" charset="-52"/>
              </a:rPr>
              <a:t>  </a:t>
            </a:r>
            <a:r>
              <a:rPr lang="ru-RU" sz="1600" b="1" dirty="0" smtClean="0">
                <a:ea typeface="Rosatom Light" pitchFamily="34" charset="-52"/>
              </a:rPr>
              <a:t>    </a:t>
            </a:r>
            <a:r>
              <a:rPr lang="ru-RU" sz="1600" b="1" dirty="0" smtClean="0">
                <a:ea typeface="Rosatom Light" pitchFamily="34" charset="-52"/>
              </a:rPr>
              <a:t>7%                        </a:t>
            </a:r>
            <a:r>
              <a:rPr lang="en-US" sz="1600" b="1" dirty="0" smtClean="0">
                <a:ea typeface="Rosatom Light" pitchFamily="34" charset="-52"/>
              </a:rPr>
              <a:t>      </a:t>
            </a:r>
            <a:r>
              <a:rPr lang="ru-RU" sz="1600" b="1" dirty="0" smtClean="0">
                <a:ea typeface="Rosatom Light" pitchFamily="34" charset="-52"/>
              </a:rPr>
              <a:t>      </a:t>
            </a:r>
            <a:r>
              <a:rPr lang="en-US" sz="1600" b="1" dirty="0" smtClean="0">
                <a:ea typeface="Rosatom Light" pitchFamily="34" charset="-52"/>
              </a:rPr>
              <a:t>  </a:t>
            </a:r>
            <a:r>
              <a:rPr lang="ru-RU" sz="1050" b="1" dirty="0" smtClean="0">
                <a:ea typeface="Rosatom Light" pitchFamily="34" charset="-52"/>
              </a:rPr>
              <a:t> </a:t>
            </a:r>
            <a:r>
              <a:rPr lang="ru-RU" sz="1600" b="1" dirty="0" smtClean="0">
                <a:ea typeface="Rosatom Light" pitchFamily="34" charset="-52"/>
              </a:rPr>
              <a:t>   </a:t>
            </a:r>
            <a:r>
              <a:rPr lang="en-US" sz="1600" b="1" dirty="0" smtClean="0">
                <a:ea typeface="Rosatom Light" pitchFamily="34" charset="-52"/>
              </a:rPr>
              <a:t>&gt; </a:t>
            </a:r>
            <a:r>
              <a:rPr lang="ru-RU" sz="1600" b="1" dirty="0" smtClean="0">
                <a:ea typeface="Rosatom Light" pitchFamily="34" charset="-52"/>
              </a:rPr>
              <a:t>30%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b="1" dirty="0" smtClean="0">
                <a:ea typeface="Rosatom Light" pitchFamily="34" charset="-52"/>
              </a:rPr>
              <a:t>коэффициент регенерации                     </a:t>
            </a:r>
            <a:r>
              <a:rPr lang="ru-RU" sz="1600" b="1" dirty="0" smtClean="0">
                <a:ea typeface="Rosatom Light" pitchFamily="34" charset="-52"/>
              </a:rPr>
              <a:t>    </a:t>
            </a:r>
            <a:r>
              <a:rPr lang="ru-RU" sz="1600" b="1" dirty="0" smtClean="0">
                <a:ea typeface="Rosatom Light" pitchFamily="34" charset="-52"/>
              </a:rPr>
              <a:t>60%                   </a:t>
            </a:r>
            <a:r>
              <a:rPr lang="en-US" sz="1600" b="1" dirty="0" smtClean="0">
                <a:ea typeface="Rosatom Light" pitchFamily="34" charset="-52"/>
              </a:rPr>
              <a:t>     </a:t>
            </a:r>
            <a:r>
              <a:rPr lang="ru-RU" sz="1600" b="1" dirty="0" smtClean="0">
                <a:ea typeface="Rosatom Light" pitchFamily="34" charset="-52"/>
              </a:rPr>
              <a:t>        </a:t>
            </a:r>
            <a:r>
              <a:rPr lang="en-US" sz="1600" b="1" dirty="0" smtClean="0">
                <a:ea typeface="Rosatom Light" pitchFamily="34" charset="-52"/>
              </a:rPr>
              <a:t> </a:t>
            </a:r>
            <a:r>
              <a:rPr lang="ru-RU" sz="1600" b="1" dirty="0" smtClean="0">
                <a:ea typeface="Rosatom Light" pitchFamily="34" charset="-52"/>
              </a:rPr>
              <a:t>  </a:t>
            </a:r>
            <a:r>
              <a:rPr lang="en-US" sz="1600" b="1" dirty="0" smtClean="0">
                <a:ea typeface="Rosatom Light" pitchFamily="34" charset="-52"/>
              </a:rPr>
              <a:t>  </a:t>
            </a:r>
            <a:r>
              <a:rPr lang="ru-RU" sz="1600" b="1" dirty="0" smtClean="0">
                <a:ea typeface="Rosatom Light" pitchFamily="34" charset="-52"/>
              </a:rPr>
              <a:t>   </a:t>
            </a:r>
            <a:r>
              <a:rPr lang="en-US" sz="1600" b="1" dirty="0" smtClean="0">
                <a:ea typeface="Rosatom Light" pitchFamily="34" charset="-52"/>
              </a:rPr>
              <a:t>&gt;</a:t>
            </a:r>
            <a:r>
              <a:rPr lang="ru-RU" sz="1600" b="1" dirty="0" smtClean="0">
                <a:ea typeface="Rosatom Light" pitchFamily="34" charset="-52"/>
              </a:rPr>
              <a:t> 80%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b="1" dirty="0" smtClean="0">
                <a:ea typeface="Rosatom Light" pitchFamily="34" charset="-52"/>
              </a:rPr>
              <a:t>коэффициент переработки вещества   </a:t>
            </a:r>
            <a:r>
              <a:rPr lang="ru-RU" sz="1600" b="1" dirty="0" smtClean="0">
                <a:ea typeface="Rosatom Light" pitchFamily="34" charset="-52"/>
              </a:rPr>
              <a:t>    </a:t>
            </a:r>
            <a:r>
              <a:rPr lang="ru-RU" sz="1600" b="1" dirty="0" smtClean="0">
                <a:ea typeface="Rosatom Light" pitchFamily="34" charset="-52"/>
              </a:rPr>
              <a:t>14%                        </a:t>
            </a:r>
            <a:r>
              <a:rPr lang="en-US" sz="1600" b="1" dirty="0" smtClean="0">
                <a:ea typeface="Rosatom Light" pitchFamily="34" charset="-52"/>
              </a:rPr>
              <a:t>      </a:t>
            </a:r>
            <a:r>
              <a:rPr lang="ru-RU" sz="1600" b="1" dirty="0" smtClean="0">
                <a:ea typeface="Rosatom Light" pitchFamily="34" charset="-52"/>
              </a:rPr>
              <a:t>   </a:t>
            </a:r>
            <a:r>
              <a:rPr lang="ru-RU" sz="500" b="1" dirty="0" smtClean="0">
                <a:ea typeface="Rosatom Light" pitchFamily="34" charset="-52"/>
              </a:rPr>
              <a:t> </a:t>
            </a:r>
            <a:r>
              <a:rPr lang="ru-RU" sz="1600" b="1" dirty="0" smtClean="0">
                <a:ea typeface="Rosatom Light" pitchFamily="34" charset="-52"/>
              </a:rPr>
              <a:t>  </a:t>
            </a:r>
            <a:r>
              <a:rPr lang="en-US" sz="1600" b="1" dirty="0" smtClean="0">
                <a:ea typeface="Rosatom Light" pitchFamily="34" charset="-52"/>
              </a:rPr>
              <a:t>  </a:t>
            </a:r>
            <a:r>
              <a:rPr lang="ru-RU" sz="1600" b="1" dirty="0" smtClean="0">
                <a:ea typeface="Rosatom Light" pitchFamily="34" charset="-52"/>
              </a:rPr>
              <a:t>   </a:t>
            </a:r>
            <a:r>
              <a:rPr lang="en-US" sz="1600" b="1" dirty="0" smtClean="0">
                <a:ea typeface="Rosatom Light" pitchFamily="34" charset="-52"/>
              </a:rPr>
              <a:t>&gt;</a:t>
            </a:r>
            <a:r>
              <a:rPr lang="ru-RU" sz="1600" b="1" dirty="0" smtClean="0">
                <a:ea typeface="Rosatom Light" pitchFamily="34" charset="-52"/>
              </a:rPr>
              <a:t> 40%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b="1" dirty="0">
                <a:ea typeface="Rosatom Light" pitchFamily="34" charset="-52"/>
              </a:rPr>
              <a:t>к</a:t>
            </a:r>
            <a:r>
              <a:rPr lang="ru-RU" sz="1600" b="1" dirty="0" smtClean="0">
                <a:ea typeface="Rosatom Light" pitchFamily="34" charset="-52"/>
              </a:rPr>
              <a:t>оэффициент разделения                </a:t>
            </a:r>
            <a:r>
              <a:rPr lang="en-US" sz="1600" b="1" dirty="0" smtClean="0">
                <a:ea typeface="Rosatom Light" pitchFamily="34" charset="-52"/>
              </a:rPr>
              <a:t>  </a:t>
            </a:r>
            <a:r>
              <a:rPr lang="ru-RU" sz="1600" b="1" dirty="0" smtClean="0">
                <a:ea typeface="Rosatom Light" pitchFamily="34" charset="-52"/>
              </a:rPr>
              <a:t>   </a:t>
            </a:r>
            <a:r>
              <a:rPr lang="en-US" sz="1600" b="1" dirty="0" smtClean="0">
                <a:ea typeface="Rosatom Light" pitchFamily="34" charset="-52"/>
              </a:rPr>
              <a:t> </a:t>
            </a:r>
            <a:r>
              <a:rPr lang="ru-RU" sz="1600" b="1" dirty="0" smtClean="0">
                <a:ea typeface="Rosatom Light" pitchFamily="34" charset="-52"/>
              </a:rPr>
              <a:t> </a:t>
            </a:r>
            <a:r>
              <a:rPr lang="ru-RU" sz="1600" b="1" dirty="0" smtClean="0">
                <a:ea typeface="Rosatom Light" pitchFamily="34" charset="-52"/>
              </a:rPr>
              <a:t>до 500                         </a:t>
            </a:r>
            <a:r>
              <a:rPr lang="en-US" sz="1600" b="1" dirty="0" smtClean="0">
                <a:ea typeface="Rosatom Light" pitchFamily="34" charset="-52"/>
              </a:rPr>
              <a:t>        </a:t>
            </a:r>
            <a:r>
              <a:rPr lang="ru-RU" sz="1600" b="1" dirty="0" smtClean="0">
                <a:ea typeface="Rosatom Light" pitchFamily="34" charset="-52"/>
              </a:rPr>
              <a:t>       </a:t>
            </a:r>
            <a:r>
              <a:rPr lang="en-US" sz="1600" b="1" dirty="0" smtClean="0">
                <a:ea typeface="Rosatom Light" pitchFamily="34" charset="-52"/>
              </a:rPr>
              <a:t>&gt;</a:t>
            </a:r>
            <a:r>
              <a:rPr lang="ru-RU" sz="1600" b="1" dirty="0" smtClean="0">
                <a:ea typeface="Rosatom Light" pitchFamily="34" charset="-52"/>
              </a:rPr>
              <a:t> 700 </a:t>
            </a:r>
          </a:p>
        </p:txBody>
      </p:sp>
      <p:pic>
        <p:nvPicPr>
          <p:cNvPr id="8" name="Рисунок 7" descr="Изображение выглядит как внутренний, игрушка, стол, зеленый&#10;&#10;Автоматически созданное описание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016" y="1257186"/>
            <a:ext cx="2903464" cy="187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693025" y="4875213"/>
            <a:ext cx="1450975" cy="27305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60D72371-184B-4AE4-8FA5-F602A6D1CD41}" type="slidenum">
              <a:rPr lang="ru-RU" sz="1400" smtClean="0"/>
              <a:pPr algn="r">
                <a:defRPr/>
              </a:pPr>
              <a:t>4</a:t>
            </a:fld>
            <a:endParaRPr lang="ru-RU" sz="1400" dirty="0"/>
          </a:p>
        </p:txBody>
      </p:sp>
      <p:pic>
        <p:nvPicPr>
          <p:cNvPr id="2050" name="Picture 2" descr="D:\С-2\Фото\для РЭ\IMG_869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0" t="6576" r="20365" b="10848"/>
          <a:stretch/>
        </p:blipFill>
        <p:spPr bwMode="auto">
          <a:xfrm>
            <a:off x="3275856" y="1267637"/>
            <a:ext cx="2296273" cy="1862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1187624" y="917947"/>
            <a:ext cx="8136904" cy="339239"/>
          </a:xfrm>
        </p:spPr>
        <p:txBody>
          <a:bodyPr/>
          <a:lstStyle/>
          <a:p>
            <a:pPr defTabSz="994168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b="1" dirty="0" smtClean="0">
                <a:ea typeface="Rosatom Light" pitchFamily="34" charset="-52"/>
              </a:rPr>
              <a:t>Действующий масс-сепаратор С-2                   </a:t>
            </a:r>
            <a:r>
              <a:rPr lang="ru-RU" sz="1600" b="1" dirty="0" smtClean="0">
                <a:ea typeface="Rosatom Light" pitchFamily="34" charset="-52"/>
              </a:rPr>
              <a:t>         </a:t>
            </a:r>
            <a:r>
              <a:rPr lang="ru-RU" sz="1600" b="1" dirty="0" smtClean="0">
                <a:ea typeface="Rosatom Light" pitchFamily="34" charset="-52"/>
              </a:rPr>
              <a:t>Новый масс-сепаратор</a:t>
            </a:r>
          </a:p>
        </p:txBody>
      </p:sp>
      <p:pic>
        <p:nvPicPr>
          <p:cNvPr id="3074" name="Picture 2" descr="D:\С-2\Фото\для РЭ\IMG_868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57863"/>
            <a:ext cx="2808312" cy="18723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59231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323850" y="-18157"/>
            <a:ext cx="82296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dirty="0" smtClean="0">
                <a:solidFill>
                  <a:schemeClr val="tx2"/>
                </a:solidFill>
              </a:rPr>
              <a:t>Состав масс-сепаратора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466" y="1205979"/>
            <a:ext cx="3888680" cy="2016224"/>
          </a:xfrm>
        </p:spPr>
        <p:txBody>
          <a:bodyPr/>
          <a:lstStyle/>
          <a:p>
            <a:pPr indent="357188" defTabSz="994168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ea typeface="Rosatom Light" pitchFamily="34" charset="-52"/>
              </a:rPr>
              <a:t>1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693025" y="4875213"/>
            <a:ext cx="1450975" cy="27305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60D72371-184B-4AE4-8FA5-F602A6D1CD41}" type="slidenum">
              <a:rPr lang="ru-RU" sz="1400" smtClean="0"/>
              <a:pPr algn="r">
                <a:defRPr/>
              </a:pPr>
              <a:t>5</a:t>
            </a:fld>
            <a:endParaRPr lang="ru-RU" sz="1400" dirty="0"/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2224338" y="4518347"/>
            <a:ext cx="46015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/>
              <a:t>Схема масс-сепаратора С-3</a:t>
            </a:r>
            <a:endParaRPr lang="ru-RU" altLang="ru-RU" sz="1400" b="1" dirty="0"/>
          </a:p>
        </p:txBody>
      </p:sp>
      <p:pic>
        <p:nvPicPr>
          <p:cNvPr id="9" name="Рисунок 8" descr="Изображение выглядит как внутренний, игрушка, стол, зеленый&#10;&#10;Автоматически созданное описание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3" y="1272946"/>
            <a:ext cx="4846183" cy="31263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35496" y="3297789"/>
            <a:ext cx="18722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/>
              <a:t>источник ионов</a:t>
            </a:r>
            <a:endParaRPr lang="ru-RU" altLang="ru-RU" sz="1400" b="1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1691680" y="3229479"/>
            <a:ext cx="2016224" cy="206809"/>
          </a:xfrm>
          <a:prstGeom prst="straightConnector1">
            <a:avLst/>
          </a:prstGeom>
          <a:ln w="1587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-36512" y="1205979"/>
            <a:ext cx="18722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/>
              <a:t>диспергирующий электромагнит</a:t>
            </a:r>
            <a:endParaRPr lang="ru-RU" altLang="ru-RU" sz="1400" b="1" dirty="0"/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7164288" y="1561218"/>
            <a:ext cx="18722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/>
              <a:t>вакуумная</a:t>
            </a:r>
          </a:p>
          <a:p>
            <a:pPr algn="ctr" eaLnBrk="1" hangingPunct="1"/>
            <a:r>
              <a:rPr lang="ru-RU" altLang="ru-RU" sz="1400" b="1" dirty="0" smtClean="0"/>
              <a:t>камера</a:t>
            </a:r>
            <a:endParaRPr lang="ru-RU" altLang="ru-RU" sz="1400" b="1" dirty="0"/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7164288" y="3366219"/>
            <a:ext cx="18722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/>
              <a:t>приёмник</a:t>
            </a:r>
          </a:p>
          <a:p>
            <a:pPr algn="ctr" eaLnBrk="1" hangingPunct="1"/>
            <a:r>
              <a:rPr lang="ru-RU" altLang="ru-RU" sz="1400" b="1" dirty="0" smtClean="0"/>
              <a:t>изотопов</a:t>
            </a:r>
            <a:endParaRPr lang="ru-RU" altLang="ru-RU" sz="1400" b="1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1619672" y="1566019"/>
            <a:ext cx="1008112" cy="287162"/>
          </a:xfrm>
          <a:prstGeom prst="straightConnector1">
            <a:avLst/>
          </a:prstGeom>
          <a:ln w="1587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5292080" y="1853181"/>
            <a:ext cx="2304256" cy="720950"/>
          </a:xfrm>
          <a:prstGeom prst="straightConnector1">
            <a:avLst/>
          </a:prstGeom>
          <a:ln w="1587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 flipV="1">
            <a:off x="6588224" y="3500362"/>
            <a:ext cx="1008112" cy="166759"/>
          </a:xfrm>
          <a:prstGeom prst="straightConnector1">
            <a:avLst/>
          </a:prstGeom>
          <a:ln w="1587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211960" y="3332883"/>
            <a:ext cx="756000" cy="576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4860032" y="3366219"/>
            <a:ext cx="1511992" cy="468000"/>
          </a:xfrm>
          <a:prstGeom prst="straightConnector1">
            <a:avLst/>
          </a:prstGeom>
          <a:ln w="15875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300192" y="3321510"/>
            <a:ext cx="144016" cy="8941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076056" y="334647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1400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339250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323850" y="-18157"/>
            <a:ext cx="82296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dirty="0" smtClean="0">
                <a:solidFill>
                  <a:schemeClr val="tx2"/>
                </a:solidFill>
              </a:rPr>
              <a:t>Источник ионов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693025" y="4875213"/>
            <a:ext cx="1450975" cy="27305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60D72371-184B-4AE4-8FA5-F602A6D1CD41}" type="slidenum">
              <a:rPr lang="ru-RU" sz="1400" smtClean="0"/>
              <a:pPr algn="r">
                <a:defRPr/>
              </a:pPr>
              <a:t>6</a:t>
            </a:fld>
            <a:endParaRPr lang="ru-RU" sz="1400" dirty="0"/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5796136" y="4302323"/>
            <a:ext cx="28083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/>
              <a:t>Общий вид </a:t>
            </a:r>
            <a:r>
              <a:rPr lang="ru-RU" altLang="ru-RU" sz="1400" b="1" dirty="0"/>
              <a:t>источника </a:t>
            </a:r>
            <a:r>
              <a:rPr lang="ru-RU" altLang="ru-RU" sz="1400" b="1" dirty="0" smtClean="0"/>
              <a:t>ионов</a:t>
            </a:r>
            <a:endParaRPr lang="ru-RU" altLang="ru-RU" sz="1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492" y="845939"/>
            <a:ext cx="3482996" cy="34579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701923"/>
            <a:ext cx="7344816" cy="389905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u-RU" sz="1800" b="1" dirty="0" smtClean="0"/>
              <a:t>Основные технические требования: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800" dirty="0" smtClean="0"/>
              <a:t>энергия ионов – до </a:t>
            </a:r>
            <a:r>
              <a:rPr lang="ru-RU" sz="1800" b="1" dirty="0" smtClean="0"/>
              <a:t>50 кэВ</a:t>
            </a:r>
            <a:r>
              <a:rPr lang="ru-RU" sz="1800" dirty="0" smtClean="0"/>
              <a:t>;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800" dirty="0" smtClean="0"/>
              <a:t>сила тока пучка одноатомных, </a:t>
            </a:r>
            <a:br>
              <a:rPr lang="ru-RU" sz="1800" dirty="0" smtClean="0"/>
            </a:br>
            <a:r>
              <a:rPr lang="ru-RU" sz="1800" dirty="0" smtClean="0"/>
              <a:t>однозарядных ионов – до </a:t>
            </a:r>
            <a:r>
              <a:rPr lang="ru-RU" sz="1800" b="1" dirty="0" smtClean="0"/>
              <a:t>100 мкА</a:t>
            </a:r>
            <a:r>
              <a:rPr lang="ru-RU" sz="1800" dirty="0"/>
              <a:t>;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800" dirty="0" smtClean="0"/>
              <a:t>коэффициент использования вещества – </a:t>
            </a:r>
            <a:br>
              <a:rPr lang="ru-RU" sz="1800" dirty="0" smtClean="0"/>
            </a:br>
            <a:r>
              <a:rPr lang="ru-RU" sz="1800" dirty="0" smtClean="0"/>
              <a:t>не менее </a:t>
            </a:r>
            <a:r>
              <a:rPr lang="ru-RU" sz="1800" b="1" dirty="0" smtClean="0"/>
              <a:t>35%</a:t>
            </a:r>
            <a:r>
              <a:rPr lang="ru-RU" sz="1800" dirty="0" smtClean="0"/>
              <a:t>;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800" dirty="0" smtClean="0"/>
              <a:t>локализация </a:t>
            </a:r>
            <a:r>
              <a:rPr lang="ru-RU" sz="1800" dirty="0"/>
              <a:t>неразделенного </a:t>
            </a:r>
            <a:r>
              <a:rPr lang="ru-RU" sz="1800" dirty="0" smtClean="0"/>
              <a:t>рабочего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/>
              <a:t>вещества</a:t>
            </a:r>
            <a:r>
              <a:rPr lang="en-US" sz="1800" dirty="0"/>
              <a:t> </a:t>
            </a:r>
            <a:r>
              <a:rPr lang="ru-RU" sz="1800" dirty="0" smtClean="0"/>
              <a:t>на </a:t>
            </a:r>
            <a:r>
              <a:rPr lang="ru-RU" sz="1800" dirty="0"/>
              <a:t>деталях источника ионов –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/>
              <a:t>не </a:t>
            </a:r>
            <a:r>
              <a:rPr lang="ru-RU" sz="1800" dirty="0"/>
              <a:t>менее </a:t>
            </a:r>
            <a:r>
              <a:rPr lang="ru-RU" sz="1800" b="1" dirty="0"/>
              <a:t>80</a:t>
            </a:r>
            <a:r>
              <a:rPr lang="ru-RU" sz="1800" b="1" dirty="0" smtClean="0"/>
              <a:t>%</a:t>
            </a:r>
            <a:r>
              <a:rPr lang="ru-RU" sz="1800" dirty="0"/>
              <a:t>;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800" dirty="0" smtClean="0"/>
              <a:t>ресурс </a:t>
            </a:r>
            <a:r>
              <a:rPr lang="ru-RU" sz="1800" dirty="0"/>
              <a:t>– не менее </a:t>
            </a:r>
            <a:r>
              <a:rPr lang="ru-RU" sz="1800" b="1" dirty="0"/>
              <a:t>500 ч</a:t>
            </a:r>
            <a:r>
              <a:rPr lang="ru-RU" sz="1800" dirty="0" smtClean="0"/>
              <a:t>.</a:t>
            </a:r>
            <a:endParaRPr lang="en-US" altLang="ru-RU" sz="1800" b="1" dirty="0"/>
          </a:p>
          <a:p>
            <a:pPr>
              <a:spcBef>
                <a:spcPts val="600"/>
              </a:spcBef>
            </a:pPr>
            <a:endParaRPr lang="en-US" altLang="ru-RU" sz="1800" b="1" dirty="0" smtClean="0"/>
          </a:p>
          <a:p>
            <a:pPr>
              <a:spcBef>
                <a:spcPts val="600"/>
              </a:spcBef>
            </a:pPr>
            <a:r>
              <a:rPr lang="ru-RU" altLang="ru-RU" sz="1800" b="1" dirty="0" smtClean="0"/>
              <a:t>Разрабатывается </a:t>
            </a:r>
            <a:r>
              <a:rPr lang="ru-RU" altLang="ru-RU" sz="1800" b="1" dirty="0"/>
              <a:t>совместно </a:t>
            </a:r>
            <a:r>
              <a:rPr lang="en-US" altLang="ru-RU" sz="1800" b="1" dirty="0" smtClean="0"/>
              <a:t/>
            </a:r>
            <a:br>
              <a:rPr lang="en-US" altLang="ru-RU" sz="1800" b="1" dirty="0" smtClean="0"/>
            </a:br>
            <a:r>
              <a:rPr lang="ru-RU" altLang="ru-RU" sz="1800" b="1" dirty="0" smtClean="0"/>
              <a:t>с </a:t>
            </a:r>
            <a:r>
              <a:rPr lang="ru-RU" altLang="ru-RU" sz="1800" b="1" dirty="0" smtClean="0"/>
              <a:t>АО </a:t>
            </a:r>
            <a:r>
              <a:rPr lang="ru-RU" altLang="ru-RU" sz="1800" b="1" dirty="0"/>
              <a:t>«НИИЭФА им. Д.В. Ефремова»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ru-RU" sz="1800" dirty="0" smtClean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14992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323850" y="-83319"/>
            <a:ext cx="82296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dirty="0" smtClean="0">
                <a:solidFill>
                  <a:schemeClr val="tx2"/>
                </a:solidFill>
              </a:rPr>
              <a:t>Источник ионов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693025" y="4875213"/>
            <a:ext cx="1450975" cy="27305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60D72371-184B-4AE4-8FA5-F602A6D1CD41}" type="slidenum">
              <a:rPr lang="ru-RU" sz="1400" smtClean="0"/>
              <a:pPr algn="r">
                <a:defRPr/>
              </a:pPr>
              <a:t>7</a:t>
            </a:fld>
            <a:endParaRPr lang="ru-RU" sz="14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557907"/>
            <a:ext cx="6296940" cy="1877318"/>
          </a:xfrm>
        </p:spPr>
        <p:txBody>
          <a:bodyPr/>
          <a:lstStyle/>
          <a:p>
            <a:pPr marL="342900" indent="-342900">
              <a:spcBef>
                <a:spcPts val="0"/>
              </a:spcBef>
              <a:buAutoNum type="arabicPeriod"/>
            </a:pPr>
            <a:r>
              <a:rPr lang="ru-RU" sz="1600" b="1" dirty="0" smtClean="0"/>
              <a:t>Выполнены </a:t>
            </a:r>
            <a:r>
              <a:rPr lang="ru-RU" sz="1600" b="1" dirty="0"/>
              <a:t>теплофизические расчеты </a:t>
            </a:r>
            <a:endParaRPr lang="ru-RU" sz="1600" b="1" dirty="0" smtClean="0"/>
          </a:p>
          <a:p>
            <a:pPr marL="355600">
              <a:spcBef>
                <a:spcPts val="0"/>
              </a:spcBef>
              <a:spcAft>
                <a:spcPts val="600"/>
              </a:spcAft>
            </a:pPr>
            <a:r>
              <a:rPr lang="ru-RU" sz="1600" dirty="0" smtClean="0"/>
              <a:t>Определена тепловая мощность </a:t>
            </a:r>
            <a:r>
              <a:rPr lang="ru-RU" sz="1600" dirty="0"/>
              <a:t>нагревателя </a:t>
            </a:r>
            <a:r>
              <a:rPr lang="ru-RU" sz="1600" dirty="0" smtClean="0"/>
              <a:t>для обеспечения необходимого потока пара хлорида калифорния (</a:t>
            </a:r>
            <a:r>
              <a:rPr lang="en-US" sz="1600" dirty="0" smtClean="0"/>
              <a:t>III</a:t>
            </a:r>
            <a:r>
              <a:rPr lang="ru-RU" sz="1600" dirty="0" smtClean="0"/>
              <a:t>) в разрядную камеру</a:t>
            </a:r>
            <a:endParaRPr lang="ru-RU" sz="1600" dirty="0"/>
          </a:p>
          <a:p>
            <a:pPr marL="342900" indent="-342900">
              <a:spcBef>
                <a:spcPts val="0"/>
              </a:spcBef>
              <a:buAutoNum type="arabicPeriod" startAt="2"/>
            </a:pPr>
            <a:r>
              <a:rPr lang="ru-RU" sz="1600" b="1" dirty="0" smtClean="0"/>
              <a:t>Используется </a:t>
            </a:r>
            <a:r>
              <a:rPr lang="ru-RU" sz="1600" b="1" dirty="0"/>
              <a:t>специальная </a:t>
            </a:r>
            <a:r>
              <a:rPr lang="ru-RU" sz="1600" b="1" dirty="0" smtClean="0"/>
              <a:t>ионно-оптическая система </a:t>
            </a:r>
            <a:r>
              <a:rPr lang="ru-RU" sz="1600" b="1" dirty="0"/>
              <a:t>на основе </a:t>
            </a:r>
            <a:r>
              <a:rPr lang="ru-RU" sz="1600" b="1" dirty="0" smtClean="0"/>
              <a:t>трансаксиальных </a:t>
            </a:r>
            <a:r>
              <a:rPr lang="ru-RU" sz="1600" b="1" dirty="0"/>
              <a:t>линз</a:t>
            </a:r>
            <a:endParaRPr lang="ru-RU" sz="1600" b="1" dirty="0" smtClean="0"/>
          </a:p>
          <a:p>
            <a:pPr marL="355600">
              <a:spcBef>
                <a:spcPts val="0"/>
              </a:spcBef>
            </a:pPr>
            <a:r>
              <a:rPr lang="ru-RU" sz="1600" dirty="0" smtClean="0"/>
              <a:t>Определены </a:t>
            </a:r>
            <a:r>
              <a:rPr lang="ru-RU" sz="1600" dirty="0"/>
              <a:t>геометрические размеры элементов ИОС </a:t>
            </a:r>
            <a:endParaRPr lang="en-US" sz="1600" dirty="0" smtClean="0"/>
          </a:p>
          <a:p>
            <a:pPr marL="355600">
              <a:spcBef>
                <a:spcPts val="0"/>
              </a:spcBef>
              <a:spcAft>
                <a:spcPts val="600"/>
              </a:spcAft>
            </a:pPr>
            <a:r>
              <a:rPr lang="ru-RU" sz="1600" dirty="0" smtClean="0"/>
              <a:t>и </a:t>
            </a:r>
            <a:r>
              <a:rPr lang="ru-RU" sz="1600" dirty="0"/>
              <a:t>диапазон </a:t>
            </a:r>
            <a:r>
              <a:rPr lang="ru-RU" sz="1600" dirty="0" smtClean="0"/>
              <a:t>изменения </a:t>
            </a:r>
            <a:r>
              <a:rPr lang="ru-RU" sz="1600" dirty="0"/>
              <a:t>управляющих </a:t>
            </a:r>
            <a:r>
              <a:rPr lang="ru-RU" sz="1600" dirty="0" smtClean="0"/>
              <a:t>напряжений</a:t>
            </a:r>
            <a:endParaRPr lang="ru-RU" sz="1600" dirty="0"/>
          </a:p>
          <a:p>
            <a:pPr>
              <a:spcBef>
                <a:spcPts val="600"/>
              </a:spcBef>
              <a:spcAft>
                <a:spcPts val="300"/>
              </a:spcAft>
            </a:pPr>
            <a:endParaRPr lang="ru-RU" sz="1400" dirty="0"/>
          </a:p>
          <a:p>
            <a:endParaRPr lang="ru-RU" sz="14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6084168" y="826586"/>
            <a:ext cx="2952328" cy="4195817"/>
            <a:chOff x="6326124" y="917947"/>
            <a:chExt cx="2952328" cy="4195817"/>
          </a:xfrm>
        </p:grpSpPr>
        <p:pic>
          <p:nvPicPr>
            <p:cNvPr id="31" name="Изображение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83"/>
            <a:stretch/>
          </p:blipFill>
          <p:spPr bwMode="auto">
            <a:xfrm>
              <a:off x="6620468" y="917947"/>
              <a:ext cx="1839963" cy="184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Изображение1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83"/>
            <a:stretch/>
          </p:blipFill>
          <p:spPr bwMode="auto">
            <a:xfrm>
              <a:off x="6620468" y="2859510"/>
              <a:ext cx="1839964" cy="184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Box 6"/>
            <p:cNvSpPr txBox="1">
              <a:spLocks noChangeArrowheads="1"/>
            </p:cNvSpPr>
            <p:nvPr/>
          </p:nvSpPr>
          <p:spPr bwMode="auto">
            <a:xfrm>
              <a:off x="6326124" y="4590544"/>
              <a:ext cx="278238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algn="ctr">
                <a:spcAft>
                  <a:spcPts val="300"/>
                </a:spcAft>
              </a:pPr>
              <a:r>
                <a:rPr lang="ru-RU" sz="1400" b="1" dirty="0"/>
                <a:t>Распределение </a:t>
              </a:r>
              <a:r>
                <a:rPr lang="ru-RU" sz="1400" b="1" dirty="0" smtClean="0"/>
                <a:t>температуры</a:t>
              </a:r>
              <a:br>
                <a:rPr lang="ru-RU" sz="1400" b="1" dirty="0" smtClean="0"/>
              </a:br>
              <a:r>
                <a:rPr lang="ru-RU" sz="1400" b="1" dirty="0" smtClean="0"/>
                <a:t>по </a:t>
              </a:r>
              <a:r>
                <a:rPr lang="ru-RU" sz="1400" b="1" dirty="0"/>
                <a:t>корпусу </a:t>
              </a:r>
              <a:r>
                <a:rPr lang="ru-RU" sz="1400" b="1" dirty="0" smtClean="0"/>
                <a:t>источника ионов</a:t>
              </a:r>
              <a:endParaRPr lang="ru-RU" sz="1400" b="1" dirty="0"/>
            </a:p>
          </p:txBody>
        </p:sp>
        <p:pic>
          <p:nvPicPr>
            <p:cNvPr id="11" name="Изображение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164" r="96513"/>
            <a:stretch/>
          </p:blipFill>
          <p:spPr bwMode="auto">
            <a:xfrm>
              <a:off x="8548401" y="1013233"/>
              <a:ext cx="192829" cy="3615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8661230" y="989955"/>
              <a:ext cx="59984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dirty="0" smtClean="0"/>
                <a:t> 800°С</a:t>
              </a:r>
              <a:endParaRPr lang="ru-RU" sz="105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678608" y="4374331"/>
              <a:ext cx="59984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dirty="0" smtClean="0"/>
                <a:t>100 °С</a:t>
              </a:r>
              <a:endParaRPr lang="ru-RU" sz="1050" dirty="0"/>
            </a:p>
          </p:txBody>
        </p:sp>
      </p:grpSp>
      <p:pic>
        <p:nvPicPr>
          <p:cNvPr id="3074" name="Picture 2" descr="D:\Новый сепаратор\2022\Презентация для заседеания совета РАН (3-9 июля 2022, Санкт-Петербург)\Материалы для доклада\1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68653"/>
            <a:ext cx="2741311" cy="219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Новый сепаратор\2022\Презентация для заседеания совета РАН (3-9 июля 2022, Санкт-Петербург)\Материалы для доклада\2.bm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595316"/>
            <a:ext cx="1584176" cy="225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xmlns:lc="http://schemas.openxmlformats.org/drawingml/2006/lockedCanvas" id="{595D7FB6-A272-4AB4-A90C-6CA0B5D94E3B}"/>
              </a:ext>
            </a:extLst>
          </p:cNvPr>
          <p:cNvSpPr/>
          <p:nvPr/>
        </p:nvSpPr>
        <p:spPr>
          <a:xfrm>
            <a:off x="1259632" y="4786634"/>
            <a:ext cx="3335603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/>
              <a:t>Схема ионно-оптической системы</a:t>
            </a:r>
            <a:r>
              <a:rPr lang="en-US" sz="1400" b="1" dirty="0" smtClean="0"/>
              <a:t> 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9301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323850" y="-90165"/>
            <a:ext cx="82296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dirty="0" smtClean="0">
                <a:solidFill>
                  <a:schemeClr val="tx2"/>
                </a:solidFill>
              </a:rPr>
              <a:t>Источник ионов</a:t>
            </a:r>
            <a:r>
              <a:rPr lang="en-US" altLang="ru-RU" dirty="0" smtClean="0">
                <a:solidFill>
                  <a:schemeClr val="tx2"/>
                </a:solidFill>
              </a:rPr>
              <a:t>. </a:t>
            </a:r>
            <a:r>
              <a:rPr lang="ru-RU" altLang="ru-RU" dirty="0" smtClean="0">
                <a:solidFill>
                  <a:schemeClr val="tx2"/>
                </a:solidFill>
              </a:rPr>
              <a:t>Формирование пучка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693025" y="4875213"/>
            <a:ext cx="1450975" cy="27305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60D72371-184B-4AE4-8FA5-F602A6D1CD41}" type="slidenum">
              <a:rPr lang="ru-RU" sz="1400" smtClean="0"/>
              <a:pPr algn="r">
                <a:defRPr/>
              </a:pPr>
              <a:t>8</a:t>
            </a:fld>
            <a:endParaRPr lang="ru-RU" sz="14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696813"/>
            <a:ext cx="5616624" cy="187731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300"/>
              </a:spcAft>
            </a:pPr>
            <a:endParaRPr lang="ru-RU" dirty="0">
              <a:solidFill>
                <a:schemeClr val="tx2"/>
              </a:solidFill>
            </a:endParaRPr>
          </a:p>
          <a:p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xmlns:lc="http://schemas.openxmlformats.org/drawingml/2006/lockedCanvas" id="{595D7FB6-A272-4AB4-A90C-6CA0B5D94E3B}"/>
              </a:ext>
            </a:extLst>
          </p:cNvPr>
          <p:cNvSpPr/>
          <p:nvPr/>
        </p:nvSpPr>
        <p:spPr>
          <a:xfrm>
            <a:off x="4538460" y="4590355"/>
            <a:ext cx="363394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/>
              <a:t>Фазовые портреты пучка </a:t>
            </a: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ru-RU" sz="1400" b="1" dirty="0" smtClean="0"/>
              <a:t>(</a:t>
            </a:r>
            <a:r>
              <a:rPr lang="ru-RU" sz="1400" b="1" dirty="0"/>
              <a:t>x-x</a:t>
            </a:r>
            <a:r>
              <a:rPr lang="en-US" sz="1400" b="1" dirty="0"/>
              <a:t>’</a:t>
            </a:r>
            <a:r>
              <a:rPr lang="ru-RU" sz="1400" b="1" dirty="0"/>
              <a:t>) и (y-y</a:t>
            </a:r>
            <a:r>
              <a:rPr lang="en-US" sz="1400" b="1" dirty="0"/>
              <a:t>’</a:t>
            </a:r>
            <a:r>
              <a:rPr lang="ru-RU" sz="1400" b="1" dirty="0"/>
              <a:t>) </a:t>
            </a:r>
            <a:r>
              <a:rPr lang="ru-RU" sz="1400" b="1" dirty="0" smtClean="0"/>
              <a:t>на </a:t>
            </a:r>
            <a:r>
              <a:rPr lang="ru-RU" sz="1400" b="1" dirty="0"/>
              <a:t>выходе </a:t>
            </a:r>
            <a:r>
              <a:rPr lang="ru-RU" sz="1400" b="1" dirty="0" smtClean="0"/>
              <a:t>ИОС</a:t>
            </a:r>
            <a:endParaRPr lang="ru-RU" sz="1400" b="1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xmlns:lc="http://schemas.openxmlformats.org/drawingml/2006/lockedCanvas" id="{595D7FB6-A272-4AB4-A90C-6CA0B5D94E3B}"/>
              </a:ext>
            </a:extLst>
          </p:cNvPr>
          <p:cNvSpPr/>
          <p:nvPr/>
        </p:nvSpPr>
        <p:spPr>
          <a:xfrm>
            <a:off x="323528" y="4590355"/>
            <a:ext cx="453650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/>
              <a:t>Т</a:t>
            </a:r>
            <a:r>
              <a:rPr lang="ru-RU" sz="1400" b="1" dirty="0" smtClean="0"/>
              <a:t>раектории </a:t>
            </a:r>
            <a:r>
              <a:rPr lang="ru-RU" sz="1400" b="1" dirty="0"/>
              <a:t>частиц и </a:t>
            </a:r>
            <a:r>
              <a:rPr lang="ru-RU" sz="1400" b="1" dirty="0" smtClean="0"/>
              <a:t>изолинии </a:t>
            </a:r>
            <a:r>
              <a:rPr lang="ru-RU" sz="1400" b="1" dirty="0"/>
              <a:t>потенциала электрического поля </a:t>
            </a:r>
            <a:r>
              <a:rPr lang="ru-RU" sz="1400" b="1" dirty="0" smtClean="0"/>
              <a:t>ИОС</a:t>
            </a:r>
            <a:endParaRPr lang="ru-RU" sz="1400" b="1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4754484" y="629915"/>
            <a:ext cx="2784983" cy="2035969"/>
            <a:chOff x="4677548" y="629915"/>
            <a:chExt cx="2784983" cy="2035969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" t="-14" r="-9" b="-14"/>
            <a:stretch>
              <a:fillRect/>
            </a:stretch>
          </p:blipFill>
          <p:spPr bwMode="auto">
            <a:xfrm>
              <a:off x="5076057" y="629915"/>
              <a:ext cx="2386474" cy="17962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6075004" y="2358107"/>
              <a:ext cx="48391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y, </a:t>
              </a:r>
              <a:r>
                <a:rPr lang="ru-RU" sz="1400" dirty="0" smtClean="0"/>
                <a:t>м</a:t>
              </a:r>
              <a:endParaRPr lang="ru-RU" sz="1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677548" y="1374174"/>
              <a:ext cx="53091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y', </a:t>
              </a:r>
              <a:r>
                <a:rPr lang="ru-RU" sz="1400" dirty="0" smtClean="0"/>
                <a:t>м</a:t>
              </a:r>
              <a:endParaRPr lang="ru-RU" sz="1400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4754484" y="2718147"/>
            <a:ext cx="2745825" cy="1963961"/>
            <a:chOff x="4716016" y="2718147"/>
            <a:chExt cx="2745825" cy="1963961"/>
          </a:xfrm>
        </p:grpSpPr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" t="-14" r="-9" b="-14"/>
            <a:stretch>
              <a:fillRect/>
            </a:stretch>
          </p:blipFill>
          <p:spPr bwMode="auto">
            <a:xfrm>
              <a:off x="5137343" y="2718147"/>
              <a:ext cx="2324498" cy="17496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6162980" y="4374331"/>
              <a:ext cx="49725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x</a:t>
              </a:r>
              <a:r>
                <a:rPr lang="en-US" sz="1400" dirty="0" smtClean="0"/>
                <a:t>, </a:t>
              </a:r>
              <a:r>
                <a:rPr lang="ru-RU" sz="1400" dirty="0" smtClean="0"/>
                <a:t>м</a:t>
              </a:r>
              <a:endParaRPr lang="ru-RU" sz="1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716016" y="3418482"/>
              <a:ext cx="53091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x</a:t>
              </a:r>
              <a:r>
                <a:rPr lang="en-US" sz="1400" dirty="0" smtClean="0"/>
                <a:t>', </a:t>
              </a:r>
              <a:r>
                <a:rPr lang="ru-RU" sz="1400" dirty="0" smtClean="0"/>
                <a:t>м</a:t>
              </a:r>
              <a:endParaRPr lang="ru-RU" sz="1400" dirty="0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770635" y="629915"/>
            <a:ext cx="2993891" cy="1368788"/>
            <a:chOff x="631701" y="629915"/>
            <a:chExt cx="2993891" cy="1368788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" t="-17" r="8193" b="-17"/>
            <a:stretch/>
          </p:blipFill>
          <p:spPr bwMode="auto">
            <a:xfrm>
              <a:off x="1034483" y="629915"/>
              <a:ext cx="2591109" cy="11527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631701" y="970210"/>
              <a:ext cx="48391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y, </a:t>
              </a:r>
              <a:r>
                <a:rPr lang="ru-RU" sz="1400" dirty="0" smtClean="0"/>
                <a:t>м</a:t>
              </a:r>
              <a:endParaRPr lang="ru-RU" sz="14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197117" y="1690926"/>
              <a:ext cx="49725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z</a:t>
              </a:r>
              <a:r>
                <a:rPr lang="en-US" sz="1400" dirty="0" smtClean="0"/>
                <a:t>, </a:t>
              </a:r>
              <a:r>
                <a:rPr lang="ru-RU" sz="1400" dirty="0" smtClean="0"/>
                <a:t>м</a:t>
              </a:r>
              <a:endParaRPr lang="ru-RU" sz="1400" dirty="0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770635" y="2029853"/>
            <a:ext cx="2993891" cy="2652255"/>
            <a:chOff x="631701" y="2029853"/>
            <a:chExt cx="2993891" cy="2652255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" t="-8" r="10274" b="-8"/>
            <a:stretch/>
          </p:blipFill>
          <p:spPr bwMode="auto">
            <a:xfrm>
              <a:off x="977565" y="2029853"/>
              <a:ext cx="2648027" cy="241710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631701" y="3006815"/>
              <a:ext cx="49725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x, </a:t>
              </a:r>
              <a:r>
                <a:rPr lang="ru-RU" sz="1400" dirty="0" smtClean="0"/>
                <a:t>м</a:t>
              </a:r>
              <a:endParaRPr lang="ru-RU" sz="14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193047" y="4374331"/>
              <a:ext cx="49725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z</a:t>
              </a:r>
              <a:r>
                <a:rPr lang="en-US" sz="1400" dirty="0" smtClean="0"/>
                <a:t>, </a:t>
              </a:r>
              <a:r>
                <a:rPr lang="ru-RU" sz="1400" dirty="0" smtClean="0"/>
                <a:t>м</a:t>
              </a:r>
              <a:endParaRPr lang="ru-RU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83021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 bwMode="auto">
          <a:xfrm>
            <a:off x="323528" y="-18157"/>
            <a:ext cx="82296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dirty="0" smtClean="0">
                <a:solidFill>
                  <a:schemeClr val="tx2"/>
                </a:solidFill>
              </a:rPr>
              <a:t>Стенд испытания источника ионов</a:t>
            </a:r>
          </a:p>
        </p:txBody>
      </p:sp>
      <p:sp>
        <p:nvSpPr>
          <p:cNvPr id="7175" name="TextBox 16"/>
          <p:cNvSpPr txBox="1">
            <a:spLocks noChangeArrowheads="1"/>
          </p:cNvSpPr>
          <p:nvPr/>
        </p:nvSpPr>
        <p:spPr bwMode="auto">
          <a:xfrm>
            <a:off x="1332682" y="4169340"/>
            <a:ext cx="27352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/>
              <a:t>Общий вид стенда</a:t>
            </a:r>
            <a:endParaRPr lang="ru-RU" altLang="ru-RU" sz="14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703889" y="4875213"/>
            <a:ext cx="1450975" cy="27305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60D72371-184B-4AE4-8FA5-F602A6D1CD41}" type="slidenum">
              <a:rPr lang="ru-RU" sz="1400" smtClean="0"/>
              <a:pPr algn="r">
                <a:defRPr/>
              </a:pPr>
              <a:t>9</a:t>
            </a:fld>
            <a:endParaRPr lang="ru-RU" sz="1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88" y="845939"/>
            <a:ext cx="5298724" cy="307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52120" y="781183"/>
            <a:ext cx="36004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Испытание и подтверждение характеристик источника ионов: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определение коэффициента использования вещества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измерение угловых характеристик ионного пучка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измерение зарядового состава ионного пучка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868144" y="3006179"/>
                <a:ext cx="2160240" cy="818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𝒎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𝑴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𝒏𝑭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1" i="1" smtClean="0">
                              <a:latin typeface="Cambria Math"/>
                            </a:rPr>
                            <m:t>𝑰</m:t>
                          </m:r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𝒕</m:t>
                              </m:r>
                            </m:e>
                          </m:d>
                          <m:r>
                            <a:rPr lang="en-US" b="1" i="1" smtClean="0">
                              <a:latin typeface="Cambria Math"/>
                            </a:rPr>
                            <m:t>𝒅𝒕</m:t>
                          </m:r>
                        </m:e>
                      </m:nary>
                    </m:oMath>
                  </m:oMathPara>
                </a14:m>
                <a:endParaRPr lang="ru-RU" b="1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3006179"/>
                <a:ext cx="2160240" cy="81887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>
            <a:off x="5508104" y="3798267"/>
            <a:ext cx="3960440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i="1" dirty="0" smtClean="0">
                <a:latin typeface="Calibri" panose="020F0502020204030204" pitchFamily="34" charset="0"/>
                <a:cs typeface="Arial" pitchFamily="34" charset="0"/>
              </a:rPr>
              <a:t>I(t</a:t>
            </a:r>
            <a:r>
              <a:rPr lang="en-US" sz="1400" b="1" i="1" dirty="0">
                <a:latin typeface="Calibri" panose="020F0502020204030204" pitchFamily="34" charset="0"/>
                <a:cs typeface="Arial" pitchFamily="34" charset="0"/>
              </a:rPr>
              <a:t>) – </a:t>
            </a:r>
            <a:r>
              <a:rPr lang="ru-RU" sz="1400" b="1" i="1" dirty="0">
                <a:latin typeface="Calibri" panose="020F0502020204030204" pitchFamily="34" charset="0"/>
                <a:cs typeface="Arial" pitchFamily="34" charset="0"/>
              </a:rPr>
              <a:t>ионный ток, А</a:t>
            </a:r>
          </a:p>
          <a:p>
            <a:pPr>
              <a:spcAft>
                <a:spcPts val="600"/>
              </a:spcAft>
            </a:pPr>
            <a:r>
              <a:rPr lang="en-US" sz="1400" b="1" i="1" dirty="0" smtClean="0">
                <a:latin typeface="Calibri" panose="020F0502020204030204" pitchFamily="34" charset="0"/>
                <a:cs typeface="Arial" pitchFamily="34" charset="0"/>
              </a:rPr>
              <a:t>M=251 </a:t>
            </a:r>
            <a:r>
              <a:rPr lang="ru-RU" sz="1400" b="1" i="1" dirty="0">
                <a:latin typeface="Calibri" panose="020F0502020204030204" pitchFamily="34" charset="0"/>
                <a:cs typeface="Arial" pitchFamily="34" charset="0"/>
              </a:rPr>
              <a:t>г/моль</a:t>
            </a:r>
            <a:r>
              <a:rPr lang="en-US" sz="1400" b="1" i="1" dirty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ru-RU" sz="1400" b="1" i="1" dirty="0">
                <a:latin typeface="Calibri" panose="020F0502020204030204" pitchFamily="34" charset="0"/>
                <a:cs typeface="Arial" pitchFamily="34" charset="0"/>
              </a:rPr>
              <a:t>– молярная масса</a:t>
            </a:r>
          </a:p>
          <a:p>
            <a:pPr>
              <a:spcAft>
                <a:spcPts val="600"/>
              </a:spcAft>
            </a:pPr>
            <a:r>
              <a:rPr lang="en-US" sz="1400" b="1" i="1" dirty="0" smtClean="0">
                <a:latin typeface="Calibri" panose="020F0502020204030204" pitchFamily="34" charset="0"/>
                <a:cs typeface="Arial" pitchFamily="34" charset="0"/>
              </a:rPr>
              <a:t>n=1</a:t>
            </a:r>
            <a:r>
              <a:rPr lang="ru-RU" sz="1400" b="1" i="1" dirty="0" smtClean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ru-RU" sz="1400" b="1" i="1" dirty="0">
                <a:latin typeface="Calibri" panose="020F0502020204030204" pitchFamily="34" charset="0"/>
                <a:cs typeface="Arial" pitchFamily="34" charset="0"/>
              </a:rPr>
              <a:t>– кратность </a:t>
            </a:r>
            <a:r>
              <a:rPr lang="ru-RU" sz="1400" b="1" i="1" dirty="0" smtClean="0">
                <a:latin typeface="Calibri" panose="020F0502020204030204" pitchFamily="34" charset="0"/>
                <a:cs typeface="Arial" pitchFamily="34" charset="0"/>
              </a:rPr>
              <a:t>заряда</a:t>
            </a:r>
            <a:r>
              <a:rPr lang="en-US" sz="1400" b="1" i="1" dirty="0" smtClean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ru-RU" sz="1400" b="1" i="1" dirty="0" smtClean="0">
                <a:latin typeface="Calibri" panose="020F0502020204030204" pitchFamily="34" charset="0"/>
                <a:cs typeface="Arial" pitchFamily="34" charset="0"/>
              </a:rPr>
              <a:t>ионов</a:t>
            </a:r>
            <a:endParaRPr lang="ru-RU" sz="1400" b="1" i="1" dirty="0">
              <a:latin typeface="Calibri" panose="020F0502020204030204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400" b="1" i="1" dirty="0" smtClean="0">
                <a:latin typeface="Calibri" panose="020F0502020204030204" pitchFamily="34" charset="0"/>
                <a:cs typeface="Arial" pitchFamily="34" charset="0"/>
              </a:rPr>
              <a:t>F=</a:t>
            </a:r>
            <a:r>
              <a:rPr lang="ru-RU" sz="1400" b="1" i="1" dirty="0">
                <a:latin typeface="Calibri" panose="020F0502020204030204" pitchFamily="34" charset="0"/>
                <a:cs typeface="Arial" pitchFamily="34" charset="0"/>
              </a:rPr>
              <a:t>96 485</a:t>
            </a:r>
            <a:r>
              <a:rPr lang="en-US" sz="1400" b="1" i="1" dirty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ru-RU" sz="1400" b="1" i="1" dirty="0">
                <a:latin typeface="Calibri" panose="020F0502020204030204" pitchFamily="34" charset="0"/>
                <a:cs typeface="Arial" pitchFamily="34" charset="0"/>
              </a:rPr>
              <a:t>Кл/моль –</a:t>
            </a:r>
            <a:r>
              <a:rPr lang="en-US" sz="1400" b="1" i="1" dirty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ru-RU" sz="1400" b="1" i="1" dirty="0" smtClean="0">
                <a:latin typeface="Calibri" panose="020F0502020204030204" pitchFamily="34" charset="0"/>
                <a:cs typeface="Arial" pitchFamily="34" charset="0"/>
              </a:rPr>
              <a:t>постоянная</a:t>
            </a:r>
            <a:r>
              <a:rPr lang="en-US" sz="1400" b="1" i="1" dirty="0" smtClean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ru-RU" sz="1400" b="1" i="1" dirty="0" smtClean="0">
                <a:latin typeface="Calibri" panose="020F0502020204030204" pitchFamily="34" charset="0"/>
                <a:cs typeface="Arial" pitchFamily="34" charset="0"/>
              </a:rPr>
              <a:t>Фарадея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45231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_светл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2413презентация_светлая</Template>
  <TotalTime>2842</TotalTime>
  <Words>911</Words>
  <Application>Microsoft Office PowerPoint</Application>
  <PresentationFormat>Произвольный</PresentationFormat>
  <Paragraphs>281</Paragraphs>
  <Slides>19</Slides>
  <Notes>14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презентация_светлая</vt:lpstr>
      <vt:lpstr>Visio</vt:lpstr>
      <vt:lpstr>Презентация PowerPoint</vt:lpstr>
      <vt:lpstr>Разделение изотопов ТУЭ  на электромагнитном масс-сепараторе С-2</vt:lpstr>
      <vt:lpstr>Презентация PowerPoint</vt:lpstr>
      <vt:lpstr>Сравнительные характеристики сепараторов</vt:lpstr>
      <vt:lpstr>Состав масс-сепаратора</vt:lpstr>
      <vt:lpstr>Источник ионов</vt:lpstr>
      <vt:lpstr>Источник ионов </vt:lpstr>
      <vt:lpstr>Источник ионов. Формирование пучка</vt:lpstr>
      <vt:lpstr>Стенд испытания источника ионов</vt:lpstr>
      <vt:lpstr>Диспергирующий электромагнит</vt:lpstr>
      <vt:lpstr>Границы и распределение поля  диспергирующего электромагнита</vt:lpstr>
      <vt:lpstr>Варианты конструктивного исполнения диспергирующего электромагнита</vt:lpstr>
      <vt:lpstr>Моделирование магнитного поля</vt:lpstr>
      <vt:lpstr>Траектории ионных пучков</vt:lpstr>
      <vt:lpstr>Приемник изотопов</vt:lpstr>
      <vt:lpstr>Вакуумная система</vt:lpstr>
      <vt:lpstr>Система контроля и управления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Хомякова</dc:creator>
  <cp:lastModifiedBy>Рычков Юрий Владимирович</cp:lastModifiedBy>
  <cp:revision>162</cp:revision>
  <dcterms:created xsi:type="dcterms:W3CDTF">2019-09-24T12:37:05Z</dcterms:created>
  <dcterms:modified xsi:type="dcterms:W3CDTF">2022-07-01T07:46:47Z</dcterms:modified>
</cp:coreProperties>
</file>