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9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9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9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0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/>
            <a:fld id="{1FA4F9AD-8CB5-48B5-AFDC-ED1B6910201E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23"/>
          <p:cNvSpPr/>
          <p:nvPr/>
        </p:nvSpPr>
        <p:spPr>
          <a:xfrm>
            <a:off x="3641040" y="9358560"/>
            <a:ext cx="2945160" cy="49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121F915-C05C-4E12-97AF-E23753295AC2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22313" y="966788"/>
            <a:ext cx="5861050" cy="4395787"/>
          </a:xfrm>
          <a:prstGeom prst="rect">
            <a:avLst/>
          </a:prstGeom>
          <a:ln w="0">
            <a:noFill/>
          </a:ln>
        </p:spPr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392040" y="6025320"/>
            <a:ext cx="6074640" cy="3065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ln w="0">
            <a:noFill/>
          </a:ln>
        </p:spPr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79320" y="4715640"/>
            <a:ext cx="5438520" cy="4467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sldNum"/>
          </p:nvPr>
        </p:nvSpPr>
        <p:spPr>
          <a:xfrm>
            <a:off x="3852000" y="9428400"/>
            <a:ext cx="2943360" cy="497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AA084875-18B0-46C9-8788-39FD8486943F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5538" cy="3703638"/>
          </a:xfrm>
          <a:prstGeom prst="rect">
            <a:avLst/>
          </a:prstGeom>
          <a:ln w="0">
            <a:noFill/>
          </a:ln>
        </p:spPr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79320" y="4715640"/>
            <a:ext cx="5438520" cy="4467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/>
          <a:p>
            <a:pPr marL="216000" indent="-216000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latin typeface="Arial"/>
              </a:rPr>
              <a:t>Производство представляет собой полный технологический цикл: от получения рабочего вещества, проведения процессов разделения стабильных изотопов до получения товарных форм стабильных изотопов, необходимых потребителям.</a:t>
            </a:r>
          </a:p>
          <a:p>
            <a:pPr marL="216000" indent="-216000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latin typeface="Arial"/>
              </a:rPr>
              <a:t>Применяемый метод разделения изотопов позволяет получать продукты с предельной степенью обогащения и высокой химической чистотой, дает ценовое конкурентное преимущество, а имеющийся производственный потенциал позволяет нарабатывать требуемую изотопную продукцию в больших количествах.</a:t>
            </a:r>
          </a:p>
        </p:txBody>
      </p:sp>
      <p:sp>
        <p:nvSpPr>
          <p:cNvPr id="267" name="PlaceHolder 3"/>
          <p:cNvSpPr>
            <a:spLocks noGrp="1"/>
          </p:cNvSpPr>
          <p:nvPr>
            <p:ph type="sldNum"/>
          </p:nvPr>
        </p:nvSpPr>
        <p:spPr>
          <a:xfrm>
            <a:off x="3852000" y="9428400"/>
            <a:ext cx="2943360" cy="497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102AE7AB-7AFF-42C0-993B-1DA4A7245199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ln w="0">
            <a:noFill/>
          </a:ln>
        </p:spPr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79320" y="4715640"/>
            <a:ext cx="5438520" cy="4467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sldNum"/>
          </p:nvPr>
        </p:nvSpPr>
        <p:spPr>
          <a:xfrm>
            <a:off x="3852000" y="9428400"/>
            <a:ext cx="2943360" cy="497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EF672BF2-29A8-4C8F-9F1C-5FC18D8DAEF1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  <a:prstGeom prst="rect">
            <a:avLst/>
          </a:prstGeom>
          <a:ln w="0">
            <a:noFill/>
          </a:ln>
        </p:spPr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679320" y="4715640"/>
            <a:ext cx="5438520" cy="4467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sldNum"/>
          </p:nvPr>
        </p:nvSpPr>
        <p:spPr>
          <a:xfrm>
            <a:off x="3852000" y="9428400"/>
            <a:ext cx="2943360" cy="497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1D5276EA-1B87-4E69-88D6-246D420F9E37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4538"/>
            <a:ext cx="4959350" cy="3721100"/>
          </a:xfrm>
          <a:prstGeom prst="rect">
            <a:avLst/>
          </a:prstGeom>
          <a:ln w="0">
            <a:noFill/>
          </a:ln>
        </p:spPr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79320" y="4715640"/>
            <a:ext cx="5438520" cy="4467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sldNum"/>
          </p:nvPr>
        </p:nvSpPr>
        <p:spPr>
          <a:xfrm>
            <a:off x="3852000" y="9428400"/>
            <a:ext cx="2943360" cy="497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28E770D4-0B7D-4D10-8FB7-73653671BFA6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4538"/>
            <a:ext cx="4959350" cy="3721100"/>
          </a:xfrm>
          <a:prstGeom prst="rect">
            <a:avLst/>
          </a:prstGeom>
          <a:ln w="0">
            <a:noFill/>
          </a:ln>
        </p:spPr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79320" y="4715640"/>
            <a:ext cx="5438520" cy="4467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sldNum"/>
          </p:nvPr>
        </p:nvSpPr>
        <p:spPr>
          <a:xfrm>
            <a:off x="3852000" y="9428400"/>
            <a:ext cx="2943360" cy="497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A25C1A42-9104-4A08-8677-EC9BE8CFC4A0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7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4538"/>
            <a:ext cx="4959350" cy="3721100"/>
          </a:xfrm>
          <a:prstGeom prst="rect">
            <a:avLst/>
          </a:prstGeom>
          <a:ln w="0">
            <a:noFill/>
          </a:ln>
        </p:spPr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79320" y="4715640"/>
            <a:ext cx="5438520" cy="4467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sldNum"/>
          </p:nvPr>
        </p:nvSpPr>
        <p:spPr>
          <a:xfrm>
            <a:off x="3852000" y="9428400"/>
            <a:ext cx="2943360" cy="497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961B25D7-A947-48FD-8121-928294333AAD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10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ujkm,"/>
          <p:cNvPicPr/>
          <p:nvPr/>
        </p:nvPicPr>
        <p:blipFill>
          <a:blip r:embed="rId15"/>
          <a:stretch/>
        </p:blipFill>
        <p:spPr>
          <a:xfrm>
            <a:off x="324000" y="293760"/>
            <a:ext cx="1674000" cy="14803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navigation8" descr="ujkm,"/>
          <p:cNvPicPr/>
          <p:nvPr/>
        </p:nvPicPr>
        <p:blipFill>
          <a:blip r:embed="rId15"/>
          <a:stretch/>
        </p:blipFill>
        <p:spPr>
          <a:xfrm>
            <a:off x="8005680" y="106200"/>
            <a:ext cx="886680" cy="785160"/>
          </a:xfrm>
          <a:prstGeom prst="rect">
            <a:avLst/>
          </a:prstGeom>
          <a:ln w="9525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6" descr="ujkm,"/>
          <p:cNvPicPr/>
          <p:nvPr/>
        </p:nvPicPr>
        <p:blipFill>
          <a:blip r:embed="rId15"/>
          <a:stretch/>
        </p:blipFill>
        <p:spPr>
          <a:xfrm>
            <a:off x="8005680" y="106200"/>
            <a:ext cx="886680" cy="785160"/>
          </a:xfrm>
          <a:prstGeom prst="rect">
            <a:avLst/>
          </a:prstGeom>
          <a:ln w="9525"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2" descr="ujkm,"/>
          <p:cNvPicPr/>
          <p:nvPr/>
        </p:nvPicPr>
        <p:blipFill>
          <a:blip r:embed="rId15"/>
          <a:stretch/>
        </p:blipFill>
        <p:spPr>
          <a:xfrm>
            <a:off x="8005680" y="106200"/>
            <a:ext cx="886680" cy="785160"/>
          </a:xfrm>
          <a:prstGeom prst="rect">
            <a:avLst/>
          </a:prstGeom>
          <a:ln w="0"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6" descr="ujkm,"/>
          <p:cNvPicPr/>
          <p:nvPr/>
        </p:nvPicPr>
        <p:blipFill>
          <a:blip r:embed="rId15"/>
          <a:stretch/>
        </p:blipFill>
        <p:spPr>
          <a:xfrm>
            <a:off x="8005680" y="106200"/>
            <a:ext cx="886680" cy="785160"/>
          </a:xfrm>
          <a:prstGeom prst="rect">
            <a:avLst/>
          </a:prstGeom>
          <a:ln w="9525">
            <a:noFill/>
          </a:ln>
        </p:spPr>
      </p:pic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22"/>
          <p:cNvSpPr/>
          <p:nvPr/>
        </p:nvSpPr>
        <p:spPr>
          <a:xfrm>
            <a:off x="628920" y="1711440"/>
            <a:ext cx="8195760" cy="344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25EA1"/>
                </a:solidFill>
                <a:latin typeface="Arial"/>
                <a:ea typeface="DejaVu Sans"/>
              </a:rPr>
              <a:t>Производство стабильных изотопов электромагнитным методом разделения на ФГУП </a:t>
            </a:r>
            <a:r>
              <a:rPr lang="en-US" sz="2400" b="1" strike="noStrike" spc="-1" dirty="0">
                <a:solidFill>
                  <a:srgbClr val="025EA1"/>
                </a:solidFill>
                <a:latin typeface="Arial"/>
                <a:ea typeface="DejaVu Sans"/>
              </a:rPr>
              <a:t>“</a:t>
            </a:r>
            <a:r>
              <a:rPr lang="ru-RU" sz="2400" b="1" strike="noStrike" spc="-1" dirty="0">
                <a:solidFill>
                  <a:srgbClr val="025EA1"/>
                </a:solidFill>
                <a:latin typeface="Arial"/>
                <a:ea typeface="DejaVu Sans"/>
              </a:rPr>
              <a:t>Комбинат </a:t>
            </a:r>
            <a:r>
              <a:rPr lang="en-US" sz="2400" b="1" strike="noStrike" spc="-1" dirty="0">
                <a:solidFill>
                  <a:srgbClr val="025EA1"/>
                </a:solidFill>
                <a:latin typeface="Arial"/>
                <a:ea typeface="DejaVu Sans"/>
              </a:rPr>
              <a:t>”</a:t>
            </a:r>
            <a:r>
              <a:rPr lang="ru-RU" sz="2400" b="1" strike="noStrike" spc="-1" dirty="0">
                <a:solidFill>
                  <a:srgbClr val="025EA1"/>
                </a:solidFill>
                <a:latin typeface="Arial"/>
                <a:ea typeface="DejaVu Sans"/>
              </a:rPr>
              <a:t>Электрохимприбор</a:t>
            </a:r>
            <a:r>
              <a:rPr lang="en-US" sz="2400" b="1" strike="noStrike" spc="-1" dirty="0">
                <a:solidFill>
                  <a:srgbClr val="025EA1"/>
                </a:solidFill>
                <a:latin typeface="Arial"/>
                <a:ea typeface="DejaVu Sans"/>
              </a:rPr>
              <a:t>”</a:t>
            </a:r>
            <a:r>
              <a:rPr lang="ru-RU" sz="2400" b="1" strike="noStrike" spc="-1" dirty="0">
                <a:solidFill>
                  <a:srgbClr val="025EA1"/>
                </a:solidFill>
                <a:latin typeface="Arial"/>
                <a:ea typeface="DejaVu Sans"/>
              </a:rPr>
              <a:t> для синтеза сверхтяжелых элементов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25EA1"/>
                </a:solidFill>
                <a:latin typeface="Arial"/>
                <a:ea typeface="DejaVu Sans"/>
              </a:rPr>
              <a:t>Кабанов И.А</a:t>
            </a:r>
            <a:r>
              <a:rPr lang="ru-RU" sz="2000" b="1" strike="noStrike" spc="-1" dirty="0" smtClean="0">
                <a:solidFill>
                  <a:srgbClr val="025EA1"/>
                </a:solidFill>
                <a:latin typeface="Arial"/>
                <a:ea typeface="DejaVu Sans"/>
              </a:rPr>
              <a:t>.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25EA1"/>
                </a:solidFill>
                <a:latin typeface="Arial"/>
                <a:ea typeface="DejaVu Sans"/>
              </a:rPr>
              <a:t>ФГУП </a:t>
            </a:r>
            <a:r>
              <a:rPr lang="en-US" sz="2000" b="1" strike="noStrike" spc="-1" dirty="0">
                <a:solidFill>
                  <a:srgbClr val="025EA1"/>
                </a:solidFill>
                <a:latin typeface="Arial"/>
                <a:ea typeface="DejaVu Sans"/>
              </a:rPr>
              <a:t>“</a:t>
            </a:r>
            <a:r>
              <a:rPr lang="ru-RU" sz="2000" b="1" strike="noStrike" spc="-1" dirty="0">
                <a:solidFill>
                  <a:srgbClr val="025EA1"/>
                </a:solidFill>
                <a:latin typeface="Arial"/>
                <a:ea typeface="DejaVu Sans"/>
              </a:rPr>
              <a:t>Комбинат </a:t>
            </a:r>
            <a:r>
              <a:rPr lang="en-US" sz="2000" b="1" strike="noStrike" spc="-1" dirty="0">
                <a:solidFill>
                  <a:srgbClr val="025EA1"/>
                </a:solidFill>
                <a:latin typeface="Arial"/>
                <a:ea typeface="DejaVu Sans"/>
              </a:rPr>
              <a:t>”</a:t>
            </a:r>
            <a:r>
              <a:rPr lang="ru-RU" sz="2000" b="1" strike="noStrike" spc="-1" dirty="0">
                <a:solidFill>
                  <a:srgbClr val="025EA1"/>
                </a:solidFill>
                <a:latin typeface="Arial"/>
                <a:ea typeface="DejaVu Sans"/>
              </a:rPr>
              <a:t>Электрохимприбор</a:t>
            </a:r>
            <a:r>
              <a:rPr lang="en-US" sz="2000" b="1" strike="noStrike" spc="-1" dirty="0">
                <a:solidFill>
                  <a:srgbClr val="025EA1"/>
                </a:solidFill>
                <a:latin typeface="Arial"/>
                <a:ea typeface="DejaVu Sans"/>
              </a:rPr>
              <a:t>”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25EA1"/>
                </a:solidFill>
                <a:latin typeface="Arial"/>
                <a:ea typeface="DejaVu Sans"/>
              </a:rPr>
              <a:t>г. Лесной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202" name="Рисунок 4"/>
          <p:cNvPicPr/>
          <p:nvPr/>
        </p:nvPicPr>
        <p:blipFill>
          <a:blip r:embed="rId3"/>
          <a:stretch/>
        </p:blipFill>
        <p:spPr>
          <a:xfrm>
            <a:off x="6070320" y="168480"/>
            <a:ext cx="2754000" cy="1257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Номер слайда 2"/>
          <p:cNvSpPr/>
          <p:nvPr/>
        </p:nvSpPr>
        <p:spPr>
          <a:xfrm>
            <a:off x="8247240" y="6448320"/>
            <a:ext cx="810360" cy="37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499E8679-D58C-49E6-A9DA-C728365A0959}" type="slidenum">
              <a:rPr lang="ru-RU" sz="2000" b="1" strike="noStrike" spc="-1">
                <a:solidFill>
                  <a:srgbClr val="045FA3"/>
                </a:solidFill>
                <a:latin typeface="Arial"/>
                <a:ea typeface="DejaVu Sans"/>
              </a:rPr>
              <a:t>10</a:t>
            </a:fld>
            <a:endParaRPr lang="ru-RU" sz="2000" b="0" strike="noStrike" spc="-1">
              <a:latin typeface="Arial"/>
            </a:endParaRPr>
          </a:p>
        </p:txBody>
      </p:sp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287280" y="0"/>
            <a:ext cx="8611560" cy="96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45FA3"/>
                </a:solidFill>
                <a:latin typeface="Arial"/>
                <a:ea typeface="DejaVu Sans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612720" y="2372760"/>
            <a:ext cx="7838640" cy="210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1599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ru-RU" sz="4000" b="0" strike="noStrike" spc="-1" dirty="0">
                <a:solidFill>
                  <a:srgbClr val="006699"/>
                </a:solidFill>
                <a:latin typeface="Arial"/>
                <a:ea typeface="DejaVu Sans"/>
              </a:rPr>
              <a:t>Спасибо за внимание !!!</a:t>
            </a:r>
            <a:endParaRPr lang="ru-RU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sldNum"/>
          </p:nvPr>
        </p:nvSpPr>
        <p:spPr>
          <a:xfrm>
            <a:off x="8415360" y="6462720"/>
            <a:ext cx="626400" cy="3772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 anchorCtr="1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38D9CD05-6327-40B2-884A-5348C0625975}" type="slidenum">
              <a:rPr lang="ru-RU" sz="1800" b="1" strike="noStrike" spc="-1">
                <a:solidFill>
                  <a:srgbClr val="003274"/>
                </a:solidFill>
                <a:latin typeface="Arial"/>
                <a:ea typeface="DejaVu Sans"/>
              </a:rPr>
              <a:t>2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204" name="TextBox 5"/>
          <p:cNvSpPr/>
          <p:nvPr/>
        </p:nvSpPr>
        <p:spPr>
          <a:xfrm>
            <a:off x="157680" y="234360"/>
            <a:ext cx="8593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3E87BD"/>
                </a:solidFill>
                <a:latin typeface="Arial"/>
                <a:ea typeface="DejaVu Sans"/>
              </a:rPr>
              <a:t>Цех по производству СТАБИЛЬНЫХ ИЗОТОПОВ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3E87BD"/>
                </a:solidFill>
                <a:latin typeface="Arial"/>
                <a:ea typeface="DejaVu Sans"/>
              </a:rPr>
              <a:t>ФГУП «КОМБИНАТ «ЭЛЕКТРОХИМПРИБОР»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05" name="Picture 8"/>
          <p:cNvPicPr/>
          <p:nvPr/>
        </p:nvPicPr>
        <p:blipFill>
          <a:blip r:embed="rId3"/>
          <a:stretch/>
        </p:blipFill>
        <p:spPr>
          <a:xfrm>
            <a:off x="330480" y="2300760"/>
            <a:ext cx="4194000" cy="3392640"/>
          </a:xfrm>
          <a:prstGeom prst="rect">
            <a:avLst/>
          </a:prstGeom>
          <a:ln w="0">
            <a:noFill/>
          </a:ln>
        </p:spPr>
      </p:pic>
      <p:sp>
        <p:nvSpPr>
          <p:cNvPr id="206" name="Text Box 9"/>
          <p:cNvSpPr/>
          <p:nvPr/>
        </p:nvSpPr>
        <p:spPr>
          <a:xfrm>
            <a:off x="157680" y="1057320"/>
            <a:ext cx="8728560" cy="103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ru-RU" sz="1400" b="0" strike="noStrike" spc="-1">
                <a:solidFill>
                  <a:srgbClr val="003274"/>
                </a:solidFill>
                <a:latin typeface="Arial"/>
                <a:ea typeface="DejaVu Sans"/>
              </a:rPr>
              <a:t>ФГУП «Комбинат «Электрохимприбор» ведущее предприятие ядерно-оружейного комплекса госкорпорации «Росатом».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ru-RU" sz="1400" b="0" strike="noStrike" spc="-1">
                <a:solidFill>
                  <a:srgbClr val="003274"/>
                </a:solidFill>
                <a:latin typeface="Arial"/>
                <a:ea typeface="DejaVu Sans"/>
              </a:rPr>
              <a:t>Цех по производству изотопов является отдельным подразделением с полностью замкнутым технологическим циклом.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7" name="Text Box 9"/>
          <p:cNvSpPr/>
          <p:nvPr/>
        </p:nvSpPr>
        <p:spPr>
          <a:xfrm>
            <a:off x="275040" y="5875560"/>
            <a:ext cx="462600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ru-RU" sz="1400" b="0" strike="noStrike" spc="-1">
                <a:solidFill>
                  <a:srgbClr val="003274"/>
                </a:solidFill>
                <a:latin typeface="Arial"/>
                <a:ea typeface="DejaVu Sans"/>
              </a:rPr>
              <a:t>Промышленный электромагнитный сепаратор СУ-20.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8" name="Text Box 9"/>
          <p:cNvSpPr/>
          <p:nvPr/>
        </p:nvSpPr>
        <p:spPr>
          <a:xfrm>
            <a:off x="4698000" y="2119320"/>
            <a:ext cx="4188240" cy="35379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3274"/>
                </a:solidFill>
                <a:latin typeface="Arial"/>
                <a:ea typeface="DejaVu Sans"/>
              </a:rPr>
              <a:t>История развития производства: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3274"/>
                </a:solidFill>
                <a:latin typeface="Arial"/>
                <a:ea typeface="DejaVu Sans"/>
              </a:rPr>
              <a:t>1950 г.  – производство изотопа </a:t>
            </a:r>
            <a:r>
              <a:rPr lang="en-US" sz="1400" b="0" strike="noStrike" spc="-1" dirty="0">
                <a:solidFill>
                  <a:srgbClr val="003274"/>
                </a:solidFill>
                <a:latin typeface="Arial"/>
                <a:ea typeface="DejaVu Sans"/>
              </a:rPr>
              <a:t>U-235</a:t>
            </a:r>
            <a:r>
              <a:rPr lang="ru-RU" sz="1400" b="0" strike="noStrike" spc="-1" dirty="0">
                <a:solidFill>
                  <a:srgbClr val="003274"/>
                </a:solidFill>
                <a:latin typeface="Arial"/>
                <a:ea typeface="DejaVu Sans"/>
              </a:rPr>
              <a:t>;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003274"/>
                </a:solidFill>
                <a:latin typeface="Arial"/>
                <a:ea typeface="DejaVu Sans"/>
              </a:rPr>
              <a:t>1953 </a:t>
            </a:r>
            <a:r>
              <a:rPr lang="ru-RU" sz="1400" b="0" strike="noStrike" spc="-1" dirty="0">
                <a:solidFill>
                  <a:srgbClr val="003274"/>
                </a:solidFill>
                <a:latin typeface="Arial"/>
                <a:ea typeface="DejaVu Sans"/>
              </a:rPr>
              <a:t>г.</a:t>
            </a:r>
            <a:r>
              <a:rPr lang="en-US" sz="1400" b="0" strike="noStrike" spc="-1" dirty="0">
                <a:solidFill>
                  <a:srgbClr val="003274"/>
                </a:solidFill>
                <a:latin typeface="Arial"/>
                <a:ea typeface="DejaVu Sans"/>
              </a:rPr>
              <a:t> </a:t>
            </a:r>
            <a:r>
              <a:rPr lang="ru-RU" sz="1400" b="0" strike="noStrike" spc="-1" dirty="0">
                <a:solidFill>
                  <a:srgbClr val="003274"/>
                </a:solidFill>
                <a:latin typeface="Arial"/>
                <a:ea typeface="DejaVu Sans"/>
              </a:rPr>
              <a:t>– производство изотопа </a:t>
            </a:r>
            <a:r>
              <a:rPr lang="en-US" sz="1400" b="0" strike="noStrike" spc="-1" dirty="0">
                <a:solidFill>
                  <a:srgbClr val="003274"/>
                </a:solidFill>
                <a:latin typeface="Arial"/>
                <a:ea typeface="DejaVu Sans"/>
              </a:rPr>
              <a:t>Li-6</a:t>
            </a:r>
            <a:r>
              <a:rPr lang="ru-RU" sz="1400" b="0" strike="noStrike" spc="-1" dirty="0">
                <a:solidFill>
                  <a:srgbClr val="003274"/>
                </a:solidFill>
                <a:latin typeface="Arial"/>
                <a:ea typeface="DejaVu Sans"/>
              </a:rPr>
              <a:t>;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3274"/>
                </a:solidFill>
                <a:latin typeface="Arial"/>
                <a:ea typeface="DejaVu Sans"/>
              </a:rPr>
              <a:t>1955-2022 </a:t>
            </a:r>
            <a:r>
              <a:rPr lang="ru-RU" sz="1400" b="0" strike="noStrike" spc="-1" dirty="0" err="1">
                <a:solidFill>
                  <a:srgbClr val="003274"/>
                </a:solidFill>
                <a:latin typeface="Arial"/>
                <a:ea typeface="DejaVu Sans"/>
              </a:rPr>
              <a:t>г.г</a:t>
            </a:r>
            <a:r>
              <a:rPr lang="ru-RU" sz="1400" b="0" strike="noStrike" spc="-1" dirty="0">
                <a:solidFill>
                  <a:srgbClr val="003274"/>
                </a:solidFill>
                <a:latin typeface="Arial"/>
                <a:ea typeface="DejaVu Sans"/>
              </a:rPr>
              <a:t>.  – производство 210 стабильных изотопов 47 химических элементов.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3274"/>
                </a:solidFill>
                <a:latin typeface="Arial"/>
                <a:ea typeface="DejaVu Sans"/>
              </a:rPr>
              <a:t>ФГУП «Комбинат «Электрохимприбор» обеспечивает до 90% мирового рынка по номенклатуре стабильных изотопов, производимых электромагнитным методом разделения.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3274"/>
                </a:solidFill>
                <a:latin typeface="Arial"/>
                <a:ea typeface="DejaVu Sans"/>
              </a:rPr>
              <a:t>Основной рынок:</a:t>
            </a:r>
            <a:endParaRPr lang="ru-RU" sz="14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3274"/>
              </a:buClr>
              <a:buFont typeface="StarSymbol"/>
              <a:buChar char="-"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3274"/>
                </a:solidFill>
                <a:latin typeface="Arial"/>
                <a:ea typeface="DejaVu Sans"/>
              </a:rPr>
              <a:t>Ядерная медицина;</a:t>
            </a:r>
            <a:endParaRPr lang="ru-RU" sz="14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3274"/>
              </a:buClr>
              <a:buFont typeface="StarSymbol"/>
              <a:buChar char="-"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3274"/>
                </a:solidFill>
                <a:latin typeface="Arial"/>
                <a:ea typeface="DejaVu Sans"/>
              </a:rPr>
              <a:t>Фундаментальные научные исследования по синтезу новых химических элементов. </a:t>
            </a: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267079" y="0"/>
            <a:ext cx="7776000" cy="9612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3E87BD"/>
                </a:solidFill>
                <a:latin typeface="Arial"/>
                <a:ea typeface="DejaVu Sans"/>
              </a:rPr>
              <a:t>Номенклатура продукции ФГУП Комбинат «Электрохимприбор»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Rectangle 5"/>
          <p:cNvSpPr/>
          <p:nvPr/>
        </p:nvSpPr>
        <p:spPr>
          <a:xfrm>
            <a:off x="2195640" y="5517360"/>
            <a:ext cx="4463280" cy="3247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Разделение в промышленных масштабах  возможно только на электромагнитном сепараторе ЭХП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211" name="Picture 17" descr="Таблица что делаем"/>
          <p:cNvPicPr/>
          <p:nvPr/>
        </p:nvPicPr>
        <p:blipFill>
          <a:blip r:embed="rId3"/>
          <a:stretch/>
        </p:blipFill>
        <p:spPr>
          <a:xfrm>
            <a:off x="828360" y="1035000"/>
            <a:ext cx="7487280" cy="4049640"/>
          </a:xfrm>
          <a:prstGeom prst="rect">
            <a:avLst/>
          </a:prstGeom>
          <a:ln w="9525">
            <a:noFill/>
          </a:ln>
        </p:spPr>
      </p:pic>
      <p:sp>
        <p:nvSpPr>
          <p:cNvPr id="212" name="Rectangle 5"/>
          <p:cNvSpPr/>
          <p:nvPr/>
        </p:nvSpPr>
        <p:spPr>
          <a:xfrm>
            <a:off x="2124360" y="5085360"/>
            <a:ext cx="4895280" cy="358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Химические элементы, изотопы которых производятся ЭХП в настоящее время и востребованы  на мировом рынке.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13" name="Rectangle 5"/>
          <p:cNvSpPr/>
          <p:nvPr/>
        </p:nvSpPr>
        <p:spPr>
          <a:xfrm>
            <a:off x="2195640" y="5949000"/>
            <a:ext cx="4463280" cy="2883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Химические элементы разделяемые ЭХП ранее, по которым есть складские запасы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14" name="Rectangle 5"/>
          <p:cNvSpPr/>
          <p:nvPr/>
        </p:nvSpPr>
        <p:spPr>
          <a:xfrm>
            <a:off x="1980000" y="5157000"/>
            <a:ext cx="143640" cy="143640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Rectangle 5"/>
          <p:cNvSpPr/>
          <p:nvPr/>
        </p:nvSpPr>
        <p:spPr>
          <a:xfrm>
            <a:off x="1980000" y="5588640"/>
            <a:ext cx="143640" cy="14364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Rectangle 5"/>
          <p:cNvSpPr/>
          <p:nvPr/>
        </p:nvSpPr>
        <p:spPr>
          <a:xfrm>
            <a:off x="1980000" y="5949000"/>
            <a:ext cx="143640" cy="14220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PlaceHolder 2"/>
          <p:cNvSpPr>
            <a:spLocks noGrp="1"/>
          </p:cNvSpPr>
          <p:nvPr>
            <p:ph type="sldNum"/>
          </p:nvPr>
        </p:nvSpPr>
        <p:spPr>
          <a:xfrm>
            <a:off x="8259840" y="6448320"/>
            <a:ext cx="626400" cy="3772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 anchorCtr="1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362C90EB-52A9-4E1E-897B-8ADC5E5548E1}" type="slidenum">
              <a:rPr lang="ru-RU" sz="1800" b="1" strike="noStrike" spc="-1">
                <a:solidFill>
                  <a:srgbClr val="003274"/>
                </a:solidFill>
                <a:latin typeface="Arial"/>
                <a:ea typeface="DejaVu Sans"/>
              </a:rPr>
              <a:t>3</a:t>
            </a:fld>
            <a:endParaRPr lang="ru-RU" sz="18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ldNum"/>
          </p:nvPr>
        </p:nvSpPr>
        <p:spPr>
          <a:xfrm>
            <a:off x="8415360" y="6462720"/>
            <a:ext cx="626400" cy="3772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 anchorCtr="1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ACBA36E3-F41E-4B88-ADE0-9DA0E2D1A448}" type="slidenum">
              <a:rPr lang="ru-RU" sz="1800" b="1" strike="noStrike" spc="-1">
                <a:solidFill>
                  <a:srgbClr val="003274"/>
                </a:solidFill>
                <a:latin typeface="Arial"/>
                <a:ea typeface="DejaVu Sans"/>
              </a:rPr>
              <a:t>4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219" name="TextBox 5"/>
          <p:cNvSpPr/>
          <p:nvPr/>
        </p:nvSpPr>
        <p:spPr>
          <a:xfrm>
            <a:off x="157680" y="234360"/>
            <a:ext cx="85935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3E87BD"/>
                </a:solidFill>
                <a:latin typeface="Arial"/>
                <a:ea typeface="DejaVu Sans"/>
              </a:rPr>
              <a:t>Промышленный электромагнитный сепаратор СУ-20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0" name="Text Box 9"/>
          <p:cNvSpPr/>
          <p:nvPr/>
        </p:nvSpPr>
        <p:spPr>
          <a:xfrm>
            <a:off x="5050440" y="984600"/>
            <a:ext cx="4092840" cy="179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003274"/>
                </a:solidFill>
                <a:latin typeface="Arial"/>
                <a:ea typeface="DejaVu Sans"/>
              </a:rPr>
              <a:t>Высота – 21 метр (6 этажей).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003274"/>
                </a:solidFill>
                <a:latin typeface="Arial"/>
                <a:ea typeface="DejaVu Sans"/>
              </a:rPr>
              <a:t>Вес – 3000 тонн.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003274"/>
                </a:solidFill>
                <a:latin typeface="Arial"/>
                <a:ea typeface="DejaVu Sans"/>
              </a:rPr>
              <a:t>Вес дополнительного оборудования (вакуумного, электротехнического) – 3500 тонн.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003274"/>
                </a:solidFill>
                <a:latin typeface="Arial"/>
                <a:ea typeface="DejaVu Sans"/>
              </a:rPr>
              <a:t>Число разделительных камер – 16.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003274"/>
                </a:solidFill>
                <a:latin typeface="Arial"/>
                <a:ea typeface="DejaVu Sans"/>
              </a:rPr>
              <a:t>Разделяемые элементы от </a:t>
            </a:r>
            <a:r>
              <a:rPr lang="en-US" sz="1600" b="0" strike="noStrike" spc="-1">
                <a:solidFill>
                  <a:srgbClr val="003274"/>
                </a:solidFill>
                <a:latin typeface="Arial"/>
                <a:ea typeface="DejaVu Sans"/>
              </a:rPr>
              <a:t>Mg</a:t>
            </a:r>
            <a:r>
              <a:rPr lang="ru-RU" sz="1600" b="0" strike="noStrike" spc="-1">
                <a:solidFill>
                  <a:srgbClr val="003274"/>
                </a:solidFill>
                <a:latin typeface="Arial"/>
                <a:ea typeface="DejaVu Sans"/>
              </a:rPr>
              <a:t> до </a:t>
            </a:r>
            <a:r>
              <a:rPr lang="en-US" sz="1600" b="0" strike="noStrike" spc="-1">
                <a:solidFill>
                  <a:srgbClr val="003274"/>
                </a:solidFill>
                <a:latin typeface="Arial"/>
                <a:ea typeface="DejaVu Sans"/>
              </a:rPr>
              <a:t>Pb</a:t>
            </a:r>
            <a:r>
              <a:rPr lang="ru-RU" sz="1600" b="0" strike="noStrike" spc="-1">
                <a:solidFill>
                  <a:srgbClr val="003274"/>
                </a:solidFill>
                <a:latin typeface="Arial"/>
                <a:ea typeface="DejaVu Sans"/>
              </a:rPr>
              <a:t>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21" name="Picture 9"/>
          <p:cNvPicPr/>
          <p:nvPr/>
        </p:nvPicPr>
        <p:blipFill>
          <a:blip r:embed="rId3"/>
          <a:stretch/>
        </p:blipFill>
        <p:spPr>
          <a:xfrm>
            <a:off x="157680" y="1093680"/>
            <a:ext cx="4790520" cy="5071320"/>
          </a:xfrm>
          <a:prstGeom prst="rect">
            <a:avLst/>
          </a:prstGeom>
          <a:ln w="0">
            <a:noFill/>
          </a:ln>
        </p:spPr>
      </p:pic>
      <p:pic>
        <p:nvPicPr>
          <p:cNvPr id="222" name="Рисунок 1"/>
          <p:cNvPicPr/>
          <p:nvPr/>
        </p:nvPicPr>
        <p:blipFill>
          <a:blip r:embed="rId4"/>
          <a:stretch/>
        </p:blipFill>
        <p:spPr>
          <a:xfrm>
            <a:off x="5529960" y="2800440"/>
            <a:ext cx="2593800" cy="345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sldNum"/>
          </p:nvPr>
        </p:nvSpPr>
        <p:spPr>
          <a:xfrm>
            <a:off x="8415360" y="6462720"/>
            <a:ext cx="626400" cy="3772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 anchorCtr="1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81FBEDC7-B553-43FC-8869-65AE2715B894}" type="slidenum">
              <a:rPr lang="ru-RU" sz="1800" b="1" strike="noStrike" spc="-1">
                <a:solidFill>
                  <a:srgbClr val="003274"/>
                </a:solidFill>
                <a:latin typeface="Arial"/>
                <a:ea typeface="DejaVu Sans"/>
              </a:rPr>
              <a:t>5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224" name="TextBox 5"/>
          <p:cNvSpPr/>
          <p:nvPr/>
        </p:nvSpPr>
        <p:spPr>
          <a:xfrm>
            <a:off x="157680" y="179280"/>
            <a:ext cx="78220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3E87BD"/>
                </a:solidFill>
                <a:latin typeface="Arial"/>
                <a:ea typeface="DejaVu Sans"/>
              </a:rPr>
              <a:t>Увеличение производственных мощностей по разделению стабильных изотопов за период 2016 -2022 гг.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5" name="Text Box 9"/>
          <p:cNvSpPr/>
          <p:nvPr/>
        </p:nvSpPr>
        <p:spPr>
          <a:xfrm>
            <a:off x="157680" y="1057320"/>
            <a:ext cx="8728560" cy="90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ru-RU" sz="1400" b="0" strike="noStrike" spc="-1">
                <a:solidFill>
                  <a:srgbClr val="003274"/>
                </a:solidFill>
                <a:latin typeface="Arial"/>
                <a:ea typeface="DejaVu Sans"/>
              </a:rPr>
              <a:t>2016 год – 8 действующих разделительных камер установки СУ-20.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ru-RU" sz="1400" b="0" strike="noStrike" spc="-1">
                <a:solidFill>
                  <a:srgbClr val="003274"/>
                </a:solidFill>
                <a:latin typeface="Arial"/>
                <a:ea typeface="DejaVu Sans"/>
              </a:rPr>
              <a:t>2017-2018 год – введена в эксплуатацию установка Е-7 с 2-мя разделительными камерами.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ru-RU" sz="1400" b="0" strike="noStrike" spc="-1">
                <a:solidFill>
                  <a:srgbClr val="003274"/>
                </a:solidFill>
                <a:latin typeface="Arial"/>
                <a:ea typeface="DejaVu Sans"/>
              </a:rPr>
              <a:t>2019-2022 год – введены в эксплуатацию 6 дополнительных разделительных камер установки СУ-20.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26" name="Text Box 9"/>
          <p:cNvSpPr/>
          <p:nvPr/>
        </p:nvSpPr>
        <p:spPr>
          <a:xfrm>
            <a:off x="4763160" y="3687120"/>
            <a:ext cx="41227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ru-RU" sz="1800" b="1" strike="noStrike" spc="-1">
                <a:solidFill>
                  <a:srgbClr val="003274"/>
                </a:solidFill>
                <a:latin typeface="Arial"/>
                <a:ea typeface="DejaVu Sans"/>
              </a:rPr>
              <a:t>Электромагнитный сепаратор Е-7.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7" name="Text Box 9"/>
          <p:cNvSpPr/>
          <p:nvPr/>
        </p:nvSpPr>
        <p:spPr>
          <a:xfrm>
            <a:off x="216000" y="2119320"/>
            <a:ext cx="873612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901"/>
              </a:spcBef>
              <a:tabLst>
                <a:tab pos="0" algn="l"/>
              </a:tabLst>
            </a:pPr>
            <a:r>
              <a:rPr lang="ru-RU" sz="1800" b="1" strike="noStrike" spc="-1">
                <a:solidFill>
                  <a:srgbClr val="003274"/>
                </a:solidFill>
                <a:latin typeface="Arial"/>
                <a:ea typeface="DejaVu Sans"/>
              </a:rPr>
              <a:t>Увеличены производственные мощности по выпуску стабильных изотопов в 2 раза.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28" name="Рисунок 1"/>
          <p:cNvPicPr/>
          <p:nvPr/>
        </p:nvPicPr>
        <p:blipFill>
          <a:blip r:embed="rId3"/>
          <a:stretch/>
        </p:blipFill>
        <p:spPr>
          <a:xfrm>
            <a:off x="236880" y="2777760"/>
            <a:ext cx="4232880" cy="3447720"/>
          </a:xfrm>
          <a:prstGeom prst="rect">
            <a:avLst/>
          </a:prstGeom>
          <a:ln w="0">
            <a:noFill/>
          </a:ln>
        </p:spPr>
      </p:pic>
      <p:sp>
        <p:nvSpPr>
          <p:cNvPr id="229" name="Text Box 9"/>
          <p:cNvSpPr/>
          <p:nvPr/>
        </p:nvSpPr>
        <p:spPr>
          <a:xfrm>
            <a:off x="4793040" y="4293000"/>
            <a:ext cx="4248360" cy="180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3274"/>
                </a:solidFill>
                <a:latin typeface="Arial"/>
                <a:ea typeface="DejaVu Sans"/>
              </a:rPr>
              <a:t>Высота – 4 метра.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3274"/>
                </a:solidFill>
                <a:latin typeface="Arial"/>
                <a:ea typeface="DejaVu Sans"/>
              </a:rPr>
              <a:t>Вес – 300 тонн.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3274"/>
                </a:solidFill>
                <a:latin typeface="Arial"/>
                <a:ea typeface="DejaVu Sans"/>
              </a:rPr>
              <a:t>Число разделительных камер – 2.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3274"/>
                </a:solidFill>
                <a:latin typeface="Arial"/>
                <a:ea typeface="DejaVu Sans"/>
              </a:rPr>
              <a:t>Разделяемые элементы от </a:t>
            </a:r>
            <a:r>
              <a:rPr lang="en-US" sz="1800" b="0" strike="noStrike" spc="-1">
                <a:solidFill>
                  <a:srgbClr val="003274"/>
                </a:solidFill>
                <a:latin typeface="Arial"/>
                <a:ea typeface="DejaVu Sans"/>
              </a:rPr>
              <a:t>Mg</a:t>
            </a:r>
            <a:r>
              <a:rPr lang="ru-RU" sz="1800" b="0" strike="noStrike" spc="-1">
                <a:solidFill>
                  <a:srgbClr val="003274"/>
                </a:solidFill>
                <a:latin typeface="Arial"/>
                <a:ea typeface="DejaVu Sans"/>
              </a:rPr>
              <a:t> до </a:t>
            </a:r>
            <a:r>
              <a:rPr lang="en-US" sz="1800" b="0" strike="noStrike" spc="-1">
                <a:solidFill>
                  <a:srgbClr val="003274"/>
                </a:solidFill>
                <a:latin typeface="Arial"/>
                <a:ea typeface="DejaVu Sans"/>
              </a:rPr>
              <a:t>Pb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Номер слайда 2"/>
          <p:cNvSpPr/>
          <p:nvPr/>
        </p:nvSpPr>
        <p:spPr>
          <a:xfrm>
            <a:off x="8247240" y="6448320"/>
            <a:ext cx="810360" cy="37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DEA7024C-4B9D-49EB-8E42-0B302C67342D}" type="slidenum">
              <a:rPr lang="ru-RU" sz="2000" b="1" strike="noStrike" spc="-1">
                <a:solidFill>
                  <a:srgbClr val="045FA3"/>
                </a:solidFill>
                <a:latin typeface="Arial"/>
                <a:ea typeface="DejaVu Sans"/>
              </a:rPr>
              <a:t>6</a:t>
            </a:fld>
            <a:endParaRPr lang="ru-RU" sz="2000" b="0" strike="noStrike" spc="-1">
              <a:latin typeface="Arial"/>
            </a:endParaRPr>
          </a:p>
        </p:txBody>
      </p:sp>
      <p:graphicFrame>
        <p:nvGraphicFramePr>
          <p:cNvPr id="231" name="Таблица 1"/>
          <p:cNvGraphicFramePr/>
          <p:nvPr/>
        </p:nvGraphicFramePr>
        <p:xfrm>
          <a:off x="201600" y="1508040"/>
          <a:ext cx="8726040" cy="3484560"/>
        </p:xfrm>
        <a:graphic>
          <a:graphicData uri="http://schemas.openxmlformats.org/drawingml/2006/table">
            <a:tbl>
              <a:tblPr/>
              <a:tblGrid>
                <a:gridCol w="82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10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1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Изотоп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59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Природное содержание, %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59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Обогащение, %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59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Хим. форма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59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Склад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59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Производство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595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Cr-54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2,36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86+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оксид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Нет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Не планируется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Ti-50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5,18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66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оксид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Нет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Не планируется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Са-48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0,18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60+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карбонат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Да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В производстве до 2024г.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Mg-26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11,01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99+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металл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262626"/>
                          </a:solidFill>
                          <a:latin typeface="Arial"/>
                          <a:ea typeface="DejaVu Sans"/>
                        </a:rPr>
                        <a:t>Да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В плане, не ранее 2025г.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Dy-164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28,18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96+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оксид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Да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Не планируется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Er-164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1,61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82+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оксид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Да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Не планируется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Er-168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26,78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97,9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оксид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Да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Не планируется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Yb-170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3,04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83,2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оксид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Да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Производится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2" name="Rectangle 3"/>
          <p:cNvSpPr/>
          <p:nvPr/>
        </p:nvSpPr>
        <p:spPr>
          <a:xfrm>
            <a:off x="343080" y="5497560"/>
            <a:ext cx="8584200" cy="33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ctr">
            <a:noAutofit/>
          </a:bodyPr>
          <a:lstStyle/>
          <a:p>
            <a:pPr>
              <a:lnSpc>
                <a:spcPct val="110000"/>
              </a:lnSpc>
              <a:spcBef>
                <a:spcPts val="641"/>
              </a:spcBef>
              <a:spcAft>
                <a:spcPts val="320"/>
              </a:spcAft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Са-48 – весь производимый объем используется для обеспечения договора с ОИЯИ.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33" name="TextBox 12"/>
          <p:cNvSpPr/>
          <p:nvPr/>
        </p:nvSpPr>
        <p:spPr>
          <a:xfrm>
            <a:off x="140760" y="299880"/>
            <a:ext cx="78220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4595D1"/>
                </a:solidFill>
                <a:latin typeface="Arial"/>
                <a:ea typeface="DejaVu Sans"/>
              </a:rPr>
              <a:t>Стабильные изотопы, поставляемые для ОИЯИ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Номер слайда 2"/>
          <p:cNvSpPr/>
          <p:nvPr/>
        </p:nvSpPr>
        <p:spPr>
          <a:xfrm>
            <a:off x="8247240" y="6448320"/>
            <a:ext cx="810360" cy="37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C031E72B-EB5F-4987-967F-D7F4A921EAB7}" type="slidenum">
              <a:rPr lang="ru-RU" sz="2000" b="1" strike="noStrike" spc="-1">
                <a:solidFill>
                  <a:srgbClr val="045FA3"/>
                </a:solidFill>
                <a:latin typeface="Arial"/>
                <a:ea typeface="DejaVu Sans"/>
              </a:rPr>
              <a:t>7</a:t>
            </a:fld>
            <a:endParaRPr lang="ru-RU" sz="2000" b="0" strike="noStrike" spc="-1">
              <a:latin typeface="Arial"/>
            </a:endParaRPr>
          </a:p>
        </p:txBody>
      </p:sp>
      <p:sp>
        <p:nvSpPr>
          <p:cNvPr id="235" name="PlaceHolder 1"/>
          <p:cNvSpPr>
            <a:spLocks noGrp="1"/>
          </p:cNvSpPr>
          <p:nvPr>
            <p:ph/>
          </p:nvPr>
        </p:nvSpPr>
        <p:spPr>
          <a:xfrm>
            <a:off x="1921680" y="4064040"/>
            <a:ext cx="5441760" cy="80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799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3274"/>
                </a:solidFill>
                <a:latin typeface="Arial"/>
                <a:ea typeface="DejaVu Sans"/>
              </a:rPr>
              <a:t>Циклы разделения изотопов на установках СУ-20 и Е-7до 2025 года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Rectangle 3"/>
          <p:cNvSpPr/>
          <p:nvPr/>
        </p:nvSpPr>
        <p:spPr>
          <a:xfrm>
            <a:off x="1338480" y="940680"/>
            <a:ext cx="6624360" cy="78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  <a:spcAft>
                <a:spcPts val="400"/>
              </a:spcAft>
              <a:tabLst>
                <a:tab pos="0" algn="l"/>
              </a:tabLst>
            </a:pPr>
            <a:r>
              <a:rPr lang="ru-RU" sz="2000" b="1" strike="noStrike" spc="-1">
                <a:solidFill>
                  <a:srgbClr val="003274"/>
                </a:solidFill>
                <a:latin typeface="Arial"/>
                <a:ea typeface="DejaVu Sans"/>
              </a:rPr>
              <a:t>Технологический цикл производства изотопов электромагнитным методом разделения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37" name="TextBox 8"/>
          <p:cNvSpPr/>
          <p:nvPr/>
        </p:nvSpPr>
        <p:spPr>
          <a:xfrm>
            <a:off x="583920" y="264960"/>
            <a:ext cx="80222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4595D1"/>
                </a:solidFill>
                <a:latin typeface="Arial"/>
                <a:ea typeface="DejaVu Sans"/>
              </a:rPr>
              <a:t>Перспективы выпуска изотопов на ФГУП “Комбинат ”Электрохимприбор” до 2025 года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38" name="Пятиугольник 5"/>
          <p:cNvSpPr/>
          <p:nvPr/>
        </p:nvSpPr>
        <p:spPr>
          <a:xfrm>
            <a:off x="488520" y="1841760"/>
            <a:ext cx="4161960" cy="639000"/>
          </a:xfrm>
          <a:prstGeom prst="homePlate">
            <a:avLst>
              <a:gd name="adj" fmla="val 50000"/>
            </a:avLst>
          </a:prstGeom>
          <a:solidFill>
            <a:srgbClr val="C9E0FF"/>
          </a:solidFill>
          <a:ln w="9525">
            <a:solidFill>
              <a:srgbClr val="4595D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t">
            <a:sp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spcAft>
                <a:spcPts val="241"/>
              </a:spcAft>
              <a:tabLst>
                <a:tab pos="0" algn="l"/>
              </a:tabLst>
            </a:pPr>
            <a:r>
              <a:rPr lang="ru-RU" sz="1200" b="0" strike="noStrike" spc="-1">
                <a:solidFill>
                  <a:srgbClr val="414142"/>
                </a:solidFill>
                <a:latin typeface="Arial"/>
                <a:ea typeface="DejaVu Sans"/>
              </a:rPr>
              <a:t>Производство полуфабриката изотопнообогащенного вещества на разделительной установке.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241"/>
              </a:spcAft>
              <a:tabLst>
                <a:tab pos="0" algn="l"/>
              </a:tabLst>
            </a:pPr>
            <a:r>
              <a:rPr lang="ru-RU" sz="1200" b="1" strike="noStrike" spc="-1">
                <a:solidFill>
                  <a:srgbClr val="414142"/>
                </a:solidFill>
                <a:latin typeface="Arial"/>
                <a:ea typeface="DejaVu Sans"/>
              </a:rPr>
              <a:t>Длительность – 6 месяцев.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39" name="Пятиугольник 9"/>
          <p:cNvSpPr/>
          <p:nvPr/>
        </p:nvSpPr>
        <p:spPr>
          <a:xfrm>
            <a:off x="2329560" y="2506320"/>
            <a:ext cx="6284880" cy="456480"/>
          </a:xfrm>
          <a:prstGeom prst="homePlate">
            <a:avLst>
              <a:gd name="adj" fmla="val 50000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t">
            <a:sp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spcAft>
                <a:spcPts val="241"/>
              </a:spcAft>
              <a:tabLst>
                <a:tab pos="0" algn="l"/>
              </a:tabLst>
            </a:pPr>
            <a:r>
              <a:rPr lang="ru-RU" sz="1200" b="0" strike="noStrike" spc="-1">
                <a:solidFill>
                  <a:srgbClr val="414142"/>
                </a:solidFill>
                <a:latin typeface="Arial"/>
                <a:ea typeface="DejaVu Sans"/>
              </a:rPr>
              <a:t>Химическая переработка, очистка и выпуск готовой продукции.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241"/>
              </a:spcAft>
              <a:tabLst>
                <a:tab pos="0" algn="l"/>
              </a:tabLst>
            </a:pPr>
            <a:r>
              <a:rPr lang="ru-RU" sz="1200" b="1" strike="noStrike" spc="-1">
                <a:solidFill>
                  <a:srgbClr val="414142"/>
                </a:solidFill>
                <a:latin typeface="Arial"/>
                <a:ea typeface="DejaVu Sans"/>
              </a:rPr>
              <a:t>Длительность – 7 месяцев.</a:t>
            </a:r>
            <a:endParaRPr lang="ru-RU" sz="1200" b="0" strike="noStrike" spc="-1">
              <a:latin typeface="Arial"/>
            </a:endParaRPr>
          </a:p>
        </p:txBody>
      </p:sp>
      <p:graphicFrame>
        <p:nvGraphicFramePr>
          <p:cNvPr id="240" name="Таблица 13"/>
          <p:cNvGraphicFramePr/>
          <p:nvPr/>
        </p:nvGraphicFramePr>
        <p:xfrm>
          <a:off x="583920" y="4877640"/>
          <a:ext cx="7811280" cy="1112400"/>
        </p:xfrm>
        <a:graphic>
          <a:graphicData uri="http://schemas.openxmlformats.org/drawingml/2006/table">
            <a:tbl>
              <a:tblPr/>
              <a:tblGrid>
                <a:gridCol w="128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0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3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Полугодие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59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2022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59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2023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59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2024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59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2025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595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1 пг.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0000"/>
                          </a:solidFill>
                          <a:latin typeface="Arial"/>
                          <a:ea typeface="DejaVu Sans"/>
                        </a:rPr>
                        <a:t>Са для ОИЯИ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РЗЭ для ЯМ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0000"/>
                          </a:solidFill>
                          <a:latin typeface="Arial"/>
                          <a:ea typeface="DejaVu Sans"/>
                        </a:rPr>
                        <a:t>Са для ОИЯИ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РЗЭ для ЯМ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2 пг.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РЗЭ для ЯМ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РЗЭ для ЯМ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РЗЭ для ЯМ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РЗЭ для ЯМ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1" name="Rectangle 3"/>
          <p:cNvSpPr/>
          <p:nvPr/>
        </p:nvSpPr>
        <p:spPr>
          <a:xfrm>
            <a:off x="227520" y="6102720"/>
            <a:ext cx="8830080" cy="34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ctr">
            <a:noAutofit/>
          </a:bodyPr>
          <a:lstStyle/>
          <a:p>
            <a:pPr>
              <a:lnSpc>
                <a:spcPct val="110000"/>
              </a:lnSpc>
              <a:spcBef>
                <a:spcPts val="479"/>
              </a:spcBef>
              <a:spcAft>
                <a:spcPts val="241"/>
              </a:spcAft>
              <a:tabLst>
                <a:tab pos="0" algn="l"/>
              </a:tabLst>
            </a:pPr>
            <a:r>
              <a:rPr lang="ru-RU" sz="1200" b="0" strike="noStrike" spc="-1">
                <a:solidFill>
                  <a:srgbClr val="003274"/>
                </a:solidFill>
                <a:latin typeface="Arial"/>
                <a:ea typeface="DejaVu Sans"/>
              </a:rPr>
              <a:t>РЗЭ для ЯМ – производство стабильных изотопов редкоземельных химических элементов для рынка ядерной медицины.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42" name="Прямая соединительная линия 15"/>
          <p:cNvSpPr/>
          <p:nvPr/>
        </p:nvSpPr>
        <p:spPr>
          <a:xfrm flipV="1">
            <a:off x="140760" y="3335760"/>
            <a:ext cx="8803440" cy="47520"/>
          </a:xfrm>
          <a:prstGeom prst="line">
            <a:avLst/>
          </a:prstGeom>
          <a:ln w="9525">
            <a:solidFill>
              <a:srgbClr val="00327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Rectangle 3"/>
          <p:cNvSpPr/>
          <p:nvPr/>
        </p:nvSpPr>
        <p:spPr>
          <a:xfrm>
            <a:off x="2991600" y="3016080"/>
            <a:ext cx="3143520" cy="32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ctr">
            <a:noAutofit/>
          </a:bodyPr>
          <a:lstStyle/>
          <a:p>
            <a:pPr>
              <a:lnSpc>
                <a:spcPct val="110000"/>
              </a:lnSpc>
              <a:spcBef>
                <a:spcPts val="479"/>
              </a:spcBef>
              <a:spcAft>
                <a:spcPts val="241"/>
              </a:spcAft>
              <a:tabLst>
                <a:tab pos="0" algn="l"/>
              </a:tabLst>
            </a:pPr>
            <a:r>
              <a:rPr lang="ru-RU" sz="1200" b="1" strike="noStrike" spc="-1">
                <a:solidFill>
                  <a:srgbClr val="003274"/>
                </a:solidFill>
                <a:latin typeface="Arial"/>
                <a:ea typeface="DejaVu Sans"/>
              </a:rPr>
              <a:t>Суммарная длительность цикла – 1 год</a:t>
            </a:r>
            <a:r>
              <a:rPr lang="ru-RU" sz="1200" b="0" strike="noStrike" spc="-1">
                <a:solidFill>
                  <a:srgbClr val="003274"/>
                </a:solidFill>
                <a:latin typeface="Arial"/>
                <a:ea typeface="DejaVu Sans"/>
              </a:rPr>
              <a:t>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44" name="Rectangle 3"/>
          <p:cNvSpPr/>
          <p:nvPr/>
        </p:nvSpPr>
        <p:spPr>
          <a:xfrm>
            <a:off x="156600" y="3457080"/>
            <a:ext cx="8830080" cy="594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ctr">
            <a:noAutofit/>
          </a:bodyPr>
          <a:lstStyle/>
          <a:p>
            <a:pPr>
              <a:lnSpc>
                <a:spcPct val="110000"/>
              </a:lnSpc>
              <a:spcBef>
                <a:spcPts val="479"/>
              </a:spcBef>
              <a:spcAft>
                <a:spcPts val="241"/>
              </a:spcAft>
              <a:tabLst>
                <a:tab pos="0" algn="l"/>
              </a:tabLst>
            </a:pPr>
            <a:r>
              <a:rPr lang="ru-RU" sz="1200" b="0" strike="noStrike" spc="-1">
                <a:solidFill>
                  <a:srgbClr val="003274"/>
                </a:solidFill>
                <a:latin typeface="Arial"/>
                <a:ea typeface="DejaVu Sans"/>
              </a:rPr>
              <a:t>ФГУП</a:t>
            </a:r>
            <a:r>
              <a:rPr lang="en-US" sz="1200" b="0" strike="noStrike" spc="-1">
                <a:solidFill>
                  <a:srgbClr val="003274"/>
                </a:solidFill>
                <a:latin typeface="Arial"/>
                <a:ea typeface="DejaVu Sans"/>
              </a:rPr>
              <a:t> ”</a:t>
            </a:r>
            <a:r>
              <a:rPr lang="ru-RU" sz="1200" b="0" strike="noStrike" spc="-1">
                <a:solidFill>
                  <a:srgbClr val="003274"/>
                </a:solidFill>
                <a:latin typeface="Arial"/>
                <a:ea typeface="DejaVu Sans"/>
              </a:rPr>
              <a:t>Комбинат </a:t>
            </a:r>
            <a:r>
              <a:rPr lang="en-US" sz="1200" b="0" strike="noStrike" spc="-1">
                <a:solidFill>
                  <a:srgbClr val="003274"/>
                </a:solidFill>
                <a:latin typeface="Arial"/>
                <a:ea typeface="DejaVu Sans"/>
              </a:rPr>
              <a:t>“</a:t>
            </a:r>
            <a:r>
              <a:rPr lang="ru-RU" sz="1200" b="0" strike="noStrike" spc="-1">
                <a:solidFill>
                  <a:srgbClr val="003274"/>
                </a:solidFill>
                <a:latin typeface="Arial"/>
                <a:ea typeface="DejaVu Sans"/>
              </a:rPr>
              <a:t>Электрохимприбор</a:t>
            </a:r>
            <a:r>
              <a:rPr lang="en-US" sz="1200" b="0" strike="noStrike" spc="-1">
                <a:solidFill>
                  <a:srgbClr val="003274"/>
                </a:solidFill>
                <a:latin typeface="Arial"/>
                <a:ea typeface="DejaVu Sans"/>
              </a:rPr>
              <a:t>”</a:t>
            </a:r>
            <a:r>
              <a:rPr lang="ru-RU" sz="1200" b="0" strike="noStrike" spc="-1">
                <a:solidFill>
                  <a:srgbClr val="003274"/>
                </a:solidFill>
                <a:latin typeface="Arial"/>
                <a:ea typeface="DejaVu Sans"/>
              </a:rPr>
              <a:t> имеет портфель контрактов до 2028 года, общий объем заказов дает загрузку 100% производственных мощностей.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45" name="Прямая соединительная линия 12"/>
          <p:cNvSpPr/>
          <p:nvPr/>
        </p:nvSpPr>
        <p:spPr>
          <a:xfrm flipV="1">
            <a:off x="140760" y="3964320"/>
            <a:ext cx="8803440" cy="47160"/>
          </a:xfrm>
          <a:prstGeom prst="line">
            <a:avLst/>
          </a:prstGeom>
          <a:ln w="9525">
            <a:solidFill>
              <a:srgbClr val="00327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Заголовок 1"/>
          <p:cNvSpPr/>
          <p:nvPr/>
        </p:nvSpPr>
        <p:spPr>
          <a:xfrm>
            <a:off x="439560" y="596520"/>
            <a:ext cx="7025760" cy="38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110" b="0" strike="noStrike" spc="-1">
                <a:solidFill>
                  <a:srgbClr val="FFFFFF"/>
                </a:solidFill>
                <a:latin typeface="Arial"/>
                <a:ea typeface="DejaVu Sans"/>
              </a:rPr>
              <a:t>ФГУП</a:t>
            </a:r>
            <a:r>
              <a:rPr lang="en-US" sz="1110" b="0" strike="noStrike" spc="-1">
                <a:solidFill>
                  <a:srgbClr val="FFFFFF"/>
                </a:solidFill>
                <a:latin typeface="Arial"/>
                <a:ea typeface="DejaVu Sans"/>
              </a:rPr>
              <a:t> “</a:t>
            </a:r>
            <a:r>
              <a:rPr lang="ru-RU" sz="1110" b="0" strike="noStrike" spc="-1">
                <a:solidFill>
                  <a:srgbClr val="FFFFFF"/>
                </a:solidFill>
                <a:latin typeface="Arial"/>
                <a:ea typeface="DejaVu Sans"/>
              </a:rPr>
              <a:t>Комбинат </a:t>
            </a:r>
            <a:r>
              <a:rPr lang="en-US" sz="1110" b="0" strike="noStrike" spc="-1">
                <a:solidFill>
                  <a:srgbClr val="FFFFFF"/>
                </a:solidFill>
                <a:latin typeface="Arial"/>
                <a:ea typeface="DejaVu Sans"/>
              </a:rPr>
              <a:t>”</a:t>
            </a:r>
            <a:r>
              <a:rPr lang="ru-RU" sz="1110" b="0" strike="noStrike" spc="-1">
                <a:solidFill>
                  <a:srgbClr val="FFFFFF"/>
                </a:solidFill>
                <a:latin typeface="Arial"/>
                <a:ea typeface="DejaVu Sans"/>
              </a:rPr>
              <a:t>Электрохимприбор</a:t>
            </a:r>
            <a:r>
              <a:rPr lang="en-US" sz="1110" b="0" strike="noStrike" spc="-1">
                <a:solidFill>
                  <a:srgbClr val="FFFFFF"/>
                </a:solidFill>
                <a:latin typeface="Arial"/>
                <a:ea typeface="DejaVu Sans"/>
              </a:rPr>
              <a:t>”</a:t>
            </a:r>
            <a:endParaRPr lang="ru-RU" sz="1110" b="0" strike="noStrike" spc="-1">
              <a:latin typeface="Arial"/>
            </a:endParaRPr>
          </a:p>
        </p:txBody>
      </p:sp>
      <p:sp>
        <p:nvSpPr>
          <p:cNvPr id="247" name="Rectangle 115"/>
          <p:cNvSpPr/>
          <p:nvPr/>
        </p:nvSpPr>
        <p:spPr>
          <a:xfrm>
            <a:off x="288000" y="1088640"/>
            <a:ext cx="8710200" cy="89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920" tIns="44280" rIns="88920" bIns="4428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003274"/>
                </a:solidFill>
                <a:latin typeface="Arial"/>
                <a:ea typeface="DejaVu Sans"/>
              </a:rPr>
              <a:t>Выполнение действующего </a:t>
            </a:r>
            <a:r>
              <a:rPr lang="ru-RU" sz="2400" b="1" strike="noStrike" spc="-1">
                <a:solidFill>
                  <a:srgbClr val="002060"/>
                </a:solidFill>
                <a:latin typeface="Arial"/>
                <a:ea typeface="DejaVu Sans"/>
              </a:rPr>
              <a:t>договора </a:t>
            </a:r>
            <a:r>
              <a:rPr lang="ru-RU" sz="2400" b="1" strike="noStrike" spc="-1">
                <a:solidFill>
                  <a:srgbClr val="003274"/>
                </a:solidFill>
                <a:latin typeface="Arial"/>
                <a:ea typeface="DejaVu Sans"/>
              </a:rPr>
              <a:t>на поставку стабильного изотопа Са-48 в 2022-2024 г.г.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48" name="PlaceHolder 1"/>
          <p:cNvSpPr>
            <a:spLocks noGrp="1"/>
          </p:cNvSpPr>
          <p:nvPr>
            <p:ph type="sldNum"/>
          </p:nvPr>
        </p:nvSpPr>
        <p:spPr>
          <a:xfrm>
            <a:off x="8259840" y="6448320"/>
            <a:ext cx="626400" cy="3772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 anchorCtr="1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003274"/>
                </a:solidFill>
                <a:latin typeface="Arial"/>
                <a:ea typeface="DejaVu Sans"/>
              </a:rPr>
              <a:t>10</a:t>
            </a:r>
            <a:endParaRPr lang="ru-RU" sz="1800" b="0" strike="noStrike" spc="-1">
              <a:latin typeface="Times New Roman"/>
            </a:endParaRPr>
          </a:p>
        </p:txBody>
      </p:sp>
      <p:sp>
        <p:nvSpPr>
          <p:cNvPr id="249" name="Заголовок 2"/>
          <p:cNvSpPr/>
          <p:nvPr/>
        </p:nvSpPr>
        <p:spPr>
          <a:xfrm>
            <a:off x="288000" y="189000"/>
            <a:ext cx="8279640" cy="6001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ctr">
            <a:noAutofit/>
          </a:bodyPr>
          <a:lstStyle/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4596D1"/>
                </a:solidFill>
                <a:latin typeface="Arial"/>
                <a:ea typeface="DejaVu Sans"/>
              </a:rPr>
              <a:t>Кальций, обогащенный по изотопу </a:t>
            </a:r>
            <a:r>
              <a:rPr lang="en-US" sz="2000" b="1" strike="noStrike" spc="-1">
                <a:solidFill>
                  <a:srgbClr val="4596D1"/>
                </a:solidFill>
                <a:latin typeface="Arial"/>
                <a:ea typeface="DejaVu Sans"/>
              </a:rPr>
              <a:t>Ca-48</a:t>
            </a:r>
            <a:r>
              <a:rPr lang="ru-RU" sz="2000" b="1" strike="noStrike" spc="-1">
                <a:solidFill>
                  <a:srgbClr val="4596D1"/>
                </a:solidFill>
                <a:latin typeface="Arial"/>
                <a:ea typeface="DejaVu Sans"/>
              </a:rPr>
              <a:t> для ОИЯИ</a:t>
            </a:r>
            <a:endParaRPr lang="ru-RU" sz="2000" b="0" strike="noStrike" spc="-1">
              <a:latin typeface="Arial"/>
            </a:endParaRPr>
          </a:p>
        </p:txBody>
      </p:sp>
      <p:graphicFrame>
        <p:nvGraphicFramePr>
          <p:cNvPr id="250" name="Таблица 12"/>
          <p:cNvGraphicFramePr/>
          <p:nvPr/>
        </p:nvGraphicFramePr>
        <p:xfrm>
          <a:off x="272520" y="2093760"/>
          <a:ext cx="8613720" cy="3566160"/>
        </p:xfrm>
        <a:graphic>
          <a:graphicData uri="http://schemas.openxmlformats.org/drawingml/2006/table">
            <a:tbl>
              <a:tblPr/>
              <a:tblGrid>
                <a:gridCol w="138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9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Год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59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График поставок по контракту, гр.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59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Перспектива выполнения графика поставок, гр.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59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Примечание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595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2022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12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12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Продукция выпущена, планируется поставка в июле 2022г.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2023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12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0000"/>
                          </a:solidFill>
                          <a:latin typeface="Arial"/>
                          <a:ea typeface="DejaVu Sans"/>
                        </a:rPr>
                        <a:t>11+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Наработан полуфабрикат, проведение аналитического контроля будет завершено к августу месяцу, с точным расчетом веса. На сегодняшний день подтверждено 11 гр., </a:t>
                      </a:r>
                      <a:r>
                        <a:rPr lang="ru-RU" sz="1400" b="0" strike="noStrike" spc="-1">
                          <a:solidFill>
                            <a:srgbClr val="FF0000"/>
                          </a:solidFill>
                          <a:latin typeface="Arial"/>
                          <a:ea typeface="DejaVu Sans"/>
                        </a:rPr>
                        <a:t>есть риск не получить полный объем – 12 гр. 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363637"/>
                          </a:solidFill>
                          <a:latin typeface="Arial"/>
                          <a:ea typeface="DejaVu Sans"/>
                        </a:rPr>
                        <a:t>Выпуск продукции завершится к декабрю 2022 года.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2024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12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12+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Включено в производственный план 2024 года, выпуск готовой продукции к июлю 2024 года.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1" name="Rectangle 3"/>
          <p:cNvSpPr/>
          <p:nvPr/>
        </p:nvSpPr>
        <p:spPr>
          <a:xfrm>
            <a:off x="288000" y="5765400"/>
            <a:ext cx="8598240" cy="59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ctr">
            <a:noAutofit/>
          </a:bodyPr>
          <a:lstStyle/>
          <a:p>
            <a:pPr>
              <a:lnSpc>
                <a:spcPct val="110000"/>
              </a:lnSpc>
              <a:spcBef>
                <a:spcPts val="641"/>
              </a:spcBef>
              <a:spcAft>
                <a:spcPts val="320"/>
              </a:spcAft>
              <a:tabLst>
                <a:tab pos="0" algn="l"/>
              </a:tabLst>
            </a:pPr>
            <a:r>
              <a:rPr lang="ru-RU" sz="1600" b="0" strike="noStrike" spc="-1">
                <a:solidFill>
                  <a:srgbClr val="003274"/>
                </a:solidFill>
                <a:latin typeface="Arial"/>
                <a:ea typeface="DejaVu Sans"/>
              </a:rPr>
              <a:t>Примечание: в 2024 году дополнительно к 12 гр. будет наработан полуфабрикат изотопа </a:t>
            </a:r>
            <a:r>
              <a:rPr lang="ru-RU" sz="1600" b="0" strike="noStrike" spc="-1">
                <a:solidFill>
                  <a:srgbClr val="FF0000"/>
                </a:solidFill>
                <a:latin typeface="Arial"/>
                <a:ea typeface="DejaVu Sans"/>
              </a:rPr>
              <a:t>Са-48 в количестве </a:t>
            </a:r>
            <a:r>
              <a:rPr lang="en-US" sz="1600" b="0" strike="noStrike" spc="-1">
                <a:solidFill>
                  <a:srgbClr val="FF0000"/>
                </a:solidFill>
                <a:latin typeface="Arial"/>
                <a:ea typeface="DejaVu Sans"/>
              </a:rPr>
              <a:t>~10 </a:t>
            </a:r>
            <a:r>
              <a:rPr lang="ru-RU" sz="1600" b="0" strike="noStrike" spc="-1">
                <a:solidFill>
                  <a:srgbClr val="FF0000"/>
                </a:solidFill>
                <a:latin typeface="Arial"/>
                <a:ea typeface="DejaVu Sans"/>
              </a:rPr>
              <a:t>гр</a:t>
            </a:r>
            <a:r>
              <a:rPr lang="ru-RU" sz="1600" b="0" strike="noStrike" spc="-1">
                <a:solidFill>
                  <a:srgbClr val="003274"/>
                </a:solidFill>
                <a:latin typeface="Arial"/>
                <a:ea typeface="DejaVu Sans"/>
              </a:rPr>
              <a:t>., с возможностью поставки готовой продукции в 2025 году.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Заголовок 1"/>
          <p:cNvSpPr/>
          <p:nvPr/>
        </p:nvSpPr>
        <p:spPr>
          <a:xfrm>
            <a:off x="439560" y="596520"/>
            <a:ext cx="7025760" cy="38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110" b="0" strike="noStrike" spc="-1">
                <a:solidFill>
                  <a:srgbClr val="FFFFFF"/>
                </a:solidFill>
                <a:latin typeface="Arial"/>
                <a:ea typeface="DejaVu Sans"/>
              </a:rPr>
              <a:t>ФГУП</a:t>
            </a:r>
            <a:r>
              <a:rPr lang="en-US" sz="1110" b="0" strike="noStrike" spc="-1">
                <a:solidFill>
                  <a:srgbClr val="FFFFFF"/>
                </a:solidFill>
                <a:latin typeface="Arial"/>
                <a:ea typeface="DejaVu Sans"/>
              </a:rPr>
              <a:t> “</a:t>
            </a:r>
            <a:r>
              <a:rPr lang="ru-RU" sz="1110" b="0" strike="noStrike" spc="-1">
                <a:solidFill>
                  <a:srgbClr val="FFFFFF"/>
                </a:solidFill>
                <a:latin typeface="Arial"/>
                <a:ea typeface="DejaVu Sans"/>
              </a:rPr>
              <a:t>Комбинат </a:t>
            </a:r>
            <a:r>
              <a:rPr lang="en-US" sz="1110" b="0" strike="noStrike" spc="-1">
                <a:solidFill>
                  <a:srgbClr val="FFFFFF"/>
                </a:solidFill>
                <a:latin typeface="Arial"/>
                <a:ea typeface="DejaVu Sans"/>
              </a:rPr>
              <a:t>”</a:t>
            </a:r>
            <a:r>
              <a:rPr lang="ru-RU" sz="1110" b="0" strike="noStrike" spc="-1">
                <a:solidFill>
                  <a:srgbClr val="FFFFFF"/>
                </a:solidFill>
                <a:latin typeface="Arial"/>
                <a:ea typeface="DejaVu Sans"/>
              </a:rPr>
              <a:t>Электрохимприбор</a:t>
            </a:r>
            <a:r>
              <a:rPr lang="en-US" sz="1110" b="0" strike="noStrike" spc="-1">
                <a:solidFill>
                  <a:srgbClr val="FFFFFF"/>
                </a:solidFill>
                <a:latin typeface="Arial"/>
                <a:ea typeface="DejaVu Sans"/>
              </a:rPr>
              <a:t>”</a:t>
            </a:r>
            <a:endParaRPr lang="ru-RU" sz="1110" b="0" strike="noStrike" spc="-1">
              <a:latin typeface="Arial"/>
            </a:endParaRPr>
          </a:p>
        </p:txBody>
      </p:sp>
      <p:sp>
        <p:nvSpPr>
          <p:cNvPr id="253" name="PlaceHolder 1"/>
          <p:cNvSpPr>
            <a:spLocks noGrp="1"/>
          </p:cNvSpPr>
          <p:nvPr>
            <p:ph type="sldNum"/>
          </p:nvPr>
        </p:nvSpPr>
        <p:spPr>
          <a:xfrm>
            <a:off x="8259840" y="6448320"/>
            <a:ext cx="626400" cy="3772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 anchorCtr="1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003274"/>
                </a:solidFill>
                <a:latin typeface="Arial"/>
                <a:ea typeface="DejaVu Sans"/>
              </a:rPr>
              <a:t>10</a:t>
            </a:r>
            <a:endParaRPr lang="ru-RU" sz="1800" b="0" strike="noStrike" spc="-1">
              <a:latin typeface="Times New Roman"/>
            </a:endParaRPr>
          </a:p>
        </p:txBody>
      </p:sp>
      <p:sp>
        <p:nvSpPr>
          <p:cNvPr id="254" name="Заголовок 2"/>
          <p:cNvSpPr/>
          <p:nvPr/>
        </p:nvSpPr>
        <p:spPr>
          <a:xfrm>
            <a:off x="130320" y="133560"/>
            <a:ext cx="7873560" cy="6001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ctr">
            <a:noAutofit/>
          </a:bodyPr>
          <a:lstStyle/>
          <a:p>
            <a:pPr algn="ctr">
              <a:lnSpc>
                <a:spcPct val="13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4596D1"/>
                </a:solidFill>
                <a:latin typeface="Arial"/>
                <a:ea typeface="DejaVu Sans"/>
              </a:rPr>
              <a:t>Перспективы развития производства изотопов до 2025 года</a:t>
            </a:r>
            <a:endParaRPr lang="ru-RU" sz="2000" b="0" strike="noStrike" spc="-1">
              <a:latin typeface="Arial"/>
            </a:endParaRPr>
          </a:p>
        </p:txBody>
      </p:sp>
      <p:graphicFrame>
        <p:nvGraphicFramePr>
          <p:cNvPr id="255" name="Таблица 12"/>
          <p:cNvGraphicFramePr/>
          <p:nvPr/>
        </p:nvGraphicFramePr>
        <p:xfrm>
          <a:off x="281520" y="1288800"/>
          <a:ext cx="8726040" cy="5029200"/>
        </p:xfrm>
        <a:graphic>
          <a:graphicData uri="http://schemas.openxmlformats.org/drawingml/2006/table">
            <a:tbl>
              <a:tblPr/>
              <a:tblGrid>
                <a:gridCol w="3476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8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Мероприятие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59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Период выполнения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59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Реализация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595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Ввод в эксплуатацию системы охлаждения разделительных установок СУ-20 и Е-7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2022 год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Завершены пуско-наладочные работы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Ввод в эксплуатацию нового участка по химической переработке и выпуску готовой продукции (6 рабочих мест).</a:t>
                      </a:r>
                      <a:endParaRPr lang="ru-RU" sz="1400" b="1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2023 год</a:t>
                      </a:r>
                      <a:endParaRPr lang="ru-RU" sz="1400" b="1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В 2022 разработана ПСД, начаты строительно-монтажные работы</a:t>
                      </a:r>
                      <a:endParaRPr lang="ru-RU" sz="1400" b="1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Разработка и внедрение нового высокодисперсионного масс-сепаратора для производства изотопов.</a:t>
                      </a:r>
                      <a:endParaRPr lang="ru-RU" sz="1400" b="1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2024 год</a:t>
                      </a:r>
                      <a:endParaRPr lang="ru-RU" sz="1400" b="1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Переговоры по проведению ОКР и изготовлению опытного образца</a:t>
                      </a:r>
                      <a:endParaRPr lang="ru-RU" sz="1400" b="1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Модернизация системы вакуумной откачки разделительных установок СУ-20 и Е-7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2026 год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363637"/>
                          </a:solidFill>
                          <a:latin typeface="Arial"/>
                          <a:ea typeface="DejaVu Sans"/>
                        </a:rPr>
                        <a:t>В 2022 году модернизировано 40% оборудования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Модернизация системы электропитания разделительных установок СУ-20 и Е-7 и системы высоковольтного питания источников ионов.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414142"/>
                          </a:solidFill>
                          <a:latin typeface="Arial"/>
                          <a:ea typeface="DejaVu Sans"/>
                        </a:rPr>
                        <a:t>2028 год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363637"/>
                          </a:solidFill>
                          <a:latin typeface="Arial"/>
                          <a:ea typeface="DejaVu Sans"/>
                        </a:rPr>
                        <a:t>Испытано оборудования для питания электромагнитов, производится закупка оборудования. Ведется опытная эксплуатация нестандартных высоковольтных источников питания.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808080"/>
      </a:lt2>
      <a:accent1>
        <a:srgbClr val="4595D1"/>
      </a:accent1>
      <a:accent2>
        <a:srgbClr val="003274"/>
      </a:accent2>
      <a:accent3>
        <a:srgbClr val="FFFFFF"/>
      </a:accent3>
      <a:accent4>
        <a:srgbClr val="363637"/>
      </a:accent4>
      <a:accent5>
        <a:srgbClr val="B0C8E5"/>
      </a:accent5>
      <a:accent6>
        <a:srgbClr val="002C68"/>
      </a:accent6>
      <a:hlink>
        <a:srgbClr val="045FA3"/>
      </a:hlink>
      <a:folHlink>
        <a:srgbClr val="6CAED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23440</TotalTime>
  <Words>920</Words>
  <Application>Microsoft Office PowerPoint</Application>
  <PresentationFormat>Экран (4:3)</PresentationFormat>
  <Paragraphs>185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DejaVu Sans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Номенклатура продукции ФГУП Комбинат «Электрохимприбор»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>ITMF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Юферов А.В.</dc:creator>
  <dc:description/>
  <cp:lastModifiedBy>Игорь Кабанов</cp:lastModifiedBy>
  <cp:revision>1661</cp:revision>
  <cp:lastPrinted>2018-02-05T05:56:16Z</cp:lastPrinted>
  <dcterms:created xsi:type="dcterms:W3CDTF">2009-07-06T13:45:03Z</dcterms:created>
  <dcterms:modified xsi:type="dcterms:W3CDTF">2022-07-04T18:03:43Z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8</vt:i4>
  </property>
  <property fmtid="{D5CDD505-2E9C-101B-9397-08002B2CF9AE}" pid="3" name="PresentationFormat">
    <vt:lpwstr>Экран (4:3)</vt:lpwstr>
  </property>
  <property fmtid="{D5CDD505-2E9C-101B-9397-08002B2CF9AE}" pid="4" name="Slides">
    <vt:i4>10</vt:i4>
  </property>
</Properties>
</file>