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8"/>
  </p:notesMasterIdLst>
  <p:sldIdLst>
    <p:sldId id="258" r:id="rId2"/>
    <p:sldId id="294" r:id="rId3"/>
    <p:sldId id="263" r:id="rId4"/>
    <p:sldId id="284" r:id="rId5"/>
    <p:sldId id="295" r:id="rId6"/>
    <p:sldId id="274" r:id="rId7"/>
    <p:sldId id="273" r:id="rId8"/>
    <p:sldId id="293" r:id="rId9"/>
    <p:sldId id="285" r:id="rId10"/>
    <p:sldId id="287" r:id="rId11"/>
    <p:sldId id="286" r:id="rId12"/>
    <p:sldId id="280" r:id="rId13"/>
    <p:sldId id="264" r:id="rId14"/>
    <p:sldId id="282" r:id="rId15"/>
    <p:sldId id="283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3EDEF8-CF93-48AA-8F38-15370E227F83}">
          <p14:sldIdLst>
            <p14:sldId id="258"/>
            <p14:sldId id="294"/>
            <p14:sldId id="263"/>
            <p14:sldId id="284"/>
            <p14:sldId id="295"/>
            <p14:sldId id="274"/>
            <p14:sldId id="273"/>
            <p14:sldId id="293"/>
            <p14:sldId id="285"/>
            <p14:sldId id="287"/>
            <p14:sldId id="286"/>
            <p14:sldId id="280"/>
            <p14:sldId id="264"/>
            <p14:sldId id="282"/>
            <p14:sldId id="283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402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C434-70D1-485F-BC0C-0F19F57A6422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356B-A7A5-4671-9F6B-6F9740C67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0146" y="1739345"/>
            <a:ext cx="8226289" cy="2107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0146" y="5318387"/>
            <a:ext cx="7938052" cy="278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520146" y="4045227"/>
            <a:ext cx="8912089" cy="102373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Наименование мероприятия/название площадки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0145" y="5684550"/>
            <a:ext cx="5453271" cy="66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799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46" y="1825625"/>
            <a:ext cx="11088757" cy="3899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510214" y="1421297"/>
            <a:ext cx="5343934" cy="4263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4"/>
          </p:nvPr>
        </p:nvSpPr>
        <p:spPr>
          <a:xfrm>
            <a:off x="6200398" y="1421297"/>
            <a:ext cx="5527776" cy="4263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13" y="1514476"/>
            <a:ext cx="5463203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13" y="2505075"/>
            <a:ext cx="5463203" cy="3120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1774" y="1514476"/>
            <a:ext cx="5476458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1774" y="2505075"/>
            <a:ext cx="5476458" cy="3120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70982" y="1857967"/>
            <a:ext cx="5396948" cy="372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510212" y="1857967"/>
            <a:ext cx="5363813" cy="372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2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857967"/>
            <a:ext cx="6405838" cy="3787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14" y="1858617"/>
            <a:ext cx="4310264" cy="3786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2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0146" y="2276059"/>
            <a:ext cx="8226289" cy="2107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0146" y="4672340"/>
            <a:ext cx="7938052" cy="278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0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0146" y="5018004"/>
            <a:ext cx="5453271" cy="66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0146" y="5722090"/>
            <a:ext cx="5453271" cy="529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20146" y="6289234"/>
            <a:ext cx="3107637" cy="399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7" r:id="rId6"/>
    <p:sldLayoutId id="2147483686" r:id="rId7"/>
    <p:sldLayoutId id="2147483688" r:id="rId8"/>
    <p:sldLayoutId id="214748368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236" y="2553195"/>
            <a:ext cx="8064907" cy="117022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/>
              <a:t>Создание сверхпроводящей магнитной системы</a:t>
            </a:r>
            <a:r>
              <a:rPr lang="en-US" sz="2800" dirty="0"/>
              <a:t> </a:t>
            </a:r>
            <a:r>
              <a:rPr lang="ru-RU" sz="2800" dirty="0"/>
              <a:t>для перспективных источников многозарядных ионов на 28 ГГц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Ковальчук Олег Анатольевич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>
                <a:latin typeface="+mn-lt"/>
                <a:cs typeface="+mn-cs"/>
              </a:rPr>
              <a:t>Начальник отдела, НТЦ «Синтез», АО «НИИЭФА»</a:t>
            </a:r>
          </a:p>
          <a:p>
            <a:r>
              <a:rPr lang="ru-RU" b="1" dirty="0">
                <a:latin typeface="+mn-lt"/>
                <a:cs typeface="+mn-cs"/>
              </a:rPr>
              <a:t>05.07.2022</a:t>
            </a:r>
          </a:p>
        </p:txBody>
      </p:sp>
    </p:spTree>
    <p:extLst>
      <p:ext uri="{BB962C8B-B14F-4D97-AF65-F5344CB8AC3E}">
        <p14:creationId xmlns:p14="http://schemas.microsoft.com/office/powerpoint/2010/main" val="3811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3" y="178688"/>
            <a:ext cx="8613909" cy="907084"/>
          </a:xfrm>
        </p:spPr>
        <p:txBody>
          <a:bodyPr/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Общий вид криостата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468ED5-339C-56A1-B2A9-C5C986AD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12235"/>
          <a:stretch/>
        </p:blipFill>
        <p:spPr>
          <a:xfrm>
            <a:off x="5795608" y="1128501"/>
            <a:ext cx="3605435" cy="4046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D78451-3206-536B-1B02-833EAC0EB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9018" r="31408" b="7270"/>
          <a:stretch/>
        </p:blipFill>
        <p:spPr>
          <a:xfrm>
            <a:off x="1052371" y="1128501"/>
            <a:ext cx="3589484" cy="4170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0EB760-03C2-BFCC-28D1-46784A88762C}"/>
              </a:ext>
            </a:extLst>
          </p:cNvPr>
          <p:cNvSpPr txBox="1"/>
          <p:nvPr/>
        </p:nvSpPr>
        <p:spPr>
          <a:xfrm>
            <a:off x="5484967" y="5261290"/>
            <a:ext cx="471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Криостат с ферромагнитным экраном и системой криостатирования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DA11AF-719B-84FE-0DC8-45E81272810C}"/>
              </a:ext>
            </a:extLst>
          </p:cNvPr>
          <p:cNvSpPr txBox="1"/>
          <p:nvPr/>
        </p:nvSpPr>
        <p:spPr>
          <a:xfrm>
            <a:off x="1229104" y="5452860"/>
            <a:ext cx="341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3</a:t>
            </a:r>
            <a:r>
              <a:rPr lang="en-US" sz="2000" dirty="0"/>
              <a:t>D CAD-</a:t>
            </a:r>
            <a:r>
              <a:rPr lang="ru-RU" sz="2000" dirty="0"/>
              <a:t>модель </a:t>
            </a:r>
            <a:r>
              <a:rPr lang="ru-RU" sz="2000" dirty="0" smtClean="0"/>
              <a:t>криостата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982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11" y="273133"/>
            <a:ext cx="8613909" cy="753468"/>
          </a:xfrm>
        </p:spPr>
        <p:txBody>
          <a:bodyPr/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Общий вид криостата с ферромагнитным экраном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5D634B-7F52-3CE9-184A-22C64251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11974" b="970"/>
          <a:stretch/>
        </p:blipFill>
        <p:spPr>
          <a:xfrm>
            <a:off x="334770" y="1309133"/>
            <a:ext cx="3535908" cy="4073750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xmlns="" id="{E50F90ED-5FB5-7AE6-81CA-FFF40BA9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1808" r="9604" b="1478"/>
          <a:stretch/>
        </p:blipFill>
        <p:spPr>
          <a:xfrm>
            <a:off x="3923694" y="1248748"/>
            <a:ext cx="4031149" cy="41341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465892-0E25-481F-6626-3FD32DBB9C74}"/>
              </a:ext>
            </a:extLst>
          </p:cNvPr>
          <p:cNvSpPr txBox="1"/>
          <p:nvPr/>
        </p:nvSpPr>
        <p:spPr>
          <a:xfrm>
            <a:off x="8007859" y="1871715"/>
            <a:ext cx="39656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Пунктир - допустимый уровень 10</a:t>
            </a:r>
            <a:r>
              <a:rPr lang="en-US" sz="2000" dirty="0"/>
              <a:t> </a:t>
            </a:r>
            <a:r>
              <a:rPr lang="ru-RU" sz="2000" dirty="0" err="1"/>
              <a:t>Гс</a:t>
            </a:r>
            <a:r>
              <a:rPr lang="ru-RU" sz="2000" dirty="0"/>
              <a:t> (горизонтальная линия) и границы области </a:t>
            </a:r>
            <a:r>
              <a:rPr lang="en-US" sz="2000" dirty="0"/>
              <a:t>± 1</a:t>
            </a:r>
            <a:r>
              <a:rPr lang="ru-RU" sz="2000" dirty="0"/>
              <a:t> м от установки (вертикальные линии)</a:t>
            </a:r>
          </a:p>
          <a:p>
            <a:endParaRPr lang="ru-RU" sz="2000" dirty="0"/>
          </a:p>
          <a:p>
            <a:r>
              <a:rPr lang="ru-RU" sz="2000" dirty="0"/>
              <a:t>1 – поле рассеяния без экрана</a:t>
            </a:r>
          </a:p>
          <a:p>
            <a:r>
              <a:rPr lang="ru-RU" sz="2000" dirty="0"/>
              <a:t>2 – поле рассеяния с ферромагнитным экраном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F5C14A-B577-E586-EFF1-1D4554328799}"/>
              </a:ext>
            </a:extLst>
          </p:cNvPr>
          <p:cNvSpPr txBox="1"/>
          <p:nvPr/>
        </p:nvSpPr>
        <p:spPr>
          <a:xfrm>
            <a:off x="780611" y="5478053"/>
            <a:ext cx="3492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толщина экрана 5…8 мм</a:t>
            </a:r>
          </a:p>
        </p:txBody>
      </p:sp>
    </p:spTree>
    <p:extLst>
      <p:ext uri="{BB962C8B-B14F-4D97-AF65-F5344CB8AC3E}">
        <p14:creationId xmlns:p14="http://schemas.microsoft.com/office/powerpoint/2010/main" val="390303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94CE882-6D44-798E-1E4D-782A2C8A8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67740E-0913-122E-1717-428EAFB80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5242" r="7144" b="25646"/>
          <a:stretch/>
        </p:blipFill>
        <p:spPr bwMode="auto">
          <a:xfrm>
            <a:off x="811440" y="3308621"/>
            <a:ext cx="4524375" cy="193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3450" y="1121963"/>
            <a:ext cx="9824730" cy="2057654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3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Основная проблема – сложный характер распределения электромагнитных и механических нагрузок: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 предзатяг болтов/шпилек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термическое расширение/сжатие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электромагнитные силы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B4EFE66-73B8-F626-E69B-A5D1BCA3D47D}"/>
              </a:ext>
            </a:extLst>
          </p:cNvPr>
          <p:cNvSpPr txBox="1">
            <a:spLocks/>
          </p:cNvSpPr>
          <p:nvPr/>
        </p:nvSpPr>
        <p:spPr>
          <a:xfrm>
            <a:off x="492462" y="214879"/>
            <a:ext cx="8657538" cy="907084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Расчет нагрузок на магнитную систему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43B52E0-F903-1A4D-3FFE-D42F076BC8CB}"/>
              </a:ext>
            </a:extLst>
          </p:cNvPr>
          <p:cNvSpPr txBox="1">
            <a:spLocks/>
          </p:cNvSpPr>
          <p:nvPr/>
        </p:nvSpPr>
        <p:spPr>
          <a:xfrm>
            <a:off x="1022184" y="5312567"/>
            <a:ext cx="4272063" cy="882454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деформация катушек гексаполя под действием электромагнитных сил</a:t>
            </a:r>
          </a:p>
          <a:p>
            <a:r>
              <a:rPr lang="ru-RU" sz="1600" i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(первоначальный вариант)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FCFAE9-EBE9-0819-0A68-0417A6AF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4579"/>
          <a:stretch>
            <a:fillRect/>
          </a:stretch>
        </p:blipFill>
        <p:spPr bwMode="auto">
          <a:xfrm>
            <a:off x="5892980" y="2029047"/>
            <a:ext cx="6190616" cy="340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37E7B7F7-A534-944E-AC30-379261858873}"/>
              </a:ext>
            </a:extLst>
          </p:cNvPr>
          <p:cNvSpPr txBox="1">
            <a:spLocks/>
          </p:cNvSpPr>
          <p:nvPr/>
        </p:nvSpPr>
        <p:spPr>
          <a:xfrm>
            <a:off x="7330078" y="5371202"/>
            <a:ext cx="2149598" cy="3825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расчетная</a:t>
            </a:r>
            <a:r>
              <a:rPr lang="en-US" altLang="ru-RU" sz="16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14084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6" y="265921"/>
            <a:ext cx="8613909" cy="579874"/>
          </a:xfrm>
        </p:spPr>
        <p:txBody>
          <a:bodyPr>
            <a:normAutofit fontScale="90000"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Результаты расчета </a:t>
            </a:r>
            <a:r>
              <a:rPr 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напряжённо-деформированного состояния магнитной системы</a:t>
            </a:r>
            <a:endParaRPr lang="ru-RU" altLang="ru-RU" i="1" kern="0" dirty="0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 descr="ECRIS_conv000">
            <a:extLst>
              <a:ext uri="{FF2B5EF4-FFF2-40B4-BE49-F238E27FC236}">
                <a16:creationId xmlns:a16="http://schemas.microsoft.com/office/drawing/2014/main" xmlns="" id="{15412A3D-E811-B470-3905-3D2E2EC9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8317" r="9827" b="22706"/>
          <a:stretch/>
        </p:blipFill>
        <p:spPr bwMode="auto">
          <a:xfrm>
            <a:off x="501586" y="1873182"/>
            <a:ext cx="4618198" cy="223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749F6E3-BA8B-6FCC-AA9F-4BF01B843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499" r="4223" b="23186"/>
          <a:stretch/>
        </p:blipFill>
        <p:spPr bwMode="auto">
          <a:xfrm>
            <a:off x="6194439" y="1872049"/>
            <a:ext cx="4744877" cy="21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ECB853-8C89-5AF1-C9BE-5D576CC7C916}"/>
              </a:ext>
            </a:extLst>
          </p:cNvPr>
          <p:cNvSpPr txBox="1">
            <a:spLocks/>
          </p:cNvSpPr>
          <p:nvPr/>
        </p:nvSpPr>
        <p:spPr>
          <a:xfrm>
            <a:off x="6257779" y="1293308"/>
            <a:ext cx="4618198" cy="579874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оптимизированный вариант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D77707A-0C28-495C-1219-4B11A228EA1C}"/>
              </a:ext>
            </a:extLst>
          </p:cNvPr>
          <p:cNvSpPr txBox="1">
            <a:spLocks/>
          </p:cNvSpPr>
          <p:nvPr/>
        </p:nvSpPr>
        <p:spPr>
          <a:xfrm>
            <a:off x="614647" y="1293308"/>
            <a:ext cx="4618198" cy="579874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первоначальный вариант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09605DB-8925-FDFC-6785-E6B54A4DE3D6}"/>
              </a:ext>
            </a:extLst>
          </p:cNvPr>
          <p:cNvSpPr txBox="1">
            <a:spLocks/>
          </p:cNvSpPr>
          <p:nvPr/>
        </p:nvSpPr>
        <p:spPr>
          <a:xfrm>
            <a:off x="764685" y="4103297"/>
            <a:ext cx="4768236" cy="779254"/>
          </a:xfrm>
          <a:prstGeom prst="rect">
            <a:avLst/>
          </a:prstGeom>
        </p:spPr>
        <p:txBody>
          <a:bodyPr anchor="ctr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i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Превышение допустимых механических нагрузок на магнитную систему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5EB896E-55B2-346A-381B-7B66F3EFE8FE}"/>
              </a:ext>
            </a:extLst>
          </p:cNvPr>
          <p:cNvSpPr txBox="1">
            <a:spLocks/>
          </p:cNvSpPr>
          <p:nvPr/>
        </p:nvSpPr>
        <p:spPr>
          <a:xfrm>
            <a:off x="6331789" y="3997062"/>
            <a:ext cx="4618198" cy="1713626"/>
          </a:xfrm>
          <a:prstGeom prst="rect">
            <a:avLst/>
          </a:prstGeom>
        </p:spPr>
        <p:txBody>
          <a:bodyPr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i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Механические нагрузки на магнитную систему в допуске: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i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удлинение лобовых частей гексаполя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i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увеличен предзатяг шпилек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1178DE-A56C-D268-1E81-FE48FA99A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072033D-9BFB-3856-7C04-E79AA2F37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530796"/>
              </p:ext>
            </p:extLst>
          </p:nvPr>
        </p:nvGraphicFramePr>
        <p:xfrm>
          <a:off x="510640" y="1465145"/>
          <a:ext cx="10248404" cy="4129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677">
                  <a:extLst>
                    <a:ext uri="{9D8B030D-6E8A-4147-A177-3AD203B41FA5}">
                      <a16:colId xmlns:a16="http://schemas.microsoft.com/office/drawing/2014/main" xmlns="" val="373545350"/>
                    </a:ext>
                  </a:extLst>
                </a:gridCol>
                <a:gridCol w="2291938">
                  <a:extLst>
                    <a:ext uri="{9D8B030D-6E8A-4147-A177-3AD203B41FA5}">
                      <a16:colId xmlns:a16="http://schemas.microsoft.com/office/drawing/2014/main" xmlns="" val="3778116190"/>
                    </a:ext>
                  </a:extLst>
                </a:gridCol>
                <a:gridCol w="6020789">
                  <a:extLst>
                    <a:ext uri="{9D8B030D-6E8A-4147-A177-3AD203B41FA5}">
                      <a16:colId xmlns:a16="http://schemas.microsoft.com/office/drawing/2014/main" xmlns="" val="1033004497"/>
                    </a:ext>
                  </a:extLst>
                </a:gridCol>
              </a:tblGrid>
              <a:tr h="146362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</a:rPr>
                        <a:t> Катушки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effectLst/>
                        </a:rPr>
                        <a:t>Расчетные значения напряжений с учетом ЭМ нагрузок </a:t>
                      </a:r>
                      <a:r>
                        <a:rPr lang="ru-RU" sz="2400" dirty="0">
                          <a:effectLst/>
                        </a:rPr>
                        <a:t>+ предзатяг болтов/шпилек + захолаживание </a:t>
                      </a: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4038389852"/>
                  </a:ext>
                </a:extLst>
              </a:tr>
              <a:tr h="402944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Катушки гексаполя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Линейный участок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effectLst/>
                        </a:rPr>
                        <a:t>255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735564429"/>
                  </a:ext>
                </a:extLst>
              </a:tr>
              <a:tr h="4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Лобовые части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effectLst/>
                        </a:rPr>
                        <a:t>                    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368 </a:t>
                      </a:r>
                      <a:r>
                        <a:rPr lang="ru-RU" sz="2000" b="1" dirty="0">
                          <a:effectLst/>
                        </a:rPr>
                        <a:t>(максимум)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4038555896"/>
                  </a:ext>
                </a:extLst>
              </a:tr>
              <a:tr h="564121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Соленоид 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effectLst/>
                        </a:rPr>
                        <a:t>343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1862891345"/>
                  </a:ext>
                </a:extLst>
              </a:tr>
              <a:tr h="564121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Соленоид 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effectLst/>
                        </a:rPr>
                        <a:t>156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1694792825"/>
                  </a:ext>
                </a:extLst>
              </a:tr>
              <a:tr h="564121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Соленоид 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effectLst/>
                        </a:rPr>
                        <a:t>344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0" marR="52170" marT="0" marB="0" anchor="ctr"/>
                </a:tc>
                <a:extLst>
                  <a:ext uri="{0D108BD9-81ED-4DB2-BD59-A6C34878D82A}">
                    <a16:rowId xmlns:a16="http://schemas.microsoft.com/office/drawing/2014/main" xmlns="" val="1364016589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F5DE04C-3CE0-38F7-55A5-63557A4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12" y="524271"/>
            <a:ext cx="9761718" cy="4685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Механические напряжения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в с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верхпроводящих катушках оптимизированного варианта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7536" y="5551342"/>
            <a:ext cx="762395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u="sng" dirty="0">
                <a:solidFill>
                  <a:srgbClr val="00B0F0"/>
                </a:solidFill>
              </a:rPr>
              <a:t>допускаемые напряжения:</a:t>
            </a:r>
            <a:r>
              <a:rPr lang="ru-RU" sz="2400" b="1" dirty="0">
                <a:solidFill>
                  <a:srgbClr val="00B0F0"/>
                </a:solidFill>
              </a:rPr>
              <a:t> [</a:t>
            </a:r>
            <a:r>
              <a:rPr lang="en-US" sz="2400" b="1" dirty="0">
                <a:solidFill>
                  <a:srgbClr val="00B0F0"/>
                </a:solidFill>
              </a:rPr>
              <a:t>σ</a:t>
            </a:r>
            <a:r>
              <a:rPr lang="en-US" sz="2400" b="1" baseline="-25000" dirty="0">
                <a:solidFill>
                  <a:srgbClr val="00B0F0"/>
                </a:solidFill>
              </a:rPr>
              <a:t>m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>
                <a:solidFill>
                  <a:srgbClr val="00B0F0"/>
                </a:solidFill>
              </a:rPr>
              <a:t>+ </a:t>
            </a:r>
            <a:r>
              <a:rPr lang="en-US" sz="2400" b="1" dirty="0">
                <a:solidFill>
                  <a:srgbClr val="00B0F0"/>
                </a:solidFill>
              </a:rPr>
              <a:t>σ</a:t>
            </a:r>
            <a:r>
              <a:rPr lang="en-US" sz="2400" b="1" baseline="-25000" dirty="0">
                <a:solidFill>
                  <a:srgbClr val="00B0F0"/>
                </a:solidFill>
              </a:rPr>
              <a:t>b</a:t>
            </a:r>
            <a:r>
              <a:rPr lang="ru-RU" sz="2400" b="1" dirty="0">
                <a:solidFill>
                  <a:srgbClr val="00B0F0"/>
                </a:solidFill>
              </a:rPr>
              <a:t>] =379</a:t>
            </a:r>
            <a:r>
              <a:rPr lang="en-US" sz="2400" b="1" dirty="0">
                <a:solidFill>
                  <a:srgbClr val="00B0F0"/>
                </a:solidFill>
              </a:rPr>
              <a:t> </a:t>
            </a:r>
            <a:r>
              <a:rPr lang="ru-RU" sz="2400" b="1" dirty="0">
                <a:solidFill>
                  <a:srgbClr val="00B0F0"/>
                </a:solidFill>
              </a:rPr>
              <a:t>МПа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CD60F-6C83-68F6-85B2-30A90B2F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4CE328-40B6-8DEA-736F-A915E57B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13" y="1480568"/>
            <a:ext cx="10462587" cy="2599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Выполнены основные этапы в соответствии с планом работ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Выбран вариант магнитной системы – традиционный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Проведены расчеты, подтверждающие надежность конструкции магнитной системы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Разработана концептуальная модель криостата и системы криогенного обеспечения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В процессе разработки системы диагностики, защиты сверхпроводящих обмоток, управления и питания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DFAD51-9757-8EC6-E37B-CEB6DD80E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003AB57-A909-5258-45CC-A1BBAF2DB477}"/>
              </a:ext>
            </a:extLst>
          </p:cNvPr>
          <p:cNvSpPr txBox="1">
            <a:spLocks/>
          </p:cNvSpPr>
          <p:nvPr/>
        </p:nvSpPr>
        <p:spPr>
          <a:xfrm>
            <a:off x="861018" y="4615129"/>
            <a:ext cx="9654581" cy="10265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всей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РКД на сверхпроводящую магнитную систему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перспективных источников многозарядных ионов на 28 ГГц – октябрь 2022 года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4728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63870" y="2656726"/>
            <a:ext cx="8001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ru-RU" altLang="ru-RU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120" y="1400114"/>
            <a:ext cx="9981232" cy="495623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работы: </a:t>
            </a:r>
            <a:r>
              <a:rPr lang="ru-RU" sz="5100" dirty="0">
                <a:solidFill>
                  <a:srgbClr val="0070C0"/>
                </a:solidFill>
              </a:rPr>
              <a:t>Создание сверхпроводящей магнитной системы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ru-RU" sz="5100" dirty="0">
                <a:solidFill>
                  <a:srgbClr val="0070C0"/>
                </a:solidFill>
              </a:rPr>
              <a:t>для перспективных источников многозарядных ионов на 28 ГГц</a:t>
            </a:r>
            <a:r>
              <a:rPr lang="ru-RU" sz="5100" dirty="0"/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рамках проекта Фабрики тяжелых ионов, реализуемого ОИЯИ.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Заданная частота (</a:t>
            </a:r>
            <a:r>
              <a:rPr lang="ru-RU" sz="5100" dirty="0">
                <a:solidFill>
                  <a:srgbClr val="0070C0"/>
                </a:solidFill>
              </a:rPr>
              <a:t>28 ГГц</a:t>
            </a:r>
            <a:r>
              <a:rPr lang="ru-RU" sz="5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определяет ряд основных параметров, в том числе, требования к уровню и распределению магнитного поля в рабочей области </a:t>
            </a:r>
            <a:r>
              <a:rPr lang="ru-RU" sz="51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источника ионов</a:t>
            </a:r>
            <a:r>
              <a:rPr lang="ru-RU" sz="51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solidFill>
                  <a:srgbClr val="0070C0"/>
                </a:solidFill>
                <a:cs typeface="Times New Roman" panose="02020603050405020304" pitchFamily="18" charset="0"/>
              </a:rPr>
              <a:t>На основе требований к параметрам магнитной системы ЭЦР-источника выполнены расчетно-конструкторские работы по выбору и обоснованию рабочего варианта магнитной системы.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61BA7A9-3C80-4F60-6743-A22A177E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</p:spPr>
        <p:txBody>
          <a:bodyPr>
            <a:normAutofit/>
          </a:bodyPr>
          <a:lstStyle/>
          <a:p>
            <a:r>
              <a:rPr 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78120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Параметры магнитной системы ЭЦР источника на 28 ГГц</a:t>
            </a:r>
            <a:endParaRPr lang="ru-RU" i="1" kern="0" dirty="0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79616"/>
              </p:ext>
            </p:extLst>
          </p:nvPr>
        </p:nvGraphicFramePr>
        <p:xfrm>
          <a:off x="558141" y="1777744"/>
          <a:ext cx="1122218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3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8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Основные параметры</a:t>
                      </a:r>
                      <a:r>
                        <a:rPr lang="ru-RU" sz="2000" baseline="0" dirty="0"/>
                        <a:t> магнитной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Требуемый параметр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Диаметр «тёплого» отверстия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142 мм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Внутренний радиус вакуумной камеры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 </a:t>
                      </a:r>
                      <a:r>
                        <a:rPr lang="ru-RU" sz="2000" kern="1200" dirty="0">
                          <a:effectLst/>
                        </a:rPr>
                        <a:t>62</a:t>
                      </a:r>
                      <a:r>
                        <a:rPr lang="en-US" sz="2000" kern="1200" dirty="0">
                          <a:effectLst/>
                        </a:rPr>
                        <a:t> </a:t>
                      </a:r>
                      <a:r>
                        <a:rPr lang="ru-RU" sz="2000" kern="1200" dirty="0">
                          <a:effectLst/>
                        </a:rPr>
                        <a:t>мм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Расстояние между максимумами поля (</a:t>
                      </a:r>
                      <a:r>
                        <a:rPr lang="en-US" sz="2000" kern="1200" dirty="0" err="1">
                          <a:effectLst/>
                        </a:rPr>
                        <a:t>B</a:t>
                      </a:r>
                      <a:r>
                        <a:rPr lang="en-US" sz="2000" kern="1200" baseline="-25000" dirty="0" err="1">
                          <a:effectLst/>
                        </a:rPr>
                        <a:t>inj</a:t>
                      </a:r>
                      <a:r>
                        <a:rPr lang="ru-RU" sz="2000" kern="1200" dirty="0">
                          <a:effectLst/>
                        </a:rPr>
                        <a:t> и </a:t>
                      </a:r>
                      <a:r>
                        <a:rPr lang="en-US" sz="2000" kern="1200" dirty="0" err="1">
                          <a:effectLst/>
                        </a:rPr>
                        <a:t>B</a:t>
                      </a:r>
                      <a:r>
                        <a:rPr lang="en-US" sz="2000" kern="1200" baseline="-25000" dirty="0" err="1">
                          <a:effectLst/>
                        </a:rPr>
                        <a:t>extr</a:t>
                      </a:r>
                      <a:r>
                        <a:rPr lang="ru-RU" sz="2000" kern="1200" dirty="0">
                          <a:effectLst/>
                        </a:rPr>
                        <a:t>) на оси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 420 мм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Продольное поле </a:t>
                      </a:r>
                      <a:r>
                        <a:rPr lang="en-US" sz="2000" kern="1200" dirty="0" err="1">
                          <a:effectLst/>
                        </a:rPr>
                        <a:t>B</a:t>
                      </a:r>
                      <a:r>
                        <a:rPr lang="en-US" sz="2000" kern="1200" baseline="-25000" dirty="0" err="1">
                          <a:effectLst/>
                        </a:rPr>
                        <a:t>inj</a:t>
                      </a:r>
                      <a:r>
                        <a:rPr lang="ru-RU" sz="2000" kern="1200" dirty="0">
                          <a:effectLst/>
                        </a:rPr>
                        <a:t> на оси со стороны инжекции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4 </a:t>
                      </a:r>
                      <a:r>
                        <a:rPr lang="en-US" sz="2000" kern="1200" dirty="0">
                          <a:effectLst/>
                        </a:rPr>
                        <a:t>T</a:t>
                      </a:r>
                      <a:r>
                        <a:rPr lang="ru-RU" sz="2000" kern="1200" dirty="0">
                          <a:effectLst/>
                        </a:rPr>
                        <a:t>л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Продольное поле </a:t>
                      </a:r>
                      <a:r>
                        <a:rPr lang="en-US" sz="2000" kern="1200" dirty="0" err="1">
                          <a:effectLst/>
                        </a:rPr>
                        <a:t>B</a:t>
                      </a:r>
                      <a:r>
                        <a:rPr lang="en-US" sz="2000" kern="1200" baseline="-25000" dirty="0" err="1">
                          <a:effectLst/>
                        </a:rPr>
                        <a:t>extr</a:t>
                      </a:r>
                      <a:r>
                        <a:rPr lang="ru-RU" sz="2000" kern="1200" dirty="0">
                          <a:effectLst/>
                        </a:rPr>
                        <a:t>  на оси со стороны экстракции пучка ионов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2 ÷ 2,5 </a:t>
                      </a:r>
                      <a:r>
                        <a:rPr lang="en-US" sz="2000" kern="1200" dirty="0">
                          <a:effectLst/>
                        </a:rPr>
                        <a:t>T</a:t>
                      </a:r>
                      <a:r>
                        <a:rPr lang="ru-RU" sz="2000" kern="1200" dirty="0">
                          <a:effectLst/>
                        </a:rPr>
                        <a:t>л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Минимум </a:t>
                      </a:r>
                      <a:r>
                        <a:rPr lang="en-US" sz="2000" kern="1200" dirty="0" err="1">
                          <a:effectLst/>
                        </a:rPr>
                        <a:t>B</a:t>
                      </a:r>
                      <a:r>
                        <a:rPr lang="en-US" sz="2000" kern="1200" baseline="-25000" dirty="0" err="1">
                          <a:effectLst/>
                        </a:rPr>
                        <a:t>min</a:t>
                      </a:r>
                      <a:r>
                        <a:rPr lang="ru-RU" sz="2000" kern="1200" dirty="0">
                          <a:effectLst/>
                        </a:rPr>
                        <a:t> продольного поля на оси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0,5 ÷ 0,8 </a:t>
                      </a:r>
                      <a:r>
                        <a:rPr lang="en-US" sz="2000" kern="1200" dirty="0">
                          <a:effectLst/>
                        </a:rPr>
                        <a:t>T</a:t>
                      </a:r>
                      <a:r>
                        <a:rPr lang="ru-RU" sz="2000" kern="1200" dirty="0">
                          <a:effectLst/>
                        </a:rPr>
                        <a:t>л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Модуль поля |</a:t>
                      </a:r>
                      <a:r>
                        <a:rPr lang="en-US" sz="2000" kern="1200" dirty="0">
                          <a:effectLst/>
                        </a:rPr>
                        <a:t>B</a:t>
                      </a:r>
                      <a:r>
                        <a:rPr lang="ru-RU" sz="2000" kern="1200" dirty="0">
                          <a:effectLst/>
                        </a:rPr>
                        <a:t>| на радиусе </a:t>
                      </a:r>
                      <a:r>
                        <a:rPr lang="en-US" sz="2000" kern="1200" dirty="0">
                          <a:effectLst/>
                        </a:rPr>
                        <a:t>R</a:t>
                      </a:r>
                      <a:r>
                        <a:rPr lang="ru-RU" sz="2000" kern="1200" dirty="0">
                          <a:effectLst/>
                        </a:rPr>
                        <a:t> = 62 мм не меньше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2,02 </a:t>
                      </a:r>
                      <a:r>
                        <a:rPr lang="en-US" sz="2000" kern="1200" dirty="0">
                          <a:effectLst/>
                        </a:rPr>
                        <a:t>T</a:t>
                      </a:r>
                      <a:r>
                        <a:rPr lang="ru-RU" sz="2000" kern="1200" dirty="0">
                          <a:effectLst/>
                        </a:rPr>
                        <a:t>л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Состояние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120" y="1400115"/>
            <a:ext cx="9981232" cy="40748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Выполнена окончательная оптимизация конструкции магнитной системы на основе решения совместной задачи электромагнитного и механического анализа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Осуществлен выбор конструкционных материалов и сверхпроводника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Разработана РКД на сверхпроводниковые катушки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Разработана 3</a:t>
            </a:r>
            <a:r>
              <a:rPr lang="en-US" sz="2400" b="1" dirty="0">
                <a:solidFill>
                  <a:srgbClr val="0070C0"/>
                </a:solidFill>
              </a:rPr>
              <a:t>D CAD-</a:t>
            </a:r>
            <a:r>
              <a:rPr lang="ru-RU" sz="2400" b="1" dirty="0">
                <a:solidFill>
                  <a:srgbClr val="0070C0"/>
                </a:solidFill>
              </a:rPr>
              <a:t>модель криостата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Проводится оптимизация системы криогенного обеспечения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445757"/>
          </a:xfrm>
        </p:spPr>
        <p:txBody>
          <a:bodyPr/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Варианты магнитной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425B79-096A-6516-B9CA-9C42FFF84503}"/>
              </a:ext>
            </a:extLst>
          </p:cNvPr>
          <p:cNvSpPr txBox="1"/>
          <p:nvPr/>
        </p:nvSpPr>
        <p:spPr>
          <a:xfrm>
            <a:off x="510213" y="867521"/>
            <a:ext cx="7071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Рассмотрены два варианта: </a:t>
            </a:r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традиционный и обращенный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D50DB4-2D90-F7D5-9E27-785C94209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0" y="1487772"/>
            <a:ext cx="3579450" cy="40935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EEC441-719F-00D1-056C-60556A4E8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8443"/>
            <a:ext cx="4061910" cy="4234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7F9110-94E4-DFB7-598C-196CECA73529}"/>
              </a:ext>
            </a:extLst>
          </p:cNvPr>
          <p:cNvSpPr txBox="1"/>
          <p:nvPr/>
        </p:nvSpPr>
        <p:spPr>
          <a:xfrm>
            <a:off x="1422641" y="5713798"/>
            <a:ext cx="3097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Традиционный вариант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BFF212-08E0-0C0A-DF34-2B67548636DE}"/>
              </a:ext>
            </a:extLst>
          </p:cNvPr>
          <p:cNvSpPr txBox="1"/>
          <p:nvPr/>
        </p:nvSpPr>
        <p:spPr>
          <a:xfrm>
            <a:off x="6863033" y="5672677"/>
            <a:ext cx="3097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Обращенный вариант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46" y="249796"/>
            <a:ext cx="9193960" cy="1035306"/>
          </a:xfrm>
        </p:spPr>
        <p:txBody>
          <a:bodyPr>
            <a:norm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Концептуальная проработка традиционного варианта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30" name="Picture 6" descr="https://skrinshoter.ru/i/280621/to2EfvFH.png?download=1&amp;name=%D0%A1%D0%BA%D1%80%D0%B8%D0%BD%D1%88%D0%BE%D1%82%2028-06-2021%2009:19: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3" y="1690089"/>
            <a:ext cx="6319071" cy="40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9195" y="1194780"/>
            <a:ext cx="194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ферромагнитный бустер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1149" y="5922926"/>
            <a:ext cx="1516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обмотки гексаполя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418" y="5914833"/>
            <a:ext cx="165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один из соленоидов</a:t>
            </a:r>
          </a:p>
        </p:txBody>
      </p:sp>
      <p:cxnSp>
        <p:nvCxnSpPr>
          <p:cNvPr id="20" name="Прямая соединительная линия 19"/>
          <p:cNvCxnSpPr>
            <a:stCxn id="22" idx="0"/>
            <a:endCxn id="22" idx="0"/>
          </p:cNvCxnSpPr>
          <p:nvPr/>
        </p:nvCxnSpPr>
        <p:spPr>
          <a:xfrm>
            <a:off x="1457600" y="59148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9304" y="1198191"/>
            <a:ext cx="219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ферромагнитный сердечник</a:t>
            </a:r>
          </a:p>
          <a:p>
            <a:r>
              <a:rPr lang="ru-RU" sz="1200" dirty="0"/>
              <a:t>обмотки гексаполя</a:t>
            </a:r>
          </a:p>
        </p:txBody>
      </p:sp>
      <p:cxnSp>
        <p:nvCxnSpPr>
          <p:cNvPr id="26" name="Прямая соединительная линия 25"/>
          <p:cNvCxnSpPr>
            <a:endCxn id="28" idx="2"/>
          </p:cNvCxnSpPr>
          <p:nvPr/>
        </p:nvCxnSpPr>
        <p:spPr>
          <a:xfrm flipH="1" flipV="1">
            <a:off x="1598002" y="1659856"/>
            <a:ext cx="205860" cy="2221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skrinshoter.ru/i/280621/2KWSDlJr.png?download=1&amp;name=%D0%A1%D0%BA%D1%80%D0%B8%D0%BD%D1%88%D0%BE%D1%82%2028-06-2021%2009:47: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5" y="1690088"/>
            <a:ext cx="4437598" cy="40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555523" y="1659856"/>
            <a:ext cx="489408" cy="2252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7" idx="2"/>
          </p:cNvCxnSpPr>
          <p:nvPr/>
        </p:nvCxnSpPr>
        <p:spPr>
          <a:xfrm flipH="1">
            <a:off x="3541222" y="1471779"/>
            <a:ext cx="568528" cy="656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4" idx="0"/>
          </p:cNvCxnSpPr>
          <p:nvPr/>
        </p:nvCxnSpPr>
        <p:spPr>
          <a:xfrm flipH="1" flipV="1">
            <a:off x="2460567" y="4563687"/>
            <a:ext cx="848643" cy="1359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4" idx="0"/>
          </p:cNvCxnSpPr>
          <p:nvPr/>
        </p:nvCxnSpPr>
        <p:spPr>
          <a:xfrm flipH="1" flipV="1">
            <a:off x="2284782" y="4954385"/>
            <a:ext cx="1024428" cy="968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2" idx="0"/>
          </p:cNvCxnSpPr>
          <p:nvPr/>
        </p:nvCxnSpPr>
        <p:spPr>
          <a:xfrm flipV="1">
            <a:off x="1457600" y="5012575"/>
            <a:ext cx="454327" cy="902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79" y="100557"/>
            <a:ext cx="8613909" cy="907084"/>
          </a:xfrm>
        </p:spPr>
        <p:txBody>
          <a:bodyPr>
            <a:norm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Концептуальная проработка обращенного варианта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https://skrinshoter.ru/i/280621/TCfRAPIi.png?download=1&amp;name=%D0%A1%D0%BA%D1%80%D0%B8%D0%BD%D1%88%D0%BE%D1%82%2028-06-2021%2009:38: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62" y="923587"/>
            <a:ext cx="4132282" cy="24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rinshoter.ru/i/280621/ro6GTlMy.png?download=1&amp;name=%D0%A1%D0%BA%D1%80%D0%B8%D0%BD%D1%88%D0%BE%D1%82%2028-06-2021%2009:39: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61" y="3370014"/>
            <a:ext cx="5956465" cy="31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8133" y="1715188"/>
            <a:ext cx="194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ферромагнитный бустер</a:t>
            </a:r>
          </a:p>
        </p:txBody>
      </p:sp>
      <p:pic>
        <p:nvPicPr>
          <p:cNvPr id="2054" name="Picture 6" descr="https://skrinshoter.ru/i/280621/CVKdk6NM.png?download=1&amp;name=%D0%A1%D0%BA%D1%80%D0%B8%D0%BD%D1%88%D0%BE%D1%82%2028-06-2021%2009:43: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93" y="2101864"/>
            <a:ext cx="3873269" cy="35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>
            <a:stCxn id="8" idx="2"/>
          </p:cNvCxnSpPr>
          <p:nvPr/>
        </p:nvCxnSpPr>
        <p:spPr>
          <a:xfrm>
            <a:off x="1848688" y="1992187"/>
            <a:ext cx="936076" cy="875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1149" y="5922926"/>
            <a:ext cx="1516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обмотки гексаполя</a:t>
            </a:r>
          </a:p>
        </p:txBody>
      </p:sp>
      <p:cxnSp>
        <p:nvCxnSpPr>
          <p:cNvPr id="10" name="Прямая соединительная линия 9"/>
          <p:cNvCxnSpPr>
            <a:stCxn id="12" idx="0"/>
          </p:cNvCxnSpPr>
          <p:nvPr/>
        </p:nvCxnSpPr>
        <p:spPr>
          <a:xfrm flipH="1" flipV="1">
            <a:off x="2551149" y="4946073"/>
            <a:ext cx="758061" cy="976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2" idx="0"/>
            <a:endCxn id="12" idx="0"/>
          </p:cNvCxnSpPr>
          <p:nvPr/>
        </p:nvCxnSpPr>
        <p:spPr>
          <a:xfrm>
            <a:off x="3309210" y="59229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2" idx="0"/>
          </p:cNvCxnSpPr>
          <p:nvPr/>
        </p:nvCxnSpPr>
        <p:spPr>
          <a:xfrm>
            <a:off x="2867891" y="4738255"/>
            <a:ext cx="441319" cy="1184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048" y="2448181"/>
            <a:ext cx="219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ферромагнитный сердечник</a:t>
            </a:r>
          </a:p>
          <a:p>
            <a:r>
              <a:rPr lang="ru-RU" sz="1200" dirty="0"/>
              <a:t>обмотки гексаполя</a:t>
            </a:r>
          </a:p>
        </p:txBody>
      </p:sp>
      <p:cxnSp>
        <p:nvCxnSpPr>
          <p:cNvPr id="19" name="Прямая соединительная линия 18"/>
          <p:cNvCxnSpPr>
            <a:stCxn id="21" idx="2"/>
          </p:cNvCxnSpPr>
          <p:nvPr/>
        </p:nvCxnSpPr>
        <p:spPr>
          <a:xfrm>
            <a:off x="1281746" y="2909846"/>
            <a:ext cx="954378" cy="973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4782" y="5645927"/>
            <a:ext cx="165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один из соленоидов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138974" y="4638502"/>
            <a:ext cx="1156512" cy="1007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8B7E67-00F6-DDC1-063D-E911A9C2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ABB62A8-C247-204D-CB23-5434DEB7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</p:spPr>
        <p:txBody>
          <a:bodyPr>
            <a:noAutofit/>
          </a:bodyPr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Сравнительная таблица традиционного и обращенного вариантов исполнения магнитной системы ЭЦР-источника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7AA8147-D558-7E23-4C18-13929132E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30663"/>
              </p:ext>
            </p:extLst>
          </p:nvPr>
        </p:nvGraphicFramePr>
        <p:xfrm>
          <a:off x="1195211" y="1401929"/>
          <a:ext cx="9204568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3467">
                  <a:extLst>
                    <a:ext uri="{9D8B030D-6E8A-4147-A177-3AD203B41FA5}">
                      <a16:colId xmlns:a16="http://schemas.microsoft.com/office/drawing/2014/main" xmlns="" val="1987423560"/>
                    </a:ext>
                  </a:extLst>
                </a:gridCol>
                <a:gridCol w="261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Обращенный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Традиционный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Максимальное поле</a:t>
                      </a:r>
                      <a:r>
                        <a:rPr lang="ru-RU" sz="1400" b="1" baseline="0" dirty="0"/>
                        <a:t> в проводнике, Тл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effectLst/>
                        </a:rPr>
                        <a:t>Катушки гексаполя</a:t>
                      </a:r>
                      <a:endParaRPr lang="ru-RU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</a:t>
                      </a:r>
                      <a:r>
                        <a:rPr lang="en-US" sz="1800" b="1" dirty="0"/>
                        <a:t>8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</a:t>
                      </a:r>
                      <a:r>
                        <a:rPr lang="en-US" sz="1800" b="1" dirty="0"/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Соленоиды</a:t>
                      </a:r>
                      <a:endParaRPr lang="ru-RU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</a:t>
                      </a:r>
                      <a:r>
                        <a:rPr lang="en-US" sz="1800" b="1" dirty="0"/>
                        <a:t>1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</a:t>
                      </a:r>
                      <a:r>
                        <a:rPr lang="en-US" sz="1800" b="1" dirty="0"/>
                        <a:t>3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Конструктивная плотность тока в</a:t>
                      </a:r>
                      <a:r>
                        <a:rPr lang="ru-RU" sz="1400" b="1" baseline="0" dirty="0"/>
                        <a:t> проводнике: </a:t>
                      </a:r>
                      <a:r>
                        <a:rPr lang="ru-RU" sz="1400" b="1" baseline="0" dirty="0" smtClean="0"/>
                        <a:t>расчетная </a:t>
                      </a:r>
                      <a:r>
                        <a:rPr lang="en-US" sz="1400" b="1" baseline="0" dirty="0"/>
                        <a:t>/</a:t>
                      </a:r>
                      <a:r>
                        <a:rPr lang="ru-RU" sz="1400" b="1" baseline="0" dirty="0"/>
                        <a:t> рекомендованная для </a:t>
                      </a:r>
                      <a:r>
                        <a:rPr lang="en-US" sz="1400" b="1" baseline="0" dirty="0"/>
                        <a:t>NbTi</a:t>
                      </a:r>
                      <a:r>
                        <a:rPr lang="ru-RU" sz="1400" b="1" baseline="0" dirty="0"/>
                        <a:t>, </a:t>
                      </a:r>
                      <a:r>
                        <a:rPr lang="ru-RU" sz="1400" b="1" kern="1200" dirty="0">
                          <a:effectLst/>
                        </a:rPr>
                        <a:t>А/мм</a:t>
                      </a:r>
                      <a:r>
                        <a:rPr lang="ru-RU" sz="1400" b="1" kern="1200" baseline="30000" dirty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Катушки гексаполя</a:t>
                      </a:r>
                      <a:endParaRPr lang="ru-RU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235</a:t>
                      </a:r>
                      <a:r>
                        <a:rPr lang="ru-RU" sz="1800" b="1" dirty="0"/>
                        <a:t> </a:t>
                      </a:r>
                      <a:r>
                        <a:rPr lang="en-US" sz="1800" b="1" dirty="0"/>
                        <a:t>/</a:t>
                      </a:r>
                      <a:r>
                        <a:rPr lang="en-US" sz="1800" b="1" baseline="0" dirty="0"/>
                        <a:t> 222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</a:rPr>
                        <a:t>258 / 264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Соленоиды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405</a:t>
                      </a:r>
                      <a:r>
                        <a:rPr lang="en-US" sz="1800" b="1" dirty="0"/>
                        <a:t> / 369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192</a:t>
                      </a:r>
                      <a:r>
                        <a:rPr lang="en-US" sz="1800" b="1" dirty="0"/>
                        <a:t> / 270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effectLst/>
                        </a:rPr>
                        <a:t>Запасенная</a:t>
                      </a:r>
                      <a:r>
                        <a:rPr lang="ru-RU" sz="1600" b="1" kern="1200" baseline="0" dirty="0">
                          <a:effectLst/>
                        </a:rPr>
                        <a:t> энергия, кДж</a:t>
                      </a:r>
                      <a:endParaRPr lang="ru-RU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135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230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Полная длина СП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провода,</a:t>
                      </a:r>
                      <a:r>
                        <a:rPr lang="ru-RU" sz="1600" b="1" baseline="0" dirty="0"/>
                        <a:t> км</a:t>
                      </a:r>
                      <a:endParaRPr lang="ru-RU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9,3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6,0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201920-AC34-FA36-1A88-0143E08FF905}"/>
              </a:ext>
            </a:extLst>
          </p:cNvPr>
          <p:cNvSpPr txBox="1"/>
          <p:nvPr/>
        </p:nvSpPr>
        <p:spPr>
          <a:xfrm>
            <a:off x="1280025" y="4792201"/>
            <a:ext cx="8797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 результате сравнительного анализа двух </a:t>
            </a:r>
            <a:r>
              <a:rPr lang="ru-RU" sz="2800" dirty="0" smtClean="0">
                <a:solidFill>
                  <a:srgbClr val="002060"/>
                </a:solidFill>
              </a:rPr>
              <a:t>вариантов </a:t>
            </a:r>
            <a:r>
              <a:rPr lang="ru-RU" sz="2800" dirty="0">
                <a:solidFill>
                  <a:srgbClr val="002060"/>
                </a:solidFill>
              </a:rPr>
              <a:t>за основу принят </a:t>
            </a:r>
            <a:r>
              <a:rPr lang="ru-RU" sz="2800" b="1" dirty="0">
                <a:solidFill>
                  <a:srgbClr val="002060"/>
                </a:solidFill>
              </a:rPr>
              <a:t>традиционный вариант </a:t>
            </a:r>
            <a:r>
              <a:rPr lang="ru-RU" sz="2800" dirty="0">
                <a:solidFill>
                  <a:srgbClr val="002060"/>
                </a:solidFill>
              </a:rPr>
              <a:t>конструктивного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04200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3" y="205664"/>
            <a:ext cx="8613909" cy="518955"/>
          </a:xfrm>
        </p:spPr>
        <p:txBody>
          <a:bodyPr/>
          <a:lstStyle/>
          <a:p>
            <a:r>
              <a:rPr lang="ru-RU" altLang="ru-RU" i="1" kern="0" dirty="0">
                <a:solidFill>
                  <a:schemeClr val="hlink"/>
                </a:solidFill>
                <a:cs typeface="Times New Roman" panose="02020603050405020304" pitchFamily="18" charset="0"/>
              </a:rPr>
              <a:t>Общий вид магнитной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0F67B7-9141-4FA5-AC22-132FFCC16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9" t="9525" r="31554" b="8565"/>
          <a:stretch/>
        </p:blipFill>
        <p:spPr>
          <a:xfrm>
            <a:off x="6623387" y="1424099"/>
            <a:ext cx="3349208" cy="4380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2A62AC-95E8-41D8-BA34-967EE953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1" y="2285236"/>
            <a:ext cx="4853305" cy="3150235"/>
          </a:xfrm>
          <a:prstGeom prst="rect">
            <a:avLst/>
          </a:prstGeom>
        </p:spPr>
      </p:pic>
      <p:cxnSp>
        <p:nvCxnSpPr>
          <p:cNvPr id="8" name="AutoShape 24">
            <a:extLst>
              <a:ext uri="{FF2B5EF4-FFF2-40B4-BE49-F238E27FC236}">
                <a16:creationId xmlns:a16="http://schemas.microsoft.com/office/drawing/2014/main" xmlns="" id="{346FF42A-98F4-8B8F-80DB-B875A0E320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8691" y="2583716"/>
            <a:ext cx="1076325" cy="7810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5">
            <a:extLst>
              <a:ext uri="{FF2B5EF4-FFF2-40B4-BE49-F238E27FC236}">
                <a16:creationId xmlns:a16="http://schemas.microsoft.com/office/drawing/2014/main" xmlns="" id="{C3E02081-6657-5471-91D5-CE1B2F8E7E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8386" y="2534821"/>
            <a:ext cx="1011555" cy="55943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6">
            <a:extLst>
              <a:ext uri="{FF2B5EF4-FFF2-40B4-BE49-F238E27FC236}">
                <a16:creationId xmlns:a16="http://schemas.microsoft.com/office/drawing/2014/main" xmlns="" id="{E4DB48D4-CC99-944F-06B4-A7C7BD586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5360" y="2534821"/>
            <a:ext cx="619125" cy="3524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24">
            <a:extLst>
              <a:ext uri="{FF2B5EF4-FFF2-40B4-BE49-F238E27FC236}">
                <a16:creationId xmlns:a16="http://schemas.microsoft.com/office/drawing/2014/main" xmlns="" id="{7A6328C2-91B9-2267-420A-DC9699DCE6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34649" y="3688616"/>
            <a:ext cx="731192" cy="1398289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16EBF7-9EE5-BEC9-93FA-CABFFDB0FCA6}"/>
              </a:ext>
            </a:extLst>
          </p:cNvPr>
          <p:cNvSpPr txBox="1"/>
          <p:nvPr/>
        </p:nvSpPr>
        <p:spPr>
          <a:xfrm>
            <a:off x="3062610" y="4980807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гексаполь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3BB67A-1BBB-F31B-3C77-17F5CA0D12A1}"/>
              </a:ext>
            </a:extLst>
          </p:cNvPr>
          <p:cNvSpPr txBox="1"/>
          <p:nvPr/>
        </p:nvSpPr>
        <p:spPr>
          <a:xfrm>
            <a:off x="212742" y="2163550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B8C1BA-BDFA-722A-452D-CB3B22F866D6}"/>
              </a:ext>
            </a:extLst>
          </p:cNvPr>
          <p:cNvSpPr txBox="1"/>
          <p:nvPr/>
        </p:nvSpPr>
        <p:spPr>
          <a:xfrm>
            <a:off x="1823196" y="2183606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47A09A-38AC-7AB7-BE43-41EC5242BC78}"/>
              </a:ext>
            </a:extLst>
          </p:cNvPr>
          <p:cNvSpPr txBox="1"/>
          <p:nvPr/>
        </p:nvSpPr>
        <p:spPr>
          <a:xfrm>
            <a:off x="3318566" y="2191279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соленоид3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877724F-A119-D9F8-D07F-5D469058B376}"/>
              </a:ext>
            </a:extLst>
          </p:cNvPr>
          <p:cNvCxnSpPr>
            <a:cxnSpLocks/>
          </p:cNvCxnSpPr>
          <p:nvPr/>
        </p:nvCxnSpPr>
        <p:spPr>
          <a:xfrm flipH="1" flipV="1">
            <a:off x="5308847" y="1422529"/>
            <a:ext cx="2459114" cy="6903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2124BA9-F5DF-C34E-61AD-0AA2D7ECEEAA}"/>
              </a:ext>
            </a:extLst>
          </p:cNvPr>
          <p:cNvSpPr txBox="1"/>
          <p:nvPr/>
        </p:nvSpPr>
        <p:spPr>
          <a:xfrm>
            <a:off x="4657528" y="971604"/>
            <a:ext cx="287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криокулеры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56CF671-61F1-489A-700D-93ADED2FD9D3}"/>
              </a:ext>
            </a:extLst>
          </p:cNvPr>
          <p:cNvCxnSpPr>
            <a:cxnSpLocks/>
          </p:cNvCxnSpPr>
          <p:nvPr/>
        </p:nvCxnSpPr>
        <p:spPr>
          <a:xfrm flipH="1" flipV="1">
            <a:off x="5672831" y="1403298"/>
            <a:ext cx="2778711" cy="6385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07DFC1-A790-8A42-9BB7-CA2895BBB10D}"/>
              </a:ext>
            </a:extLst>
          </p:cNvPr>
          <p:cNvSpPr txBox="1"/>
          <p:nvPr/>
        </p:nvSpPr>
        <p:spPr>
          <a:xfrm>
            <a:off x="10275518" y="3799414"/>
            <a:ext cx="154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«теплое»</a:t>
            </a:r>
          </a:p>
          <a:p>
            <a:r>
              <a:rPr lang="ru-RU" sz="2000" dirty="0"/>
              <a:t>отверстие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6BF3401B-5509-20FA-EE20-CC7453587C5D}"/>
              </a:ext>
            </a:extLst>
          </p:cNvPr>
          <p:cNvCxnSpPr>
            <a:cxnSpLocks/>
          </p:cNvCxnSpPr>
          <p:nvPr/>
        </p:nvCxnSpPr>
        <p:spPr>
          <a:xfrm flipV="1">
            <a:off x="8895425" y="4252404"/>
            <a:ext cx="1464816" cy="42612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45F0A62-84FF-60F8-B004-54CD983B5314}"/>
              </a:ext>
            </a:extLst>
          </p:cNvPr>
          <p:cNvCxnSpPr/>
          <p:nvPr/>
        </p:nvCxnSpPr>
        <p:spPr>
          <a:xfrm flipH="1">
            <a:off x="5524226" y="4003829"/>
            <a:ext cx="2128325" cy="14316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47DC696-87A1-5FCB-A308-702FBACB1EE5}"/>
              </a:ext>
            </a:extLst>
          </p:cNvPr>
          <p:cNvCxnSpPr/>
          <p:nvPr/>
        </p:nvCxnSpPr>
        <p:spPr>
          <a:xfrm flipV="1">
            <a:off x="5524226" y="4873841"/>
            <a:ext cx="2155575" cy="560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38D556-632F-F700-007B-F509A8AD51DF}"/>
              </a:ext>
            </a:extLst>
          </p:cNvPr>
          <p:cNvSpPr txBox="1"/>
          <p:nvPr/>
        </p:nvSpPr>
        <p:spPr>
          <a:xfrm>
            <a:off x="4528468" y="5604911"/>
            <a:ext cx="25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сверхпроводящая</a:t>
            </a:r>
          </a:p>
          <a:p>
            <a:r>
              <a:rPr lang="ru-RU" sz="2000" dirty="0"/>
              <a:t>магнитная система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EC74BB-69E9-C862-8DD9-CEB5948D7B21}"/>
              </a:ext>
            </a:extLst>
          </p:cNvPr>
          <p:cNvSpPr txBox="1"/>
          <p:nvPr/>
        </p:nvSpPr>
        <p:spPr>
          <a:xfrm>
            <a:off x="864184" y="5533896"/>
            <a:ext cx="285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ферромагнитный бустер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FED92AC-0BF9-3B5D-D5D1-C55445A3B7A4}"/>
              </a:ext>
            </a:extLst>
          </p:cNvPr>
          <p:cNvCxnSpPr/>
          <p:nvPr/>
        </p:nvCxnSpPr>
        <p:spPr>
          <a:xfrm flipH="1">
            <a:off x="1455938" y="4003829"/>
            <a:ext cx="1349406" cy="160108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11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631</Words>
  <Application>Microsoft Office PowerPoint</Application>
  <PresentationFormat>Произвольный</PresentationFormat>
  <Paragraphs>150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Создание сверхпроводящей магнитной системы для перспективных источников многозарядных ионов на 28 ГГц</vt:lpstr>
      <vt:lpstr>Введение</vt:lpstr>
      <vt:lpstr>Параметры магнитной системы ЭЦР источника на 28 ГГц</vt:lpstr>
      <vt:lpstr>Состояние работ</vt:lpstr>
      <vt:lpstr>Варианты магнитной системы</vt:lpstr>
      <vt:lpstr>Концептуальная проработка традиционного варианта</vt:lpstr>
      <vt:lpstr>Концептуальная проработка обращенного варианта</vt:lpstr>
      <vt:lpstr>Сравнительная таблица традиционного и обращенного вариантов исполнения магнитной системы ЭЦР-источника</vt:lpstr>
      <vt:lpstr>Общий вид магнитной системы</vt:lpstr>
      <vt:lpstr>Общий вид криостата</vt:lpstr>
      <vt:lpstr>Общий вид криостата с ферромагнитным экраном</vt:lpstr>
      <vt:lpstr>Презентация PowerPoint</vt:lpstr>
      <vt:lpstr>Результаты расчета напряжённо-деформированного состояния магнитной системы</vt:lpstr>
      <vt:lpstr>Механические напряжения в сверхпроводящих катушках оптимизированного варианта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 Игорь Игоревич</dc:creator>
  <cp:lastModifiedBy>Apple</cp:lastModifiedBy>
  <cp:revision>79</cp:revision>
  <dcterms:created xsi:type="dcterms:W3CDTF">2019-11-18T08:33:12Z</dcterms:created>
  <dcterms:modified xsi:type="dcterms:W3CDTF">2022-07-04T21:30:34Z</dcterms:modified>
</cp:coreProperties>
</file>