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49" r:id="rId2"/>
  </p:sldMasterIdLst>
  <p:notesMasterIdLst>
    <p:notesMasterId r:id="rId25"/>
  </p:notesMasterIdLst>
  <p:sldIdLst>
    <p:sldId id="346" r:id="rId3"/>
    <p:sldId id="600" r:id="rId4"/>
    <p:sldId id="675" r:id="rId5"/>
    <p:sldId id="709" r:id="rId6"/>
    <p:sldId id="614" r:id="rId7"/>
    <p:sldId id="528" r:id="rId8"/>
    <p:sldId id="455" r:id="rId9"/>
    <p:sldId id="711" r:id="rId10"/>
    <p:sldId id="635" r:id="rId11"/>
    <p:sldId id="634" r:id="rId12"/>
    <p:sldId id="664" r:id="rId13"/>
    <p:sldId id="707" r:id="rId14"/>
    <p:sldId id="665" r:id="rId15"/>
    <p:sldId id="710" r:id="rId16"/>
    <p:sldId id="712" r:id="rId17"/>
    <p:sldId id="419" r:id="rId18"/>
    <p:sldId id="264" r:id="rId19"/>
    <p:sldId id="370" r:id="rId20"/>
    <p:sldId id="435" r:id="rId21"/>
    <p:sldId id="708" r:id="rId22"/>
    <p:sldId id="542" r:id="rId23"/>
    <p:sldId id="691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66FF"/>
    <a:srgbClr val="33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9BCD47-ED3B-4E52-872D-DE789D9A03C2}" type="datetimeFigureOut">
              <a:rPr lang="ru-RU"/>
              <a:pPr>
                <a:defRPr/>
              </a:pPr>
              <a:t>07.07.2022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F6DBD9-C0A2-468B-811A-3AB47734A4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59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ED077-1E17-4194-8699-C70CD402D6F5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38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BB4E3E8-E7C0-4857-828B-E9243D02AFB4}" type="slidenum">
              <a:rPr lang="ru-RU" altLang="ru-RU" sz="1200" smtClean="0"/>
              <a:pPr eaLnBrk="1" hangingPunct="1">
                <a:defRPr/>
              </a:pPr>
              <a:t>5</a:t>
            </a:fld>
            <a:endParaRPr lang="ru-RU" altLang="ru-RU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4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latin typeface="Arial" panose="020B0604020202020204" pitchFamily="34" charset="0"/>
              </a:rPr>
              <a:t>The Island of Stability (Z~114, N~184) is inaccessible in fusion reactions. Other reaction mechanisms have to be searched for synthesis of long-leaving </a:t>
            </a:r>
            <a:r>
              <a:rPr lang="en-US" altLang="ru-RU">
                <a:solidFill>
                  <a:srgbClr val="FF0000"/>
                </a:solidFill>
                <a:latin typeface="Arial" panose="020B0604020202020204" pitchFamily="34" charset="0"/>
              </a:rPr>
              <a:t>neutron rich superheavy </a:t>
            </a:r>
            <a:r>
              <a:rPr lang="en-US" altLang="ru-RU">
                <a:latin typeface="Arial" panose="020B0604020202020204" pitchFamily="34" charset="0"/>
              </a:rPr>
              <a:t>nuclei located in the center of this Island. Multi-nucleon transfer reactions can be used for this purpose if the shell effects play significant role in such processes. </a:t>
            </a:r>
            <a:r>
              <a:rPr lang="en-US" altLang="ru-RU"/>
              <a:t>First experiment has been performed (Gd+W) revealing strong shell effects in heavy ion damped collisions leading to formation of trans-target nuclei. This opens a way to the production of neutron rich superheavy isotopes.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95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E00C0F-A9B0-4346-BEC3-7EAFD38E37E0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3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362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CD78AF43-EE13-F46E-3487-DAA56AD099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0000" y="8623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F5A6455-269C-4891-9579-4F622AE7F4ED}" type="slidenum">
              <a:rPr lang="en-US" altLang="ru-RU" sz="1200">
                <a:latin typeface="Times New Roman" panose="02020603050405020304" pitchFamily="18" charset="0"/>
              </a:rPr>
              <a:pPr algn="r" eaLnBrk="1" hangingPunct="1"/>
              <a:t>19</a:t>
            </a:fld>
            <a:endParaRPr lang="en-US" altLang="ru-RU" sz="1200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29A524F-AD5F-E4A5-3433-F9FC2D496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51C899E5-C853-CE22-7896-FEE04F8F5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FCDDC327-E553-45EB-99C0-E52AAC408231}" type="slidenum">
              <a:rPr lang="ru-RU" altLang="ru-RU" sz="1200" smtClean="0"/>
              <a:pPr eaLnBrk="1" hangingPunct="1">
                <a:defRPr/>
              </a:pPr>
              <a:t>21</a:t>
            </a:fld>
            <a:endParaRPr lang="ru-RU" altLang="ru-RU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946650" cy="44465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7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1057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30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8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38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45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C15D7-4E53-4978-9D08-CBC33001BB86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8D6D3-2DB6-08EF-27A7-47E90423BF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DA9D7A-5FC6-9C25-3EDF-690B48436E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D22E5B-DA17-649A-C44E-03C6FA47771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0F96EA-AE24-2DC1-D3AC-D60438145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FBEE8-B304-7BF1-9340-0A564FA6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1C7F8939-4C35-4C07-A1A1-EC1E81977D3F}" type="datetime1">
              <a:rPr lang="en-US" altLang="ru-RU"/>
              <a:pPr/>
              <a:t>7/7/2022</a:t>
            </a:fld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E6A33C-B564-A594-AE13-9F6BBD9B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4953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Dr. Andrey G. Popeko, Hirschegg XXII, </a:t>
            </a:r>
            <a:r>
              <a:rPr lang="ru-RU" altLang="ru-RU"/>
              <a:t>January 12 - 18, 2003</a:t>
            </a:r>
            <a:endParaRPr lang="en-US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FED16B-854C-B7B6-B81B-9984A705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B80CAACF-F48E-4E0A-A474-82B0BB39C5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078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279CD-220D-4A64-9B8A-3F8D6490D32B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0DDA4A-1FBB-4459-B358-A86DB61A00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140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B25FF9-1903-4F36-A4A2-CA1E68E59884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E7A549-E8A8-4FCC-9228-953265CFB4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384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39ACA-4305-4884-A4D4-926FF56E8F96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82C3FB-69DE-4BDE-B440-2790B9AEB7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6305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A0B79E-FCB8-4DAB-8AC5-61D01F9B25A0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72D51-912C-4C4A-8AF2-956E5DFCA6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8942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4BC01F-8A53-42A3-AF7E-767C993D46D3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CF0F6B-6F2E-4E6E-B4E2-0EE8544E83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279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CDCC19-D322-498C-85B6-D512E32A41A7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4B6EE0-35CE-4E9F-ACDE-807E637E79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46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221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ED19A5-9CAE-4F71-BD60-BCD041C22638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B2F863-4021-43D9-AAF8-71F764C04C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5541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DDAA4-7E31-480F-A5A9-B089726C9AF1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E8AD98-1764-4EC7-BA7A-60852475AF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317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2518F2-D193-4257-8BA9-1861B74761FB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5A7B66-0D69-40CF-A3B0-426582D834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282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38E67B-9D3F-4A9A-BB6A-7ACD227FC100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1BC699-54B0-4E38-A537-845C010FB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795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7C4F41-4F2A-45E6-95D3-53E0721B5927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CCD8A8-C75E-49B2-91E5-43A3F6A4F5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928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D820B8-4B9C-4FD7-A3E5-AF9B5A52B3FF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CFAAEF-9C0D-4F0E-A2B8-ABD03734A7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3816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61AB31-8836-41BD-BCDF-2E00F7F58B13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7B9907-E026-49B9-A6DD-5E2F05D15F7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929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66E89E-D5F2-498F-BC06-5E6CDF5D923E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837F98-543C-4107-8748-E965980240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6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83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59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09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6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7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58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5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760AB6-3576-424F-A60E-133CFCDE4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7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A490842-210B-4D80-A892-6C4DABEC6658}" type="datetime1">
              <a:rPr lang="en-US"/>
              <a:pPr>
                <a:defRPr/>
              </a:pPr>
              <a:t>7/7/2022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13A2374-E6CC-4409-937E-CC72E4F674D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5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323850" y="404813"/>
            <a:ext cx="8640763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 dirty="0"/>
          </a:p>
          <a:p>
            <a:pPr algn="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РАН по физике тяжёлых ионов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8 июля 2022 года</a:t>
            </a: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Петербург, Россия</a:t>
            </a: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32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сепаратора для изучения реакций </a:t>
            </a:r>
            <a:r>
              <a:rPr lang="ru-RU" sz="3200" b="1" i="0" u="none" strike="noStrik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sz="32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2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Попеко</a:t>
            </a: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Лаборатория ядерных реакций им. Г.Н. Флёрова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Объединённый институт ядерных исследований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8354"/>
            <a:ext cx="8229600" cy="1143000"/>
          </a:xfrm>
        </p:spPr>
        <p:txBody>
          <a:bodyPr/>
          <a:lstStyle/>
          <a:p>
            <a:r>
              <a:rPr lang="en-US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Cm, 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GSI, 1977 - 1981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83BDD-C185-46A2-AA59-D674D0AA94E8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1" y="1311354"/>
            <a:ext cx="6700837" cy="53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limits for the production cross sections of SHE in the 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reaction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19" y="1066800"/>
            <a:ext cx="4820361" cy="5132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8295" y="638041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Gäggeler et al. Phys. Rev. Lett. 45 (1980) 1824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19170-6CEE-4EDE-A14A-F1479FBD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65" y="609600"/>
            <a:ext cx="3603755" cy="8683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separate?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1147EA-3F28-4CC5-9BB4-4D0904330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76800" y="990600"/>
                <a:ext cx="3603755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separator:</a:t>
                </a: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ru-RU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Electrostatic separator:</a:t>
                </a:r>
              </a:p>
              <a:p>
                <a:pPr marL="712788" indent="-350838"/>
                <a:r>
                  <a:rPr lang="en-US" sz="3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 filled separator:</a:t>
                </a: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p>
                    </m:sSup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p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filter:</a:t>
                </a:r>
              </a:p>
              <a:p>
                <a:pPr marL="715963" indent="-355600"/>
                <a:r>
                  <a:rPr lang="en-US" sz="31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f(E,B)</a:t>
                </a:r>
                <a:endParaRPr lang="ru-RU" sz="31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1147EA-3F28-4CC5-9BB4-4D0904330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6800" y="990600"/>
                <a:ext cx="3603755" cy="4525963"/>
              </a:xfrm>
              <a:blipFill>
                <a:blip r:embed="rId2"/>
                <a:stretch>
                  <a:fillRect l="-2538" t="-2695" b="-28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F737827-A306-4D30-A960-FB620F4432D6}"/>
              </a:ext>
            </a:extLst>
          </p:cNvPr>
          <p:cNvSpPr txBox="1"/>
          <p:nvPr/>
        </p:nvSpPr>
        <p:spPr>
          <a:xfrm>
            <a:off x="1043608" y="2397948"/>
            <a:ext cx="22156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Dispersions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D05ADB-55D6-47A2-B02F-2909D438081F}" type="slidenum">
              <a:rPr lang="en-US" altLang="ru-RU" smtClean="0"/>
              <a:pPr/>
              <a:t>13</a:t>
            </a:fld>
            <a:endParaRPr lang="en-US" altLang="ru-RU"/>
          </a:p>
        </p:txBody>
      </p:sp>
      <p:sp>
        <p:nvSpPr>
          <p:cNvPr id="310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6657"/>
            <a:ext cx="7772400" cy="533400"/>
          </a:xfrm>
        </p:spPr>
        <p:txBody>
          <a:bodyPr/>
          <a:lstStyle/>
          <a:p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 + ≈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8100" name="Group 11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02490917"/>
              </p:ext>
            </p:extLst>
          </p:nvPr>
        </p:nvGraphicFramePr>
        <p:xfrm>
          <a:off x="457200" y="1447800"/>
          <a:ext cx="8229600" cy="1385888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Nucl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Е(М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(vac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r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(cm/ns)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E/q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vac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(MV)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24.4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298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1570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1.70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3.19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20.8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09B2C4EB-1A3E-C57B-1CE1-75EE212C3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81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ru-RU" sz="2400" b="1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altLang="ru-RU" sz="2400" b="1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lang="en-US" altLang="ru-RU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ru-RU" sz="2400" b="1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+ ≈ </a:t>
            </a:r>
            <a:r>
              <a:rPr lang="en-US" altLang="ru-RU" sz="2400" b="1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altLang="ru-RU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oup 116">
            <a:extLst>
              <a:ext uri="{FF2B5EF4-FFF2-40B4-BE49-F238E27FC236}">
                <a16:creationId xmlns:a16="http://schemas.microsoft.com/office/drawing/2014/main" id="{BB06A1B3-3731-18D3-DE05-EC9BFB38F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016933"/>
              </p:ext>
            </p:extLst>
          </p:nvPr>
        </p:nvGraphicFramePr>
        <p:xfrm>
          <a:off x="457200" y="4332342"/>
          <a:ext cx="8229600" cy="1385888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Nucl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Е(М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(vac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r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(cm/ns)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E/q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vac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(MV)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24.4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1596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3.39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22.3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613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B32B2-8379-CCDC-8B8D-65A27A1F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&amp; Energy distributions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from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reaction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4A1058-2C0C-2F24-D2C8-22BDD3A7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6D98E-1C75-269C-E34F-A92FC2E05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96" y="2057400"/>
            <a:ext cx="4553870" cy="3276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7E56EB-CA8F-1331-F2E8-61D7206B8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2057400"/>
            <a:ext cx="4349496" cy="3469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E32F4-79EE-0458-A683-CABDD36F2951}"/>
              </a:ext>
            </a:extLst>
          </p:cNvPr>
          <p:cNvSpPr txBox="1"/>
          <p:nvPr/>
        </p:nvSpPr>
        <p:spPr>
          <a:xfrm>
            <a:off x="5410200" y="6324600"/>
            <a:ext cx="1891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 Карпов, В. Сайко</a:t>
            </a:r>
          </a:p>
        </p:txBody>
      </p:sp>
    </p:spTree>
    <p:extLst>
      <p:ext uri="{BB962C8B-B14F-4D97-AF65-F5344CB8AC3E}">
        <p14:creationId xmlns:p14="http://schemas.microsoft.com/office/powerpoint/2010/main" val="232527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3B8F9-2226-8F22-E86E-078C1339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98438"/>
            <a:ext cx="3124200" cy="563562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need?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07D75C-77D2-4AB2-3074-4E3924B3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18F9D8-C779-9FA8-E525-3CBD7DF96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54898"/>
              </p:ext>
            </p:extLst>
          </p:nvPr>
        </p:nvGraphicFramePr>
        <p:xfrm>
          <a:off x="1219200" y="2936789"/>
          <a:ext cx="6858000" cy="2865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41067680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94428791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431378869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95731208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Separator</a:t>
                      </a:r>
                      <a:endParaRPr lang="ru-RU" b="1" dirty="0">
                        <a:solidFill>
                          <a:srgbClr val="00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ru-RU" b="1" dirty="0">
                        <a:solidFill>
                          <a:srgbClr val="00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b="1" dirty="0">
                          <a:solidFill>
                            <a:srgbClr val="0066FF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(max)</a:t>
                      </a:r>
                    </a:p>
                    <a:p>
                      <a:pPr algn="ctr"/>
                      <a:r>
                        <a:rPr lang="en-US" b="1" dirty="0" err="1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T×m</a:t>
                      </a:r>
                      <a:endParaRPr lang="ru-RU" b="1" dirty="0">
                        <a:solidFill>
                          <a:srgbClr val="00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E/q (max)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</a:t>
                      </a:r>
                      <a:endParaRPr lang="ru-RU" b="1" dirty="0">
                        <a:solidFill>
                          <a:srgbClr val="00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370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SHIP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(?)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07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5300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FMA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ANL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639221"/>
                  </a:ext>
                </a:extLst>
              </a:tr>
              <a:tr h="4040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JYFL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161085"/>
                  </a:ext>
                </a:extLst>
              </a:tr>
              <a:tr h="4040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GANIL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458565"/>
                  </a:ext>
                </a:extLst>
              </a:tr>
            </a:tbl>
          </a:graphicData>
        </a:graphic>
      </p:graphicFrame>
      <p:graphicFrame>
        <p:nvGraphicFramePr>
          <p:cNvPr id="6" name="Group 116">
            <a:extLst>
              <a:ext uri="{FF2B5EF4-FFF2-40B4-BE49-F238E27FC236}">
                <a16:creationId xmlns:a16="http://schemas.microsoft.com/office/drawing/2014/main" id="{CD775430-1884-2532-8DEF-A57699FD1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402074"/>
              </p:ext>
            </p:extLst>
          </p:nvPr>
        </p:nvGraphicFramePr>
        <p:xfrm>
          <a:off x="1866900" y="914400"/>
          <a:ext cx="5410200" cy="914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Т×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E/q (MV)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rotatable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BAB7C5C-B106-1ABF-133A-25CC9F0D7B2D}"/>
              </a:ext>
            </a:extLst>
          </p:cNvPr>
          <p:cNvSpPr txBox="1">
            <a:spLocks/>
          </p:cNvSpPr>
          <p:nvPr/>
        </p:nvSpPr>
        <p:spPr bwMode="auto">
          <a:xfrm>
            <a:off x="3086100" y="2209800"/>
            <a:ext cx="3124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have?</a:t>
            </a:r>
            <a:endParaRPr lang="ru-RU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02947-387F-678B-56B3-2765CFFEB752}"/>
              </a:ext>
            </a:extLst>
          </p:cNvPr>
          <p:cNvSpPr txBox="1"/>
          <p:nvPr/>
        </p:nvSpPr>
        <p:spPr>
          <a:xfrm>
            <a:off x="2590800" y="6090763"/>
            <a:ext cx="4048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listed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separators are stationary!</a:t>
            </a:r>
          </a:p>
        </p:txBody>
      </p:sp>
    </p:spTree>
    <p:extLst>
      <p:ext uri="{BB962C8B-B14F-4D97-AF65-F5344CB8AC3E}">
        <p14:creationId xmlns:p14="http://schemas.microsoft.com/office/powerpoint/2010/main" val="273161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38175" y="152400"/>
            <a:ext cx="7794625" cy="969963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Концептуальная схема сепаратора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B856C-EF18-7BF4-9D1D-0A8944F0C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248400" cy="42457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49F3454-8605-1F93-C1F3-DE9B4B051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ru-RU" sz="2800">
                <a:solidFill>
                  <a:schemeClr val="hlink"/>
                </a:solidFill>
                <a:latin typeface="Times New Roman" panose="02020603050405020304" pitchFamily="18" charset="0"/>
              </a:rPr>
              <a:t>Angular focus in x- and y-directions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72F446D-FA23-E611-03EA-94F4F6CB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771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08D6B258-1EA8-B207-C704-66051D18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068638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fi-FI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>X-direction, 5 angles: </a:t>
            </a:r>
          </a:p>
          <a:p>
            <a:pPr algn="l">
              <a:spcBef>
                <a:spcPct val="0"/>
              </a:spcBef>
            </a:pPr>
            <a:r>
              <a:rPr lang="fi-FI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>0, 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±15 and 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>±30 </a:t>
            </a:r>
            <a:r>
              <a:rPr lang="en-US" altLang="ru-RU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mrad</a:t>
            </a:r>
            <a:endParaRPr lang="en-US" altLang="ru-RU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31B91B3A-4EEA-C9E4-AAE6-61198E4C7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661025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fi-FI" altLang="ru-RU" sz="1800">
                <a:solidFill>
                  <a:schemeClr val="tx1"/>
                </a:solidFill>
                <a:latin typeface="Arial" panose="020B0604020202020204" pitchFamily="34" charset="0"/>
              </a:rPr>
              <a:t>Y-direction, 5 angles: </a:t>
            </a:r>
          </a:p>
          <a:p>
            <a:pPr algn="l">
              <a:spcBef>
                <a:spcPct val="0"/>
              </a:spcBef>
            </a:pPr>
            <a:r>
              <a:rPr lang="fi-FI" altLang="ru-RU" sz="1800">
                <a:solidFill>
                  <a:schemeClr val="tx1"/>
                </a:solidFill>
                <a:latin typeface="Arial" panose="020B0604020202020204" pitchFamily="34" charset="0"/>
              </a:rPr>
              <a:t>0, 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±20 and 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</a:rPr>
              <a:t>±40 mrad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Номер слайда 8">
            <a:extLst>
              <a:ext uri="{FF2B5EF4-FFF2-40B4-BE49-F238E27FC236}">
                <a16:creationId xmlns:a16="http://schemas.microsoft.com/office/drawing/2014/main" id="{FB3CF669-A642-0502-9B8D-5B5027EB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2739-4C38-4825-B9A0-2C3A1511947B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25EE6881-8ED5-2F1A-ADAF-80BB841B11E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optical elements of STAR</a:t>
            </a:r>
            <a:endParaRPr lang="ru-RU" altLang="ru-RU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069" name="Group 109">
            <a:extLst>
              <a:ext uri="{FF2B5EF4-FFF2-40B4-BE49-F238E27FC236}">
                <a16:creationId xmlns:a16="http://schemas.microsoft.com/office/drawing/2014/main" id="{8E7FB04D-D0FB-31A0-E291-5C1D2C34999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45023139"/>
              </p:ext>
            </p:extLst>
          </p:nvPr>
        </p:nvGraphicFramePr>
        <p:xfrm>
          <a:off x="609600" y="1600200"/>
          <a:ext cx="3810000" cy="19050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37582825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1560391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altLang="ru-RU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ls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(MeV)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46843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(cm/ns)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085975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&lt;q&gt;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75.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25378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l-GR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ρ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T×m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6551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E/q (MV)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20.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633430"/>
                  </a:ext>
                </a:extLst>
              </a:tr>
            </a:tbl>
          </a:graphicData>
        </a:graphic>
      </p:graphicFrame>
      <p:graphicFrame>
        <p:nvGraphicFramePr>
          <p:cNvPr id="297071" name="Group 111">
            <a:extLst>
              <a:ext uri="{FF2B5EF4-FFF2-40B4-BE49-F238E27FC236}">
                <a16:creationId xmlns:a16="http://schemas.microsoft.com/office/drawing/2014/main" id="{E5738D65-7BD6-BF86-15BA-E526CFA6E41B}"/>
              </a:ext>
            </a:extLst>
          </p:cNvPr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6621682"/>
              </p:ext>
            </p:extLst>
          </p:nvPr>
        </p:nvGraphicFramePr>
        <p:xfrm>
          <a:off x="4800600" y="1600200"/>
          <a:ext cx="3810000" cy="15240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16300974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9614563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0.45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349619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729849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T/m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325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Weight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563514"/>
                  </a:ext>
                </a:extLst>
              </a:tr>
            </a:tbl>
          </a:graphicData>
        </a:graphic>
      </p:graphicFrame>
      <p:graphicFrame>
        <p:nvGraphicFramePr>
          <p:cNvPr id="297067" name="Group 107">
            <a:extLst>
              <a:ext uri="{FF2B5EF4-FFF2-40B4-BE49-F238E27FC236}">
                <a16:creationId xmlns:a16="http://schemas.microsoft.com/office/drawing/2014/main" id="{BAF26374-420D-3F0D-F339-EB2FF8FEFB1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19635919"/>
              </p:ext>
            </p:extLst>
          </p:nvPr>
        </p:nvGraphicFramePr>
        <p:xfrm>
          <a:off x="4776298" y="3858946"/>
          <a:ext cx="3810000" cy="2590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313626141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25925916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0.12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04801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085217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radius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969364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1.0 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597069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Weight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426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146448"/>
                  </a:ext>
                </a:extLst>
              </a:tr>
            </a:tbl>
          </a:graphicData>
        </a:graphic>
      </p:graphicFrame>
      <p:sp>
        <p:nvSpPr>
          <p:cNvPr id="297019" name="Text Box 59">
            <a:extLst>
              <a:ext uri="{FF2B5EF4-FFF2-40B4-BE49-F238E27FC236}">
                <a16:creationId xmlns:a16="http://schemas.microsoft.com/office/drawing/2014/main" id="{435B34BE-8A68-C95B-57B8-7170ADDF6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48" y="1137721"/>
            <a:ext cx="14511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8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altLang="ru-RU" sz="1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 (Z=114</a:t>
            </a:r>
            <a:r>
              <a:rPr lang="en-US" altLang="ru-RU" sz="1800" b="1" dirty="0">
                <a:solidFill>
                  <a:srgbClr val="003399"/>
                </a:solidFill>
              </a:rPr>
              <a:t>)</a:t>
            </a:r>
            <a:endParaRPr lang="ru-RU" altLang="ru-RU" sz="1800" b="1" dirty="0">
              <a:solidFill>
                <a:srgbClr val="003399"/>
              </a:solidFill>
            </a:endParaRPr>
          </a:p>
        </p:txBody>
      </p:sp>
      <p:sp>
        <p:nvSpPr>
          <p:cNvPr id="297020" name="Text Box 60">
            <a:extLst>
              <a:ext uri="{FF2B5EF4-FFF2-40B4-BE49-F238E27FC236}">
                <a16:creationId xmlns:a16="http://schemas.microsoft.com/office/drawing/2014/main" id="{2BC8C352-46EC-A9BF-0690-497502E2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298" y="1137721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quadrupoles 1 &amp; 2 &amp; 3</a:t>
            </a:r>
            <a:endParaRPr lang="ru-RU" altLang="ru-RU" sz="1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1" name="Text Box 61">
            <a:extLst>
              <a:ext uri="{FF2B5EF4-FFF2-40B4-BE49-F238E27FC236}">
                <a16:creationId xmlns:a16="http://schemas.microsoft.com/office/drawing/2014/main" id="{42C0A7B7-7D1E-71B5-2E25-4C12FA7B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723" y="3798332"/>
            <a:ext cx="2145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 dipole</a:t>
            </a:r>
            <a:endParaRPr lang="ru-RU" altLang="ru-RU" sz="1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2" name="Text Box 62">
            <a:extLst>
              <a:ext uri="{FF2B5EF4-FFF2-40B4-BE49-F238E27FC236}">
                <a16:creationId xmlns:a16="http://schemas.microsoft.com/office/drawing/2014/main" id="{32C83FB5-8AA1-202E-D27C-20C3641E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798" y="34290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dipole</a:t>
            </a:r>
            <a:endParaRPr lang="ru-RU" altLang="ru-RU" sz="1800" b="1" dirty="0">
              <a:solidFill>
                <a:srgbClr val="003399"/>
              </a:solidFill>
            </a:endParaRPr>
          </a:p>
        </p:txBody>
      </p:sp>
      <p:graphicFrame>
        <p:nvGraphicFramePr>
          <p:cNvPr id="14" name="Group 96">
            <a:extLst>
              <a:ext uri="{FF2B5EF4-FFF2-40B4-BE49-F238E27FC236}">
                <a16:creationId xmlns:a16="http://schemas.microsoft.com/office/drawing/2014/main" id="{E128C84A-0D6A-DA4D-298B-1E02AA31B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336775"/>
              </p:ext>
            </p:extLst>
          </p:nvPr>
        </p:nvGraphicFramePr>
        <p:xfrm>
          <a:off x="557702" y="4290746"/>
          <a:ext cx="3861898" cy="2159000"/>
        </p:xfrm>
        <a:graphic>
          <a:graphicData uri="http://schemas.openxmlformats.org/drawingml/2006/table">
            <a:tbl>
              <a:tblPr/>
              <a:tblGrid>
                <a:gridCol w="2600325">
                  <a:extLst>
                    <a:ext uri="{9D8B030D-6E8A-4147-A177-3AD203B41FA5}">
                      <a16:colId xmlns:a16="http://schemas.microsoft.com/office/drawing/2014/main" val="377706973"/>
                    </a:ext>
                  </a:extLst>
                </a:gridCol>
                <a:gridCol w="1261573">
                  <a:extLst>
                    <a:ext uri="{9D8B030D-6E8A-4147-A177-3AD203B41FA5}">
                      <a16:colId xmlns:a16="http://schemas.microsoft.com/office/drawing/2014/main" val="1737489416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77478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448700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radius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291333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394909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High voltage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2×300 kV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862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F771943E-21BA-ADD4-6BDB-E47BD56DC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7" y="76200"/>
            <a:ext cx="5076825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U400R CYCLOTRON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stand-alone &amp; post-accelerator</a:t>
            </a:r>
          </a:p>
        </p:txBody>
      </p:sp>
      <p:graphicFrame>
        <p:nvGraphicFramePr>
          <p:cNvPr id="247873" name="Group 65">
            <a:extLst>
              <a:ext uri="{FF2B5EF4-FFF2-40B4-BE49-F238E27FC236}">
                <a16:creationId xmlns:a16="http://schemas.microsoft.com/office/drawing/2014/main" id="{C22E27AB-5FBD-4B8E-EFA8-CA9A9311D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861860"/>
              </p:ext>
            </p:extLst>
          </p:nvPr>
        </p:nvGraphicFramePr>
        <p:xfrm>
          <a:off x="4832350" y="1425575"/>
          <a:ext cx="3913188" cy="5126036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U400R (expected)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2.8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14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1.6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8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GB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2-17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6,4 -27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1-5,1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1,6-11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4,1-21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1,2-7,5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0,8-3,5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0,8-3,5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1,5- 8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635" name="Picture 5" descr="u400">
            <a:extLst>
              <a:ext uri="{FF2B5EF4-FFF2-40B4-BE49-F238E27FC236}">
                <a16:creationId xmlns:a16="http://schemas.microsoft.com/office/drawing/2014/main" id="{AD9122AA-7EFF-28D1-99AA-553FA0F7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1436306"/>
            <a:ext cx="4256972" cy="512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">
            <a:extLst>
              <a:ext uri="{FF2B5EF4-FFF2-40B4-BE49-F238E27FC236}">
                <a16:creationId xmlns:a16="http://schemas.microsoft.com/office/drawing/2014/main" id="{F960E5C4-211C-9B5A-F58F-239AFA60A7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25413"/>
          <a:ext cx="8534400" cy="654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-PAINT" r:id="rId3" imgW="8000000" imgH="6133333" progId="CorelPHOTOPAINT.Image.16">
                  <p:embed/>
                </p:oleObj>
              </mc:Choice>
              <mc:Fallback>
                <p:oleObj name="PHOTO-PAINT" r:id="rId3" imgW="8000000" imgH="6133333" progId="CorelPHOTOPAINT.Image.16">
                  <p:embed/>
                  <p:pic>
                    <p:nvPicPr>
                      <p:cNvPr id="22530" name="Object 1">
                        <a:extLst>
                          <a:ext uri="{FF2B5EF4-FFF2-40B4-BE49-F238E27FC236}">
                            <a16:creationId xmlns:a16="http://schemas.microsoft.com/office/drawing/2014/main" id="{F960E5C4-211C-9B5A-F58F-239AFA60A7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5413"/>
                        <a:ext cx="8534400" cy="654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2">
            <a:extLst>
              <a:ext uri="{FF2B5EF4-FFF2-40B4-BE49-F238E27FC236}">
                <a16:creationId xmlns:a16="http://schemas.microsoft.com/office/drawing/2014/main" id="{D4DE97FF-DD50-3763-190E-9AF4493EC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2075"/>
            <a:ext cx="65532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изотопов (виды распадов</a:t>
            </a:r>
            <a:r>
              <a:rPr lang="en-US" altLang="ru-R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532" name="Picture 5" descr="H:\Papers-Reports-Foils\Conferences\2004-0311-0312-Modern Physics Course\tmp\Chart-inset-decays.jpg">
            <a:extLst>
              <a:ext uri="{FF2B5EF4-FFF2-40B4-BE49-F238E27FC236}">
                <a16:creationId xmlns:a16="http://schemas.microsoft.com/office/drawing/2014/main" id="{91E33661-3082-4A96-885E-F29F9D36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0"/>
            <a:ext cx="123348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>
            <a:extLst>
              <a:ext uri="{FF2B5EF4-FFF2-40B4-BE49-F238E27FC236}">
                <a16:creationId xmlns:a16="http://schemas.microsoft.com/office/drawing/2014/main" id="{CB159DE6-117D-AEBC-91A0-ED37A2A98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715000"/>
            <a:ext cx="990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endParaRPr lang="de-DE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7">
            <a:extLst>
              <a:ext uri="{FF2B5EF4-FFF2-40B4-BE49-F238E27FC236}">
                <a16:creationId xmlns:a16="http://schemas.microsoft.com/office/drawing/2014/main" id="{CFFD2911-7589-E118-5D7F-94DAE68C787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8938" y="3702050"/>
            <a:ext cx="8651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endParaRPr lang="de-DE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Slide Number Placeholder 2">
            <a:extLst>
              <a:ext uri="{FF2B5EF4-FFF2-40B4-BE49-F238E27FC236}">
                <a16:creationId xmlns:a16="http://schemas.microsoft.com/office/drawing/2014/main" id="{49ADCA66-92BD-C01D-4053-E9D28195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54761-9D4F-480B-BE39-A3B29F0E96EF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68" descr="0102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4498"/>
            <a:ext cx="34290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9" descr="20060426_IMG_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7" y="1224498"/>
            <a:ext cx="33115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3200" b="1" kern="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endParaRPr lang="ru-RU" altLang="ru-RU" sz="3200" b="1" kern="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0FC9D5-E9DE-4A6D-AA8E-2037A1BF62D3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400"/>
          </a:p>
        </p:txBody>
      </p:sp>
      <p:sp>
        <p:nvSpPr>
          <p:cNvPr id="107526" name="TextBox 1"/>
          <p:cNvSpPr txBox="1">
            <a:spLocks noChangeArrowheads="1"/>
          </p:cNvSpPr>
          <p:nvPr/>
        </p:nvSpPr>
        <p:spPr bwMode="auto">
          <a:xfrm>
            <a:off x="304800" y="4644125"/>
            <a:ext cx="36308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Heating and melting;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sputtering;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damage.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644125"/>
            <a:ext cx="53487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Target: 2 </a:t>
            </a:r>
            <a:r>
              <a:rPr lang="el-GR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+ 0.5 mg/cm</a:t>
            </a:r>
            <a:r>
              <a:rPr lang="en-US" sz="2000" b="1" baseline="30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2000" b="1" baseline="-25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endParaRPr lang="en-US" sz="2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 </a:t>
            </a:r>
            <a:r>
              <a:rPr lang="en-US" sz="2000" b="1" baseline="30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1 p</a:t>
            </a:r>
            <a:r>
              <a:rPr lang="el-GR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→ 20 W/cm</a:t>
            </a:r>
            <a:r>
              <a:rPr lang="en-US" sz="2000" b="1" baseline="30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T = 1600K</a:t>
            </a:r>
          </a:p>
          <a:p>
            <a:endParaRPr lang="en-US" sz="2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 </a:t>
            </a:r>
            <a:r>
              <a:rPr lang="en-US" sz="2000" b="1" baseline="30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0.1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dirty="0" err="1">
                <a:solidFill>
                  <a:srgbClr val="0066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12 W/cm</a:t>
            </a:r>
            <a:r>
              <a:rPr lang="en-US" sz="2000" b="1" baseline="30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T = 1300K</a:t>
            </a:r>
            <a:endParaRPr lang="ru-RU" sz="2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43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479425" y="6369050"/>
            <a:ext cx="815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GABRIELA</a:t>
            </a:r>
            <a:r>
              <a:rPr lang="ru-RU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 -</a:t>
            </a:r>
            <a:r>
              <a:rPr lang="fr-FR" sz="1600" b="1">
                <a:solidFill>
                  <a:srgbClr val="FF0000"/>
                </a:solidFill>
                <a:latin typeface="Times New Roman" charset="0"/>
                <a:ea typeface="Arial" charset="0"/>
              </a:rPr>
              <a:t> </a:t>
            </a:r>
            <a:r>
              <a:rPr lang="fr-FR" sz="1600" b="1">
                <a:latin typeface="Times New Roman" charset="0"/>
                <a:ea typeface="Arial" charset="0"/>
              </a:rPr>
              <a:t>G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amma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lpha </a:t>
            </a:r>
            <a:r>
              <a:rPr lang="fr-FR" sz="1600" b="1">
                <a:latin typeface="Times New Roman" charset="0"/>
                <a:ea typeface="Arial" charset="0"/>
              </a:rPr>
              <a:t>B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eta </a:t>
            </a:r>
            <a:r>
              <a:rPr lang="fr-FR" sz="1600" b="1">
                <a:latin typeface="Times New Roman" charset="0"/>
                <a:ea typeface="Arial" charset="0"/>
              </a:rPr>
              <a:t>R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ecoil </a:t>
            </a:r>
            <a:r>
              <a:rPr lang="fr-FR" sz="1600" b="1">
                <a:latin typeface="Times New Roman" charset="0"/>
                <a:ea typeface="Arial" charset="0"/>
              </a:rPr>
              <a:t>I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nvestigation with the </a:t>
            </a:r>
            <a:r>
              <a:rPr lang="fr-FR" sz="1600" b="1">
                <a:latin typeface="Times New Roman" charset="0"/>
                <a:ea typeface="Arial" charset="0"/>
              </a:rPr>
              <a:t>El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ectromagnetic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nalyser</a:t>
            </a:r>
            <a:endParaRPr lang="ru-RU" sz="1600" b="1">
              <a:solidFill>
                <a:srgbClr val="FF0066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1148541" y="91460"/>
            <a:ext cx="69050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CC3300"/>
                </a:solidFill>
              </a:rPr>
              <a:t>New focal plane detector</a:t>
            </a:r>
            <a:r>
              <a:rPr lang="ru-RU" sz="3200" b="1" dirty="0">
                <a:solidFill>
                  <a:srgbClr val="CC3300"/>
                </a:solidFill>
              </a:rPr>
              <a:t> </a:t>
            </a:r>
            <a:r>
              <a:rPr lang="en-US" sz="3200" b="1" dirty="0">
                <a:solidFill>
                  <a:srgbClr val="CC3300"/>
                </a:solidFill>
              </a:rPr>
              <a:t>GABRIELA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22323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02DAC-B37F-44C2-85B7-15CE83272F0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7" y="738148"/>
            <a:ext cx="8229600" cy="54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7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  <p:sp>
        <p:nvSpPr>
          <p:cNvPr id="102403" name="Прямоугольник 4"/>
          <p:cNvSpPr>
            <a:spLocks noChangeArrowheads="1"/>
          </p:cNvSpPr>
          <p:nvPr/>
        </p:nvSpPr>
        <p:spPr bwMode="auto">
          <a:xfrm>
            <a:off x="762000" y="5791200"/>
            <a:ext cx="52959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63000" cy="838200"/>
          </a:xfrm>
        </p:spPr>
        <p:txBody>
          <a:bodyPr/>
          <a:lstStyle/>
          <a:p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limits for reactions leading to SHE</a:t>
            </a:r>
            <a:endParaRPr lang="ru-RU" alt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362200" y="1110641"/>
          <a:ext cx="4064000" cy="5594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4564380" imgH="6282538" progId="CorelDRAW.Graphic.11">
                  <p:embed/>
                </p:oleObj>
              </mc:Choice>
              <mc:Fallback>
                <p:oleObj name="CorelDRAW" r:id="rId3" imgW="4564380" imgH="6282538" progId="CorelDRAW.Graphic.11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110641"/>
                        <a:ext cx="4064000" cy="5594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68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6022" y="228600"/>
            <a:ext cx="6606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наиболее тяжелых изотопов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05F8B-7418-E3F4-4919-B434325D0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857978" cy="364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2100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9091" name="TextBox 4"/>
          <p:cNvSpPr txBox="1">
            <a:spLocks noChangeArrowheads="1"/>
          </p:cNvSpPr>
          <p:nvPr/>
        </p:nvSpPr>
        <p:spPr bwMode="auto">
          <a:xfrm>
            <a:off x="533400" y="133350"/>
            <a:ext cx="8069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Production cross-sections of </a:t>
            </a:r>
            <a:r>
              <a:rPr lang="en-US" altLang="ru-RU" sz="28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heavy</a:t>
            </a:r>
            <a:r>
              <a:rPr lang="en-US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super-heavy</a:t>
            </a:r>
            <a:endParaRPr lang="ru-RU" altLang="ru-RU" sz="28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90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CBB8A9-5375-455C-81D6-259000E30B0D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/>
          </a:p>
        </p:txBody>
      </p:sp>
      <p:pic>
        <p:nvPicPr>
          <p:cNvPr id="89093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72231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Box 1"/>
          <p:cNvSpPr txBox="1">
            <a:spLocks noChangeArrowheads="1"/>
          </p:cNvSpPr>
          <p:nvPr/>
        </p:nvSpPr>
        <p:spPr bwMode="auto">
          <a:xfrm>
            <a:off x="7835900" y="26670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100 </a:t>
            </a:r>
            <a:r>
              <a:rPr lang="en-US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/ h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5" name="TextBox 6"/>
          <p:cNvSpPr txBox="1">
            <a:spLocks noChangeArrowheads="1"/>
          </p:cNvSpPr>
          <p:nvPr/>
        </p:nvSpPr>
        <p:spPr bwMode="auto">
          <a:xfrm>
            <a:off x="7835900" y="3957638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/ week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6" name="TextBox 7"/>
          <p:cNvSpPr txBox="1">
            <a:spLocks noChangeArrowheads="1"/>
          </p:cNvSpPr>
          <p:nvPr/>
        </p:nvSpPr>
        <p:spPr bwMode="auto">
          <a:xfrm>
            <a:off x="7835900" y="5178425"/>
            <a:ext cx="88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ru-RU" sz="1800" b="1">
                <a:solidFill>
                  <a:srgbClr val="C00000"/>
                </a:solidFill>
                <a:latin typeface="Times New Roman" panose="02020603050405020304" pitchFamily="18" charset="0"/>
              </a:rPr>
              <a:t>/ 20 y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3E703345-11A8-5213-F7C4-6CAA2A08C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315C544-3FAE-8069-77B9-C14879D85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3886200" cy="2362200"/>
          </a:xfrm>
        </p:spPr>
        <p:txBody>
          <a:bodyPr/>
          <a:lstStyle/>
          <a:p>
            <a:pPr marL="0" indent="0">
              <a:buClr>
                <a:srgbClr val="FF0000"/>
              </a:buClr>
              <a:buFontTx/>
              <a:buNone/>
              <a:defRPr/>
            </a:pP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Z=112 (Cn): </a:t>
            </a:r>
          </a:p>
          <a:p>
            <a:pPr marL="801688">
              <a:buClr>
                <a:srgbClr val="FF0000"/>
              </a:buClr>
              <a:buFontTx/>
              <a:buNone/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N=165, T</a:t>
            </a:r>
            <a:r>
              <a:rPr lang="en-US" sz="2400" b="1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7∙10</a:t>
            </a:r>
            <a:r>
              <a:rPr lang="en-US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marL="801688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N=173, T</a:t>
            </a:r>
            <a:r>
              <a:rPr lang="en-US" sz="2400" b="1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3∙10</a:t>
            </a:r>
            <a:r>
              <a:rPr lang="en-US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ΔN=8 → T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4∙10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641AB-1505-291E-91AA-F777D3A9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1676400"/>
            <a:ext cx="3886200" cy="228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FF0000"/>
              </a:buClr>
              <a:buFontTx/>
              <a:buNone/>
              <a:defRPr/>
            </a:pPr>
            <a:r>
              <a:rPr lang="ru-RU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Z=11</a:t>
            </a:r>
            <a:r>
              <a:rPr lang="ru-RU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(Nh): </a:t>
            </a:r>
          </a:p>
          <a:p>
            <a:pPr marL="801688">
              <a:buClr>
                <a:srgbClr val="FF0000"/>
              </a:buClr>
              <a:buFontTx/>
              <a:buNone/>
              <a:defRPr/>
            </a:pP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N=165, T</a:t>
            </a:r>
            <a:r>
              <a:rPr lang="en-US" sz="2400" b="1" kern="0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1.5∙10</a:t>
            </a:r>
            <a:r>
              <a:rPr lang="en-US" sz="2400" b="1" kern="0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marL="801688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N=173, T</a:t>
            </a:r>
            <a:r>
              <a:rPr lang="en-US" sz="2400" b="1" kern="0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 s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sz="2400" b="1" kern="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ΔN=8 → T</a:t>
            </a:r>
            <a:r>
              <a:rPr lang="en-US" sz="2400" b="1" kern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1/2α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5∙10</a:t>
            </a:r>
            <a:r>
              <a:rPr lang="en-US" sz="2400" b="1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98309" name="TextBox 1">
            <a:extLst>
              <a:ext uri="{FF2B5EF4-FFF2-40B4-BE49-F238E27FC236}">
                <a16:creationId xmlns:a16="http://schemas.microsoft.com/office/drawing/2014/main" id="{08E937D9-1DD9-454E-B6FD-08452275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635" y="4724400"/>
            <a:ext cx="42484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более высоких </a:t>
            </a:r>
            <a:r>
              <a:rPr lang="en-US" alt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alt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замкнутая нейтронная оболочка ?!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75355635-3ED0-D818-0E9F-E49D4DBAF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дальше?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D21BB24-140C-00F7-711C-33CD8F420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467600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тяжёлые ионы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Ni)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тяжёлые мишени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-???);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Симетричные</a:t>
            </a: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FF0000"/>
              </a:buClr>
              <a:buFontTx/>
              <a:buNone/>
              <a:defRPr/>
            </a:pP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Xe+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Nd+</a:t>
            </a:r>
            <a:r>
              <a:rPr lang="en-US" altLang="ru-RU" sz="24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Nd;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с радиоактивными пучками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FF0000"/>
              </a:buClr>
              <a:buFontTx/>
              <a:buNone/>
              <a:defRPr/>
            </a:pP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коллайдеры </a:t>
            </a: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??); 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многонуклонных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Cm).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28" name="Text Box 6">
            <a:extLst>
              <a:ext uri="{FF2B5EF4-FFF2-40B4-BE49-F238E27FC236}">
                <a16:creationId xmlns:a16="http://schemas.microsoft.com/office/drawing/2014/main" id="{EDC0F0DC-87BF-6FF6-91A0-A57614AD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1219200"/>
            <a:ext cx="64976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Наиболее тяжёлая мишень</a:t>
            </a:r>
            <a:r>
              <a:rPr lang="en-US" altLang="ru-RU" sz="2400" b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ru-RU" sz="2400" b="1" baseline="30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altLang="ru-RU" sz="2400" b="1" baseline="30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49</a:t>
            </a:r>
            <a:r>
              <a:rPr lang="en-US" altLang="ru-RU" sz="2400" b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Cf → Z</a:t>
            </a:r>
            <a:r>
              <a:rPr lang="en-US" altLang="ru-RU" sz="2400" b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en-US" altLang="ru-RU" sz="2400" b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118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</a:p>
        </p:txBody>
      </p:sp>
      <p:sp>
        <p:nvSpPr>
          <p:cNvPr id="103429" name="Slide Number Placeholder 1">
            <a:extLst>
              <a:ext uri="{FF2B5EF4-FFF2-40B4-BE49-F238E27FC236}">
                <a16:creationId xmlns:a16="http://schemas.microsoft.com/office/drawing/2014/main" id="{64DC78D0-069E-B4A0-C80C-4B87DECA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4F0B9C-FB97-4475-9BC0-C116FF6760AF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6B67F-DEF9-767A-EA93-E3A48D2F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5809"/>
            <a:ext cx="8382000" cy="1524000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Г.Н. Флёров.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и изучение новых изотопов и элементов. 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Атомная энергия. Т. 26, в. 2. (1969) стр. 138-142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конференции 100 лет М. Кюри, октябрь 1967 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3CF788-37D4-5D76-B4AA-04085BF6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29542"/>
            <a:ext cx="6934200" cy="315595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более перспективны синтез и исследования новых изотопов и элементов в реакциях слияния тяжёлых ядер, позволяющих получить составные ядра типа 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(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U).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Такие составные ядра делятся практически мгновенно. Однако среди их осколков деления могут быть и ядра 114-ого элемента с высоким значением массового числа.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631743-9601-1538-1037-3FCC8B22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76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1"/>
          <p:cNvSpPr>
            <a:spLocks noChangeArrowheads="1"/>
          </p:cNvSpPr>
          <p:nvPr/>
        </p:nvSpPr>
        <p:spPr bwMode="auto">
          <a:xfrm>
            <a:off x="2368550" y="3244850"/>
            <a:ext cx="440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ru-RU" b="1">
                <a:solidFill>
                  <a:schemeClr val="bg1"/>
                </a:solidFill>
                <a:latin typeface="Times New Roman" panose="02020603050405020304" pitchFamily="18" charset="0"/>
              </a:rPr>
              <a:t>In search of a way to the Island of Stability</a:t>
            </a:r>
            <a:endParaRPr lang="ru-RU" alt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7444" y="381000"/>
            <a:ext cx="7239000" cy="723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Test reaction </a:t>
            </a:r>
            <a:r>
              <a:rPr lang="en-GB" altLang="ru-RU" sz="3200" b="1" baseline="30000" dirty="0">
                <a:solidFill>
                  <a:srgbClr val="C00000"/>
                </a:solidFill>
                <a:latin typeface="Times New Roman" pitchFamily="18" charset="0"/>
              </a:rPr>
              <a:t>160</a:t>
            </a: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Gd + </a:t>
            </a:r>
            <a:r>
              <a:rPr lang="en-GB" altLang="ru-RU" sz="3200" b="1" baseline="30000" dirty="0">
                <a:solidFill>
                  <a:srgbClr val="C00000"/>
                </a:solidFill>
                <a:latin typeface="Times New Roman" pitchFamily="18" charset="0"/>
              </a:rPr>
              <a:t>186</a:t>
            </a: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W</a:t>
            </a:r>
            <a:b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en-GB" altLang="ru-RU" sz="2200" b="1" dirty="0">
                <a:solidFill>
                  <a:srgbClr val="C00000"/>
                </a:solidFill>
                <a:latin typeface="Times New Roman" pitchFamily="18" charset="0"/>
              </a:rPr>
              <a:t>E.M. </a:t>
            </a:r>
            <a:r>
              <a:rPr lang="en-GB" altLang="ru-RU" sz="2200" b="1" dirty="0" err="1">
                <a:solidFill>
                  <a:srgbClr val="C00000"/>
                </a:solidFill>
                <a:latin typeface="Times New Roman" pitchFamily="18" charset="0"/>
              </a:rPr>
              <a:t>Kozulin</a:t>
            </a:r>
            <a:r>
              <a:rPr lang="en-GB" altLang="ru-RU" sz="2200" b="1" dirty="0">
                <a:solidFill>
                  <a:srgbClr val="C00000"/>
                </a:solidFill>
                <a:latin typeface="Times New Roman" pitchFamily="18" charset="0"/>
              </a:rPr>
              <a:t> et al., PRC 96, 064621 (2017)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923088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04298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</TotalTime>
  <Words>1081</Words>
  <Application>Microsoft Office PowerPoint</Application>
  <PresentationFormat>Экран (4:3)</PresentationFormat>
  <Paragraphs>269</Paragraphs>
  <Slides>22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Gungsuh</vt:lpstr>
      <vt:lpstr>Arial</vt:lpstr>
      <vt:lpstr>Calibri</vt:lpstr>
      <vt:lpstr>Cambria Math</vt:lpstr>
      <vt:lpstr>Symbol</vt:lpstr>
      <vt:lpstr>Times New Roman</vt:lpstr>
      <vt:lpstr>Wingdings</vt:lpstr>
      <vt:lpstr>Оформление по умолчанию</vt:lpstr>
      <vt:lpstr>1_Default Design</vt:lpstr>
      <vt:lpstr>PHOTO-PAINT</vt:lpstr>
      <vt:lpstr>CorelDRAW</vt:lpstr>
      <vt:lpstr>Презентация PowerPoint</vt:lpstr>
      <vt:lpstr>Презентация PowerPoint</vt:lpstr>
      <vt:lpstr>Cross-section limits for reactions leading to SHE</vt:lpstr>
      <vt:lpstr>Презентация PowerPoint</vt:lpstr>
      <vt:lpstr>Презентация PowerPoint</vt:lpstr>
      <vt:lpstr>Вывод</vt:lpstr>
      <vt:lpstr>Что делать дальше?</vt:lpstr>
      <vt:lpstr>Г.Н. Флёров.  Синтез и изучение новых изотопов и элементов.  Атомная энергия. Т. 26, в. 2. (1969) стр. 138-142 (доклад на конференции 100 лет М. Кюри, октябрь 1967 г.)</vt:lpstr>
      <vt:lpstr>Test reaction 160Gd + 186W E.M. Kozulin et al., PRC 96, 064621 (2017)</vt:lpstr>
      <vt:lpstr>238U + 238U, 238U + 248Cm,  GSI, 1977 - 1981</vt:lpstr>
      <vt:lpstr>Upper limits for the production cross sections of SHE in the 238U+238U reaction</vt:lpstr>
      <vt:lpstr>How to separate?</vt:lpstr>
      <vt:lpstr>238U + 248Cm  → ≈ 298Fl + ≈ 188W</vt:lpstr>
      <vt:lpstr>Angular &amp; Energy distributions of 268No from 238U + 238U reaction</vt:lpstr>
      <vt:lpstr>What we need?</vt:lpstr>
      <vt:lpstr>Концептуальная схема сепаратора STAR</vt:lpstr>
      <vt:lpstr>Angular focus in x- and y-directions</vt:lpstr>
      <vt:lpstr>Main optical elements of STAR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FLNR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нас ждёт?</dc:title>
  <dc:creator>Dr. Andrey G. Popeko</dc:creator>
  <cp:lastModifiedBy>FLNR</cp:lastModifiedBy>
  <cp:revision>184</cp:revision>
  <dcterms:created xsi:type="dcterms:W3CDTF">2007-09-05T15:00:29Z</dcterms:created>
  <dcterms:modified xsi:type="dcterms:W3CDTF">2022-07-07T06:00:46Z</dcterms:modified>
</cp:coreProperties>
</file>