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7" r:id="rId4"/>
    <p:sldId id="519" r:id="rId5"/>
    <p:sldId id="277" r:id="rId6"/>
    <p:sldId id="308" r:id="rId7"/>
    <p:sldId id="534" r:id="rId8"/>
    <p:sldId id="279" r:id="rId9"/>
    <p:sldId id="355" r:id="rId10"/>
    <p:sldId id="339" r:id="rId11"/>
    <p:sldId id="270" r:id="rId12"/>
    <p:sldId id="309" r:id="rId13"/>
    <p:sldId id="526" r:id="rId14"/>
    <p:sldId id="361" r:id="rId15"/>
    <p:sldId id="362" r:id="rId16"/>
    <p:sldId id="365" r:id="rId17"/>
    <p:sldId id="366" r:id="rId18"/>
    <p:sldId id="367" r:id="rId19"/>
    <p:sldId id="370" r:id="rId20"/>
    <p:sldId id="517" r:id="rId21"/>
    <p:sldId id="527" r:id="rId22"/>
    <p:sldId id="528" r:id="rId23"/>
    <p:sldId id="529" r:id="rId24"/>
    <p:sldId id="530" r:id="rId25"/>
    <p:sldId id="533" r:id="rId26"/>
    <p:sldId id="532" r:id="rId27"/>
    <p:sldId id="30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90763" autoAdjust="0"/>
  </p:normalViewPr>
  <p:slideViewPr>
    <p:cSldViewPr snapToGrid="0">
      <p:cViewPr varScale="1">
        <p:scale>
          <a:sx n="150" d="100"/>
          <a:sy n="150" d="100"/>
        </p:scale>
        <p:origin x="1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B2756-C2D1-489F-8F0D-CF82F9CA0CEA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4DBE0-6D11-4B51-8DED-9DA0E92AD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2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4DBE0-6D11-4B51-8DED-9DA0E92ADE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8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1112998D-A8F8-FF5A-82C9-E116CD4C8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BE81FDB3-F051-3FCD-AF72-8A89CEE54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CB04D-25A7-4AD9-8C30-A5DFD3B7B3C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9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84795-7BC9-44E1-921D-D0DBD57F13D5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48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396D8-C4EC-4474-977C-ECE7FA04F5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9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27718-C0EE-4B65-BEBD-3952851263A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4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27718-C0EE-4B65-BEBD-3952851263A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3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ED155-6F18-7EC9-CDE5-287198B82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35586-F4E5-860C-89C5-CAACB71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3B80A-01DD-4199-8C1F-B1589B29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33630-A771-633B-6647-B577EE15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A5125-F85D-AAF8-5AC4-26674FCF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2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D7278-C078-6553-D5D6-F03EAF51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CC57BF-7723-01D5-879D-4378504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5E760-DD2C-B8E6-EFD6-B79D78AB8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8F2AD2-B633-F343-2A48-9C322E3F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FC6EC-1FE7-4E25-3E1D-A62F2E75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9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28155-E691-5B74-BC1B-547C5DD7A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4B0DC1-BE66-1C4C-F5F8-037ED3798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1A244-4387-42EC-AA76-F58D321A8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47B4D6-BD44-975E-7E19-8CB424D4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D5E8C-059C-803C-C2DD-BD1A7898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9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1E979-A9FD-AB74-4288-552ECB0B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1AAF8-3194-FD33-EE1D-278A9F95E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164A8-3A70-9628-AAA9-D960A572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177AA-293A-9986-F1C2-76ECAE25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D3E6E-4EF6-6FF5-5C2D-6B81C165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4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513A6-3EAD-F954-5E59-B8162D18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FAEA5F-4E42-14E0-78BD-3CA36175E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14B6B-C0B6-6B7C-CF92-C3E1441E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F7BDE-5E8B-B6CA-5F58-5054B0E6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816E5-3C55-7FF4-8BF8-E0C4F0CB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2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735E6-D585-FC8F-C453-B9AE5A87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E6D3F4-B1BF-5815-FC19-304D97E85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09B7E3-F46E-701C-0B28-A6735234A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B7578F-BDF1-9F43-1F22-B663B4BE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0A834F-298D-0E74-93B8-271DA95F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7AB31E-FAC2-0FE4-3406-898236CA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6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43390-F7E7-FCB8-5E51-F6D14894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2FA73F-D9E3-A77D-D2BE-C6F1EEF2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5317B-1EEF-12ED-B17F-2151D95AF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B9D901-1839-F8F0-6F91-3B7467EEB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C8BCB2-4933-14D2-734C-3038343FE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FE1665-CE94-5DCC-61CC-73F63A64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9A7DEC-D748-CED7-FD2C-64E7B4C4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81561B-51CF-D9C2-B12C-3C787336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99E3B-82B8-0AB3-6768-6D588D3D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A0B4A1-95FE-71E4-72AF-06B7FE3A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FF90A4-07EF-A7E2-9736-F9A24E19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DE8AC3-E233-7C9D-5FB9-7D4965C0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2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8FC867-628D-4FEC-C558-1F5FD5A0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617B26-2F07-3C4C-24CF-8127CB97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2C344F-61DA-D5CC-BFB4-CA81A73D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42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05A6F-614F-5978-8859-64D633C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D6D20-349E-6BC5-EF5F-C2814194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AC54F7-BD05-5C3B-E580-B7F323AE4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7B5B9A-1608-1326-F8C1-5B16D45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FD56C-3832-AC8E-AC07-EFFD3E78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86D7E8-EEBD-9740-8867-5E7BE729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5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2312A-D751-6EBD-2606-63D75AD4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83B0E0-898F-E475-2CCB-522EE10D05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B96D60-9E29-0343-4526-8D130E57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CAC364-B4D6-40CB-685C-5B388C35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40AB0-BEA0-1851-5716-5E4122DBD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E4C210-04F2-4D82-436E-F6A31980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3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FBA26-D6FF-5023-3850-F909FCA1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3B3EC-F02F-6655-964B-734B84430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89347-126C-92FE-C2E8-EEACAA3A5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F1985-B4DE-4F83-97A3-F13AADA1DEEE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6A322-6C44-42EE-2097-3D34EB702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2328F-A32A-C9DD-91EA-FE7D2656B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9BDB-6C83-4FBB-8435-80F46B1D2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39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0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6.png"/><Relationship Id="rId7" Type="http://schemas.openxmlformats.org/officeDocument/2006/relationships/image" Target="../media/image43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8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3.tiff"/><Relationship Id="rId4" Type="http://schemas.openxmlformats.org/officeDocument/2006/relationships/image" Target="../media/image9.wmf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CA833-F936-55FA-873B-0D2A0DC36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3620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b="1" i="0" dirty="0" err="1">
                <a:solidFill>
                  <a:srgbClr val="1A63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Многонуклонные</a:t>
            </a:r>
            <a:r>
              <a:rPr lang="ru-RU" sz="4400" b="1" i="0" dirty="0">
                <a:solidFill>
                  <a:srgbClr val="1A63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передачи в столкновениях тяжелых ядер на установке CORSET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C3EEC-85E0-F286-D802-D431D4448B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ЛЯР ОИЯИ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2F17FE3-FCEA-8768-47B9-844D8E4C6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73" y="152752"/>
            <a:ext cx="1259632" cy="102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62A59-2AFF-E5BB-930C-4B45BF848484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434FE1B-270B-4167-8FAA-41764243D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239837"/>
              </p:ext>
            </p:extLst>
          </p:nvPr>
        </p:nvGraphicFramePr>
        <p:xfrm>
          <a:off x="212660" y="1530192"/>
          <a:ext cx="5436738" cy="379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400" imgH="2901600" progId="Origin50.Graph">
                  <p:embed/>
                </p:oleObj>
              </mc:Choice>
              <mc:Fallback>
                <p:oleObj name="Graph" r:id="rId2" imgW="4154400" imgH="2901600" progId="Origin50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8434FE1B-270B-4167-8FAA-41764243D0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660" y="1530192"/>
                        <a:ext cx="5436738" cy="379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CEAC468-68DD-EEE7-5D51-13888E694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495227"/>
              </p:ext>
            </p:extLst>
          </p:nvPr>
        </p:nvGraphicFramePr>
        <p:xfrm>
          <a:off x="5580725" y="1530192"/>
          <a:ext cx="5436737" cy="379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5CEAC468-68DD-EEE7-5D51-13888E694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0725" y="1530192"/>
                        <a:ext cx="5436737" cy="3797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DAC3D5-25EC-9883-BE79-FC8068BE7443}"/>
              </a:ext>
            </a:extLst>
          </p:cNvPr>
          <p:cNvSpPr txBox="1"/>
          <p:nvPr/>
        </p:nvSpPr>
        <p:spPr>
          <a:xfrm>
            <a:off x="247991" y="362034"/>
            <a:ext cx="1171353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Многонуклонные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передачи. Реакция 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Теоретический расчет.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9AF86CF-D7F4-73CF-A5FD-99446151DAC3}"/>
              </a:ext>
            </a:extLst>
          </p:cNvPr>
          <p:cNvSpPr txBox="1">
            <a:spLocks/>
          </p:cNvSpPr>
          <p:nvPr/>
        </p:nvSpPr>
        <p:spPr>
          <a:xfrm>
            <a:off x="7329266" y="5349965"/>
            <a:ext cx="6084704" cy="58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Calculated by </a:t>
            </a:r>
            <a:r>
              <a:rPr lang="en-US" sz="1800" dirty="0" err="1"/>
              <a:t>Saiko</a:t>
            </a:r>
            <a:r>
              <a:rPr lang="en-US" sz="1800" dirty="0"/>
              <a:t> V.V.</a:t>
            </a:r>
            <a:endParaRPr lang="ru-RU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BAC57-B102-3E23-9A66-04FC43C0949A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0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0" y="541984"/>
            <a:ext cx="54864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1504" y="188641"/>
            <a:ext cx="7128792" cy="10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Реакция </a:t>
            </a:r>
            <a:r>
              <a:rPr lang="en-US" sz="24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baseline="-25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en-US" sz="2400" b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1666 МэВ (7 МэВ/нуклон)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002228" y="2132856"/>
          <a:ext cx="2994046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r>
                        <a:rPr lang="ru-RU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Ec.m</a:t>
                      </a:r>
                      <a:r>
                        <a:rPr lang="en-US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833MeV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Ec.m</a:t>
                      </a:r>
                      <a:r>
                        <a:rPr lang="en-US" dirty="0"/>
                        <a:t>./EC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  <a:r>
                        <a:rPr lang="ru-RU" dirty="0"/>
                        <a:t>1</a:t>
                      </a:r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Ɵ</a:t>
                      </a:r>
                      <a:r>
                        <a:rPr lang="en-US" baseline="0" dirty="0"/>
                        <a:t> grazing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  <a:r>
                        <a:rPr lang="en-US" dirty="0">
                          <a:latin typeface="Times New Roman"/>
                          <a:cs typeface="Times New Roman"/>
                        </a:rPr>
                        <a:t>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σ</a:t>
                      </a:r>
                      <a:r>
                        <a:rPr lang="en-US" dirty="0"/>
                        <a:t>(Pb_15</a:t>
                      </a:r>
                      <a:r>
                        <a:rPr lang="en-US" dirty="0">
                          <a:latin typeface="Times New Roman"/>
                          <a:cs typeface="Times New Roman"/>
                        </a:rPr>
                        <a:t>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4.3mb/</a:t>
                      </a:r>
                      <a:r>
                        <a:rPr lang="en-US" dirty="0" err="1"/>
                        <a:t>sr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</a:t>
                      </a:r>
                      <a:r>
                        <a:rPr lang="en-US" dirty="0"/>
                        <a:t>(Pb_35</a:t>
                      </a:r>
                      <a:r>
                        <a:rPr lang="en-US" dirty="0">
                          <a:latin typeface="Times New Roman"/>
                          <a:cs typeface="Times New Roman"/>
                        </a:rPr>
                        <a:t>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3.6mb/</a:t>
                      </a:r>
                      <a:r>
                        <a:rPr lang="en-US" dirty="0" err="1"/>
                        <a:t>sr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06B9A8-084F-DBB9-AB0D-A328F939B105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1ED39-8455-41F6-A4E4-C29D2B14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762" y="-335469"/>
            <a:ext cx="6094476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Модернизация установки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CORSET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48EE378A-2DEF-4EF2-B2BC-040395D5BE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4239" y="2057129"/>
            <a:ext cx="4867276" cy="2847974"/>
          </a:xfrm>
          <a:prstGeom prst="rect">
            <a:avLst/>
          </a:prstGeom>
        </p:spPr>
      </p:pic>
      <p:pic>
        <p:nvPicPr>
          <p:cNvPr id="4" name="Picture 4" descr="DSCN0078">
            <a:extLst>
              <a:ext uri="{FF2B5EF4-FFF2-40B4-BE49-F238E27FC236}">
                <a16:creationId xmlns:a16="http://schemas.microsoft.com/office/drawing/2014/main" id="{CA9795E9-D305-43E1-81B6-573EDD668F8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0" y="1663464"/>
            <a:ext cx="2847975" cy="21355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69BEAFE-95FD-40C5-8EA1-9649E34740A7}"/>
              </a:ext>
            </a:extLst>
          </p:cNvPr>
          <p:cNvSpPr/>
          <p:nvPr/>
        </p:nvSpPr>
        <p:spPr>
          <a:xfrm>
            <a:off x="3675563" y="3290616"/>
            <a:ext cx="533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A0970-5903-4B06-850C-26BB75E353EA}"/>
              </a:ext>
            </a:extLst>
          </p:cNvPr>
          <p:cNvSpPr txBox="1"/>
          <p:nvPr/>
        </p:nvSpPr>
        <p:spPr>
          <a:xfrm>
            <a:off x="2690037" y="5907173"/>
            <a:ext cx="922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IRINAL</a:t>
            </a:r>
            <a:r>
              <a:rPr lang="ru-RU" b="1" dirty="0"/>
              <a:t> (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/>
              <a:t>nelastic 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/>
              <a:t>eaction </a:t>
            </a:r>
            <a:r>
              <a:rPr lang="en-US" b="1" dirty="0">
                <a:solidFill>
                  <a:srgbClr val="FF0000"/>
                </a:solidFill>
              </a:rPr>
              <a:t>In</a:t>
            </a:r>
            <a:r>
              <a:rPr lang="en-US" b="1" dirty="0"/>
              <a:t>vestigations 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t 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/>
              <a:t>ow energies</a:t>
            </a:r>
            <a:r>
              <a:rPr lang="ru-RU" b="1" dirty="0"/>
              <a:t>) или </a:t>
            </a:r>
            <a:r>
              <a:rPr lang="en-US" b="1" dirty="0"/>
              <a:t>CORSET</a:t>
            </a:r>
            <a:r>
              <a:rPr lang="ru-RU" b="1" dirty="0"/>
              <a:t>-2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D3830B2-EDD5-4D68-A9AC-A823C03ED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764033"/>
              </p:ext>
            </p:extLst>
          </p:nvPr>
        </p:nvGraphicFramePr>
        <p:xfrm>
          <a:off x="663880" y="4203043"/>
          <a:ext cx="3132348" cy="1172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4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176">
                <a:tc>
                  <a:txBody>
                    <a:bodyPr/>
                    <a:lstStyle/>
                    <a:p>
                      <a:r>
                        <a:rPr lang="en-US" sz="1100" dirty="0"/>
                        <a:t>Time resolution </a:t>
                      </a:r>
                      <a:endParaRPr lang="ru-R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180-200 </a:t>
                      </a:r>
                      <a:r>
                        <a:rPr lang="en-US" sz="1100" dirty="0" err="1"/>
                        <a:t>ps</a:t>
                      </a:r>
                      <a:endParaRPr lang="ru-R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76">
                <a:tc>
                  <a:txBody>
                    <a:bodyPr/>
                    <a:lstStyle/>
                    <a:p>
                      <a:r>
                        <a:rPr lang="en-US" sz="1100" b="1" dirty="0"/>
                        <a:t>Angular resolution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0.5°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176">
                <a:tc>
                  <a:txBody>
                    <a:bodyPr/>
                    <a:lstStyle/>
                    <a:p>
                      <a:r>
                        <a:rPr lang="en-US" sz="1100" b="1" dirty="0"/>
                        <a:t>Mass resolution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±4 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176">
                <a:tc>
                  <a:txBody>
                    <a:bodyPr/>
                    <a:lstStyle/>
                    <a:p>
                      <a:r>
                        <a:rPr lang="en-US" sz="1100" b="1" dirty="0"/>
                        <a:t>Energy resolution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±2%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BAB08-BFCA-4A7C-9812-36E26F55D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91" y="2010834"/>
            <a:ext cx="4825209" cy="2714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1D2DA-FA43-41D9-D8ED-557B30B393F7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7915F-3ED7-2517-80D2-118DB324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Схематическое изображение установки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CORSET-2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54AA36-A29F-5934-FD61-C09D49B5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012" y="810106"/>
            <a:ext cx="7488127" cy="5535606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D713BD97-98C7-6381-7B3D-91F64D7AF77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403" y="2153922"/>
            <a:ext cx="4867276" cy="2847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C69A3-F725-16C7-0E3C-5C9CED9C6CE2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9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346A9B-009D-433F-8EC4-78BA7E2F9C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53" y="856421"/>
            <a:ext cx="7392547" cy="5145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634983F-2A03-4AA5-87CA-CE6792532F48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954715" y="3227240"/>
            <a:ext cx="3495293" cy="2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EF7A360-7E33-4ED6-88BC-C66B46C00EB3}"/>
              </a:ext>
            </a:extLst>
          </p:cNvPr>
          <p:cNvCxnSpPr>
            <a:cxnSpLocks/>
          </p:cNvCxnSpPr>
          <p:nvPr/>
        </p:nvCxnSpPr>
        <p:spPr>
          <a:xfrm flipV="1">
            <a:off x="8472868" y="2574196"/>
            <a:ext cx="2330545" cy="653044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43B0DE-08F5-4082-9ADD-15CD7240CD24}"/>
              </a:ext>
            </a:extLst>
          </p:cNvPr>
          <p:cNvCxnSpPr>
            <a:cxnSpLocks/>
          </p:cNvCxnSpPr>
          <p:nvPr/>
        </p:nvCxnSpPr>
        <p:spPr>
          <a:xfrm>
            <a:off x="8427907" y="3261661"/>
            <a:ext cx="778185" cy="1022143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460517C3-B7AD-48B7-8B14-8B069381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5341" y="1916833"/>
            <a:ext cx="169918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208</a:t>
            </a:r>
            <a:r>
              <a:rPr lang="ru-RU" sz="2250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Pb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=15</a:t>
            </a:r>
            <a:r>
              <a:rPr lang="en-US" sz="2250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6913C8-AE48-47D5-83F6-E39201B6A37E}"/>
              </a:ext>
            </a:extLst>
          </p:cNvPr>
          <p:cNvSpPr txBox="1"/>
          <p:nvPr/>
        </p:nvSpPr>
        <p:spPr>
          <a:xfrm>
            <a:off x="8031517" y="4283804"/>
            <a:ext cx="163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268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No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50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000395DD-5FC4-421A-8D50-EDC91D536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008" y="3099070"/>
            <a:ext cx="45719" cy="2563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70F6A-1A41-46D3-B381-F7545BD3D853}"/>
              </a:ext>
            </a:extLst>
          </p:cNvPr>
          <p:cNvSpPr txBox="1"/>
          <p:nvPr/>
        </p:nvSpPr>
        <p:spPr>
          <a:xfrm>
            <a:off x="3990172" y="269758"/>
            <a:ext cx="520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Бинарный канал реакции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9B0431D-5B41-C66D-42EB-B91EAE18C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2"/>
          <a:stretch/>
        </p:blipFill>
        <p:spPr bwMode="auto">
          <a:xfrm>
            <a:off x="454648" y="2183495"/>
            <a:ext cx="3644246" cy="18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F4446D-97EB-89C3-9EE5-07C1AABE2B23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486C6A-D31A-4E1F-8217-8E02984DE3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53" y="856421"/>
            <a:ext cx="7392547" cy="5145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634983F-2A03-4AA5-87CA-CE6792532F4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021390" y="3202813"/>
            <a:ext cx="3432048" cy="2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EF7A360-7E33-4ED6-88BC-C66B46C00EB3}"/>
              </a:ext>
            </a:extLst>
          </p:cNvPr>
          <p:cNvCxnSpPr>
            <a:cxnSpLocks/>
          </p:cNvCxnSpPr>
          <p:nvPr/>
        </p:nvCxnSpPr>
        <p:spPr>
          <a:xfrm flipV="1">
            <a:off x="8499156" y="2492896"/>
            <a:ext cx="2448272" cy="709918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43B0DE-08F5-4082-9ADD-15CD7240CD24}"/>
              </a:ext>
            </a:extLst>
          </p:cNvPr>
          <p:cNvCxnSpPr>
            <a:cxnSpLocks/>
          </p:cNvCxnSpPr>
          <p:nvPr/>
        </p:nvCxnSpPr>
        <p:spPr>
          <a:xfrm flipH="1">
            <a:off x="7635060" y="3202813"/>
            <a:ext cx="864096" cy="452374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460517C3-B7AD-48B7-8B14-8B069381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1644" y="1839669"/>
            <a:ext cx="169918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208</a:t>
            </a:r>
            <a:r>
              <a:rPr lang="ru-RU" sz="2250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Pb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=15</a:t>
            </a:r>
            <a:r>
              <a:rPr lang="en-US" sz="2250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EFC638C-B94B-49C9-B3D2-051031910F99}"/>
              </a:ext>
            </a:extLst>
          </p:cNvPr>
          <p:cNvCxnSpPr>
            <a:cxnSpLocks/>
          </p:cNvCxnSpPr>
          <p:nvPr/>
        </p:nvCxnSpPr>
        <p:spPr>
          <a:xfrm>
            <a:off x="8499156" y="3202813"/>
            <a:ext cx="1512168" cy="452374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3E6872-C1CB-49AC-A23C-5428CE28B884}"/>
              </a:ext>
            </a:extLst>
          </p:cNvPr>
          <p:cNvSpPr txBox="1"/>
          <p:nvPr/>
        </p:nvSpPr>
        <p:spPr>
          <a:xfrm>
            <a:off x="9435260" y="3922894"/>
            <a:ext cx="17641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FF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=27</a:t>
            </a:r>
            <a:r>
              <a:rPr lang="en-US" sz="2250" dirty="0">
                <a:solidFill>
                  <a:prstClr val="white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72FE547-3EDF-48C6-940B-137B25DD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38" y="3074643"/>
            <a:ext cx="45719" cy="2563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27E2E-A25C-4E7D-98D6-52FD4BB10B20}"/>
              </a:ext>
            </a:extLst>
          </p:cNvPr>
          <p:cNvSpPr txBox="1"/>
          <p:nvPr/>
        </p:nvSpPr>
        <p:spPr>
          <a:xfrm>
            <a:off x="5978876" y="3903418"/>
            <a:ext cx="17641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FF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=141</a:t>
            </a:r>
            <a:r>
              <a:rPr lang="en-US" sz="2250" dirty="0">
                <a:solidFill>
                  <a:prstClr val="white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3EDA2-D201-401C-B897-325C554E6898}"/>
              </a:ext>
            </a:extLst>
          </p:cNvPr>
          <p:cNvSpPr txBox="1"/>
          <p:nvPr/>
        </p:nvSpPr>
        <p:spPr>
          <a:xfrm>
            <a:off x="3087856" y="307963"/>
            <a:ext cx="646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 последовательного деления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0BC59FB-AB07-9F4E-C4E6-C8674DAAF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2"/>
          <a:stretch/>
        </p:blipFill>
        <p:spPr bwMode="auto">
          <a:xfrm>
            <a:off x="454648" y="2183495"/>
            <a:ext cx="3644246" cy="18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5DAC22-3610-64B9-8B3E-9B5FBD04C548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33EC5B-9D77-2EEA-1CD3-5B67907153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53" y="884858"/>
            <a:ext cx="7392547" cy="5145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634983F-2A03-4AA5-87CA-CE6792532F48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530399" y="3189715"/>
            <a:ext cx="2913523" cy="1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EF7A360-7E33-4ED6-88BC-C66B46C00EB3}"/>
              </a:ext>
            </a:extLst>
          </p:cNvPr>
          <p:cNvCxnSpPr>
            <a:cxnSpLocks/>
          </p:cNvCxnSpPr>
          <p:nvPr/>
        </p:nvCxnSpPr>
        <p:spPr>
          <a:xfrm flipV="1">
            <a:off x="8486587" y="1964114"/>
            <a:ext cx="2053578" cy="1237014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43B0DE-08F5-4082-9ADD-15CD7240CD24}"/>
              </a:ext>
            </a:extLst>
          </p:cNvPr>
          <p:cNvCxnSpPr>
            <a:cxnSpLocks/>
          </p:cNvCxnSpPr>
          <p:nvPr/>
        </p:nvCxnSpPr>
        <p:spPr>
          <a:xfrm>
            <a:off x="8451933" y="3260258"/>
            <a:ext cx="792088" cy="858080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460517C3-B7AD-48B7-8B14-8B069381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062" y="1332386"/>
            <a:ext cx="169918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208</a:t>
            </a:r>
            <a:r>
              <a:rPr lang="ru-RU" sz="2250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Pb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=35</a:t>
            </a:r>
            <a:r>
              <a:rPr lang="en-US" sz="2250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6913C8-AE48-47D5-83F6-E39201B6A37E}"/>
              </a:ext>
            </a:extLst>
          </p:cNvPr>
          <p:cNvSpPr txBox="1"/>
          <p:nvPr/>
        </p:nvSpPr>
        <p:spPr>
          <a:xfrm>
            <a:off x="8118648" y="4118338"/>
            <a:ext cx="163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268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No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=45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000395DD-5FC4-421A-8D50-EDC91D536C1D}"/>
              </a:ext>
            </a:extLst>
          </p:cNvPr>
          <p:cNvSpPr>
            <a:spLocks noChangeArrowheads="1"/>
          </p:cNvSpPr>
          <p:nvPr/>
        </p:nvSpPr>
        <p:spPr bwMode="auto">
          <a:xfrm rot="1797253">
            <a:off x="8440869" y="3072958"/>
            <a:ext cx="45719" cy="2563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D7A4E-B52B-44AF-B821-7DAB80143245}"/>
              </a:ext>
            </a:extLst>
          </p:cNvPr>
          <p:cNvSpPr txBox="1"/>
          <p:nvPr/>
        </p:nvSpPr>
        <p:spPr>
          <a:xfrm>
            <a:off x="6795750" y="174954"/>
            <a:ext cx="445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вылета свинца 35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4779B6B-EAD5-2D05-4D19-44E96F420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7" b="48699"/>
          <a:stretch/>
        </p:blipFill>
        <p:spPr bwMode="auto">
          <a:xfrm>
            <a:off x="327058" y="2223404"/>
            <a:ext cx="3644246" cy="19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4055F3-6847-9E5F-A7E2-83677CFA99CF}"/>
              </a:ext>
            </a:extLst>
          </p:cNvPr>
          <p:cNvSpPr txBox="1"/>
          <p:nvPr/>
        </p:nvSpPr>
        <p:spPr>
          <a:xfrm>
            <a:off x="3990172" y="269758"/>
            <a:ext cx="520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Бинарный канал реакции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C1D71-30C7-35F7-2D0D-2B2723B8B249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61E03C-438B-AAD6-12CC-8155C5CFDD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53" y="677476"/>
            <a:ext cx="7392547" cy="5145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634983F-2A03-4AA5-87CA-CE6792532F4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594304" y="2987440"/>
            <a:ext cx="2853092" cy="35105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EF7A360-7E33-4ED6-88BC-C66B46C00EB3}"/>
              </a:ext>
            </a:extLst>
          </p:cNvPr>
          <p:cNvCxnSpPr>
            <a:cxnSpLocks/>
          </p:cNvCxnSpPr>
          <p:nvPr/>
        </p:nvCxnSpPr>
        <p:spPr>
          <a:xfrm flipV="1">
            <a:off x="8489015" y="1721624"/>
            <a:ext cx="2117390" cy="1278877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43B0DE-08F5-4082-9ADD-15CD7240CD24}"/>
              </a:ext>
            </a:extLst>
          </p:cNvPr>
          <p:cNvCxnSpPr>
            <a:cxnSpLocks/>
          </p:cNvCxnSpPr>
          <p:nvPr/>
        </p:nvCxnSpPr>
        <p:spPr>
          <a:xfrm>
            <a:off x="8489015" y="3000500"/>
            <a:ext cx="69141" cy="941338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7">
            <a:extLst>
              <a:ext uri="{FF2B5EF4-FFF2-40B4-BE49-F238E27FC236}">
                <a16:creationId xmlns:a16="http://schemas.microsoft.com/office/drawing/2014/main" id="{460517C3-B7AD-48B7-8B14-8B069381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8882" y="728823"/>
            <a:ext cx="169918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aseline="30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208</a:t>
            </a:r>
            <a:r>
              <a:rPr lang="ru-RU" sz="2250" dirty="0" err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Pb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=35</a:t>
            </a:r>
            <a:r>
              <a:rPr lang="en-US" sz="2250" dirty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EFC638C-B94B-49C9-B3D2-051031910F9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495727" y="3022545"/>
            <a:ext cx="1840649" cy="646552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3E6872-C1CB-49AC-A23C-5428CE28B884}"/>
              </a:ext>
            </a:extLst>
          </p:cNvPr>
          <p:cNvSpPr txBox="1"/>
          <p:nvPr/>
        </p:nvSpPr>
        <p:spPr>
          <a:xfrm>
            <a:off x="9454277" y="3669097"/>
            <a:ext cx="17641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FF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=27</a:t>
            </a:r>
            <a:r>
              <a:rPr lang="en-US" sz="2250" dirty="0">
                <a:solidFill>
                  <a:prstClr val="white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72FE547-3EDF-48C6-940B-137B25DDDE10}"/>
              </a:ext>
            </a:extLst>
          </p:cNvPr>
          <p:cNvSpPr>
            <a:spLocks noChangeArrowheads="1"/>
          </p:cNvSpPr>
          <p:nvPr/>
        </p:nvSpPr>
        <p:spPr bwMode="auto">
          <a:xfrm rot="2090926">
            <a:off x="8443297" y="2872330"/>
            <a:ext cx="45719" cy="2563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27E2E-A25C-4E7D-98D6-52FD4BB10B20}"/>
              </a:ext>
            </a:extLst>
          </p:cNvPr>
          <p:cNvSpPr txBox="1"/>
          <p:nvPr/>
        </p:nvSpPr>
        <p:spPr>
          <a:xfrm>
            <a:off x="7565297" y="3941838"/>
            <a:ext cx="17641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FF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250" baseline="-2500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lab</a:t>
            </a:r>
            <a:r>
              <a:rPr lang="en-US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=83</a:t>
            </a:r>
            <a:r>
              <a:rPr lang="en-US" sz="2250" dirty="0">
                <a:solidFill>
                  <a:prstClr val="white"/>
                </a:solidFill>
                <a:latin typeface="Times New Roman"/>
                <a:cs typeface="Times New Roman"/>
              </a:rPr>
              <a:t>º</a:t>
            </a:r>
            <a:r>
              <a:rPr lang="ru-RU" sz="2250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89463-735C-419C-A812-C6F81D6CA777}"/>
              </a:ext>
            </a:extLst>
          </p:cNvPr>
          <p:cNvSpPr txBox="1"/>
          <p:nvPr/>
        </p:nvSpPr>
        <p:spPr>
          <a:xfrm>
            <a:off x="6789982" y="-118929"/>
            <a:ext cx="445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вылета свинца 35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6C3133C5-18CB-D130-304F-CD11A3E95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7" b="48699"/>
          <a:stretch/>
        </p:blipFill>
        <p:spPr bwMode="auto">
          <a:xfrm>
            <a:off x="327058" y="2223404"/>
            <a:ext cx="3644246" cy="19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90203C-A76D-F59C-909D-21A8D8C5CA69}"/>
              </a:ext>
            </a:extLst>
          </p:cNvPr>
          <p:cNvSpPr txBox="1"/>
          <p:nvPr/>
        </p:nvSpPr>
        <p:spPr>
          <a:xfrm>
            <a:off x="3080085" y="97562"/>
            <a:ext cx="646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 последовательного деления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D0CB04-2C29-7D2A-E7AF-D8D8E7E5E98E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690FE-4208-4991-BC7D-010BE545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0913"/>
            <a:ext cx="10515600" cy="38490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264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Fm+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183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132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Sn+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132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Sn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26</a:t>
            </a:r>
            <a:r>
              <a:rPr lang="ru-RU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179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134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Sb+</a:t>
            </a:r>
            <a:r>
              <a:rPr lang="en-US" sz="49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134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Sb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1B872-43AD-B179-EBEC-840818C25892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31368-A51E-939B-2B8F-50B62F32A9BF}"/>
              </a:ext>
            </a:extLst>
          </p:cNvPr>
          <p:cNvSpPr txBox="1"/>
          <p:nvPr/>
        </p:nvSpPr>
        <p:spPr>
          <a:xfrm>
            <a:off x="4250475" y="194474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реакция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4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824396B-4015-47A3-93FF-82F961F201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5364" y="668632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B824396B-4015-47A3-93FF-82F961F201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5364" y="668632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BB6D87B-7924-456A-AA16-613D35470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6340" y="657999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32440" imgH="2901600" progId="Origin50.Graph">
                  <p:embed/>
                </p:oleObj>
              </mc:Choice>
              <mc:Fallback>
                <p:oleObj name="Graph" r:id="rId5" imgW="4132440" imgH="2901600" progId="Origin50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1BB6D87B-7924-456A-AA16-613D35470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36340" y="657999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43D27F8-4A3B-4947-8A14-C5B2072D9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7134" y="3501470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4132440" imgH="2901600" progId="Origin50.Graph">
                  <p:embed/>
                </p:oleObj>
              </mc:Choice>
              <mc:Fallback>
                <p:oleObj name="Graph" r:id="rId7" imgW="4132440" imgH="2901600" progId="Origin50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843D27F8-4A3B-4947-8A14-C5B2072D95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07134" y="3501470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3C2F81E-DB78-4119-87EC-E6593ECD87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697" y="3482165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4132440" imgH="2901600" progId="Origin50.Graph">
                  <p:embed/>
                </p:oleObj>
              </mc:Choice>
              <mc:Fallback>
                <p:oleObj name="Graph" r:id="rId9" imgW="4132440" imgH="2901600" progId="Origin50.Graph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3C2F81E-DB78-4119-87EC-E6593ECD87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1697" y="3482165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D86D6F-10D2-4164-9726-A63A8DDAE1FF}"/>
              </a:ext>
            </a:extLst>
          </p:cNvPr>
          <p:cNvSpPr txBox="1"/>
          <p:nvPr/>
        </p:nvSpPr>
        <p:spPr>
          <a:xfrm>
            <a:off x="2073349" y="138223"/>
            <a:ext cx="74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расчеты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9270888-3B08-401E-8A3B-17D7F80DD3EB}"/>
              </a:ext>
            </a:extLst>
          </p:cNvPr>
          <p:cNvSpPr txBox="1">
            <a:spLocks/>
          </p:cNvSpPr>
          <p:nvPr/>
        </p:nvSpPr>
        <p:spPr>
          <a:xfrm>
            <a:off x="7075867" y="6093007"/>
            <a:ext cx="6084704" cy="58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Calculated by </a:t>
            </a:r>
            <a:r>
              <a:rPr lang="en-US" sz="1800" dirty="0" err="1"/>
              <a:t>Saiko</a:t>
            </a:r>
            <a:r>
              <a:rPr lang="en-US" sz="1800" dirty="0"/>
              <a:t> V.V.</a:t>
            </a:r>
            <a:endParaRPr lang="ru-R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63656-AE65-28AC-D662-DDCEA1A71BD3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6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r_process_and_abbundance">
            <a:extLst>
              <a:ext uri="{FF2B5EF4-FFF2-40B4-BE49-F238E27FC236}">
                <a16:creationId xmlns:a16="http://schemas.microsoft.com/office/drawing/2014/main" id="{859E1ED6-F452-DB7B-52E4-B622366C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84226"/>
            <a:ext cx="846455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0" name="Rectangle 2">
            <a:extLst>
              <a:ext uri="{FF2B5EF4-FFF2-40B4-BE49-F238E27FC236}">
                <a16:creationId xmlns:a16="http://schemas.microsoft.com/office/drawing/2014/main" id="{9F2AE946-1795-020F-7DF1-DFDC8CCE15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810" y="380999"/>
            <a:ext cx="10032380" cy="5334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Получение нейтронно-обогащенных изотопов тяжелых</a:t>
            </a:r>
            <a:r>
              <a:rPr lang="en-US" altLang="ru-RU" sz="2400" b="1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и сверхтяжелых ядер</a:t>
            </a:r>
          </a:p>
        </p:txBody>
      </p:sp>
      <p:sp>
        <p:nvSpPr>
          <p:cNvPr id="268292" name="Oval 11">
            <a:extLst>
              <a:ext uri="{FF2B5EF4-FFF2-40B4-BE49-F238E27FC236}">
                <a16:creationId xmlns:a16="http://schemas.microsoft.com/office/drawing/2014/main" id="{D9870314-A602-4DD5-9085-583E2A27F6FB}"/>
              </a:ext>
            </a:extLst>
          </p:cNvPr>
          <p:cNvSpPr>
            <a:spLocks noChangeArrowheads="1"/>
          </p:cNvSpPr>
          <p:nvPr/>
        </p:nvSpPr>
        <p:spPr bwMode="auto">
          <a:xfrm rot="19505351">
            <a:off x="2191360" y="5242540"/>
            <a:ext cx="2820757" cy="469548"/>
          </a:xfrm>
          <a:prstGeom prst="ellipse">
            <a:avLst/>
          </a:prstGeom>
          <a:solidFill>
            <a:schemeClr val="bg1">
              <a:alpha val="3411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Реакции фрагментации</a:t>
            </a:r>
            <a:endParaRPr lang="en-US" altLang="ru-RU" sz="16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21C75DF1-C83C-384A-3040-4775C40FB379}"/>
              </a:ext>
            </a:extLst>
          </p:cNvPr>
          <p:cNvSpPr>
            <a:spLocks noChangeArrowheads="1"/>
          </p:cNvSpPr>
          <p:nvPr/>
        </p:nvSpPr>
        <p:spPr bwMode="auto">
          <a:xfrm rot="19754500">
            <a:off x="4227325" y="4017233"/>
            <a:ext cx="2456006" cy="585708"/>
          </a:xfrm>
          <a:prstGeom prst="ellipse">
            <a:avLst/>
          </a:prstGeom>
          <a:solidFill>
            <a:schemeClr val="bg1">
              <a:alpha val="3411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Деление</a:t>
            </a:r>
            <a:endParaRPr lang="en-US" altLang="ru-RU" sz="20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96846FB8-2676-321D-1015-192D03821C5A}"/>
              </a:ext>
            </a:extLst>
          </p:cNvPr>
          <p:cNvSpPr>
            <a:spLocks noChangeArrowheads="1"/>
          </p:cNvSpPr>
          <p:nvPr/>
        </p:nvSpPr>
        <p:spPr bwMode="auto">
          <a:xfrm rot="19754500">
            <a:off x="6248572" y="2455610"/>
            <a:ext cx="4003022" cy="585708"/>
          </a:xfrm>
          <a:prstGeom prst="ellipse">
            <a:avLst/>
          </a:prstGeom>
          <a:solidFill>
            <a:schemeClr val="bg1">
              <a:alpha val="3411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Реакции </a:t>
            </a:r>
            <a:r>
              <a:rPr lang="ru-RU" alt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многонуклонных</a:t>
            </a:r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передач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B4CA0-DD98-4A3B-E0CE-164C1AC7D2F3}"/>
              </a:ext>
            </a:extLst>
          </p:cNvPr>
          <p:cNvSpPr txBox="1"/>
          <p:nvPr/>
        </p:nvSpPr>
        <p:spPr>
          <a:xfrm>
            <a:off x="2562447" y="4752753"/>
            <a:ext cx="7318749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с использованием радиоактивных пучков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Ядерные реакторы или ядерные взрывы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</a:t>
            </a:r>
          </a:p>
        </p:txBody>
      </p:sp>
      <p:sp>
        <p:nvSpPr>
          <p:cNvPr id="11" name="Стрелка: изогнутая влево 10">
            <a:extLst>
              <a:ext uri="{FF2B5EF4-FFF2-40B4-BE49-F238E27FC236}">
                <a16:creationId xmlns:a16="http://schemas.microsoft.com/office/drawing/2014/main" id="{47A2A427-37F5-ADCB-23F1-1A7C8CC00DFB}"/>
              </a:ext>
            </a:extLst>
          </p:cNvPr>
          <p:cNvSpPr/>
          <p:nvPr/>
        </p:nvSpPr>
        <p:spPr>
          <a:xfrm flipV="1">
            <a:off x="9255512" y="2236748"/>
            <a:ext cx="1519842" cy="3716334"/>
          </a:xfrm>
          <a:prstGeom prst="curvedLeftArrow">
            <a:avLst>
              <a:gd name="adj1" fmla="val 14474"/>
              <a:gd name="adj2" fmla="val 40308"/>
              <a:gd name="adj3" fmla="val 30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3FFAC-B412-467B-25A7-5C6093780A96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2" grpId="0" animBg="1"/>
      <p:bldP spid="5" grpId="0" animBg="1"/>
      <p:bldP spid="6" grpId="0" animBg="1"/>
      <p:bldP spid="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ED4F23C-BF10-4519-8AFF-AC3851511F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5364" y="679266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32440" imgH="2901600" progId="Origin50.Graph">
                  <p:embed/>
                </p:oleObj>
              </mc:Choice>
              <mc:Fallback>
                <p:oleObj name="Graph" r:id="rId2" imgW="4132440" imgH="2901600" progId="Origin50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2ED4F23C-BF10-4519-8AFF-AC3851511F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5364" y="679266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B52A324-599E-4DE7-A757-0C1B54B667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679266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32440" imgH="2901600" progId="Origin50.Graph">
                  <p:embed/>
                </p:oleObj>
              </mc:Choice>
              <mc:Fallback>
                <p:oleObj name="Graph" r:id="rId4" imgW="4132440" imgH="2901600" progId="Origin50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DB52A324-599E-4DE7-A757-0C1B54B66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679266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398CC2B-7DE8-46E3-B429-08B515461F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5999" y="3276784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32440" imgH="2901600" progId="Origin50.Graph">
                  <p:embed/>
                </p:oleObj>
              </mc:Choice>
              <mc:Fallback>
                <p:oleObj name="Graph" r:id="rId6" imgW="4132440" imgH="2901600" progId="Origin50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2398CC2B-7DE8-46E3-B429-08B515461F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5999" y="3276784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5872EF8-2DBA-4D6A-8AC3-4FE0F1546F57}"/>
              </a:ext>
            </a:extLst>
          </p:cNvPr>
          <p:cNvSpPr txBox="1">
            <a:spLocks/>
          </p:cNvSpPr>
          <p:nvPr/>
        </p:nvSpPr>
        <p:spPr>
          <a:xfrm>
            <a:off x="6997809" y="6033883"/>
            <a:ext cx="6084704" cy="58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Calculated by </a:t>
            </a:r>
            <a:r>
              <a:rPr lang="en-US" sz="1800" dirty="0" err="1"/>
              <a:t>Saiko</a:t>
            </a:r>
            <a:r>
              <a:rPr lang="en-US" sz="1800" dirty="0"/>
              <a:t> V.V.</a:t>
            </a:r>
            <a:endParaRPr lang="ru-RU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8B93E-F3D7-99AB-F9DB-5B6B45E7DF97}"/>
              </a:ext>
            </a:extLst>
          </p:cNvPr>
          <p:cNvSpPr txBox="1"/>
          <p:nvPr/>
        </p:nvSpPr>
        <p:spPr>
          <a:xfrm>
            <a:off x="2073349" y="138223"/>
            <a:ext cx="74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расчеты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1260B-5A27-6C50-9519-F95C50A2CFE5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FD608C-B065-4BAD-B065-7757BEA74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48" y="3276786"/>
            <a:ext cx="4133446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84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696A4-1D96-30FC-AB77-1EE0ED498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57" y="864935"/>
            <a:ext cx="8014031" cy="5667087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EC8F5D2-E47C-1B93-1EF6-8277DEBFCFC1}"/>
              </a:ext>
            </a:extLst>
          </p:cNvPr>
          <p:cNvCxnSpPr>
            <a:cxnSpLocks/>
          </p:cNvCxnSpPr>
          <p:nvPr/>
        </p:nvCxnSpPr>
        <p:spPr>
          <a:xfrm>
            <a:off x="2307262" y="3661180"/>
            <a:ext cx="2330201" cy="0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7DC1E8E-7E05-FB1B-7C6F-B9F450153C6F}"/>
              </a:ext>
            </a:extLst>
          </p:cNvPr>
          <p:cNvCxnSpPr>
            <a:cxnSpLocks/>
          </p:cNvCxnSpPr>
          <p:nvPr/>
        </p:nvCxnSpPr>
        <p:spPr>
          <a:xfrm flipV="1">
            <a:off x="4680128" y="2597976"/>
            <a:ext cx="1497385" cy="1074616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52B5AC7-B0D4-A80A-088D-1403C8DA3F85}"/>
              </a:ext>
            </a:extLst>
          </p:cNvPr>
          <p:cNvCxnSpPr>
            <a:cxnSpLocks/>
          </p:cNvCxnSpPr>
          <p:nvPr/>
        </p:nvCxnSpPr>
        <p:spPr>
          <a:xfrm>
            <a:off x="4645474" y="3731722"/>
            <a:ext cx="702700" cy="875808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C8B902B-2F79-2F89-B702-71A849AFA430}"/>
              </a:ext>
            </a:extLst>
          </p:cNvPr>
          <p:cNvCxnSpPr>
            <a:cxnSpLocks/>
          </p:cNvCxnSpPr>
          <p:nvPr/>
        </p:nvCxnSpPr>
        <p:spPr>
          <a:xfrm>
            <a:off x="2144734" y="3661180"/>
            <a:ext cx="2492729" cy="0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F4ABF4D-8C02-1663-7615-A10889F07196}"/>
              </a:ext>
            </a:extLst>
          </p:cNvPr>
          <p:cNvCxnSpPr>
            <a:cxnSpLocks/>
          </p:cNvCxnSpPr>
          <p:nvPr/>
        </p:nvCxnSpPr>
        <p:spPr>
          <a:xfrm flipV="1">
            <a:off x="4679082" y="2342795"/>
            <a:ext cx="669092" cy="1307753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A684D9A-F7B3-10E7-2F5C-82DE239D9E48}"/>
              </a:ext>
            </a:extLst>
          </p:cNvPr>
          <p:cNvCxnSpPr>
            <a:cxnSpLocks/>
          </p:cNvCxnSpPr>
          <p:nvPr/>
        </p:nvCxnSpPr>
        <p:spPr>
          <a:xfrm>
            <a:off x="4645474" y="3709678"/>
            <a:ext cx="575995" cy="739693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AE01702-8F45-2D7B-304F-8B821311765D}"/>
              </a:ext>
            </a:extLst>
          </p:cNvPr>
          <p:cNvCxnSpPr>
            <a:cxnSpLocks/>
          </p:cNvCxnSpPr>
          <p:nvPr/>
        </p:nvCxnSpPr>
        <p:spPr>
          <a:xfrm flipV="1">
            <a:off x="4685794" y="3033912"/>
            <a:ext cx="2374222" cy="638680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8B4862F-931B-91C7-545D-68EF44D5C2E9}"/>
              </a:ext>
            </a:extLst>
          </p:cNvPr>
          <p:cNvSpPr txBox="1"/>
          <p:nvPr/>
        </p:nvSpPr>
        <p:spPr>
          <a:xfrm>
            <a:off x="2073349" y="138223"/>
            <a:ext cx="74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возможностей установки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CORSET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Тестовая реакция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Bi+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B3E88-8BC1-588D-81E0-6FD531B06C0F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0FD74-86C2-A526-3B68-B8FB773BEDF2}"/>
              </a:ext>
            </a:extLst>
          </p:cNvPr>
          <p:cNvSpPr txBox="1"/>
          <p:nvPr/>
        </p:nvSpPr>
        <p:spPr>
          <a:xfrm>
            <a:off x="5257173" y="3936975"/>
            <a:ext cx="8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3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D12CD78-1060-F88E-22D2-AE538702C83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97441" y="3306216"/>
            <a:ext cx="129345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843D451-BCEF-5C85-386B-0F191C37A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487901"/>
              </p:ext>
            </p:extLst>
          </p:nvPr>
        </p:nvGraphicFramePr>
        <p:xfrm>
          <a:off x="1254554" y="3026842"/>
          <a:ext cx="5051425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554" y="3026842"/>
                        <a:ext cx="5051425" cy="3529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D71EACA-41FE-F1AB-5308-E1D7103F8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18" y="565923"/>
            <a:ext cx="3753474" cy="26464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789017BC-9133-418E-675D-E2C23C3A4A8B}"/>
              </a:ext>
            </a:extLst>
          </p:cNvPr>
          <p:cNvSpPr/>
          <p:nvPr/>
        </p:nvSpPr>
        <p:spPr>
          <a:xfrm rot="16200000">
            <a:off x="5769859" y="4080495"/>
            <a:ext cx="616226" cy="1249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A6CB9CB9-A2E5-6E0D-664E-712E779B8ECD}"/>
              </a:ext>
            </a:extLst>
          </p:cNvPr>
          <p:cNvSpPr/>
          <p:nvPr/>
        </p:nvSpPr>
        <p:spPr>
          <a:xfrm>
            <a:off x="2521718" y="3925809"/>
            <a:ext cx="1980000" cy="1808922"/>
          </a:xfrm>
          <a:custGeom>
            <a:avLst/>
            <a:gdLst>
              <a:gd name="connsiteX0" fmla="*/ 119270 w 1967948"/>
              <a:gd name="connsiteY0" fmla="*/ 1749287 h 1808922"/>
              <a:gd name="connsiteX1" fmla="*/ 655983 w 1967948"/>
              <a:gd name="connsiteY1" fmla="*/ 1570383 h 1808922"/>
              <a:gd name="connsiteX2" fmla="*/ 974035 w 1967948"/>
              <a:gd name="connsiteY2" fmla="*/ 1381539 h 1808922"/>
              <a:gd name="connsiteX3" fmla="*/ 1103244 w 1967948"/>
              <a:gd name="connsiteY3" fmla="*/ 1242392 h 1808922"/>
              <a:gd name="connsiteX4" fmla="*/ 1152939 w 1967948"/>
              <a:gd name="connsiteY4" fmla="*/ 1123122 h 1808922"/>
              <a:gd name="connsiteX5" fmla="*/ 1262270 w 1967948"/>
              <a:gd name="connsiteY5" fmla="*/ 864705 h 1808922"/>
              <a:gd name="connsiteX6" fmla="*/ 1381539 w 1967948"/>
              <a:gd name="connsiteY6" fmla="*/ 626165 h 1808922"/>
              <a:gd name="connsiteX7" fmla="*/ 1461052 w 1967948"/>
              <a:gd name="connsiteY7" fmla="*/ 417444 h 1808922"/>
              <a:gd name="connsiteX8" fmla="*/ 1540565 w 1967948"/>
              <a:gd name="connsiteY8" fmla="*/ 168965 h 1808922"/>
              <a:gd name="connsiteX9" fmla="*/ 1630018 w 1967948"/>
              <a:gd name="connsiteY9" fmla="*/ 19878 h 1808922"/>
              <a:gd name="connsiteX10" fmla="*/ 1848678 w 1967948"/>
              <a:gd name="connsiteY10" fmla="*/ 0 h 1808922"/>
              <a:gd name="connsiteX11" fmla="*/ 1958009 w 1967948"/>
              <a:gd name="connsiteY11" fmla="*/ 9939 h 1808922"/>
              <a:gd name="connsiteX12" fmla="*/ 1958009 w 1967948"/>
              <a:gd name="connsiteY12" fmla="*/ 139148 h 1808922"/>
              <a:gd name="connsiteX13" fmla="*/ 1967948 w 1967948"/>
              <a:gd name="connsiteY13" fmla="*/ 318052 h 1808922"/>
              <a:gd name="connsiteX14" fmla="*/ 1948070 w 1967948"/>
              <a:gd name="connsiteY14" fmla="*/ 447261 h 1808922"/>
              <a:gd name="connsiteX15" fmla="*/ 1908313 w 1967948"/>
              <a:gd name="connsiteY15" fmla="*/ 616226 h 1808922"/>
              <a:gd name="connsiteX16" fmla="*/ 1858618 w 1967948"/>
              <a:gd name="connsiteY16" fmla="*/ 765313 h 1808922"/>
              <a:gd name="connsiteX17" fmla="*/ 1779104 w 1967948"/>
              <a:gd name="connsiteY17" fmla="*/ 904461 h 1808922"/>
              <a:gd name="connsiteX18" fmla="*/ 1719470 w 1967948"/>
              <a:gd name="connsiteY18" fmla="*/ 1083365 h 1808922"/>
              <a:gd name="connsiteX19" fmla="*/ 1580322 w 1967948"/>
              <a:gd name="connsiteY19" fmla="*/ 1311965 h 1808922"/>
              <a:gd name="connsiteX20" fmla="*/ 1431235 w 1967948"/>
              <a:gd name="connsiteY20" fmla="*/ 1480931 h 1808922"/>
              <a:gd name="connsiteX21" fmla="*/ 1232452 w 1967948"/>
              <a:gd name="connsiteY21" fmla="*/ 1620078 h 1808922"/>
              <a:gd name="connsiteX22" fmla="*/ 993913 w 1967948"/>
              <a:gd name="connsiteY22" fmla="*/ 1709531 h 1808922"/>
              <a:gd name="connsiteX23" fmla="*/ 646044 w 1967948"/>
              <a:gd name="connsiteY23" fmla="*/ 1779105 h 1808922"/>
              <a:gd name="connsiteX24" fmla="*/ 109331 w 1967948"/>
              <a:gd name="connsiteY24" fmla="*/ 1808922 h 1808922"/>
              <a:gd name="connsiteX25" fmla="*/ 0 w 1967948"/>
              <a:gd name="connsiteY25" fmla="*/ 1779105 h 180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67948" h="1808922">
                <a:moveTo>
                  <a:pt x="119270" y="1749287"/>
                </a:moveTo>
                <a:lnTo>
                  <a:pt x="655983" y="1570383"/>
                </a:lnTo>
                <a:lnTo>
                  <a:pt x="974035" y="1381539"/>
                </a:lnTo>
                <a:lnTo>
                  <a:pt x="1103244" y="1242392"/>
                </a:lnTo>
                <a:lnTo>
                  <a:pt x="1152939" y="1123122"/>
                </a:lnTo>
                <a:lnTo>
                  <a:pt x="1262270" y="864705"/>
                </a:lnTo>
                <a:lnTo>
                  <a:pt x="1381539" y="626165"/>
                </a:lnTo>
                <a:lnTo>
                  <a:pt x="1461052" y="417444"/>
                </a:lnTo>
                <a:lnTo>
                  <a:pt x="1540565" y="168965"/>
                </a:lnTo>
                <a:lnTo>
                  <a:pt x="1630018" y="19878"/>
                </a:lnTo>
                <a:lnTo>
                  <a:pt x="1848678" y="0"/>
                </a:lnTo>
                <a:lnTo>
                  <a:pt x="1958009" y="9939"/>
                </a:lnTo>
                <a:lnTo>
                  <a:pt x="1958009" y="139148"/>
                </a:lnTo>
                <a:lnTo>
                  <a:pt x="1967948" y="318052"/>
                </a:lnTo>
                <a:lnTo>
                  <a:pt x="1948070" y="447261"/>
                </a:lnTo>
                <a:lnTo>
                  <a:pt x="1908313" y="616226"/>
                </a:lnTo>
                <a:lnTo>
                  <a:pt x="1858618" y="765313"/>
                </a:lnTo>
                <a:lnTo>
                  <a:pt x="1779104" y="904461"/>
                </a:lnTo>
                <a:lnTo>
                  <a:pt x="1719470" y="1083365"/>
                </a:lnTo>
                <a:lnTo>
                  <a:pt x="1580322" y="1311965"/>
                </a:lnTo>
                <a:lnTo>
                  <a:pt x="1431235" y="1480931"/>
                </a:lnTo>
                <a:lnTo>
                  <a:pt x="1232452" y="1620078"/>
                </a:lnTo>
                <a:lnTo>
                  <a:pt x="993913" y="1709531"/>
                </a:lnTo>
                <a:lnTo>
                  <a:pt x="646044" y="1779105"/>
                </a:lnTo>
                <a:lnTo>
                  <a:pt x="109331" y="1808922"/>
                </a:lnTo>
                <a:lnTo>
                  <a:pt x="0" y="1779105"/>
                </a:lnTo>
              </a:path>
            </a:pathLst>
          </a:cu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354B0D0-3F39-AC4C-0322-2D42D360B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305260"/>
              </p:ext>
            </p:extLst>
          </p:nvPr>
        </p:nvGraphicFramePr>
        <p:xfrm>
          <a:off x="6702779" y="2791297"/>
          <a:ext cx="5393635" cy="3767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779" y="2791297"/>
                        <a:ext cx="5393635" cy="3767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931605-1633-A81B-BAAD-148422164060}"/>
              </a:ext>
            </a:extLst>
          </p:cNvPr>
          <p:cNvSpPr txBox="1"/>
          <p:nvPr/>
        </p:nvSpPr>
        <p:spPr>
          <a:xfrm>
            <a:off x="2073349" y="138223"/>
            <a:ext cx="74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обработка данных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38626-DA2F-5CE2-218A-CADA8FE3881A}"/>
              </a:ext>
            </a:extLst>
          </p:cNvPr>
          <p:cNvSpPr txBox="1"/>
          <p:nvPr/>
        </p:nvSpPr>
        <p:spPr>
          <a:xfrm>
            <a:off x="2687108" y="2510952"/>
            <a:ext cx="135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ToF-E2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EE75-A3E5-D99B-84C3-E6FB686D15F8}"/>
              </a:ext>
            </a:extLst>
          </p:cNvPr>
          <p:cNvSpPr txBox="1"/>
          <p:nvPr/>
        </p:nvSpPr>
        <p:spPr>
          <a:xfrm>
            <a:off x="2062979" y="3378818"/>
            <a:ext cx="171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⁓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x 10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4C86D-6786-EB2C-8A62-0AAB47607EE3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9E2EE-F3AC-DE24-0BC5-1E8B0D3936CD}"/>
              </a:ext>
            </a:extLst>
          </p:cNvPr>
          <p:cNvSpPr txBox="1"/>
          <p:nvPr/>
        </p:nvSpPr>
        <p:spPr>
          <a:xfrm>
            <a:off x="5959041" y="2084012"/>
            <a:ext cx="83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03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BF7A39E9-929B-4A7E-88A7-CE1BCE40F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705765"/>
              </p:ext>
            </p:extLst>
          </p:nvPr>
        </p:nvGraphicFramePr>
        <p:xfrm>
          <a:off x="6791868" y="1778256"/>
          <a:ext cx="5151087" cy="359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A24663DF-C3BF-EDE8-4578-06CE6F4D82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1868" y="1778256"/>
                        <a:ext cx="5151087" cy="3598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B52DAF-3E2A-8AB7-CE41-F9371AB3D10F}"/>
              </a:ext>
            </a:extLst>
          </p:cNvPr>
          <p:cNvSpPr txBox="1"/>
          <p:nvPr/>
        </p:nvSpPr>
        <p:spPr>
          <a:xfrm>
            <a:off x="2073349" y="138223"/>
            <a:ext cx="74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обработка данных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Бинарный канал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499CB6-2A03-EED2-2A8F-BC53256EF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70" y="2107097"/>
            <a:ext cx="4082885" cy="2878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0C7EA-9EAC-60CD-BF91-49AB3BEB31ED}"/>
              </a:ext>
            </a:extLst>
          </p:cNvPr>
          <p:cNvSpPr txBox="1"/>
          <p:nvPr/>
        </p:nvSpPr>
        <p:spPr>
          <a:xfrm>
            <a:off x="8710658" y="2143661"/>
            <a:ext cx="171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⁓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10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FA4A9-35B9-C827-E0BA-87611800BBB2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7FD9C-23CD-9E18-B6C7-0237248D81B2}"/>
              </a:ext>
            </a:extLst>
          </p:cNvPr>
          <p:cNvSpPr txBox="1"/>
          <p:nvPr/>
        </p:nvSpPr>
        <p:spPr>
          <a:xfrm>
            <a:off x="3349498" y="3723968"/>
            <a:ext cx="83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0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F2F13-6EA8-C580-1149-20BAD115796F}"/>
              </a:ext>
            </a:extLst>
          </p:cNvPr>
          <p:cNvSpPr txBox="1"/>
          <p:nvPr/>
        </p:nvSpPr>
        <p:spPr>
          <a:xfrm>
            <a:off x="2073349" y="138223"/>
            <a:ext cx="74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обработка данных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Последовательное деление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FF92E-A690-3A44-4D5F-E916208F8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347" y="1117071"/>
            <a:ext cx="3470897" cy="2447259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2B3FCC0-E82B-A751-A5B1-82D223D951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712433"/>
              </p:ext>
            </p:extLst>
          </p:nvPr>
        </p:nvGraphicFramePr>
        <p:xfrm>
          <a:off x="1326900" y="3429000"/>
          <a:ext cx="4494425" cy="3178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6900" y="3429000"/>
                        <a:ext cx="4494425" cy="3178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54A4D44-2D7C-729F-51B3-C92F8E9FE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419072"/>
              </p:ext>
            </p:extLst>
          </p:nvPr>
        </p:nvGraphicFramePr>
        <p:xfrm>
          <a:off x="6096000" y="3791951"/>
          <a:ext cx="3510653" cy="2452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3791951"/>
                        <a:ext cx="3510653" cy="2452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685B096-723E-42B4-108A-B867BD112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98096"/>
              </p:ext>
            </p:extLst>
          </p:nvPr>
        </p:nvGraphicFramePr>
        <p:xfrm>
          <a:off x="8868258" y="2579723"/>
          <a:ext cx="3470897" cy="242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54400" imgH="2901600" progId="Origin50.Graph">
                  <p:embed/>
                </p:oleObj>
              </mc:Choice>
              <mc:Fallback>
                <p:oleObj name="Graph" r:id="rId8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68258" y="2579723"/>
                        <a:ext cx="3470897" cy="242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C1F2EE7-A372-7B94-C64F-EC8AD5E434CA}"/>
              </a:ext>
            </a:extLst>
          </p:cNvPr>
          <p:cNvSpPr/>
          <p:nvPr/>
        </p:nvSpPr>
        <p:spPr>
          <a:xfrm>
            <a:off x="5821325" y="969220"/>
            <a:ext cx="5847214" cy="550115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CDF3F-25F7-C787-1BAB-8AC8C832F27A}"/>
              </a:ext>
            </a:extLst>
          </p:cNvPr>
          <p:cNvSpPr txBox="1"/>
          <p:nvPr/>
        </p:nvSpPr>
        <p:spPr>
          <a:xfrm>
            <a:off x="7057420" y="1028364"/>
            <a:ext cx="337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 совпадения по отношению ко всем событиям</a:t>
            </a:r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F93593A5-FC65-83A3-FC51-59FD6912A9E3}"/>
              </a:ext>
            </a:extLst>
          </p:cNvPr>
          <p:cNvSpPr/>
          <p:nvPr/>
        </p:nvSpPr>
        <p:spPr>
          <a:xfrm>
            <a:off x="4795024" y="4650059"/>
            <a:ext cx="680225" cy="354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759EF9-87F1-A687-9966-C5DCB15EB2C0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A24663DF-C3BF-EDE8-4578-06CE6F4D8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501097"/>
              </p:ext>
            </p:extLst>
          </p:nvPr>
        </p:nvGraphicFramePr>
        <p:xfrm>
          <a:off x="6167401" y="1432569"/>
          <a:ext cx="3377736" cy="2359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154400" imgH="2901600" progId="Origin50.Graph">
                  <p:embed/>
                </p:oleObj>
              </mc:Choice>
              <mc:Fallback>
                <p:oleObj name="Graph" r:id="rId10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7401" y="1432569"/>
                        <a:ext cx="3377736" cy="2359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904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BB98AE-C58A-44C4-6975-11479FB58189}"/>
              </a:ext>
            </a:extLst>
          </p:cNvPr>
          <p:cNvSpPr txBox="1"/>
          <p:nvPr/>
        </p:nvSpPr>
        <p:spPr>
          <a:xfrm>
            <a:off x="2073349" y="138223"/>
            <a:ext cx="74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обработка данных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Последовательное деление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ECB5AA-A4CD-9EC0-9147-79EFDFFF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347" y="1117071"/>
            <a:ext cx="3470897" cy="2447258"/>
          </a:xfrm>
          <a:prstGeom prst="rect">
            <a:avLst/>
          </a:prstGeom>
        </p:spPr>
      </p:pic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5CB846B2-8D01-59F3-9926-CEDA842B29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72398"/>
              </p:ext>
            </p:extLst>
          </p:nvPr>
        </p:nvGraphicFramePr>
        <p:xfrm>
          <a:off x="637264" y="3429000"/>
          <a:ext cx="4468104" cy="3159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35076E27-ED87-48B9-FC03-A91D70D6B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264" y="3429000"/>
                        <a:ext cx="4468104" cy="3159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148A251-205E-0816-DEA8-419BF200B927}"/>
              </a:ext>
            </a:extLst>
          </p:cNvPr>
          <p:cNvSpPr/>
          <p:nvPr/>
        </p:nvSpPr>
        <p:spPr>
          <a:xfrm>
            <a:off x="6620973" y="1262270"/>
            <a:ext cx="3914078" cy="520810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24E41-1D56-8F16-891C-3D924D2D5E06}"/>
              </a:ext>
            </a:extLst>
          </p:cNvPr>
          <p:cNvSpPr txBox="1"/>
          <p:nvPr/>
        </p:nvSpPr>
        <p:spPr>
          <a:xfrm>
            <a:off x="7871204" y="1347293"/>
            <a:ext cx="391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Совпадения</a:t>
            </a: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AF9F7B79-B08E-EC08-578F-13F587098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430681"/>
              </p:ext>
            </p:extLst>
          </p:nvPr>
        </p:nvGraphicFramePr>
        <p:xfrm>
          <a:off x="7206064" y="4028888"/>
          <a:ext cx="3634155" cy="256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BB739716-674D-8F06-DCA5-F4BA70F4A8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06064" y="4028888"/>
                        <a:ext cx="3634155" cy="2569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Стрелка: влево 23">
            <a:extLst>
              <a:ext uri="{FF2B5EF4-FFF2-40B4-BE49-F238E27FC236}">
                <a16:creationId xmlns:a16="http://schemas.microsoft.com/office/drawing/2014/main" id="{29B81BED-7509-A5AA-21EA-8F9A34A303BC}"/>
              </a:ext>
            </a:extLst>
          </p:cNvPr>
          <p:cNvSpPr/>
          <p:nvPr/>
        </p:nvSpPr>
        <p:spPr>
          <a:xfrm>
            <a:off x="5043388" y="4654639"/>
            <a:ext cx="680225" cy="354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A202D-16A2-A66E-26FB-ECB73BFAE97B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364EC87-C800-5447-E45D-389AA5E78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691389"/>
              </p:ext>
            </p:extLst>
          </p:nvPr>
        </p:nvGraphicFramePr>
        <p:xfrm>
          <a:off x="7206064" y="1587852"/>
          <a:ext cx="3678989" cy="256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54400" imgH="2901600" progId="Origin50.Graph">
                  <p:embed/>
                </p:oleObj>
              </mc:Choice>
              <mc:Fallback>
                <p:oleObj name="Graph" r:id="rId8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06064" y="1587852"/>
                        <a:ext cx="3678989" cy="2569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6D8D6E5-B63B-37FB-95D3-89E90083F4C2}"/>
              </a:ext>
            </a:extLst>
          </p:cNvPr>
          <p:cNvSpPr txBox="1"/>
          <p:nvPr/>
        </p:nvSpPr>
        <p:spPr>
          <a:xfrm>
            <a:off x="2871316" y="2473375"/>
            <a:ext cx="83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2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3107BD-7B73-FA87-131E-5EED8ADF239C}"/>
              </a:ext>
            </a:extLst>
          </p:cNvPr>
          <p:cNvSpPr txBox="1"/>
          <p:nvPr/>
        </p:nvSpPr>
        <p:spPr>
          <a:xfrm>
            <a:off x="2073349" y="138223"/>
            <a:ext cx="74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CB4A1-D316-765A-9675-92FE01D4E0EF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6A058-F682-7080-BD05-B721C2523AE9}"/>
              </a:ext>
            </a:extLst>
          </p:cNvPr>
          <p:cNvSpPr txBox="1"/>
          <p:nvPr/>
        </p:nvSpPr>
        <p:spPr>
          <a:xfrm>
            <a:off x="1461052" y="1172817"/>
            <a:ext cx="96310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модернизация установки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CORSET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позволяющая одновременно измерять массовые, энергетические и угловые распределения  бинарных фрагментов реакции даже в случае последовательного деления тяжелого фрагмента (тройные события).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Проведены теоретические расчеты для постановки эксперимента по изучению свойств фрагментов, образующихся в результате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 в реакции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базе этих расчетов определена конфигурация установки для проведения эксперимента.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Тестовый эксперимент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Bi+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 возможность регистрации 3ых событий, образованных в бинарном канале с последовательным делением тяжелого фрагмента.</a:t>
            </a:r>
          </a:p>
        </p:txBody>
      </p:sp>
    </p:spTree>
    <p:extLst>
      <p:ext uri="{BB962C8B-B14F-4D97-AF65-F5344CB8AC3E}">
        <p14:creationId xmlns:p14="http://schemas.microsoft.com/office/powerpoint/2010/main" val="2914393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2"/>
          <p:cNvSpPr>
            <a:spLocks noChangeArrowheads="1" noChangeShapeType="1" noTextEdit="1"/>
          </p:cNvSpPr>
          <p:nvPr/>
        </p:nvSpPr>
        <p:spPr bwMode="auto">
          <a:xfrm>
            <a:off x="2567609" y="2348880"/>
            <a:ext cx="7358115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53735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Спасибо за внимание</a:t>
            </a:r>
            <a:r>
              <a:rPr lang="en-US" sz="3600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53735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sz="3600" kern="10" dirty="0">
              <a:ln w="3175">
                <a:solidFill>
                  <a:srgbClr val="800000"/>
                </a:solidFill>
                <a:round/>
                <a:headEnd/>
                <a:tailEnd/>
              </a:ln>
              <a:solidFill>
                <a:srgbClr val="953735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8" descr="frag_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0" y="4077072"/>
            <a:ext cx="2743842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933056"/>
            <a:ext cx="23368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Map_Xe_P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"/>
          <a:stretch/>
        </p:blipFill>
        <p:spPr bwMode="auto">
          <a:xfrm>
            <a:off x="2030681" y="765180"/>
            <a:ext cx="4643969" cy="553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980" y="217485"/>
            <a:ext cx="10664040" cy="504825"/>
          </a:xfrm>
        </p:spPr>
        <p:txBody>
          <a:bodyPr vert="horz" lIns="91438" tIns="45719" rIns="91438" bIns="45719" rtlCol="0" anchor="ctr">
            <a:noAutofit/>
          </a:bodyPr>
          <a:lstStyle/>
          <a:p>
            <a:pPr algn="ctr"/>
            <a:r>
              <a:rPr lang="ru-RU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Многонуклонные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передачи в реакции </a:t>
            </a:r>
            <a:r>
              <a:rPr lang="ru-RU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en-US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4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8"/>
          <a:stretch/>
        </p:blipFill>
        <p:spPr bwMode="auto">
          <a:xfrm>
            <a:off x="6905625" y="836615"/>
            <a:ext cx="3255694" cy="269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 descr="Описание: Description: Xe_Pb_cs.gif">
            <a:extLst>
              <a:ext uri="{FF2B5EF4-FFF2-40B4-BE49-F238E27FC236}">
                <a16:creationId xmlns:a16="http://schemas.microsoft.com/office/drawing/2014/main" id="{6E32CFF1-D1B3-6740-620E-C5D8A536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b="52096"/>
          <a:stretch/>
        </p:blipFill>
        <p:spPr bwMode="auto">
          <a:xfrm>
            <a:off x="6718142" y="3444953"/>
            <a:ext cx="3387864" cy="24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72B61-8329-AA88-0AE4-6592F8ED953F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286418"/>
              </p:ext>
            </p:extLst>
          </p:nvPr>
        </p:nvGraphicFramePr>
        <p:xfrm>
          <a:off x="2785438" y="1369048"/>
          <a:ext cx="3163358" cy="494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267640" imgH="2664000" progId="Origin50.Graph">
                  <p:embed/>
                </p:oleObj>
              </mc:Choice>
              <mc:Fallback>
                <p:oleObj name="Graph" r:id="rId2" imgW="2267640" imgH="2664000" progId="Origin50.Graph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5438" y="1369048"/>
                        <a:ext cx="3163358" cy="4949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0105"/>
              </p:ext>
            </p:extLst>
          </p:nvPr>
        </p:nvGraphicFramePr>
        <p:xfrm>
          <a:off x="6056712" y="2057572"/>
          <a:ext cx="3305175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612240" imgH="2919240" progId="Origin50.Graph">
                  <p:embed/>
                </p:oleObj>
              </mc:Choice>
              <mc:Fallback>
                <p:oleObj name="Graph" r:id="rId4" imgW="3612240" imgH="2919240" progId="Origin50.Graph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712" y="2057572"/>
                        <a:ext cx="3305175" cy="357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258024" y="1216983"/>
            <a:ext cx="28083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Cross section for </a:t>
            </a:r>
            <a:r>
              <a:rPr lang="en-US" altLang="en-US" b="1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210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Po, </a:t>
            </a:r>
            <a:r>
              <a:rPr lang="en-US" altLang="en-US" b="1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222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Rn, </a:t>
            </a:r>
            <a:r>
              <a:rPr lang="en-US" altLang="en-US" b="1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224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  (Activation analysis)</a:t>
            </a:r>
            <a:endParaRPr lang="ru-RU" alt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>
          <a:xfrm rot="20533868">
            <a:off x="5312710" y="3988202"/>
            <a:ext cx="398414" cy="12210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трелка вниз 6"/>
          <p:cNvSpPr>
            <a:spLocks noChangeArrowheads="1"/>
          </p:cNvSpPr>
          <p:nvPr/>
        </p:nvSpPr>
        <p:spPr bwMode="auto">
          <a:xfrm rot="16200000">
            <a:off x="5913920" y="3917753"/>
            <a:ext cx="562044" cy="918100"/>
          </a:xfrm>
          <a:prstGeom prst="downArrow">
            <a:avLst>
              <a:gd name="adj1" fmla="val 50000"/>
              <a:gd name="adj2" fmla="val 37575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53999" y="5733599"/>
            <a:ext cx="2621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24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E.M. </a:t>
            </a:r>
            <a:r>
              <a:rPr lang="en-US" alt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Kozulin</a:t>
            </a:r>
            <a:r>
              <a:rPr lang="ru-RU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Phys. Rev. C 86, 044611 (2012). </a:t>
            </a:r>
            <a:endParaRPr lang="en-US" altLang="en-US" sz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563EF94-704A-670D-D8BE-C172172E1C17}"/>
              </a:ext>
            </a:extLst>
          </p:cNvPr>
          <p:cNvSpPr txBox="1">
            <a:spLocks noChangeArrowheads="1"/>
          </p:cNvSpPr>
          <p:nvPr/>
        </p:nvSpPr>
        <p:spPr>
          <a:xfrm>
            <a:off x="763980" y="217485"/>
            <a:ext cx="10664040" cy="50482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Многонуклонные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в реакции </a:t>
            </a:r>
            <a:r>
              <a:rPr lang="ru-RU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136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Xe+</a:t>
            </a:r>
            <a:r>
              <a:rPr lang="en-US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208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Pb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на установке 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CORSET</a:t>
            </a:r>
            <a:endParaRPr lang="ru-RU" alt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6FC5D-0850-5E58-F2B0-9548CB8C798B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4" name="Объект 3">
            <a:extLst>
              <a:ext uri="{FF2B5EF4-FFF2-40B4-BE49-F238E27FC236}">
                <a16:creationId xmlns:a16="http://schemas.microsoft.com/office/drawing/2014/main" id="{2C07FDEF-9771-4CB0-25C2-F04350CEE0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665164"/>
          <a:ext cx="8001000" cy="642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09600" imgH="3137760" progId="Origin50.Graph">
                  <p:embed/>
                </p:oleObj>
              </mc:Choice>
              <mc:Fallback>
                <p:oleObj name="Graph" r:id="rId3" imgW="3909600" imgH="3137760" progId="Origin50.Graph">
                  <p:embed/>
                  <p:pic>
                    <p:nvPicPr>
                      <p:cNvPr id="133124" name="Объект 3">
                        <a:extLst>
                          <a:ext uri="{FF2B5EF4-FFF2-40B4-BE49-F238E27FC236}">
                            <a16:creationId xmlns:a16="http://schemas.microsoft.com/office/drawing/2014/main" id="{2C07FDEF-9771-4CB0-25C2-F04350CEE0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665164"/>
                        <a:ext cx="8001000" cy="642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5" name="AutoShape 5">
            <a:extLst>
              <a:ext uri="{FF2B5EF4-FFF2-40B4-BE49-F238E27FC236}">
                <a16:creationId xmlns:a16="http://schemas.microsoft.com/office/drawing/2014/main" id="{E19CBBBA-377D-AE5C-E004-022BEBB14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429000"/>
            <a:ext cx="152400" cy="762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26" name="AutoShape 6">
            <a:extLst>
              <a:ext uri="{FF2B5EF4-FFF2-40B4-BE49-F238E27FC236}">
                <a16:creationId xmlns:a16="http://schemas.microsoft.com/office/drawing/2014/main" id="{33942F64-00DF-FFD6-9E58-B0CEE4C69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505200"/>
            <a:ext cx="152400" cy="762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27" name="Text Box 7">
            <a:extLst>
              <a:ext uri="{FF2B5EF4-FFF2-40B4-BE49-F238E27FC236}">
                <a16:creationId xmlns:a16="http://schemas.microsoft.com/office/drawing/2014/main" id="{7F972933-42EE-A1FF-27B4-3658358C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3528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aseline="30000" dirty="0">
                <a:solidFill>
                  <a:schemeClr val="bg2">
                    <a:lumMod val="10000"/>
                  </a:schemeClr>
                </a:solidFill>
              </a:rPr>
              <a:t>222</a:t>
            </a:r>
            <a:r>
              <a:rPr lang="en-US" altLang="ru-RU" dirty="0">
                <a:solidFill>
                  <a:schemeClr val="bg2">
                    <a:lumMod val="10000"/>
                  </a:schemeClr>
                </a:solidFill>
              </a:rPr>
              <a:t>Rn</a:t>
            </a:r>
            <a:endParaRPr lang="ru-RU" alt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64C8BEC9-D877-7879-16E1-F69050FF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aseline="30000" dirty="0">
                <a:solidFill>
                  <a:schemeClr val="bg2">
                    <a:lumMod val="10000"/>
                  </a:schemeClr>
                </a:solidFill>
              </a:rPr>
              <a:t>224</a:t>
            </a:r>
            <a:r>
              <a:rPr lang="en-US" altLang="ru-RU" dirty="0">
                <a:solidFill>
                  <a:schemeClr val="bg2">
                    <a:lumMod val="10000"/>
                  </a:schemeClr>
                </a:solidFill>
              </a:rPr>
              <a:t>Ra</a:t>
            </a:r>
            <a:endParaRPr lang="ru-RU" alt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ADB4F3-CFE3-3DB7-2BCA-4C764EF099F3}"/>
              </a:ext>
            </a:extLst>
          </p:cNvPr>
          <p:cNvSpPr txBox="1">
            <a:spLocks noChangeArrowheads="1"/>
          </p:cNvSpPr>
          <p:nvPr/>
        </p:nvSpPr>
        <p:spPr>
          <a:xfrm>
            <a:off x="763980" y="217485"/>
            <a:ext cx="10664040" cy="50482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Многонуклонные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передачи в реакции </a:t>
            </a:r>
            <a:r>
              <a:rPr lang="ru-RU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en-US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установке 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CORSET</a:t>
            </a:r>
            <a:endParaRPr lang="ru-RU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348B6-1A33-EC70-ED24-7013E39CBC01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17566" y="1534913"/>
            <a:ext cx="3600400" cy="4730653"/>
          </a:xfrm>
          <a:prstGeom prst="rect">
            <a:avLst/>
          </a:prstGeom>
          <a:solidFill>
            <a:srgbClr val="99E1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302" y="1609344"/>
            <a:ext cx="2304256" cy="7067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48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Ca + </a:t>
            </a:r>
            <a:r>
              <a:rPr lang="en-US" sz="22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248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Cm </a:t>
            </a:r>
            <a:b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( </a:t>
            </a:r>
            <a:r>
              <a:rPr lang="en-US" sz="2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200" b="1" baseline="-25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c.m</a:t>
            </a:r>
            <a:r>
              <a:rPr lang="en-US" sz="2200" b="1" baseline="-25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/E</a:t>
            </a:r>
            <a:r>
              <a:rPr lang="en-US" sz="2200" b="1" baseline="-25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B 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= 1.00)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018524" y="1609344"/>
            <a:ext cx="2376264" cy="67464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1" baseline="30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160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Gd + </a:t>
            </a:r>
            <a:r>
              <a:rPr lang="en-US" sz="2200" b="1" baseline="30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186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W </a:t>
            </a:r>
          </a:p>
          <a:p>
            <a:pPr algn="ctr">
              <a:lnSpc>
                <a:spcPct val="100000"/>
              </a:lnSpc>
            </a:pP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(</a:t>
            </a:r>
            <a:r>
              <a:rPr lang="en-US" sz="22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E</a:t>
            </a:r>
            <a:r>
              <a:rPr lang="en-US" sz="2200" b="1" baseline="-25000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c.m</a:t>
            </a:r>
            <a:r>
              <a:rPr lang="en-US" sz="2200" b="1" baseline="-25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.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/E</a:t>
            </a:r>
            <a:r>
              <a:rPr lang="en-US" sz="2200" b="1" baseline="-25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B 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= 1.01)</a:t>
            </a:r>
            <a:endParaRPr lang="ru-RU" sz="22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9266" y="877722"/>
            <a:ext cx="4378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 </a:t>
            </a:r>
            <a:r>
              <a:rPr lang="ru-RU" sz="32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Квазиделение</a:t>
            </a:r>
            <a:r>
              <a: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</a:t>
            </a:r>
            <a:endParaRPr lang="en-US" sz="32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873299"/>
              </p:ext>
            </p:extLst>
          </p:nvPr>
        </p:nvGraphicFramePr>
        <p:xfrm>
          <a:off x="7942970" y="4242994"/>
          <a:ext cx="2405062" cy="203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031920" imgH="2562480" progId="Origin50.Graph">
                  <p:embed/>
                </p:oleObj>
              </mc:Choice>
              <mc:Fallback>
                <p:oleObj name="Graph" r:id="rId3" imgW="3031920" imgH="2562480" progId="Origin50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970" y="4242994"/>
                        <a:ext cx="2405062" cy="2033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879253"/>
              </p:ext>
            </p:extLst>
          </p:nvPr>
        </p:nvGraphicFramePr>
        <p:xfrm>
          <a:off x="4278682" y="1803556"/>
          <a:ext cx="326072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2856240" imgH="3567960" progId="Origin50.Graph">
                  <p:embed/>
                </p:oleObj>
              </mc:Choice>
              <mc:Fallback>
                <p:oleObj name="Graph" r:id="rId5" imgW="2856240" imgH="3567960" progId="Origin50.Graph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682" y="1803556"/>
                        <a:ext cx="3260725" cy="4071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6076" r="15921" b="8864"/>
          <a:stretch/>
        </p:blipFill>
        <p:spPr>
          <a:xfrm>
            <a:off x="1489782" y="2277898"/>
            <a:ext cx="2577153" cy="197136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78997"/>
              </p:ext>
            </p:extLst>
          </p:nvPr>
        </p:nvGraphicFramePr>
        <p:xfrm>
          <a:off x="1554395" y="4217691"/>
          <a:ext cx="244792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082680" imgH="2579040" progId="Origin50.Graph">
                  <p:embed/>
                </p:oleObj>
              </mc:Choice>
              <mc:Fallback>
                <p:oleObj name="Graph" r:id="rId8" imgW="3082680" imgH="2579040" progId="Origin50.Graph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395" y="4217691"/>
                        <a:ext cx="2447925" cy="2047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5977" r="17320" b="10516"/>
          <a:stretch/>
        </p:blipFill>
        <p:spPr>
          <a:xfrm>
            <a:off x="7861983" y="2277898"/>
            <a:ext cx="2567023" cy="19397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45358" y="2444634"/>
            <a:ext cx="1440160" cy="10801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778356" y="3563664"/>
            <a:ext cx="353034" cy="1028721"/>
          </a:xfrm>
          <a:prstGeom prst="downArrow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6158" y="2444634"/>
            <a:ext cx="792088" cy="14401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515203">
            <a:off x="9378541" y="3909895"/>
            <a:ext cx="274676" cy="655207"/>
          </a:xfrm>
          <a:prstGeom prst="downArrow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58299" y="1011286"/>
            <a:ext cx="218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Инверсное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35634" y="1011286"/>
            <a:ext cx="188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Обычное</a:t>
            </a:r>
          </a:p>
        </p:txBody>
      </p:sp>
      <p:grpSp>
        <p:nvGrpSpPr>
          <p:cNvPr id="11" name="Группа 30"/>
          <p:cNvGrpSpPr/>
          <p:nvPr/>
        </p:nvGrpSpPr>
        <p:grpSpPr>
          <a:xfrm>
            <a:off x="5112293" y="2202403"/>
            <a:ext cx="1739855" cy="284286"/>
            <a:chOff x="3599763" y="2377423"/>
            <a:chExt cx="1739855" cy="284286"/>
          </a:xfrm>
        </p:grpSpPr>
        <p:sp>
          <p:nvSpPr>
            <p:cNvPr id="22" name="Выгнутая вверх стрелка 21"/>
            <p:cNvSpPr/>
            <p:nvPr/>
          </p:nvSpPr>
          <p:spPr>
            <a:xfrm rot="20298198" flipH="1">
              <a:off x="4955828" y="2414789"/>
              <a:ext cx="383790" cy="202241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" name="Выгнутая вверх стрелка 22"/>
            <p:cNvSpPr/>
            <p:nvPr/>
          </p:nvSpPr>
          <p:spPr>
            <a:xfrm rot="1290080">
              <a:off x="3599763" y="2377423"/>
              <a:ext cx="828200" cy="284286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Группа 29"/>
          <p:cNvGrpSpPr/>
          <p:nvPr/>
        </p:nvGrpSpPr>
        <p:grpSpPr>
          <a:xfrm>
            <a:off x="5280161" y="4260156"/>
            <a:ext cx="1434388" cy="266879"/>
            <a:chOff x="3767632" y="4435175"/>
            <a:chExt cx="1434388" cy="266879"/>
          </a:xfrm>
        </p:grpSpPr>
        <p:sp>
          <p:nvSpPr>
            <p:cNvPr id="27" name="Выгнутая вверх стрелка 26"/>
            <p:cNvSpPr>
              <a:spLocks noChangeAspect="1"/>
            </p:cNvSpPr>
            <p:nvPr/>
          </p:nvSpPr>
          <p:spPr>
            <a:xfrm rot="600000">
              <a:off x="4698020" y="4450054"/>
              <a:ext cx="504000" cy="252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Выгнутая вверх стрелка 27"/>
            <p:cNvSpPr>
              <a:spLocks noChangeAspect="1"/>
            </p:cNvSpPr>
            <p:nvPr/>
          </p:nvSpPr>
          <p:spPr>
            <a:xfrm rot="21220915" flipH="1">
              <a:off x="3767632" y="4435175"/>
              <a:ext cx="504000" cy="252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732601" y="6247968"/>
            <a:ext cx="593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[V. </a:t>
            </a:r>
            <a:r>
              <a:rPr lang="en-US" dirty="0" err="1"/>
              <a:t>Zagrebaev</a:t>
            </a:r>
            <a:r>
              <a:rPr lang="en-US" dirty="0"/>
              <a:t> and W. Greiner, </a:t>
            </a:r>
            <a:r>
              <a:rPr lang="en-US" dirty="0" err="1"/>
              <a:t>J.Phys.G</a:t>
            </a:r>
            <a:r>
              <a:rPr lang="en-US" dirty="0"/>
              <a:t> 34 (2007) 2265].</a:t>
            </a:r>
          </a:p>
          <a:p>
            <a:pPr algn="just"/>
            <a:r>
              <a:rPr lang="is-IS" dirty="0"/>
              <a:t>[E.M. Kozulin at al. Phys. Rev. C 96, 064621 (2017)]</a:t>
            </a:r>
            <a:endParaRPr lang="ru-RU" dirty="0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AACEF94E-644E-9300-20AA-C82DE69FCA03}"/>
              </a:ext>
            </a:extLst>
          </p:cNvPr>
          <p:cNvSpPr txBox="1">
            <a:spLocks noChangeArrowheads="1"/>
          </p:cNvSpPr>
          <p:nvPr/>
        </p:nvSpPr>
        <p:spPr>
          <a:xfrm>
            <a:off x="631755" y="217968"/>
            <a:ext cx="10664040" cy="50482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Многонуклонные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передачи и инверсное </a:t>
            </a:r>
            <a:r>
              <a:rPr lang="ru-RU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квазиделение</a:t>
            </a:r>
            <a:r>
              <a:rPr lang="ru-RU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установке 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CORSET</a:t>
            </a:r>
            <a:endParaRPr lang="ru-RU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CC327E-0299-135E-E93A-558775C24568}"/>
              </a:ext>
            </a:extLst>
          </p:cNvPr>
          <p:cNvSpPr txBox="1"/>
          <p:nvPr/>
        </p:nvSpPr>
        <p:spPr>
          <a:xfrm>
            <a:off x="0" y="6242701"/>
            <a:ext cx="6732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4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6" y="3131292"/>
            <a:ext cx="4780329" cy="3336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039" y="13211"/>
            <a:ext cx="9144000" cy="836712"/>
          </a:xfrm>
        </p:spPr>
        <p:txBody>
          <a:bodyPr/>
          <a:lstStyle/>
          <a:p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Ориентационные эффект в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MNT </a:t>
            </a:r>
          </a:p>
        </p:txBody>
      </p:sp>
      <p:pic>
        <p:nvPicPr>
          <p:cNvPr id="19458" name="Picture 2" descr="C:\Users\Galya\AppData\Local\Microsoft\Windows\Temporary Internet Files\Content.Outlook\WEARSUTJ\surf_all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46" y="3226559"/>
            <a:ext cx="4023886" cy="31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5847" y="2823515"/>
            <a:ext cx="272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12745">
                    <a:lumMod val="75000"/>
                  </a:srgbClr>
                </a:solidFill>
              </a:rPr>
              <a:t>Calculated by A. </a:t>
            </a:r>
            <a:r>
              <a:rPr lang="en-US" sz="1400" i="1" dirty="0" err="1">
                <a:solidFill>
                  <a:srgbClr val="212745">
                    <a:lumMod val="75000"/>
                  </a:srgbClr>
                </a:solidFill>
              </a:rPr>
              <a:t>Karpov</a:t>
            </a:r>
            <a:endParaRPr lang="en-US" sz="1400" i="1" dirty="0">
              <a:solidFill>
                <a:srgbClr val="212745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6467" y="2869681"/>
            <a:ext cx="345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12745">
                    <a:lumMod val="75000"/>
                  </a:srgbClr>
                </a:solidFill>
              </a:rPr>
              <a:t>E.M. </a:t>
            </a:r>
            <a:r>
              <a:rPr lang="en-US" sz="1400" i="1" dirty="0" err="1">
                <a:solidFill>
                  <a:srgbClr val="212745">
                    <a:lumMod val="75000"/>
                  </a:srgbClr>
                </a:solidFill>
              </a:rPr>
              <a:t>Kozulin</a:t>
            </a:r>
            <a:r>
              <a:rPr lang="en-US" sz="1400" i="1" dirty="0">
                <a:solidFill>
                  <a:srgbClr val="212745">
                    <a:lumMod val="75000"/>
                  </a:srgbClr>
                </a:solidFill>
              </a:rPr>
              <a:t> et al, </a:t>
            </a:r>
            <a:r>
              <a:rPr lang="en-US" sz="1400" i="1" dirty="0" err="1">
                <a:solidFill>
                  <a:srgbClr val="212745">
                    <a:lumMod val="75000"/>
                  </a:srgbClr>
                </a:solidFill>
              </a:rPr>
              <a:t>Phys.Rev</a:t>
            </a:r>
            <a:r>
              <a:rPr lang="en-US" sz="1400" i="1" dirty="0">
                <a:solidFill>
                  <a:srgbClr val="212745">
                    <a:lumMod val="75000"/>
                  </a:srgbClr>
                </a:solidFill>
              </a:rPr>
              <a:t>. C96, 064621 (2017)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64716" y="3851372"/>
            <a:ext cx="1309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50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Times!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Двойная стрелка вверх/вниз 10"/>
          <p:cNvSpPr/>
          <p:nvPr/>
        </p:nvSpPr>
        <p:spPr>
          <a:xfrm>
            <a:off x="9393559" y="4931491"/>
            <a:ext cx="360040" cy="576064"/>
          </a:xfrm>
          <a:prstGeom prst="up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0203" y="2645610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Gd+</a:t>
            </a:r>
            <a:r>
              <a:rPr lang="en-US" sz="2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6022" y="717693"/>
            <a:ext cx="10732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Повышенный выход продуктов реакций с массами, превышающими массу мишени,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подтверждает, что реакции </a:t>
            </a:r>
            <a:r>
              <a:rPr lang="ru-RU" b="0" i="0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 могут быть использованы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новых нейтроноизбыточных изотопов. Ориентационные эффекты, связанные с сильной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деформацией сталкивающихся ядер, играют важную роль в формировании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 реакции и могут дать выигрыш в выходе </a:t>
            </a:r>
            <a:r>
              <a:rPr lang="ru-RU" b="0" i="0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свинцовоподобных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1CF3E-FC81-F56A-2CB6-E6B987681E30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0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455702"/>
              </p:ext>
            </p:extLst>
          </p:nvPr>
        </p:nvGraphicFramePr>
        <p:xfrm>
          <a:off x="6189273" y="1320701"/>
          <a:ext cx="3600400" cy="3275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60880" imgH="2852280" progId="Origin50.Graph">
                  <p:embed/>
                </p:oleObj>
              </mc:Choice>
              <mc:Fallback>
                <p:oleObj name="Graph" r:id="rId3" imgW="4160880" imgH="2852280" progId="Origin50.Graph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9273" y="1320701"/>
                        <a:ext cx="3600400" cy="32756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89273" y="4610665"/>
            <a:ext cx="432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образования изотопов трансурановых элементов в реакциях 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энергии столкновения ≤7.5МэВ/нуклон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Schädel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Phys. Rev. Lett. 41, 469 (1978)]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энергии столкновения ≤7.4МэВ/нуклон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Schädel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48 (1982) 852.]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6" descr="UCm_XeCm_nz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7"/>
          <a:stretch/>
        </p:blipFill>
        <p:spPr bwMode="auto">
          <a:xfrm>
            <a:off x="2849526" y="1016718"/>
            <a:ext cx="2706922" cy="2454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524000" y="188640"/>
            <a:ext cx="9144000" cy="52074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Получение изотопов сверхтяжелых ядер в реакциях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мультинуклонных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передач </a:t>
            </a:r>
          </a:p>
        </p:txBody>
      </p:sp>
      <p:pic>
        <p:nvPicPr>
          <p:cNvPr id="8" name="Picture 6" descr="UCm_XeCm_nz">
            <a:extLst>
              <a:ext uri="{FF2B5EF4-FFF2-40B4-BE49-F238E27FC236}">
                <a16:creationId xmlns:a16="http://schemas.microsoft.com/office/drawing/2014/main" id="{E261C1B8-E3A3-62C1-8D9F-569296697D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1" t="58386"/>
          <a:stretch/>
        </p:blipFill>
        <p:spPr bwMode="auto">
          <a:xfrm>
            <a:off x="2644657" y="3499190"/>
            <a:ext cx="2911790" cy="28977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E5210-2B83-1795-4E79-95E17E43DF77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5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700808"/>
            <a:ext cx="7095828" cy="34450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54014-0F58-0499-1E3B-B36053FC71C8}"/>
              </a:ext>
            </a:extLst>
          </p:cNvPr>
          <p:cNvSpPr txBox="1"/>
          <p:nvPr/>
        </p:nvSpPr>
        <p:spPr>
          <a:xfrm>
            <a:off x="1809286" y="6488668"/>
            <a:ext cx="885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К.В. Совещание по физике тяжелых ионов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Санкт-Петербург. 4-8 июля 2022.</a:t>
            </a:r>
            <a:endParaRPr lang="ru-RU" sz="1800" b="0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1225</Words>
  <Application>Microsoft Office PowerPoint</Application>
  <PresentationFormat>Широкоэкранный</PresentationFormat>
  <Paragraphs>142</Paragraphs>
  <Slides>27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Graph</vt:lpstr>
      <vt:lpstr>Многонуклонные передачи в столкновениях тяжелых ядер на установке CORSET</vt:lpstr>
      <vt:lpstr>Получение нейтронно-обогащенных изотопов тяжелых и сверхтяжелых ядер</vt:lpstr>
      <vt:lpstr>Многонуклонные передачи в реакции 136Xe+208Pb</vt:lpstr>
      <vt:lpstr>Презентация PowerPoint</vt:lpstr>
      <vt:lpstr>Презентация PowerPoint</vt:lpstr>
      <vt:lpstr>48Ca + 248Cm  ( Ec.m./EB = 1.00)</vt:lpstr>
      <vt:lpstr>Ориентационные эффект в MNT 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Модернизация установки CORSET </vt:lpstr>
      <vt:lpstr>Схематическое изображение установки CORSET-2</vt:lpstr>
      <vt:lpstr>Презентация PowerPoint</vt:lpstr>
      <vt:lpstr>Презентация PowerPoint</vt:lpstr>
      <vt:lpstr>Презентация PowerPoint</vt:lpstr>
      <vt:lpstr>Презентация PowerPoint</vt:lpstr>
      <vt:lpstr>209Bi+238U  264Fm+183Re 264Fm 132Sn+132Sn   209Bi+238U  268No+179Ta 268No 134Sb+134Sb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Novikov</dc:creator>
  <cp:lastModifiedBy>Екатерина Савельева</cp:lastModifiedBy>
  <cp:revision>79</cp:revision>
  <dcterms:created xsi:type="dcterms:W3CDTF">2022-07-03T21:57:14Z</dcterms:created>
  <dcterms:modified xsi:type="dcterms:W3CDTF">2022-07-14T10:04:04Z</dcterms:modified>
</cp:coreProperties>
</file>