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67" r:id="rId3"/>
    <p:sldId id="257" r:id="rId4"/>
    <p:sldId id="256" r:id="rId5"/>
    <p:sldId id="262" r:id="rId6"/>
    <p:sldId id="269" r:id="rId7"/>
    <p:sldId id="260" r:id="rId8"/>
    <p:sldId id="271" r:id="rId9"/>
    <p:sldId id="272" r:id="rId10"/>
    <p:sldId id="263" r:id="rId11"/>
    <p:sldId id="274" r:id="rId12"/>
    <p:sldId id="273" r:id="rId13"/>
    <p:sldId id="27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8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C50CB-914C-45C9-8ED4-FED2BFD5B2A0}" type="datetimeFigureOut">
              <a:rPr lang="ru-RU" smtClean="0"/>
              <a:t>02.07.2022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6E5FC-CEA9-4EAC-B57F-0A03054EE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742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810D-8056-47F6-8073-DAEEBEBF6235}" type="datetimeFigureOut">
              <a:rPr lang="ru-RU" smtClean="0"/>
              <a:t>02.07.2022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05D-611B-4E37-8F35-377EB12C0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6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810D-8056-47F6-8073-DAEEBEBF6235}" type="datetimeFigureOut">
              <a:rPr lang="ru-RU" smtClean="0"/>
              <a:t>02.07.2022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05D-611B-4E37-8F35-377EB12C0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47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810D-8056-47F6-8073-DAEEBEBF6235}" type="datetimeFigureOut">
              <a:rPr lang="ru-RU" smtClean="0"/>
              <a:t>02.07.2022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05D-611B-4E37-8F35-377EB12C0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84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810D-8056-47F6-8073-DAEEBEBF6235}" type="datetimeFigureOut">
              <a:rPr lang="ru-RU" smtClean="0"/>
              <a:t>02.07.2022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05D-611B-4E37-8F35-377EB12C0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378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810D-8056-47F6-8073-DAEEBEBF6235}" type="datetimeFigureOut">
              <a:rPr lang="ru-RU" smtClean="0"/>
              <a:t>02.07.2022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05D-611B-4E37-8F35-377EB12C0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496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810D-8056-47F6-8073-DAEEBEBF6235}" type="datetimeFigureOut">
              <a:rPr lang="ru-RU" smtClean="0"/>
              <a:t>02.07.2022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05D-611B-4E37-8F35-377EB12C0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532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810D-8056-47F6-8073-DAEEBEBF6235}" type="datetimeFigureOut">
              <a:rPr lang="ru-RU" smtClean="0"/>
              <a:t>02.07.2022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05D-611B-4E37-8F35-377EB12C0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00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810D-8056-47F6-8073-DAEEBEBF6235}" type="datetimeFigureOut">
              <a:rPr lang="ru-RU" smtClean="0"/>
              <a:t>02.07.2022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05D-611B-4E37-8F35-377EB12C0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564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810D-8056-47F6-8073-DAEEBEBF6235}" type="datetimeFigureOut">
              <a:rPr lang="ru-RU" smtClean="0"/>
              <a:t>02.07.2022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05D-611B-4E37-8F35-377EB12C0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88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810D-8056-47F6-8073-DAEEBEBF6235}" type="datetimeFigureOut">
              <a:rPr lang="ru-RU" smtClean="0"/>
              <a:t>02.07.2022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05D-611B-4E37-8F35-377EB12C0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447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810D-8056-47F6-8073-DAEEBEBF6235}" type="datetimeFigureOut">
              <a:rPr lang="ru-RU" smtClean="0"/>
              <a:t>02.07.2022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05D-611B-4E37-8F35-377EB12C0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280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0810D-8056-47F6-8073-DAEEBEBF6235}" type="datetimeFigureOut">
              <a:rPr lang="ru-RU" smtClean="0"/>
              <a:t>02.07.2022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2805D-611B-4E37-8F35-377EB12C0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54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3715" y="1988840"/>
            <a:ext cx="72728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</a:t>
            </a:r>
          </a:p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тритиевой мишенью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2513" y="4035383"/>
            <a:ext cx="5434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Segoe Print" panose="02000600000000000000" pitchFamily="2" charset="0"/>
              </a:rPr>
              <a:t>Сергей </a:t>
            </a:r>
            <a:r>
              <a:rPr lang="ru-RU" sz="2800" dirty="0" err="1" smtClean="0">
                <a:latin typeface="Segoe Print" panose="02000600000000000000" pitchFamily="2" charset="0"/>
              </a:rPr>
              <a:t>Сидорчук</a:t>
            </a:r>
            <a:endParaRPr lang="en-US" sz="2800" dirty="0" smtClean="0">
              <a:latin typeface="Segoe Print" panose="020006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5096" y="5637246"/>
            <a:ext cx="4348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РАН по физике тяжелых ионов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С.-Петербург, 4-8 июля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94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7603" y="260648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Segoe Print" panose="02000600000000000000" pitchFamily="2" charset="0"/>
              </a:rPr>
              <a:t>Первый эксперимент</a:t>
            </a:r>
          </a:p>
          <a:p>
            <a:pPr algn="ctr"/>
            <a:r>
              <a:rPr lang="ru-RU" sz="1600" dirty="0" smtClean="0">
                <a:latin typeface="Segoe Print" panose="02000600000000000000" pitchFamily="2" charset="0"/>
              </a:rPr>
              <a:t>после запуска У400М и системы</a:t>
            </a:r>
          </a:p>
          <a:p>
            <a:pPr algn="ctr"/>
            <a:r>
              <a:rPr lang="ru-RU" sz="1600" dirty="0" smtClean="0">
                <a:latin typeface="Segoe Print" panose="02000600000000000000" pitchFamily="2" charset="0"/>
              </a:rPr>
              <a:t>тритиевого обеспечения (2023 – 2024)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3648" y="162880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aseline="30000" dirty="0" smtClean="0"/>
              <a:t>8</a:t>
            </a:r>
            <a:r>
              <a:rPr lang="ru-RU" sz="2800" dirty="0" smtClean="0"/>
              <a:t>Не + </a:t>
            </a:r>
            <a:r>
              <a:rPr lang="en-US" sz="2800" dirty="0" smtClean="0"/>
              <a:t>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2800" dirty="0"/>
              <a:t>+ </a:t>
            </a:r>
            <a:r>
              <a:rPr lang="en-US" sz="2800" dirty="0" smtClean="0"/>
              <a:t>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160037" y="2152020"/>
            <a:ext cx="38440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Пучок:</a:t>
            </a:r>
            <a:r>
              <a:rPr lang="en-US" dirty="0" smtClean="0"/>
              <a:t>	</a:t>
            </a:r>
            <a:r>
              <a:rPr lang="ru-RU" dirty="0" smtClean="0"/>
              <a:t>	</a:t>
            </a:r>
            <a:r>
              <a:rPr lang="en-US" dirty="0" smtClean="0"/>
              <a:t>4x</a:t>
            </a:r>
            <a:r>
              <a:rPr lang="ru-RU" dirty="0" smtClean="0"/>
              <a:t>8</a:t>
            </a:r>
            <a:r>
              <a:rPr lang="ru-RU" dirty="0" smtClean="0">
                <a:latin typeface="Cambria Math"/>
                <a:ea typeface="Cambria Math"/>
              </a:rPr>
              <a:t>⋅10</a:t>
            </a:r>
            <a:r>
              <a:rPr lang="ru-RU" baseline="30000" dirty="0" smtClean="0">
                <a:latin typeface="Cambria Math"/>
                <a:ea typeface="Cambria Math"/>
              </a:rPr>
              <a:t>4</a:t>
            </a:r>
            <a:r>
              <a:rPr lang="ru-RU" dirty="0" smtClean="0">
                <a:latin typeface="Cambria Math"/>
                <a:ea typeface="Cambria Math"/>
              </a:rPr>
              <a:t> 	(</a:t>
            </a:r>
            <a:r>
              <a:rPr lang="ru-RU" dirty="0" smtClean="0"/>
              <a:t>х </a:t>
            </a:r>
            <a:r>
              <a:rPr lang="en-US" dirty="0" smtClean="0"/>
              <a:t>16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 smtClean="0"/>
              <a:t>Мишень:		2</a:t>
            </a:r>
            <a:r>
              <a:rPr lang="ru-RU" dirty="0" smtClean="0">
                <a:latin typeface="Cambria Math"/>
                <a:ea typeface="Cambria Math"/>
              </a:rPr>
              <a:t>⋅10</a:t>
            </a:r>
            <a:r>
              <a:rPr lang="ru-RU" baseline="30000" dirty="0" smtClean="0">
                <a:latin typeface="Cambria Math"/>
                <a:ea typeface="Cambria Math"/>
              </a:rPr>
              <a:t>20</a:t>
            </a:r>
            <a:r>
              <a:rPr lang="ru-RU" dirty="0" smtClean="0">
                <a:latin typeface="Cambria Math"/>
                <a:ea typeface="Cambria Math"/>
              </a:rPr>
              <a:t> 	(</a:t>
            </a:r>
            <a:r>
              <a:rPr lang="ru-RU" dirty="0" smtClean="0"/>
              <a:t>х 1)</a:t>
            </a:r>
          </a:p>
          <a:p>
            <a:r>
              <a:rPr lang="ru-RU" dirty="0" smtClean="0"/>
              <a:t>Эффективность:		(х 2)</a:t>
            </a:r>
          </a:p>
          <a:p>
            <a:r>
              <a:rPr lang="ru-RU" u="sng" dirty="0" smtClean="0"/>
              <a:t>Длительность:	20-30 д 	(х 2)</a:t>
            </a:r>
          </a:p>
          <a:p>
            <a:r>
              <a:rPr lang="ru-RU" dirty="0"/>
              <a:t>	</a:t>
            </a:r>
            <a:r>
              <a:rPr lang="ru-RU" dirty="0" smtClean="0"/>
              <a:t>		(х </a:t>
            </a:r>
            <a:r>
              <a:rPr lang="en-US" dirty="0" smtClean="0"/>
              <a:t>5</a:t>
            </a:r>
            <a:r>
              <a:rPr lang="ru-RU" dirty="0" smtClean="0"/>
              <a:t>0)</a:t>
            </a:r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2078135" y="3656799"/>
            <a:ext cx="4699698" cy="2811462"/>
            <a:chOff x="2267744" y="3948456"/>
            <a:chExt cx="4699698" cy="2811462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2267744" y="3948456"/>
              <a:ext cx="4699698" cy="2811462"/>
              <a:chOff x="2267744" y="3948456"/>
              <a:chExt cx="4699698" cy="2811462"/>
            </a:xfrm>
          </p:grpSpPr>
          <p:graphicFrame>
            <p:nvGraphicFramePr>
              <p:cNvPr id="4" name="Объект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66606258"/>
                  </p:ext>
                </p:extLst>
              </p:nvPr>
            </p:nvGraphicFramePr>
            <p:xfrm>
              <a:off x="2352579" y="3948456"/>
              <a:ext cx="4614863" cy="28114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9" r:id="rId3" imgW="5107320" imgH="3145680" progId="">
                      <p:embed/>
                    </p:oleObj>
                  </mc:Choice>
                  <mc:Fallback>
                    <p:oleObj r:id="rId3" imgW="5107320" imgH="3145680" progId="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52579" y="3948456"/>
                            <a:ext cx="4614863" cy="28114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Прямоугольник 11"/>
              <p:cNvSpPr/>
              <p:nvPr/>
            </p:nvSpPr>
            <p:spPr>
              <a:xfrm>
                <a:off x="2267744" y="3952513"/>
                <a:ext cx="4680520" cy="9886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Прямоугольник 13"/>
            <p:cNvSpPr/>
            <p:nvPr/>
          </p:nvSpPr>
          <p:spPr>
            <a:xfrm>
              <a:off x="2843808" y="4725144"/>
              <a:ext cx="1584176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5508104" y="6021288"/>
            <a:ext cx="118093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494" y="1772816"/>
            <a:ext cx="3611096" cy="204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59632" y="362934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Энергетическое разрешение 0.5 МэВ</a:t>
            </a:r>
          </a:p>
          <a:p>
            <a:r>
              <a:rPr lang="ru-RU" dirty="0" smtClean="0"/>
              <a:t>Может быть улучшено при условии регистрации двух нейтронов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2966" y="975862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aseline="30000" dirty="0" smtClean="0"/>
              <a:t>6</a:t>
            </a:r>
            <a:r>
              <a:rPr lang="ru-RU" sz="2800" dirty="0" smtClean="0"/>
              <a:t>Не + </a:t>
            </a:r>
            <a:r>
              <a:rPr lang="en-US" sz="2800" dirty="0" smtClean="0"/>
              <a:t>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/>
              <a:t>p</a:t>
            </a:r>
            <a:r>
              <a:rPr lang="ru-RU" sz="2800" dirty="0" smtClean="0"/>
              <a:t> +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403411" y="1951504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aseline="30000" dirty="0" smtClean="0"/>
              <a:t>4</a:t>
            </a:r>
            <a:r>
              <a:rPr lang="ru-RU" sz="2800" dirty="0" smtClean="0"/>
              <a:t>Не + </a:t>
            </a:r>
            <a:r>
              <a:rPr lang="en-US" sz="2800" dirty="0" smtClean="0"/>
              <a:t>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/>
              <a:t>p</a:t>
            </a:r>
            <a:r>
              <a:rPr lang="ru-RU" sz="2800" dirty="0" smtClean="0"/>
              <a:t> +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945930" y="260646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Segoe Print" panose="02000600000000000000" pitchFamily="2" charset="0"/>
              </a:rPr>
              <a:t>Похожие измерения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7224" y="4365104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Segoe Print" panose="02000600000000000000" pitchFamily="2" charset="0"/>
              </a:rPr>
              <a:t>Эксперименты на дейтериевой мишени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93855" y="2751041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dirty="0" smtClean="0">
                <a:latin typeface="Segoe Print" panose="02000600000000000000" pitchFamily="2" charset="0"/>
              </a:rPr>
              <a:t>Известные </a:t>
            </a:r>
            <a:r>
              <a:rPr lang="ru-RU" dirty="0" smtClean="0">
                <a:latin typeface="Segoe Print" panose="02000600000000000000" pitchFamily="2" charset="0"/>
              </a:rPr>
              <a:t>состояния 2</a:t>
            </a:r>
            <a:r>
              <a:rPr lang="ru-RU" baseline="30000" dirty="0" smtClean="0">
                <a:latin typeface="Segoe Print" panose="02000600000000000000" pitchFamily="2" charset="0"/>
              </a:rPr>
              <a:t>+</a:t>
            </a:r>
            <a:endParaRPr lang="ru-RU" baseline="30000" dirty="0" smtClean="0">
              <a:latin typeface="Segoe Print" panose="020006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dirty="0" smtClean="0">
                <a:latin typeface="Segoe Print" panose="02000600000000000000" pitchFamily="2" charset="0"/>
              </a:rPr>
              <a:t>Состояния выше </a:t>
            </a:r>
            <a:r>
              <a:rPr lang="ru-RU" dirty="0">
                <a:latin typeface="Segoe Print" panose="02000600000000000000" pitchFamily="2" charset="0"/>
              </a:rPr>
              <a:t>2</a:t>
            </a:r>
            <a:r>
              <a:rPr lang="ru-RU" baseline="30000" dirty="0">
                <a:latin typeface="Segoe Print" panose="02000600000000000000" pitchFamily="2" charset="0"/>
              </a:rPr>
              <a:t>+</a:t>
            </a:r>
            <a:r>
              <a:rPr lang="ru-RU" dirty="0" smtClean="0">
                <a:latin typeface="Segoe Print" panose="02000600000000000000" pitchFamily="2" charset="0"/>
              </a:rPr>
              <a:t> не известны</a:t>
            </a:r>
            <a:endParaRPr lang="en-US" dirty="0" smtClean="0">
              <a:latin typeface="Segoe Print" panose="020006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dirty="0" smtClean="0">
                <a:latin typeface="Segoe Print" panose="02000600000000000000" pitchFamily="2" charset="0"/>
              </a:rPr>
              <a:t>Большие </a:t>
            </a:r>
            <a:r>
              <a:rPr lang="ru-RU" dirty="0" smtClean="0">
                <a:latin typeface="Segoe Print" panose="02000600000000000000" pitchFamily="2" charset="0"/>
              </a:rPr>
              <a:t>интенсивности пучков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5214936" y="975862"/>
            <a:ext cx="936104" cy="495499"/>
            <a:chOff x="4427984" y="836712"/>
            <a:chExt cx="936104" cy="495499"/>
          </a:xfrm>
        </p:grpSpPr>
        <p:cxnSp>
          <p:nvCxnSpPr>
            <p:cNvPr id="3" name="Прямая со стрелкой 2"/>
            <p:cNvCxnSpPr/>
            <p:nvPr/>
          </p:nvCxnSpPr>
          <p:spPr>
            <a:xfrm flipV="1">
              <a:off x="4427984" y="836712"/>
              <a:ext cx="936104" cy="2616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>
              <a:off x="4427984" y="1098322"/>
              <a:ext cx="936104" cy="23388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Прямая со стрелкой 13"/>
          <p:cNvCxnSpPr/>
          <p:nvPr/>
        </p:nvCxnSpPr>
        <p:spPr>
          <a:xfrm flipV="1">
            <a:off x="5214936" y="2213114"/>
            <a:ext cx="1017274" cy="15727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32210" y="118054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cs typeface="Times New Roman" panose="02020603050405020304" pitchFamily="18" charset="0"/>
              </a:rPr>
              <a:t>+ </a:t>
            </a:r>
            <a:r>
              <a:rPr lang="en-US" sz="2400" dirty="0" smtClean="0">
                <a:cs typeface="Times New Roman" panose="02020603050405020304" pitchFamily="18" charset="0"/>
              </a:rPr>
              <a:t>4n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4218" y="195150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cs typeface="Times New Roman" panose="02020603050405020304" pitchFamily="18" charset="0"/>
              </a:rPr>
              <a:t>+ </a:t>
            </a:r>
            <a:r>
              <a:rPr lang="en-US" sz="2400" dirty="0"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cs typeface="Times New Roman" panose="02020603050405020304" pitchFamily="18" charset="0"/>
              </a:rPr>
              <a:t>n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11038" y="657322"/>
            <a:ext cx="1683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cs typeface="Times New Roman" panose="02020603050405020304" pitchFamily="18" charset="0"/>
              </a:rPr>
              <a:t>6</a:t>
            </a:r>
            <a:r>
              <a:rPr lang="en-US" sz="2400" dirty="0" smtClean="0">
                <a:cs typeface="Times New Roman" panose="02020603050405020304" pitchFamily="18" charset="0"/>
              </a:rPr>
              <a:t>He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cs typeface="Times New Roman" panose="02020603050405020304" pitchFamily="18" charset="0"/>
              </a:rPr>
              <a:t>+ </a:t>
            </a:r>
            <a:r>
              <a:rPr lang="en-US" sz="2400" dirty="0"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cs typeface="Times New Roman" panose="02020603050405020304" pitchFamily="18" charset="0"/>
              </a:rPr>
              <a:t>n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03411" y="548235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aseline="30000" dirty="0" smtClean="0"/>
              <a:t>6</a:t>
            </a:r>
            <a:r>
              <a:rPr lang="ru-RU" sz="2800" dirty="0" smtClean="0"/>
              <a:t>Не + </a:t>
            </a:r>
            <a:r>
              <a:rPr lang="en-US" sz="2800" dirty="0"/>
              <a:t>d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/>
              <a:t>p</a:t>
            </a:r>
            <a:r>
              <a:rPr lang="ru-RU" sz="2800" dirty="0" smtClean="0"/>
              <a:t> +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</a:t>
            </a:r>
            <a:endParaRPr lang="ru-RU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403411" y="495913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aseline="30000" dirty="0" smtClean="0"/>
              <a:t>4</a:t>
            </a:r>
            <a:r>
              <a:rPr lang="ru-RU" sz="2800" dirty="0" smtClean="0"/>
              <a:t>Не + </a:t>
            </a:r>
            <a:r>
              <a:rPr lang="en-US" sz="2800" dirty="0" smtClean="0"/>
              <a:t>d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/>
              <a:t>p</a:t>
            </a:r>
            <a:r>
              <a:rPr lang="ru-RU" sz="2800" dirty="0" smtClean="0"/>
              <a:t> +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945930" y="4221088"/>
            <a:ext cx="7476110" cy="0"/>
          </a:xfrm>
          <a:prstGeom prst="line">
            <a:avLst/>
          </a:prstGeom>
          <a:ln w="254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395094" y="6011718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aseline="30000" dirty="0" smtClean="0"/>
              <a:t>8</a:t>
            </a:r>
            <a:r>
              <a:rPr lang="ru-RU" sz="2800" dirty="0" smtClean="0"/>
              <a:t>Не </a:t>
            </a:r>
            <a:r>
              <a:rPr lang="ru-RU" sz="2800" dirty="0" smtClean="0"/>
              <a:t>+ </a:t>
            </a:r>
            <a:r>
              <a:rPr lang="en-US" sz="2800" dirty="0" smtClean="0"/>
              <a:t>d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/>
              <a:t>p</a:t>
            </a:r>
            <a:r>
              <a:rPr lang="ru-RU" sz="2800" dirty="0" smtClean="0"/>
              <a:t> +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8853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2204864"/>
            <a:ext cx="7344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latin typeface="Segoe Print" panose="02000600000000000000" pitchFamily="2" charset="0"/>
              </a:rPr>
              <a:t>СПАСИБО</a:t>
            </a:r>
          </a:p>
          <a:p>
            <a:pPr algn="ctr"/>
            <a:r>
              <a:rPr lang="ru-RU" sz="2400" dirty="0" smtClean="0">
                <a:latin typeface="Segoe Print" panose="02000600000000000000" pitchFamily="2" charset="0"/>
              </a:rPr>
              <a:t>за внимание</a:t>
            </a:r>
            <a:endParaRPr lang="ru-RU" sz="1600" dirty="0" smtClean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26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556792"/>
            <a:ext cx="7943592" cy="422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86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0" y="2016354"/>
            <a:ext cx="9157320" cy="4841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2260" y="174529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Segoe Print" panose="02000600000000000000" pitchFamily="2" charset="0"/>
              </a:rPr>
              <a:t>Вторичные пучки</a:t>
            </a:r>
          </a:p>
          <a:p>
            <a:pPr algn="ctr"/>
            <a:r>
              <a:rPr lang="ru-RU" sz="2400" dirty="0" smtClean="0">
                <a:latin typeface="Segoe Print" panose="02000600000000000000" pitchFamily="2" charset="0"/>
              </a:rPr>
              <a:t>радиоактивных ядер в ЛЯР ОИЯИ</a:t>
            </a:r>
            <a:endParaRPr lang="ru-RU" sz="2400" dirty="0">
              <a:latin typeface="Segoe Print" panose="020006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2340" y="129709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У400М</a:t>
            </a:r>
            <a:r>
              <a:rPr lang="ru-RU" sz="2400" dirty="0" smtClean="0"/>
              <a:t> → АКУЛИНА-</a:t>
            </a:r>
            <a:r>
              <a:rPr lang="en-US" sz="2400" dirty="0" smtClean="0"/>
              <a:t>II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4763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2260" y="174529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Segoe Print" panose="02000600000000000000" pitchFamily="2" charset="0"/>
              </a:rPr>
              <a:t>Циклотрон У400М</a:t>
            </a:r>
            <a:endParaRPr lang="ru-RU" sz="2400" dirty="0">
              <a:latin typeface="Segoe Print" panose="02000600000000000000" pitchFamily="2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310163"/>
              </p:ext>
            </p:extLst>
          </p:nvPr>
        </p:nvGraphicFramePr>
        <p:xfrm>
          <a:off x="5398910" y="1436256"/>
          <a:ext cx="2415129" cy="1914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5994"/>
                <a:gridCol w="1077275"/>
                <a:gridCol w="901860"/>
              </a:tblGrid>
              <a:tr h="186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Ion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202</a:t>
                      </a:r>
                      <a:r>
                        <a:rPr lang="en-US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6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 (MeV/u)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planned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I(</a:t>
                      </a:r>
                      <a:r>
                        <a:rPr lang="en-US" sz="1200" dirty="0" err="1">
                          <a:effectLst/>
                        </a:rPr>
                        <a:t>p</a:t>
                      </a:r>
                      <a:r>
                        <a:rPr lang="en-US" sz="1200" dirty="0" err="1">
                          <a:effectLst/>
                          <a:sym typeface="Symbol"/>
                        </a:rPr>
                        <a:t></a:t>
                      </a:r>
                      <a:r>
                        <a:rPr lang="en-US" sz="1200" dirty="0" err="1">
                          <a:effectLst/>
                        </a:rPr>
                        <a:t>A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planned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86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7</a:t>
                      </a:r>
                      <a:r>
                        <a:rPr lang="en-US" sz="1200">
                          <a:effectLst/>
                        </a:rPr>
                        <a:t>Li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39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86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11</a:t>
                      </a:r>
                      <a:r>
                        <a:rPr lang="en-US" sz="1200">
                          <a:effectLst/>
                        </a:rPr>
                        <a:t>B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33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86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15</a:t>
                      </a:r>
                      <a:r>
                        <a:rPr lang="en-US" sz="1200">
                          <a:effectLst/>
                        </a:rPr>
                        <a:t>N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86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18</a:t>
                      </a:r>
                      <a:r>
                        <a:rPr lang="en-US" sz="1200">
                          <a:effectLst/>
                        </a:rPr>
                        <a:t>O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86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22</a:t>
                      </a:r>
                      <a:r>
                        <a:rPr lang="en-US" sz="1200">
                          <a:effectLst/>
                        </a:rPr>
                        <a:t>Ne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86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36</a:t>
                      </a:r>
                      <a:r>
                        <a:rPr lang="en-US" sz="1200">
                          <a:effectLst/>
                        </a:rPr>
                        <a:t>S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44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186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48</a:t>
                      </a:r>
                      <a:r>
                        <a:rPr lang="en-US" sz="1200">
                          <a:effectLst/>
                        </a:rPr>
                        <a:t>Ca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38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0.1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56375" y="4077072"/>
            <a:ext cx="439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Запуск в 2023 г. после модернизации и ремонта</a:t>
            </a:r>
          </a:p>
          <a:p>
            <a:r>
              <a:rPr lang="ru-RU" sz="2000" dirty="0" smtClean="0"/>
              <a:t>Замена: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Поврежденные обмотки магнита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Вакуумная система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Система управления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Система радиационного контроля</a:t>
            </a:r>
            <a:endParaRPr lang="ru-RU" dirty="0"/>
          </a:p>
        </p:txBody>
      </p:sp>
      <p:pic>
        <p:nvPicPr>
          <p:cNvPr id="7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71" y="894532"/>
            <a:ext cx="3879046" cy="279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220090"/>
              </p:ext>
            </p:extLst>
          </p:nvPr>
        </p:nvGraphicFramePr>
        <p:xfrm>
          <a:off x="5416566" y="4056558"/>
          <a:ext cx="2495245" cy="2587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827"/>
                <a:gridCol w="1080120"/>
                <a:gridCol w="927298"/>
              </a:tblGrid>
              <a:tr h="50255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RIB*</a:t>
                      </a:r>
                      <a:endParaRPr lang="ru-RU" sz="1200" b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Intensity, </a:t>
                      </a:r>
                      <a:r>
                        <a:rPr lang="en-US" sz="1200" b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</a:t>
                      </a:r>
                      <a:endParaRPr lang="en-US" sz="1200" b="0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(at</a:t>
                      </a:r>
                      <a:r>
                        <a:rPr lang="en-US" sz="12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1200" b="0" baseline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="0" baseline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200" b="0" baseline="0" dirty="0" err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200" b="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200" b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Energy,</a:t>
                      </a:r>
                    </a:p>
                    <a:p>
                      <a:pPr algn="ctr"/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MeV/A</a:t>
                      </a:r>
                      <a:endParaRPr lang="ru-RU" sz="1200" b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1x10</a:t>
                      </a:r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8x10</a:t>
                      </a:r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7x10</a:t>
                      </a:r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2x10</a:t>
                      </a:r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lang="en-US" sz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2x10</a:t>
                      </a:r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</a:tr>
              <a:tr h="34745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r>
                        <a:rPr lang="en-US" sz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1x10</a:t>
                      </a:r>
                      <a:r>
                        <a:rPr lang="en-US" sz="1200" baseline="300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aseline="30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80317" y="815770"/>
            <a:ext cx="256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Первичные пучки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379472" y="3454297"/>
            <a:ext cx="256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Вторичные пучки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75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0991" y="116632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Segoe Print" panose="02000600000000000000" pitchFamily="2" charset="0"/>
              </a:rPr>
              <a:t>Тритиевая мишень в ЛЯР</a:t>
            </a:r>
          </a:p>
          <a:p>
            <a:pPr algn="ctr"/>
            <a:endParaRPr lang="ru-RU" sz="1600" dirty="0" smtClean="0">
              <a:latin typeface="Segoe Print" panose="02000600000000000000" pitchFamily="2" charset="0"/>
            </a:endParaRPr>
          </a:p>
          <a:p>
            <a:pPr algn="ctr"/>
            <a:r>
              <a:rPr lang="ru-RU" sz="1600" b="1" dirty="0" smtClean="0">
                <a:latin typeface="Segoe Print" panose="02000600000000000000" pitchFamily="2" charset="0"/>
              </a:rPr>
              <a:t>Предыстория</a:t>
            </a:r>
            <a:r>
              <a:rPr lang="ru-RU" sz="1600" dirty="0" smtClean="0">
                <a:latin typeface="Segoe Print" panose="02000600000000000000" pitchFamily="2" charset="0"/>
              </a:rPr>
              <a:t>: экспериментальные исследования сверхтяжелого</a:t>
            </a:r>
          </a:p>
          <a:p>
            <a:pPr algn="ctr"/>
            <a:r>
              <a:rPr lang="ru-RU" sz="1600" dirty="0" smtClean="0">
                <a:latin typeface="Segoe Print" panose="02000600000000000000" pitchFamily="2" charset="0"/>
              </a:rPr>
              <a:t>изотопа водорода </a:t>
            </a:r>
            <a:r>
              <a:rPr lang="ru-RU" sz="1600" baseline="30000" dirty="0" smtClean="0">
                <a:latin typeface="Segoe Print" panose="02000600000000000000" pitchFamily="2" charset="0"/>
              </a:rPr>
              <a:t>5</a:t>
            </a:r>
            <a:r>
              <a:rPr lang="ru-RU" sz="1600" dirty="0" smtClean="0">
                <a:latin typeface="Segoe Print" panose="02000600000000000000" pitchFamily="2" charset="0"/>
              </a:rPr>
              <a:t>Н</a:t>
            </a:r>
            <a:endParaRPr lang="ru-RU" sz="1400" dirty="0">
              <a:latin typeface="Segoe Print" panose="020006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838" y="1571223"/>
            <a:ext cx="513683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2000:</a:t>
            </a:r>
            <a:r>
              <a:rPr lang="ru-RU" dirty="0" smtClean="0"/>
              <a:t> 	первый результат получен в реакции </a:t>
            </a:r>
          </a:p>
          <a:p>
            <a:r>
              <a:rPr lang="ru-RU" dirty="0"/>
              <a:t>	</a:t>
            </a:r>
            <a:r>
              <a:rPr lang="ru-RU" baseline="30000" dirty="0" smtClean="0"/>
              <a:t>1</a:t>
            </a:r>
            <a:r>
              <a:rPr lang="ru-RU" dirty="0" smtClean="0"/>
              <a:t>Н(</a:t>
            </a:r>
            <a:r>
              <a:rPr lang="ru-RU" baseline="30000" dirty="0" smtClean="0"/>
              <a:t>6</a:t>
            </a:r>
            <a:r>
              <a:rPr lang="ru-RU" dirty="0" smtClean="0"/>
              <a:t>Не,</a:t>
            </a:r>
            <a:r>
              <a:rPr lang="ru-RU" baseline="30000" dirty="0" smtClean="0"/>
              <a:t>2</a:t>
            </a:r>
            <a:r>
              <a:rPr lang="ru-RU" dirty="0" smtClean="0"/>
              <a:t>Не)</a:t>
            </a:r>
            <a:r>
              <a:rPr lang="ru-RU" baseline="30000" dirty="0" smtClean="0"/>
              <a:t>5</a:t>
            </a:r>
            <a:r>
              <a:rPr lang="ru-RU" dirty="0" smtClean="0"/>
              <a:t>Н.</a:t>
            </a:r>
          </a:p>
          <a:p>
            <a:r>
              <a:rPr lang="ru-RU" dirty="0"/>
              <a:t>	</a:t>
            </a:r>
            <a:r>
              <a:rPr lang="ru-RU" sz="1600" i="1" dirty="0" smtClean="0"/>
              <a:t>А.А. </a:t>
            </a:r>
            <a:r>
              <a:rPr lang="ru-RU" sz="1600" i="1" dirty="0" err="1" smtClean="0"/>
              <a:t>Коршенинников</a:t>
            </a:r>
            <a:r>
              <a:rPr lang="ru-RU" sz="1600" i="1" dirty="0" smtClean="0"/>
              <a:t> и др. </a:t>
            </a:r>
            <a:r>
              <a:rPr lang="en-US" sz="1600" i="1" dirty="0" smtClean="0"/>
              <a:t>PRL 2001.</a:t>
            </a:r>
            <a:endParaRPr lang="ru-RU" sz="1600" i="1" dirty="0" smtClean="0"/>
          </a:p>
          <a:p>
            <a:r>
              <a:rPr lang="ru-RU" sz="1600" i="1" dirty="0" smtClean="0"/>
              <a:t>	</a:t>
            </a:r>
            <a:endParaRPr lang="ru-RU" sz="1600" dirty="0" smtClean="0"/>
          </a:p>
          <a:p>
            <a:r>
              <a:rPr lang="ru-RU" sz="1600" i="1" dirty="0"/>
              <a:t>	</a:t>
            </a:r>
            <a:r>
              <a:rPr lang="ru-RU" sz="1600" dirty="0" smtClean="0"/>
              <a:t>Большое </a:t>
            </a:r>
            <a:r>
              <a:rPr lang="en-US" sz="1600" dirty="0" smtClean="0"/>
              <a:t>Q </a:t>
            </a:r>
            <a:r>
              <a:rPr lang="ru-RU" sz="1600" dirty="0" smtClean="0"/>
              <a:t>(</a:t>
            </a:r>
            <a:r>
              <a:rPr lang="en-US" sz="1600" dirty="0" smtClean="0"/>
              <a:t>-20 </a:t>
            </a:r>
            <a:r>
              <a:rPr lang="ru-RU" sz="1600" dirty="0" smtClean="0"/>
              <a:t>МэВ),</a:t>
            </a:r>
          </a:p>
          <a:p>
            <a:r>
              <a:rPr lang="ru-RU" sz="1600" dirty="0"/>
              <a:t>	</a:t>
            </a:r>
            <a:r>
              <a:rPr lang="ru-RU" sz="1600" dirty="0" smtClean="0"/>
              <a:t>малый диапазон энергии </a:t>
            </a:r>
            <a:r>
              <a:rPr lang="ru-RU" sz="1600" baseline="30000" dirty="0" smtClean="0"/>
              <a:t>5</a:t>
            </a:r>
            <a:r>
              <a:rPr lang="ru-RU" sz="1600" dirty="0" smtClean="0"/>
              <a:t>Н</a:t>
            </a:r>
          </a:p>
          <a:p>
            <a:endParaRPr lang="ru-RU" sz="1600" dirty="0"/>
          </a:p>
          <a:p>
            <a:endParaRPr lang="ru-RU" dirty="0"/>
          </a:p>
          <a:p>
            <a:r>
              <a:rPr lang="ru-RU" b="1" dirty="0" smtClean="0"/>
              <a:t>2001:</a:t>
            </a:r>
            <a:r>
              <a:rPr lang="ru-RU" dirty="0" smtClean="0"/>
              <a:t>	</a:t>
            </a:r>
            <a:r>
              <a:rPr lang="ru-RU" baseline="30000" dirty="0" smtClean="0"/>
              <a:t>5</a:t>
            </a:r>
            <a:r>
              <a:rPr lang="ru-RU" dirty="0" smtClean="0"/>
              <a:t>Н в реакции</a:t>
            </a:r>
            <a:r>
              <a:rPr lang="en-US" dirty="0" smtClean="0"/>
              <a:t> </a:t>
            </a:r>
            <a:r>
              <a:rPr lang="ru-RU" dirty="0" smtClean="0"/>
              <a:t>передачи двух нейтронов </a:t>
            </a:r>
            <a:r>
              <a:rPr lang="en-US" dirty="0" smtClean="0"/>
              <a:t>	t + 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p + </a:t>
            </a:r>
            <a:r>
              <a:rPr lang="ru-RU" baseline="30000" dirty="0"/>
              <a:t>5</a:t>
            </a:r>
            <a:r>
              <a:rPr lang="ru-RU" dirty="0"/>
              <a:t>Н.</a:t>
            </a:r>
            <a:endParaRPr lang="en-US" dirty="0" smtClean="0"/>
          </a:p>
          <a:p>
            <a:r>
              <a:rPr lang="en-US" dirty="0"/>
              <a:t>	</a:t>
            </a:r>
            <a:r>
              <a:rPr lang="ru-RU" dirty="0" smtClean="0"/>
              <a:t>Ускорение трития + тритиевая мишень!</a:t>
            </a:r>
          </a:p>
          <a:p>
            <a:endParaRPr lang="en-US" sz="1600" i="1" dirty="0" smtClean="0"/>
          </a:p>
          <a:p>
            <a:r>
              <a:rPr lang="ru-RU" sz="1600" i="1" dirty="0"/>
              <a:t>	</a:t>
            </a:r>
            <a:r>
              <a:rPr lang="en-US" sz="1600" dirty="0" smtClean="0"/>
              <a:t>Q = -8.5 </a:t>
            </a:r>
            <a:r>
              <a:rPr lang="ru-RU" sz="1600" dirty="0" smtClean="0"/>
              <a:t>МэВ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326" y="1631030"/>
            <a:ext cx="2207979" cy="213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5646278" y="3815709"/>
            <a:ext cx="2965753" cy="1185540"/>
            <a:chOff x="827585" y="1019324"/>
            <a:chExt cx="3384374" cy="1416372"/>
          </a:xfrm>
        </p:grpSpPr>
        <p:cxnSp>
          <p:nvCxnSpPr>
            <p:cNvPr id="7" name="Прямая со стрелкой 6"/>
            <p:cNvCxnSpPr/>
            <p:nvPr/>
          </p:nvCxnSpPr>
          <p:spPr>
            <a:xfrm>
              <a:off x="1362106" y="1192957"/>
              <a:ext cx="1033980" cy="288032"/>
            </a:xfrm>
            <a:prstGeom prst="straightConnector1">
              <a:avLst/>
            </a:prstGeom>
            <a:ln w="41275">
              <a:solidFill>
                <a:schemeClr val="accent1"/>
              </a:solidFill>
              <a:tailEnd type="stealth" w="lg" len="lg"/>
            </a:ln>
            <a:effectLst>
              <a:outerShdw blurRad="50800" dist="50800" dir="5400000" sx="95000" sy="95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/>
            <p:nvPr/>
          </p:nvCxnSpPr>
          <p:spPr>
            <a:xfrm flipV="1">
              <a:off x="2396086" y="1268760"/>
              <a:ext cx="1033980" cy="220613"/>
            </a:xfrm>
            <a:prstGeom prst="straightConnector1">
              <a:avLst/>
            </a:prstGeom>
            <a:ln w="41275">
              <a:solidFill>
                <a:schemeClr val="accent1"/>
              </a:solidFill>
              <a:tailEnd type="stealth" w="lg" len="lg"/>
            </a:ln>
            <a:effectLst>
              <a:outerShdw blurRad="50800" dist="50800" dir="5400000" sx="95000" sy="95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 flipV="1">
              <a:off x="1360974" y="1929806"/>
              <a:ext cx="1016192" cy="275058"/>
            </a:xfrm>
            <a:prstGeom prst="straightConnector1">
              <a:avLst/>
            </a:prstGeom>
            <a:ln w="41275">
              <a:solidFill>
                <a:schemeClr val="accent1"/>
              </a:solidFill>
              <a:tailEnd type="stealth" w="lg" len="lg"/>
            </a:ln>
            <a:effectLst>
              <a:outerShdw blurRad="50800" dist="50800" dir="5400000" sx="95000" sy="95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>
            <a:xfrm>
              <a:off x="2377166" y="1938189"/>
              <a:ext cx="1052900" cy="266675"/>
            </a:xfrm>
            <a:prstGeom prst="straightConnector1">
              <a:avLst/>
            </a:prstGeom>
            <a:ln w="41275">
              <a:solidFill>
                <a:schemeClr val="accent1"/>
              </a:solidFill>
              <a:tailEnd type="stealth" w="lg" len="lg"/>
            </a:ln>
            <a:effectLst>
              <a:outerShdw blurRad="50800" dist="50800" dir="5400000" sx="95000" sy="95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flipV="1">
              <a:off x="2361774" y="1480989"/>
              <a:ext cx="15392" cy="448818"/>
            </a:xfrm>
            <a:prstGeom prst="straightConnector1">
              <a:avLst/>
            </a:prstGeom>
            <a:ln w="41275">
              <a:solidFill>
                <a:schemeClr val="accent1"/>
              </a:solidFill>
              <a:tailEnd type="stealth" w="lg" len="lg"/>
            </a:ln>
            <a:effectLst>
              <a:outerShdw blurRad="50800" dist="50800" dir="5400000" sx="95000" sy="95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030465" y="1037927"/>
              <a:ext cx="36004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A</a:t>
              </a:r>
              <a:endParaRPr lang="ru-RU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99812" y="1019324"/>
              <a:ext cx="81214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1"/>
                  </a:solidFill>
                </a:rPr>
                <a:t>A+2</a:t>
              </a:r>
              <a:endParaRPr lang="ru-RU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7585" y="1937511"/>
              <a:ext cx="562921" cy="461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baseline="30000" dirty="0" smtClean="0">
                  <a:solidFill>
                    <a:schemeClr val="accent1"/>
                  </a:solidFill>
                </a:rPr>
                <a:t>3</a:t>
              </a:r>
              <a:r>
                <a:rPr lang="en-US" sz="2400" b="1" dirty="0" smtClean="0">
                  <a:solidFill>
                    <a:schemeClr val="accent1"/>
                  </a:solidFill>
                </a:rPr>
                <a:t>H</a:t>
              </a:r>
              <a:endParaRPr lang="ru-RU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45845" y="1974031"/>
              <a:ext cx="36004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solidFill>
                    <a:schemeClr val="accent1"/>
                  </a:solidFill>
                </a:rPr>
                <a:t>p</a:t>
              </a:r>
              <a:endParaRPr lang="ru-RU" sz="2400" b="1" i="1" dirty="0">
                <a:solidFill>
                  <a:schemeClr val="accent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67562" y="1463405"/>
              <a:ext cx="69421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1"/>
                  </a:solidFill>
                </a:rPr>
                <a:t>2</a:t>
              </a:r>
              <a:r>
                <a:rPr lang="en-US" sz="2400" b="1" i="1" dirty="0" smtClean="0">
                  <a:solidFill>
                    <a:schemeClr val="accent1"/>
                  </a:solidFill>
                </a:rPr>
                <a:t>n</a:t>
              </a:r>
              <a:endParaRPr lang="ru-RU" sz="2400" b="1" i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16272" y="5278839"/>
            <a:ext cx="4479865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altLang="ru-RU" b="1" dirty="0" smtClean="0"/>
              <a:t>2003:</a:t>
            </a:r>
            <a:r>
              <a:rPr lang="ru-RU" altLang="ru-RU" b="1" dirty="0" smtClean="0">
                <a:latin typeface="Times New Roman" pitchFamily="18" charset="0"/>
              </a:rPr>
              <a:t>	Пучок ускоренных тритонов</a:t>
            </a:r>
            <a:r>
              <a:rPr lang="en-US" altLang="ru-RU" dirty="0" smtClean="0">
                <a:latin typeface="Times New Roman" pitchFamily="18" charset="0"/>
              </a:rPr>
              <a:t>:</a:t>
            </a:r>
            <a:endParaRPr lang="en-US" altLang="ru-RU" dirty="0">
              <a:latin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altLang="ru-RU" dirty="0" smtClean="0">
                <a:latin typeface="Times New Roman" pitchFamily="18" charset="0"/>
              </a:rPr>
              <a:t>	</a:t>
            </a:r>
            <a:r>
              <a:rPr lang="en-US" altLang="ru-RU" dirty="0" smtClean="0">
                <a:latin typeface="Times New Roman" pitchFamily="18" charset="0"/>
              </a:rPr>
              <a:t>E</a:t>
            </a:r>
            <a:r>
              <a:rPr lang="ru-RU" altLang="ru-RU" dirty="0">
                <a:latin typeface="Times New Roman" pitchFamily="18" charset="0"/>
              </a:rPr>
              <a:t>	</a:t>
            </a:r>
            <a:r>
              <a:rPr lang="ru-RU" altLang="ru-RU" dirty="0" smtClean="0">
                <a:latin typeface="Times New Roman" pitchFamily="18" charset="0"/>
              </a:rPr>
              <a:t>	57 МэВ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altLang="ru-RU" dirty="0" smtClean="0">
                <a:latin typeface="Times New Roman" pitchFamily="18" charset="0"/>
              </a:rPr>
              <a:t>	</a:t>
            </a:r>
            <a:r>
              <a:rPr lang="el-GR" altLang="ru-RU" dirty="0" smtClean="0">
                <a:latin typeface="Times New Roman" pitchFamily="18" charset="0"/>
              </a:rPr>
              <a:t>Δ</a:t>
            </a:r>
            <a:r>
              <a:rPr lang="ru-RU" altLang="ru-RU" dirty="0" smtClean="0">
                <a:latin typeface="Times New Roman" pitchFamily="18" charset="0"/>
              </a:rPr>
              <a:t>Е		 </a:t>
            </a:r>
            <a:r>
              <a:rPr lang="en-US" altLang="ru-RU" dirty="0" smtClean="0">
                <a:latin typeface="Times New Roman" pitchFamily="18" charset="0"/>
              </a:rPr>
              <a:t>300 </a:t>
            </a:r>
            <a:r>
              <a:rPr lang="ru-RU" altLang="ru-RU" dirty="0" smtClean="0">
                <a:latin typeface="Times New Roman" pitchFamily="18" charset="0"/>
              </a:rPr>
              <a:t>кэВ</a:t>
            </a:r>
            <a:endParaRPr lang="en-US" altLang="ru-RU" dirty="0">
              <a:latin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altLang="ru-RU" dirty="0" smtClean="0">
                <a:latin typeface="Times New Roman" pitchFamily="18" charset="0"/>
              </a:rPr>
              <a:t>	Размер пучка</a:t>
            </a:r>
            <a:r>
              <a:rPr lang="en-US" altLang="ru-RU" dirty="0" smtClean="0">
                <a:latin typeface="Times New Roman" pitchFamily="18" charset="0"/>
              </a:rPr>
              <a:t>         </a:t>
            </a:r>
            <a:r>
              <a:rPr lang="en-US" altLang="ru-RU" dirty="0">
                <a:latin typeface="Times New Roman" pitchFamily="18" charset="0"/>
              </a:rPr>
              <a:t>5 </a:t>
            </a:r>
            <a:r>
              <a:rPr lang="ru-RU" altLang="ru-RU" dirty="0" smtClean="0">
                <a:latin typeface="Times New Roman" pitchFamily="18" charset="0"/>
              </a:rPr>
              <a:t>мм</a:t>
            </a:r>
            <a:endParaRPr lang="en-US" altLang="ru-RU" dirty="0">
              <a:latin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altLang="ru-RU" dirty="0" smtClean="0">
                <a:latin typeface="Times New Roman" pitchFamily="18" charset="0"/>
              </a:rPr>
              <a:t>	Интенсивность	</a:t>
            </a:r>
            <a:r>
              <a:rPr lang="en-US" altLang="ru-RU" dirty="0" smtClean="0">
                <a:latin typeface="Times New Roman" pitchFamily="18" charset="0"/>
              </a:rPr>
              <a:t>3</a:t>
            </a:r>
            <a:r>
              <a:rPr lang="el-GR" altLang="ru-RU" dirty="0"/>
              <a:t>·</a:t>
            </a:r>
            <a:r>
              <a:rPr lang="en-US" altLang="ru-RU" dirty="0">
                <a:latin typeface="Times New Roman" pitchFamily="18" charset="0"/>
              </a:rPr>
              <a:t>10</a:t>
            </a:r>
            <a:r>
              <a:rPr lang="en-US" altLang="ru-RU" baseline="30000" dirty="0">
                <a:latin typeface="Times New Roman" pitchFamily="18" charset="0"/>
              </a:rPr>
              <a:t>7</a:t>
            </a:r>
            <a:r>
              <a:rPr lang="en-US" altLang="ru-RU" dirty="0">
                <a:latin typeface="Times New Roman" pitchFamily="18" charset="0"/>
              </a:rPr>
              <a:t> </a:t>
            </a:r>
            <a:r>
              <a:rPr lang="ru-RU" altLang="ru-RU" dirty="0" smtClean="0">
                <a:latin typeface="Times New Roman" pitchFamily="18" charset="0"/>
              </a:rPr>
              <a:t>с</a:t>
            </a:r>
            <a:r>
              <a:rPr lang="en-US" altLang="ru-RU" baseline="30000" dirty="0" smtClean="0">
                <a:latin typeface="Times New Roman" pitchFamily="18" charset="0"/>
              </a:rPr>
              <a:t>-1</a:t>
            </a:r>
            <a:endParaRPr lang="ru-RU" altLang="ru-RU" baseline="30000" dirty="0">
              <a:latin typeface="Times New Roman" pitchFamily="18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5400724" y="5278839"/>
            <a:ext cx="324008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altLang="ru-RU" b="1" dirty="0" smtClean="0">
                <a:latin typeface="Times New Roman" pitchFamily="18" charset="0"/>
              </a:rPr>
              <a:t>Мишень</a:t>
            </a:r>
            <a:r>
              <a:rPr lang="en-US" altLang="ru-RU" dirty="0" smtClean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en-US" altLang="ru-RU" dirty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altLang="ru-RU" dirty="0" smtClean="0">
                <a:latin typeface="Times New Roman" pitchFamily="18" charset="0"/>
              </a:rPr>
              <a:t>Тритий, Т=25 К, 0.4 см.</a:t>
            </a:r>
            <a:endParaRPr lang="en-US" altLang="ru-RU" dirty="0">
              <a:latin typeface="Times New Roman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altLang="ru-RU" dirty="0" smtClean="0">
                <a:latin typeface="Times New Roman" pitchFamily="18" charset="0"/>
              </a:rPr>
              <a:t>Толщина мишени	</a:t>
            </a:r>
            <a:r>
              <a:rPr lang="en-US" altLang="ru-RU" dirty="0" smtClean="0">
                <a:latin typeface="Times New Roman" pitchFamily="18" charset="0"/>
              </a:rPr>
              <a:t> </a:t>
            </a:r>
            <a:r>
              <a:rPr lang="en-US" altLang="ru-RU" dirty="0">
                <a:latin typeface="Times New Roman" pitchFamily="18" charset="0"/>
              </a:rPr>
              <a:t>2</a:t>
            </a:r>
            <a:r>
              <a:rPr lang="el-GR" altLang="ru-RU" dirty="0">
                <a:latin typeface="Times New Roman" pitchFamily="18" charset="0"/>
                <a:cs typeface="Times New Roman" pitchFamily="18" charset="0"/>
              </a:rPr>
              <a:t>·</a:t>
            </a:r>
            <a:r>
              <a:rPr lang="en-US" altLang="ru-RU" dirty="0" smtClean="0">
                <a:latin typeface="Times New Roman" pitchFamily="18" charset="0"/>
              </a:rPr>
              <a:t>10</a:t>
            </a:r>
            <a:r>
              <a:rPr lang="en-US" altLang="ru-RU" baseline="30000" dirty="0" smtClean="0">
                <a:latin typeface="Times New Roman" pitchFamily="18" charset="0"/>
              </a:rPr>
              <a:t>2</a:t>
            </a:r>
            <a:r>
              <a:rPr lang="ru-RU" altLang="ru-RU" baseline="30000" dirty="0" smtClean="0">
                <a:latin typeface="Times New Roman" pitchFamily="18" charset="0"/>
              </a:rPr>
              <a:t>0</a:t>
            </a:r>
            <a:r>
              <a:rPr lang="en-US" altLang="ru-RU" dirty="0" smtClean="0">
                <a:latin typeface="Times New Roman" pitchFamily="18" charset="0"/>
              </a:rPr>
              <a:t> </a:t>
            </a:r>
            <a:r>
              <a:rPr lang="en-US" altLang="ru-RU" dirty="0">
                <a:latin typeface="Times New Roman" pitchFamily="18" charset="0"/>
              </a:rPr>
              <a:t>cm</a:t>
            </a:r>
            <a:r>
              <a:rPr lang="en-US" altLang="ru-RU" baseline="30000" dirty="0">
                <a:latin typeface="Times New Roman" pitchFamily="18" charset="0"/>
              </a:rPr>
              <a:t>-2</a:t>
            </a:r>
            <a:endParaRPr lang="ru-RU" altLang="ru-RU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58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" y="773414"/>
            <a:ext cx="9144000" cy="6093804"/>
          </a:xfrm>
          <a:prstGeom prst="rect">
            <a:avLst/>
          </a:prstGeom>
        </p:spPr>
      </p:pic>
      <p:pic>
        <p:nvPicPr>
          <p:cNvPr id="5" name="Picture 4" descr="t_cel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10" y="764196"/>
            <a:ext cx="4010282" cy="609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5616" y="172117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Segoe Print" panose="02000600000000000000" pitchFamily="2" charset="0"/>
              </a:rPr>
              <a:t>Тритиевая мишень в ЛЯР</a:t>
            </a:r>
          </a:p>
        </p:txBody>
      </p:sp>
      <p:pic>
        <p:nvPicPr>
          <p:cNvPr id="6" name="Picture 10" descr="t_c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18961"/>
            <a:ext cx="2731677" cy="410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83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7200"/>
            <a:ext cx="8424862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9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9221" y="980728"/>
            <a:ext cx="41764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2003:</a:t>
            </a:r>
            <a:r>
              <a:rPr lang="en-US" dirty="0"/>
              <a:t> </a:t>
            </a:r>
            <a:r>
              <a:rPr lang="ru-RU" dirty="0"/>
              <a:t>	</a:t>
            </a:r>
            <a:r>
              <a:rPr lang="ru-RU" b="1" dirty="0"/>
              <a:t>Первый результат</a:t>
            </a:r>
            <a:r>
              <a:rPr lang="ru-RU" dirty="0"/>
              <a:t> </a:t>
            </a:r>
            <a:r>
              <a:rPr lang="en-US" baseline="30000" dirty="0"/>
              <a:t>3</a:t>
            </a:r>
            <a:r>
              <a:rPr lang="en-US" dirty="0"/>
              <a:t>H(</a:t>
            </a:r>
            <a:r>
              <a:rPr lang="en-US" dirty="0" err="1"/>
              <a:t>t,p</a:t>
            </a:r>
            <a:r>
              <a:rPr lang="en-US" dirty="0"/>
              <a:t>)</a:t>
            </a:r>
            <a:r>
              <a:rPr lang="en-US" baseline="30000" dirty="0"/>
              <a:t>5</a:t>
            </a:r>
            <a:r>
              <a:rPr lang="en-US" dirty="0"/>
              <a:t>H</a:t>
            </a:r>
            <a:endParaRPr lang="ru-RU" dirty="0"/>
          </a:p>
          <a:p>
            <a:r>
              <a:rPr lang="ru-RU" sz="1600" i="1" dirty="0"/>
              <a:t>	М.С. Головков и др. </a:t>
            </a:r>
            <a:r>
              <a:rPr lang="en-US" sz="1600" i="1" dirty="0"/>
              <a:t>PLB </a:t>
            </a:r>
            <a:r>
              <a:rPr lang="en-US" sz="1600" i="1" dirty="0" smtClean="0"/>
              <a:t>2003</a:t>
            </a:r>
            <a:endParaRPr lang="ru-RU" sz="1600" i="1" dirty="0"/>
          </a:p>
        </p:txBody>
      </p:sp>
      <p:pic>
        <p:nvPicPr>
          <p:cNvPr id="5" name="Picture 4" descr="C:\Users\Сергей\Documents\Домашние дела\Документы\Диссертация1\Chapter3_H5\H5revised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913" y="548680"/>
            <a:ext cx="3296227" cy="193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55324" y="2636912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Segoe Print" panose="02000600000000000000" pitchFamily="2" charset="0"/>
              </a:rPr>
              <a:t>В кинематике</a:t>
            </a:r>
          </a:p>
          <a:p>
            <a:pPr algn="ctr"/>
            <a:r>
              <a:rPr lang="ru-RU" sz="1600" dirty="0" smtClean="0">
                <a:latin typeface="Segoe Print" panose="02000600000000000000" pitchFamily="2" charset="0"/>
              </a:rPr>
              <a:t>передачи 2 нейтронов на налетающее ядро</a:t>
            </a:r>
          </a:p>
          <a:p>
            <a:pPr algn="ctr"/>
            <a:r>
              <a:rPr lang="ru-RU" sz="2000" dirty="0">
                <a:latin typeface="Segoe Print" panose="02000600000000000000" pitchFamily="2" charset="0"/>
              </a:rPr>
              <a:t>е</a:t>
            </a:r>
            <a:r>
              <a:rPr lang="ru-RU" sz="2000" dirty="0" smtClean="0">
                <a:latin typeface="Segoe Print" panose="02000600000000000000" pitchFamily="2" charset="0"/>
              </a:rPr>
              <a:t>сть особенность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1015428" y="3998021"/>
            <a:ext cx="4521265" cy="1664668"/>
            <a:chOff x="1299852" y="3649663"/>
            <a:chExt cx="4521265" cy="1664668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299852" y="3649663"/>
              <a:ext cx="3960440" cy="1439861"/>
              <a:chOff x="302602" y="2188197"/>
              <a:chExt cx="4845921" cy="1600843"/>
            </a:xfrm>
          </p:grpSpPr>
          <p:sp>
            <p:nvSpPr>
              <p:cNvPr id="8" name="Двойные круглые скобки 7"/>
              <p:cNvSpPr/>
              <p:nvPr/>
            </p:nvSpPr>
            <p:spPr>
              <a:xfrm>
                <a:off x="2483768" y="2548237"/>
                <a:ext cx="360040" cy="1080120"/>
              </a:xfrm>
              <a:prstGeom prst="bracketPair">
                <a:avLst/>
              </a:prstGeom>
              <a:pattFill prst="pct20">
                <a:fgClr>
                  <a:srgbClr val="C00000"/>
                </a:fgClr>
                <a:bgClr>
                  <a:schemeClr val="accent2">
                    <a:lumMod val="40000"/>
                    <a:lumOff val="60000"/>
                  </a:schemeClr>
                </a:bgClr>
              </a:pattFill>
              <a:ln w="31750">
                <a:solidFill>
                  <a:schemeClr val="tx1"/>
                </a:solidFill>
              </a:ln>
              <a:effectLst>
                <a:innerShdw blurRad="2032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9" name="Прямая соединительная линия 8"/>
              <p:cNvCxnSpPr/>
              <p:nvPr/>
            </p:nvCxnSpPr>
            <p:spPr>
              <a:xfrm flipV="1">
                <a:off x="2555776" y="2188197"/>
                <a:ext cx="0" cy="36004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 flipV="1">
                <a:off x="2771800" y="2188197"/>
                <a:ext cx="0" cy="36004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2519772" y="3628357"/>
                <a:ext cx="288032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2468628" y="3214529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T</a:t>
                </a:r>
                <a:r>
                  <a:rPr lang="en-US" b="1" baseline="-25000" dirty="0" smtClean="0"/>
                  <a:t>2</a:t>
                </a:r>
                <a:endParaRPr lang="ru-RU" b="1" baseline="-25000" dirty="0"/>
              </a:p>
            </p:txBody>
          </p:sp>
          <p:cxnSp>
            <p:nvCxnSpPr>
              <p:cNvPr id="13" name="Прямая со стрелкой 12"/>
              <p:cNvCxnSpPr/>
              <p:nvPr/>
            </p:nvCxnSpPr>
            <p:spPr>
              <a:xfrm flipH="1" flipV="1">
                <a:off x="1814770" y="2777455"/>
                <a:ext cx="849019" cy="359204"/>
              </a:xfrm>
              <a:prstGeom prst="straightConnector1">
                <a:avLst/>
              </a:prstGeom>
              <a:ln w="31750">
                <a:solidFill>
                  <a:schemeClr val="accent3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 стрелкой 13"/>
              <p:cNvCxnSpPr/>
              <p:nvPr/>
            </p:nvCxnSpPr>
            <p:spPr>
              <a:xfrm flipH="1">
                <a:off x="5055130" y="3467077"/>
                <a:ext cx="93393" cy="321963"/>
              </a:xfrm>
              <a:prstGeom prst="straightConnector1">
                <a:avLst/>
              </a:prstGeom>
              <a:ln w="31750">
                <a:solidFill>
                  <a:schemeClr val="accent3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 стрелкой 14"/>
              <p:cNvCxnSpPr/>
              <p:nvPr/>
            </p:nvCxnSpPr>
            <p:spPr>
              <a:xfrm flipH="1" flipV="1">
                <a:off x="4951520" y="2777455"/>
                <a:ext cx="190712" cy="705756"/>
              </a:xfrm>
              <a:prstGeom prst="straightConnector1">
                <a:avLst/>
              </a:prstGeom>
              <a:ln w="31750">
                <a:solidFill>
                  <a:schemeClr val="accent3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 стрелкой 15"/>
              <p:cNvCxnSpPr/>
              <p:nvPr/>
            </p:nvCxnSpPr>
            <p:spPr>
              <a:xfrm>
                <a:off x="2611645" y="3134462"/>
                <a:ext cx="2536878" cy="330223"/>
              </a:xfrm>
              <a:prstGeom prst="straightConnector1">
                <a:avLst/>
              </a:prstGeom>
              <a:ln w="31750">
                <a:solidFill>
                  <a:schemeClr val="accent3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Стрелка вправо 16"/>
              <p:cNvSpPr/>
              <p:nvPr/>
            </p:nvSpPr>
            <p:spPr>
              <a:xfrm>
                <a:off x="302602" y="2995963"/>
                <a:ext cx="2376264" cy="276999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8" name="Прямая со стрелкой 17"/>
            <p:cNvCxnSpPr/>
            <p:nvPr/>
          </p:nvCxnSpPr>
          <p:spPr>
            <a:xfrm flipV="1">
              <a:off x="5221616" y="4341206"/>
              <a:ext cx="530991" cy="459709"/>
            </a:xfrm>
            <a:prstGeom prst="straightConnector1">
              <a:avLst/>
            </a:prstGeom>
            <a:ln w="31750">
              <a:solidFill>
                <a:schemeClr val="accent3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299852" y="4006867"/>
              <a:ext cx="823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/>
                <a:t>3</a:t>
              </a:r>
              <a:r>
                <a:rPr lang="en-US" dirty="0" smtClean="0"/>
                <a:t>H</a:t>
              </a:r>
              <a:endParaRPr lang="ru-RU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46210" y="3822201"/>
              <a:ext cx="823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</a:t>
              </a:r>
              <a:endParaRPr lang="ru-RU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87349" y="4312391"/>
              <a:ext cx="411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5</a:t>
              </a:r>
              <a:r>
                <a:rPr lang="en-US" dirty="0" smtClean="0"/>
                <a:t>H</a:t>
              </a:r>
              <a:endParaRPr lang="ru-RU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22128" y="4944999"/>
              <a:ext cx="495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/>
                <a:t>3</a:t>
              </a:r>
              <a:r>
                <a:rPr lang="en-US" dirty="0" smtClean="0"/>
                <a:t>H</a:t>
              </a:r>
              <a:endParaRPr lang="ru-RU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82288" y="3943059"/>
              <a:ext cx="334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</a:t>
              </a:r>
              <a:endParaRPr lang="ru-RU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87111" y="4019792"/>
              <a:ext cx="334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</a:t>
              </a:r>
              <a:endParaRPr lang="ru-RU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821117" y="3717032"/>
            <a:ext cx="3143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smtClean="0"/>
              <a:t>Малые углы ЦМ – большое сечение;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smtClean="0"/>
              <a:t>Малая ионизационные потери протона – можно зарегистрировать ядро отдачи с малой энергией;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smtClean="0"/>
              <a:t>Ядро отдачи, протон, летит под углом 180</a:t>
            </a:r>
            <a:r>
              <a:rPr lang="ru-RU" baseline="30000" dirty="0" smtClean="0"/>
              <a:t>о</a:t>
            </a:r>
            <a:r>
              <a:rPr lang="ru-RU" dirty="0" smtClean="0"/>
              <a:t> в ЛС. Идеальные фоновые условия;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169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000" y="824518"/>
            <a:ext cx="3600400" cy="263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379" y="3777539"/>
            <a:ext cx="3611096" cy="204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02" y="3696484"/>
            <a:ext cx="3819698" cy="311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77639" y="1700808"/>
            <a:ext cx="1580527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H+2</a:t>
            </a: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</a:p>
          <a:p>
            <a:pPr algn="l"/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= 3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/>
                <a:ea typeface="Cambria Math"/>
                <a:cs typeface="Arial" pitchFamily="34" charset="0"/>
              </a:rPr>
              <a:t>⋅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r>
              <a:rPr lang="en-US" sz="2000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</a:t>
            </a:r>
            <a:r>
              <a:rPr lang="en-US" sz="2000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-1</a:t>
            </a:r>
            <a:endParaRPr lang="ru-RU" sz="2000" i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07503" y="4077072"/>
            <a:ext cx="1580527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He+2</a:t>
            </a: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</a:p>
          <a:p>
            <a:pPr algn="l"/>
            <a:r>
              <a:rPr 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= 2</a:t>
            </a:r>
            <a:r>
              <a:rPr 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/>
                <a:ea typeface="Cambria Math"/>
                <a:cs typeface="Arial" pitchFamily="34" charset="0"/>
              </a:rPr>
              <a:t>⋅</a:t>
            </a:r>
            <a:r>
              <a:rPr 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r>
              <a:rPr lang="en-US" sz="2200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</a:t>
            </a:r>
            <a:r>
              <a:rPr lang="en-US" sz="2200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-1</a:t>
            </a:r>
            <a:endParaRPr lang="ru-RU" sz="2200" i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793" y="884993"/>
            <a:ext cx="3630175" cy="23286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2870" y="4333746"/>
            <a:ext cx="46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ru-RU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89327" y="3964414"/>
            <a:ext cx="46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ru-RU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7984" y="3785954"/>
            <a:ext cx="46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ru-RU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2870" y="1628800"/>
            <a:ext cx="61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1/2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ru-RU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6164" y="827768"/>
            <a:ext cx="141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3/2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5/2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30499" y="3725391"/>
            <a:ext cx="1835696" cy="3163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987604" y="11663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aseline="30000" dirty="0" smtClean="0">
                <a:latin typeface="Segoe Print" panose="02000600000000000000" pitchFamily="2" charset="0"/>
              </a:rPr>
              <a:t>5</a:t>
            </a:r>
            <a:r>
              <a:rPr lang="en-US" sz="2400" dirty="0" smtClean="0">
                <a:latin typeface="Segoe Print" panose="02000600000000000000" pitchFamily="2" charset="0"/>
              </a:rPr>
              <a:t>H </a:t>
            </a:r>
            <a:r>
              <a:rPr lang="ru-RU" sz="2400" dirty="0" smtClean="0">
                <a:latin typeface="Segoe Print" panose="02000600000000000000" pitchFamily="2" charset="0"/>
              </a:rPr>
              <a:t>и </a:t>
            </a:r>
            <a:r>
              <a:rPr lang="ru-RU" sz="2400" baseline="30000" dirty="0" smtClean="0">
                <a:latin typeface="Segoe Print" panose="02000600000000000000" pitchFamily="2" charset="0"/>
              </a:rPr>
              <a:t>10</a:t>
            </a:r>
            <a:r>
              <a:rPr lang="en-US" sz="2400" dirty="0" smtClean="0">
                <a:latin typeface="Segoe Print" panose="02000600000000000000" pitchFamily="2" charset="0"/>
              </a:rPr>
              <a:t>He: </a:t>
            </a:r>
            <a:r>
              <a:rPr lang="ru-RU" sz="2400" dirty="0" smtClean="0">
                <a:latin typeface="Segoe Print" panose="02000600000000000000" pitchFamily="2" charset="0"/>
              </a:rPr>
              <a:t>результаты</a:t>
            </a:r>
          </a:p>
          <a:p>
            <a:pPr algn="ctr"/>
            <a:r>
              <a:rPr lang="ru-RU" sz="1600" dirty="0" smtClean="0">
                <a:latin typeface="Segoe Print" panose="02000600000000000000" pitchFamily="2" charset="0"/>
              </a:rPr>
              <a:t>Спектры энергии и угловые корреляции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832" y="3550750"/>
            <a:ext cx="1215248" cy="105264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832" y="4606726"/>
            <a:ext cx="1414704" cy="112809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832" y="5724353"/>
            <a:ext cx="1819583" cy="108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2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7603" y="260648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Segoe Print" panose="02000600000000000000" pitchFamily="2" charset="0"/>
              </a:rPr>
              <a:t>Первые эксперименты</a:t>
            </a:r>
          </a:p>
          <a:p>
            <a:pPr algn="ctr"/>
            <a:r>
              <a:rPr lang="ru-RU" sz="1600" dirty="0">
                <a:latin typeface="Segoe Print" panose="02000600000000000000" pitchFamily="2" charset="0"/>
              </a:rPr>
              <a:t>п</a:t>
            </a:r>
            <a:r>
              <a:rPr lang="ru-RU" sz="1600" dirty="0" smtClean="0">
                <a:latin typeface="Segoe Print" panose="02000600000000000000" pitchFamily="2" charset="0"/>
              </a:rPr>
              <a:t>осле запуска У400М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42" y="1227651"/>
            <a:ext cx="8669538" cy="49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8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3351</TotalTime>
  <Words>362</Words>
  <Application>Microsoft Office PowerPoint</Application>
  <PresentationFormat>Экран (4:3)</PresentationFormat>
  <Paragraphs>152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Сергей</cp:lastModifiedBy>
  <cp:revision>70</cp:revision>
  <dcterms:created xsi:type="dcterms:W3CDTF">2022-06-08T07:51:23Z</dcterms:created>
  <dcterms:modified xsi:type="dcterms:W3CDTF">2022-07-02T14:59:28Z</dcterms:modified>
</cp:coreProperties>
</file>