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  <p:sldMasterId id="2147483803" r:id="rId2"/>
    <p:sldMasterId id="2147483816" r:id="rId3"/>
  </p:sldMasterIdLst>
  <p:notesMasterIdLst>
    <p:notesMasterId r:id="rId45"/>
  </p:notesMasterIdLst>
  <p:sldIdLst>
    <p:sldId id="256" r:id="rId4"/>
    <p:sldId id="258" r:id="rId5"/>
    <p:sldId id="308" r:id="rId6"/>
    <p:sldId id="346" r:id="rId7"/>
    <p:sldId id="265" r:id="rId8"/>
    <p:sldId id="266" r:id="rId9"/>
    <p:sldId id="267" r:id="rId10"/>
    <p:sldId id="343" r:id="rId11"/>
    <p:sldId id="319" r:id="rId12"/>
    <p:sldId id="344" r:id="rId13"/>
    <p:sldId id="327" r:id="rId14"/>
    <p:sldId id="334" r:id="rId15"/>
    <p:sldId id="300" r:id="rId16"/>
    <p:sldId id="299" r:id="rId17"/>
    <p:sldId id="350" r:id="rId18"/>
    <p:sldId id="312" r:id="rId19"/>
    <p:sldId id="313" r:id="rId20"/>
    <p:sldId id="260" r:id="rId21"/>
    <p:sldId id="332" r:id="rId22"/>
    <p:sldId id="263" r:id="rId23"/>
    <p:sldId id="279" r:id="rId24"/>
    <p:sldId id="281" r:id="rId25"/>
    <p:sldId id="316" r:id="rId26"/>
    <p:sldId id="315" r:id="rId27"/>
    <p:sldId id="280" r:id="rId28"/>
    <p:sldId id="335" r:id="rId29"/>
    <p:sldId id="282" r:id="rId30"/>
    <p:sldId id="285" r:id="rId31"/>
    <p:sldId id="317" r:id="rId32"/>
    <p:sldId id="318" r:id="rId33"/>
    <p:sldId id="345" r:id="rId34"/>
    <p:sldId id="336" r:id="rId35"/>
    <p:sldId id="337" r:id="rId36"/>
    <p:sldId id="338" r:id="rId37"/>
    <p:sldId id="301" r:id="rId38"/>
    <p:sldId id="347" r:id="rId39"/>
    <p:sldId id="324" r:id="rId40"/>
    <p:sldId id="348" r:id="rId41"/>
    <p:sldId id="349" r:id="rId42"/>
    <p:sldId id="325" r:id="rId43"/>
    <p:sldId id="326" r:id="rId4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4;&#1048;&#1057;&#1050;_DD\&#1052;&#1086;&#1080;%20&#1076;&#1086;&#1082;&#1091;&#1084;&#1077;&#1085;&#1090;&#1099;\WorkDoc\&#1059;-400&#1052;\2017%20&#1052;&#1086;&#1076;&#1077;&#1088;&#1085;&#1080;&#1079;&#1072;&#1094;&#1080;&#1103;%20&#1059;-400&#1052;\2017%20&#1044;&#1080;&#1088;&#1077;&#1082;&#1090;&#1086;&#1088;&#1089;&#1082;&#1086;&#1077;\&#1057;&#1091;&#1097;&#1077;&#1089;&#1090;&#1074;&#1091;&#1102;&#1097;&#1080;&#1077;%20&#1080;%20&#1085;&#1086;&#1074;&#1099;&#1077;%20&#1087;&#1091;&#1095;&#1082;&#1080;%20&#1074;&#1099;&#1089;&#1086;&#1082;&#1086;&#1081;%20&#1101;&#1085;&#1077;&#1088;&#1075;&#1080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21334601978698"/>
          <c:y val="6.2484472049689439E-2"/>
          <c:w val="0.82814094908913205"/>
          <c:h val="0.75526613521135944"/>
        </c:manualLayout>
      </c:layout>
      <c:scatterChart>
        <c:scatterStyle val="lineMarker"/>
        <c:varyColors val="0"/>
        <c:ser>
          <c:idx val="0"/>
          <c:order val="0"/>
          <c:tx>
            <c:v>У-400М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  <a:prstDash val="solid"/>
              </a:ln>
              <a:effectLst/>
            </c:spPr>
            <c:trendlineType val="power"/>
            <c:dispRSqr val="0"/>
            <c:dispEq val="0"/>
          </c:trendline>
          <c:errBars>
            <c:errDir val="y"/>
            <c:errBarType val="both"/>
            <c:errValType val="percentage"/>
            <c:noEndCap val="0"/>
            <c:val val="3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Лист1!$C$5:$C$16</c:f>
              <c:numCache>
                <c:formatCode>General</c:formatCode>
                <c:ptCount val="12"/>
                <c:pt idx="0">
                  <c:v>3</c:v>
                </c:pt>
                <c:pt idx="1">
                  <c:v>3.2</c:v>
                </c:pt>
                <c:pt idx="2">
                  <c:v>2.6669999999999998</c:v>
                </c:pt>
                <c:pt idx="3">
                  <c:v>2.8570000000000002</c:v>
                </c:pt>
                <c:pt idx="4">
                  <c:v>3.1429999999999998</c:v>
                </c:pt>
                <c:pt idx="5">
                  <c:v>3.6360000000000001</c:v>
                </c:pt>
                <c:pt idx="6">
                  <c:v>3.3330000000000002</c:v>
                </c:pt>
                <c:pt idx="7">
                  <c:v>2.9089999999999998</c:v>
                </c:pt>
                <c:pt idx="8">
                  <c:v>3.7330000000000001</c:v>
                </c:pt>
                <c:pt idx="9">
                  <c:v>4.2</c:v>
                </c:pt>
                <c:pt idx="10">
                  <c:v>4.4000000000000004</c:v>
                </c:pt>
                <c:pt idx="11">
                  <c:v>5.649</c:v>
                </c:pt>
              </c:numCache>
            </c:numRef>
          </c:xVal>
          <c:yVal>
            <c:numRef>
              <c:f>Лист1!$N$5:$N$16</c:f>
              <c:numCache>
                <c:formatCode>General</c:formatCode>
                <c:ptCount val="12"/>
                <c:pt idx="0">
                  <c:v>47</c:v>
                </c:pt>
                <c:pt idx="1">
                  <c:v>42</c:v>
                </c:pt>
                <c:pt idx="2">
                  <c:v>60</c:v>
                </c:pt>
                <c:pt idx="3">
                  <c:v>54</c:v>
                </c:pt>
                <c:pt idx="4">
                  <c:v>45</c:v>
                </c:pt>
                <c:pt idx="5">
                  <c:v>34</c:v>
                </c:pt>
                <c:pt idx="6">
                  <c:v>39.299999999999997</c:v>
                </c:pt>
                <c:pt idx="7">
                  <c:v>50.2</c:v>
                </c:pt>
                <c:pt idx="8">
                  <c:v>32.6</c:v>
                </c:pt>
                <c:pt idx="9">
                  <c:v>27.07</c:v>
                </c:pt>
                <c:pt idx="10">
                  <c:v>24.5</c:v>
                </c:pt>
                <c:pt idx="11">
                  <c:v>15.3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0E-4761-BF80-F36CDA8FA602}"/>
            </c:ext>
          </c:extLst>
        </c:ser>
        <c:ser>
          <c:idx val="1"/>
          <c:order val="1"/>
          <c:tx>
            <c:v>У-400MNew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accent2"/>
                </a:solidFill>
                <a:prstDash val="solid"/>
              </a:ln>
              <a:effectLst/>
            </c:spPr>
            <c:trendlineType val="poly"/>
            <c:order val="4"/>
            <c:dispRSqr val="0"/>
            <c:dispEq val="0"/>
          </c:trendline>
          <c:xVal>
            <c:numRef>
              <c:f>Лист1!$C$5:$C$21</c:f>
              <c:numCache>
                <c:formatCode>General</c:formatCode>
                <c:ptCount val="17"/>
                <c:pt idx="0">
                  <c:v>3</c:v>
                </c:pt>
                <c:pt idx="1">
                  <c:v>3.2</c:v>
                </c:pt>
                <c:pt idx="2">
                  <c:v>2.6669999999999998</c:v>
                </c:pt>
                <c:pt idx="3">
                  <c:v>2.8570000000000002</c:v>
                </c:pt>
                <c:pt idx="4">
                  <c:v>3.1429999999999998</c:v>
                </c:pt>
                <c:pt idx="5">
                  <c:v>3.6360000000000001</c:v>
                </c:pt>
                <c:pt idx="6">
                  <c:v>3.3330000000000002</c:v>
                </c:pt>
                <c:pt idx="7">
                  <c:v>2.9089999999999998</c:v>
                </c:pt>
                <c:pt idx="8">
                  <c:v>3.7330000000000001</c:v>
                </c:pt>
                <c:pt idx="9">
                  <c:v>4.2</c:v>
                </c:pt>
                <c:pt idx="10">
                  <c:v>4.4000000000000004</c:v>
                </c:pt>
                <c:pt idx="11">
                  <c:v>5.649</c:v>
                </c:pt>
                <c:pt idx="12">
                  <c:v>2.2856999999999998</c:v>
                </c:pt>
                <c:pt idx="13">
                  <c:v>2.5</c:v>
                </c:pt>
                <c:pt idx="14">
                  <c:v>2.222</c:v>
                </c:pt>
                <c:pt idx="15">
                  <c:v>4</c:v>
                </c:pt>
                <c:pt idx="16">
                  <c:v>5.95</c:v>
                </c:pt>
              </c:numCache>
            </c:numRef>
          </c:xVal>
          <c:yVal>
            <c:numRef>
              <c:f>Лист1!$O$5:$O$21</c:f>
              <c:numCache>
                <c:formatCode>General</c:formatCode>
                <c:ptCount val="17"/>
                <c:pt idx="0">
                  <c:v>53.9</c:v>
                </c:pt>
                <c:pt idx="1">
                  <c:v>48.7</c:v>
                </c:pt>
                <c:pt idx="2">
                  <c:v>64.400000000000006</c:v>
                </c:pt>
                <c:pt idx="3">
                  <c:v>58.1</c:v>
                </c:pt>
                <c:pt idx="4">
                  <c:v>50.1</c:v>
                </c:pt>
                <c:pt idx="5">
                  <c:v>39.200000000000003</c:v>
                </c:pt>
                <c:pt idx="6">
                  <c:v>44.9</c:v>
                </c:pt>
                <c:pt idx="7">
                  <c:v>56.4</c:v>
                </c:pt>
                <c:pt idx="8">
                  <c:v>37.4</c:v>
                </c:pt>
                <c:pt idx="9">
                  <c:v>30.1</c:v>
                </c:pt>
                <c:pt idx="10">
                  <c:v>27.7</c:v>
                </c:pt>
                <c:pt idx="11">
                  <c:v>17.3</c:v>
                </c:pt>
                <c:pt idx="12">
                  <c:v>79.7</c:v>
                </c:pt>
                <c:pt idx="13">
                  <c:v>70.5</c:v>
                </c:pt>
                <c:pt idx="14">
                  <c:v>82.5</c:v>
                </c:pt>
                <c:pt idx="15">
                  <c:v>32.9</c:v>
                </c:pt>
                <c:pt idx="16">
                  <c:v>15.7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00E-4761-BF80-F36CDA8FA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314080"/>
        <c:axId val="114820760"/>
      </c:scatterChart>
      <c:valAx>
        <c:axId val="115314080"/>
        <c:scaling>
          <c:orientation val="minMax"/>
          <c:max val="6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A/Z</a:t>
                </a:r>
                <a:endParaRPr lang="ru-RU" sz="1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9800049763300802"/>
              <c:y val="0.857873044446915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820760"/>
        <c:crosses val="autoZero"/>
        <c:crossBetween val="midCat"/>
      </c:valAx>
      <c:valAx>
        <c:axId val="114820760"/>
        <c:scaling>
          <c:orientation val="minMax"/>
          <c:max val="9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(</a:t>
                </a:r>
                <a:r>
                  <a:rPr lang="ru-RU"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МэВ/нуклон)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31408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585990447366328"/>
          <c:y val="0.10573986034764524"/>
          <c:w val="0.33773269370036879"/>
          <c:h val="0.14642682630891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0.32726</cdr:x>
      <cdr:y>0.39509</cdr:y>
    </cdr:from>
    <cdr:to>
      <cdr:x>0.38686</cdr:x>
      <cdr:y>0.46797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225461" y="2277705"/>
          <a:ext cx="405292" cy="420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 baseline="-25000" dirty="0">
              <a:latin typeface="Arial" panose="020B0604020202020204" pitchFamily="34" charset="0"/>
              <a:cs typeface="Arial" panose="020B0604020202020204" pitchFamily="34" charset="0"/>
            </a:rPr>
            <a:t>22</a:t>
          </a:r>
          <a:r>
            <a:rPr lang="en-GB" sz="900" dirty="0">
              <a:latin typeface="Arial" panose="020B0604020202020204" pitchFamily="34" charset="0"/>
              <a:cs typeface="Arial" panose="020B0604020202020204" pitchFamily="34" charset="0"/>
            </a:rPr>
            <a:t>Ne</a:t>
          </a:r>
          <a:r>
            <a:rPr lang="en-GB" sz="900" baseline="30000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en-GB" sz="900" baseline="30000" dirty="0"/>
            <a:t>+</a:t>
          </a:r>
          <a:endParaRPr lang="ru-RU" sz="900" baseline="30000" dirty="0"/>
        </a:p>
      </cdr:txBody>
    </cdr:sp>
  </cdr:relSizeAnchor>
  <cdr:relSizeAnchor xmlns:cdr="http://schemas.openxmlformats.org/drawingml/2006/chartDrawing">
    <cdr:from>
      <cdr:x>0.13949</cdr:x>
      <cdr:y>0.07262</cdr:y>
    </cdr:from>
    <cdr:to>
      <cdr:x>0.90108</cdr:x>
      <cdr:y>0.78852</cdr:y>
    </cdr:to>
    <cdr:grpSp>
      <cdr:nvGrpSpPr>
        <cdr:cNvPr id="18" name="Группа 17">
          <a:extLst xmlns:a="http://schemas.openxmlformats.org/drawingml/2006/main">
            <a:ext uri="{FF2B5EF4-FFF2-40B4-BE49-F238E27FC236}">
              <a16:creationId xmlns="" xmlns:a16="http://schemas.microsoft.com/office/drawing/2014/main" id="{601EC2C6-7104-CD64-4AA4-AB990C88ACD9}"/>
            </a:ext>
          </a:extLst>
        </cdr:cNvPr>
        <cdr:cNvGrpSpPr/>
      </cdr:nvGrpSpPr>
      <cdr:grpSpPr>
        <a:xfrm xmlns:a="http://schemas.openxmlformats.org/drawingml/2006/main">
          <a:off x="948559" y="418658"/>
          <a:ext cx="5178958" cy="4127205"/>
          <a:chOff x="861971" y="222741"/>
          <a:chExt cx="4582355" cy="2100893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861971" y="222741"/>
            <a:ext cx="411480" cy="23622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GB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900" baseline="30000" dirty="0"/>
              <a:t>+</a:t>
            </a:r>
            <a:endParaRPr lang="ru-RU" sz="900" baseline="30000" dirty="0"/>
          </a:p>
        </cdr:txBody>
      </cdr:sp>
      <cdr:sp macro="" textlink="">
        <cdr:nvSpPr>
          <cdr:cNvPr id="3" name="TextBox 1"/>
          <cdr:cNvSpPr txBox="1"/>
        </cdr:nvSpPr>
        <cdr:spPr>
          <a:xfrm xmlns:a="http://schemas.openxmlformats.org/drawingml/2006/main">
            <a:off x="988052" y="357787"/>
            <a:ext cx="464820" cy="23622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900" baseline="30000" dirty="0"/>
              <a:t>+</a:t>
            </a:r>
            <a:endParaRPr lang="ru-RU" sz="900" baseline="30000" dirty="0"/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1241250" y="588971"/>
            <a:ext cx="353060" cy="20066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900" baseline="30000" dirty="0"/>
              <a:t>+</a:t>
            </a:r>
            <a:endParaRPr lang="ru-RU" sz="900" baseline="30000" dirty="0"/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1410161" y="776238"/>
            <a:ext cx="368300" cy="22352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900" baseline="30000" dirty="0"/>
              <a:t>+</a:t>
            </a:r>
            <a:endParaRPr lang="ru-RU" sz="900" baseline="30000" dirty="0"/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5007446" y="2084874"/>
            <a:ext cx="436880" cy="23876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GB" sz="900" baseline="30000" dirty="0"/>
              <a:t>+</a:t>
            </a:r>
            <a:endParaRPr lang="ru-RU" sz="900" baseline="30000" dirty="0"/>
          </a:p>
        </cdr:txBody>
      </cdr:sp>
      <cdr:sp macro="" textlink="">
        <cdr:nvSpPr>
          <cdr:cNvPr id="7" name="TextBox 1"/>
          <cdr:cNvSpPr txBox="1"/>
        </cdr:nvSpPr>
        <cdr:spPr>
          <a:xfrm xmlns:a="http://schemas.openxmlformats.org/drawingml/2006/main">
            <a:off x="3544080" y="1794279"/>
            <a:ext cx="459740" cy="23876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r>
              <a:rPr lang="en-GB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GB" sz="900" baseline="30000" dirty="0"/>
              <a:t>+</a:t>
            </a:r>
            <a:endParaRPr lang="ru-RU" sz="900" baseline="30000" dirty="0"/>
          </a:p>
        </cdr:txBody>
      </cdr:sp>
      <cdr:sp macro="" textlink="">
        <cdr:nvSpPr>
          <cdr:cNvPr id="8" name="TextBox 1"/>
          <cdr:cNvSpPr txBox="1"/>
        </cdr:nvSpPr>
        <cdr:spPr>
          <a:xfrm xmlns:a="http://schemas.openxmlformats.org/drawingml/2006/main">
            <a:off x="3300279" y="1722598"/>
            <a:ext cx="459740" cy="23876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en-GB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900" baseline="30000" dirty="0"/>
              <a:t>+</a:t>
            </a:r>
            <a:endParaRPr lang="ru-RU" sz="900" baseline="30000" dirty="0"/>
          </a:p>
        </cdr:txBody>
      </cdr:sp>
      <cdr:sp macro="" textlink="">
        <cdr:nvSpPr>
          <cdr:cNvPr id="9" name="TextBox 1"/>
          <cdr:cNvSpPr txBox="1"/>
        </cdr:nvSpPr>
        <cdr:spPr>
          <a:xfrm xmlns:a="http://schemas.openxmlformats.org/drawingml/2006/main">
            <a:off x="1604180" y="929510"/>
            <a:ext cx="368300" cy="22352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900" baseline="30000" dirty="0"/>
              <a:t>+</a:t>
            </a:r>
            <a:endParaRPr lang="ru-RU" sz="900" baseline="30000" dirty="0"/>
          </a:p>
        </cdr:txBody>
      </cdr:sp>
      <cdr:sp macro="" textlink="">
        <cdr:nvSpPr>
          <cdr:cNvPr id="10" name="TextBox 1"/>
          <cdr:cNvSpPr txBox="1"/>
        </cdr:nvSpPr>
        <cdr:spPr>
          <a:xfrm xmlns:a="http://schemas.openxmlformats.org/drawingml/2006/main">
            <a:off x="1744624" y="1000968"/>
            <a:ext cx="368300" cy="22352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900" baseline="30000" dirty="0"/>
              <a:t>+</a:t>
            </a:r>
            <a:endParaRPr lang="ru-RU" sz="900" baseline="30000" dirty="0"/>
          </a:p>
        </cdr:txBody>
      </cdr:sp>
      <cdr:sp macro="" textlink="">
        <cdr:nvSpPr>
          <cdr:cNvPr id="11" name="TextBox 1"/>
          <cdr:cNvSpPr txBox="1"/>
        </cdr:nvSpPr>
        <cdr:spPr>
          <a:xfrm xmlns:a="http://schemas.openxmlformats.org/drawingml/2006/main">
            <a:off x="1823170" y="1081082"/>
            <a:ext cx="368300" cy="22352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900" baseline="30000" dirty="0"/>
              <a:t>+</a:t>
            </a:r>
            <a:endParaRPr lang="ru-RU" sz="900" baseline="30000" dirty="0"/>
          </a:p>
        </cdr:txBody>
      </cdr:sp>
      <cdr:sp macro="" textlink="">
        <cdr:nvSpPr>
          <cdr:cNvPr id="13" name="TextBox 1"/>
          <cdr:cNvSpPr txBox="1"/>
        </cdr:nvSpPr>
        <cdr:spPr>
          <a:xfrm xmlns:a="http://schemas.openxmlformats.org/drawingml/2006/main">
            <a:off x="2106483" y="1227260"/>
            <a:ext cx="368300" cy="22352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900" baseline="30000" dirty="0"/>
              <a:t>+</a:t>
            </a:r>
            <a:endParaRPr lang="ru-RU" sz="900" baseline="30000" dirty="0"/>
          </a:p>
        </cdr:txBody>
      </cdr:sp>
      <cdr:sp macro="" textlink="">
        <cdr:nvSpPr>
          <cdr:cNvPr id="14" name="TextBox 1"/>
          <cdr:cNvSpPr txBox="1"/>
        </cdr:nvSpPr>
        <cdr:spPr>
          <a:xfrm xmlns:a="http://schemas.openxmlformats.org/drawingml/2006/main">
            <a:off x="2284361" y="1327230"/>
            <a:ext cx="368300" cy="22352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900" baseline="30000" dirty="0"/>
              <a:t>+</a:t>
            </a:r>
            <a:endParaRPr lang="ru-RU" sz="900" baseline="30000" dirty="0"/>
          </a:p>
        </cdr:txBody>
      </cdr:sp>
      <cdr:sp macro="" textlink="">
        <cdr:nvSpPr>
          <cdr:cNvPr id="15" name="TextBox 1"/>
          <cdr:cNvSpPr txBox="1"/>
        </cdr:nvSpPr>
        <cdr:spPr>
          <a:xfrm xmlns:a="http://schemas.openxmlformats.org/drawingml/2006/main">
            <a:off x="2584243" y="1476938"/>
            <a:ext cx="368300" cy="22352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900" baseline="30000" dirty="0"/>
              <a:t>+</a:t>
            </a:r>
            <a:endParaRPr lang="ru-RU" sz="900" baseline="30000" dirty="0"/>
          </a:p>
        </cdr:txBody>
      </cdr:sp>
      <cdr:sp macro="" textlink="">
        <cdr:nvSpPr>
          <cdr:cNvPr id="16" name="TextBox 1"/>
          <cdr:cNvSpPr txBox="1"/>
        </cdr:nvSpPr>
        <cdr:spPr>
          <a:xfrm xmlns:a="http://schemas.openxmlformats.org/drawingml/2006/main">
            <a:off x="2767170" y="1562540"/>
            <a:ext cx="368300" cy="22352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GB" sz="900" baseline="30000" dirty="0"/>
              <a:t>+</a:t>
            </a:r>
            <a:endParaRPr lang="ru-RU" sz="900" baseline="30000" dirty="0"/>
          </a:p>
        </cdr:txBody>
      </cdr:sp>
      <cdr:sp macro="" textlink="">
        <cdr:nvSpPr>
          <cdr:cNvPr id="17" name="TextBox 1"/>
          <cdr:cNvSpPr txBox="1"/>
        </cdr:nvSpPr>
        <cdr:spPr>
          <a:xfrm xmlns:a="http://schemas.openxmlformats.org/drawingml/2006/main">
            <a:off x="3022015" y="1637381"/>
            <a:ext cx="368300" cy="22352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0.87583</cdr:x>
      <cdr:y>0.76508</cdr:y>
    </cdr:from>
    <cdr:to>
      <cdr:x>0.94652</cdr:x>
      <cdr:y>0.84293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955779" y="4410704"/>
          <a:ext cx="480706" cy="448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 baseline="-25000" dirty="0"/>
            <a:t>238</a:t>
          </a:r>
          <a:r>
            <a:rPr lang="en-US" sz="900" baseline="0" dirty="0"/>
            <a:t>U</a:t>
          </a:r>
          <a:r>
            <a:rPr lang="en-GB" sz="900" baseline="30000" dirty="0">
              <a:latin typeface="Arial" panose="020B0604020202020204" pitchFamily="34" charset="0"/>
              <a:cs typeface="Arial" panose="020B0604020202020204" pitchFamily="34" charset="0"/>
            </a:rPr>
            <a:t>40</a:t>
          </a:r>
          <a:r>
            <a:rPr lang="en-GB" sz="900" baseline="30000" dirty="0"/>
            <a:t>+</a:t>
          </a:r>
          <a:endParaRPr lang="ru-RU" sz="900" baseline="30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405DB-5805-4C5F-B7A7-08C77C56985A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058E8-C914-4015-A37B-697B831C5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6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266CB2-E8FA-428D-A0D9-DAD83F5AFBDF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84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2EFCE9-AADA-4803-8593-0F1F5D9D1E9E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261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34A26-9879-4641-9220-74493774C5AD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1480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2EFCE9-AADA-4803-8593-0F1F5D9D1E9E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10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ctangle 7"/>
          <p:cNvSpPr/>
          <p:nvPr/>
        </p:nvSpPr>
        <p:spPr>
          <a:xfrm>
            <a:off x="3850588" y="9430250"/>
            <a:ext cx="2944946" cy="4971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/>
            <a:fld id="{2C6E8DB8-130C-4FA0-B0FE-7BAF3619C470}" type="slidenum">
              <a:rPr lang="en-US" sz="1200" spc="-1">
                <a:solidFill>
                  <a:srgbClr val="000000"/>
                </a:solidFill>
                <a:latin typeface="Times New Roman"/>
              </a:rPr>
              <a:pPr algn="r"/>
              <a:t>34</a:t>
            </a:fld>
            <a:endParaRPr lang="ru-RU" sz="12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4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679768" y="4778056"/>
            <a:ext cx="5437426" cy="39083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15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11D-B796-4884-B837-78A5532F6D9A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6E6-1658-4E6F-824F-26C5C0991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6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11D-B796-4884-B837-78A5532F6D9A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6E6-1658-4E6F-824F-26C5C0991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0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11D-B796-4884-B837-78A5532F6D9A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6E6-1658-4E6F-824F-26C5C0991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1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1" y="272631"/>
            <a:ext cx="10968959" cy="11423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08641" y="6247461"/>
            <a:ext cx="2837760" cy="470384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4170240" y="6247461"/>
            <a:ext cx="3863040" cy="470384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8741761" y="6247461"/>
            <a:ext cx="2837760" cy="470384"/>
          </a:xfrm>
        </p:spPr>
        <p:txBody>
          <a:bodyPr/>
          <a:lstStyle>
            <a:lvl1pPr>
              <a:defRPr/>
            </a:lvl1pPr>
          </a:lstStyle>
          <a:p>
            <a:fld id="{458CB6EC-3F89-4F33-BF0D-460855619D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82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08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21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133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882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759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598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1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11D-B796-4884-B837-78A5532F6D9A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6E6-1658-4E6F-824F-26C5C0991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98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157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157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0193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761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402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368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380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427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345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56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11D-B796-4884-B837-78A5532F6D9A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6E6-1658-4E6F-824F-26C5C0991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22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326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463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110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6679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45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276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68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11D-B796-4884-B837-78A5532F6D9A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6E6-1658-4E6F-824F-26C5C0991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7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11D-B796-4884-B837-78A5532F6D9A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6E6-1658-4E6F-824F-26C5C0991F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8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11D-B796-4884-B837-78A5532F6D9A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6E6-1658-4E6F-824F-26C5C0991FF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7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11D-B796-4884-B837-78A5532F6D9A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6E6-1658-4E6F-824F-26C5C0991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11D-B796-4884-B837-78A5532F6D9A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6E6-1658-4E6F-824F-26C5C0991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7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511D-B796-4884-B837-78A5532F6D9A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6E6-1658-4E6F-824F-26C5C0991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3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7F5511D-B796-4884-B837-78A5532F6D9A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D86E6-1658-4E6F-824F-26C5C0991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0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84810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63904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#&#1074;&#1074;&#1077;&#1076;&#1077;&#1085;&#1080;&#1077;1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nucleardata.nuclear.lu.se/toi/nuclide.asp?iZA=60009" TargetMode="External"/><Relationship Id="rId13" Type="http://schemas.openxmlformats.org/officeDocument/2006/relationships/hyperlink" Target="http://nucleardata.nuclear.lu.se/toi/nuclide.asp?iZA=70013" TargetMode="External"/><Relationship Id="rId3" Type="http://schemas.openxmlformats.org/officeDocument/2006/relationships/hyperlink" Target="http://nucleardata.nuclear.lu.se/toi/nuclide.asp?iZA=40007" TargetMode="External"/><Relationship Id="rId7" Type="http://schemas.openxmlformats.org/officeDocument/2006/relationships/hyperlink" Target="http://nucleardata.nuclear.lu.se/toi/nuclide.asp?iZA=30009" TargetMode="External"/><Relationship Id="rId12" Type="http://schemas.openxmlformats.org/officeDocument/2006/relationships/hyperlink" Target="http://nucleardata.nuclear.lu.se/toi/nuclide.asp?iZA=60011" TargetMode="External"/><Relationship Id="rId2" Type="http://schemas.openxmlformats.org/officeDocument/2006/relationships/hyperlink" Target="http://nucleardata.nuclear.lu.se/toi/nuclide.asp?iZA=2000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ucleardata.nuclear.lu.se/toi/nuclide.asp?iZA=50008" TargetMode="External"/><Relationship Id="rId11" Type="http://schemas.openxmlformats.org/officeDocument/2006/relationships/hyperlink" Target="http://nucleardata.nuclear.lu.se/toi/nuclide.asp?iZA=40011" TargetMode="External"/><Relationship Id="rId5" Type="http://schemas.openxmlformats.org/officeDocument/2006/relationships/hyperlink" Target="http://nucleardata.nuclear.lu.se/toi/nuclide.asp?iZA=30008" TargetMode="External"/><Relationship Id="rId10" Type="http://schemas.openxmlformats.org/officeDocument/2006/relationships/hyperlink" Target="http://nucleardata.nuclear.lu.se/toi/nuclide.asp?iZA=60010" TargetMode="External"/><Relationship Id="rId4" Type="http://schemas.openxmlformats.org/officeDocument/2006/relationships/hyperlink" Target="http://nucleardata.nuclear.lu.se/toi/nuclide.asp?iZA=20008" TargetMode="External"/><Relationship Id="rId9" Type="http://schemas.openxmlformats.org/officeDocument/2006/relationships/hyperlink" Target="http://nucleardata.nuclear.lu.se/toi/nuclide.asp?iZA=4001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nucleardata.nuclear.lu.se/toi/nuclide.asp?iZA=60017" TargetMode="External"/><Relationship Id="rId13" Type="http://schemas.openxmlformats.org/officeDocument/2006/relationships/hyperlink" Target="http://nucleardata.nuclear.lu.se/toi/nuclide.asp?iZA=70018" TargetMode="External"/><Relationship Id="rId3" Type="http://schemas.openxmlformats.org/officeDocument/2006/relationships/hyperlink" Target="http://nucleardata.nuclear.lu.se/toi/nuclide.asp?iZA=80014" TargetMode="External"/><Relationship Id="rId7" Type="http://schemas.openxmlformats.org/officeDocument/2006/relationships/hyperlink" Target="http://nucleardata.nuclear.lu.se/toi/nuclide.asp?iZA=70016" TargetMode="External"/><Relationship Id="rId12" Type="http://schemas.openxmlformats.org/officeDocument/2006/relationships/hyperlink" Target="http://nucleardata.nuclear.lu.se/toi/nuclide.asp?iZA=60018" TargetMode="External"/><Relationship Id="rId2" Type="http://schemas.openxmlformats.org/officeDocument/2006/relationships/hyperlink" Target="http://nucleardata.nuclear.lu.se/toi/nuclide.asp?iZA=600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ucleardata.nuclear.lu.se/toi/nuclide.asp?iZA=60016" TargetMode="External"/><Relationship Id="rId11" Type="http://schemas.openxmlformats.org/officeDocument/2006/relationships/hyperlink" Target="http://nucleardata.nuclear.lu.se/toi/nuclide.asp?iZA=100017" TargetMode="External"/><Relationship Id="rId5" Type="http://schemas.openxmlformats.org/officeDocument/2006/relationships/hyperlink" Target="http://nucleardata.nuclear.lu.se/toi/nuclide.asp?iZA=80015" TargetMode="External"/><Relationship Id="rId15" Type="http://schemas.openxmlformats.org/officeDocument/2006/relationships/hyperlink" Target="http://nucleardata.nuclear.lu.se/toi/nuclide.asp?iZA=100018" TargetMode="External"/><Relationship Id="rId10" Type="http://schemas.openxmlformats.org/officeDocument/2006/relationships/hyperlink" Target="http://nucleardata.nuclear.lu.se/toi/nuclide.asp?iZA=90017" TargetMode="External"/><Relationship Id="rId4" Type="http://schemas.openxmlformats.org/officeDocument/2006/relationships/hyperlink" Target="http://nucleardata.nuclear.lu.se/toi/nuclide.asp?iZA=60015" TargetMode="External"/><Relationship Id="rId9" Type="http://schemas.openxmlformats.org/officeDocument/2006/relationships/hyperlink" Target="http://nucleardata.nuclear.lu.se/toi/nuclide.asp?iZA=70017" TargetMode="External"/><Relationship Id="rId14" Type="http://schemas.openxmlformats.org/officeDocument/2006/relationships/hyperlink" Target="http://nucleardata.nuclear.lu.se/toi/nuclide.asp?iZA=90018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7925" y="626076"/>
            <a:ext cx="10041924" cy="4794422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/>
              <a:t> </a:t>
            </a:r>
            <a:endParaRPr lang="ru-RU" dirty="0"/>
          </a:p>
          <a:p>
            <a:r>
              <a:rPr lang="ru-RU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ru-RU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DRIBs 4</a:t>
            </a:r>
            <a:endParaRPr lang="ru-RU" sz="1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к проекту:</a:t>
            </a:r>
            <a:endParaRPr lang="en-US" sz="6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на пучках ускоренных ионов р/а элементов с </a:t>
            </a:r>
            <a:endParaRPr lang="en-US" sz="1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энергиями 0,1÷27 МэВ/н</a:t>
            </a:r>
            <a:endParaRPr lang="en-US" sz="1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структура комплекса</a:t>
            </a:r>
            <a:endParaRPr lang="en-US" sz="1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пучков ускоренных</a:t>
            </a:r>
            <a:r>
              <a:rPr lang="en-US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ионов р/а элементов</a:t>
            </a:r>
            <a:endParaRPr lang="en-US" sz="1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стоимости проекта.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Этапность</a:t>
            </a:r>
            <a:r>
              <a:rPr lang="ru-RU" sz="11200" dirty="0">
                <a:solidFill>
                  <a:srgbClr val="0070C0"/>
                </a:solidFill>
              </a:rPr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ru-RU" sz="8000" dirty="0">
              <a:solidFill>
                <a:srgbClr val="0070C0"/>
              </a:solidFill>
            </a:endParaRPr>
          </a:p>
          <a:p>
            <a:pPr lvl="0" algn="just"/>
            <a:r>
              <a:rPr lang="ru-RU" sz="8000" dirty="0">
                <a:solidFill>
                  <a:srgbClr val="0070C0"/>
                </a:solidFill>
              </a:rPr>
              <a:t>                                                       </a:t>
            </a:r>
            <a:r>
              <a:rPr lang="ru-RU" sz="7200" dirty="0">
                <a:solidFill>
                  <a:schemeClr val="tx1"/>
                </a:solidFill>
              </a:rPr>
              <a:t>Гульбекян Г.Г.</a:t>
            </a:r>
          </a:p>
          <a:p>
            <a:pPr lvl="0" algn="just"/>
            <a:r>
              <a:rPr lang="ru-RU" sz="7200" dirty="0">
                <a:solidFill>
                  <a:schemeClr val="tx1"/>
                </a:solidFill>
              </a:rPr>
              <a:t>                                                          Санкт-Петербург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3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08834" y="272630"/>
            <a:ext cx="10970496" cy="1144280"/>
          </a:xfrm>
          <a:ln/>
        </p:spPr>
        <p:txBody>
          <a:bodyPr vert="horz" lIns="91440" tIns="99837" rIns="91440" bIns="45720" rtlCol="0" anchor="ctr">
            <a:normAutofit/>
          </a:bodyPr>
          <a:lstStyle/>
          <a:p>
            <a:pPr>
              <a:lnSpc>
                <a:spcPct val="83000"/>
              </a:lnSpc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ru-RU" altLang="ru-RU" sz="3144" b="1">
                <a:latin typeface="Calibri" panose="020F0502020204030204" pitchFamily="34" charset="0"/>
              </a:rPr>
              <a:t>DRIBs -4. Схема генерации  пучков  ионов экзотических ядер на циклотроне У400М и их пост-ускорения.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15610" r="3148" b="1846"/>
          <a:stretch>
            <a:fillRect/>
          </a:stretch>
        </p:blipFill>
        <p:spPr bwMode="auto">
          <a:xfrm>
            <a:off x="1697435" y="1263316"/>
            <a:ext cx="8925768" cy="552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528" t="15610" r="3148" b="184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26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55988" y="526658"/>
          <a:ext cx="6800192" cy="576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072095" y="526658"/>
          <a:ext cx="4797261" cy="6101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4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48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48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48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669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5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GB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A/Z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МэВ/</a:t>
                      </a:r>
                      <a:r>
                        <a:rPr lang="ru-RU" sz="1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нукл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МэВ/</a:t>
                      </a:r>
                      <a:r>
                        <a:rPr lang="ru-RU" sz="1000" b="1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нукл</a:t>
                      </a:r>
                      <a:r>
                        <a:rPr lang="ru-RU" sz="10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Некоторые ионы-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переза-рядкой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 </a:t>
                      </a:r>
                      <a:r>
                        <a:rPr lang="ru-RU" sz="1200" b="1" u="none" strike="noStrike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дефлек</a:t>
                      </a:r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-тором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аналоги по </a:t>
                      </a:r>
                      <a:r>
                        <a:rPr lang="en-GB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A/Z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82.5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GB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18+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2.2857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79.7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14+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70.5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4+ </a:t>
                      </a:r>
                      <a:r>
                        <a:rPr lang="en-US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6+ </a:t>
                      </a:r>
                      <a:r>
                        <a:rPr lang="en-US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en-US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16+ </a:t>
                      </a:r>
                      <a:r>
                        <a:rPr lang="en-US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64.4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12+ </a:t>
                      </a:r>
                      <a:r>
                        <a:rPr lang="en-GB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GB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18+ </a:t>
                      </a:r>
                      <a:r>
                        <a:rPr lang="en-GB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en-GB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24+ </a:t>
                      </a:r>
                      <a:r>
                        <a:rPr lang="en-GB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GB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10+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58.1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en-GB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14+ </a:t>
                      </a:r>
                      <a:r>
                        <a:rPr lang="en-GB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GB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14+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3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56.4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en-GB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22+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53.9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en-US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 </a:t>
                      </a:r>
                      <a:r>
                        <a:rPr lang="en-US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6+ </a:t>
                      </a:r>
                      <a:r>
                        <a:rPr lang="en-US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12+ </a:t>
                      </a:r>
                      <a:r>
                        <a:rPr lang="en-US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16+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3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50.1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3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48.7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en-US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20+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3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44.9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3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39.2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37.4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5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32.9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GB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GB" sz="1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GB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ru-RU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GB" sz="12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GB" sz="1200" b="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en-GB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</a:t>
                      </a:r>
                      <a:r>
                        <a:rPr lang="en-GB" sz="1200" b="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200" b="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4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10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27.7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4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17.3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66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GB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GB" sz="14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15.7</a:t>
                      </a:r>
                      <a:endParaRPr lang="ru-RU" sz="14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" marR="4548" marT="454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8973" y="5614607"/>
            <a:ext cx="65542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 энергии ионов от А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/Z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уществующий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вывод перезарядкой (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У-400М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дефлектором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ru-RU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=1.78 м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коррекции магнитного поля (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У-400М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2234" y="157326"/>
            <a:ext cx="870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увеличения энергии ионов на выводе А циклотрона У-400М</a:t>
            </a:r>
          </a:p>
        </p:txBody>
      </p:sp>
    </p:spTree>
    <p:extLst>
      <p:ext uri="{BB962C8B-B14F-4D97-AF65-F5344CB8AC3E}">
        <p14:creationId xmlns:p14="http://schemas.microsoft.com/office/powerpoint/2010/main" val="186098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8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Заголовок 1"/>
          <p:cNvSpPr/>
          <p:nvPr/>
        </p:nvSpPr>
        <p:spPr>
          <a:xfrm>
            <a:off x="838080" y="365040"/>
            <a:ext cx="10514880" cy="82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spc="-1">
                <a:solidFill>
                  <a:srgbClr val="000000"/>
                </a:solidFill>
              </a:rPr>
              <a:t>Эскиз системы высоковольтной инжекции в циклотрон У400М</a:t>
            </a:r>
            <a:endParaRPr lang="ru-RU" sz="2000" spc="-1">
              <a:solidFill>
                <a:prstClr val="black"/>
              </a:solidFill>
            </a:endParaRPr>
          </a:p>
        </p:txBody>
      </p:sp>
      <p:pic>
        <p:nvPicPr>
          <p:cNvPr id="263" name="Объект 3" descr="U400M_Injection_40 kV_2-Layout1"/>
          <p:cNvPicPr/>
          <p:nvPr/>
        </p:nvPicPr>
        <p:blipFill>
          <a:blip r:embed="rId2"/>
          <a:srcRect l="11831" t="2999" r="13465" b="2643"/>
          <a:stretch/>
        </p:blipFill>
        <p:spPr>
          <a:xfrm>
            <a:off x="3593160" y="1356120"/>
            <a:ext cx="5681880" cy="48711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2708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Графическое отображение перспективных интенсивностей некоторых ускоренных на У400М пучков ионов до ксенона.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080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5139" y="1828800"/>
            <a:ext cx="56305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1044"/>
            <a:ext cx="9934074" cy="60959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Таблица перспективных параметров пучков ионов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циклотрона У400М с ECR 28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ГГц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016467"/>
              </p:ext>
            </p:extLst>
          </p:nvPr>
        </p:nvGraphicFramePr>
        <p:xfrm>
          <a:off x="2833817" y="1614613"/>
          <a:ext cx="6095998" cy="4341347"/>
        </p:xfrm>
        <a:graphic>
          <a:graphicData uri="http://schemas.openxmlformats.org/drawingml/2006/table">
            <a:tbl>
              <a:tblPr firstRow="1" firstCol="1" bandRow="1"/>
              <a:tblGrid>
                <a:gridCol w="956821"/>
                <a:gridCol w="970961"/>
                <a:gridCol w="1142999"/>
                <a:gridCol w="1081725"/>
                <a:gridCol w="973317"/>
                <a:gridCol w="970175"/>
              </a:tblGrid>
              <a:tr h="9289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ИОН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мэВ/н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ECR</a:t>
                      </a: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GB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Ггц 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pmka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мц˂30%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pmka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 квт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Li2+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11B3+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3,666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15N5+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700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18O5+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900/1000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22Ne7+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3,14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22Ne6+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3,666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36S11</a:t>
                      </a: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3,27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8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869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</a:t>
            </a: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перспективных параметров пучков ионов</a:t>
            </a:r>
            <a:b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циклотрона У400М с ECR 28 </a:t>
            </a:r>
            <a:r>
              <a:rPr lang="ru-R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ГГц</a:t>
            </a:r>
            <a:br>
              <a:rPr lang="ru-R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05063"/>
              </p:ext>
            </p:extLst>
          </p:nvPr>
        </p:nvGraphicFramePr>
        <p:xfrm>
          <a:off x="2685534" y="1491048"/>
          <a:ext cx="6252519" cy="4191000"/>
        </p:xfrm>
        <a:graphic>
          <a:graphicData uri="http://schemas.openxmlformats.org/drawingml/2006/table">
            <a:tbl>
              <a:tblPr firstRow="1" firstCol="1" bandRow="1"/>
              <a:tblGrid>
                <a:gridCol w="981388"/>
                <a:gridCol w="995891"/>
                <a:gridCol w="1172347"/>
                <a:gridCol w="1109500"/>
                <a:gridCol w="998308"/>
                <a:gridCol w="995085"/>
              </a:tblGrid>
              <a:tr h="8778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ИОН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A/Z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мэВ/н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ECR 28Ггц 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pmka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Iмц˂30%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pmka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 </a:t>
                      </a:r>
                      <a:r>
                        <a:rPr lang="en-US" sz="15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квт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6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40Ar12+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6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40Ar13+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3,07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6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48Ca13+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3,69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6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48Ca14+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6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48Ca15+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6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84Kr24+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6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132Xe38+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3,47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5" marR="4127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219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2724" y="255373"/>
            <a:ext cx="918519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ECR for ISOL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получения однозарядных ионов разработаны ЭЦР источники на постоянных магнитах, работающие на частоте 2.45 ГГц. Ниже схематично изображены источники </a:t>
            </a:r>
            <a:r>
              <a:rPr lang="en-US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DRIBs1 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MINIMONO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GANIL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3" b="8636"/>
          <a:stretch/>
        </p:blipFill>
        <p:spPr bwMode="auto">
          <a:xfrm>
            <a:off x="768695" y="1672281"/>
            <a:ext cx="4890700" cy="2966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572" r="2443" b="2988"/>
          <a:stretch/>
        </p:blipFill>
        <p:spPr bwMode="auto">
          <a:xfrm>
            <a:off x="6308122" y="1301578"/>
            <a:ext cx="3865607" cy="4167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8695" y="5618269"/>
            <a:ext cx="10245294" cy="95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источниках такого типа эффективность для благородных газов достигает ~ 90%.</a:t>
            </a:r>
          </a:p>
          <a:p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Эффективность для ряда стабильных и радиоактивных изотопов приведена в нижеследующих таблицах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33600" y="271850"/>
            <a:ext cx="6255543" cy="28557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30370" y="3127561"/>
            <a:ext cx="3497435" cy="743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ISOL  with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ECR ion source 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595747" y="3812620"/>
            <a:ext cx="6331251" cy="28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AE0B7A1-4F17-4B58-8C4B-86E717C1298E}" type="slidenum">
              <a:rPr lang="en-US" altLang="ru-RU"/>
              <a:pPr/>
              <a:t>18</a:t>
            </a:fld>
            <a:endParaRPr lang="en-US" altLang="ru-RU"/>
          </a:p>
        </p:txBody>
      </p:sp>
      <p:pic>
        <p:nvPicPr>
          <p:cNvPr id="739330" name="Picture 2" descr="dribss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63514"/>
            <a:ext cx="4578350" cy="66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377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Номер слайда 5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F4C6EFE-F96F-4C77-B38E-3207D4CE208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19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84" name="Rectangle 2"/>
          <p:cNvSpPr/>
          <p:nvPr/>
        </p:nvSpPr>
        <p:spPr>
          <a:xfrm>
            <a:off x="1876320" y="47520"/>
            <a:ext cx="872136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70C0"/>
                </a:solidFill>
                <a:latin typeface="Arial Black"/>
                <a:ea typeface="DejaVu Sans"/>
              </a:rPr>
              <a:t>Интенсивность радиоактивного пучка 6Не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70C0"/>
                </a:solidFill>
                <a:latin typeface="Arial Black"/>
                <a:ea typeface="DejaVu Sans"/>
              </a:rPr>
              <a:t>У400М- </a:t>
            </a:r>
            <a:r>
              <a:rPr lang="en-US" sz="2800" b="0" strike="noStrike" spc="-1">
                <a:solidFill>
                  <a:srgbClr val="0070C0"/>
                </a:solidFill>
                <a:latin typeface="Arial Black"/>
                <a:ea typeface="DejaVu Sans"/>
              </a:rPr>
              <a:t>ISOL-</a:t>
            </a:r>
            <a:r>
              <a:rPr lang="ru-RU" sz="2800" b="0" strike="noStrike" spc="-1">
                <a:solidFill>
                  <a:srgbClr val="0070C0"/>
                </a:solidFill>
                <a:latin typeface="Arial Black"/>
                <a:ea typeface="DejaVu Sans"/>
              </a:rPr>
              <a:t>У400 </a:t>
            </a:r>
            <a:endParaRPr lang="ru-RU" sz="2800" b="0" strike="noStrike" spc="-1">
              <a:latin typeface="Arial"/>
            </a:endParaRPr>
          </a:p>
        </p:txBody>
      </p:sp>
      <p:graphicFrame>
        <p:nvGraphicFramePr>
          <p:cNvPr id="285" name="Таблица 284"/>
          <p:cNvGraphicFramePr/>
          <p:nvPr>
            <p:extLst>
              <p:ext uri="{D42A27DB-BD31-4B8C-83A1-F6EECF244321}">
                <p14:modId xmlns:p14="http://schemas.microsoft.com/office/powerpoint/2010/main" val="128071410"/>
              </p:ext>
            </p:extLst>
          </p:nvPr>
        </p:nvGraphicFramePr>
        <p:xfrm>
          <a:off x="2160000" y="1620000"/>
          <a:ext cx="8100000" cy="3420000"/>
        </p:xfrm>
        <a:graphic>
          <a:graphicData uri="http://schemas.openxmlformats.org/drawingml/2006/table">
            <a:tbl>
              <a:tblPr/>
              <a:tblGrid>
                <a:gridCol w="2495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6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42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latin typeface="Arial"/>
                        </a:rPr>
                        <a:t>Год 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ru-RU" sz="1800" b="1" strike="noStrike" spc="-1" dirty="0">
                          <a:latin typeface="Arial"/>
                        </a:rPr>
                        <a:t>проведения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latin typeface="Arial"/>
                        </a:rPr>
                        <a:t>сеанса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latin typeface="Arial"/>
                        </a:rPr>
                        <a:t>Интенсивность первичного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latin typeface="Arial"/>
                        </a:rPr>
                        <a:t>пучка   7</a:t>
                      </a:r>
                      <a:r>
                        <a:rPr lang="ru-RU" sz="1800" b="1" strike="noStrike" spc="-1" baseline="14000000" dirty="0">
                          <a:latin typeface="Arial"/>
                        </a:rPr>
                        <a:t>77</a:t>
                      </a:r>
                      <a:r>
                        <a:rPr lang="ru-RU" sz="1800" b="1" strike="noStrike" spc="-1" dirty="0">
                          <a:latin typeface="Arial"/>
                        </a:rPr>
                        <a:t>Li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latin typeface="Arial"/>
                        </a:rPr>
                        <a:t>Интенсивность ускоренного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latin typeface="Arial"/>
                        </a:rPr>
                        <a:t>пучка 6</a:t>
                      </a:r>
                      <a:r>
                        <a:rPr lang="ru-RU" sz="1800" b="1" strike="noStrike" spc="-1" baseline="14000000" dirty="0">
                          <a:latin typeface="Arial"/>
                        </a:rPr>
                        <a:t>66</a:t>
                      </a:r>
                      <a:r>
                        <a:rPr lang="ru-RU" sz="1800" b="1" strike="noStrike" spc="-1" dirty="0">
                          <a:latin typeface="Arial"/>
                        </a:rPr>
                        <a:t>Не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6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latin typeface="Arial"/>
                        </a:rPr>
                        <a:t>2004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latin typeface="Arial"/>
                        </a:rPr>
                        <a:t>1 рμА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latin typeface="Arial"/>
                        </a:rPr>
                        <a:t>3 </a:t>
                      </a:r>
                      <a:r>
                        <a:rPr lang="ru-RU" sz="1800" b="1" strike="noStrike" spc="-1" dirty="0">
                          <a:latin typeface="Liberation Sans;Arial"/>
                        </a:rPr>
                        <a:t>·</a:t>
                      </a:r>
                      <a:r>
                        <a:rPr lang="ru-RU" sz="1800" b="1" strike="noStrike" spc="-1" dirty="0">
                          <a:latin typeface="Arial"/>
                        </a:rPr>
                        <a:t>10</a:t>
                      </a:r>
                      <a:r>
                        <a:rPr lang="en-US" sz="1800" b="1" strike="noStrike" spc="-1" dirty="0">
                          <a:latin typeface="Arial"/>
                        </a:rPr>
                        <a:t>e6</a:t>
                      </a:r>
                      <a:r>
                        <a:rPr lang="ru-RU" sz="1800" b="1" strike="noStrike" spc="-1" baseline="14000000" dirty="0">
                          <a:latin typeface="Arial"/>
                        </a:rPr>
                        <a:t>6</a:t>
                      </a:r>
                      <a:r>
                        <a:rPr lang="ru-RU" sz="1800" b="1" strike="noStrike" spc="-1" dirty="0">
                          <a:latin typeface="Arial"/>
                        </a:rPr>
                        <a:t> </a:t>
                      </a:r>
                      <a:r>
                        <a:rPr lang="ru-RU" sz="1800" b="1" strike="noStrike" spc="-1" dirty="0" err="1">
                          <a:latin typeface="Arial"/>
                        </a:rPr>
                        <a:t>pps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6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8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latin typeface="Arial"/>
                        </a:rPr>
                        <a:t>2006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latin typeface="Arial"/>
                        </a:rPr>
                        <a:t>2 рμА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latin typeface="Arial"/>
                        </a:rPr>
                        <a:t>2 </a:t>
                      </a:r>
                      <a:r>
                        <a:rPr lang="ru-RU" sz="1800" b="1" strike="noStrike" spc="-1" dirty="0">
                          <a:latin typeface="Liberation Sans;Arial"/>
                        </a:rPr>
                        <a:t>·</a:t>
                      </a:r>
                      <a:r>
                        <a:rPr lang="ru-RU" sz="1800" b="1" strike="noStrike" spc="-1" dirty="0">
                          <a:latin typeface="Arial"/>
                        </a:rPr>
                        <a:t>10</a:t>
                      </a:r>
                      <a:r>
                        <a:rPr lang="en-US" sz="1800" b="1" strike="noStrike" spc="-1" dirty="0">
                          <a:latin typeface="Arial"/>
                        </a:rPr>
                        <a:t>e7</a:t>
                      </a:r>
                      <a:r>
                        <a:rPr lang="ru-RU" sz="1800" b="1" strike="noStrike" spc="-1" baseline="14000000" dirty="0">
                          <a:latin typeface="Arial"/>
                        </a:rPr>
                        <a:t>7</a:t>
                      </a:r>
                      <a:r>
                        <a:rPr lang="ru-RU" sz="1800" b="1" strike="noStrike" spc="-1" dirty="0">
                          <a:latin typeface="Arial"/>
                        </a:rPr>
                        <a:t> </a:t>
                      </a:r>
                      <a:r>
                        <a:rPr lang="ru-RU" sz="1800" b="1" strike="noStrike" spc="-1" dirty="0" err="1">
                          <a:latin typeface="Arial"/>
                        </a:rPr>
                        <a:t>pps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6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latin typeface="Arial"/>
                        </a:rPr>
                        <a:t>2008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latin typeface="Arial"/>
                        </a:rPr>
                        <a:t>3 рμА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latin typeface="Arial"/>
                        </a:rPr>
                        <a:t>5 </a:t>
                      </a:r>
                      <a:r>
                        <a:rPr lang="ru-RU" sz="1800" b="1" strike="noStrike" spc="-1" dirty="0">
                          <a:latin typeface="Liberation Sans;Arial"/>
                        </a:rPr>
                        <a:t>·</a:t>
                      </a:r>
                      <a:r>
                        <a:rPr lang="ru-RU" sz="1800" b="1" strike="noStrike" spc="-1" dirty="0">
                          <a:latin typeface="Arial"/>
                        </a:rPr>
                        <a:t>10</a:t>
                      </a:r>
                      <a:r>
                        <a:rPr lang="en-US" sz="1800" b="1" strike="noStrike" spc="-1" dirty="0">
                          <a:latin typeface="Arial"/>
                        </a:rPr>
                        <a:t>e7</a:t>
                      </a:r>
                      <a:r>
                        <a:rPr lang="ru-RU" sz="1800" b="1" strike="noStrike" spc="-1" baseline="14000000" dirty="0">
                          <a:latin typeface="Arial"/>
                        </a:rPr>
                        <a:t>7</a:t>
                      </a:r>
                      <a:r>
                        <a:rPr lang="ru-RU" sz="1800" b="1" strike="noStrike" spc="-1" dirty="0">
                          <a:latin typeface="Arial"/>
                        </a:rPr>
                        <a:t> </a:t>
                      </a:r>
                      <a:r>
                        <a:rPr lang="ru-RU" sz="1800" b="1" strike="noStrike" spc="-1" dirty="0" err="1">
                          <a:latin typeface="Arial"/>
                        </a:rPr>
                        <a:t>pps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6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98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8940"/>
            <a:ext cx="10735962" cy="61207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DRIBs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4. Введение.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DRIBs 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этапом развития проекта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adioactive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eams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составе и с задачами :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Генерация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ядер и их ионов и получение ускоренных пучков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монохроматичных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радиоактивных изотопов малого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эмиттанса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возможностью глубокой вариации их энергии.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Поэтапная 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для получения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монохроматичных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пучков радиоактивных ядер с использованием имеющейся и вновь создаваемой в Лаборатории ядерных реакций им.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Г.Н.Флерова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ОИЯИ  ускорительной базы.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51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1737" y="350839"/>
            <a:ext cx="10515600" cy="1325563"/>
          </a:xfrm>
        </p:spPr>
        <p:txBody>
          <a:bodyPr/>
          <a:lstStyle/>
          <a:p>
            <a:r>
              <a:rPr lang="en-US" altLang="ru-RU" sz="4000" dirty="0">
                <a:solidFill>
                  <a:srgbClr val="0070C0"/>
                </a:solidFill>
              </a:rPr>
              <a:t>Beam spot and energy spread on the target</a:t>
            </a:r>
            <a:endParaRPr lang="ru-RU" altLang="ru-RU" sz="4000" dirty="0">
              <a:solidFill>
                <a:srgbClr val="0070C0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C25C-DD93-400D-8AD9-4916A54AC391}" type="slidenum">
              <a:rPr lang="en-US" altLang="ru-RU"/>
              <a:pPr/>
              <a:t>20</a:t>
            </a:fld>
            <a:endParaRPr lang="en-US" altLang="ru-RU"/>
          </a:p>
        </p:txBody>
      </p:sp>
      <p:pic>
        <p:nvPicPr>
          <p:cNvPr id="744451" name="Picture 3" descr="He6_XY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6" y="3333750"/>
            <a:ext cx="48228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452" name="Picture 4" descr="Graph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4676"/>
            <a:ext cx="4464050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453" name="Text Box 5"/>
          <p:cNvSpPr txBox="1">
            <a:spLocks noChangeArrowheads="1"/>
          </p:cNvSpPr>
          <p:nvPr/>
        </p:nvSpPr>
        <p:spPr bwMode="auto">
          <a:xfrm>
            <a:off x="1632743" y="4819650"/>
            <a:ext cx="31321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dirty="0">
                <a:solidFill>
                  <a:srgbClr val="0070C0"/>
                </a:solidFill>
                <a:latin typeface="Tahoma" panose="020B0604030504040204" pitchFamily="34" charset="0"/>
              </a:rPr>
              <a:t>The He</a:t>
            </a:r>
            <a:r>
              <a:rPr lang="en-US" altLang="ru-RU" baseline="30000" dirty="0">
                <a:solidFill>
                  <a:srgbClr val="0070C0"/>
                </a:solidFill>
                <a:latin typeface="Tahoma" panose="020B0604030504040204" pitchFamily="34" charset="0"/>
              </a:rPr>
              <a:t>6</a:t>
            </a:r>
            <a:r>
              <a:rPr lang="en-US" altLang="ru-RU" dirty="0">
                <a:solidFill>
                  <a:srgbClr val="0070C0"/>
                </a:solidFill>
                <a:latin typeface="Tahoma" panose="020B0604030504040204" pitchFamily="34" charset="0"/>
              </a:rPr>
              <a:t> beam energy was equal to 60.8</a:t>
            </a:r>
            <a:r>
              <a:rPr lang="en-US" altLang="ru-RU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±0.3 MeV</a:t>
            </a:r>
          </a:p>
        </p:txBody>
      </p:sp>
      <p:sp>
        <p:nvSpPr>
          <p:cNvPr id="744454" name="Text Box 6"/>
          <p:cNvSpPr txBox="1">
            <a:spLocks noChangeArrowheads="1"/>
          </p:cNvSpPr>
          <p:nvPr/>
        </p:nvSpPr>
        <p:spPr bwMode="auto">
          <a:xfrm>
            <a:off x="7872414" y="2420939"/>
            <a:ext cx="2795587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ru-RU" dirty="0">
                <a:solidFill>
                  <a:srgbClr val="0070C0"/>
                </a:solidFill>
                <a:latin typeface="Tahoma" panose="020B0604030504040204" pitchFamily="34" charset="0"/>
              </a:rPr>
              <a:t>The beam intensity on the physical target was equal to 10</a:t>
            </a:r>
            <a:r>
              <a:rPr lang="en-US" altLang="ru-RU" baseline="30000" dirty="0">
                <a:solidFill>
                  <a:srgbClr val="0070C0"/>
                </a:solidFill>
                <a:latin typeface="Tahoma" panose="020B0604030504040204" pitchFamily="34" charset="0"/>
              </a:rPr>
              <a:t>7</a:t>
            </a:r>
            <a:r>
              <a:rPr lang="en-US" altLang="ru-RU" dirty="0">
                <a:solidFill>
                  <a:srgbClr val="0070C0"/>
                </a:solidFill>
                <a:latin typeface="Tahoma" panose="020B0604030504040204" pitchFamily="34" charset="0"/>
              </a:rPr>
              <a:t> 1/c</a:t>
            </a:r>
            <a:endParaRPr lang="ru-RU" altLang="ru-RU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900" b="1" dirty="0"/>
          </a:p>
          <a:p>
            <a:pPr marL="0" indent="0">
              <a:buNone/>
            </a:pPr>
            <a:endParaRPr lang="ru-RU" sz="1900" b="1" dirty="0"/>
          </a:p>
          <a:p>
            <a:pPr marL="0" indent="0">
              <a:buNone/>
            </a:pPr>
            <a:endParaRPr lang="ru-RU" sz="1900" b="1" dirty="0"/>
          </a:p>
          <a:p>
            <a:pPr marL="0" indent="0">
              <a:buNone/>
            </a:pPr>
            <a:endParaRPr lang="ru-RU" sz="1900" b="1" dirty="0"/>
          </a:p>
          <a:p>
            <a:pPr marL="0" indent="0">
              <a:buNone/>
            </a:pPr>
            <a:endParaRPr lang="ru-RU" sz="1900" b="1" dirty="0"/>
          </a:p>
          <a:p>
            <a:pPr marL="0" indent="0">
              <a:buNone/>
            </a:pPr>
            <a:endParaRPr lang="ru-RU" sz="1900" b="1" dirty="0"/>
          </a:p>
          <a:p>
            <a:pPr marL="0" indent="0">
              <a:buNone/>
            </a:pPr>
            <a:endParaRPr lang="ru-RU" sz="1900" b="1" dirty="0"/>
          </a:p>
          <a:p>
            <a:pPr marL="0" indent="0">
              <a:buNone/>
            </a:pPr>
            <a:r>
              <a:rPr lang="ru-RU" sz="1900" b="1" dirty="0">
                <a:solidFill>
                  <a:srgbClr val="FF0000"/>
                </a:solidFill>
              </a:rPr>
              <a:t>Отрицательно заряженные </a:t>
            </a:r>
            <a:r>
              <a:rPr lang="ru-RU" sz="1900" b="1" dirty="0" err="1">
                <a:solidFill>
                  <a:srgbClr val="FF0000"/>
                </a:solidFill>
              </a:rPr>
              <a:t>ионы</a:t>
            </a:r>
            <a:r>
              <a:rPr lang="ru-RU" sz="1900" b="1" dirty="0" err="1"/>
              <a:t>.Принципиальные</a:t>
            </a:r>
            <a:r>
              <a:rPr lang="ru-RU" sz="1900" b="1" dirty="0"/>
              <a:t> схемы и оценка эффективности </a:t>
            </a:r>
            <a:r>
              <a:rPr lang="ru-RU" sz="1900" b="1" dirty="0">
                <a:solidFill>
                  <a:srgbClr val="FF0000"/>
                </a:solidFill>
              </a:rPr>
              <a:t>источника с поверхностной ионизацией.</a:t>
            </a:r>
          </a:p>
          <a:p>
            <a:pPr marL="0" indent="0">
              <a:buNone/>
            </a:pPr>
            <a:r>
              <a:rPr lang="ru-RU" sz="1900" b="1" dirty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endParaRPr lang="ru-RU" sz="1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9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12" y="1055473"/>
            <a:ext cx="3890792" cy="291113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32" y="1117170"/>
            <a:ext cx="3030290" cy="29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85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3" y="312822"/>
            <a:ext cx="3336758" cy="52778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8140" y="5708991"/>
            <a:ext cx="955589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en-US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DRIBs 4.</a:t>
            </a:r>
            <a:r>
              <a:rPr lang="ru-RU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Отрицательные </a:t>
            </a:r>
            <a:r>
              <a:rPr lang="ru-RU" sz="19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ионы.К</a:t>
            </a:r>
            <a:r>
              <a:rPr lang="ru-RU" sz="19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андидаты</a:t>
            </a:r>
            <a:r>
              <a:rPr lang="ru-RU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</a:t>
            </a:r>
            <a:r>
              <a:rPr lang="ru-RU" sz="19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и/и с поверхностной ионизацией.</a:t>
            </a:r>
            <a:r>
              <a:rPr lang="ru-RU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457200" algn="ctr"/>
            <a:r>
              <a:rPr lang="ru-RU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</a:t>
            </a:r>
            <a:r>
              <a:rPr lang="ru-RU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нергия сродства к электрону 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</a:t>
            </a:r>
            <a:r>
              <a:rPr lang="ru-RU" sz="19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0.6 </a:t>
            </a:r>
            <a:r>
              <a:rPr lang="ru-RU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эВ.</a:t>
            </a:r>
            <a:endParaRPr lang="ru-RU" sz="1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70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12695" y="270819"/>
            <a:ext cx="4668252" cy="30819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2107" y="3415985"/>
            <a:ext cx="994307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Отрицательно заряженные </a:t>
            </a:r>
            <a:r>
              <a:rPr lang="ru-RU" sz="1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ионы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.Эффективность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поверхностной ионизации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радиоактивных изотопов с различным временем жизни приведена на следующем графике.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672788" y="4035257"/>
            <a:ext cx="3963687" cy="25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43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2508" y="219902"/>
            <a:ext cx="11079892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Поверхностная ионизация положительно заряженные 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ионы.</a:t>
            </a:r>
            <a:r>
              <a:rPr lang="ru-RU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Ионизация происходит при контакте атома с небольшим (4÷7 эВ) потенциалом ионизации с горячей металлической поверхностью. Схематично источник с поверхностной ионизацией представлен на следующем рисунке.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757" t="5686" b="3634"/>
          <a:stretch/>
        </p:blipFill>
        <p:spPr bwMode="auto">
          <a:xfrm>
            <a:off x="2845871" y="1174678"/>
            <a:ext cx="5367253" cy="1815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553" y="3081542"/>
            <a:ext cx="1070918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Эффективность для ряда стабильных изотопов приведена на следующих графиках.</a:t>
            </a:r>
            <a:endParaRPr lang="ru-RU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845871" y="3470238"/>
            <a:ext cx="37782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42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8" y="385010"/>
            <a:ext cx="7202906" cy="49329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5641" y="5708991"/>
            <a:ext cx="105958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en-US" sz="19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DRIBs 4.</a:t>
            </a:r>
            <a:r>
              <a:rPr lang="en-US" sz="1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Ионы плюс 1. Высокая эффективность поверхностной  ионизации.</a:t>
            </a:r>
          </a:p>
          <a:p>
            <a:pPr marL="457200" algn="ctr"/>
            <a:r>
              <a:rPr lang="ru-RU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Потенциал ионизации р/а элемента 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менее 7 вольт</a:t>
            </a:r>
            <a:r>
              <a:rPr lang="ru-RU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53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Заголовок 1"/>
          <p:cNvSpPr/>
          <p:nvPr/>
        </p:nvSpPr>
        <p:spPr>
          <a:xfrm>
            <a:off x="2298240" y="414000"/>
            <a:ext cx="8212320" cy="56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spc="-1">
                <a:solidFill>
                  <a:srgbClr val="000000"/>
                </a:solidFill>
              </a:rPr>
              <a:t>Магнито-оптическая схема сепаратора</a:t>
            </a:r>
            <a:endParaRPr lang="ru-RU" sz="2000" spc="-1">
              <a:solidFill>
                <a:prstClr val="black"/>
              </a:solidFill>
            </a:endParaRPr>
          </a:p>
        </p:txBody>
      </p:sp>
      <p:pic>
        <p:nvPicPr>
          <p:cNvPr id="301" name="Content Placeholder 3"/>
          <p:cNvPicPr/>
          <p:nvPr/>
        </p:nvPicPr>
        <p:blipFill>
          <a:blip r:embed="rId2"/>
          <a:stretch/>
        </p:blipFill>
        <p:spPr>
          <a:xfrm>
            <a:off x="3295080" y="1416960"/>
            <a:ext cx="5866920" cy="4785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56188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2916194" y="1210961"/>
            <a:ext cx="139828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916193" y="788565"/>
          <a:ext cx="8809381" cy="303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r:id="rId3" imgW="138303000" imgH="47767875" progId="CorelDRAW">
                  <p:embed/>
                </p:oleObj>
              </mc:Choice>
              <mc:Fallback>
                <p:oleObj r:id="rId3" imgW="138303000" imgH="47767875" progId="Corel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193" y="788565"/>
                        <a:ext cx="8809381" cy="3036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823670" y="4247776"/>
            <a:ext cx="3699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Схема газовой ловушки.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58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305" y="876865"/>
            <a:ext cx="6962273" cy="43064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72281" y="5183313"/>
            <a:ext cx="9069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Схема криогенной газовой ионной ловушки (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FRS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Darmstadt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).</a:t>
            </a:r>
            <a:endParaRPr lang="ru-RU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60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940" y="228439"/>
            <a:ext cx="11219935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Charge breeder.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данном методе осуществляется инжекция пучка однозарядных ионов, полученных из источника ЭЦР 2.45 ГГц, источника с поверхностной ионизацией и др., в ЭЦР источник, работающий на частоте 14 или 18 ГГц для последующей трансформации в ионы с более высоким зарядом. Принцип и схема установки приведены на нижеследующих рисунках.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1" y="1981199"/>
            <a:ext cx="4712043" cy="4154905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07" y="1981200"/>
            <a:ext cx="4777947" cy="4093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5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9261"/>
              </p:ext>
            </p:extLst>
          </p:nvPr>
        </p:nvGraphicFramePr>
        <p:xfrm>
          <a:off x="2638926" y="425119"/>
          <a:ext cx="6641432" cy="6074650"/>
        </p:xfrm>
        <a:graphic>
          <a:graphicData uri="http://schemas.openxmlformats.org/drawingml/2006/table">
            <a:tbl>
              <a:tblPr firstRow="1" firstCol="1" bandRow="1"/>
              <a:tblGrid>
                <a:gridCol w="816505"/>
                <a:gridCol w="838288"/>
                <a:gridCol w="774710"/>
                <a:gridCol w="1326803"/>
                <a:gridCol w="1451469"/>
                <a:gridCol w="1433657"/>
              </a:tblGrid>
              <a:tr h="1292464">
                <a:tc gridSpan="6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некоторых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возможных р/а ядер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рассмотрения в проекте DRIBs-4, время полураспада T1/2≥30 </a:t>
                      </a:r>
                      <a:r>
                        <a:rPr lang="ru-RU" sz="16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      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4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Decay</a:t>
                      </a: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Half</a:t>
                      </a: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life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Jp</a:t>
                      </a: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7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6He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806.7 ms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7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7Be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53.12 d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3/2-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7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8He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119.0 ms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7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8Li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838 ms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7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8B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 err="1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7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 dirty="0" err="1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770 ms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7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9Li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n2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178.3 ms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3/2-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7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9C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 err="1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7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 dirty="0" err="1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126.5 ms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(3/2-)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7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10Be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1.51E+6 y </a:t>
                      </a:r>
                      <a:r>
                        <a:rPr lang="ru-RU" sz="17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7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10C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 err="1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7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 dirty="0" err="1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19.255 s </a:t>
                      </a:r>
                      <a:r>
                        <a:rPr lang="ru-RU" sz="17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7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11Be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13.81 s </a:t>
                      </a:r>
                      <a:r>
                        <a:rPr lang="ru-RU" sz="17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1/2+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7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11C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20.39 m </a:t>
                      </a:r>
                      <a:r>
                        <a:rPr lang="ru-RU" sz="17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3/2-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7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13N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9.965 m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1/2-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867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319" y="194989"/>
            <a:ext cx="11046940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Эффективность для ряда стабильных и радиоактивных изотопов приведена в нижеследующей таблице.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b="2892"/>
          <a:stretch/>
        </p:blipFill>
        <p:spPr bwMode="auto">
          <a:xfrm>
            <a:off x="2510590" y="531619"/>
            <a:ext cx="6248400" cy="3010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1319" y="3542271"/>
            <a:ext cx="1093984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Charge breeder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Быстродействие метода (время трансформации иона с зарядом (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+1) в заряд (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+)) приведено в нижеследующей таблице.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40" y="4284576"/>
            <a:ext cx="7898205" cy="229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7875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08834" y="272630"/>
            <a:ext cx="10970496" cy="1144280"/>
          </a:xfrm>
          <a:ln/>
        </p:spPr>
        <p:txBody>
          <a:bodyPr vert="horz" lIns="91440" tIns="99837" rIns="91440" bIns="45720" rtlCol="0" anchor="ctr">
            <a:normAutofit/>
          </a:bodyPr>
          <a:lstStyle/>
          <a:p>
            <a:pPr>
              <a:lnSpc>
                <a:spcPct val="83000"/>
              </a:lnSpc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ru-RU" altLang="ru-RU" sz="3144" b="1">
                <a:latin typeface="Calibri" panose="020F0502020204030204" pitchFamily="34" charset="0"/>
              </a:rPr>
              <a:t>DRIBs -4. Схема генерации  пучков  ионов экзотических ядер на циклотроне У400М и их пост-ускорения.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15610" r="3148" b="1846"/>
          <a:stretch>
            <a:fillRect/>
          </a:stretch>
        </p:blipFill>
        <p:spPr bwMode="auto">
          <a:xfrm>
            <a:off x="1697435" y="1263316"/>
            <a:ext cx="8925768" cy="552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528" t="15610" r="3148" b="184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0445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48"/>
          <p:cNvPicPr/>
          <p:nvPr/>
        </p:nvPicPr>
        <p:blipFill>
          <a:blip r:embed="rId2"/>
          <a:stretch/>
        </p:blipFill>
        <p:spPr>
          <a:xfrm>
            <a:off x="2722680" y="144000"/>
            <a:ext cx="6075720" cy="5898960"/>
          </a:xfrm>
          <a:prstGeom prst="rect">
            <a:avLst/>
          </a:prstGeom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2" name="Прямоугольник 4"/>
          <p:cNvSpPr/>
          <p:nvPr/>
        </p:nvSpPr>
        <p:spPr>
          <a:xfrm>
            <a:off x="2925000" y="6258240"/>
            <a:ext cx="452880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spcAft>
                <a:spcPts val="601"/>
              </a:spcAft>
            </a:pPr>
            <a:r>
              <a:rPr lang="ru-RU" b="1" spc="-1">
                <a:solidFill>
                  <a:srgbClr val="000000"/>
                </a:solidFill>
                <a:ea typeface="Times New Roman"/>
              </a:rPr>
              <a:t>Рабочая диаграмма циклотрона </a:t>
            </a:r>
            <a:r>
              <a:rPr lang="en-US" b="1" spc="-1">
                <a:solidFill>
                  <a:srgbClr val="000000"/>
                </a:solidFill>
                <a:ea typeface="Times New Roman"/>
              </a:rPr>
              <a:t>DC25 </a:t>
            </a:r>
            <a:endParaRPr lang="ru-RU" spc="-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04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Объект 3" descr="C:\Users\belka\AppData\Local\Temp\image001.png"/>
          <p:cNvPicPr/>
          <p:nvPr/>
        </p:nvPicPr>
        <p:blipFill>
          <a:blip r:embed="rId2"/>
          <a:srcRect l="4015" t="10813" r="811" b="14140"/>
          <a:stretch/>
        </p:blipFill>
        <p:spPr>
          <a:xfrm>
            <a:off x="1079640" y="360000"/>
            <a:ext cx="10080000" cy="5039640"/>
          </a:xfrm>
          <a:prstGeom prst="rect">
            <a:avLst/>
          </a:prstGeom>
          <a:ln w="0">
            <a:noFill/>
          </a:ln>
        </p:spPr>
      </p:pic>
      <p:sp>
        <p:nvSpPr>
          <p:cNvPr id="324" name="Прямоугольник 4"/>
          <p:cNvSpPr/>
          <p:nvPr/>
        </p:nvSpPr>
        <p:spPr>
          <a:xfrm>
            <a:off x="900000" y="5650560"/>
            <a:ext cx="9991800" cy="70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1900" b="1" spc="-1">
                <a:solidFill>
                  <a:srgbClr val="000000"/>
                </a:solidFill>
                <a:ea typeface="Calibri"/>
              </a:rPr>
              <a:t>План с линией инжекции ионов р/а элементов в циклотрон У400Р, каналами транспортировки выведенных пучков в новые экспериментальные залы.</a:t>
            </a:r>
            <a:endParaRPr lang="ru-RU" sz="1900" spc="-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9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3"/>
          <p:cNvPicPr/>
          <p:nvPr/>
        </p:nvPicPr>
        <p:blipFill>
          <a:blip r:embed="rId3"/>
          <a:stretch/>
        </p:blipFill>
        <p:spPr>
          <a:xfrm>
            <a:off x="3038400" y="509760"/>
            <a:ext cx="6573240" cy="6273000"/>
          </a:xfrm>
          <a:prstGeom prst="rect">
            <a:avLst/>
          </a:prstGeom>
          <a:ln w="0">
            <a:noFill/>
          </a:ln>
        </p:spPr>
      </p:pic>
      <p:sp>
        <p:nvSpPr>
          <p:cNvPr id="326" name="Rectangle 2"/>
          <p:cNvSpPr/>
          <p:nvPr/>
        </p:nvSpPr>
        <p:spPr>
          <a:xfrm>
            <a:off x="3879720" y="0"/>
            <a:ext cx="55332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pc="-1">
                <a:solidFill>
                  <a:srgbClr val="990099"/>
                </a:solidFill>
                <a:latin typeface="Times New Roman"/>
              </a:rPr>
              <a:t>Рабочие диаграммы У-400</a:t>
            </a:r>
            <a:r>
              <a:rPr lang="en-US" sz="2400" b="1" spc="-1">
                <a:solidFill>
                  <a:srgbClr val="990099"/>
                </a:solidFill>
                <a:latin typeface="Times New Roman"/>
              </a:rPr>
              <a:t> </a:t>
            </a:r>
            <a:r>
              <a:rPr lang="ru-RU" sz="2400" b="1" spc="-1">
                <a:solidFill>
                  <a:srgbClr val="990099"/>
                </a:solidFill>
                <a:latin typeface="Times New Roman"/>
              </a:rPr>
              <a:t>и У-400Р</a:t>
            </a:r>
            <a:endParaRPr lang="ru-RU" sz="2400" spc="-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60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2854" y="358075"/>
            <a:ext cx="8707393" cy="1713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DRIBs 4.</a:t>
            </a:r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нтенсивности </a:t>
            </a: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некоторых ускоренных 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самых легких р/а элементов, полученных в ISOL схемах и через </a:t>
            </a:r>
            <a:r>
              <a:rPr lang="ru-RU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gas-catcher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038198"/>
              </p:ext>
            </p:extLst>
          </p:nvPr>
        </p:nvGraphicFramePr>
        <p:xfrm>
          <a:off x="2194128" y="1382664"/>
          <a:ext cx="7304098" cy="5277866"/>
        </p:xfrm>
        <a:graphic>
          <a:graphicData uri="http://schemas.openxmlformats.org/drawingml/2006/table">
            <a:tbl>
              <a:tblPr firstRow="1" firstCol="1" bandRow="1"/>
              <a:tblGrid>
                <a:gridCol w="3341128"/>
                <a:gridCol w="1981485"/>
                <a:gridCol w="1981485"/>
              </a:tblGrid>
              <a:tr h="5639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р/а ядро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Ion souses </a:t>
                      </a: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  схемы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Сепаратор +Gas catche</a:t>
                      </a:r>
                      <a:r>
                        <a:rPr lang="en-US" sz="1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700" b="1" kern="1200" baseline="-25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уск</a:t>
                      </a: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pps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 </a:t>
                      </a: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pps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H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5·10</a:t>
                      </a:r>
                      <a:r>
                        <a:rPr lang="ru-RU" sz="2000" kern="100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He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6·10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He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1·10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1·10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He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1·10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Li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1·10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Li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2·10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Be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2·10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Be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2·10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B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4·10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4·10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1·10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0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629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452" y="224589"/>
            <a:ext cx="8081320" cy="1026695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DRIBs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Интенсивности </a:t>
            </a:r>
            <a:r>
              <a:rPr lang="ru-RU" sz="27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некоторых ускоренных  </a:t>
            </a:r>
            <a:r>
              <a:rPr lang="ru-RU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легких р/а элементов, полученных в ISOL схемах и через </a:t>
            </a:r>
            <a:r>
              <a:rPr lang="ru-RU" sz="27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gas-catcher</a:t>
            </a:r>
            <a:r>
              <a:rPr lang="ru-RU" sz="27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7424"/>
              </p:ext>
            </p:extLst>
          </p:nvPr>
        </p:nvGraphicFramePr>
        <p:xfrm>
          <a:off x="2487828" y="1818327"/>
          <a:ext cx="7002161" cy="4530019"/>
        </p:xfrm>
        <a:graphic>
          <a:graphicData uri="http://schemas.openxmlformats.org/drawingml/2006/table">
            <a:tbl>
              <a:tblPr firstRow="1" firstCol="1" bandRow="1"/>
              <a:tblGrid>
                <a:gridCol w="3188042"/>
                <a:gridCol w="1919416"/>
                <a:gridCol w="1894703"/>
              </a:tblGrid>
              <a:tr h="5092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р/а ядро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Ion souses </a:t>
                      </a: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  схемы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Сепаратор +</a:t>
                      </a: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</a:t>
                      </a: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catche</a:t>
                      </a:r>
                      <a:r>
                        <a:rPr lang="en-US" sz="1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700" b="1" kern="12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уск</a:t>
                      </a:r>
                      <a:r>
                        <a:rPr lang="ru-RU" sz="17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pps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 </a:t>
                      </a: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pps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4·10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N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2·10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N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1·10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N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2·10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N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1·10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5·10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1·10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O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1·10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F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2·10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F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2·10</a:t>
                      </a:r>
                      <a:r>
                        <a:rPr lang="en-US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F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2·10</a:t>
                      </a:r>
                      <a:r>
                        <a:rPr lang="ru-RU" sz="16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Noto Sans CJK SC Regular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8" marR="16258" marT="16258" marB="162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887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22854" y="172808"/>
            <a:ext cx="8213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DRIBs</a:t>
            </a:r>
            <a:r>
              <a:rPr kumimoji="0" lang="en-US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Этапы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проекта и оценки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419997"/>
              </p:ext>
            </p:extLst>
          </p:nvPr>
        </p:nvGraphicFramePr>
        <p:xfrm>
          <a:off x="1210961" y="1105746"/>
          <a:ext cx="8633254" cy="5511625"/>
        </p:xfrm>
        <a:graphic>
          <a:graphicData uri="http://schemas.openxmlformats.org/drawingml/2006/table">
            <a:tbl>
              <a:tblPr firstRow="1" firstCol="1" bandRow="1"/>
              <a:tblGrid>
                <a:gridCol w="614878"/>
                <a:gridCol w="4191925"/>
                <a:gridCol w="2191887"/>
                <a:gridCol w="1634564"/>
              </a:tblGrid>
              <a:tr h="28495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позиции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стоимости 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M$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Инжектор с высоковольтной платформой и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и.и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14÷18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Ггц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kern="1200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kern="1200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интенсивности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Инжектор в составе ионного источника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ECR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на высоковольтной платформе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2000" kern="1200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kern="1200" baseline="30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Расширение диапазона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системы симметричного вывода пучка перезарядкой из У400М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 </a:t>
                      </a:r>
                      <a:r>
                        <a:rPr lang="ru-RU" sz="2000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Аналог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Каналы транспортировки пучков ионов с энергией ≈ 40÷50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МеВ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</a:t>
                      </a:r>
                      <a:r>
                        <a:rPr lang="ru-RU" sz="2000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комплекса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ECR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Ггц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</a:t>
                      </a:r>
                      <a:r>
                        <a:rPr lang="ru-RU" sz="2000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DRIBs 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комплекса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базе источника с поверхностной ионизацией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7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Модернизация и монтаж фрагмент-сепаратора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 </a:t>
                      </a:r>
                      <a:r>
                        <a:rPr lang="ru-RU" sz="2000" kern="1200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kern="1200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перемонтаж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и монтаж системы газ-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кэтчера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 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kern="1200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14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и монтаж каналов транспортировки пучков р/а ионов с энергией 0,5÷5 КэВ/н от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газ-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кэтчера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ECR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/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charge breeder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</a:t>
                      </a:r>
                      <a:r>
                        <a:rPr lang="ru-RU" sz="2000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Опыт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DRIBs 1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769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988237"/>
              </p:ext>
            </p:extLst>
          </p:nvPr>
        </p:nvGraphicFramePr>
        <p:xfrm>
          <a:off x="1379188" y="1138634"/>
          <a:ext cx="8514455" cy="5316601"/>
        </p:xfrm>
        <a:graphic>
          <a:graphicData uri="http://schemas.openxmlformats.org/drawingml/2006/table">
            <a:tbl>
              <a:tblPr firstRow="1" firstCol="1" bandRow="1"/>
              <a:tblGrid>
                <a:gridCol w="593170"/>
                <a:gridCol w="4043927"/>
                <a:gridCol w="2238029"/>
                <a:gridCol w="1639329"/>
              </a:tblGrid>
              <a:tr h="39360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позиции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стоимости 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M$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48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Каналы транспортировки пучков ионов р/а ядер с энергией 8÷12 КэВ/н от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charge breeder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постускорителям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и У400Р.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 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 в основном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5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Создание, монтаж и наладка циклотрона 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</a:t>
                      </a: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25с каналами выведенных пучков ионов р/а ядер с энергиями 0,1÷1 МеВ/н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2000" kern="1200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kern="1200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Новый проект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5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Оснащение циклотрона У400Р и каналов пучков оборудованием диагностики пучков ионов р/а ядер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 </a:t>
                      </a:r>
                      <a:r>
                        <a:rPr lang="ru-RU" sz="2000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Опыт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DRIBs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88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Создание, монтаж и наладка физических установок на пучках ионов р/а ядер низких энергий 0,1÷1 МеВ/н циклотрона 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</a:t>
                      </a: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 </a:t>
                      </a:r>
                      <a:r>
                        <a:rPr lang="ru-RU" sz="2000" kern="1200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kern="1200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48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Создание, монтаж и наладка физических установок на пучках ионов р/а ядер с энергиями 1÷27 МеВ/н циклотрона У400Р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 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kern="12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8652" y="279182"/>
            <a:ext cx="10515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DRIBs 4.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реализации проекта и оценки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стоимости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92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821" y="365760"/>
            <a:ext cx="8622632" cy="1325562"/>
          </a:xfrm>
        </p:spPr>
        <p:txBody>
          <a:bodyPr/>
          <a:lstStyle/>
          <a:p>
            <a:r>
              <a:rPr lang="en-US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DRIBs 4.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  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проекта и оценки 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стоимости</a:t>
            </a:r>
            <a:b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06468" y="2075935"/>
            <a:ext cx="9865186" cy="239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ECR14/18+U400M + ISOL/breeder+U400R                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6,4 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baseline="30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baseline="30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aseline="30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ru-RU" baseline="30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первый </a:t>
            </a:r>
            <a:r>
              <a:rPr lang="ru-RU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SEPARATOR </a:t>
            </a:r>
            <a:r>
              <a:rPr lang="en-US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+CAS- CATCHER +DC25</a:t>
            </a:r>
            <a:r>
              <a:rPr lang="en-US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16.1 </a:t>
            </a:r>
            <a:r>
              <a:rPr lang="en-US" sz="2400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+2</a:t>
            </a:r>
            <a:r>
              <a:rPr lang="en-US" sz="2400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baseline="30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baseline="30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baseline="30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r>
              <a:rPr lang="ru-RU" baseline="30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второй </a:t>
            </a:r>
            <a:r>
              <a:rPr lang="ru-RU" baseline="30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ECR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28                                                                            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21,6 </a:t>
            </a:r>
            <a:r>
              <a:rPr lang="ru-RU" sz="2400" baseline="3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400" b="1" baseline="30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400" b="1" baseline="30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ru-RU" sz="2400" b="1" baseline="30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400" b="1" baseline="30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+3</a:t>
            </a:r>
            <a:r>
              <a:rPr lang="ru-RU" sz="2400" baseline="30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0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baseline="30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b="1" baseline="30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baseline="30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--- </a:t>
            </a:r>
            <a:r>
              <a:rPr lang="ru-RU" baseline="3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третий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08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1458" y="407447"/>
            <a:ext cx="6219568" cy="1285321"/>
          </a:xfrm>
        </p:spPr>
        <p:txBody>
          <a:bodyPr>
            <a:noAutofit/>
          </a:bodyPr>
          <a:lstStyle/>
          <a:p>
            <a:pPr lvl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некоторых возможных легких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р/а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ядер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рассмотрения в проекте DRIBs-4, время полураспада T1/2≥30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2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933096"/>
              </p:ext>
            </p:extLst>
          </p:nvPr>
        </p:nvGraphicFramePr>
        <p:xfrm>
          <a:off x="2347783" y="2306598"/>
          <a:ext cx="7166919" cy="4110680"/>
        </p:xfrm>
        <a:graphic>
          <a:graphicData uri="http://schemas.openxmlformats.org/drawingml/2006/table">
            <a:tbl>
              <a:tblPr firstRow="1" firstCol="1" bandRow="1"/>
              <a:tblGrid>
                <a:gridCol w="1095632"/>
                <a:gridCol w="1005016"/>
                <a:gridCol w="1062682"/>
                <a:gridCol w="1400432"/>
                <a:gridCol w="1441622"/>
                <a:gridCol w="1161535"/>
              </a:tblGrid>
              <a:tr h="293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14C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5730 y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14O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70.606 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15C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2.449 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1/2+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15O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122.24 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1/2-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16C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0.747 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16N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7.13 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17C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 ms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17N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4.173 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1/2-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17F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64.49 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5/2+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17Ne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p, 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109.2 ms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1/2-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18C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 ms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18N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624 ms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18F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109.77 m </a:t>
                      </a:r>
                      <a:r>
                        <a:rPr lang="ru-RU" sz="17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u="sng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18Ne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 err="1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ru-RU" sz="17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 dirty="0" err="1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ru-RU" sz="17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1672 </a:t>
                      </a:r>
                      <a:r>
                        <a:rPr lang="ru-RU" sz="17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7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0+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30605"/>
              </p:ext>
            </p:extLst>
          </p:nvPr>
        </p:nvGraphicFramePr>
        <p:xfrm>
          <a:off x="2347784" y="1837037"/>
          <a:ext cx="7166918" cy="461319"/>
        </p:xfrm>
        <a:graphic>
          <a:graphicData uri="http://schemas.openxmlformats.org/drawingml/2006/table">
            <a:tbl>
              <a:tblPr firstRow="1" firstCol="1" bandRow="1"/>
              <a:tblGrid>
                <a:gridCol w="1095632"/>
                <a:gridCol w="1013254"/>
                <a:gridCol w="1054444"/>
                <a:gridCol w="1392194"/>
                <a:gridCol w="1466335"/>
                <a:gridCol w="1145059"/>
              </a:tblGrid>
              <a:tr h="46131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Decay</a:t>
                      </a: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Half</a:t>
                      </a: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life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Jp</a:t>
                      </a:r>
                      <a:r>
                        <a:rPr lang="ru-RU" sz="17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501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928" y="590213"/>
            <a:ext cx="10515600" cy="561603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200" dirty="0">
                <a:solidFill>
                  <a:srgbClr val="FF0000"/>
                </a:solidFill>
              </a:rPr>
              <a:t>Заключение</a:t>
            </a:r>
            <a:r>
              <a:rPr lang="ru-RU" sz="2200" dirty="0"/>
              <a:t>.</a:t>
            </a:r>
            <a:endParaRPr lang="en-US" sz="22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200" dirty="0"/>
              <a:t>Предложение к реализации проекта </a:t>
            </a:r>
            <a:r>
              <a:rPr lang="en-US" sz="2200" dirty="0"/>
              <a:t>DRIBs</a:t>
            </a:r>
            <a:r>
              <a:rPr lang="ru-RU" sz="2200" dirty="0"/>
              <a:t> 4 базируется на поэтапном техническом и финансовом плане. Уже завершение первого этапа позволяет проводить эксперименты с ускоренными пучками ионов р/а изотопов. Каждый последующий этап расширяет эти возможности. Завершение всех трех этапов позволит проводить эксперименты с пучками ускоренных </a:t>
            </a:r>
            <a:r>
              <a:rPr lang="ru-RU" sz="2200" dirty="0" err="1">
                <a:solidFill>
                  <a:srgbClr val="FF0000"/>
                </a:solidFill>
              </a:rPr>
              <a:t>моноэнергичных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(1%) ионов р/а изотопов в диапазоне энергий </a:t>
            </a:r>
            <a:r>
              <a:rPr lang="ru-RU" sz="2200"/>
              <a:t>от 0,01 </a:t>
            </a:r>
            <a:r>
              <a:rPr lang="ru-RU" sz="2200" dirty="0"/>
              <a:t>до 27 МэВ/н., с массами  А от 3 до 130 и интенсивностями до 10</a:t>
            </a:r>
            <a:r>
              <a:rPr lang="ru-RU" sz="2200" baseline="30000" dirty="0"/>
              <a:t>10 </a:t>
            </a:r>
            <a:r>
              <a:rPr lang="ru-RU" sz="2200" dirty="0"/>
              <a:t> 1/сек (6Не). Проект базируется на разработках Лаборатории (</a:t>
            </a:r>
            <a:r>
              <a:rPr lang="en-US" sz="2200" dirty="0"/>
              <a:t>DRIBs</a:t>
            </a:r>
            <a:r>
              <a:rPr lang="ru-RU" sz="2200" dirty="0"/>
              <a:t> 1, </a:t>
            </a:r>
            <a:r>
              <a:rPr lang="en-US" sz="2200" dirty="0"/>
              <a:t>ECR</a:t>
            </a:r>
            <a:r>
              <a:rPr lang="ru-RU" sz="2200" dirty="0"/>
              <a:t> ионные источники, фрагмент-сепараторы, газовая ловушка /</a:t>
            </a:r>
            <a:r>
              <a:rPr lang="en-US" sz="2200" dirty="0"/>
              <a:t>gas catcher</a:t>
            </a:r>
            <a:r>
              <a:rPr lang="ru-RU" sz="2200" dirty="0"/>
              <a:t>/, физические установки, ускорители У400Р, У400М и др.). Собственно разработка проекта позволит уточнить диапазон и параметры пучков ионов р/а пучков, технические параметры оборудования и актуальные стоимостные оценки.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62413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90552" y="712044"/>
            <a:ext cx="6095999" cy="703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Богомолов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Гульбекян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Калагин И.В.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Лукьянов С.М.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Маслов В.А.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Пенионжкевич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Ю.Э.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Родин А.М.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Семин В.А.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Середа Ю.М.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Соболев Ю.Г.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Франко Й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Шахов А.В.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595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6568"/>
            <a:ext cx="10515600" cy="65130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Темы исследований: Фаза 1 (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низкие энергии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˃10</a:t>
            </a:r>
            <a:r>
              <a:rPr lang="ru-RU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 </a:t>
            </a:r>
            <a:r>
              <a:rPr lang="ru-RU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1/сек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˃0.05 мэВ/н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~ 1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24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*Бета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распад экзотических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ядер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*Поиск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гипотетического канала распада нейтрона в ядре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6Не.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*Исследование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сверхразрешенных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бета переходов для ядер в области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*Исследование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резонанса при распаде легких экзотических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ядер.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Мультинейтронный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распад.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*Другое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7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7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99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275"/>
            <a:ext cx="10515600" cy="668955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Темы исследований: Фаза 2 ( высокие энергии)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1˂ </a:t>
            </a:r>
            <a:r>
              <a:rPr lang="en-US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˂27   МэВ/н                      </a:t>
            </a:r>
            <a:r>
              <a:rPr lang="en-US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˃10</a:t>
            </a:r>
            <a:r>
              <a:rPr lang="ru-RU" sz="8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1/сек</a:t>
            </a: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~ 1 см</a:t>
            </a:r>
            <a:r>
              <a:rPr lang="ru-RU" sz="8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 и энергия связи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нуклонных плотностей в экзотических ядрах.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Полные сечения реакций.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Импульсное распределение слабосвязанных ядер.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Полное и неполное слияние, реакции передачи. 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 кластерных состояний в легких ядрах. 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 возбужденных состояний в ядрах </a:t>
            </a:r>
            <a:r>
              <a:rPr lang="ru-RU" sz="8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и </a:t>
            </a:r>
            <a:r>
              <a:rPr lang="ru-RU" sz="8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 реакциях с ускоренными пучками радиоактивных ядер.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Измерение зарядовых состояний тяжелых ионов и продуктов ядерных реакций.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Деление ядер.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8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Другое……..</a:t>
            </a:r>
            <a:endParaRPr lang="ru-RU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71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ocuments\My ACAD\0 0 Gulbekian\2019_10_24 COMBAS New\combas new Corel slid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000" y="242405"/>
            <a:ext cx="6480000" cy="637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8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08834" y="272630"/>
            <a:ext cx="10970496" cy="1144280"/>
          </a:xfrm>
          <a:ln/>
        </p:spPr>
        <p:txBody>
          <a:bodyPr/>
          <a:lstStyle/>
          <a:p>
            <a:pPr>
              <a:spcAft>
                <a:spcPts val="2495"/>
              </a:spcAft>
              <a:tabLst>
                <a:tab pos="543339" algn="l"/>
                <a:tab pos="1086676" algn="l"/>
                <a:tab pos="1630015" algn="l"/>
                <a:tab pos="2173352" algn="l"/>
                <a:tab pos="2716691" algn="l"/>
                <a:tab pos="3260028" algn="l"/>
                <a:tab pos="3803367" algn="l"/>
                <a:tab pos="4346705" algn="l"/>
                <a:tab pos="4890043" algn="l"/>
                <a:tab pos="5433381" algn="l"/>
                <a:tab pos="5976719" algn="l"/>
                <a:tab pos="6520057" algn="l"/>
                <a:tab pos="7063395" algn="l"/>
                <a:tab pos="7606733" algn="l"/>
                <a:tab pos="8150072" algn="l"/>
                <a:tab pos="8693409" algn="l"/>
                <a:tab pos="9236748" algn="l"/>
                <a:tab pos="9780085" algn="l"/>
                <a:tab pos="10323424" algn="l"/>
                <a:tab pos="10866761" algn="l"/>
              </a:tabLst>
            </a:pPr>
            <a:r>
              <a:rPr lang="ru-RU" altLang="ru-RU" sz="2177" b="1">
                <a:cs typeface="Calibri" panose="020F0502020204030204" pitchFamily="34" charset="0"/>
              </a:rPr>
              <a:t>DRIBs -4. Схема генерации пучков ионов</a:t>
            </a:r>
            <a:r>
              <a:rPr lang="ru-RU" altLang="ru-RU" sz="2177" b="1">
                <a:cs typeface="Times New Roman" panose="02020603050405020304" pitchFamily="18" charset="0"/>
              </a:rPr>
              <a:t> </a:t>
            </a:r>
            <a:r>
              <a:rPr lang="ru-RU" altLang="ru-RU" sz="2177" b="1">
                <a:cs typeface="Calibri" panose="020F0502020204030204" pitchFamily="34" charset="0"/>
              </a:rPr>
              <a:t>радиоактивных ядер на циклотроне У400М для</a:t>
            </a:r>
            <a:r>
              <a:rPr lang="ru-RU" altLang="ru-RU" sz="2177" b="1">
                <a:cs typeface="Times New Roman" panose="02020603050405020304" pitchFamily="18" charset="0"/>
              </a:rPr>
              <a:t> </a:t>
            </a:r>
            <a:r>
              <a:rPr lang="ru-RU" altLang="ru-RU" sz="2177" b="1">
                <a:cs typeface="Calibri" panose="020F0502020204030204" pitchFamily="34" charset="0"/>
              </a:rPr>
              <a:t>установки МУЛЬТИ.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12436" r="3148" b="1846"/>
          <a:stretch>
            <a:fillRect/>
          </a:stretch>
        </p:blipFill>
        <p:spPr bwMode="auto">
          <a:xfrm>
            <a:off x="2091022" y="1318995"/>
            <a:ext cx="8489943" cy="54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528" t="12436" r="3148" b="184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8333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-18" r="-11" b="-18"/>
          <a:stretch>
            <a:fillRect/>
          </a:stretch>
        </p:blipFill>
        <p:spPr bwMode="auto">
          <a:xfrm>
            <a:off x="3263058" y="1120267"/>
            <a:ext cx="5553075" cy="357949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718487" y="5468550"/>
            <a:ext cx="6642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размещения установки МУЛЬТИ в галереи.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1264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902</TotalTime>
  <Words>1839</Words>
  <Application>Microsoft Office PowerPoint</Application>
  <PresentationFormat>Широкоэкранный</PresentationFormat>
  <Paragraphs>694</Paragraphs>
  <Slides>41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8" baseType="lpstr">
      <vt:lpstr>Arial</vt:lpstr>
      <vt:lpstr>Arial Black</vt:lpstr>
      <vt:lpstr>Calibri</vt:lpstr>
      <vt:lpstr>Calibri Light</vt:lpstr>
      <vt:lpstr>Courier New</vt:lpstr>
      <vt:lpstr>DejaVu Sans</vt:lpstr>
      <vt:lpstr>Liberation Sans;Arial</vt:lpstr>
      <vt:lpstr>Noto Sans CJK SC Regular</vt:lpstr>
      <vt:lpstr>Symbol</vt:lpstr>
      <vt:lpstr>Tahoma</vt:lpstr>
      <vt:lpstr>Times New Roman</vt:lpstr>
      <vt:lpstr>Wingdings</vt:lpstr>
      <vt:lpstr>Wingdings 2</vt:lpstr>
      <vt:lpstr>HDOfficeLightV0</vt:lpstr>
      <vt:lpstr>Office Theme</vt:lpstr>
      <vt:lpstr>1_Office Theme</vt:lpstr>
      <vt:lpstr>CorelDRAW</vt:lpstr>
      <vt:lpstr>Презентация PowerPoint</vt:lpstr>
      <vt:lpstr>Презентация PowerPoint</vt:lpstr>
      <vt:lpstr>Презентация PowerPoint</vt:lpstr>
      <vt:lpstr>   Таблица некоторых возможных легких р/а ядер для рассмотрения в проекте DRIBs-4, время полураспада T1/2≥30 ms.      2 </vt:lpstr>
      <vt:lpstr>Презентация PowerPoint</vt:lpstr>
      <vt:lpstr>Презентация PowerPoint</vt:lpstr>
      <vt:lpstr>Презентация PowerPoint</vt:lpstr>
      <vt:lpstr>DRIBs -4. Схема генерации пучков ионов радиоактивных ядер на циклотроне У400М для установки МУЛЬТИ.</vt:lpstr>
      <vt:lpstr>Презентация PowerPoint</vt:lpstr>
      <vt:lpstr>DRIBs -4. Схема генерации  пучков  ионов экзотических ядер на циклотроне У400М и их пост-ускорения. </vt:lpstr>
      <vt:lpstr>Презентация PowerPoint</vt:lpstr>
      <vt:lpstr>Презентация PowerPoint</vt:lpstr>
      <vt:lpstr> Графическое отображение перспективных интенсивностей некоторых ускоренных на У400М пучков ионов до ксенона.   </vt:lpstr>
      <vt:lpstr>Таблица перспективных параметров пучков ионов циклотрона У400М с ECR 28 ГГц 1 </vt:lpstr>
      <vt:lpstr>  Таблица перспективных параметров пучков ионов циклотрона У400М с ECR 28 ГГц 2 </vt:lpstr>
      <vt:lpstr>Презентация PowerPoint</vt:lpstr>
      <vt:lpstr>Презентация PowerPoint</vt:lpstr>
      <vt:lpstr>Презентация PowerPoint</vt:lpstr>
      <vt:lpstr>Презентация PowerPoint</vt:lpstr>
      <vt:lpstr>Beam spot and energy spread on the target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DRIBs -4. Схема генерации  пучков  ионов экзотических ядер на циклотроне У400М и их пост-ускорения.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   DRIBs 4. Интенсивности  некоторых ускоренных  легких р/а элементов, полученных в ISOL схемах и через gas-catcher 2 </vt:lpstr>
      <vt:lpstr>Презентация PowerPoint</vt:lpstr>
      <vt:lpstr>DRIBs 4.Этапы реализации проекта и оценки стоимости 2</vt:lpstr>
      <vt:lpstr>DRIBs 4.Этапы   реализации проекта и оценки стоимости                                                        3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belka</dc:creator>
  <cp:lastModifiedBy>georgy</cp:lastModifiedBy>
  <cp:revision>121</cp:revision>
  <cp:lastPrinted>2022-07-01T13:39:45Z</cp:lastPrinted>
  <dcterms:created xsi:type="dcterms:W3CDTF">2022-06-08T12:16:39Z</dcterms:created>
  <dcterms:modified xsi:type="dcterms:W3CDTF">2022-07-13T06:50:20Z</dcterms:modified>
</cp:coreProperties>
</file>