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3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3" r:id="rId20"/>
    <p:sldId id="284" r:id="rId21"/>
    <p:sldId id="282" r:id="rId22"/>
    <p:sldId id="279" r:id="rId23"/>
    <p:sldId id="280" r:id="rId24"/>
    <p:sldId id="281" r:id="rId25"/>
    <p:sldId id="285" r:id="rId26"/>
    <p:sldId id="286" r:id="rId27"/>
    <p:sldId id="288" r:id="rId28"/>
    <p:sldId id="287" r:id="rId29"/>
    <p:sldId id="289" r:id="rId30"/>
    <p:sldId id="290" r:id="rId31"/>
    <p:sldId id="291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31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5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08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25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5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09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2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2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4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51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19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96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EC2F8-D700-443E-B9E5-46697234AD30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C9273-AF9A-4228-B837-4F8706411B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9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371726" y="1352549"/>
            <a:ext cx="7581900" cy="1189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«У В И Д Е Т Ь    Н Е В И Д И М О Е …»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10" name="Рисунок 9" descr="DSC_2423докла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052" y="2184827"/>
            <a:ext cx="6804223" cy="44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857875" y="5572126"/>
            <a:ext cx="6334125" cy="128587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Д.Г. Левицкий. Портрет Н.А. Львова. 1789.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0242" name="Picture 2" descr="Z:\PHOTOINWORKS_art-server\Выставка 50лет ОТИ\Илл. для доклада\08_Ж-5002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2064" y="951313"/>
            <a:ext cx="4500561" cy="5744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438400" y="6286500"/>
            <a:ext cx="7477125" cy="40005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 Рентгенограммы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1267" name="Picture 3" descr="Z:\PHOTOINWORKS_art-server\Выставка 50лет ОТИ\Илл. для доклада\09_Ж-5002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5075" y="1288139"/>
            <a:ext cx="3857625" cy="4827059"/>
          </a:xfrm>
          <a:prstGeom prst="rect">
            <a:avLst/>
          </a:prstGeom>
          <a:noFill/>
        </p:spPr>
      </p:pic>
      <p:pic>
        <p:nvPicPr>
          <p:cNvPr id="11268" name="Picture 4" descr="Z:\PHOTOINWORKS_art-server\Выставка 50лет ОТИ\ЩИТ Левицкий\01_рентге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793" y="1266824"/>
            <a:ext cx="3693118" cy="4886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33450" y="6172201"/>
            <a:ext cx="10315575" cy="68579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А.Я. Волосков. «Вид в Павловском парке». 1845.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2290" name="Picture 2" descr="Z:\PHOTOINWORKS_art-server\Выставка 50лет ОТИ\Илл. для доклада\08_Ж-5118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7949" y="1269139"/>
            <a:ext cx="6848058" cy="4874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600325" y="5905499"/>
            <a:ext cx="6943725" cy="82867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 Рентгенограмма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3314" name="Picture 2" descr="Z:\PHOTOINWORKS_art-server\Выставка 50лет ОТИ\Илл. для доклада\09_Ж-5118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6005" y="1287463"/>
            <a:ext cx="7769520" cy="448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43000" y="6238875"/>
            <a:ext cx="10067926" cy="61912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НХ. «Победа израильтян над </a:t>
            </a:r>
            <a:r>
              <a:rPr lang="ru-RU" sz="1800" b="1" dirty="0" err="1" smtClean="0">
                <a:latin typeface="Bookman Old Style" pitchFamily="18" charset="0"/>
              </a:rPr>
              <a:t>амаликитянами</a:t>
            </a:r>
            <a:r>
              <a:rPr lang="ru-RU" sz="1800" b="1" dirty="0" smtClean="0">
                <a:latin typeface="Bookman Old Style" pitchFamily="18" charset="0"/>
              </a:rPr>
              <a:t>».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4338" name="Picture 2" descr="Z:\PHOTOINWORKS_art-server\Выставка 50лет ОТИ\Илл. для доклада\12_Ж-4911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7424" y="1218437"/>
            <a:ext cx="7820026" cy="5077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238750" y="6010276"/>
            <a:ext cx="6724650" cy="84772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Фрагмент </a:t>
            </a:r>
            <a:br>
              <a:rPr lang="ru-RU" sz="1800" b="1" dirty="0" smtClean="0">
                <a:latin typeface="Bookman Old Style" pitchFamily="18" charset="0"/>
              </a:rPr>
            </a:br>
            <a:r>
              <a:rPr lang="ru-RU" sz="1800" b="1" dirty="0" smtClean="0">
                <a:latin typeface="Bookman Old Style" pitchFamily="18" charset="0"/>
              </a:rPr>
              <a:t>Фигура </a:t>
            </a:r>
            <a:r>
              <a:rPr lang="ru-RU" sz="1800" b="1" dirty="0" err="1" smtClean="0">
                <a:latin typeface="Bookman Old Style" pitchFamily="18" charset="0"/>
              </a:rPr>
              <a:t>Пересвета</a:t>
            </a:r>
            <a:r>
              <a:rPr lang="ru-RU" sz="1800" b="1" dirty="0" smtClean="0">
                <a:latin typeface="Bookman Old Style" pitchFamily="18" charset="0"/>
              </a:rPr>
              <a:t>. Рентгенограмма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5362" name="Picture 2" descr="Z:\PHOTOINWORKS_art-server\Выставка 50лет ОТИ\Выставка\Планшет_9\04_Фигура Пересве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2149" y="1296088"/>
            <a:ext cx="3609975" cy="4761807"/>
          </a:xfrm>
          <a:prstGeom prst="rect">
            <a:avLst/>
          </a:prstGeom>
          <a:noFill/>
        </p:spPr>
      </p:pic>
      <p:pic>
        <p:nvPicPr>
          <p:cNvPr id="15363" name="Picture 3" descr="Z:\PHOTOINWORKS_art-server\Выставка 50лет ОТИ\Илл. для доклада\05_рентген_фрагмент_новый разм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2575" y="1409700"/>
            <a:ext cx="3371601" cy="4505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067300" y="4657725"/>
            <a:ext cx="7124700" cy="160972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Фрагмент со слонами и боевыми башнями </a:t>
            </a:r>
            <a:br>
              <a:rPr lang="ru-RU" sz="1800" b="1" dirty="0" smtClean="0">
                <a:latin typeface="Bookman Old Style" pitchFamily="18" charset="0"/>
              </a:rPr>
            </a:br>
            <a:r>
              <a:rPr lang="ru-RU" sz="1800" b="1" dirty="0" smtClean="0">
                <a:latin typeface="Bookman Old Style" pitchFamily="18" charset="0"/>
              </a:rPr>
              <a:t>Снимок в </a:t>
            </a:r>
            <a:r>
              <a:rPr lang="ru-RU" sz="1800" b="1" dirty="0" err="1" smtClean="0">
                <a:latin typeface="Bookman Old Style" pitchFamily="18" charset="0"/>
              </a:rPr>
              <a:t>ИК-области</a:t>
            </a:r>
            <a:r>
              <a:rPr lang="ru-RU" sz="1800" b="1" dirty="0" smtClean="0">
                <a:latin typeface="Bookman Old Style" pitchFamily="18" charset="0"/>
              </a:rPr>
              <a:t> спектра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6386" name="Picture 2" descr="Z:\PHOTOINWORKS_art-server\Выставка 50лет ОТИ\Илл. для доклада\07_новый размер.jpg"/>
          <p:cNvPicPr>
            <a:picLocks noChangeAspect="1" noChangeArrowheads="1"/>
          </p:cNvPicPr>
          <p:nvPr/>
        </p:nvPicPr>
        <p:blipFill>
          <a:blip r:embed="rId3"/>
          <a:srcRect r="-212" b="66780"/>
          <a:stretch>
            <a:fillRect/>
          </a:stretch>
        </p:blipFill>
        <p:spPr bwMode="auto">
          <a:xfrm>
            <a:off x="142875" y="2228850"/>
            <a:ext cx="3861707" cy="2400300"/>
          </a:xfrm>
          <a:prstGeom prst="rect">
            <a:avLst/>
          </a:prstGeom>
          <a:noFill/>
        </p:spPr>
      </p:pic>
      <p:pic>
        <p:nvPicPr>
          <p:cNvPr id="8" name="Picture 2" descr="Z:\PHOTOINWORKS_art-server\Выставка 50лет ОТИ\Илл. для доклада\07_новый размер.jpg"/>
          <p:cNvPicPr>
            <a:picLocks noChangeAspect="1" noChangeArrowheads="1"/>
          </p:cNvPicPr>
          <p:nvPr/>
        </p:nvPicPr>
        <p:blipFill>
          <a:blip r:embed="rId3"/>
          <a:srcRect t="33729" r="424" b="32712"/>
          <a:stretch>
            <a:fillRect/>
          </a:stretch>
        </p:blipFill>
        <p:spPr bwMode="auto">
          <a:xfrm>
            <a:off x="4054474" y="2177414"/>
            <a:ext cx="3879851" cy="2451735"/>
          </a:xfrm>
          <a:prstGeom prst="rect">
            <a:avLst/>
          </a:prstGeom>
          <a:noFill/>
        </p:spPr>
      </p:pic>
      <p:pic>
        <p:nvPicPr>
          <p:cNvPr id="9" name="Picture 2" descr="Z:\PHOTOINWORKS_art-server\Выставка 50лет ОТИ\Илл. для доклада\07_новый размер.jpg"/>
          <p:cNvPicPr>
            <a:picLocks noChangeAspect="1" noChangeArrowheads="1"/>
          </p:cNvPicPr>
          <p:nvPr/>
        </p:nvPicPr>
        <p:blipFill>
          <a:blip r:embed="rId3"/>
          <a:srcRect t="68136" r="-530"/>
          <a:stretch>
            <a:fillRect/>
          </a:stretch>
        </p:blipFill>
        <p:spPr bwMode="auto">
          <a:xfrm>
            <a:off x="8051901" y="2219325"/>
            <a:ext cx="4006749" cy="238124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5172075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Фрагмент гравюры А. </a:t>
            </a:r>
            <a:r>
              <a:rPr lang="ru-RU" b="1" dirty="0" err="1" smtClean="0">
                <a:latin typeface="Bookman Old Style" pitchFamily="18" charset="0"/>
              </a:rPr>
              <a:t>Темпесты</a:t>
            </a:r>
            <a:endParaRPr lang="ru-RU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857875" y="5572126"/>
            <a:ext cx="6334125" cy="128587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Дж. Э. </a:t>
            </a:r>
            <a:r>
              <a:rPr lang="ru-RU" sz="1800" b="1" dirty="0" err="1" smtClean="0">
                <a:latin typeface="Bookman Old Style" pitchFamily="18" charset="0"/>
              </a:rPr>
              <a:t>Доу</a:t>
            </a:r>
            <a:r>
              <a:rPr lang="ru-RU" sz="1800" b="1" dirty="0" smtClean="0">
                <a:latin typeface="Bookman Old Style" pitchFamily="18" charset="0"/>
              </a:rPr>
              <a:t>. Портрет Александра </a:t>
            </a:r>
            <a:r>
              <a:rPr lang="en-US" sz="1800" b="1" dirty="0" smtClean="0">
                <a:latin typeface="Bookman Old Style" pitchFamily="18" charset="0"/>
              </a:rPr>
              <a:t>I</a:t>
            </a:r>
            <a:r>
              <a:rPr lang="ru-RU" sz="1800" b="1" dirty="0" smtClean="0">
                <a:latin typeface="Bookman Old Style" pitchFamily="18" charset="0"/>
              </a:rPr>
              <a:t> на фоне </a:t>
            </a:r>
            <a:r>
              <a:rPr lang="ru-RU" sz="1800" b="1" dirty="0" err="1" smtClean="0">
                <a:latin typeface="Bookman Old Style" pitchFamily="18" charset="0"/>
              </a:rPr>
              <a:t>Камероновой</a:t>
            </a:r>
            <a:r>
              <a:rPr lang="ru-RU" sz="1800" b="1" dirty="0" smtClean="0">
                <a:latin typeface="Bookman Old Style" pitchFamily="18" charset="0"/>
              </a:rPr>
              <a:t> галереи.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7410" name="Picture 2" descr="Z:\PHOTOINWORKS_art-server\Выставка 50лет ОТИ\Илл. для доклада\Ж-6348_Доу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8825" y="876299"/>
            <a:ext cx="4032364" cy="5795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229225" y="5553075"/>
            <a:ext cx="6962775" cy="13049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/>
            </a:r>
            <a:br>
              <a:rPr lang="ru-RU" sz="1800" b="1" dirty="0" smtClean="0">
                <a:latin typeface="Bookman Old Style" pitchFamily="18" charset="0"/>
              </a:rPr>
            </a:br>
            <a:r>
              <a:rPr lang="ru-RU" sz="1800" b="1" dirty="0" smtClean="0">
                <a:latin typeface="Bookman Old Style" pitchFamily="18" charset="0"/>
              </a:rPr>
              <a:t>Снимок в </a:t>
            </a:r>
            <a:r>
              <a:rPr lang="ru-RU" sz="1800" b="1" dirty="0" err="1" smtClean="0">
                <a:latin typeface="Bookman Old Style" pitchFamily="18" charset="0"/>
              </a:rPr>
              <a:t>ИК-области</a:t>
            </a:r>
            <a:r>
              <a:rPr lang="ru-RU" sz="1800" b="1" dirty="0" smtClean="0">
                <a:latin typeface="Bookman Old Style" pitchFamily="18" charset="0"/>
              </a:rPr>
              <a:t> спектра и</a:t>
            </a:r>
            <a:br>
              <a:rPr lang="ru-RU" sz="1800" b="1" dirty="0" smtClean="0">
                <a:latin typeface="Bookman Old Style" pitchFamily="18" charset="0"/>
              </a:rPr>
            </a:br>
            <a:r>
              <a:rPr lang="ru-RU" sz="1800" b="1" dirty="0" smtClean="0">
                <a:latin typeface="Bookman Old Style" pitchFamily="18" charset="0"/>
              </a:rPr>
              <a:t> </a:t>
            </a:r>
            <a:br>
              <a:rPr lang="ru-RU" sz="1800" b="1" dirty="0" smtClean="0">
                <a:latin typeface="Bookman Old Style" pitchFamily="18" charset="0"/>
              </a:rPr>
            </a:br>
            <a:r>
              <a:rPr lang="ru-RU" sz="1800" b="1" dirty="0" smtClean="0">
                <a:latin typeface="Bookman Old Style" pitchFamily="18" charset="0"/>
              </a:rPr>
              <a:t>фрагмент (снимок с микроскопа) </a:t>
            </a:r>
            <a:br>
              <a:rPr lang="ru-RU" sz="1800" b="1" dirty="0" smtClean="0">
                <a:latin typeface="Bookman Old Style" pitchFamily="18" charset="0"/>
              </a:rPr>
            </a:b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8434" name="Picture 2" descr="Z:\PHOTOINWORKS_art-server\Выставка 50лет ОТИ\Илл. для доклада\02_Ж-6348_ИК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75" y="938616"/>
            <a:ext cx="4029076" cy="5628511"/>
          </a:xfrm>
          <a:prstGeom prst="rect">
            <a:avLst/>
          </a:prstGeom>
          <a:noFill/>
        </p:spPr>
      </p:pic>
      <p:pic>
        <p:nvPicPr>
          <p:cNvPr id="18435" name="Picture 3" descr="Z:\PHOTOINWORKS_art-server\Выставка 50лет ОТИ\Илл. для доклада\01_Ж-6348_новый разме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8350" y="1479549"/>
            <a:ext cx="5705475" cy="3793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09601" y="5495924"/>
            <a:ext cx="7581900" cy="1189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677025" y="5343526"/>
            <a:ext cx="5514975" cy="151447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К.С. Петров-Водкин. Колхозницы. Эскиз 1937-3[9].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22530" name="Picture 2" descr="Z:\PHOTOINWORKS_art-server\Выставка 50лет ОТИ\Илл. для доклада\GS-1067_01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0" y="985881"/>
            <a:ext cx="4933950" cy="5703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Z:\PHOTOINWORKS_art-server\Выставка 50лет ОТИ\Илл. для доклада\01_Ж-6385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4" y="1146637"/>
            <a:ext cx="6090341" cy="5054137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1" y="6065202"/>
            <a:ext cx="5962650" cy="79279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А. </a:t>
            </a:r>
            <a:r>
              <a:rPr lang="ru-RU" sz="1800" b="1" dirty="0" err="1" smtClean="0">
                <a:latin typeface="Bookman Old Style" pitchFamily="18" charset="0"/>
              </a:rPr>
              <a:t>Штайнер-Книттель</a:t>
            </a:r>
            <a:r>
              <a:rPr lang="ru-RU" sz="1800" b="1" dirty="0" smtClean="0">
                <a:latin typeface="Bookman Old Style" pitchFamily="18" charset="0"/>
              </a:rPr>
              <a:t> </a:t>
            </a:r>
            <a:br>
              <a:rPr lang="ru-RU" sz="1800" b="1" dirty="0" smtClean="0">
                <a:latin typeface="Bookman Old Style" pitchFamily="18" charset="0"/>
              </a:rPr>
            </a:br>
            <a:r>
              <a:rPr lang="ru-RU" sz="1800" b="1" dirty="0" smtClean="0">
                <a:latin typeface="Bookman Old Style" pitchFamily="18" charset="0"/>
              </a:rPr>
              <a:t>Букет цветов на фоне горного пейзажа.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6" name="Picture 3" descr="Z:\PHOTOINWORKS_art-server\Выставка 50лет ОТИ\Илл. для доклада\G-6385_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5713" y="1146637"/>
            <a:ext cx="4872157" cy="22162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09601" y="5495924"/>
            <a:ext cx="7581900" cy="1189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" y="6086475"/>
            <a:ext cx="12192000" cy="77152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Снимок в </a:t>
            </a:r>
            <a:r>
              <a:rPr lang="ru-RU" sz="1800" b="1" dirty="0" err="1" smtClean="0">
                <a:latin typeface="Bookman Old Style" pitchFamily="18" charset="0"/>
              </a:rPr>
              <a:t>ИК-области</a:t>
            </a:r>
            <a:r>
              <a:rPr lang="ru-RU" sz="1800" b="1" dirty="0" smtClean="0">
                <a:latin typeface="Bookman Old Style" pitchFamily="18" charset="0"/>
              </a:rPr>
              <a:t> спектра                </a:t>
            </a:r>
            <a:r>
              <a:rPr lang="ru-RU" sz="1800" dirty="0" smtClean="0"/>
              <a:t> </a:t>
            </a:r>
            <a:r>
              <a:rPr lang="ru-RU" sz="1800" b="1" dirty="0" smtClean="0">
                <a:latin typeface="Bookman Old Style" pitchFamily="18" charset="0"/>
              </a:rPr>
              <a:t>Пушкин в Болдине. Фотография. 1930-е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23554" name="Picture 2" descr="Z:\PHOTOINWORKS_art-server\Выставка 50лет ОТИ\Илл. для доклада\GS-1067_ik-4_новый разм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160" y="1369168"/>
            <a:ext cx="4054840" cy="4669681"/>
          </a:xfrm>
          <a:prstGeom prst="rect">
            <a:avLst/>
          </a:prstGeom>
          <a:noFill/>
        </p:spPr>
      </p:pic>
      <p:pic>
        <p:nvPicPr>
          <p:cNvPr id="24578" name="Picture 2" descr="Z:\PHOTOINWORKS_art-server\Выставка 50лет ОТИ\Петров-Водкин\GS-1067_пушки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9875" y="1343025"/>
            <a:ext cx="3557587" cy="4774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pic>
        <p:nvPicPr>
          <p:cNvPr id="1027" name="Picture 3" descr="Z:\PHOTOINWORKS_art-server\Выставка 50лет ОТИ\Илл. для доклада\Петров-Водкин К.С._Мать. 1915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5146" y="1343867"/>
            <a:ext cx="9078044" cy="4704507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09601" y="5495924"/>
            <a:ext cx="7581900" cy="1189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8624" y="6086475"/>
            <a:ext cx="11410951" cy="77152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К.С. Петров-Водкин. Мать. 1915. ГРМ     Снимок в </a:t>
            </a:r>
            <a:r>
              <a:rPr lang="ru-RU" sz="1800" b="1" dirty="0" err="1" smtClean="0">
                <a:latin typeface="Bookman Old Style" pitchFamily="18" charset="0"/>
              </a:rPr>
              <a:t>ИК-области</a:t>
            </a:r>
            <a:r>
              <a:rPr lang="ru-RU" sz="1800" b="1" dirty="0" smtClean="0">
                <a:latin typeface="Bookman Old Style" pitchFamily="18" charset="0"/>
              </a:rPr>
              <a:t> спектра</a:t>
            </a:r>
            <a:endParaRPr lang="ru-RU" sz="18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667000" y="6296026"/>
            <a:ext cx="6219825" cy="56197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Г.С. Дестунис (?). У питейного дома. 1867.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19458" name="Picture 2" descr="Z:\PHOTOINWORKS_art-server\Выставка 50лет ОТИ\Илл. для доклада\10_Ж-6010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5549" y="1169988"/>
            <a:ext cx="6682890" cy="4983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410201" y="6048375"/>
            <a:ext cx="6457950" cy="60959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Фрагменты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20482" name="Picture 2" descr="Z:\PHOTOINWORKS_art-server\Выставка 50лет ОТИ\Илл. для доклада\G-6010_деталь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4088" y="899219"/>
            <a:ext cx="3827462" cy="5704057"/>
          </a:xfrm>
          <a:prstGeom prst="rect">
            <a:avLst/>
          </a:prstGeom>
          <a:noFill/>
        </p:spPr>
      </p:pic>
      <p:pic>
        <p:nvPicPr>
          <p:cNvPr id="20483" name="Picture 3" descr="Z:\PHOTOINWORKS_art-server\Выставка 50лет ОТИ\Илл. для доклада\G-6010_подпись_новый разме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2724" y="1809750"/>
            <a:ext cx="6270171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972175" y="6296025"/>
            <a:ext cx="6219825" cy="56197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Г.С. Дестунис (?). У питейного дома. 1875. ГТГ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21506" name="Picture 2" descr="Z:\PHOTOINWORKS_art-server\Выставка 50лет ОТИ\Дестунис\ГТГ\6267-фото (4) копия.gif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r="14537" b="12278"/>
          <a:stretch>
            <a:fillRect/>
          </a:stretch>
        </p:blipFill>
        <p:spPr bwMode="auto">
          <a:xfrm>
            <a:off x="7558685" y="1966913"/>
            <a:ext cx="3823690" cy="3414712"/>
          </a:xfrm>
          <a:prstGeom prst="rect">
            <a:avLst/>
          </a:prstGeom>
          <a:noFill/>
        </p:spPr>
      </p:pic>
      <p:pic>
        <p:nvPicPr>
          <p:cNvPr id="21507" name="Picture 3" descr="Z:\PHOTOINWORKS_art-server\Выставка 50лет ОТИ\Дестунис\jngfmleeskdbghtw.jpg"/>
          <p:cNvPicPr>
            <a:picLocks noChangeAspect="1" noChangeArrowheads="1"/>
          </p:cNvPicPr>
          <p:nvPr/>
        </p:nvPicPr>
        <p:blipFill>
          <a:blip r:embed="rId4"/>
          <a:srcRect l="12941" t="5792" r="11634" b="8745"/>
          <a:stretch>
            <a:fillRect/>
          </a:stretch>
        </p:blipFill>
        <p:spPr bwMode="auto">
          <a:xfrm>
            <a:off x="742950" y="1133475"/>
            <a:ext cx="6172200" cy="5070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143250" y="6296026"/>
            <a:ext cx="6219825" cy="56197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А.И. Морозов. Летний пейзаж.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25602" name="Picture 2" descr="Z:\PHOTOINWORKS_art-server\Выставка 50лет ОТИ\Илл. для доклада\11_Ж-5220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9425" y="1239838"/>
            <a:ext cx="6305550" cy="4986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143250" y="6296026"/>
            <a:ext cx="6219825" cy="56197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А.И. Морозов. Отдых во время сенокоса.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26626" name="Picture 2" descr="C:\Users\Anna\Desktop\28_Ж-41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0053" y="1227138"/>
            <a:ext cx="6632324" cy="5021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52650" y="6257925"/>
            <a:ext cx="7753350" cy="60007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Отдых во время сенокоса                       Летний пейзаж Рентгенограммы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28674" name="Picture 2" descr="C:\Users\Anna\Desktop\29_Ж-5220-41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3103" y="1190625"/>
            <a:ext cx="7581972" cy="5094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8500" y="6296026"/>
            <a:ext cx="6219825" cy="5619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Инфракрасные спектры белил с трех произведений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27650" name="Picture 2" descr="Z:\PHOTOINWORKS_art-server\Выставка 50лет ОТИ\30_ИК-Фурье_Ж-5220-4120.jpg"/>
          <p:cNvPicPr>
            <a:picLocks noChangeAspect="1" noChangeArrowheads="1"/>
          </p:cNvPicPr>
          <p:nvPr/>
        </p:nvPicPr>
        <p:blipFill>
          <a:blip r:embed="rId3"/>
          <a:srcRect b="12282"/>
          <a:stretch>
            <a:fillRect/>
          </a:stretch>
        </p:blipFill>
        <p:spPr bwMode="auto">
          <a:xfrm>
            <a:off x="2409824" y="1320608"/>
            <a:ext cx="7820026" cy="4859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838325" y="6153150"/>
            <a:ext cx="8820149" cy="70485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Сотрудники Отдела технологических исследований. Фотография. 1990-е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29698" name="Picture 2" descr="Z:\PHOTOINWORKS_art-server\Выставка 50лет ОТИ\Илл. для доклада\Фото сотрудников 1990-х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338263"/>
            <a:ext cx="6660870" cy="4767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43075" y="6353175"/>
            <a:ext cx="8029575" cy="39052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Снимок видимой люминесценции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4098" name="Picture 2" descr="Z:\PHOTOINWORKS_art-server\Выставка 50лет ОТИ\Илл. для доклада\02_Ж-6385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2393" y="1210425"/>
            <a:ext cx="6111108" cy="504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838325" y="6153150"/>
            <a:ext cx="8820149" cy="70485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Сотрудники Отдела технологических исследований. Фотография. 2020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30722" name="Picture 2" descr="Z:\PHOTOINWORKS_art-server\Выставка 50лет ОТИ\32_Фото сотрудников на отдыхе 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25" y="1352549"/>
            <a:ext cx="7374600" cy="4924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6772" y="3089148"/>
            <a:ext cx="74231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atin typeface="Bookman Old Style" panose="02050604050505020204" pitchFamily="18" charset="0"/>
              </a:rPr>
              <a:t>Спасибо за внимание!</a:t>
            </a:r>
          </a:p>
          <a:p>
            <a:pPr algn="ctr"/>
            <a:endParaRPr lang="en-US" dirty="0" smtClean="0">
              <a:latin typeface="Bookman Old Style" panose="02050604050505020204" pitchFamily="18" charset="0"/>
            </a:endParaRPr>
          </a:p>
          <a:p>
            <a:pPr algn="ctr"/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71716" y="5681488"/>
            <a:ext cx="10648561" cy="117651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Фрагмент с авторской подписью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3074" name="Picture 2" descr="Z:\PHOTOINWORKS_art-server\Выставка 50лет ОТИ\Илл. для доклада\03_авторская_подпись.JPG"/>
          <p:cNvPicPr>
            <a:picLocks noChangeAspect="1" noChangeArrowheads="1"/>
          </p:cNvPicPr>
          <p:nvPr/>
        </p:nvPicPr>
        <p:blipFill>
          <a:blip r:embed="rId3"/>
          <a:srcRect l="3979"/>
          <a:stretch>
            <a:fillRect/>
          </a:stretch>
        </p:blipFill>
        <p:spPr bwMode="auto">
          <a:xfrm>
            <a:off x="2776437" y="1130484"/>
            <a:ext cx="6639121" cy="4600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324599" y="5581650"/>
            <a:ext cx="5667375" cy="127635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И.В. Волков. После дождя. 1876.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5122" name="Picture 2" descr="Z:\PHOTOINWORKS_art-server\Выставка 50лет ОТИ\Илл. для доклада\03_Ж-5966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4513" y="885824"/>
            <a:ext cx="4567237" cy="5788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81224" y="6029325"/>
            <a:ext cx="7800975" cy="82867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Фрагмент с подписями. Снимок в </a:t>
            </a:r>
            <a:r>
              <a:rPr lang="ru-RU" sz="1800" b="1" dirty="0" err="1" smtClean="0">
                <a:latin typeface="Bookman Old Style" pitchFamily="18" charset="0"/>
              </a:rPr>
              <a:t>ИК-области</a:t>
            </a:r>
            <a:r>
              <a:rPr lang="ru-RU" sz="1800" b="1" dirty="0" smtClean="0">
                <a:latin typeface="Bookman Old Style" pitchFamily="18" charset="0"/>
              </a:rPr>
              <a:t> спектра 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6146" name="Picture 2" descr="Z:\PHOTOINWORKS_art-server\Выставка 50лет ОТИ\Илл. для доклада\04_Ж-5966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2698" y="1508124"/>
            <a:ext cx="6871133" cy="456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324599" y="5591174"/>
            <a:ext cx="5867401" cy="126682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И.П. Богданов. «Портрет неизвестной с платком на плечах». 1877. ГРМ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7170" name="Picture 2" descr="Z:\PHOTOINWORKS_art-server\Выставка 50лет ОТИ\Илл. для доклада\05_Ж-1343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2074" y="958299"/>
            <a:ext cx="5067301" cy="5692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810250" y="5857874"/>
            <a:ext cx="5381626" cy="77152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Рентгенограмма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7170" name="Picture 2" descr="Z:\PHOTOINWORKS_art-server\Выставка 50лет ОТИ\Илл. для доклада\05_Ж-1343_новый разм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950" y="1209018"/>
            <a:ext cx="4038600" cy="4536779"/>
          </a:xfrm>
          <a:prstGeom prst="rect">
            <a:avLst/>
          </a:prstGeom>
          <a:noFill/>
        </p:spPr>
      </p:pic>
      <p:pic>
        <p:nvPicPr>
          <p:cNvPr id="8194" name="Picture 2" descr="Z:\PHOTOINWORKS_art-server\Выставка 50лет ОТИ\Илл. для доклада\06_Ж-1343_новый разм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6050" y="1181099"/>
            <a:ext cx="3656013" cy="4623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\Desktop\Шаблон_презентация.jpg"/>
          <p:cNvPicPr>
            <a:picLocks noChangeAspect="1" noChangeArrowheads="1"/>
          </p:cNvPicPr>
          <p:nvPr/>
        </p:nvPicPr>
        <p:blipFill>
          <a:blip r:embed="rId2"/>
          <a:srcRect b="88417"/>
          <a:stretch>
            <a:fillRect/>
          </a:stretch>
        </p:blipFill>
        <p:spPr bwMode="auto">
          <a:xfrm>
            <a:off x="-1" y="0"/>
            <a:ext cx="12192001" cy="79470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11524" y="791930"/>
            <a:ext cx="4780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Bookman Old Style" panose="02050604050505020204" pitchFamily="18" charset="0"/>
              </a:rPr>
              <a:t>С.В. Римская-Корсакова, С.В. </a:t>
            </a:r>
            <a:r>
              <a:rPr lang="ru-RU" sz="1600" b="1" i="1" dirty="0" err="1" smtClean="0">
                <a:latin typeface="Bookman Old Style" panose="02050604050505020204" pitchFamily="18" charset="0"/>
              </a:rPr>
              <a:t>Сирро</a:t>
            </a:r>
            <a:r>
              <a:rPr lang="ru-RU" sz="1600" b="1" i="1" dirty="0" smtClean="0">
                <a:latin typeface="Bookman Old Style" panose="02050604050505020204" pitchFamily="18" charset="0"/>
              </a:rPr>
              <a:t> ГРМ</a:t>
            </a:r>
            <a:endParaRPr lang="ru-RU" sz="1600" b="1" i="1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90750" y="5972175"/>
            <a:ext cx="7915276" cy="70485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Bookman Old Style" pitchFamily="18" charset="0"/>
              </a:rPr>
              <a:t>Фрагмент с подписями</a:t>
            </a:r>
            <a:endParaRPr lang="ru-RU" sz="1800" b="1" dirty="0">
              <a:latin typeface="Bookman Old Style" pitchFamily="18" charset="0"/>
            </a:endParaRPr>
          </a:p>
        </p:txBody>
      </p:sp>
      <p:pic>
        <p:nvPicPr>
          <p:cNvPr id="9218" name="Picture 2" descr="Z:\PHOTOINWORKS_art-server\Выставка 50лет ОТИ\Илл. для доклада\07_Ж-1343_новый разм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5450" y="1371600"/>
            <a:ext cx="8915400" cy="445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486</Words>
  <Application>Microsoft Office PowerPoint</Application>
  <PresentationFormat>Широкоэкранный</PresentationFormat>
  <Paragraphs>63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А. Штайнер-Книттель  Букет цветов на фоне горного пейзажа. ГРМ</vt:lpstr>
      <vt:lpstr>Снимок видимой люминесценции</vt:lpstr>
      <vt:lpstr>Фрагмент с авторской подписью</vt:lpstr>
      <vt:lpstr>И.В. Волков. После дождя. 1876. ГРМ</vt:lpstr>
      <vt:lpstr>Фрагмент с подписями. Снимок в ИК-области спектра </vt:lpstr>
      <vt:lpstr>И.П. Богданов. «Портрет неизвестной с платком на плечах». 1877. ГРМ</vt:lpstr>
      <vt:lpstr>Рентгенограмма</vt:lpstr>
      <vt:lpstr>Фрагмент с подписями</vt:lpstr>
      <vt:lpstr>Д.Г. Левицкий. Портрет Н.А. Львова. 1789. ГРМ</vt:lpstr>
      <vt:lpstr> Рентгенограммы</vt:lpstr>
      <vt:lpstr>А.Я. Волосков. «Вид в Павловском парке». 1845. ГРМ</vt:lpstr>
      <vt:lpstr> Рентгенограмма</vt:lpstr>
      <vt:lpstr>НХ. «Победа израильтян над амаликитянами». ГРМ</vt:lpstr>
      <vt:lpstr>Фрагмент  Фигура Пересвета. Рентгенограмма</vt:lpstr>
      <vt:lpstr>Фрагмент со слонами и боевыми башнями  Снимок в ИК-области спектра</vt:lpstr>
      <vt:lpstr>Дж. Э. Доу. Портрет Александра I на фоне Камероновой галереи. ГРМ</vt:lpstr>
      <vt:lpstr> Снимок в ИК-области спектра и   фрагмент (снимок с микроскопа)  </vt:lpstr>
      <vt:lpstr>К.С. Петров-Водкин. Колхозницы. Эскиз 1937-3[9]. ГРМ</vt:lpstr>
      <vt:lpstr>Снимок в ИК-области спектра                 Пушкин в Болдине. Фотография. 1930-е</vt:lpstr>
      <vt:lpstr>К.С. Петров-Водкин. Мать. 1915. ГРМ     Снимок в ИК-области спектра</vt:lpstr>
      <vt:lpstr>Г.С. Дестунис (?). У питейного дома. 1867. ГРМ</vt:lpstr>
      <vt:lpstr>Фрагменты</vt:lpstr>
      <vt:lpstr>Г.С. Дестунис (?). У питейного дома. 1875. ГТГ</vt:lpstr>
      <vt:lpstr>А.И. Морозов. Летний пейзаж. ГРМ</vt:lpstr>
      <vt:lpstr>А.И. Морозов. Отдых во время сенокоса. ГРМ</vt:lpstr>
      <vt:lpstr>Отдых во время сенокоса                       Летний пейзаж Рентгенограммы</vt:lpstr>
      <vt:lpstr>Инфракрасные спектры белил с трех произведений</vt:lpstr>
      <vt:lpstr>Сотрудники Отдела технологических исследований. Фотография. 1990-е</vt:lpstr>
      <vt:lpstr>Сотрудники Отдела технологических исследований. Фотография. 2020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79500064019</dc:creator>
  <cp:lastModifiedBy>user</cp:lastModifiedBy>
  <cp:revision>94</cp:revision>
  <dcterms:created xsi:type="dcterms:W3CDTF">2021-11-02T14:22:32Z</dcterms:created>
  <dcterms:modified xsi:type="dcterms:W3CDTF">2022-04-26T09:14:36Z</dcterms:modified>
</cp:coreProperties>
</file>