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71" r:id="rId7"/>
    <p:sldId id="260" r:id="rId8"/>
    <p:sldId id="261" r:id="rId9"/>
    <p:sldId id="263" r:id="rId10"/>
    <p:sldId id="265" r:id="rId11"/>
    <p:sldId id="266" r:id="rId12"/>
    <p:sldId id="272" r:id="rId13"/>
    <p:sldId id="264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162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A8F4-C6F8-4579-AE87-75572CA1F81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3820-0796-4CB5-941A-34D197EE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7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A8F4-C6F8-4579-AE87-75572CA1F81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3820-0796-4CB5-941A-34D197EE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5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A8F4-C6F8-4579-AE87-75572CA1F81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3820-0796-4CB5-941A-34D197EE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9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A8F4-C6F8-4579-AE87-75572CA1F81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3820-0796-4CB5-941A-34D197EE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3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A8F4-C6F8-4579-AE87-75572CA1F81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3820-0796-4CB5-941A-34D197EE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7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A8F4-C6F8-4579-AE87-75572CA1F81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3820-0796-4CB5-941A-34D197EE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A8F4-C6F8-4579-AE87-75572CA1F81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3820-0796-4CB5-941A-34D197EE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7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A8F4-C6F8-4579-AE87-75572CA1F81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3820-0796-4CB5-941A-34D197EE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A8F4-C6F8-4579-AE87-75572CA1F81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3820-0796-4CB5-941A-34D197EE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9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A8F4-C6F8-4579-AE87-75572CA1F81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3820-0796-4CB5-941A-34D197EE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5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A8F4-C6F8-4579-AE87-75572CA1F81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3820-0796-4CB5-941A-34D197EE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6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A8F4-C6F8-4579-AE87-75572CA1F810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E3820-0796-4CB5-941A-34D197EE1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9.jp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5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E8B50C3A-8A70-4F2A-936F-E52AEA933E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44624"/>
            <a:ext cx="1870569" cy="22541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9220"/>
            <a:ext cx="3252634" cy="229966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17A99152-E450-45F9-A70B-BF8D3986B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9" y="201414"/>
            <a:ext cx="3034970" cy="1715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581128"/>
            <a:ext cx="2895520" cy="216121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552" y="4077072"/>
            <a:ext cx="7088832" cy="175260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>
                <a:solidFill>
                  <a:schemeClr val="tx1"/>
                </a:solidFill>
              </a:rPr>
              <a:t>Михаил Новиков (ЛФВЭ ОИЯИ)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sz="2300" dirty="0">
                <a:solidFill>
                  <a:schemeClr val="tx1"/>
                </a:solidFill>
              </a:rPr>
              <a:t>Лаборатория ядерных проблем им. В. П. Джелепова</a:t>
            </a:r>
          </a:p>
          <a:p>
            <a:r>
              <a:rPr lang="ru-RU" sz="2300" dirty="0">
                <a:solidFill>
                  <a:schemeClr val="tx1"/>
                </a:solidFill>
              </a:rPr>
              <a:t>Общелабораторный семинар 9 июня 2022 г.</a:t>
            </a:r>
            <a:endParaRPr lang="en-US" sz="23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624"/>
            <a:ext cx="2232248" cy="1250059"/>
          </a:xfrm>
          <a:prstGeom prst="rect">
            <a:avLst/>
          </a:prstGeom>
        </p:spPr>
      </p:pic>
      <p:pic>
        <p:nvPicPr>
          <p:cNvPr id="9" name="Рисунок 9" descr="D:\KIAE\Диссертация\Cables\Photos\Намотка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2808312" cy="78814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2420888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/>
              <a:t>Разработка технологии </a:t>
            </a:r>
            <a:br>
              <a:rPr lang="ru-RU" sz="3600" dirty="0"/>
            </a:br>
            <a:r>
              <a:rPr lang="ru-RU" sz="3600" dirty="0"/>
              <a:t>повышения критических токов </a:t>
            </a:r>
            <a:br>
              <a:rPr lang="ru-RU" sz="3600" dirty="0"/>
            </a:br>
            <a:r>
              <a:rPr lang="ru-RU" sz="3600" dirty="0"/>
              <a:t>ВТСП лент в магнитных полях </a:t>
            </a:r>
            <a:br>
              <a:rPr lang="ru-RU" sz="3600" dirty="0"/>
            </a:br>
            <a:r>
              <a:rPr lang="ru-RU" sz="3600" dirty="0"/>
              <a:t>облучением протонами</a:t>
            </a:r>
            <a:endParaRPr lang="en-US" sz="36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3C9927-DA04-41D2-8DA0-E9B89447221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283590"/>
            <a:ext cx="1224136" cy="2361434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BE9C80D3-A62B-4215-A894-0E047D82EDA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190513"/>
            <a:ext cx="1654545" cy="103868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F337B1C-A319-4A32-8C1A-9113A5DC23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5" y="2673271"/>
            <a:ext cx="1583703" cy="1187777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3092B5D-C86D-4669-8987-3F5ED22C9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5774689"/>
            <a:ext cx="2096247" cy="103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Объект 5">
            <a:extLst>
              <a:ext uri="{FF2B5EF4-FFF2-40B4-BE49-F238E27FC236}">
                <a16:creationId xmlns:a16="http://schemas.microsoft.com/office/drawing/2014/main" id="{CCEBEF62-228B-4655-BC37-B9FF9B67032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104" y="3717032"/>
            <a:ext cx="1643622" cy="88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13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E61A83-CF11-4137-AE89-7BAB7C22D2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00" y="1948860"/>
            <a:ext cx="5148064" cy="2704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696744" cy="1143000"/>
          </a:xfrm>
        </p:spPr>
        <p:txBody>
          <a:bodyPr>
            <a:noAutofit/>
          </a:bodyPr>
          <a:lstStyle/>
          <a:p>
            <a:r>
              <a:rPr lang="ru-RU" sz="3600" dirty="0"/>
              <a:t>Искусственные центры пиннинга </a:t>
            </a:r>
            <a:br>
              <a:rPr lang="ru-RU" sz="3600" dirty="0"/>
            </a:br>
            <a:r>
              <a:rPr lang="ru-RU" sz="3600" dirty="0"/>
              <a:t>- первый успех на Фазотроне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624"/>
            <a:ext cx="2232248" cy="12500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F9328B-E687-46C9-8219-3EFAB6193B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42" y="4385158"/>
            <a:ext cx="3192016" cy="23092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4BEAE9-CB4E-4439-9399-2F34E11E2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42" y="1647652"/>
            <a:ext cx="3192016" cy="23940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28CBE1-29DF-44CD-AB2C-589D3A42C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4041664"/>
            <a:ext cx="4536504" cy="2745024"/>
          </a:xfrm>
          <a:prstGeom prst="rect">
            <a:avLst/>
          </a:prstGeom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83692ED4-4B83-411D-9EBB-366240BD6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476082"/>
            <a:ext cx="3159630" cy="965368"/>
          </a:xfrm>
        </p:spPr>
      </p:pic>
      <p:sp>
        <p:nvSpPr>
          <p:cNvPr id="10" name="TextBox 9"/>
          <p:cNvSpPr txBox="1"/>
          <p:nvPr/>
        </p:nvSpPr>
        <p:spPr>
          <a:xfrm>
            <a:off x="6516216" y="5229510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А пик то не пройден!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1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696744" cy="1143000"/>
          </a:xfrm>
        </p:spPr>
        <p:txBody>
          <a:bodyPr>
            <a:noAutofit/>
          </a:bodyPr>
          <a:lstStyle/>
          <a:p>
            <a:r>
              <a:rPr lang="ru-RU" sz="3600" dirty="0"/>
              <a:t>Прототип технологии ИЦП </a:t>
            </a:r>
            <a:br>
              <a:rPr lang="ru-RU" sz="3600" dirty="0"/>
            </a:br>
            <a:r>
              <a:rPr lang="ru-RU" sz="3600" dirty="0"/>
              <a:t>для пучков высоких энергий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624"/>
            <a:ext cx="2232248" cy="1250059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2764104-2F7C-48A0-8C1C-C71125B48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40768"/>
            <a:ext cx="2520280" cy="5254372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28876E-534F-49E6-9FB8-0C95BFB17D23}"/>
              </a:ext>
            </a:extLst>
          </p:cNvPr>
          <p:cNvSpPr txBox="1">
            <a:spLocks/>
          </p:cNvSpPr>
          <p:nvPr/>
        </p:nvSpPr>
        <p:spPr>
          <a:xfrm>
            <a:off x="3494487" y="1484784"/>
            <a:ext cx="5299589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Устройство для перемотки ленты сквозь пучок </a:t>
            </a:r>
          </a:p>
          <a:p>
            <a:r>
              <a:rPr lang="ru-RU" sz="2400" dirty="0"/>
              <a:t>Скорость ленты </a:t>
            </a:r>
            <a:r>
              <a:rPr lang="en-US" sz="2400" dirty="0"/>
              <a:t>v =</a:t>
            </a:r>
            <a:r>
              <a:rPr lang="ru-RU" sz="2400" dirty="0"/>
              <a:t> 1-100 см</a:t>
            </a:r>
            <a:r>
              <a:rPr lang="en-US" sz="2400" dirty="0"/>
              <a:t>/</a:t>
            </a:r>
            <a:r>
              <a:rPr lang="ru-RU" sz="2400" dirty="0"/>
              <a:t>с</a:t>
            </a:r>
          </a:p>
          <a:p>
            <a:r>
              <a:rPr lang="en-US" sz="2400" dirty="0" err="1"/>
              <a:t>Pb</a:t>
            </a:r>
            <a:r>
              <a:rPr lang="ru-RU" sz="2400" dirty="0"/>
              <a:t> замедлитель</a:t>
            </a:r>
            <a:r>
              <a:rPr lang="en-US" sz="2400" dirty="0"/>
              <a:t> d =</a:t>
            </a:r>
            <a:r>
              <a:rPr lang="ru-RU" sz="2400" dirty="0"/>
              <a:t> 0-20 см</a:t>
            </a:r>
          </a:p>
          <a:p>
            <a:r>
              <a:rPr lang="ru-RU" sz="2400" dirty="0"/>
              <a:t>Автоматизировано, питается из соседнего зала, оператор на пульте</a:t>
            </a:r>
          </a:p>
          <a:p>
            <a:r>
              <a:rPr lang="ru-RU" sz="2400" dirty="0"/>
              <a:t>Прототип промышленной технологии (в перспективе до 10-20 лент  одновременно)</a:t>
            </a:r>
          </a:p>
          <a:p>
            <a:r>
              <a:rPr lang="ru-RU" sz="2400" dirty="0"/>
              <a:t>Подборы доз</a:t>
            </a:r>
            <a:r>
              <a:rPr lang="en-US" sz="2400" dirty="0"/>
              <a:t> (v)</a:t>
            </a:r>
            <a:r>
              <a:rPr lang="ru-RU" sz="2400" dirty="0"/>
              <a:t> и спектров</a:t>
            </a:r>
            <a:r>
              <a:rPr lang="en-US" sz="2400" dirty="0"/>
              <a:t> (d)</a:t>
            </a:r>
            <a:endParaRPr lang="ru-RU" sz="2400" dirty="0"/>
          </a:p>
          <a:p>
            <a:r>
              <a:rPr lang="ru-RU" sz="2400" dirty="0"/>
              <a:t>Может работать на ионах высоких энергий, на протонах и нейтронах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783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6696744" cy="1143000"/>
          </a:xfrm>
        </p:spPr>
        <p:txBody>
          <a:bodyPr>
            <a:noAutofit/>
          </a:bodyPr>
          <a:lstStyle/>
          <a:p>
            <a:r>
              <a:rPr lang="ru-RU" sz="3600" dirty="0"/>
              <a:t> Методики исследования ИЦП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624"/>
            <a:ext cx="2232248" cy="12500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FF489F-566A-4934-98AF-F91264C7E5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593" y="1412776"/>
            <a:ext cx="1938895" cy="26239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9E51CE-36BE-419F-8148-CC85C2E8AF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678" y="4108658"/>
            <a:ext cx="2670810" cy="263271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1B257A1-B90A-43D0-9781-377F22311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6699" y="1456057"/>
            <a:ext cx="1938895" cy="258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37B51BA-27C7-48F9-8001-B73B0CC1FC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506" y="5101524"/>
            <a:ext cx="2087020" cy="16268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12168"/>
            <a:ext cx="4680520" cy="528518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Мобильная методика ВАХ</a:t>
            </a:r>
          </a:p>
          <a:p>
            <a:pPr marL="0" indent="0">
              <a:buNone/>
            </a:pPr>
            <a:r>
              <a:rPr lang="ru-RU" sz="2400" dirty="0"/>
              <a:t>Жидкий азот 63-78 К погружной, откачка мембранным насосом</a:t>
            </a:r>
          </a:p>
          <a:p>
            <a:pPr marL="0" indent="0">
              <a:buNone/>
            </a:pPr>
            <a:r>
              <a:rPr lang="ru-RU" sz="2400" dirty="0"/>
              <a:t>ВТСП сплит-соленоид, магнитное поле до 1 Тл (после модификации протонами и 1.5-2 Тл может стать)</a:t>
            </a:r>
          </a:p>
          <a:p>
            <a:pPr marL="0" indent="0">
              <a:buNone/>
            </a:pPr>
            <a:r>
              <a:rPr lang="ru-RU" sz="2400" dirty="0"/>
              <a:t>Поворачиваемый зонд с лентой</a:t>
            </a:r>
          </a:p>
          <a:p>
            <a:pPr marL="0" indent="0">
              <a:buNone/>
            </a:pPr>
            <a:r>
              <a:rPr lang="ru-RU" sz="2400" dirty="0"/>
              <a:t>Ток образца до 1000 А, соленоида </a:t>
            </a:r>
          </a:p>
          <a:p>
            <a:pPr marL="0" indent="0">
              <a:buNone/>
            </a:pPr>
            <a:r>
              <a:rPr lang="ru-RU" sz="2400" dirty="0"/>
              <a:t>до 500 А, ВТСП в токовводах, защиты магнита, образца, токовводов</a:t>
            </a:r>
          </a:p>
          <a:p>
            <a:pPr marL="0" indent="0">
              <a:buNone/>
            </a:pPr>
            <a:r>
              <a:rPr lang="ru-RU" sz="2400" dirty="0"/>
              <a:t>Подлив азота через вентиль,</a:t>
            </a:r>
          </a:p>
          <a:p>
            <a:pPr marL="0" indent="0">
              <a:buNone/>
            </a:pPr>
            <a:r>
              <a:rPr lang="ru-RU" sz="2400" dirty="0"/>
              <a:t>уровнемер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en-US" sz="2400" dirty="0"/>
              <a:t>VSM?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868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552728" cy="1143000"/>
          </a:xfrm>
        </p:spPr>
        <p:txBody>
          <a:bodyPr>
            <a:normAutofit/>
          </a:bodyPr>
          <a:lstStyle/>
          <a:p>
            <a:r>
              <a:rPr lang="ru-RU" dirty="0"/>
              <a:t>Планы и сотрудничество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12568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Фазотрон – отработка технологии, нахождение оптимумов</a:t>
            </a:r>
          </a:p>
          <a:p>
            <a:r>
              <a:rPr lang="ru-RU" sz="2400" dirty="0"/>
              <a:t>Ионы </a:t>
            </a:r>
            <a:r>
              <a:rPr lang="en-US" sz="2400" dirty="0"/>
              <a:t>NICA</a:t>
            </a:r>
            <a:r>
              <a:rPr lang="ru-RU" sz="2400" dirty="0"/>
              <a:t> – </a:t>
            </a:r>
            <a:r>
              <a:rPr lang="en-US" sz="2400" dirty="0"/>
              <a:t>SOCHI</a:t>
            </a:r>
            <a:r>
              <a:rPr lang="ru-RU" sz="2400" dirty="0"/>
              <a:t>, каналы Нуклотрона - НИР</a:t>
            </a:r>
          </a:p>
          <a:p>
            <a:r>
              <a:rPr lang="ru-RU" sz="2400" dirty="0"/>
              <a:t>Облучение обмоток протонами и ионами 500+ МэВ</a:t>
            </a:r>
            <a:endParaRPr lang="en-US" sz="2400" dirty="0"/>
          </a:p>
          <a:p>
            <a:r>
              <a:rPr lang="ru-RU" sz="2400" dirty="0"/>
              <a:t>Протоны низких энергий (15) с высокими потоками (10</a:t>
            </a:r>
            <a:r>
              <a:rPr lang="ru-RU" sz="2400" baseline="30000" dirty="0"/>
              <a:t>15</a:t>
            </a:r>
            <a:r>
              <a:rPr lang="ru-RU" sz="2400" dirty="0"/>
              <a:t>)</a:t>
            </a:r>
          </a:p>
          <a:p>
            <a:r>
              <a:rPr lang="ru-RU" sz="2400" dirty="0"/>
              <a:t>ВАХ на нашей методике, </a:t>
            </a:r>
            <a:r>
              <a:rPr lang="en-US" sz="2400" dirty="0"/>
              <a:t>VSM (</a:t>
            </a:r>
            <a:r>
              <a:rPr lang="en-US" sz="2400" dirty="0" err="1"/>
              <a:t>Superox</a:t>
            </a:r>
            <a:r>
              <a:rPr lang="en-US" sz="2400" dirty="0"/>
              <a:t>, </a:t>
            </a:r>
            <a:r>
              <a:rPr lang="ru-RU" sz="2400" dirty="0"/>
              <a:t>МИФИ и т.д.) – непосредственно сверхпроводящие свойства</a:t>
            </a:r>
          </a:p>
          <a:p>
            <a:r>
              <a:rPr lang="ru-RU" sz="2400" dirty="0"/>
              <a:t>Размеры, форма, концентрация дефектов, плотность носителей, спектры и дозы – искать, разбираться!</a:t>
            </a:r>
          </a:p>
          <a:p>
            <a:r>
              <a:rPr lang="ru-RU" sz="2400" dirty="0"/>
              <a:t>Расчеты – дефекты, и пиннинг – найти подходы</a:t>
            </a:r>
          </a:p>
          <a:p>
            <a:r>
              <a:rPr lang="ru-RU" sz="2400" dirty="0"/>
              <a:t>Коллаборация по прикладным исследованиям на </a:t>
            </a:r>
            <a:r>
              <a:rPr lang="en-US" sz="2400" dirty="0"/>
              <a:t>NICA</a:t>
            </a:r>
            <a:r>
              <a:rPr lang="ru-RU" sz="2400" dirty="0"/>
              <a:t> </a:t>
            </a:r>
          </a:p>
          <a:p>
            <a:pPr marL="0" indent="0">
              <a:buNone/>
            </a:pPr>
            <a:r>
              <a:rPr lang="ru-RU" sz="2400" dirty="0"/>
              <a:t>(С-Инновации, МИФИ, ОИВТ), и грант Минобрнауки</a:t>
            </a:r>
          </a:p>
          <a:p>
            <a:r>
              <a:rPr lang="ru-RU" sz="2400" dirty="0"/>
              <a:t>Технология и применения в магнитах ускорителей</a:t>
            </a:r>
          </a:p>
          <a:p>
            <a:r>
              <a:rPr lang="ru-RU" sz="2400" dirty="0"/>
              <a:t>Криогеника на 65 К – отдельная тема НИОКР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624"/>
            <a:ext cx="2232248" cy="12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17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52A962A3-D851-41F6-A86B-6E02F5041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80728"/>
            <a:ext cx="2743200" cy="147966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44624"/>
            <a:ext cx="7221488" cy="1143000"/>
          </a:xfrm>
        </p:spPr>
        <p:txBody>
          <a:bodyPr>
            <a:noAutofit/>
          </a:bodyPr>
          <a:lstStyle/>
          <a:p>
            <a:r>
              <a:rPr lang="ru-RU" sz="3600" dirty="0"/>
              <a:t>Ускоритель на 15 МэВ </a:t>
            </a:r>
            <a:br>
              <a:rPr lang="en-US" sz="3600" dirty="0"/>
            </a:br>
            <a:r>
              <a:rPr lang="ru-RU" sz="3600" dirty="0"/>
              <a:t>и его ВТСП обмотка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624"/>
            <a:ext cx="2232248" cy="12500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C79933-8F5F-4DD9-9CB9-2B1DF39B44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23" y="2636912"/>
            <a:ext cx="2572789" cy="228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755D1C-6028-4B9B-98FB-7A68521046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099431"/>
            <a:ext cx="3129742" cy="13799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CD30D8-DEEB-4D58-A945-80C9282504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38" y="1249957"/>
            <a:ext cx="3204210" cy="189357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28876E-534F-49E6-9FB8-0C95BFB17D23}"/>
              </a:ext>
            </a:extLst>
          </p:cNvPr>
          <p:cNvSpPr txBox="1">
            <a:spLocks/>
          </p:cNvSpPr>
          <p:nvPr/>
        </p:nvSpPr>
        <p:spPr>
          <a:xfrm>
            <a:off x="3309255" y="3366653"/>
            <a:ext cx="5727242" cy="3302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2 х 30 кАв в 1.4 – 2 х 4 витка кабеля 1 м диаметром, </a:t>
            </a:r>
            <a:r>
              <a:rPr lang="en-US" sz="2400" dirty="0" err="1"/>
              <a:t>Ic</a:t>
            </a:r>
            <a:r>
              <a:rPr lang="en-US" sz="2400" dirty="0"/>
              <a:t> = 10 </a:t>
            </a:r>
            <a:r>
              <a:rPr lang="ru-RU" sz="2400" dirty="0"/>
              <a:t>кА, 40-60 лент (2-3 км)</a:t>
            </a:r>
          </a:p>
          <a:p>
            <a:r>
              <a:rPr lang="ru-RU" sz="2400" dirty="0"/>
              <a:t>Из остатков материалов для </a:t>
            </a:r>
            <a:r>
              <a:rPr lang="en-US" sz="2400" dirty="0"/>
              <a:t>SMES</a:t>
            </a:r>
            <a:r>
              <a:rPr lang="ru-RU" sz="2400" dirty="0"/>
              <a:t>, </a:t>
            </a:r>
          </a:p>
          <a:p>
            <a:pPr marL="0" indent="0">
              <a:buNone/>
            </a:pPr>
            <a:r>
              <a:rPr lang="ru-RU" sz="2400" dirty="0"/>
              <a:t>	на оборудовании для </a:t>
            </a:r>
            <a:r>
              <a:rPr lang="en-US" sz="2400" dirty="0"/>
              <a:t>SMES</a:t>
            </a:r>
          </a:p>
          <a:p>
            <a:r>
              <a:rPr lang="ru-RU" sz="2400" dirty="0"/>
              <a:t>Криогеника – передавливание переохлажденного азота, давление? </a:t>
            </a:r>
          </a:p>
          <a:p>
            <a:pPr marL="0" indent="0">
              <a:buNone/>
            </a:pPr>
            <a:r>
              <a:rPr lang="ru-RU" sz="2400" dirty="0"/>
              <a:t>	Газ? Криокулер? А вдруг, на 78К?!</a:t>
            </a:r>
          </a:p>
          <a:p>
            <a:r>
              <a:rPr lang="ru-RU" sz="2400" dirty="0"/>
              <a:t>Модификация ленты протонами – на Фазотроне, или прямо на нем самом?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524328" y="1556792"/>
            <a:ext cx="0" cy="1440160"/>
          </a:xfrm>
          <a:prstGeom prst="straightConnector1">
            <a:avLst/>
          </a:prstGeom>
          <a:ln w="476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68344" y="2031231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~25 </a:t>
            </a:r>
            <a:r>
              <a:rPr lang="ru-RU" sz="2400" dirty="0"/>
              <a:t>мм!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2274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Выводы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328592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/>
              <a:t>В ЛФВЭ создается </a:t>
            </a:r>
            <a:r>
              <a:rPr lang="en-US" sz="2800" dirty="0"/>
              <a:t>SMES</a:t>
            </a:r>
            <a:r>
              <a:rPr lang="ru-RU" sz="2800" dirty="0"/>
              <a:t>, разрабатываются ВТСП обмотки для циклотрона </a:t>
            </a:r>
            <a:r>
              <a:rPr lang="en-US" sz="2800" dirty="0"/>
              <a:t>MSC230</a:t>
            </a:r>
            <a:r>
              <a:rPr lang="ru-RU" sz="2800" dirty="0"/>
              <a:t> и Нуклотрона – </a:t>
            </a:r>
          </a:p>
          <a:p>
            <a:pPr marL="0" indent="0">
              <a:buNone/>
            </a:pPr>
            <a:r>
              <a:rPr lang="ru-RU" sz="2800" dirty="0"/>
              <a:t>их хотелось бы охлаждать азотом – нужно поднять </a:t>
            </a:r>
            <a:r>
              <a:rPr lang="en-US" sz="2800" dirty="0" err="1"/>
              <a:t>Ic</a:t>
            </a:r>
            <a:r>
              <a:rPr lang="ru-RU" sz="2800" dirty="0"/>
              <a:t> в 2-3 раза</a:t>
            </a:r>
          </a:p>
          <a:p>
            <a:r>
              <a:rPr lang="ru-RU" sz="2800" dirty="0"/>
              <a:t>Получено «удвоение+» </a:t>
            </a:r>
            <a:r>
              <a:rPr lang="en-US" sz="2800" dirty="0" err="1"/>
              <a:t>Ic</a:t>
            </a:r>
            <a:r>
              <a:rPr lang="ru-RU" sz="2800" dirty="0"/>
              <a:t> при 65 К 2 Тл на пучке Фазотрона</a:t>
            </a:r>
          </a:p>
          <a:p>
            <a:r>
              <a:rPr lang="ru-RU" sz="2800" dirty="0"/>
              <a:t>Делается «длинномерная» технология на Фазотрон и другие ускорители, </a:t>
            </a:r>
          </a:p>
          <a:p>
            <a:pPr marL="0" indent="0">
              <a:buNone/>
            </a:pPr>
            <a:r>
              <a:rPr lang="ru-RU" sz="2800" dirty="0"/>
              <a:t>на ней же будут разрабатываться режимы облучения</a:t>
            </a:r>
          </a:p>
          <a:p>
            <a:r>
              <a:rPr lang="ru-RU" sz="2800" dirty="0"/>
              <a:t>Предлагается ВТСП обмотка «на азоте» </a:t>
            </a:r>
          </a:p>
          <a:p>
            <a:pPr marL="0" indent="0">
              <a:buNone/>
            </a:pPr>
            <a:r>
              <a:rPr lang="ru-RU" sz="2800" dirty="0"/>
              <a:t>в магнит ускорителя до 15 МэВ, для облучения на нем ВТСП</a:t>
            </a:r>
          </a:p>
          <a:p>
            <a:r>
              <a:rPr lang="ru-RU" sz="2800" dirty="0"/>
              <a:t>Необходимы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ru-RU" sz="2800" dirty="0"/>
              <a:t> расчеты и экспериментальные исследования решетки дефектов</a:t>
            </a:r>
            <a:r>
              <a:rPr lang="en-US" sz="2800" dirty="0"/>
              <a:t> </a:t>
            </a:r>
            <a:r>
              <a:rPr lang="ru-RU" sz="2800" dirty="0"/>
              <a:t>от времени, потока и энергии протонов, 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расчеты оптимальной решетки </a:t>
            </a:r>
            <a:r>
              <a:rPr lang="ru-RU" sz="2800" dirty="0" err="1"/>
              <a:t>пиннинга</a:t>
            </a:r>
            <a:r>
              <a:rPr lang="ru-RU" sz="2800" dirty="0"/>
              <a:t> 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и ее экспериментальный подбор, для каждой задачи </a:t>
            </a:r>
          </a:p>
          <a:p>
            <a:r>
              <a:rPr lang="ru-RU" sz="2800" dirty="0"/>
              <a:t>Присоединяйтесь!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624"/>
            <a:ext cx="2232248" cy="12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0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План доклада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/>
          </a:bodyPr>
          <a:lstStyle/>
          <a:p>
            <a:r>
              <a:rPr lang="ru-RU" dirty="0"/>
              <a:t>Задачи ЛФВЭ по ВТСП магнитам</a:t>
            </a:r>
          </a:p>
          <a:p>
            <a:r>
              <a:rPr lang="ru-RU" dirty="0"/>
              <a:t>ВТСП лента – структура и свойства</a:t>
            </a:r>
          </a:p>
          <a:p>
            <a:r>
              <a:rPr lang="ru-RU" dirty="0"/>
              <a:t>Технология ВТСП кабеля и магнитов из него</a:t>
            </a:r>
          </a:p>
          <a:p>
            <a:r>
              <a:rPr lang="ru-RU" dirty="0"/>
              <a:t>Физика </a:t>
            </a:r>
            <a:r>
              <a:rPr lang="ru-RU" dirty="0" err="1"/>
              <a:t>пиннинга</a:t>
            </a:r>
            <a:r>
              <a:rPr lang="ru-RU" dirty="0"/>
              <a:t> </a:t>
            </a:r>
          </a:p>
          <a:p>
            <a:r>
              <a:rPr lang="ru-RU" dirty="0"/>
              <a:t>Радиационные технологии ИЦП</a:t>
            </a:r>
          </a:p>
          <a:p>
            <a:r>
              <a:rPr lang="ru-RU" dirty="0"/>
              <a:t>Первые результаты с Фазотрона</a:t>
            </a:r>
          </a:p>
          <a:p>
            <a:r>
              <a:rPr lang="ru-RU" dirty="0"/>
              <a:t>Дальнейшие планы по технологии ИЦП</a:t>
            </a:r>
          </a:p>
          <a:p>
            <a:r>
              <a:rPr lang="ru-RU" dirty="0"/>
              <a:t>ВТСП обмотка магнита 15 МэВ ускорителя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624"/>
            <a:ext cx="2232248" cy="12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0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679" y="4221088"/>
            <a:ext cx="3349825" cy="23683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424936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/>
              <a:t>Проточное охлаждение, жидкий неон</a:t>
            </a:r>
            <a:r>
              <a:rPr lang="en-US" sz="2800" dirty="0"/>
              <a:t>:</a:t>
            </a:r>
            <a:endParaRPr lang="ru-RU" sz="2800" dirty="0"/>
          </a:p>
          <a:p>
            <a:r>
              <a:rPr lang="en-US" sz="2800" dirty="0"/>
              <a:t>SMES</a:t>
            </a:r>
            <a:r>
              <a:rPr lang="ru-RU" sz="2800" dirty="0"/>
              <a:t> – соленоид высотой 1 м х </a:t>
            </a:r>
            <a:r>
              <a:rPr lang="ru-RU" sz="2800" i="1" dirty="0"/>
              <a:t>Ф</a:t>
            </a:r>
            <a:r>
              <a:rPr lang="ru-RU" sz="2800" dirty="0"/>
              <a:t> 1 м</a:t>
            </a:r>
          </a:p>
          <a:p>
            <a:pPr marL="0" indent="0">
              <a:buNone/>
            </a:pPr>
            <a:r>
              <a:rPr lang="ru-RU" sz="2800" dirty="0"/>
              <a:t> 3.65 МДж, </a:t>
            </a:r>
            <a:r>
              <a:rPr lang="en-US" sz="2800" dirty="0" err="1"/>
              <a:t>Bmax</a:t>
            </a:r>
            <a:r>
              <a:rPr lang="en-US" sz="2800" dirty="0"/>
              <a:t> 5 </a:t>
            </a:r>
            <a:r>
              <a:rPr lang="ru-RU" sz="2800" dirty="0"/>
              <a:t>Тл, до 7.8 кА импульсный</a:t>
            </a:r>
          </a:p>
          <a:p>
            <a:pPr marL="0" indent="0">
              <a:buNone/>
            </a:pPr>
            <a:r>
              <a:rPr lang="ru-RU" sz="2800" dirty="0"/>
              <a:t>Проточное, жидкий неон или, лучше, азот</a:t>
            </a:r>
            <a:r>
              <a:rPr lang="en-US" sz="2800" dirty="0"/>
              <a:t>:</a:t>
            </a:r>
          </a:p>
          <a:p>
            <a:r>
              <a:rPr lang="ru-RU" sz="2800" dirty="0"/>
              <a:t>Циклотрон на 230 МэВ, 2 Тл, 4-5 кА</a:t>
            </a:r>
            <a:r>
              <a:rPr lang="en-US" sz="2800" dirty="0"/>
              <a:t> 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постоянный ток</a:t>
            </a:r>
          </a:p>
          <a:p>
            <a:r>
              <a:rPr lang="ru-RU" sz="2800" dirty="0"/>
              <a:t>«Нуклотрон» – переход на ВТСП, 2 Тл, 6 (12?) кА импульсный ток</a:t>
            </a:r>
          </a:p>
          <a:p>
            <a:pPr marL="0" indent="0">
              <a:buNone/>
            </a:pPr>
            <a:r>
              <a:rPr lang="ru-RU" sz="2800" dirty="0"/>
              <a:t>«Целевые» точки </a:t>
            </a:r>
            <a:r>
              <a:rPr lang="en-US" sz="2800" dirty="0"/>
              <a:t>{B, T}:</a:t>
            </a:r>
          </a:p>
          <a:p>
            <a:pPr marL="0" indent="0">
              <a:buNone/>
            </a:pPr>
            <a:r>
              <a:rPr lang="en-US" sz="2800" dirty="0"/>
              <a:t> {</a:t>
            </a:r>
            <a:r>
              <a:rPr lang="ru-RU" sz="2800" dirty="0"/>
              <a:t>2, 65</a:t>
            </a:r>
            <a:r>
              <a:rPr lang="en-US" sz="2800" dirty="0"/>
              <a:t>} – </a:t>
            </a:r>
            <a:r>
              <a:rPr lang="ru-RU" sz="2800" dirty="0"/>
              <a:t>поднять критток в 2-3 раза в 22-23 гг</a:t>
            </a:r>
          </a:p>
          <a:p>
            <a:pPr marL="0" indent="0">
              <a:buNone/>
            </a:pPr>
            <a:r>
              <a:rPr lang="en-US" sz="2800" dirty="0"/>
              <a:t> {</a:t>
            </a:r>
            <a:r>
              <a:rPr lang="ru-RU" sz="2800" dirty="0"/>
              <a:t>5-10, 20-35</a:t>
            </a:r>
            <a:r>
              <a:rPr lang="en-US" sz="2800" dirty="0"/>
              <a:t>}</a:t>
            </a:r>
            <a:r>
              <a:rPr lang="ru-RU" sz="2800" dirty="0"/>
              <a:t> – улучшить свойства, 30-50%?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en-US" sz="2800" dirty="0"/>
              <a:t>{</a:t>
            </a:r>
            <a:r>
              <a:rPr lang="ru-RU" sz="2800" dirty="0"/>
              <a:t>20+, 5-10</a:t>
            </a:r>
            <a:r>
              <a:rPr lang="en-US" sz="2800" dirty="0"/>
              <a:t>}</a:t>
            </a:r>
            <a:r>
              <a:rPr lang="ru-RU" sz="2800" dirty="0"/>
              <a:t> – дальняя перспектива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en-US" sz="2800" dirty="0"/>
              <a:t>{1,78} – </a:t>
            </a:r>
            <a:r>
              <a:rPr lang="ru-RU" sz="2800" dirty="0"/>
              <a:t>перспективно, критток в 3-4 раза поднять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1171922"/>
            <a:ext cx="2232248" cy="2617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ВТСП-направление</a:t>
            </a:r>
            <a:r>
              <a:rPr lang="en-US" dirty="0"/>
              <a:t>:</a:t>
            </a:r>
            <a:r>
              <a:rPr lang="ru-RU" dirty="0"/>
              <a:t> основные проекты магнитов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624"/>
            <a:ext cx="2232248" cy="12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9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717032"/>
            <a:ext cx="2374625" cy="286157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062" y="4083715"/>
            <a:ext cx="4794498" cy="26960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094200" cy="922114"/>
          </a:xfrm>
        </p:spPr>
        <p:txBody>
          <a:bodyPr>
            <a:noAutofit/>
          </a:bodyPr>
          <a:lstStyle/>
          <a:p>
            <a:r>
              <a:rPr lang="ru-RU" sz="3600" dirty="0"/>
              <a:t>ВТСП</a:t>
            </a:r>
            <a:r>
              <a:rPr lang="en-US" sz="3600" dirty="0"/>
              <a:t> </a:t>
            </a:r>
            <a:r>
              <a:rPr lang="ru-RU" sz="3600" dirty="0"/>
              <a:t>провод (лента)</a:t>
            </a:r>
            <a:br>
              <a:rPr lang="ru-RU" sz="3600" dirty="0"/>
            </a:br>
            <a:r>
              <a:rPr lang="ru-RU" sz="3600" dirty="0"/>
              <a:t>структура и свойства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3212976" cy="201703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624"/>
            <a:ext cx="2232248" cy="125005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18962" y="4260229"/>
            <a:ext cx="3005166" cy="226511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SuperOx</a:t>
            </a:r>
            <a:r>
              <a:rPr lang="en-US" dirty="0"/>
              <a:t> (PLD</a:t>
            </a:r>
            <a:r>
              <a:rPr lang="ru-RU" dirty="0"/>
              <a:t>+</a:t>
            </a:r>
            <a:r>
              <a:rPr lang="en-US" dirty="0"/>
              <a:t>APC Re2O3)</a:t>
            </a:r>
          </a:p>
          <a:p>
            <a:r>
              <a:rPr lang="en-US" dirty="0" err="1"/>
              <a:t>SuperPower</a:t>
            </a:r>
            <a:r>
              <a:rPr lang="en-US" dirty="0"/>
              <a:t> (MOCVD</a:t>
            </a:r>
            <a:r>
              <a:rPr lang="ru-RU" dirty="0"/>
              <a:t> </a:t>
            </a:r>
            <a:r>
              <a:rPr lang="en-US" dirty="0"/>
              <a:t>YBCO “high field”)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Проблемы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/>
              <a:t>Анизотропия!</a:t>
            </a:r>
          </a:p>
          <a:p>
            <a:r>
              <a:rPr lang="ru-RU" dirty="0"/>
              <a:t>Понижение </a:t>
            </a:r>
            <a:r>
              <a:rPr lang="ru-RU" dirty="0" err="1"/>
              <a:t>криттока</a:t>
            </a:r>
            <a:r>
              <a:rPr lang="ru-RU" dirty="0"/>
              <a:t> в полях с температурой!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126" y="1484784"/>
            <a:ext cx="4913378" cy="25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8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4546848" cy="93610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ВТСП кабель и магниты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0" y="908720"/>
            <a:ext cx="5509120" cy="1584176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ВТСП нуклотронный кабель на 5-8 мм</a:t>
            </a:r>
          </a:p>
          <a:p>
            <a:r>
              <a:rPr lang="ru-RU" sz="2400" dirty="0"/>
              <a:t>Экспериментальная кабельная машина – 10 ВТСП лент за проход</a:t>
            </a:r>
          </a:p>
          <a:p>
            <a:r>
              <a:rPr lang="ru-RU" sz="2400" dirty="0"/>
              <a:t>Автоматическая стабилизация натяжения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624"/>
            <a:ext cx="2232248" cy="1250059"/>
          </a:xfrm>
          <a:prstGeom prst="rect">
            <a:avLst/>
          </a:prstGeom>
        </p:spPr>
      </p:pic>
      <p:pic>
        <p:nvPicPr>
          <p:cNvPr id="5" name="image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60640" y="1340768"/>
            <a:ext cx="3059832" cy="2232248"/>
          </a:xfrm>
          <a:prstGeom prst="rect">
            <a:avLst/>
          </a:prstGeom>
          <a:ln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48" y="2742937"/>
            <a:ext cx="5220072" cy="3854415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F1EE65C-0703-40C0-850B-4C6767085A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574" y="4832300"/>
            <a:ext cx="3029170" cy="1837060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28B9F6A8-5E9B-4DEF-B455-F577B260C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232519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73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6275040" cy="1143000"/>
          </a:xfrm>
        </p:spPr>
        <p:txBody>
          <a:bodyPr>
            <a:normAutofit/>
          </a:bodyPr>
          <a:lstStyle/>
          <a:p>
            <a:r>
              <a:rPr lang="ru-RU" dirty="0"/>
              <a:t>ВТСП кабель и магниты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5040560" cy="2736304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Новая кабельная машина – до 40 лент за проход, изоляция, намотка соленоидов до 1 метра одновременно с кабелем</a:t>
            </a:r>
          </a:p>
          <a:p>
            <a:r>
              <a:rPr lang="ru-RU" sz="2400" dirty="0"/>
              <a:t>Делаем станок до 3 м в диаметре</a:t>
            </a:r>
          </a:p>
          <a:p>
            <a:r>
              <a:rPr lang="ru-RU" sz="2400" dirty="0"/>
              <a:t>Намотка и испытания сложных магнитов – на «фабрике магнитов»</a:t>
            </a:r>
          </a:p>
          <a:p>
            <a:r>
              <a:rPr lang="ru-RU" sz="2400" dirty="0"/>
              <a:t>Стенды – азотный в 203А, гелиевый в 217, неоновый в 1А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624"/>
            <a:ext cx="2232248" cy="1250059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EDACE61-41F8-40ED-8B4B-0C0F7095F6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707258"/>
            <a:ext cx="7632848" cy="2962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484784"/>
            <a:ext cx="3588640" cy="20146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1932" y="6372036"/>
            <a:ext cx="385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Но как же все-таки выйти на азот?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4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319" y="4509120"/>
            <a:ext cx="4054161" cy="2291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56792"/>
            <a:ext cx="3225888" cy="2664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624736" cy="1143000"/>
          </a:xfrm>
        </p:spPr>
        <p:txBody>
          <a:bodyPr>
            <a:normAutofit/>
          </a:bodyPr>
          <a:lstStyle/>
          <a:p>
            <a:r>
              <a:rPr lang="ru-RU" dirty="0"/>
              <a:t>Центры пиннинга - физика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824536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/>
              <a:t>Механизмы НТСП (БКШ), и ВТСП (?)</a:t>
            </a:r>
          </a:p>
          <a:p>
            <a:pPr marL="0" indent="0">
              <a:buNone/>
            </a:pPr>
            <a:r>
              <a:rPr lang="ru-RU" sz="2400" dirty="0"/>
              <a:t>Абрикосовские вихри</a:t>
            </a:r>
          </a:p>
          <a:p>
            <a:pPr marL="0" indent="0">
              <a:buNone/>
            </a:pPr>
            <a:r>
              <a:rPr lang="ru-RU" sz="2400" dirty="0"/>
              <a:t>Пиннинг и критток в поле</a:t>
            </a:r>
          </a:p>
          <a:p>
            <a:pPr marL="0" indent="0">
              <a:buNone/>
            </a:pPr>
            <a:r>
              <a:rPr lang="ru-RU" sz="2400" dirty="0"/>
              <a:t>Центры пиннинга</a:t>
            </a:r>
          </a:p>
          <a:p>
            <a:pPr marL="0" indent="0">
              <a:buNone/>
            </a:pPr>
            <a:r>
              <a:rPr lang="ru-RU" sz="2400" dirty="0"/>
              <a:t>Идеальный пиннинг</a:t>
            </a:r>
          </a:p>
          <a:p>
            <a:pPr marL="0" indent="0">
              <a:buNone/>
            </a:pPr>
            <a:r>
              <a:rPr lang="ru-RU" sz="2400" dirty="0"/>
              <a:t>Пик-эффект</a:t>
            </a:r>
          </a:p>
          <a:p>
            <a:pPr marL="0" indent="0">
              <a:buNone/>
            </a:pPr>
            <a:r>
              <a:rPr lang="ru-RU" sz="2400" dirty="0"/>
              <a:t>Анизотропия ВТСП</a:t>
            </a:r>
          </a:p>
          <a:p>
            <a:pPr marL="0" indent="0">
              <a:buNone/>
            </a:pPr>
            <a:r>
              <a:rPr lang="ru-RU" sz="2400" dirty="0"/>
              <a:t>Идеальные решетки пиннинга</a:t>
            </a:r>
          </a:p>
          <a:p>
            <a:pPr marL="0" indent="0">
              <a:buNone/>
            </a:pPr>
            <a:r>
              <a:rPr lang="ru-RU" sz="2400" dirty="0"/>
              <a:t>Где максимум?</a:t>
            </a:r>
          </a:p>
          <a:p>
            <a:pPr marL="0" indent="0">
              <a:buNone/>
            </a:pPr>
            <a:r>
              <a:rPr lang="ru-RU" sz="2400" dirty="0"/>
              <a:t>Почему на «низких температурах» </a:t>
            </a:r>
          </a:p>
          <a:p>
            <a:pPr marL="0" indent="0">
              <a:buNone/>
            </a:pPr>
            <a:r>
              <a:rPr lang="ru-RU" sz="2400" dirty="0"/>
              <a:t>« и так все хорошо», </a:t>
            </a:r>
          </a:p>
          <a:p>
            <a:pPr marL="0" indent="0">
              <a:buNone/>
            </a:pPr>
            <a:r>
              <a:rPr lang="ru-RU" sz="2400" dirty="0"/>
              <a:t>а на азотных – не очень?</a:t>
            </a:r>
          </a:p>
          <a:p>
            <a:pPr marL="0" indent="0">
              <a:buNone/>
            </a:pPr>
            <a:r>
              <a:rPr lang="ru-RU" sz="2400" dirty="0"/>
              <a:t>«Классическая» технология пиннинга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624"/>
            <a:ext cx="2232248" cy="1250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263" y="2561828"/>
            <a:ext cx="20288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3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Центры пиннинга </a:t>
            </a:r>
            <a:br>
              <a:rPr lang="ru-RU" dirty="0"/>
            </a:br>
            <a:r>
              <a:rPr lang="ru-RU" dirty="0"/>
              <a:t>от физики к технологии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5313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Пик-эффект и параметры «под задачи» </a:t>
            </a:r>
          </a:p>
          <a:p>
            <a:pPr marL="0" indent="0">
              <a:buNone/>
            </a:pPr>
            <a:r>
              <a:rPr lang="ru-RU" dirty="0"/>
              <a:t>		</a:t>
            </a:r>
            <a:r>
              <a:rPr lang="en-US" dirty="0"/>
              <a:t>{B, T} ~ {</a:t>
            </a:r>
            <a:r>
              <a:rPr lang="ru-RU" dirty="0"/>
              <a:t>1, 78</a:t>
            </a:r>
            <a:r>
              <a:rPr lang="en-US" dirty="0"/>
              <a:t>} {</a:t>
            </a:r>
            <a:r>
              <a:rPr lang="ru-RU" dirty="0"/>
              <a:t>2, 65</a:t>
            </a:r>
            <a:r>
              <a:rPr lang="en-US" dirty="0"/>
              <a:t>}</a:t>
            </a:r>
            <a:r>
              <a:rPr lang="ru-RU" dirty="0"/>
              <a:t>, менее важно</a:t>
            </a:r>
            <a:r>
              <a:rPr lang="en-US" dirty="0"/>
              <a:t> {</a:t>
            </a:r>
            <a:r>
              <a:rPr lang="ru-RU" dirty="0"/>
              <a:t>6, 35</a:t>
            </a:r>
            <a:r>
              <a:rPr lang="en-US" dirty="0"/>
              <a:t>}, {</a:t>
            </a:r>
            <a:r>
              <a:rPr lang="ru-RU" dirty="0"/>
              <a:t>20, 5</a:t>
            </a:r>
            <a:r>
              <a:rPr lang="en-US" dirty="0"/>
              <a:t>}</a:t>
            </a:r>
            <a:endParaRPr lang="ru-RU" dirty="0"/>
          </a:p>
          <a:p>
            <a:r>
              <a:rPr lang="ru-RU" dirty="0"/>
              <a:t>Размеры «оптимизируются» от рабочей температуры (</a:t>
            </a:r>
            <a:r>
              <a:rPr lang="en-US" dirty="0"/>
              <a:t>~</a:t>
            </a:r>
            <a:r>
              <a:rPr lang="ru-RU" dirty="0"/>
              <a:t>2</a:t>
            </a:r>
            <a:r>
              <a:rPr lang="el-GR" dirty="0"/>
              <a:t>ξ</a:t>
            </a:r>
            <a:r>
              <a:rPr lang="ru-RU" dirty="0"/>
              <a:t>), концентрация – от поля (концентрация квантов потока - вихрей)</a:t>
            </a:r>
          </a:p>
          <a:p>
            <a:r>
              <a:rPr lang="ru-RU" dirty="0"/>
              <a:t>Но для коллективного пиннинга дефекты могут быть и больше</a:t>
            </a:r>
            <a:endParaRPr lang="en-US" dirty="0"/>
          </a:p>
          <a:p>
            <a:r>
              <a:rPr lang="ru-RU" dirty="0"/>
              <a:t>Характерный размер </a:t>
            </a:r>
            <a:r>
              <a:rPr lang="el-GR" dirty="0"/>
              <a:t>λ</a:t>
            </a:r>
            <a:r>
              <a:rPr lang="ru-RU" dirty="0"/>
              <a:t> </a:t>
            </a:r>
            <a:r>
              <a:rPr lang="en-US" dirty="0"/>
              <a:t>&gt; r &gt;</a:t>
            </a:r>
            <a:r>
              <a:rPr lang="ru-RU" dirty="0"/>
              <a:t> </a:t>
            </a:r>
            <a:r>
              <a:rPr lang="el-GR" dirty="0"/>
              <a:t>ξ</a:t>
            </a:r>
            <a:r>
              <a:rPr lang="en-US" dirty="0"/>
              <a:t>  (</a:t>
            </a:r>
            <a:r>
              <a:rPr lang="ru-RU" dirty="0"/>
              <a:t>нм масштаб</a:t>
            </a:r>
            <a:r>
              <a:rPr lang="en-US" dirty="0"/>
              <a:t>)</a:t>
            </a:r>
            <a:endParaRPr lang="ru-RU" dirty="0"/>
          </a:p>
          <a:p>
            <a:r>
              <a:rPr lang="ru-RU" dirty="0"/>
              <a:t>Необходимо провести расчеты (потребности и возможности) и начать эксперименты с разными видами облучений</a:t>
            </a:r>
          </a:p>
          <a:p>
            <a:r>
              <a:rPr lang="ru-RU" dirty="0"/>
              <a:t>Форма дефектов – «колонны», «точки», конусы, или что?</a:t>
            </a:r>
            <a:endParaRPr lang="en-US" dirty="0"/>
          </a:p>
          <a:p>
            <a:r>
              <a:rPr lang="ru-RU" dirty="0"/>
              <a:t>Направление колонн – только ли перпендикулярно?</a:t>
            </a:r>
          </a:p>
          <a:p>
            <a:r>
              <a:rPr lang="ru-RU" dirty="0"/>
              <a:t>Пробовать сочетание разных дефектов</a:t>
            </a:r>
          </a:p>
          <a:p>
            <a:r>
              <a:rPr lang="ru-RU" dirty="0"/>
              <a:t>Когда и как «убивается» сверхпроводимость?</a:t>
            </a:r>
          </a:p>
          <a:p>
            <a:r>
              <a:rPr lang="ru-RU" dirty="0"/>
              <a:t>Какая диагностика нужна (ВАХ, </a:t>
            </a:r>
            <a:r>
              <a:rPr lang="en-US" dirty="0"/>
              <a:t>VSM</a:t>
            </a:r>
            <a:r>
              <a:rPr lang="ru-RU" dirty="0"/>
              <a:t>, микроскопия, дифрактометрия и т.д.)?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624"/>
            <a:ext cx="2232248" cy="12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18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8" y="274638"/>
            <a:ext cx="7293496" cy="1143000"/>
          </a:xfrm>
        </p:spPr>
        <p:txBody>
          <a:bodyPr>
            <a:noAutofit/>
          </a:bodyPr>
          <a:lstStyle/>
          <a:p>
            <a:r>
              <a:rPr lang="ru-RU" sz="3600" dirty="0"/>
              <a:t>Искусственные центры пиннинга </a:t>
            </a:r>
            <a:br>
              <a:rPr lang="ru-RU" sz="3600" dirty="0"/>
            </a:br>
            <a:r>
              <a:rPr lang="ru-RU" sz="3600" dirty="0"/>
              <a:t>радиационные технологии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92500"/>
          </a:bodyPr>
          <a:lstStyle/>
          <a:p>
            <a:r>
              <a:rPr lang="ru-RU" dirty="0"/>
              <a:t>Нейтроны быстрые</a:t>
            </a:r>
          </a:p>
          <a:p>
            <a:r>
              <a:rPr lang="ru-RU" dirty="0"/>
              <a:t>Медленные нейтроны?</a:t>
            </a:r>
          </a:p>
          <a:p>
            <a:r>
              <a:rPr lang="ru-RU" dirty="0"/>
              <a:t>Ионы – самая управляемая радиация</a:t>
            </a:r>
          </a:p>
          <a:p>
            <a:r>
              <a:rPr lang="ru-RU" dirty="0"/>
              <a:t>Протоны – наибольший поток + управляемость</a:t>
            </a:r>
            <a:r>
              <a:rPr lang="en-US" dirty="0"/>
              <a:t> + </a:t>
            </a:r>
            <a:r>
              <a:rPr lang="ru-RU" dirty="0"/>
              <a:t>глубина проникновения</a:t>
            </a:r>
          </a:p>
          <a:p>
            <a:r>
              <a:rPr lang="ru-RU" dirty="0"/>
              <a:t>Смесь или последовательное облучение?</a:t>
            </a:r>
          </a:p>
          <a:p>
            <a:r>
              <a:rPr lang="ru-RU" dirty="0"/>
              <a:t>Добавление к «классическим» дефектам?</a:t>
            </a:r>
          </a:p>
          <a:p>
            <a:r>
              <a:rPr lang="ru-RU" dirty="0"/>
              <a:t>Лазеры (рентген, длина волны </a:t>
            </a:r>
            <a:r>
              <a:rPr lang="en-US" dirty="0"/>
              <a:t>&lt;</a:t>
            </a:r>
            <a:r>
              <a:rPr lang="ru-RU" dirty="0"/>
              <a:t> </a:t>
            </a:r>
            <a:r>
              <a:rPr lang="en-US" dirty="0"/>
              <a:t>1 </a:t>
            </a:r>
            <a:r>
              <a:rPr lang="ru-RU" dirty="0"/>
              <a:t>нм, гамма)?</a:t>
            </a:r>
          </a:p>
          <a:p>
            <a:r>
              <a:rPr lang="ru-RU" dirty="0"/>
              <a:t>Энергии – много слабых, или поток вторички?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624"/>
            <a:ext cx="2232248" cy="12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77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21821</TotalTime>
  <Words>1052</Words>
  <Application>Microsoft Office PowerPoint</Application>
  <PresentationFormat>Экран (4:3)</PresentationFormat>
  <Paragraphs>133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Разработка технологии  повышения критических токов  ВТСП лент в магнитных полях  облучением протонами</vt:lpstr>
      <vt:lpstr>План доклада</vt:lpstr>
      <vt:lpstr>ВТСП-направление: основные проекты магнитов</vt:lpstr>
      <vt:lpstr>ВТСП провод (лента) структура и свойства</vt:lpstr>
      <vt:lpstr>ВТСП кабель и магниты</vt:lpstr>
      <vt:lpstr>ВТСП кабель и магниты</vt:lpstr>
      <vt:lpstr>Центры пиннинга - физика</vt:lpstr>
      <vt:lpstr>Центры пиннинга  от физики к технологии</vt:lpstr>
      <vt:lpstr>Искусственные центры пиннинга  радиационные технологии</vt:lpstr>
      <vt:lpstr>Искусственные центры пиннинга  - первый успех на Фазотроне</vt:lpstr>
      <vt:lpstr>Прототип технологии ИЦП  для пучков высоких энергий</vt:lpstr>
      <vt:lpstr> Методики исследования ИЦП</vt:lpstr>
      <vt:lpstr>Планы и сотрудничество</vt:lpstr>
      <vt:lpstr>Ускоритель на 15 МэВ  и его ВТСП обмотка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Mihail Novikov</dc:creator>
  <cp:lastModifiedBy>Валерия Кожевникова</cp:lastModifiedBy>
  <cp:revision>170</cp:revision>
  <dcterms:created xsi:type="dcterms:W3CDTF">2021-06-11T08:38:47Z</dcterms:created>
  <dcterms:modified xsi:type="dcterms:W3CDTF">2022-06-09T05:36:58Z</dcterms:modified>
</cp:coreProperties>
</file>