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Валерий Трошин" initials="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57" d="100"/>
          <a:sy n="157" d="100"/>
        </p:scale>
        <p:origin x="-294" y="-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2-06-13T09:47:32.431" idx="1">
    <p:pos x="6000" y="0"/>
    <p:text>Показать QnAnalysis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32228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262de49384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262de49384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1d369f8e50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11d369f8e50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1d369f8e50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11d369f8e50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2f9e7738fb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2f9e7738fb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2f9e7738fb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2f9e7738fb_0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1d369f8e50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1d369f8e50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2f9e7738fb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2f9e7738fb_0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2f8552d4bf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2f8552d4bf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2ec167bf0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2ec167bf0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f4161da0b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f4161da0bf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3398537a6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3398537a6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github.com/HeavyIonAnalysis/QnAnalysis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gif"/><Relationship Id="rId4" Type="http://schemas.openxmlformats.org/officeDocument/2006/relationships/image" Target="../media/image15.png"/><Relationship Id="rId9" Type="http://schemas.openxmlformats.org/officeDocument/2006/relationships/image" Target="../media/image20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2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23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7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28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3075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Study of the systematics in determining the symmetry plane for Bi-Bi collisions at √S</a:t>
            </a:r>
            <a:r>
              <a:rPr lang="ru" sz="1700" baseline="-25000"/>
              <a:t>NN</a:t>
            </a:r>
            <a:r>
              <a:rPr lang="ru" sz="3000"/>
              <a:t> 9.2 GeV in the DCM-QGSM-SMM model</a:t>
            </a:r>
            <a:endParaRPr sz="3000"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1</a:t>
            </a:fld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2488500" y="3432450"/>
            <a:ext cx="4167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/>
              <a:t>Valerii Troshin NRNU MEPhI</a:t>
            </a:r>
            <a:endParaRPr sz="1800"/>
          </a:p>
        </p:txBody>
      </p:sp>
      <p:sp>
        <p:nvSpPr>
          <p:cNvPr id="57" name="Google Shape;57;p13"/>
          <p:cNvSpPr txBox="1"/>
          <p:nvPr/>
        </p:nvSpPr>
        <p:spPr>
          <a:xfrm>
            <a:off x="2488500" y="3924325"/>
            <a:ext cx="41670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/>
              <a:t>Cross-PWG meeting in MPD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/>
              <a:t>14.06.2022</a:t>
            </a:r>
            <a:endParaRPr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2"/>
          <p:cNvSpPr txBox="1">
            <a:spLocks noGrp="1"/>
          </p:cNvSpPr>
          <p:nvPr>
            <p:ph type="title"/>
          </p:nvPr>
        </p:nvSpPr>
        <p:spPr>
          <a:xfrm>
            <a:off x="311700" y="2207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Summary</a:t>
            </a:r>
            <a:endParaRPr sz="2500"/>
          </a:p>
        </p:txBody>
      </p:sp>
      <p:sp>
        <p:nvSpPr>
          <p:cNvPr id="198" name="Google Shape;198;p22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ru">
                <a:solidFill>
                  <a:schemeClr val="dk1"/>
                </a:solidFill>
              </a:rPr>
              <a:t>An error was detected in the calculation of FHCal module coordinates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ru">
                <a:solidFill>
                  <a:schemeClr val="dk1"/>
                </a:solidFill>
              </a:rPr>
              <a:t>Two sub-events method is applicable to calculate first harmonic Resolution for mid-central collisions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ru">
                <a:solidFill>
                  <a:schemeClr val="dk1"/>
                </a:solidFill>
              </a:rPr>
              <a:t>It is necessary to study difference for central collisions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ru">
                <a:solidFill>
                  <a:schemeClr val="dk1"/>
                </a:solidFill>
              </a:rPr>
              <a:t>Three sub-events method is needed to study further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99" name="Google Shape;199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3"/>
          <p:cNvSpPr txBox="1">
            <a:spLocks noGrp="1"/>
          </p:cNvSpPr>
          <p:nvPr>
            <p:ph type="title"/>
          </p:nvPr>
        </p:nvSpPr>
        <p:spPr>
          <a:xfrm>
            <a:off x="239350" y="1313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3420"/>
              <a:t>Thanks for your attention!</a:t>
            </a:r>
            <a:endParaRPr sz="3420"/>
          </a:p>
        </p:txBody>
      </p:sp>
      <p:sp>
        <p:nvSpPr>
          <p:cNvPr id="205" name="Google Shape;205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11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ctrTitle"/>
          </p:nvPr>
        </p:nvSpPr>
        <p:spPr>
          <a:xfrm>
            <a:off x="457200" y="249325"/>
            <a:ext cx="8229600" cy="72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500"/>
              <a:t>Collective anisotropic flow</a:t>
            </a:r>
            <a:r>
              <a:rPr lang="ru" sz="2500">
                <a:solidFill>
                  <a:schemeClr val="dk1"/>
                </a:solidFill>
              </a:rPr>
              <a:t/>
            </a:r>
            <a:br>
              <a:rPr lang="ru" sz="2500">
                <a:solidFill>
                  <a:schemeClr val="dk1"/>
                </a:solidFill>
              </a:rPr>
            </a:br>
            <a:endParaRPr sz="2500">
              <a:solidFill>
                <a:schemeClr val="dk1"/>
              </a:solidFill>
            </a:endParaRPr>
          </a:p>
        </p:txBody>
      </p:sp>
      <p:pic>
        <p:nvPicPr>
          <p:cNvPr id="63" name="Google Shape;63;p14" descr="E\frac{d^3N}{d^3p}=\frac{1}{2\pi}\frac{d^2N}{p_Tdp_Tdy}(1+\sum_{n=1}^{\infty}2v_n\cos(n(\phi-\Psi_{RP})))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12" y="1940983"/>
            <a:ext cx="4789714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 descr="v_n=\langle \cos(n(\phi-\Psi_{RP}))\rangle" title="MathEquation,#0000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3" y="2600596"/>
            <a:ext cx="2731182" cy="31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66398" y="3886850"/>
            <a:ext cx="3239000" cy="1022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 rotWithShape="1">
          <a:blip r:embed="rId6">
            <a:alphaModFix/>
          </a:blip>
          <a:srcRect l="1246" t="16914" r="6451" b="22064"/>
          <a:stretch/>
        </p:blipFill>
        <p:spPr>
          <a:xfrm>
            <a:off x="5336050" y="1336022"/>
            <a:ext cx="3664400" cy="181085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/>
        </p:nvSpPr>
        <p:spPr>
          <a:xfrm>
            <a:off x="381000" y="1205875"/>
            <a:ext cx="4571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Fourier series expansion of particle distribution in azimuthal angle with respect to the reaction plane angle</a:t>
            </a:r>
            <a:endParaRPr/>
          </a:p>
        </p:txBody>
      </p:sp>
      <p:sp>
        <p:nvSpPr>
          <p:cNvPr id="68" name="Google Shape;68;p14"/>
          <p:cNvSpPr txBox="1"/>
          <p:nvPr/>
        </p:nvSpPr>
        <p:spPr>
          <a:xfrm>
            <a:off x="381000" y="469150"/>
            <a:ext cx="71775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The spatial asymmetry of the energy distribution at the initial moment of the collision of nuclei is transformed, through the strong interaction, into the momentum anisotropy of the produced particles</a:t>
            </a:r>
            <a:endParaRPr/>
          </a:p>
        </p:txBody>
      </p:sp>
      <p:sp>
        <p:nvSpPr>
          <p:cNvPr id="69" name="Google Shape;69;p14"/>
          <p:cNvSpPr txBox="1"/>
          <p:nvPr/>
        </p:nvSpPr>
        <p:spPr>
          <a:xfrm>
            <a:off x="381000" y="2307113"/>
            <a:ext cx="4628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The expansion coefficients:</a:t>
            </a:r>
            <a:endParaRPr/>
          </a:p>
        </p:txBody>
      </p:sp>
      <p:sp>
        <p:nvSpPr>
          <p:cNvPr id="70" name="Google Shape;70;p14"/>
          <p:cNvSpPr txBox="1"/>
          <p:nvPr/>
        </p:nvSpPr>
        <p:spPr>
          <a:xfrm>
            <a:off x="381000" y="2883825"/>
            <a:ext cx="4798200" cy="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In the experiment, we can get the event plane angle </a:t>
            </a: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Φ</a:t>
            </a:r>
            <a:r>
              <a:rPr lang="ru" sz="1500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ru"/>
              <a:t> , relative it:</a:t>
            </a:r>
            <a:endParaRPr/>
          </a:p>
        </p:txBody>
      </p:sp>
      <p:sp>
        <p:nvSpPr>
          <p:cNvPr id="71" name="Google Shape;71;p14"/>
          <p:cNvSpPr txBox="1"/>
          <p:nvPr/>
        </p:nvSpPr>
        <p:spPr>
          <a:xfrm>
            <a:off x="457200" y="3916188"/>
            <a:ext cx="76656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i="1"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ru" sz="1500" i="1" baseline="-25000"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ru"/>
              <a:t> — Resolution of</a:t>
            </a:r>
            <a:r>
              <a:rPr lang="ru" sz="1500">
                <a:latin typeface="Times New Roman"/>
                <a:ea typeface="Times New Roman"/>
                <a:cs typeface="Times New Roman"/>
                <a:sym typeface="Times New Roman"/>
              </a:rPr>
              <a:t> Φ</a:t>
            </a:r>
            <a:r>
              <a:rPr lang="ru" sz="1500" baseline="-25000"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ru" sz="15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for the reaction plane angle </a:t>
            </a: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Ψ</a:t>
            </a:r>
            <a:r>
              <a:rPr lang="ru" sz="1500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RP</a:t>
            </a:r>
            <a:r>
              <a:rPr lang="ru"/>
              <a:t>:</a:t>
            </a:r>
            <a:endParaRPr/>
          </a:p>
        </p:txBody>
      </p:sp>
      <p:pic>
        <p:nvPicPr>
          <p:cNvPr id="72" name="Google Shape;72;p14" descr="v_n=\frac{\langle \cos n(\phi-\Phi_n)\rangle}{R_n}" title="MathEquation,#00000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57207" y="3478080"/>
            <a:ext cx="1870248" cy="46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 descr="R_n=\langle \cos n(\Phi_n-\Psi_{RP})\rangle" title="MathEquation,#00000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57200" y="4507952"/>
            <a:ext cx="2483556" cy="2794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5" descr="Q_n=\sum{u_n}=\sum(\cos n\phi + i\sin n\phi)=X_n+iY_n=|Q_n|exp(in\Psi_{EP}^n)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7575" y="1804250"/>
            <a:ext cx="6199426" cy="271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5" descr="u_n=x_n+iy_n=\cos(n\phi) +i\sin(n\phi)=exp(in\phi)" title="MathEquation,#0000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7563" y="942750"/>
            <a:ext cx="4716674" cy="271214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5" descr="v_n=\frac{\langle x_nX_n\rangle}{\sqrt{2\langle X_n^aX_n^b\rangle}}=\frac{\langle y_nY_n\rangle}{\sqrt{2\langle Y_n^aY_n^b\rangle}}" title="MathEquation,#0000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7586" y="3436241"/>
            <a:ext cx="2837988" cy="6350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5"/>
          <p:cNvSpPr txBox="1"/>
          <p:nvPr/>
        </p:nvSpPr>
        <p:spPr>
          <a:xfrm>
            <a:off x="3379675" y="3505675"/>
            <a:ext cx="3125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a,b - sub-events</a:t>
            </a:r>
            <a:endParaRPr/>
          </a:p>
        </p:txBody>
      </p:sp>
      <p:pic>
        <p:nvPicPr>
          <p:cNvPr id="83" name="Google Shape;83;p15" descr="\langle u_nQ_n \rangle=\langle x_nX_n \rangle + \langle y_nY_n \rangle = \int_0^{2\pi} \frac{d\Psi_{RP}}{2\pi} \langle u_n \rangle_{\Psi_{RP}} \langle Q_n\rangle_{\Psi_{RP}}=v_nV_n" title="MathEquation,#00000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07570" y="2585210"/>
            <a:ext cx="50800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5" descr="\langle Q_n^aQ_n^{b} \rangle =\frac{1}{4} V_n^2" title="MathEquation,#00000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07571" y="3036050"/>
            <a:ext cx="1417674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5"/>
          <p:cNvSpPr txBox="1">
            <a:spLocks noGrp="1"/>
          </p:cNvSpPr>
          <p:nvPr>
            <p:ph type="ctrTitle"/>
          </p:nvPr>
        </p:nvSpPr>
        <p:spPr>
          <a:xfrm>
            <a:off x="295925" y="50473"/>
            <a:ext cx="8229600" cy="46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>
                <a:solidFill>
                  <a:srgbClr val="000000"/>
                </a:solidFill>
              </a:rPr>
              <a:t>Scalar product method</a:t>
            </a:r>
            <a:endParaRPr sz="2500">
              <a:solidFill>
                <a:srgbClr val="000000"/>
              </a:solidFill>
            </a:endParaRPr>
          </a:p>
        </p:txBody>
      </p:sp>
      <p:sp>
        <p:nvSpPr>
          <p:cNvPr id="86" name="Google Shape;86;p15"/>
          <p:cNvSpPr txBox="1"/>
          <p:nvPr/>
        </p:nvSpPr>
        <p:spPr>
          <a:xfrm>
            <a:off x="207575" y="490950"/>
            <a:ext cx="6181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Each particle with an azimuthal angle </a:t>
            </a:r>
            <a:r>
              <a:rPr lang="ru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ϕ</a:t>
            </a:r>
            <a:r>
              <a:rPr lang="ru"/>
              <a:t>  is assigned a vector u:</a:t>
            </a:r>
            <a:endParaRPr/>
          </a:p>
        </p:txBody>
      </p:sp>
      <p:sp>
        <p:nvSpPr>
          <p:cNvPr id="87" name="Google Shape;87;p15"/>
          <p:cNvSpPr txBox="1"/>
          <p:nvPr/>
        </p:nvSpPr>
        <p:spPr>
          <a:xfrm>
            <a:off x="242725" y="1330825"/>
            <a:ext cx="6181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The sum of these vectors determines the Q-vector of the event</a:t>
            </a:r>
            <a:endParaRPr/>
          </a:p>
        </p:txBody>
      </p:sp>
      <p:sp>
        <p:nvSpPr>
          <p:cNvPr id="88" name="Google Shape;88;p15"/>
          <p:cNvSpPr txBox="1"/>
          <p:nvPr/>
        </p:nvSpPr>
        <p:spPr>
          <a:xfrm>
            <a:off x="207575" y="2159725"/>
            <a:ext cx="5629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Event-averaged correlation of u-vectors with Q-vector depends on </a:t>
            </a: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</a:t>
            </a:r>
            <a:r>
              <a:rPr lang="ru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3</a:t>
            </a:fld>
            <a:endParaRPr/>
          </a:p>
        </p:txBody>
      </p:sp>
      <p:pic>
        <p:nvPicPr>
          <p:cNvPr id="90" name="Google Shape;90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504775" y="520275"/>
            <a:ext cx="2639225" cy="284135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5"/>
          <p:cNvSpPr txBox="1"/>
          <p:nvPr/>
        </p:nvSpPr>
        <p:spPr>
          <a:xfrm>
            <a:off x="6554175" y="94375"/>
            <a:ext cx="25899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chemeClr val="dk1"/>
                </a:solidFill>
              </a:rPr>
              <a:t>Corrections for non-uniform acceptance</a:t>
            </a:r>
            <a:endParaRPr sz="1500"/>
          </a:p>
        </p:txBody>
      </p:sp>
      <p:sp>
        <p:nvSpPr>
          <p:cNvPr id="92" name="Google Shape;92;p15"/>
          <p:cNvSpPr txBox="1"/>
          <p:nvPr/>
        </p:nvSpPr>
        <p:spPr>
          <a:xfrm>
            <a:off x="7306575" y="740900"/>
            <a:ext cx="1085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/>
              <a:t>recentering</a:t>
            </a:r>
            <a:endParaRPr sz="1000"/>
          </a:p>
        </p:txBody>
      </p:sp>
      <p:sp>
        <p:nvSpPr>
          <p:cNvPr id="93" name="Google Shape;93;p15"/>
          <p:cNvSpPr txBox="1"/>
          <p:nvPr/>
        </p:nvSpPr>
        <p:spPr>
          <a:xfrm>
            <a:off x="7306575" y="1571638"/>
            <a:ext cx="1085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/>
              <a:t>twist</a:t>
            </a:r>
            <a:endParaRPr sz="1000"/>
          </a:p>
        </p:txBody>
      </p:sp>
      <p:sp>
        <p:nvSpPr>
          <p:cNvPr id="94" name="Google Shape;94;p15"/>
          <p:cNvSpPr txBox="1"/>
          <p:nvPr/>
        </p:nvSpPr>
        <p:spPr>
          <a:xfrm>
            <a:off x="7306575" y="2402400"/>
            <a:ext cx="1085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/>
              <a:t>rescale</a:t>
            </a: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>
            <a:spLocks noGrp="1"/>
          </p:cNvSpPr>
          <p:nvPr>
            <p:ph type="subTitle" idx="1"/>
          </p:nvPr>
        </p:nvSpPr>
        <p:spPr>
          <a:xfrm>
            <a:off x="311700" y="1285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>
                <a:solidFill>
                  <a:schemeClr val="dk1"/>
                </a:solidFill>
              </a:rPr>
              <a:t>The QnAnalysis package</a:t>
            </a:r>
            <a:endParaRPr sz="2500"/>
          </a:p>
        </p:txBody>
      </p:sp>
      <p:sp>
        <p:nvSpPr>
          <p:cNvPr id="119" name="Google Shape;119;p17"/>
          <p:cNvSpPr txBox="1"/>
          <p:nvPr/>
        </p:nvSpPr>
        <p:spPr>
          <a:xfrm>
            <a:off x="210425" y="754725"/>
            <a:ext cx="5388900" cy="21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b="1">
                <a:solidFill>
                  <a:schemeClr val="dk1"/>
                </a:solidFill>
              </a:rPr>
              <a:t>Motivation: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•Decoupling configuration from implementation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•Persistency of analysis setup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•Co-existence of different setups (easy systematics study)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•Unification of analysis methods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•Self-descriptiveness of the analysis results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20" name="Google Shape;12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36400" y="754725"/>
            <a:ext cx="2641668" cy="3917576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7"/>
          <p:cNvSpPr txBox="1"/>
          <p:nvPr/>
        </p:nvSpPr>
        <p:spPr>
          <a:xfrm>
            <a:off x="210425" y="2873625"/>
            <a:ext cx="5106600" cy="188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QnAnalysis requirements: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•ROOT ver. ≧ 6.20 (with MathMore library)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•C++17 compatible compiler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•CMake ver. ≧ 3.13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b="1">
                <a:solidFill>
                  <a:schemeClr val="dk1"/>
                </a:solidFill>
              </a:rPr>
              <a:t>Can be easily installed on NICA cluster using ROOT and CMake modules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17"/>
          <p:cNvSpPr txBox="1"/>
          <p:nvPr/>
        </p:nvSpPr>
        <p:spPr>
          <a:xfrm>
            <a:off x="210425" y="4492425"/>
            <a:ext cx="4167000" cy="8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Git repository:</a:t>
            </a:r>
            <a:r>
              <a:rPr lang="ru">
                <a:solidFill>
                  <a:schemeClr val="dk1"/>
                </a:solidFill>
                <a:uFill>
                  <a:noFill/>
                </a:uFill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" u="sng">
                <a:solidFill>
                  <a:schemeClr val="hlink"/>
                </a:solidFill>
                <a:hlinkClick r:id="rId4"/>
              </a:rPr>
              <a:t>https://github.com/HeavyIonAnalysis/QnAnalysis</a:t>
            </a:r>
            <a:endParaRPr u="sng">
              <a:solidFill>
                <a:schemeClr val="hlink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ctrTitle"/>
          </p:nvPr>
        </p:nvSpPr>
        <p:spPr>
          <a:xfrm>
            <a:off x="295925" y="50473"/>
            <a:ext cx="8229600" cy="46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>
                <a:solidFill>
                  <a:srgbClr val="000000"/>
                </a:solidFill>
              </a:rPr>
              <a:t>FHCal’s role in scalar product method</a:t>
            </a:r>
            <a:endParaRPr sz="2500">
              <a:solidFill>
                <a:srgbClr val="000000"/>
              </a:solidFill>
            </a:endParaRPr>
          </a:p>
        </p:txBody>
      </p:sp>
      <p:pic>
        <p:nvPicPr>
          <p:cNvPr id="100" name="Google Shape;10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97149" y="520275"/>
            <a:ext cx="1879550" cy="175872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6"/>
          <p:cNvSpPr txBox="1"/>
          <p:nvPr/>
        </p:nvSpPr>
        <p:spPr>
          <a:xfrm>
            <a:off x="143900" y="1584675"/>
            <a:ext cx="6387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i="1">
                <a:latin typeface="Times New Roman"/>
                <a:ea typeface="Times New Roman"/>
                <a:cs typeface="Times New Roman"/>
                <a:sym typeface="Times New Roman"/>
              </a:rPr>
              <a:t>ϕ</a:t>
            </a:r>
            <a:r>
              <a:rPr lang="ru" i="1" baseline="-25000"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ru">
                <a:solidFill>
                  <a:srgbClr val="FF0000"/>
                </a:solidFill>
              </a:rPr>
              <a:t> </a:t>
            </a:r>
            <a:r>
              <a:rPr lang="ru">
                <a:solidFill>
                  <a:schemeClr val="dk1"/>
                </a:solidFill>
              </a:rPr>
              <a:t>—azimuthal angle of modules № i in FHCal, </a:t>
            </a: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lang="ru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ru">
                <a:solidFill>
                  <a:schemeClr val="dk1"/>
                </a:solidFill>
              </a:rPr>
              <a:t> — energy in module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2" name="Google Shape;102;p16" descr="Q_{n,x}=\sum _i\ w_i\cos(n\phi_i)" title="MathEquation,#0000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3627" y="1204568"/>
            <a:ext cx="2183926" cy="29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6" descr="Q_{n,y}=\sum _iw_i\sin(n\phi_i)" title="MathEquation,#0000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04124" y="1237759"/>
            <a:ext cx="2213070" cy="27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6"/>
          <p:cNvSpPr txBox="1"/>
          <p:nvPr/>
        </p:nvSpPr>
        <p:spPr>
          <a:xfrm>
            <a:off x="143900" y="554625"/>
            <a:ext cx="6181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FHCal is used to form Q-vectors of sub-events according to the angular distribution of spectator energy in modules:</a:t>
            </a:r>
            <a:endParaRPr/>
          </a:p>
        </p:txBody>
      </p:sp>
      <p:sp>
        <p:nvSpPr>
          <p:cNvPr id="105" name="Google Shape;105;p16"/>
          <p:cNvSpPr txBox="1"/>
          <p:nvPr/>
        </p:nvSpPr>
        <p:spPr>
          <a:xfrm>
            <a:off x="207775" y="1990300"/>
            <a:ext cx="7113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Sub-events can be formed by Right(South) and Left(North) FHCal and also by the rings of FHCal modules</a:t>
            </a:r>
            <a:endParaRPr/>
          </a:p>
        </p:txBody>
      </p:sp>
      <p:pic>
        <p:nvPicPr>
          <p:cNvPr id="106" name="Google Shape;106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95925" y="2699125"/>
            <a:ext cx="1175501" cy="10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081330" y="2701977"/>
            <a:ext cx="1175502" cy="1080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944452" y="2699125"/>
            <a:ext cx="1092922" cy="1029404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6"/>
          <p:cNvSpPr txBox="1"/>
          <p:nvPr/>
        </p:nvSpPr>
        <p:spPr>
          <a:xfrm>
            <a:off x="295925" y="2180975"/>
            <a:ext cx="5708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/>
            </a:r>
            <a:br>
              <a:rPr lang="ru"/>
            </a:br>
            <a:r>
              <a:rPr lang="ru"/>
              <a:t>     Inner                            Middle                          Outer</a:t>
            </a:r>
            <a:endParaRPr/>
          </a:p>
        </p:txBody>
      </p:sp>
      <p:sp>
        <p:nvSpPr>
          <p:cNvPr id="110" name="Google Shape;110;p16"/>
          <p:cNvSpPr txBox="1"/>
          <p:nvPr/>
        </p:nvSpPr>
        <p:spPr>
          <a:xfrm>
            <a:off x="207775" y="3764600"/>
            <a:ext cx="6824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When studying correlations, the following values is also considered:</a:t>
            </a:r>
            <a:endParaRPr/>
          </a:p>
        </p:txBody>
      </p:sp>
      <p:sp>
        <p:nvSpPr>
          <p:cNvPr id="111" name="Google Shape;111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5</a:t>
            </a:fld>
            <a:endParaRPr/>
          </a:p>
        </p:txBody>
      </p:sp>
      <p:pic>
        <p:nvPicPr>
          <p:cNvPr id="112" name="Google Shape;112;p16" descr="\frac{1}{2}R_n^2= \langle X_n^aX_n^b \rangle=\langle Y_n^aY_n^b \rangle ; R_n- RecoResolution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39325" y="4583800"/>
            <a:ext cx="6265575" cy="55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6" descr="\frac{1}{2}R_n^T=\langle  X_n^{a,b}X_{RP} \rangle =\langle Y_n^{a,b}Y_{RP} \rangle ;R_n^T-TrueResolution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39325" y="4075925"/>
            <a:ext cx="6300824" cy="46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8"/>
          <p:cNvSpPr txBox="1">
            <a:spLocks noGrp="1"/>
          </p:cNvSpPr>
          <p:nvPr>
            <p:ph type="title"/>
          </p:nvPr>
        </p:nvSpPr>
        <p:spPr>
          <a:xfrm>
            <a:off x="409200" y="0"/>
            <a:ext cx="8520600" cy="92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Correlation of Q-vectors in FHCal’s rings with reaction plane angle PhiRp</a:t>
            </a:r>
            <a:endParaRPr/>
          </a:p>
        </p:txBody>
      </p:sp>
      <p:sp>
        <p:nvSpPr>
          <p:cNvPr id="128" name="Google Shape;128;p18"/>
          <p:cNvSpPr txBox="1"/>
          <p:nvPr/>
        </p:nvSpPr>
        <p:spPr>
          <a:xfrm>
            <a:off x="1089525" y="929325"/>
            <a:ext cx="1227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Inner ring</a:t>
            </a:r>
            <a:endParaRPr/>
          </a:p>
        </p:txBody>
      </p:sp>
      <p:sp>
        <p:nvSpPr>
          <p:cNvPr id="129" name="Google Shape;129;p18"/>
          <p:cNvSpPr txBox="1"/>
          <p:nvPr/>
        </p:nvSpPr>
        <p:spPr>
          <a:xfrm>
            <a:off x="4224025" y="929325"/>
            <a:ext cx="1375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Middle ring</a:t>
            </a:r>
            <a:endParaRPr/>
          </a:p>
        </p:txBody>
      </p:sp>
      <p:sp>
        <p:nvSpPr>
          <p:cNvPr id="130" name="Google Shape;130;p18"/>
          <p:cNvSpPr txBox="1"/>
          <p:nvPr/>
        </p:nvSpPr>
        <p:spPr>
          <a:xfrm>
            <a:off x="7333800" y="838850"/>
            <a:ext cx="1555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Outer ring</a:t>
            </a:r>
            <a:endParaRPr/>
          </a:p>
        </p:txBody>
      </p:sp>
      <p:grpSp>
        <p:nvGrpSpPr>
          <p:cNvPr id="131" name="Google Shape;131;p18"/>
          <p:cNvGrpSpPr/>
          <p:nvPr/>
        </p:nvGrpSpPr>
        <p:grpSpPr>
          <a:xfrm>
            <a:off x="6124750" y="1338725"/>
            <a:ext cx="3019250" cy="3120900"/>
            <a:chOff x="6124750" y="1338725"/>
            <a:chExt cx="3019250" cy="3120900"/>
          </a:xfrm>
        </p:grpSpPr>
        <p:pic>
          <p:nvPicPr>
            <p:cNvPr id="132" name="Google Shape;132;p18"/>
            <p:cNvPicPr preferRelativeResize="0"/>
            <p:nvPr/>
          </p:nvPicPr>
          <p:blipFill rotWithShape="1">
            <a:blip r:embed="rId3">
              <a:alphaModFix/>
            </a:blip>
            <a:srcRect l="2794" r="2794"/>
            <a:stretch/>
          </p:blipFill>
          <p:spPr>
            <a:xfrm>
              <a:off x="6124750" y="1338725"/>
              <a:ext cx="3019250" cy="31209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3" name="Google Shape;133;p18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613200" y="1701900"/>
              <a:ext cx="601200" cy="6045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4" name="Google Shape;134;p18"/>
          <p:cNvGrpSpPr/>
          <p:nvPr/>
        </p:nvGrpSpPr>
        <p:grpSpPr>
          <a:xfrm>
            <a:off x="2973986" y="1338725"/>
            <a:ext cx="3196025" cy="3120878"/>
            <a:chOff x="2973986" y="1338725"/>
            <a:chExt cx="3196025" cy="3120878"/>
          </a:xfrm>
        </p:grpSpPr>
        <p:pic>
          <p:nvPicPr>
            <p:cNvPr id="135" name="Google Shape;135;p18"/>
            <p:cNvPicPr preferRelativeResize="0"/>
            <p:nvPr/>
          </p:nvPicPr>
          <p:blipFill rotWithShape="1">
            <a:blip r:embed="rId5">
              <a:alphaModFix/>
            </a:blip>
            <a:srcRect l="29" r="29"/>
            <a:stretch/>
          </p:blipFill>
          <p:spPr>
            <a:xfrm>
              <a:off x="2973986" y="1338725"/>
              <a:ext cx="3196025" cy="312087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6" name="Google Shape;136;p18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3577400" y="1737800"/>
              <a:ext cx="646625" cy="63445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7" name="Google Shape;137;p18"/>
          <p:cNvGrpSpPr/>
          <p:nvPr/>
        </p:nvGrpSpPr>
        <p:grpSpPr>
          <a:xfrm>
            <a:off x="-186900" y="1338725"/>
            <a:ext cx="3196025" cy="3120900"/>
            <a:chOff x="-186900" y="1338725"/>
            <a:chExt cx="3196025" cy="3120900"/>
          </a:xfrm>
        </p:grpSpPr>
        <p:pic>
          <p:nvPicPr>
            <p:cNvPr id="138" name="Google Shape;138;p18"/>
            <p:cNvPicPr preferRelativeResize="0"/>
            <p:nvPr/>
          </p:nvPicPr>
          <p:blipFill rotWithShape="1">
            <a:blip r:embed="rId7">
              <a:alphaModFix/>
            </a:blip>
            <a:srcRect l="29" r="29"/>
            <a:stretch/>
          </p:blipFill>
          <p:spPr>
            <a:xfrm>
              <a:off x="-186900" y="1338725"/>
              <a:ext cx="3196025" cy="31209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9" name="Google Shape;139;p18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409201" y="1685275"/>
              <a:ext cx="646625" cy="63778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0" name="Google Shape;140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6</a:t>
            </a:fld>
            <a:endParaRPr/>
          </a:p>
        </p:txBody>
      </p:sp>
      <p:sp>
        <p:nvSpPr>
          <p:cNvPr id="141" name="Google Shape;141;p18"/>
          <p:cNvSpPr txBox="1"/>
          <p:nvPr/>
        </p:nvSpPr>
        <p:spPr>
          <a:xfrm>
            <a:off x="1621225" y="4534500"/>
            <a:ext cx="271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8"/>
          <p:cNvSpPr txBox="1"/>
          <p:nvPr/>
        </p:nvSpPr>
        <p:spPr>
          <a:xfrm>
            <a:off x="1357875" y="4509825"/>
            <a:ext cx="662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XX and YY components diverge for outer ring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9"/>
          <p:cNvSpPr txBox="1">
            <a:spLocks noGrp="1"/>
          </p:cNvSpPr>
          <p:nvPr>
            <p:ph type="title"/>
          </p:nvPr>
        </p:nvSpPr>
        <p:spPr>
          <a:xfrm>
            <a:off x="695750" y="1556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FHCal Module numbering </a:t>
            </a:r>
            <a:endParaRPr/>
          </a:p>
        </p:txBody>
      </p:sp>
      <p:pic>
        <p:nvPicPr>
          <p:cNvPr id="148" name="Google Shape;148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83478" y="1151524"/>
            <a:ext cx="3542822" cy="30356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89450" y="1151539"/>
            <a:ext cx="3542822" cy="3035686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7</a:t>
            </a:fld>
            <a:endParaRPr/>
          </a:p>
        </p:txBody>
      </p:sp>
      <p:sp>
        <p:nvSpPr>
          <p:cNvPr id="151" name="Google Shape;151;p19"/>
          <p:cNvSpPr txBox="1"/>
          <p:nvPr/>
        </p:nvSpPr>
        <p:spPr>
          <a:xfrm>
            <a:off x="989450" y="4291975"/>
            <a:ext cx="68742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The first and last lines are numbered in the wrong direction. Can we obtain module coordinates from MPDROOT? </a:t>
            </a:r>
            <a:endParaRPr/>
          </a:p>
        </p:txBody>
      </p:sp>
      <p:sp>
        <p:nvSpPr>
          <p:cNvPr id="152" name="Google Shape;152;p19"/>
          <p:cNvSpPr txBox="1"/>
          <p:nvPr/>
        </p:nvSpPr>
        <p:spPr>
          <a:xfrm>
            <a:off x="1880875" y="1070650"/>
            <a:ext cx="4167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Left</a:t>
            </a:r>
            <a:endParaRPr/>
          </a:p>
        </p:txBody>
      </p:sp>
      <p:sp>
        <p:nvSpPr>
          <p:cNvPr id="153" name="Google Shape;153;p19"/>
          <p:cNvSpPr txBox="1"/>
          <p:nvPr/>
        </p:nvSpPr>
        <p:spPr>
          <a:xfrm>
            <a:off x="5186925" y="969400"/>
            <a:ext cx="4167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Right</a:t>
            </a:r>
            <a:endParaRPr/>
          </a:p>
        </p:txBody>
      </p:sp>
      <p:sp>
        <p:nvSpPr>
          <p:cNvPr id="154" name="Google Shape;154;p19"/>
          <p:cNvSpPr/>
          <p:nvPr/>
        </p:nvSpPr>
        <p:spPr>
          <a:xfrm>
            <a:off x="1787800" y="1470850"/>
            <a:ext cx="1946100" cy="1881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highlight>
                <a:schemeClr val="lt1"/>
              </a:highlight>
            </a:endParaRPr>
          </a:p>
        </p:txBody>
      </p:sp>
      <p:sp>
        <p:nvSpPr>
          <p:cNvPr id="155" name="Google Shape;155;p19"/>
          <p:cNvSpPr/>
          <p:nvPr/>
        </p:nvSpPr>
        <p:spPr>
          <a:xfrm>
            <a:off x="1787813" y="3620850"/>
            <a:ext cx="1946100" cy="1881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highlight>
                <a:schemeClr val="lt1"/>
              </a:highlight>
            </a:endParaRPr>
          </a:p>
        </p:txBody>
      </p:sp>
      <p:sp>
        <p:nvSpPr>
          <p:cNvPr id="156" name="Google Shape;156;p19"/>
          <p:cNvSpPr/>
          <p:nvPr/>
        </p:nvSpPr>
        <p:spPr>
          <a:xfrm>
            <a:off x="5246725" y="1470850"/>
            <a:ext cx="1946100" cy="1881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highlight>
                <a:schemeClr val="lt1"/>
              </a:highlight>
            </a:endParaRPr>
          </a:p>
        </p:txBody>
      </p:sp>
      <p:sp>
        <p:nvSpPr>
          <p:cNvPr id="157" name="Google Shape;157;p19"/>
          <p:cNvSpPr/>
          <p:nvPr/>
        </p:nvSpPr>
        <p:spPr>
          <a:xfrm>
            <a:off x="5281838" y="3620850"/>
            <a:ext cx="1946100" cy="1881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highlight>
                <a:schemeClr val="lt1"/>
              </a:highlight>
            </a:endParaRPr>
          </a:p>
        </p:txBody>
      </p:sp>
      <p:cxnSp>
        <p:nvCxnSpPr>
          <p:cNvPr id="158" name="Google Shape;158;p19"/>
          <p:cNvCxnSpPr/>
          <p:nvPr/>
        </p:nvCxnSpPr>
        <p:spPr>
          <a:xfrm>
            <a:off x="1815775" y="1772375"/>
            <a:ext cx="1909800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59" name="Google Shape;159;p19"/>
          <p:cNvCxnSpPr/>
          <p:nvPr/>
        </p:nvCxnSpPr>
        <p:spPr>
          <a:xfrm flipH="1">
            <a:off x="3566525" y="2074500"/>
            <a:ext cx="492300" cy="18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0" name="Google Shape;160;p19"/>
          <p:cNvCxnSpPr/>
          <p:nvPr/>
        </p:nvCxnSpPr>
        <p:spPr>
          <a:xfrm>
            <a:off x="1815775" y="3538000"/>
            <a:ext cx="1909800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1" name="Google Shape;161;p19"/>
          <p:cNvCxnSpPr/>
          <p:nvPr/>
        </p:nvCxnSpPr>
        <p:spPr>
          <a:xfrm flipH="1">
            <a:off x="5242075" y="1760200"/>
            <a:ext cx="1955400" cy="45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2" name="Google Shape;162;p19"/>
          <p:cNvCxnSpPr/>
          <p:nvPr/>
        </p:nvCxnSpPr>
        <p:spPr>
          <a:xfrm flipH="1">
            <a:off x="5288150" y="3538300"/>
            <a:ext cx="1939800" cy="66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3" name="Google Shape;163;p19"/>
          <p:cNvCxnSpPr/>
          <p:nvPr/>
        </p:nvCxnSpPr>
        <p:spPr>
          <a:xfrm>
            <a:off x="4933725" y="2059150"/>
            <a:ext cx="585900" cy="27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0"/>
          <p:cNvSpPr txBox="1">
            <a:spLocks noGrp="1"/>
          </p:cNvSpPr>
          <p:nvPr>
            <p:ph type="title"/>
          </p:nvPr>
        </p:nvSpPr>
        <p:spPr>
          <a:xfrm>
            <a:off x="409200" y="0"/>
            <a:ext cx="8520600" cy="92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Correlation of Q-vectors in FHCal’s rings with reaction plane angle PhiRp</a:t>
            </a:r>
            <a:endParaRPr/>
          </a:p>
        </p:txBody>
      </p:sp>
      <p:sp>
        <p:nvSpPr>
          <p:cNvPr id="169" name="Google Shape;169;p20"/>
          <p:cNvSpPr txBox="1"/>
          <p:nvPr/>
        </p:nvSpPr>
        <p:spPr>
          <a:xfrm>
            <a:off x="1089525" y="929325"/>
            <a:ext cx="1227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Inner ring</a:t>
            </a:r>
            <a:endParaRPr/>
          </a:p>
        </p:txBody>
      </p:sp>
      <p:sp>
        <p:nvSpPr>
          <p:cNvPr id="170" name="Google Shape;170;p20"/>
          <p:cNvSpPr txBox="1"/>
          <p:nvPr/>
        </p:nvSpPr>
        <p:spPr>
          <a:xfrm>
            <a:off x="4224025" y="929325"/>
            <a:ext cx="1375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Middle ring</a:t>
            </a:r>
            <a:endParaRPr/>
          </a:p>
        </p:txBody>
      </p:sp>
      <p:sp>
        <p:nvSpPr>
          <p:cNvPr id="171" name="Google Shape;171;p20"/>
          <p:cNvSpPr txBox="1"/>
          <p:nvPr/>
        </p:nvSpPr>
        <p:spPr>
          <a:xfrm>
            <a:off x="7333800" y="838850"/>
            <a:ext cx="1555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Outer ring</a:t>
            </a:r>
            <a:endParaRPr/>
          </a:p>
        </p:txBody>
      </p:sp>
      <p:grpSp>
        <p:nvGrpSpPr>
          <p:cNvPr id="172" name="Google Shape;172;p20"/>
          <p:cNvGrpSpPr/>
          <p:nvPr/>
        </p:nvGrpSpPr>
        <p:grpSpPr>
          <a:xfrm>
            <a:off x="6124750" y="1338725"/>
            <a:ext cx="3019250" cy="3120900"/>
            <a:chOff x="6124750" y="1338725"/>
            <a:chExt cx="3019250" cy="3120900"/>
          </a:xfrm>
        </p:grpSpPr>
        <p:pic>
          <p:nvPicPr>
            <p:cNvPr id="173" name="Google Shape;173;p20"/>
            <p:cNvPicPr preferRelativeResize="0"/>
            <p:nvPr/>
          </p:nvPicPr>
          <p:blipFill rotWithShape="1">
            <a:blip r:embed="rId3">
              <a:alphaModFix/>
            </a:blip>
            <a:srcRect l="2794" r="2794"/>
            <a:stretch/>
          </p:blipFill>
          <p:spPr>
            <a:xfrm>
              <a:off x="6124750" y="1338725"/>
              <a:ext cx="3019250" cy="31209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4" name="Google Shape;174;p20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613200" y="1701900"/>
              <a:ext cx="601200" cy="6045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75" name="Google Shape;175;p20"/>
          <p:cNvGrpSpPr/>
          <p:nvPr/>
        </p:nvGrpSpPr>
        <p:grpSpPr>
          <a:xfrm>
            <a:off x="2973986" y="1338725"/>
            <a:ext cx="3196025" cy="3120878"/>
            <a:chOff x="2973986" y="1338725"/>
            <a:chExt cx="3196025" cy="3120878"/>
          </a:xfrm>
        </p:grpSpPr>
        <p:pic>
          <p:nvPicPr>
            <p:cNvPr id="176" name="Google Shape;176;p20"/>
            <p:cNvPicPr preferRelativeResize="0"/>
            <p:nvPr/>
          </p:nvPicPr>
          <p:blipFill rotWithShape="1">
            <a:blip r:embed="rId5">
              <a:alphaModFix/>
            </a:blip>
            <a:srcRect l="29" r="29"/>
            <a:stretch/>
          </p:blipFill>
          <p:spPr>
            <a:xfrm>
              <a:off x="2973986" y="1338725"/>
              <a:ext cx="3196025" cy="312087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7" name="Google Shape;177;p20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3577400" y="1737800"/>
              <a:ext cx="646625" cy="63445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78" name="Google Shape;178;p20"/>
          <p:cNvGrpSpPr/>
          <p:nvPr/>
        </p:nvGrpSpPr>
        <p:grpSpPr>
          <a:xfrm>
            <a:off x="-186900" y="1339669"/>
            <a:ext cx="3196025" cy="3119012"/>
            <a:chOff x="-186900" y="1339669"/>
            <a:chExt cx="3196025" cy="3119012"/>
          </a:xfrm>
        </p:grpSpPr>
        <p:pic>
          <p:nvPicPr>
            <p:cNvPr id="179" name="Google Shape;179;p20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-186900" y="1339669"/>
              <a:ext cx="3196025" cy="31190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0" name="Google Shape;180;p20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409201" y="1685275"/>
              <a:ext cx="646625" cy="63778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1" name="Google Shape;181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8</a:t>
            </a:fld>
            <a:endParaRPr/>
          </a:p>
        </p:txBody>
      </p:sp>
      <p:sp>
        <p:nvSpPr>
          <p:cNvPr id="182" name="Google Shape;182;p20"/>
          <p:cNvSpPr txBox="1"/>
          <p:nvPr/>
        </p:nvSpPr>
        <p:spPr>
          <a:xfrm>
            <a:off x="1621225" y="4534500"/>
            <a:ext cx="271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1"/>
          <p:cNvSpPr txBox="1">
            <a:spLocks noGrp="1"/>
          </p:cNvSpPr>
          <p:nvPr>
            <p:ph type="title"/>
          </p:nvPr>
        </p:nvSpPr>
        <p:spPr>
          <a:xfrm>
            <a:off x="409200" y="217025"/>
            <a:ext cx="8520600" cy="92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Ratio of True Resolution and Reco Resolution</a:t>
            </a:r>
            <a:endParaRPr sz="2500"/>
          </a:p>
        </p:txBody>
      </p:sp>
      <p:sp>
        <p:nvSpPr>
          <p:cNvPr id="188" name="Google Shape;188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9</a:t>
            </a:fld>
            <a:endParaRPr/>
          </a:p>
        </p:txBody>
      </p:sp>
      <p:sp>
        <p:nvSpPr>
          <p:cNvPr id="189" name="Google Shape;189;p21"/>
          <p:cNvSpPr txBox="1"/>
          <p:nvPr/>
        </p:nvSpPr>
        <p:spPr>
          <a:xfrm>
            <a:off x="1621225" y="4534500"/>
            <a:ext cx="271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90" name="Google Shape;190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35127" y="1242850"/>
            <a:ext cx="3543487" cy="381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21" descr="R_1=\langle \cos(\Phi_1-\Psi_{RP}) \rangle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56025" y="857725"/>
            <a:ext cx="2579076" cy="27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21"/>
          <p:cNvSpPr txBox="1"/>
          <p:nvPr/>
        </p:nvSpPr>
        <p:spPr>
          <a:xfrm>
            <a:off x="4919250" y="1242850"/>
            <a:ext cx="4314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ru"/>
              <a:t>good agreement for mid-central collisions</a:t>
            </a:r>
            <a:endParaRPr/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ru"/>
              <a:t>necessary to study difference for central collisions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454</Words>
  <Application>Microsoft Office PowerPoint</Application>
  <PresentationFormat>Экран (16:9)</PresentationFormat>
  <Paragraphs>71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Simple Light</vt:lpstr>
      <vt:lpstr>Study of the systematics in determining the symmetry plane for Bi-Bi collisions at √SNN 9.2 GeV in the DCM-QGSM-SMM model</vt:lpstr>
      <vt:lpstr>Collective anisotropic flow </vt:lpstr>
      <vt:lpstr>Scalar product method</vt:lpstr>
      <vt:lpstr>Презентация PowerPoint</vt:lpstr>
      <vt:lpstr>FHCal’s role in scalar product method</vt:lpstr>
      <vt:lpstr>Correlation of Q-vectors in FHCal’s rings with reaction plane angle PhiRp</vt:lpstr>
      <vt:lpstr> FHCal Module numbering </vt:lpstr>
      <vt:lpstr>Correlation of Q-vectors in FHCal’s rings with reaction plane angle PhiRp</vt:lpstr>
      <vt:lpstr>Ratio of True Resolution and Reco Resolution</vt:lpstr>
      <vt:lpstr>Summary</vt:lpstr>
      <vt:lpstr>Thanks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of the systematics in determining the symmetry plane for Bi-Bi collisions at √SNN 9.2 GeV in the DCM-QGSM-SMM model</dc:title>
  <dc:creator>USER</dc:creator>
  <cp:lastModifiedBy>USER</cp:lastModifiedBy>
  <cp:revision>3</cp:revision>
  <dcterms:modified xsi:type="dcterms:W3CDTF">2022-06-13T11:56:16Z</dcterms:modified>
</cp:coreProperties>
</file>