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3800" cy="7562850"/>
  <p:notesSz cx="100838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34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079735" cy="755903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997" y="3611702"/>
            <a:ext cx="8807805" cy="636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8119" y="2235308"/>
            <a:ext cx="8887561" cy="2510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6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79735" cy="755903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FCalPulse</a:t>
            </a:r>
            <a:r>
              <a:rPr spc="-55" dirty="0"/>
              <a:t> </a:t>
            </a:r>
            <a:r>
              <a:rPr dirty="0"/>
              <a:t>modeling</a:t>
            </a:r>
            <a:r>
              <a:rPr spc="-40" dirty="0"/>
              <a:t> </a:t>
            </a:r>
            <a:r>
              <a:rPr spc="5" dirty="0"/>
              <a:t>progress</a:t>
            </a:r>
            <a:r>
              <a:rPr spc="-50" dirty="0"/>
              <a:t> </a:t>
            </a:r>
            <a:r>
              <a:rPr dirty="0"/>
              <a:t>report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5050" y="4874209"/>
            <a:ext cx="16874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 err="1" smtClean="0">
                <a:latin typeface="Arial MT"/>
                <a:cs typeface="Arial MT"/>
              </a:rPr>
              <a:t>M.</a:t>
            </a:r>
            <a:r>
              <a:rPr sz="1800" spc="-5" dirty="0" err="1" smtClean="0">
                <a:latin typeface="Arial MT"/>
                <a:cs typeface="Arial MT"/>
              </a:rPr>
              <a:t>Manashova</a:t>
            </a:r>
            <a:r>
              <a:rPr sz="1800" spc="-5" dirty="0" smtClean="0">
                <a:latin typeface="Arial MT"/>
                <a:cs typeface="Arial MT"/>
              </a:rPr>
              <a:t> </a:t>
            </a:r>
            <a:r>
              <a:rPr sz="1800" dirty="0" smtClean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23/05</a:t>
            </a:r>
            <a:r>
              <a:rPr sz="1800" spc="5" dirty="0">
                <a:latin typeface="Arial MT"/>
                <a:cs typeface="Arial MT"/>
              </a:rPr>
              <a:t>/</a:t>
            </a:r>
            <a:r>
              <a:rPr sz="1800" dirty="0">
                <a:latin typeface="Arial MT"/>
                <a:cs typeface="Arial MT"/>
              </a:rPr>
              <a:t>2022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5759" y="365759"/>
            <a:ext cx="2779776" cy="25603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19" y="1737360"/>
            <a:ext cx="9070848" cy="483717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52029" y="6341161"/>
            <a:ext cx="5232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E,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MeV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3464" y="2629154"/>
            <a:ext cx="196215" cy="4883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 MT"/>
                <a:cs typeface="Arial MT"/>
              </a:rPr>
              <a:t>entries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6983" y="238455"/>
            <a:ext cx="906399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/>
              <a:t>D</a:t>
            </a:r>
            <a:r>
              <a:rPr sz="3200" spc="-10" dirty="0" smtClean="0"/>
              <a:t>eposit</a:t>
            </a:r>
            <a:r>
              <a:rPr lang="en-US" sz="3200" spc="-10" dirty="0" smtClean="0"/>
              <a:t>ed</a:t>
            </a:r>
            <a:r>
              <a:rPr sz="3200" spc="-10" dirty="0" smtClean="0"/>
              <a:t> </a:t>
            </a:r>
            <a:r>
              <a:rPr sz="3200" spc="-10" dirty="0"/>
              <a:t>energy</a:t>
            </a:r>
            <a:r>
              <a:rPr sz="3200" spc="5" dirty="0"/>
              <a:t> </a:t>
            </a:r>
            <a:r>
              <a:rPr sz="3200" spc="-10" dirty="0"/>
              <a:t>distribution</a:t>
            </a:r>
            <a:r>
              <a:rPr sz="3200" spc="20" dirty="0"/>
              <a:t> </a:t>
            </a:r>
            <a:r>
              <a:rPr sz="3200" dirty="0"/>
              <a:t>(without</a:t>
            </a:r>
            <a:r>
              <a:rPr sz="3200" spc="-50" dirty="0"/>
              <a:t> </a:t>
            </a:r>
            <a:r>
              <a:rPr sz="3200" spc="-10" dirty="0"/>
              <a:t>split)</a:t>
            </a:r>
            <a:endParaRPr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7096" y="238201"/>
            <a:ext cx="756094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/>
              <a:t>D</a:t>
            </a:r>
            <a:r>
              <a:rPr sz="3200" spc="-10" dirty="0" smtClean="0"/>
              <a:t>eposit</a:t>
            </a:r>
            <a:r>
              <a:rPr lang="en-US" sz="3200" spc="-10" dirty="0" smtClean="0"/>
              <a:t>ed</a:t>
            </a:r>
            <a:r>
              <a:rPr sz="3200" spc="-15" dirty="0" smtClean="0"/>
              <a:t> </a:t>
            </a:r>
            <a:r>
              <a:rPr sz="3200" spc="-10" dirty="0"/>
              <a:t>energy</a:t>
            </a:r>
            <a:r>
              <a:rPr sz="3200" dirty="0"/>
              <a:t> </a:t>
            </a:r>
            <a:r>
              <a:rPr sz="3200" spc="-10" dirty="0"/>
              <a:t>distribution</a:t>
            </a:r>
            <a:r>
              <a:rPr sz="3200" spc="15" dirty="0"/>
              <a:t> </a:t>
            </a:r>
            <a:r>
              <a:rPr sz="3200" spc="-5" dirty="0"/>
              <a:t>in</a:t>
            </a:r>
            <a:r>
              <a:rPr sz="3200" spc="15" dirty="0"/>
              <a:t> </a:t>
            </a:r>
            <a:r>
              <a:rPr sz="3200" spc="-5" dirty="0"/>
              <a:t>cell</a:t>
            </a:r>
            <a:endParaRPr sz="3200" dirty="0"/>
          </a:p>
        </p:txBody>
      </p:sp>
      <p:grpSp>
        <p:nvGrpSpPr>
          <p:cNvPr id="3" name="object 3"/>
          <p:cNvGrpSpPr/>
          <p:nvPr/>
        </p:nvGrpSpPr>
        <p:grpSpPr>
          <a:xfrm>
            <a:off x="182879" y="1554480"/>
            <a:ext cx="9641205" cy="2651760"/>
            <a:chOff x="182879" y="1554480"/>
            <a:chExt cx="9641205" cy="26517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879" y="1554480"/>
              <a:ext cx="4870704" cy="26517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53583" y="1554480"/>
              <a:ext cx="4770120" cy="2599943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213359" y="4279392"/>
            <a:ext cx="9424670" cy="2578735"/>
            <a:chOff x="213359" y="4279392"/>
            <a:chExt cx="9424670" cy="257873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359" y="4285488"/>
              <a:ext cx="4724400" cy="257251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37759" y="4279392"/>
              <a:ext cx="4700016" cy="256032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101846" y="4054221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41130" y="4004564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75369" y="6707225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10405" y="6707225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5808" y="1983233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13970" y="1891793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6068" y="4647566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80747" y="4647566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7096" y="238201"/>
            <a:ext cx="756094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200" spc="-10" dirty="0" smtClean="0"/>
              <a:t>D</a:t>
            </a:r>
            <a:r>
              <a:rPr sz="3200" spc="-10" dirty="0" smtClean="0"/>
              <a:t>eposit</a:t>
            </a:r>
            <a:r>
              <a:rPr lang="en-US" sz="3200" spc="-10" dirty="0" smtClean="0"/>
              <a:t>ed</a:t>
            </a:r>
            <a:r>
              <a:rPr sz="3200" spc="-15" dirty="0" smtClean="0"/>
              <a:t> </a:t>
            </a:r>
            <a:r>
              <a:rPr sz="3200" spc="-10" dirty="0"/>
              <a:t>energy</a:t>
            </a:r>
            <a:r>
              <a:rPr sz="3200" dirty="0"/>
              <a:t> </a:t>
            </a:r>
            <a:r>
              <a:rPr sz="3200" spc="-10" dirty="0"/>
              <a:t>distribution</a:t>
            </a:r>
            <a:r>
              <a:rPr sz="3200" spc="15" dirty="0"/>
              <a:t> </a:t>
            </a:r>
            <a:r>
              <a:rPr sz="3200" spc="-5" dirty="0"/>
              <a:t>in</a:t>
            </a:r>
            <a:r>
              <a:rPr sz="3200" spc="15" dirty="0"/>
              <a:t> </a:t>
            </a:r>
            <a:r>
              <a:rPr sz="3200" spc="-5" dirty="0"/>
              <a:t>cell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79" y="1554480"/>
            <a:ext cx="9540240" cy="259994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04800" y="4279392"/>
            <a:ext cx="9424670" cy="2590800"/>
            <a:chOff x="304800" y="4279392"/>
            <a:chExt cx="9424670" cy="25908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4800" y="4297680"/>
              <a:ext cx="4724400" cy="257251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29200" y="4279392"/>
              <a:ext cx="4700015" cy="256032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965575" y="3962781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4750" y="6679793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57015" y="6707225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58250" y="4004564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5808" y="1983233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7566" y="4739006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63627" y="4647566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13970" y="1983233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5810" y="140665"/>
            <a:ext cx="446913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/>
              <a:t>cell</a:t>
            </a:r>
            <a:r>
              <a:rPr sz="4400" spc="-15" dirty="0"/>
              <a:t> </a:t>
            </a:r>
            <a:r>
              <a:rPr sz="4400" spc="-5" dirty="0"/>
              <a:t>visualization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495" y="1371600"/>
            <a:ext cx="9540240" cy="55778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2741" y="140665"/>
            <a:ext cx="125539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340" dirty="0"/>
              <a:t>T</a:t>
            </a:r>
            <a:r>
              <a:rPr sz="4400" spc="-5" dirty="0"/>
              <a:t>ask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98119" y="2235308"/>
            <a:ext cx="8337550" cy="251015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338455" indent="-326390">
              <a:lnSpc>
                <a:spcPct val="100000"/>
              </a:lnSpc>
              <a:spcBef>
                <a:spcPts val="1490"/>
              </a:spcBef>
              <a:buSzPct val="45312"/>
              <a:buFont typeface="Wingdings"/>
              <a:buChar char=""/>
              <a:tabLst>
                <a:tab pos="338455" algn="l"/>
                <a:tab pos="339090" algn="l"/>
              </a:tabLst>
            </a:pPr>
            <a:r>
              <a:rPr sz="3200" spc="-5" dirty="0">
                <a:latin typeface="Arial MT"/>
                <a:cs typeface="Arial MT"/>
              </a:rPr>
              <a:t>do the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particles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get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into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the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LAr?</a:t>
            </a:r>
            <a:endParaRPr sz="3200" dirty="0">
              <a:latin typeface="Arial MT"/>
              <a:cs typeface="Arial MT"/>
            </a:endParaRPr>
          </a:p>
          <a:p>
            <a:pPr marL="338455" indent="-326390">
              <a:lnSpc>
                <a:spcPct val="100000"/>
              </a:lnSpc>
              <a:spcBef>
                <a:spcPts val="1390"/>
              </a:spcBef>
              <a:buSzPct val="45312"/>
              <a:buFont typeface="Wingdings"/>
              <a:buChar char=""/>
              <a:tabLst>
                <a:tab pos="338455" algn="l"/>
                <a:tab pos="339090" algn="l"/>
              </a:tabLst>
            </a:pPr>
            <a:r>
              <a:rPr sz="3200" dirty="0">
                <a:latin typeface="Arial MT"/>
                <a:cs typeface="Arial MT"/>
              </a:rPr>
              <a:t>split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LAr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into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phi-z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(8x8)</a:t>
            </a:r>
            <a:endParaRPr sz="3200" dirty="0">
              <a:latin typeface="Arial MT"/>
              <a:cs typeface="Arial MT"/>
            </a:endParaRPr>
          </a:p>
          <a:p>
            <a:pPr marL="338455" marR="5080" indent="-326390">
              <a:lnSpc>
                <a:spcPct val="100000"/>
              </a:lnSpc>
              <a:spcBef>
                <a:spcPts val="1420"/>
              </a:spcBef>
              <a:buSzPct val="45312"/>
              <a:buFont typeface="Wingdings"/>
              <a:buChar char=""/>
              <a:tabLst>
                <a:tab pos="338455" algn="l"/>
                <a:tab pos="339090" algn="l"/>
              </a:tabLst>
            </a:pPr>
            <a:r>
              <a:rPr sz="3200" spc="-5" dirty="0">
                <a:latin typeface="Arial MT"/>
                <a:cs typeface="Arial MT"/>
              </a:rPr>
              <a:t>generate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events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and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get the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distribution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of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 smtClean="0">
                <a:latin typeface="Arial MT"/>
                <a:cs typeface="Arial MT"/>
              </a:rPr>
              <a:t>deposit</a:t>
            </a:r>
            <a:r>
              <a:rPr lang="en-US" sz="3200" spc="-5" dirty="0" smtClean="0">
                <a:latin typeface="Arial MT"/>
                <a:cs typeface="Arial MT"/>
              </a:rPr>
              <a:t>ed</a:t>
            </a:r>
            <a:r>
              <a:rPr sz="3200" spc="-30" dirty="0" smtClean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energy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 </a:t>
            </a:r>
            <a:r>
              <a:rPr sz="3200" dirty="0">
                <a:latin typeface="Arial MT"/>
                <a:cs typeface="Arial MT"/>
              </a:rPr>
              <a:t>each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(8x8).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9258" y="140665"/>
            <a:ext cx="578675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45454"/>
              <a:tabLst>
                <a:tab pos="338455" algn="l"/>
                <a:tab pos="339090" algn="l"/>
              </a:tabLst>
            </a:pPr>
            <a:r>
              <a:rPr sz="4400" b="1" spc="-5" dirty="0">
                <a:solidFill>
                  <a:srgbClr val="FFFFFF"/>
                </a:solidFill>
                <a:latin typeface="Arial"/>
                <a:cs typeface="Arial"/>
              </a:rPr>
              <a:t>Divide</a:t>
            </a:r>
            <a:r>
              <a:rPr sz="44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rgbClr val="FFFFFF"/>
                </a:solidFill>
                <a:latin typeface="Arial"/>
                <a:cs typeface="Arial"/>
              </a:rPr>
              <a:t>LAr into</a:t>
            </a:r>
            <a:r>
              <a:rPr sz="4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FFFFFF"/>
                </a:solidFill>
                <a:latin typeface="Arial"/>
                <a:cs typeface="Arial"/>
              </a:rPr>
              <a:t>phi-z</a:t>
            </a:r>
            <a:endParaRPr sz="44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3120" y="1828800"/>
            <a:ext cx="7315200" cy="19202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11679" y="4572000"/>
            <a:ext cx="7498080" cy="173736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09040" y="5972302"/>
            <a:ext cx="17494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split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into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64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parts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8x8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5210" y="2038858"/>
            <a:ext cx="409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LAr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gap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4330" y="238201"/>
            <a:ext cx="661492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 smtClean="0"/>
              <a:t>Deposit</a:t>
            </a:r>
            <a:r>
              <a:rPr lang="en-US" sz="3200" spc="-5" dirty="0" smtClean="0"/>
              <a:t>ed</a:t>
            </a:r>
            <a:r>
              <a:rPr sz="3200" spc="-15" dirty="0" smtClean="0"/>
              <a:t> </a:t>
            </a:r>
            <a:r>
              <a:rPr sz="3200" spc="-10" dirty="0"/>
              <a:t>energy</a:t>
            </a:r>
            <a:r>
              <a:rPr sz="3200" spc="-20" dirty="0"/>
              <a:t> </a:t>
            </a:r>
            <a:r>
              <a:rPr sz="3200" spc="-10" dirty="0"/>
              <a:t>distribution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6759" y="1767840"/>
            <a:ext cx="3941064" cy="238658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4959" y="1868424"/>
            <a:ext cx="3938016" cy="21823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8095" y="4379976"/>
            <a:ext cx="3898391" cy="23835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55335" y="4379976"/>
            <a:ext cx="4020312" cy="238353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56854" y="1877188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39217" y="1982979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1568" y="4452747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4813" y="4452747"/>
            <a:ext cx="168910" cy="40957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00" spc="-10" dirty="0">
                <a:latin typeface="Arial MT"/>
                <a:cs typeface="Arial MT"/>
              </a:rPr>
              <a:t>en</a:t>
            </a:r>
            <a:r>
              <a:rPr sz="1000" spc="5" dirty="0">
                <a:latin typeface="Arial MT"/>
                <a:cs typeface="Arial MT"/>
              </a:rPr>
              <a:t>t</a:t>
            </a:r>
            <a:r>
              <a:rPr sz="1000" dirty="0">
                <a:latin typeface="Arial MT"/>
                <a:cs typeface="Arial MT"/>
              </a:rPr>
              <a:t>r</a:t>
            </a:r>
            <a:r>
              <a:rPr sz="1000" spc="15" dirty="0">
                <a:latin typeface="Arial MT"/>
                <a:cs typeface="Arial MT"/>
              </a:rPr>
              <a:t>i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dirty="0">
                <a:latin typeface="Arial MT"/>
                <a:cs typeface="Arial MT"/>
              </a:rPr>
              <a:t>s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7970" y="4012184"/>
            <a:ext cx="4400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21597" y="3962781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0405" y="6563359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21597" y="6563359"/>
            <a:ext cx="287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Arial MT"/>
                <a:cs typeface="Arial MT"/>
              </a:rPr>
              <a:t>E,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000" spc="5" dirty="0">
                <a:latin typeface="Arial MT"/>
                <a:cs typeface="Arial MT"/>
              </a:rPr>
              <a:t>M</a:t>
            </a:r>
            <a:r>
              <a:rPr sz="1000" spc="-10" dirty="0">
                <a:latin typeface="Arial MT"/>
                <a:cs typeface="Arial MT"/>
              </a:rPr>
              <a:t>e</a:t>
            </a:r>
            <a:r>
              <a:rPr sz="1000" spc="5" dirty="0">
                <a:latin typeface="Arial MT"/>
                <a:cs typeface="Arial MT"/>
              </a:rPr>
              <a:t>V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28598" y="272794"/>
          <a:ext cx="7106283" cy="7185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1610"/>
                <a:gridCol w="1451610"/>
                <a:gridCol w="1451609"/>
                <a:gridCol w="1452245"/>
                <a:gridCol w="1299209"/>
              </a:tblGrid>
              <a:tr h="94894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8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event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5" dirty="0">
                          <a:latin typeface="Arial MT"/>
                          <a:cs typeface="Arial MT"/>
                        </a:rPr>
                        <a:t>Volume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Parent</a:t>
                      </a:r>
                      <a:r>
                        <a:rPr sz="18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ID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E_dep(step)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MeV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30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_dep_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  al,</a:t>
                      </a:r>
                      <a:r>
                        <a:rPr sz="18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MeV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764286">
                <a:tc rowSpan="3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Cavity_Logi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cal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9.50539e-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0.0010433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1440" marR="3048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2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117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W</a:t>
                      </a:r>
                      <a:r>
                        <a:rPr sz="1800" spc="1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l_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800" spc="-20" dirty="0">
                          <a:latin typeface="Arial MT"/>
                          <a:cs typeface="Arial MT"/>
                        </a:rPr>
                        <a:t>g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800" spc="-1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a   </a:t>
                      </a:r>
                      <a:r>
                        <a:rPr sz="1800" spc="-5" dirty="0">
                          <a:latin typeface="Arial MT"/>
                          <a:cs typeface="Arial MT"/>
                        </a:rPr>
                        <a:t>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0.00104224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2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Cavity_Logi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cal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1.55968e-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28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574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Ca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_Log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  cal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5" dirty="0">
                          <a:latin typeface="Arial MT"/>
                          <a:cs typeface="Arial MT"/>
                        </a:rPr>
                        <a:t>1.05857e-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0.0010434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1440" marR="3048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440944">
                <a:tc rowSpan="4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5" dirty="0">
                          <a:latin typeface="Arial MT"/>
                          <a:cs typeface="Arial MT"/>
                        </a:rPr>
                        <a:t>33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C8201E"/>
                          </a:solidFill>
                          <a:latin typeface="Arial MT"/>
                          <a:cs typeface="Arial MT"/>
                        </a:rPr>
                        <a:t>Gap_LAr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0.00863106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1.38503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74320" marR="30480">
                        <a:lnSpc>
                          <a:spcPct val="100000"/>
                        </a:lnSpc>
                      </a:pPr>
                      <a:r>
                        <a:rPr sz="1800" spc="1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Why</a:t>
                      </a:r>
                      <a:r>
                        <a:rPr sz="1800" spc="-9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do</a:t>
                      </a:r>
                      <a:r>
                        <a:rPr sz="1800" spc="-5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How</a:t>
                      </a:r>
                      <a:r>
                        <a:rPr sz="1800" spc="-4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to</a:t>
                      </a:r>
                      <a:r>
                        <a:rPr sz="1800" spc="-4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so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2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574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Ca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800" spc="-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800" spc="5" dirty="0">
                          <a:latin typeface="Arial MT"/>
                          <a:cs typeface="Arial MT"/>
                        </a:rPr>
                        <a:t>_Log</a:t>
                      </a:r>
                      <a:r>
                        <a:rPr sz="1800" dirty="0">
                          <a:latin typeface="Arial MT"/>
                          <a:cs typeface="Arial MT"/>
                        </a:rPr>
                        <a:t>i  cal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5" dirty="0">
                          <a:latin typeface="Arial MT"/>
                          <a:cs typeface="Arial MT"/>
                        </a:rPr>
                        <a:t>3.47767e-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2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Arial MT"/>
                          <a:cs typeface="Arial MT"/>
                        </a:rPr>
                        <a:t>Wall_Logica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l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5" dirty="0">
                          <a:latin typeface="Arial MT"/>
                          <a:cs typeface="Arial MT"/>
                        </a:rPr>
                        <a:t>0.0228112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7643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C8201E"/>
                          </a:solidFill>
                          <a:latin typeface="Arial MT"/>
                          <a:cs typeface="Arial MT"/>
                        </a:rPr>
                        <a:t>Gap_Lar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...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...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0.0101844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...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44604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34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dirty="0">
                          <a:solidFill>
                            <a:srgbClr val="C8201E"/>
                          </a:solidFill>
                          <a:latin typeface="Arial MT"/>
                          <a:cs typeface="Arial MT"/>
                        </a:rPr>
                        <a:t>Gap_LAr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0.0260677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1.4682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254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43216" y="1188720"/>
            <a:ext cx="2636519" cy="294436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365415" y="5423408"/>
            <a:ext cx="26339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articles</a:t>
            </a:r>
            <a:r>
              <a:rPr sz="1800" spc="-9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not</a:t>
            </a:r>
            <a:r>
              <a:rPr sz="1800" spc="-2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enter</a:t>
            </a:r>
            <a:r>
              <a:rPr sz="1800" spc="-3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1800" spc="-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LAr?</a:t>
            </a:r>
            <a:endParaRPr sz="1800">
              <a:latin typeface="Arial MT"/>
              <a:cs typeface="Arial MT"/>
            </a:endParaRPr>
          </a:p>
          <a:p>
            <a:pPr marL="64135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lve</a:t>
            </a:r>
            <a:r>
              <a:rPr sz="18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it?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61" y="238455"/>
            <a:ext cx="745744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Radiation</a:t>
            </a:r>
            <a:r>
              <a:rPr sz="3200" spc="5" dirty="0"/>
              <a:t> </a:t>
            </a:r>
            <a:r>
              <a:rPr sz="3200" spc="-15" dirty="0"/>
              <a:t>environment</a:t>
            </a:r>
            <a:r>
              <a:rPr sz="3200" spc="75" dirty="0"/>
              <a:t> </a:t>
            </a:r>
            <a:r>
              <a:rPr sz="3200" spc="-10" dirty="0"/>
              <a:t>for</a:t>
            </a:r>
            <a:r>
              <a:rPr sz="3200" spc="20" dirty="0"/>
              <a:t> </a:t>
            </a:r>
            <a:r>
              <a:rPr sz="3200" spc="-10" dirty="0"/>
              <a:t>beta source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262127" y="1188720"/>
            <a:ext cx="9613900" cy="5486400"/>
            <a:chOff x="262127" y="1188720"/>
            <a:chExt cx="9613900" cy="54864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2127" y="1371600"/>
              <a:ext cx="8790432" cy="53035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5951" y="1188720"/>
              <a:ext cx="2639568" cy="29443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8119" y="1748155"/>
            <a:ext cx="7680959" cy="1000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8455" marR="5080" indent="-326390">
              <a:lnSpc>
                <a:spcPct val="100000"/>
              </a:lnSpc>
              <a:spcBef>
                <a:spcPts val="90"/>
              </a:spcBef>
              <a:buSzPct val="45312"/>
              <a:buFont typeface="Wingdings"/>
              <a:buChar char=""/>
              <a:tabLst>
                <a:tab pos="338455" algn="l"/>
                <a:tab pos="339090" algn="l"/>
              </a:tabLst>
            </a:pPr>
            <a:r>
              <a:rPr sz="3200" spc="-5" dirty="0">
                <a:latin typeface="Arial MT"/>
                <a:cs typeface="Arial MT"/>
              </a:rPr>
              <a:t>The next meeting is scheduled for Friday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05/27/2022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79735" cy="755903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7217" y="3611702"/>
            <a:ext cx="584327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Thank</a:t>
            </a:r>
            <a:r>
              <a:rPr spc="-85" dirty="0"/>
              <a:t> </a:t>
            </a:r>
            <a:r>
              <a:rPr spc="-20" dirty="0"/>
              <a:t>you</a:t>
            </a:r>
            <a:r>
              <a:rPr spc="10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spc="5" dirty="0"/>
              <a:t>attention!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79735" cy="755903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FCalPulse</a:t>
            </a:r>
            <a:r>
              <a:rPr spc="-55" dirty="0"/>
              <a:t> </a:t>
            </a:r>
            <a:r>
              <a:rPr dirty="0"/>
              <a:t>modeling</a:t>
            </a:r>
            <a:r>
              <a:rPr spc="-40" dirty="0"/>
              <a:t> </a:t>
            </a:r>
            <a:r>
              <a:rPr spc="5" dirty="0"/>
              <a:t>progress</a:t>
            </a:r>
            <a:r>
              <a:rPr spc="-50" dirty="0"/>
              <a:t> </a:t>
            </a:r>
            <a:r>
              <a:rPr dirty="0"/>
              <a:t>report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5050" y="4874209"/>
            <a:ext cx="19922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 err="1" smtClean="0">
                <a:latin typeface="Arial MT"/>
                <a:cs typeface="Arial MT"/>
              </a:rPr>
              <a:t>M.</a:t>
            </a:r>
            <a:r>
              <a:rPr sz="1800" spc="-5" dirty="0" err="1" smtClean="0">
                <a:latin typeface="Arial MT"/>
                <a:cs typeface="Arial MT"/>
              </a:rPr>
              <a:t>Manashova</a:t>
            </a:r>
            <a:r>
              <a:rPr sz="1800" spc="-5" dirty="0" smtClean="0">
                <a:latin typeface="Arial MT"/>
                <a:cs typeface="Arial MT"/>
              </a:rPr>
              <a:t> </a:t>
            </a:r>
            <a:r>
              <a:rPr sz="1800" dirty="0" smtClean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06/</a:t>
            </a:r>
            <a:r>
              <a:rPr sz="1800" spc="5" dirty="0">
                <a:latin typeface="Arial MT"/>
                <a:cs typeface="Arial MT"/>
              </a:rPr>
              <a:t>0</a:t>
            </a:r>
            <a:r>
              <a:rPr sz="1800" dirty="0">
                <a:latin typeface="Arial MT"/>
                <a:cs typeface="Arial MT"/>
              </a:rPr>
              <a:t>6/</a:t>
            </a:r>
            <a:r>
              <a:rPr sz="1800" spc="5" dirty="0">
                <a:latin typeface="Arial MT"/>
                <a:cs typeface="Arial MT"/>
              </a:rPr>
              <a:t>2</a:t>
            </a:r>
            <a:r>
              <a:rPr sz="1800" dirty="0">
                <a:latin typeface="Arial MT"/>
                <a:cs typeface="Arial MT"/>
              </a:rPr>
              <a:t>02</a:t>
            </a:r>
            <a:r>
              <a:rPr sz="1800" spc="-5" dirty="0">
                <a:latin typeface="Arial MT"/>
                <a:cs typeface="Arial MT"/>
              </a:rPr>
              <a:t>2</a:t>
            </a:r>
            <a:endParaRPr sz="1800" dirty="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5759" y="365759"/>
            <a:ext cx="2779776" cy="25603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233</Words>
  <Application>Microsoft Office PowerPoint</Application>
  <PresentationFormat>Произвольный</PresentationFormat>
  <Paragraphs>116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FCalPulse modeling progress report</vt:lpstr>
      <vt:lpstr>Task</vt:lpstr>
      <vt:lpstr>Презентация PowerPoint</vt:lpstr>
      <vt:lpstr>Deposited energy distribution</vt:lpstr>
      <vt:lpstr>Презентация PowerPoint</vt:lpstr>
      <vt:lpstr>Radiation environment for beta source</vt:lpstr>
      <vt:lpstr>Презентация PowerPoint</vt:lpstr>
      <vt:lpstr>Thank you for attention!</vt:lpstr>
      <vt:lpstr>FCalPulse modeling progress report</vt:lpstr>
      <vt:lpstr>Deposited energy distribution (without split)</vt:lpstr>
      <vt:lpstr>Deposited energy distribution in cell</vt:lpstr>
      <vt:lpstr>Deposited energy distribution in cell</vt:lpstr>
      <vt:lpstr>cell visualization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FCalPulse modeling progress report</dc:title>
  <cp:lastModifiedBy>Munira</cp:lastModifiedBy>
  <cp:revision>1</cp:revision>
  <dcterms:created xsi:type="dcterms:W3CDTF">2022-06-09T19:00:59Z</dcterms:created>
  <dcterms:modified xsi:type="dcterms:W3CDTF">2022-06-09T19:03:37Z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2022-06-09T00:00:00Z</vt:filetime>
  </property>
</Properties>
</file>