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10">
  <p:sldMasterIdLst>
    <p:sldMasterId id="2147483648" r:id="rId1"/>
  </p:sldMasterIdLst>
  <p:notesMasterIdLst>
    <p:notesMasterId r:id="rId9"/>
  </p:notesMasterIdLst>
  <p:sldIdLst>
    <p:sldId id="258" r:id="rId2"/>
    <p:sldId id="1419" r:id="rId3"/>
    <p:sldId id="1416" r:id="rId4"/>
    <p:sldId id="1423" r:id="rId5"/>
    <p:sldId id="1432" r:id="rId6"/>
    <p:sldId id="1427" r:id="rId7"/>
    <p:sldId id="1431" r:id="rId8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18" autoAdjust="0"/>
    <p:restoredTop sz="86509" autoAdjust="0"/>
  </p:normalViewPr>
  <p:slideViewPr>
    <p:cSldViewPr snapToGrid="0">
      <p:cViewPr varScale="1">
        <p:scale>
          <a:sx n="85" d="100"/>
          <a:sy n="85" d="100"/>
        </p:scale>
        <p:origin x="184" y="6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5" d="100"/>
        <a:sy n="15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237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8136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C542717E-1640-4172-85BE-6497F10C5329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2" y="9430092"/>
            <a:ext cx="2945660" cy="498135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06950F27-56CC-4365-B984-94E325866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682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768" y="4777959"/>
            <a:ext cx="5438140" cy="3909238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50F27-56CC-4365-B984-94E32586636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060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50F27-56CC-4365-B984-94E32586636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154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50F27-56CC-4365-B984-94E32586636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400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50F27-56CC-4365-B984-94E32586636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629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50F27-56CC-4365-B984-94E32586636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282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21.10.2019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/>
              <a:t>V.Golovatyuk, Status of the MPD,   IVth MPD Collaboration Meeting, Warsaw, October 21-25 2019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D87-0678-46A9-9687-68872CFD6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345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21.10.2019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/>
              <a:t>V.Golovatyuk, Status of the MPD,   IVth MPD Collaboration Meeting, Warsaw, October 21-25 2019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D87-0678-46A9-9687-68872CFD6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170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21.10.2019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/>
              <a:t>V.Golovatyuk, Status of the MPD,   IVth MPD Collaboration Meeting, Warsaw, October 21-25 2019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D87-0678-46A9-9687-68872CFD6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472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21.10.2019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dirty="0" err="1"/>
              <a:t>V.Golovatyuk</a:t>
            </a:r>
            <a:r>
              <a:rPr lang="en" dirty="0"/>
              <a:t>, Status of the MPD,   </a:t>
            </a:r>
            <a:r>
              <a:rPr lang="en" dirty="0" err="1"/>
              <a:t>IVth</a:t>
            </a:r>
            <a:r>
              <a:rPr lang="en" dirty="0"/>
              <a:t> MPD Collaboration Meeting, Warsaw, October 21-25 2019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D87-0678-46A9-9687-68872CFD6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354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21.10.2019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/>
              <a:t>V.Golovatyuk, Status of the MPD,   IVth MPD Collaboration Meeting, Warsaw, October 21-25 2019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D87-0678-46A9-9687-68872CFD6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644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21.10.2019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/>
              <a:t>V.Golovatyuk, Status of the MPD,   IVth MPD Collaboration Meeting, Warsaw, October 21-25 2019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D87-0678-46A9-9687-68872CFD6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991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21.10.2019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/>
              <a:t>V.Golovatyuk, Status of the MPD,   IVth MPD Collaboration Meeting, Warsaw, October 21-25 2019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D87-0678-46A9-9687-68872CFD6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228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21.10.2019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/>
              <a:t>V.Golovatyuk, Status of the MPD,   IVth MPD Collaboration Meeting, Warsaw, October 21-25 2019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D87-0678-46A9-9687-68872CFD6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353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4952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21.10.2019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/>
              <a:t>V.Golovatyuk, Status of the MPD,   IVth MPD Collaboration Meeting, Warsaw, October 21-25 2019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D87-0678-46A9-9687-68872CFD6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06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21.10.2019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/>
              <a:t>V.Golovatyuk, Status of the MPD,   IVth MPD Collaboration Meeting, Warsaw, October 21-25 2019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D87-0678-46A9-9687-68872CFD6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879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21.10.2019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"/>
              <a:t>V.Golovatyuk, Status of the MPD,   IVth MPD Collaboration Meeting, Warsaw, October 21-25 2019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35D87-0678-46A9-9687-68872CFD6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356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583113" y="2624138"/>
            <a:ext cx="284122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900" b="1" dirty="0">
                <a:solidFill>
                  <a:srgbClr val="0000FF"/>
                </a:solidFill>
              </a:rPr>
              <a:t>Viacheslav Golovatyuk</a:t>
            </a:r>
          </a:p>
          <a:p>
            <a:pPr eaLnBrk="1" hangingPunct="1"/>
            <a:r>
              <a:rPr lang="en-US" sz="1900" b="1" dirty="0">
                <a:solidFill>
                  <a:srgbClr val="0000FF"/>
                </a:solidFill>
              </a:rPr>
              <a:t>    </a:t>
            </a:r>
            <a:r>
              <a:rPr lang="ru-RU" sz="1900" b="1" dirty="0">
                <a:solidFill>
                  <a:srgbClr val="0000FF"/>
                </a:solidFill>
              </a:rPr>
              <a:t>  </a:t>
            </a:r>
            <a:r>
              <a:rPr lang="en-US" sz="1900" b="1" dirty="0">
                <a:solidFill>
                  <a:srgbClr val="0000FF"/>
                </a:solidFill>
              </a:rPr>
              <a:t>      </a:t>
            </a:r>
            <a:r>
              <a:rPr lang="ru-RU" sz="1900" b="1" dirty="0">
                <a:solidFill>
                  <a:srgbClr val="0000FF"/>
                </a:solidFill>
              </a:rPr>
              <a:t> </a:t>
            </a:r>
            <a:r>
              <a:rPr lang="en-US" sz="1900" b="1" dirty="0">
                <a:solidFill>
                  <a:srgbClr val="0000FF"/>
                </a:solidFill>
              </a:rPr>
              <a:t>(JINR)</a:t>
            </a:r>
            <a:endParaRPr lang="ru-RU" sz="1900" b="1" dirty="0">
              <a:solidFill>
                <a:srgbClr val="0000FF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F38B51E1-6E08-4BD5-8DA5-FD5F3C893E78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279012" y="1491589"/>
            <a:ext cx="610936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Status of the MPD integration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186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322D7E5D-6E24-B84F-91DE-46BA876E0E49}"/>
              </a:ext>
            </a:extLst>
          </p:cNvPr>
          <p:cNvGrpSpPr/>
          <p:nvPr/>
        </p:nvGrpSpPr>
        <p:grpSpPr>
          <a:xfrm>
            <a:off x="33349" y="348489"/>
            <a:ext cx="12192000" cy="6484765"/>
            <a:chOff x="33349" y="348489"/>
            <a:chExt cx="12192000" cy="6484765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21B6993A-585E-BC46-ACA9-5D301CFAE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49" y="348489"/>
              <a:ext cx="12192000" cy="6484765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3E490CBB-3FC4-5F48-9977-7A935C75D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50" y="348489"/>
              <a:ext cx="3762796" cy="3061473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AB5CC03-DD01-BA40-990E-DB9D112226AF}"/>
              </a:ext>
            </a:extLst>
          </p:cNvPr>
          <p:cNvSpPr txBox="1"/>
          <p:nvPr/>
        </p:nvSpPr>
        <p:spPr>
          <a:xfrm>
            <a:off x="245595" y="3167389"/>
            <a:ext cx="365220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" sz="1400" dirty="0"/>
              <a:t>Charged multiplicity distributions in central Au + Au collisions (b &lt; 3 </a:t>
            </a:r>
            <a:r>
              <a:rPr lang="en" sz="1400" dirty="0" err="1"/>
              <a:t>fm</a:t>
            </a:r>
            <a:r>
              <a:rPr lang="en" sz="1400" dirty="0"/>
              <a:t>) calculated by </a:t>
            </a:r>
            <a:r>
              <a:rPr lang="en" sz="1400" dirty="0" err="1"/>
              <a:t>UrQMD</a:t>
            </a:r>
            <a:r>
              <a:rPr lang="en" sz="1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8436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2031E8-1F0F-7E45-A68B-1FA3E74920B7}"/>
              </a:ext>
            </a:extLst>
          </p:cNvPr>
          <p:cNvSpPr txBox="1"/>
          <p:nvPr/>
        </p:nvSpPr>
        <p:spPr>
          <a:xfrm>
            <a:off x="4599639" y="0"/>
            <a:ext cx="4247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MPD experimental Hall </a:t>
            </a: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CAE6E8-5C11-CC48-8EBD-3B410879D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483647" y="2147483647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3D0AE98-9584-F149-931B-3214F73E4A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60" y="461665"/>
            <a:ext cx="8488680" cy="636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84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7016360D-1B48-9347-8015-3A54C89243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591599"/>
              </p:ext>
            </p:extLst>
          </p:nvPr>
        </p:nvGraphicFramePr>
        <p:xfrm>
          <a:off x="300841" y="61059"/>
          <a:ext cx="11590318" cy="6826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302">
                  <a:extLst>
                    <a:ext uri="{9D8B030D-6E8A-4147-A177-3AD203B41FA5}">
                      <a16:colId xmlns:a16="http://schemas.microsoft.com/office/drawing/2014/main" val="1688445614"/>
                    </a:ext>
                  </a:extLst>
                </a:gridCol>
                <a:gridCol w="5612190">
                  <a:extLst>
                    <a:ext uri="{9D8B030D-6E8A-4147-A177-3AD203B41FA5}">
                      <a16:colId xmlns:a16="http://schemas.microsoft.com/office/drawing/2014/main" val="2250803038"/>
                    </a:ext>
                  </a:extLst>
                </a:gridCol>
                <a:gridCol w="5625826">
                  <a:extLst>
                    <a:ext uri="{9D8B030D-6E8A-4147-A177-3AD203B41FA5}">
                      <a16:colId xmlns:a16="http://schemas.microsoft.com/office/drawing/2014/main" val="473385945"/>
                    </a:ext>
                  </a:extLst>
                </a:gridCol>
              </a:tblGrid>
              <a:tr h="866899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List of the activities towards realization of our plan – 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Preparation the MPD for running on the collider beams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442238"/>
                  </a:ext>
                </a:extLst>
              </a:tr>
              <a:tr h="604748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Subsystems of MPD: TPC , TOF,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Ecal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FHCal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and FFD, DAQ, Trigger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  <a:p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On the stage of production and tests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986052"/>
                  </a:ext>
                </a:extLst>
              </a:tr>
              <a:tr h="604748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Beam pipe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hangingPunct="1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Prototyping showed that all</a:t>
                      </a:r>
                    </a:p>
                    <a:p>
                      <a:pPr eaLnBrk="1" hangingPunct="1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technological operation are developed. Two working pipes are on the stage of signing Contract</a:t>
                      </a:r>
                      <a:endParaRPr lang="ru-RU" alt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014773"/>
                  </a:ext>
                </a:extLst>
              </a:tr>
              <a:tr h="390700"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Support Frame for detectors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fixation inside MPD </a:t>
                      </a:r>
                    </a:p>
                    <a:p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In production,  will be ready in December 2022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985519"/>
                  </a:ext>
                </a:extLst>
              </a:tr>
              <a:tr h="391594"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Electronics Platform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Tech. documentation is ready, signing contract on production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54216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/>
                        <a:t>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Cryogenics Infrastructure of the Solenoid.                    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Gas&amp;Liquid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N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</a:rPr>
                        <a:t>2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and He pipes,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LHe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LN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</a:rPr>
                        <a:t>2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tanks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rgbClr val="FF0000"/>
                          </a:solidFill>
                        </a:rPr>
                        <a:t>LHe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 and LN2 pipes are ordered and partly produced</a:t>
                      </a:r>
                    </a:p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Problem with delivering to JINR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544296"/>
                  </a:ext>
                </a:extLst>
              </a:tr>
              <a:tr h="379094">
                <a:tc>
                  <a:txBody>
                    <a:bodyPr/>
                    <a:lstStyle/>
                    <a:p>
                      <a:r>
                        <a:rPr lang="en-US" sz="1600" dirty="0"/>
                        <a:t>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Cooling systems for the  FE electronics TPC and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Ecal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     and thermostability  of TPC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Tender on design and production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628400"/>
                  </a:ext>
                </a:extLst>
              </a:tr>
              <a:tr h="604748">
                <a:tc>
                  <a:txBody>
                    <a:bodyPr/>
                    <a:lstStyle/>
                    <a:p>
                      <a:r>
                        <a:rPr lang="en-US" sz="1600" dirty="0"/>
                        <a:t>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Equipment for detectors integration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               The lifting platform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               Equipment for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Ecal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 installation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               Equipment for TOF installation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               Equipment TPC installation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               Platforms for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FHCal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fixation in the poles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               Equipment for beampipe installation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In production 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Technical documentation in preparation 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In production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In production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In production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Technical documentation in preparation 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875629"/>
                  </a:ext>
                </a:extLst>
              </a:tr>
              <a:tr h="604748">
                <a:tc>
                  <a:txBody>
                    <a:bodyPr/>
                    <a:lstStyle/>
                    <a:p>
                      <a:r>
                        <a:rPr lang="en-US" sz="1600" dirty="0"/>
                        <a:t>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Four   colling water lines for Solenoid power supplies, Correction coils, Platform Cooling system and Detector’s cooling system 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Technical documentation is ready, in production by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Strabach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0209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6359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6A4012-5090-B956-A5F2-DBBA0AF971CD}"/>
              </a:ext>
            </a:extLst>
          </p:cNvPr>
          <p:cNvSpPr txBox="1"/>
          <p:nvPr/>
        </p:nvSpPr>
        <p:spPr>
          <a:xfrm>
            <a:off x="869429" y="1588958"/>
            <a:ext cx="1070297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dirty="0"/>
              <a:t>1. </a:t>
            </a:r>
            <a:r>
              <a:rPr lang="ru-RU" sz="2000" dirty="0"/>
              <a:t>Соленоид, охлаждение магнита (вся криогеника) -  Константин Мухин, </a:t>
            </a:r>
            <a:r>
              <a:rPr lang="ru-RU" sz="2000" dirty="0" err="1"/>
              <a:t>зам.гл.инженера</a:t>
            </a:r>
            <a:endParaRPr lang="ru-RU" sz="2000" dirty="0"/>
          </a:p>
          <a:p>
            <a:r>
              <a:rPr lang="ru-RU" sz="2000" dirty="0"/>
              <a:t>2. Система водяного охлаждения (первичный контур) – Константин Мухин</a:t>
            </a:r>
          </a:p>
          <a:p>
            <a:r>
              <a:rPr lang="ru-RU" sz="2000" dirty="0"/>
              <a:t>3. Система распределения электричества в корпусе </a:t>
            </a:r>
            <a:r>
              <a:rPr lang="en-US" sz="2000" dirty="0"/>
              <a:t>MPD – </a:t>
            </a:r>
            <a:r>
              <a:rPr lang="ru-RU" sz="2000" dirty="0"/>
              <a:t>Семен </a:t>
            </a:r>
            <a:r>
              <a:rPr lang="ru-RU" sz="2000" dirty="0" err="1"/>
              <a:t>Пиядин</a:t>
            </a:r>
            <a:endParaRPr lang="ru-RU" sz="2000" dirty="0"/>
          </a:p>
          <a:p>
            <a:r>
              <a:rPr lang="ru-RU" sz="2000" dirty="0"/>
              <a:t>4. Сборка магнитопровода. Николай Топилин</a:t>
            </a:r>
          </a:p>
          <a:p>
            <a:r>
              <a:rPr lang="ru-RU" sz="2000" dirty="0"/>
              <a:t>5. Подъемники, приспособления для установки детекторов – Дмитрий Осипов</a:t>
            </a:r>
          </a:p>
          <a:p>
            <a:r>
              <a:rPr lang="ru-RU" sz="2000" dirty="0"/>
              <a:t>6. Несущая рама для крепления детекторов  - Андрей Семенов </a:t>
            </a:r>
          </a:p>
          <a:p>
            <a:r>
              <a:rPr lang="ru-RU" sz="2000" dirty="0"/>
              <a:t>7. Электронная платформа, система кабельных трасс – рук. работ Александр Федюнин </a:t>
            </a:r>
          </a:p>
          <a:p>
            <a:r>
              <a:rPr lang="ru-RU" sz="2000" dirty="0"/>
              <a:t>     + сектор 3 НЭОМД</a:t>
            </a:r>
          </a:p>
          <a:p>
            <a:r>
              <a:rPr lang="ru-RU" sz="2000" dirty="0"/>
              <a:t>     Планируем изготовление оборудования для Платформы в Петербурге</a:t>
            </a:r>
          </a:p>
          <a:p>
            <a:r>
              <a:rPr lang="ru-RU" sz="2000" dirty="0"/>
              <a:t>8</a:t>
            </a:r>
            <a:r>
              <a:rPr lang="en-US" sz="2000" dirty="0"/>
              <a:t>.</a:t>
            </a:r>
            <a:r>
              <a:rPr lang="ru-RU" sz="2000" dirty="0"/>
              <a:t> Измерение магнитного поля – Новосибирск ИЯФ (создали проект и прототип картограф для </a:t>
            </a:r>
          </a:p>
          <a:p>
            <a:r>
              <a:rPr lang="ru-RU" sz="2000" dirty="0"/>
              <a:t>      Панды). Три датчика на одном кристалле  3х3х3 мм</a:t>
            </a:r>
            <a:r>
              <a:rPr lang="ru-RU" sz="2000" baseline="30000" dirty="0"/>
              <a:t>3</a:t>
            </a:r>
            <a:r>
              <a:rPr lang="ru-RU" sz="2000" dirty="0"/>
              <a:t>, чувствительность на уровне 0,15Гс</a:t>
            </a:r>
          </a:p>
          <a:p>
            <a:r>
              <a:rPr lang="ru-RU" sz="2000" dirty="0"/>
              <a:t>     Магнитные измерения – Роман Шиндин, </a:t>
            </a:r>
            <a:r>
              <a:rPr lang="ru-RU" sz="2000" dirty="0" err="1"/>
              <a:t>Ю.Ю.Лобанов</a:t>
            </a:r>
            <a:r>
              <a:rPr lang="ru-RU" sz="2000" dirty="0"/>
              <a:t>+ группа</a:t>
            </a:r>
          </a:p>
          <a:p>
            <a:r>
              <a:rPr lang="ru-RU" sz="2000" dirty="0"/>
              <a:t>9.  Детектор светимости – рук. работ  Анатолий Литвиненко + группа молодых физиков </a:t>
            </a:r>
          </a:p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D85069-A507-DBEA-B04F-96F20D20E648}"/>
              </a:ext>
            </a:extLst>
          </p:cNvPr>
          <p:cNvSpPr txBox="1"/>
          <p:nvPr/>
        </p:nvSpPr>
        <p:spPr>
          <a:xfrm>
            <a:off x="3432748" y="801498"/>
            <a:ext cx="3897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Системы обеспечения </a:t>
            </a:r>
            <a:r>
              <a:rPr lang="en-US" sz="2000" b="1" dirty="0"/>
              <a:t>MPD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851883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B0636B-27D1-D5C1-6A5C-9E753CBBA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39" y="4475018"/>
            <a:ext cx="2382264" cy="18504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D9B8C9-DED9-A450-B0E0-7DA21A6E0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458" y="2327577"/>
            <a:ext cx="3850542" cy="39979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B97749-B27B-9C84-B5C3-D4CDB3247551}"/>
              </a:ext>
            </a:extLst>
          </p:cNvPr>
          <p:cNvSpPr txBox="1"/>
          <p:nvPr/>
        </p:nvSpPr>
        <p:spPr>
          <a:xfrm>
            <a:off x="4069959" y="762001"/>
            <a:ext cx="5491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Cable routs to go inside of the barrel</a:t>
            </a:r>
            <a:endParaRPr lang="ru-RU" sz="2400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EE5466C-8669-E8B2-96BB-C12127604E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5" r="4200" b="10403"/>
          <a:stretch/>
        </p:blipFill>
        <p:spPr>
          <a:xfrm rot="5400000">
            <a:off x="3418061" y="1402112"/>
            <a:ext cx="4415813" cy="54309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FE98EEC-9BC4-210D-C790-4978735A03E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9923"/>
          <a:stretch/>
        </p:blipFill>
        <p:spPr>
          <a:xfrm rot="5400000">
            <a:off x="172730" y="1708347"/>
            <a:ext cx="2593940" cy="29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656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E0F27ED-CF1A-E70B-A22B-0C3D19E347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226745"/>
              </p:ext>
            </p:extLst>
          </p:nvPr>
        </p:nvGraphicFramePr>
        <p:xfrm>
          <a:off x="374753" y="0"/>
          <a:ext cx="11587398" cy="6748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9783">
                  <a:extLst>
                    <a:ext uri="{9D8B030D-6E8A-4147-A177-3AD203B41FA5}">
                      <a16:colId xmlns:a16="http://schemas.microsoft.com/office/drawing/2014/main" val="731019022"/>
                    </a:ext>
                  </a:extLst>
                </a:gridCol>
                <a:gridCol w="1591922">
                  <a:extLst>
                    <a:ext uri="{9D8B030D-6E8A-4147-A177-3AD203B41FA5}">
                      <a16:colId xmlns:a16="http://schemas.microsoft.com/office/drawing/2014/main" val="4269480410"/>
                    </a:ext>
                  </a:extLst>
                </a:gridCol>
                <a:gridCol w="1772669">
                  <a:extLst>
                    <a:ext uri="{9D8B030D-6E8A-4147-A177-3AD203B41FA5}">
                      <a16:colId xmlns:a16="http://schemas.microsoft.com/office/drawing/2014/main" val="762870890"/>
                    </a:ext>
                  </a:extLst>
                </a:gridCol>
                <a:gridCol w="7143024">
                  <a:extLst>
                    <a:ext uri="{9D8B030D-6E8A-4147-A177-3AD203B41FA5}">
                      <a16:colId xmlns:a16="http://schemas.microsoft.com/office/drawing/2014/main" val="3389430651"/>
                    </a:ext>
                  </a:extLst>
                </a:gridCol>
              </a:tblGrid>
              <a:tr h="21336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Перв. дата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7054609"/>
                  </a:ext>
                </a:extLst>
              </a:tr>
              <a:tr h="491178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Подготовка интерфейса (чимни), изготовление труб с сильфонами других элементов. (что не пришло из АСГ)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0" marB="0"/>
                </a:tc>
                <a:extLst>
                  <a:ext uri="{0D108BD9-81ED-4DB2-BD59-A6C34878D82A}">
                    <a16:rowId xmlns:a16="http://schemas.microsoft.com/office/drawing/2014/main" val="514758782"/>
                  </a:ext>
                </a:extLst>
              </a:tr>
              <a:tr h="1376597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Июль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Установка корректирующих катушек в полюса, </a:t>
                      </a:r>
                    </a:p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Сборка ярма до 28 балки, </a:t>
                      </a:r>
                    </a:p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Установка узла чимни, вакуумные тесты.</a:t>
                      </a:r>
                    </a:p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Сборка и испытания рефрижератора силами ОИЯИ, т.к. контракт заключенный с 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ILK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приостановлен со стороны 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ILK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(оплачено 70%). Размещение заказов для криогенной инфраструктуры на производственных площадках РФ.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0" marB="0"/>
                </a:tc>
                <a:extLst>
                  <a:ext uri="{0D108BD9-81ED-4DB2-BD59-A6C34878D82A}">
                    <a16:rowId xmlns:a16="http://schemas.microsoft.com/office/drawing/2014/main" val="1659155257"/>
                  </a:ext>
                </a:extLst>
              </a:tr>
              <a:tr h="527154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Август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Установка 28 балки, верхней платформы, криостата</a:t>
                      </a:r>
                    </a:p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Вакуумные испытания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0" marB="0"/>
                </a:tc>
                <a:extLst>
                  <a:ext uri="{0D108BD9-81ED-4DB2-BD59-A6C34878D82A}">
                    <a16:rowId xmlns:a16="http://schemas.microsoft.com/office/drawing/2014/main" val="1282807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гелиевых, азотных линий между Соленоидом и танками, между Соленоидом и криогенным участком в корпусе 1Б (прямая и обратная гелиевые и азотные линии – 150м )</a:t>
                      </a:r>
                    </a:p>
                  </a:txBody>
                  <a:tcPr marL="27310" marR="27310" marT="0" marB="0"/>
                </a:tc>
                <a:extLst>
                  <a:ext uri="{0D108BD9-81ED-4DB2-BD59-A6C34878D82A}">
                    <a16:rowId xmlns:a16="http://schemas.microsoft.com/office/drawing/2014/main" val="3299785047"/>
                  </a:ext>
                </a:extLst>
              </a:tr>
              <a:tr h="427719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июль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Охлаждение Соленоида до температуры жидкого гелия по временной схеме.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0" marB="0"/>
                </a:tc>
                <a:extLst>
                  <a:ext uri="{0D108BD9-81ED-4DB2-BD59-A6C34878D82A}">
                    <a16:rowId xmlns:a16="http://schemas.microsoft.com/office/drawing/2014/main" val="3348463239"/>
                  </a:ext>
                </a:extLst>
              </a:tr>
              <a:tr h="21336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Перв. дата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2023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147667"/>
                  </a:ext>
                </a:extLst>
              </a:tr>
              <a:tr h="561631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Декабрь-Февраль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Установка картографа для измерения поля,</a:t>
                      </a:r>
                    </a:p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Измерение магнитного поля при 3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значениях поля, подбор токов в корректирующих катушках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0" marB="0"/>
                </a:tc>
                <a:extLst>
                  <a:ext uri="{0D108BD9-81ED-4DB2-BD59-A6C34878D82A}">
                    <a16:rowId xmlns:a16="http://schemas.microsoft.com/office/drawing/2014/main" val="1577514934"/>
                  </a:ext>
                </a:extLst>
              </a:tr>
              <a:tr h="539646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Установка опорной структуры внутрь Солениода</a:t>
                      </a:r>
                    </a:p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Установка подъемных столов для монтажа детекторов.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0" marB="0"/>
                </a:tc>
                <a:extLst>
                  <a:ext uri="{0D108BD9-81ED-4DB2-BD59-A6C34878D82A}">
                    <a16:rowId xmlns:a16="http://schemas.microsoft.com/office/drawing/2014/main" val="1954567537"/>
                  </a:ext>
                </a:extLst>
              </a:tr>
              <a:tr h="689547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Февраль-май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Апрель-Сентябрь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Монтаж детекторов Е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TOF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TPC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соленоид</a:t>
                      </a:r>
                    </a:p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Монтаж 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FHCal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полюсах, прокладка кабелей до платформы, монтаж электронной платформы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0" marB="0"/>
                </a:tc>
                <a:extLst>
                  <a:ext uri="{0D108BD9-81ED-4DB2-BD59-A6C34878D82A}">
                    <a16:rowId xmlns:a16="http://schemas.microsoft.com/office/drawing/2014/main" val="1266787879"/>
                  </a:ext>
                </a:extLst>
              </a:tr>
              <a:tr h="494675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Установка ионопровода внутри 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TPC c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установленными 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FFD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транспортный контейнер ионопровода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0" marB="0"/>
                </a:tc>
                <a:extLst>
                  <a:ext uri="{0D108BD9-81ED-4DB2-BD59-A6C34878D82A}">
                    <a16:rowId xmlns:a16="http://schemas.microsoft.com/office/drawing/2014/main" val="3614841416"/>
                  </a:ext>
                </a:extLst>
              </a:tr>
              <a:tr h="494676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Июль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Подсоединение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ионопровода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MPD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системе коллайдера,</a:t>
                      </a:r>
                    </a:p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Откачка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ионопровода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Включение всех систем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MPD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0" marB="0"/>
                </a:tc>
                <a:extLst>
                  <a:ext uri="{0D108BD9-81ED-4DB2-BD59-A6C34878D82A}">
                    <a16:rowId xmlns:a16="http://schemas.microsoft.com/office/drawing/2014/main" val="1336875607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Август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Готовность к работе на пучке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0" marB="0"/>
                </a:tc>
                <a:extLst>
                  <a:ext uri="{0D108BD9-81ED-4DB2-BD59-A6C34878D82A}">
                    <a16:rowId xmlns:a16="http://schemas.microsoft.com/office/drawing/2014/main" val="529425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98331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230236</TotalTime>
  <Words>690</Words>
  <Application>Microsoft Macintosh PowerPoint</Application>
  <PresentationFormat>Широкоэкранный</PresentationFormat>
  <Paragraphs>125</Paragraphs>
  <Slides>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Slava Golovatyuk</cp:lastModifiedBy>
  <cp:revision>961</cp:revision>
  <cp:lastPrinted>2022-04-22T11:36:09Z</cp:lastPrinted>
  <dcterms:created xsi:type="dcterms:W3CDTF">2017-12-26T08:57:48Z</dcterms:created>
  <dcterms:modified xsi:type="dcterms:W3CDTF">2022-06-14T13:10:21Z</dcterms:modified>
</cp:coreProperties>
</file>