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311" r:id="rId5"/>
    <p:sldId id="318" r:id="rId6"/>
    <p:sldId id="312" r:id="rId7"/>
    <p:sldId id="272" r:id="rId8"/>
    <p:sldId id="320" r:id="rId9"/>
    <p:sldId id="321" r:id="rId10"/>
    <p:sldId id="323" r:id="rId11"/>
    <p:sldId id="324" r:id="rId12"/>
    <p:sldId id="31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3"/>
    <p:restoredTop sz="72177"/>
  </p:normalViewPr>
  <p:slideViewPr>
    <p:cSldViewPr snapToGrid="0" snapToObjects="1">
      <p:cViewPr varScale="1">
        <p:scale>
          <a:sx n="90" d="100"/>
          <a:sy n="90" d="100"/>
        </p:scale>
        <p:origin x="2432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28CF2-E2CB-5F4D-8D92-712E9C76EDDF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E608E-1F92-5249-B558-30214953A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2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921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614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293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647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23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86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247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45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542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148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101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95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45FB4-9C58-BA4A-A905-3CD60A159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BFEBB6-201A-904D-BFF4-B9823B307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290587-6E46-FB48-875C-154B44C93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7F09-F705-754D-A62D-174173F61B5E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93C496-489B-CE4F-8BD0-7788464C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6FE3D1-4341-BC4A-A383-909B276C5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7815-6E69-A246-A9D6-96BBB443D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891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58867-5CDC-7D48-B172-62DEC2350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CFAE6A-44DE-574D-A563-CBF1EC6A2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6CCF8C-5AC7-884A-A19C-024088FF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7F09-F705-754D-A62D-174173F61B5E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831E98-12DD-1B4E-9264-A1249CAF5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32F8EC-C6D4-6E49-A099-13A164E5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7815-6E69-A246-A9D6-96BBB443D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03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F8C7D58-F8D3-5048-992F-A8BA55A4B0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F2363B-02AE-A542-90DD-A2B2A7AA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EA51C-0578-FC4A-9D73-B558C4BC6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7F09-F705-754D-A62D-174173F61B5E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9491FB-FE2F-FC41-A871-6D80C5A0B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CB8AA4-A3D3-584B-BD60-AC30E034F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7815-6E69-A246-A9D6-96BBB443D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009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BE2EA2-6822-204C-AE86-AF872FFCA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DFD860-9F30-7649-8B58-213235536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C5F21B-6968-9E48-AA38-095956543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7F09-F705-754D-A62D-174173F61B5E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1EE97B-2FC4-2447-897B-8B706102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F044E4-85FE-734E-A961-045E2869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7815-6E69-A246-A9D6-96BBB443D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43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7B11F9-94CC-4642-8867-566087A0B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74F250-E951-754F-90BA-9C7074F08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3E9325-D302-D94D-B3C1-4353F884A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7F09-F705-754D-A62D-174173F61B5E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E7BC51-5F62-B64D-A0FD-EE1CFB728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9F8ADF-4E72-9343-B3F6-A37ECE386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7815-6E69-A246-A9D6-96BBB443D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15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F6688-C5DA-534D-AA47-5AF1AFB02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39B335-0033-D849-B85C-5CCC2863F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15BCAD-0981-F941-84BA-31A431F79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765ED9-9AB8-5841-8416-308A7D9F0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7F09-F705-754D-A62D-174173F61B5E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7E9024-B735-CC46-AB6E-B08327D52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FA3AE6-1680-6D40-8878-1FA6AB1F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7815-6E69-A246-A9D6-96BBB443D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62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E6C88-3BB2-0242-A309-6CCB3E32E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3CC9AC-B4E7-9B49-A91C-B840B9907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6CCB3A-9D72-144A-A01F-5E9BA42DE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437B58-02FB-6942-83B6-2DC7127236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29CDBA-F8CD-2843-B6ED-D9D4D619E4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E779109-38A6-C448-88C5-8C9B3B0B4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7F09-F705-754D-A62D-174173F61B5E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C3C1A44-4AB0-344D-BCA7-16FB065D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0BE952-E08D-8B42-96CF-F51383704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7815-6E69-A246-A9D6-96BBB443D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6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E5BE8-5A6F-8E4C-A1C0-333C39200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61F77BE-893E-C545-9756-8CCC045FC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7F09-F705-754D-A62D-174173F61B5E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A5CD46A-7DB1-9046-9AC3-291AD7DFE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8C76EE-1722-5D4E-8074-BEA66B3F5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7815-6E69-A246-A9D6-96BBB443D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7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C4F74A-4CD2-4E41-B20C-A2A48B714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7F09-F705-754D-A62D-174173F61B5E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FC8FCFF-7BB9-2342-A36C-969F342AC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600A93-9B19-8E43-92B1-05308D781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7815-6E69-A246-A9D6-96BBB443D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45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C6883-06E6-A94B-80E9-4ED51D3B3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784877-62B9-B04D-B503-51B73C720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1BF7A6-A03B-C94D-A7EB-865225FBDA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466DF2-D878-7849-9CE1-0C9E59656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7F09-F705-754D-A62D-174173F61B5E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6E14B0-89C2-D641-BF96-5B2559980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5BFCE7-ECB8-F94D-8773-6A10815A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7815-6E69-A246-A9D6-96BBB443D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26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8A561-755B-D545-9615-16247016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891E69A-C60B-934F-B46A-484C880E38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24F4F2-628F-AA4D-90A6-F7566D3C9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E31656-6AC0-6444-91F5-117E367B0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7F09-F705-754D-A62D-174173F61B5E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B0B2E7-2153-2649-B2C2-F3ED79254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1BAB0-087C-384F-9217-C7AAC5192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7815-6E69-A246-A9D6-96BBB443D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76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F35FE-BF59-1147-BBC9-CD6BF8068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3322A6-9A94-C242-95C0-BC1CC2707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7D45A8-B449-0547-BACF-1910F5EF83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37F09-F705-754D-A62D-174173F61B5E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BA2B2B-5EDC-E541-BD6C-F8CDBA3F0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4EEDD1-840F-9B4A-820F-670C76228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47815-6E69-A246-A9D6-96BBB443D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41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emf"/><Relationship Id="rId5" Type="http://schemas.openxmlformats.org/officeDocument/2006/relationships/image" Target="../media/image11.png"/><Relationship Id="rId10" Type="http://schemas.openxmlformats.org/officeDocument/2006/relationships/image" Target="../media/image14.emf"/><Relationship Id="rId4" Type="http://schemas.openxmlformats.org/officeDocument/2006/relationships/image" Target="../media/image10.emf"/><Relationship Id="rId9" Type="http://schemas.openxmlformats.org/officeDocument/2006/relationships/image" Target="../media/image1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e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image" Target="../media/image37.emf"/><Relationship Id="rId3" Type="http://schemas.openxmlformats.org/officeDocument/2006/relationships/image" Target="../media/image29.png"/><Relationship Id="rId7" Type="http://schemas.openxmlformats.org/officeDocument/2006/relationships/image" Target="../media/image31.emf"/><Relationship Id="rId12" Type="http://schemas.openxmlformats.org/officeDocument/2006/relationships/image" Target="../media/image3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11" Type="http://schemas.openxmlformats.org/officeDocument/2006/relationships/image" Target="../media/image35.emf"/><Relationship Id="rId5" Type="http://schemas.openxmlformats.org/officeDocument/2006/relationships/image" Target="../media/image29.emf"/><Relationship Id="rId15" Type="http://schemas.openxmlformats.org/officeDocument/2006/relationships/image" Target="../media/image39.emf"/><Relationship Id="rId10" Type="http://schemas.openxmlformats.org/officeDocument/2006/relationships/image" Target="../media/image34.emf"/><Relationship Id="rId4" Type="http://schemas.openxmlformats.org/officeDocument/2006/relationships/image" Target="../media/image28.emf"/><Relationship Id="rId9" Type="http://schemas.openxmlformats.org/officeDocument/2006/relationships/image" Target="../media/image33.emf"/><Relationship Id="rId14" Type="http://schemas.openxmlformats.org/officeDocument/2006/relationships/image" Target="../media/image3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image" Target="../media/image48.emf"/><Relationship Id="rId3" Type="http://schemas.openxmlformats.org/officeDocument/2006/relationships/image" Target="../media/image30.emf"/><Relationship Id="rId7" Type="http://schemas.openxmlformats.org/officeDocument/2006/relationships/image" Target="../media/image42.emf"/><Relationship Id="rId12" Type="http://schemas.openxmlformats.org/officeDocument/2006/relationships/image" Target="../media/image4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11" Type="http://schemas.openxmlformats.org/officeDocument/2006/relationships/image" Target="../media/image46.emf"/><Relationship Id="rId5" Type="http://schemas.openxmlformats.org/officeDocument/2006/relationships/image" Target="../media/image40.emf"/><Relationship Id="rId10" Type="http://schemas.openxmlformats.org/officeDocument/2006/relationships/image" Target="../media/image45.emf"/><Relationship Id="rId4" Type="http://schemas.openxmlformats.org/officeDocument/2006/relationships/image" Target="../media/image33.emf"/><Relationship Id="rId9" Type="http://schemas.openxmlformats.org/officeDocument/2006/relationships/image" Target="../media/image4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B2E82-C777-8F4E-ADA1-383B9708E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861" y="1705632"/>
            <a:ext cx="11995139" cy="2387600"/>
          </a:xfrm>
        </p:spPr>
        <p:txBody>
          <a:bodyPr>
            <a:normAutofit/>
          </a:bodyPr>
          <a:lstStyle/>
          <a:p>
            <a:r>
              <a:rPr lang="en" sz="4000" dirty="0"/>
              <a:t>Evolution of the phenomenologically determined collective potential along the chain of Zr isotopes </a:t>
            </a:r>
            <a:br>
              <a:rPr lang="en" sz="4000" dirty="0"/>
            </a:b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E8C7FB-687D-294F-90E1-CDDC529D1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r>
              <a:rPr lang="en" b="1" dirty="0"/>
              <a:t>E. V. </a:t>
            </a:r>
            <a:r>
              <a:rPr lang="en" b="1" dirty="0" err="1"/>
              <a:t>Mardyban</a:t>
            </a:r>
            <a:r>
              <a:rPr lang="en" b="1" dirty="0"/>
              <a:t>, </a:t>
            </a:r>
          </a:p>
          <a:p>
            <a:r>
              <a:rPr lang="en" b="1" dirty="0"/>
              <a:t>E. A. </a:t>
            </a:r>
            <a:r>
              <a:rPr lang="en" b="1" dirty="0" err="1"/>
              <a:t>Kolganova</a:t>
            </a:r>
            <a:r>
              <a:rPr lang="en" b="1" dirty="0"/>
              <a:t>, T. M. </a:t>
            </a:r>
            <a:r>
              <a:rPr lang="en" b="1" dirty="0" err="1"/>
              <a:t>Shneidman</a:t>
            </a:r>
            <a:r>
              <a:rPr lang="en" b="1" dirty="0"/>
              <a:t>, R. V. </a:t>
            </a:r>
            <a:r>
              <a:rPr lang="en" b="1" dirty="0" err="1"/>
              <a:t>Jolos</a:t>
            </a:r>
            <a:endParaRPr lang="ru-RU" b="1" dirty="0"/>
          </a:p>
        </p:txBody>
      </p:sp>
      <p:pic>
        <p:nvPicPr>
          <p:cNvPr id="6" name="Изображение 3">
            <a:extLst>
              <a:ext uri="{FF2B5EF4-FFF2-40B4-BE49-F238E27FC236}">
                <a16:creationId xmlns:a16="http://schemas.microsoft.com/office/drawing/2014/main" id="{CDDEEFAD-A2D5-BE4D-A76C-AE09008BF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1" y="84365"/>
            <a:ext cx="5649686" cy="1013532"/>
          </a:xfrm>
          <a:prstGeom prst="rect">
            <a:avLst/>
          </a:prstGeom>
        </p:spPr>
      </p:pic>
      <p:pic>
        <p:nvPicPr>
          <p:cNvPr id="7" name="Изображение 4">
            <a:extLst>
              <a:ext uri="{FF2B5EF4-FFF2-40B4-BE49-F238E27FC236}">
                <a16:creationId xmlns:a16="http://schemas.microsoft.com/office/drawing/2014/main" id="{1565F3AA-801B-2447-B83E-3D4DD9EDB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865" y="54226"/>
            <a:ext cx="1872343" cy="1651406"/>
          </a:xfrm>
          <a:prstGeom prst="rect">
            <a:avLst/>
          </a:prstGeom>
        </p:spPr>
      </p:pic>
      <p:pic>
        <p:nvPicPr>
          <p:cNvPr id="8" name="Изображение 5">
            <a:extLst>
              <a:ext uri="{FF2B5EF4-FFF2-40B4-BE49-F238E27FC236}">
                <a16:creationId xmlns:a16="http://schemas.microsoft.com/office/drawing/2014/main" id="{1F296FD3-8528-D34B-B82B-EC3786F6EE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999" y="103089"/>
            <a:ext cx="1042739" cy="155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18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4D9A8381-B100-F34E-A0EC-AE1844E644C2}"/>
              </a:ext>
            </a:extLst>
          </p:cNvPr>
          <p:cNvSpPr/>
          <p:nvPr/>
        </p:nvSpPr>
        <p:spPr>
          <a:xfrm>
            <a:off x="0" y="-10160"/>
            <a:ext cx="11833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</a:rPr>
              <a:t>Results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81F59BC-33D2-BD42-B59A-7FC641F70EBE}"/>
              </a:ext>
            </a:extLst>
          </p:cNvPr>
          <p:cNvSpPr/>
          <p:nvPr/>
        </p:nvSpPr>
        <p:spPr>
          <a:xfrm>
            <a:off x="264352" y="3011724"/>
            <a:ext cx="47883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Comparison of the experimental and calculated energies of the low-lying collective states of the even-even </a:t>
            </a:r>
            <a:r>
              <a:rPr lang="en" baseline="30000" dirty="0"/>
              <a:t>92−102</a:t>
            </a:r>
            <a:r>
              <a:rPr lang="en" dirty="0"/>
              <a:t>Zr isotopes.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C9731A0-BDA9-9142-9F6B-AE8CCB704559}"/>
              </a:ext>
            </a:extLst>
          </p:cNvPr>
          <p:cNvSpPr/>
          <p:nvPr/>
        </p:nvSpPr>
        <p:spPr>
          <a:xfrm>
            <a:off x="5483288" y="1083205"/>
            <a:ext cx="66993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Comparison of the experimental and calculated E2 reduced transition probabilities between the low-lying states of the even-even </a:t>
            </a:r>
            <a:r>
              <a:rPr lang="en" baseline="30000" dirty="0"/>
              <a:t>92−102</a:t>
            </a:r>
            <a:r>
              <a:rPr lang="en" dirty="0"/>
              <a:t>Zr isotopes.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B84C58D-F2F2-4948-BB3F-88F1917F43B7}"/>
              </a:ext>
            </a:extLst>
          </p:cNvPr>
          <p:cNvSpPr/>
          <p:nvPr/>
        </p:nvSpPr>
        <p:spPr>
          <a:xfrm>
            <a:off x="8294913" y="4540368"/>
            <a:ext cx="3887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Calculated (lines) and experimental (dots) values of the probabilities of quadrupole transitions between the lowest states of the </a:t>
            </a:r>
            <a:r>
              <a:rPr lang="en-US" dirty="0"/>
              <a:t>ground</a:t>
            </a:r>
            <a:r>
              <a:rPr lang="en" dirty="0"/>
              <a:t> band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ABF853D-5983-844D-B915-5AC84D5122DB}"/>
              </a:ext>
            </a:extLst>
          </p:cNvPr>
          <p:cNvSpPr/>
          <p:nvPr/>
        </p:nvSpPr>
        <p:spPr>
          <a:xfrm>
            <a:off x="0" y="6488668"/>
            <a:ext cx="7542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Experimental data taken from </a:t>
            </a:r>
            <a:r>
              <a:rPr lang="en" dirty="0"/>
              <a:t>https://</a:t>
            </a:r>
            <a:r>
              <a:rPr lang="en" dirty="0" err="1"/>
              <a:t>www.nndc.bnl.gov</a:t>
            </a:r>
            <a:r>
              <a:rPr lang="en" dirty="0"/>
              <a:t>/</a:t>
            </a:r>
            <a:r>
              <a:rPr lang="en" dirty="0" err="1"/>
              <a:t>ensdf</a:t>
            </a:r>
            <a:r>
              <a:rPr lang="en" dirty="0"/>
              <a:t>/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BB835F-1C18-8D1D-0742-71B363CCD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72" y="497671"/>
            <a:ext cx="4788367" cy="24678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AC0F35-C88A-DE13-50B8-6DF0CCBC3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499" y="2067417"/>
            <a:ext cx="6874929" cy="432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26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4D9A8381-B100-F34E-A0EC-AE1844E644C2}"/>
              </a:ext>
            </a:extLst>
          </p:cNvPr>
          <p:cNvSpPr/>
          <p:nvPr/>
        </p:nvSpPr>
        <p:spPr>
          <a:xfrm>
            <a:off x="0" y="-10160"/>
            <a:ext cx="11833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</a:rPr>
              <a:t>Results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C9731A0-BDA9-9142-9F6B-AE8CCB704559}"/>
              </a:ext>
            </a:extLst>
          </p:cNvPr>
          <p:cNvSpPr/>
          <p:nvPr/>
        </p:nvSpPr>
        <p:spPr>
          <a:xfrm>
            <a:off x="387005" y="3503989"/>
            <a:ext cx="4126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Calculated (lines) and experimental (dots) energies of the</a:t>
            </a:r>
            <a:r>
              <a:rPr lang="ru-RU" dirty="0"/>
              <a:t> </a:t>
            </a:r>
            <a:r>
              <a:rPr lang="ru-RU" dirty="0" err="1"/>
              <a:t>ground</a:t>
            </a:r>
            <a:r>
              <a:rPr lang="en-US" dirty="0"/>
              <a:t> and</a:t>
            </a:r>
            <a:r>
              <a:rPr lang="en" dirty="0"/>
              <a:t> first two excited states with angular momentum 0, 2 and 4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ABF853D-5983-844D-B915-5AC84D5122DB}"/>
              </a:ext>
            </a:extLst>
          </p:cNvPr>
          <p:cNvSpPr/>
          <p:nvPr/>
        </p:nvSpPr>
        <p:spPr>
          <a:xfrm>
            <a:off x="0" y="6488668"/>
            <a:ext cx="7542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Experimental data taken from </a:t>
            </a:r>
            <a:r>
              <a:rPr lang="en" dirty="0"/>
              <a:t>https://</a:t>
            </a:r>
            <a:r>
              <a:rPr lang="en" dirty="0" err="1"/>
              <a:t>www.nndc.bnl.gov</a:t>
            </a:r>
            <a:r>
              <a:rPr lang="en" dirty="0"/>
              <a:t>/</a:t>
            </a:r>
            <a:r>
              <a:rPr lang="en" dirty="0" err="1"/>
              <a:t>ensdf</a:t>
            </a:r>
            <a:r>
              <a:rPr lang="en" dirty="0"/>
              <a:t>/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655E81E-E07C-7D7C-2C2F-728B6A3BDAD2}"/>
              </a:ext>
            </a:extLst>
          </p:cNvPr>
          <p:cNvSpPr/>
          <p:nvPr/>
        </p:nvSpPr>
        <p:spPr>
          <a:xfrm>
            <a:off x="8085388" y="5473005"/>
            <a:ext cx="3887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Calculated (lines) and experimental (dots) values of the probabilities of quadrupole transitions between the lowest states of the </a:t>
            </a:r>
            <a:r>
              <a:rPr lang="en-US" dirty="0"/>
              <a:t>ground</a:t>
            </a:r>
            <a:r>
              <a:rPr lang="en" dirty="0"/>
              <a:t> band</a:t>
            </a:r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64ECD43-8604-ED73-2C82-A7B59F41F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985" y="3482714"/>
            <a:ext cx="3759918" cy="292566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E174F86-7F03-AA7E-BFF1-DC7F5B16B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5388" y="637060"/>
            <a:ext cx="3236449" cy="284565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76CBE39-3513-69A9-0723-F0239BAAB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826" y="561925"/>
            <a:ext cx="3280483" cy="284565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61CDD8A-A981-AB67-5B55-EE8599DBD7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4244" y="596918"/>
            <a:ext cx="3236449" cy="284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16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060FB2-C233-F442-B5FE-548B62189B58}"/>
              </a:ext>
            </a:extLst>
          </p:cNvPr>
          <p:cNvSpPr/>
          <p:nvPr/>
        </p:nvSpPr>
        <p:spPr>
          <a:xfrm>
            <a:off x="3974650" y="4247315"/>
            <a:ext cx="4242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Thank you for attention</a:t>
            </a:r>
            <a:r>
              <a:rPr lang="ru-RU" sz="3200" dirty="0"/>
              <a:t>!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4BCE5E-874A-C346-9137-894F0A659753}"/>
              </a:ext>
            </a:extLst>
          </p:cNvPr>
          <p:cNvSpPr/>
          <p:nvPr/>
        </p:nvSpPr>
        <p:spPr>
          <a:xfrm>
            <a:off x="176212" y="5380672"/>
            <a:ext cx="11325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The main results are included in</a:t>
            </a:r>
          </a:p>
          <a:p>
            <a:r>
              <a:rPr lang="en-US" dirty="0"/>
              <a:t>E. V. </a:t>
            </a:r>
            <a:r>
              <a:rPr lang="en-US" dirty="0" err="1"/>
              <a:t>Mardyban</a:t>
            </a:r>
            <a:r>
              <a:rPr lang="en-US" dirty="0"/>
              <a:t>, E. A. </a:t>
            </a:r>
            <a:r>
              <a:rPr lang="en-US" dirty="0" err="1"/>
              <a:t>Kolganova</a:t>
            </a:r>
            <a:r>
              <a:rPr lang="en-US" dirty="0"/>
              <a:t>, T. M. </a:t>
            </a:r>
            <a:r>
              <a:rPr lang="en-US" dirty="0" err="1"/>
              <a:t>Shneidman</a:t>
            </a:r>
            <a:r>
              <a:rPr lang="en-US" dirty="0"/>
              <a:t>, R. V. </a:t>
            </a:r>
            <a:r>
              <a:rPr lang="en-US" dirty="0" err="1"/>
              <a:t>Jolos</a:t>
            </a:r>
            <a:r>
              <a:rPr lang="en-US" dirty="0"/>
              <a:t>, Phys. Rev. C </a:t>
            </a:r>
            <a:r>
              <a:rPr lang="en-US" b="1" dirty="0"/>
              <a:t>105</a:t>
            </a:r>
            <a:r>
              <a:rPr lang="en-US" dirty="0"/>
              <a:t>, 024321 (2022).</a:t>
            </a:r>
            <a:endParaRPr lang="ru-RU" dirty="0"/>
          </a:p>
          <a:p>
            <a:r>
              <a:rPr lang="en" dirty="0"/>
              <a:t>E. V. </a:t>
            </a:r>
            <a:r>
              <a:rPr lang="en" dirty="0" err="1"/>
              <a:t>Mardyban</a:t>
            </a:r>
            <a:r>
              <a:rPr lang="en" dirty="0"/>
              <a:t>, E. A. </a:t>
            </a:r>
            <a:r>
              <a:rPr lang="en" dirty="0" err="1"/>
              <a:t>Kolganova</a:t>
            </a:r>
            <a:r>
              <a:rPr lang="en" dirty="0"/>
              <a:t>, T. M. </a:t>
            </a:r>
            <a:r>
              <a:rPr lang="en" dirty="0" err="1"/>
              <a:t>Shneidman</a:t>
            </a:r>
            <a:r>
              <a:rPr lang="en" dirty="0"/>
              <a:t>, R. V. </a:t>
            </a:r>
            <a:r>
              <a:rPr lang="en" dirty="0" err="1"/>
              <a:t>Jolos</a:t>
            </a:r>
            <a:r>
              <a:rPr lang="en" dirty="0"/>
              <a:t>, and N. </a:t>
            </a:r>
            <a:r>
              <a:rPr lang="en" dirty="0" err="1"/>
              <a:t>Pietralla</a:t>
            </a:r>
            <a:r>
              <a:rPr lang="en" dirty="0"/>
              <a:t>, Phys. Rev. C </a:t>
            </a:r>
            <a:r>
              <a:rPr lang="en" b="1" dirty="0"/>
              <a:t>102</a:t>
            </a:r>
            <a:r>
              <a:rPr lang="en" dirty="0"/>
              <a:t>, 034308 (2020)</a:t>
            </a:r>
          </a:p>
          <a:p>
            <a:r>
              <a:rPr lang="en" dirty="0"/>
              <a:t>D.A. </a:t>
            </a:r>
            <a:r>
              <a:rPr lang="en" dirty="0" err="1"/>
              <a:t>Sazonov</a:t>
            </a:r>
            <a:r>
              <a:rPr lang="en" dirty="0"/>
              <a:t>, E.A. </a:t>
            </a:r>
            <a:r>
              <a:rPr lang="en" dirty="0" err="1"/>
              <a:t>Kolganova</a:t>
            </a:r>
            <a:r>
              <a:rPr lang="en" dirty="0"/>
              <a:t>, T.M. </a:t>
            </a:r>
            <a:r>
              <a:rPr lang="en" dirty="0" err="1"/>
              <a:t>Shneidman</a:t>
            </a:r>
            <a:r>
              <a:rPr lang="en" dirty="0"/>
              <a:t>, R.V. </a:t>
            </a:r>
            <a:r>
              <a:rPr lang="en" dirty="0" err="1"/>
              <a:t>Jolos</a:t>
            </a:r>
            <a:r>
              <a:rPr lang="en" dirty="0"/>
              <a:t>, </a:t>
            </a:r>
            <a:r>
              <a:rPr lang="en" dirty="0" err="1"/>
              <a:t>N.Pietralla</a:t>
            </a:r>
            <a:r>
              <a:rPr lang="en" dirty="0"/>
              <a:t>, and W. Witt, Phys. Rev. C </a:t>
            </a:r>
            <a:r>
              <a:rPr lang="en" b="1" dirty="0"/>
              <a:t>99</a:t>
            </a:r>
            <a:r>
              <a:rPr lang="en" dirty="0"/>
              <a:t>, 031304(R) (2019)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2A39EEE-C474-5445-AB47-F5AF8DC50B86}"/>
              </a:ext>
            </a:extLst>
          </p:cNvPr>
          <p:cNvSpPr/>
          <p:nvPr/>
        </p:nvSpPr>
        <p:spPr>
          <a:xfrm>
            <a:off x="176212" y="1092606"/>
            <a:ext cx="119110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en" dirty="0"/>
              <a:t>It is shown that the low-energy structure of </a:t>
            </a:r>
            <a:r>
              <a:rPr lang="en" baseline="30000" dirty="0"/>
              <a:t>92−102</a:t>
            </a:r>
            <a:r>
              <a:rPr lang="en" dirty="0"/>
              <a:t>Zr can be described in a satisfactory way within the Geometrical Collective Model with the Bohr Hamiltonian</a:t>
            </a:r>
            <a:r>
              <a:rPr lang="ru-RU" dirty="0"/>
              <a:t>.</a:t>
            </a:r>
            <a:r>
              <a:rPr lang="en-US" dirty="0"/>
              <a:t> </a:t>
            </a:r>
            <a:endParaRPr lang="ru-RU" dirty="0"/>
          </a:p>
          <a:p>
            <a:pPr marL="285750" lvl="0" indent="-285750" algn="just">
              <a:buFontTx/>
              <a:buChar char="-"/>
              <a:defRPr/>
            </a:pPr>
            <a:endParaRPr lang="ru-RU" dirty="0"/>
          </a:p>
          <a:p>
            <a:pPr marL="285750" lvl="0" indent="-285750" algn="just">
              <a:buFontTx/>
              <a:buChar char="-"/>
              <a:defRPr/>
            </a:pPr>
            <a:r>
              <a:rPr lang="en" dirty="0"/>
              <a:t>Good agreement with experimental data for excitation energies and 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E2</a:t>
            </a:r>
            <a:r>
              <a:rPr lang="en" dirty="0"/>
              <a:t> transition probabilities was obtained.</a:t>
            </a:r>
          </a:p>
          <a:p>
            <a:pPr marL="285750" lvl="0" indent="-285750" algn="just">
              <a:buFontTx/>
              <a:buChar char="-"/>
              <a:defRPr/>
            </a:pPr>
            <a:endParaRPr lang="en" dirty="0"/>
          </a:p>
          <a:p>
            <a:pPr marL="285750" lvl="0" indent="-285750" algn="just">
              <a:buFontTx/>
              <a:buChar char="-"/>
              <a:defRPr/>
            </a:pPr>
            <a:r>
              <a:rPr lang="en" dirty="0"/>
              <a:t>It was gated a distribution of the wave functions of the low-lying collective states in </a:t>
            </a:r>
            <a:r>
              <a:rPr lang="el-GR" dirty="0"/>
              <a:t>β − γ </a:t>
            </a:r>
            <a:r>
              <a:rPr lang="en" dirty="0"/>
              <a:t>plane.</a:t>
            </a:r>
          </a:p>
          <a:p>
            <a:pPr marL="285750" lvl="0" indent="-285750" algn="just">
              <a:buFontTx/>
              <a:buChar char="-"/>
              <a:defRPr/>
            </a:pPr>
            <a:endParaRPr lang="ru-RU" dirty="0"/>
          </a:p>
          <a:p>
            <a:pPr marL="285750" lvl="0" indent="-285750" algn="just">
              <a:buFontTx/>
              <a:buChar char="-"/>
              <a:defRPr/>
            </a:pPr>
            <a:r>
              <a:rPr lang="en-US" dirty="0"/>
              <a:t>I</a:t>
            </a:r>
            <a:r>
              <a:rPr lang="en" dirty="0"/>
              <a:t>t was shown that in the evolution of potential energy there is a phenomenon of shape coexistence.</a:t>
            </a:r>
            <a:endParaRPr lang="ru-RU" dirty="0"/>
          </a:p>
          <a:p>
            <a:pPr marL="285750" lvl="0" indent="-285750" algn="just">
              <a:buFontTx/>
              <a:buChar char="-"/>
              <a:defRPr/>
            </a:pPr>
            <a:endParaRPr lang="ru-RU" dirty="0"/>
          </a:p>
          <a:p>
            <a:pPr marL="285750" lvl="0" indent="-285750" algn="just">
              <a:buFontTx/>
              <a:buChar char="-"/>
              <a:defRPr/>
            </a:pPr>
            <a:r>
              <a:rPr lang="en" dirty="0"/>
              <a:t>It is planned to carry out similar researching for the nearest neighboring nuclei Mo and Sr</a:t>
            </a:r>
            <a:endParaRPr lang="ru-RU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D55D5CD-73A3-FA43-956E-609A5DD60CEE}"/>
              </a:ext>
            </a:extLst>
          </p:cNvPr>
          <p:cNvSpPr/>
          <p:nvPr/>
        </p:nvSpPr>
        <p:spPr>
          <a:xfrm>
            <a:off x="176212" y="0"/>
            <a:ext cx="171874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022119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1FF9515-6F1C-DF4E-8742-B745B94B7CBC}"/>
              </a:ext>
            </a:extLst>
          </p:cNvPr>
          <p:cNvSpPr/>
          <p:nvPr/>
        </p:nvSpPr>
        <p:spPr>
          <a:xfrm>
            <a:off x="209406" y="0"/>
            <a:ext cx="19271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" sz="2700" dirty="0">
                <a:solidFill>
                  <a:srgbClr val="0070C0"/>
                </a:solidFill>
              </a:rPr>
              <a:t>Introduction</a:t>
            </a:r>
            <a:endParaRPr lang="en-US" sz="27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9ADD9A-5ABF-7442-8277-A800A2CB5727}"/>
              </a:ext>
            </a:extLst>
          </p:cNvPr>
          <p:cNvSpPr/>
          <p:nvPr/>
        </p:nvSpPr>
        <p:spPr>
          <a:xfrm>
            <a:off x="209406" y="689572"/>
            <a:ext cx="11845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The shape coexistence in nuclei is an interesting phenomenon that can occur in many nuclei with increasing excitation energy, angular momentum, and number of nucleons.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9C9008A-C6A8-8143-B617-F36E25CF0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34" y="1745997"/>
            <a:ext cx="5187350" cy="363881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94AED14-9C8C-AA4E-84C4-B3CCC47EAE11}"/>
              </a:ext>
            </a:extLst>
          </p:cNvPr>
          <p:cNvSpPr txBox="1"/>
          <p:nvPr/>
        </p:nvSpPr>
        <p:spPr>
          <a:xfrm>
            <a:off x="-28370" y="6168428"/>
            <a:ext cx="1071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/>
              <a:t>K. </a:t>
            </a:r>
            <a:r>
              <a:rPr lang="en" dirty="0" err="1"/>
              <a:t>Heyde</a:t>
            </a:r>
            <a:r>
              <a:rPr lang="en" dirty="0"/>
              <a:t>, J.L. Wood, </a:t>
            </a:r>
            <a:r>
              <a:rPr lang="en" dirty="0" err="1"/>
              <a:t>Rev.Mod.Phys</a:t>
            </a:r>
            <a:r>
              <a:rPr lang="en" dirty="0"/>
              <a:t>.  </a:t>
            </a:r>
            <a:r>
              <a:rPr lang="en" b="1" dirty="0"/>
              <a:t>83</a:t>
            </a:r>
            <a:r>
              <a:rPr lang="en" dirty="0"/>
              <a:t>, 1467 (2011).</a:t>
            </a:r>
          </a:p>
          <a:p>
            <a:r>
              <a:rPr lang="en" dirty="0"/>
              <a:t>J. E. </a:t>
            </a:r>
            <a:r>
              <a:rPr lang="en" dirty="0" err="1"/>
              <a:t>Garc</a:t>
            </a:r>
            <a:r>
              <a:rPr lang="en" dirty="0"/>
              <a:t> ́</a:t>
            </a:r>
            <a:r>
              <a:rPr lang="en" dirty="0" err="1"/>
              <a:t>ıa</a:t>
            </a:r>
            <a:r>
              <a:rPr lang="en" dirty="0"/>
              <a:t>-Ramos and K. </a:t>
            </a:r>
            <a:r>
              <a:rPr lang="en" dirty="0" err="1"/>
              <a:t>Heyde</a:t>
            </a:r>
            <a:r>
              <a:rPr lang="en" dirty="0"/>
              <a:t>, Phys. Rev. C </a:t>
            </a:r>
            <a:r>
              <a:rPr lang="en" b="1" dirty="0"/>
              <a:t>100</a:t>
            </a:r>
            <a:r>
              <a:rPr lang="en" dirty="0"/>
              <a:t>, 044315 (2019).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09E79D7-C486-DFA2-B376-F3DBAB36F16A}"/>
              </a:ext>
            </a:extLst>
          </p:cNvPr>
          <p:cNvGrpSpPr/>
          <p:nvPr/>
        </p:nvGrpSpPr>
        <p:grpSpPr>
          <a:xfrm>
            <a:off x="6248570" y="1073362"/>
            <a:ext cx="4623926" cy="4984080"/>
            <a:chOff x="6248570" y="1073362"/>
            <a:chExt cx="4623926" cy="4984080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1777A17A-A89D-F3F6-A1B4-7B5BB23D1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8570" y="1073362"/>
              <a:ext cx="4623926" cy="4984080"/>
            </a:xfrm>
            <a:prstGeom prst="rect">
              <a:avLst/>
            </a:prstGeom>
          </p:spPr>
        </p:pic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A13DFC06-CD52-565B-61F3-D8A9C7E45FB4}"/>
                </a:ext>
              </a:extLst>
            </p:cNvPr>
            <p:cNvSpPr/>
            <p:nvPr/>
          </p:nvSpPr>
          <p:spPr>
            <a:xfrm>
              <a:off x="8658808" y="3760237"/>
              <a:ext cx="402410" cy="10356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30209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0D3D1A-41BB-5949-9DB3-4F77B54221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745" y="1008552"/>
            <a:ext cx="3339141" cy="44718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01F808-19E2-7143-AD00-FCCF4E556AE4}"/>
              </a:ext>
            </a:extLst>
          </p:cNvPr>
          <p:cNvSpPr txBox="1"/>
          <p:nvPr/>
        </p:nvSpPr>
        <p:spPr>
          <a:xfrm>
            <a:off x="159885" y="6211669"/>
            <a:ext cx="11581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C. Kremer </a:t>
            </a:r>
            <a:r>
              <a:rPr lang="en-US" sz="1800" i="1" dirty="0"/>
              <a:t>et al</a:t>
            </a:r>
            <a:r>
              <a:rPr lang="en-US" sz="1800" dirty="0"/>
              <a:t>.</a:t>
            </a:r>
            <a:r>
              <a:rPr lang="ru-RU" dirty="0"/>
              <a:t> </a:t>
            </a:r>
            <a:r>
              <a:rPr lang="en-US" sz="1800" dirty="0"/>
              <a:t>Phys. Rev. </a:t>
            </a:r>
            <a:r>
              <a:rPr lang="en-US" sz="1800" dirty="0" err="1"/>
              <a:t>Lett</a:t>
            </a:r>
            <a:r>
              <a:rPr lang="en-US" sz="1800" dirty="0"/>
              <a:t>. </a:t>
            </a:r>
            <a:r>
              <a:rPr lang="en-US" sz="1800" b="1" dirty="0"/>
              <a:t>117</a:t>
            </a:r>
            <a:r>
              <a:rPr lang="en-US" sz="1800" dirty="0"/>
              <a:t>, 172503 (2016)</a:t>
            </a:r>
            <a:endParaRPr lang="ru-RU" sz="1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F6D8E75-F82D-F14C-AE1E-DE082216E1FF}"/>
              </a:ext>
            </a:extLst>
          </p:cNvPr>
          <p:cNvSpPr/>
          <p:nvPr/>
        </p:nvSpPr>
        <p:spPr>
          <a:xfrm>
            <a:off x="4151376" y="679451"/>
            <a:ext cx="769924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evolution of the shape</a:t>
            </a:r>
            <a:r>
              <a:rPr lang="en" dirty="0"/>
              <a:t> can occur with a smooth or abrupt transition from a spherical to a deformed shape, and there can be a strong or weak mixing of configurations with different shapes. Such information is contained in the probabilities of electromagnetic transitions, and a high purity of coexisting forms was established in </a:t>
            </a:r>
            <a:r>
              <a:rPr lang="e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Zr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6309E57-36B5-F04D-8623-D2009CC1E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682" y="2319008"/>
            <a:ext cx="3518563" cy="17070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F29DB5-460A-E84A-93C3-7392B9375F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252" y="4306546"/>
            <a:ext cx="3518563" cy="92019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9631BCEF-B7F7-AA4E-A352-BE2D7190B4C7}"/>
              </a:ext>
            </a:extLst>
          </p:cNvPr>
          <p:cNvSpPr/>
          <p:nvPr/>
        </p:nvSpPr>
        <p:spPr>
          <a:xfrm>
            <a:off x="209406" y="0"/>
            <a:ext cx="19271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" sz="2700" dirty="0">
                <a:solidFill>
                  <a:srgbClr val="0070C0"/>
                </a:solidFill>
              </a:rPr>
              <a:t>Introduction</a:t>
            </a:r>
            <a:endParaRPr lang="en-US" sz="27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85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1C0E6D-9053-9840-826F-3EF4B5147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87" y="1231662"/>
            <a:ext cx="6864932" cy="1759814"/>
          </a:xfrm>
          <a:prstGeom prst="rect">
            <a:avLst/>
          </a:prstGeom>
        </p:spPr>
      </p:pic>
      <p:pic>
        <p:nvPicPr>
          <p:cNvPr id="7" name="Изображение 3">
            <a:extLst>
              <a:ext uri="{FF2B5EF4-FFF2-40B4-BE49-F238E27FC236}">
                <a16:creationId xmlns:a16="http://schemas.microsoft.com/office/drawing/2014/main" id="{6B1419A8-7953-1F4C-B3A7-A2F1ACFE1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87" y="4075603"/>
            <a:ext cx="3355036" cy="748431"/>
          </a:xfrm>
          <a:prstGeom prst="rect">
            <a:avLst/>
          </a:prstGeom>
        </p:spPr>
      </p:pic>
      <p:pic>
        <p:nvPicPr>
          <p:cNvPr id="8" name="Изображение 5">
            <a:extLst>
              <a:ext uri="{FF2B5EF4-FFF2-40B4-BE49-F238E27FC236}">
                <a16:creationId xmlns:a16="http://schemas.microsoft.com/office/drawing/2014/main" id="{20FA8480-A287-8F40-883F-C4E31C04E9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" r="6321"/>
          <a:stretch/>
        </p:blipFill>
        <p:spPr>
          <a:xfrm>
            <a:off x="8697164" y="2767680"/>
            <a:ext cx="2823118" cy="2986439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F09A966-9D3D-D341-8EA8-43E058F00EA8}"/>
              </a:ext>
            </a:extLst>
          </p:cNvPr>
          <p:cNvGrpSpPr/>
          <p:nvPr/>
        </p:nvGrpSpPr>
        <p:grpSpPr>
          <a:xfrm>
            <a:off x="8541384" y="191789"/>
            <a:ext cx="3079598" cy="1661105"/>
            <a:chOff x="8213228" y="416741"/>
            <a:chExt cx="3079598" cy="1661105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AEE7073-BD92-7B44-AC07-41E990BEA8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397"/>
            <a:stretch/>
          </p:blipFill>
          <p:spPr>
            <a:xfrm>
              <a:off x="9670292" y="524912"/>
              <a:ext cx="1622534" cy="1498136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4199BBBE-0425-7B4E-B65E-02555004B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3228" y="416741"/>
              <a:ext cx="1945662" cy="1661105"/>
            </a:xfrm>
            <a:prstGeom prst="rect">
              <a:avLst/>
            </a:prstGeom>
          </p:spPr>
        </p:pic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33BDE8C6-0475-3C4C-A70A-3464B1FDD3D1}"/>
                </a:ext>
              </a:extLst>
            </p:cNvPr>
            <p:cNvSpPr/>
            <p:nvPr/>
          </p:nvSpPr>
          <p:spPr>
            <a:xfrm>
              <a:off x="11186160" y="1524000"/>
              <a:ext cx="106666" cy="111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</a:endParaRPr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2487B56-6E0F-F446-95EA-558AAF050DE4}"/>
              </a:ext>
            </a:extLst>
          </p:cNvPr>
          <p:cNvSpPr/>
          <p:nvPr/>
        </p:nvSpPr>
        <p:spPr>
          <a:xfrm>
            <a:off x="222980" y="529523"/>
            <a:ext cx="8031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The collective quadrupole Bohr Hamiltonian including axial degree of freedom can be written as :</a:t>
            </a:r>
            <a:endParaRPr lang="ru-RU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08310A4-8333-2A4A-BC3C-67DAEDCCED5A}"/>
              </a:ext>
            </a:extLst>
          </p:cNvPr>
          <p:cNvSpPr/>
          <p:nvPr/>
        </p:nvSpPr>
        <p:spPr>
          <a:xfrm>
            <a:off x="0" y="-34116"/>
            <a:ext cx="109677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</a:rPr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20DCF436-F361-B340-986A-2E0AF0BF039F}"/>
                  </a:ext>
                </a:extLst>
              </p:cNvPr>
              <p:cNvSpPr/>
              <p:nvPr/>
            </p:nvSpPr>
            <p:spPr>
              <a:xfrm>
                <a:off x="222980" y="3211772"/>
                <a:ext cx="795996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" dirty="0"/>
                  <a:t>It depends on two deformation parameters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" dirty="0"/>
                  <a:t>, which are the coefficients of the expansion of the radius of the nucleus</a:t>
                </a:r>
                <a:endParaRPr lang="ru-RU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20DCF436-F361-B340-986A-2E0AF0BF03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80" y="3211772"/>
                <a:ext cx="7959968" cy="646331"/>
              </a:xfrm>
              <a:prstGeom prst="rect">
                <a:avLst/>
              </a:prstGeom>
              <a:blipFill>
                <a:blip r:embed="rId8"/>
                <a:stretch>
                  <a:fillRect l="-637" t="-3846" b="-13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10D45AA1-DA82-F540-AFCA-5C602F5FC48A}"/>
                  </a:ext>
                </a:extLst>
              </p:cNvPr>
              <p:cNvSpPr/>
              <p:nvPr/>
            </p:nvSpPr>
            <p:spPr>
              <a:xfrm>
                <a:off x="223495" y="4849595"/>
                <a:ext cx="742812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br>
                  <a:rPr lang="en" dirty="0"/>
                </a:br>
                <a:r>
                  <a:rPr lang="en" dirty="0">
                    <a:solidFill>
                      <a:srgbClr val="202124"/>
                    </a:solidFill>
                    <a:latin typeface="Google Sans"/>
                  </a:rPr>
                  <a:t>Each coefficient is responsible for a specific shape of the nucleus.</a:t>
                </a:r>
                <a:r>
                  <a:rPr lang="en-US" dirty="0">
                    <a:solidFill>
                      <a:srgbClr val="202124"/>
                    </a:solidFill>
                    <a:latin typeface="Google Sans"/>
                  </a:rPr>
                  <a:t> The</a:t>
                </a:r>
                <a:r>
                  <a:rPr lang="ru-RU" dirty="0">
                    <a:solidFill>
                      <a:srgbClr val="202124"/>
                    </a:solidFill>
                    <a:latin typeface="Google Sans"/>
                  </a:rPr>
                  <a:t>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20212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ru-RU" dirty="0"/>
                  <a:t> </a:t>
                </a:r>
                <a:br>
                  <a:rPr lang="en" dirty="0"/>
                </a:br>
                <a:r>
                  <a:rPr lang="en" dirty="0"/>
                  <a:t>is responsible for the deviation from the spherical shape.</a:t>
                </a:r>
                <a:r>
                  <a:rPr lang="en-US" dirty="0">
                    <a:solidFill>
                      <a:srgbClr val="202124"/>
                    </a:solidFill>
                    <a:latin typeface="Google Sans"/>
                  </a:rPr>
                  <a:t> The</a:t>
                </a:r>
                <a:r>
                  <a:rPr lang="ru-RU" dirty="0">
                    <a:solidFill>
                      <a:srgbClr val="202124"/>
                    </a:solidFill>
                    <a:latin typeface="Google San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ru-RU" dirty="0"/>
                  <a:t> </a:t>
                </a:r>
                <a:r>
                  <a:rPr lang="en" dirty="0"/>
                  <a:t>is responsible for compressing and stretching</a:t>
                </a:r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10D45AA1-DA82-F540-AFCA-5C602F5FC4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95" y="4849595"/>
                <a:ext cx="7428123" cy="1200329"/>
              </a:xfrm>
              <a:prstGeom prst="rect">
                <a:avLst/>
              </a:prstGeom>
              <a:blipFill>
                <a:blip r:embed="rId9"/>
                <a:stretch>
                  <a:fillRect l="-683" r="-341" b="-73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DF9A57C-8120-C64D-B058-D83908F8A981}"/>
              </a:ext>
            </a:extLst>
          </p:cNvPr>
          <p:cNvSpPr/>
          <p:nvPr/>
        </p:nvSpPr>
        <p:spPr>
          <a:xfrm>
            <a:off x="8915212" y="5778862"/>
            <a:ext cx="31720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</a:t>
            </a:r>
            <a:r>
              <a:rPr lang="ru-RU" dirty="0" err="1"/>
              <a:t>ucleus</a:t>
            </a:r>
            <a:r>
              <a:rPr lang="ru-RU" dirty="0"/>
              <a:t> </a:t>
            </a:r>
            <a:r>
              <a:rPr lang="ru-RU" dirty="0" err="1"/>
              <a:t>surface</a:t>
            </a:r>
            <a:r>
              <a:rPr lang="ru-RU" dirty="0"/>
              <a:t> </a:t>
            </a:r>
            <a:r>
              <a:rPr lang="ru-RU" dirty="0" err="1"/>
              <a:t>shapes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various</a:t>
            </a:r>
            <a:r>
              <a:rPr lang="ru-RU" dirty="0"/>
              <a:t> </a:t>
            </a:r>
            <a:r>
              <a:rPr lang="ru-RU" dirty="0" err="1"/>
              <a:t>types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deformations</a:t>
            </a:r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6E4CEEA-65F5-BC4C-A981-4D81D08B5150}"/>
              </a:ext>
            </a:extLst>
          </p:cNvPr>
          <p:cNvSpPr/>
          <p:nvPr/>
        </p:nvSpPr>
        <p:spPr>
          <a:xfrm>
            <a:off x="8773190" y="1929634"/>
            <a:ext cx="3427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Types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collective</a:t>
            </a:r>
            <a:r>
              <a:rPr lang="ru-RU" dirty="0"/>
              <a:t> </a:t>
            </a:r>
            <a:r>
              <a:rPr lang="ru-RU" dirty="0" err="1"/>
              <a:t>motion</a:t>
            </a:r>
            <a:r>
              <a:rPr lang="ru-RU" dirty="0"/>
              <a:t> </a:t>
            </a:r>
            <a:r>
              <a:rPr lang="ru-RU" dirty="0" err="1"/>
              <a:t>described</a:t>
            </a:r>
            <a:r>
              <a:rPr lang="ru-RU" dirty="0"/>
              <a:t> </a:t>
            </a:r>
            <a:r>
              <a:rPr lang="ru-RU" dirty="0" err="1"/>
              <a:t>by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Bohr</a:t>
            </a:r>
            <a:r>
              <a:rPr lang="ru-RU" dirty="0"/>
              <a:t> </a:t>
            </a:r>
            <a:r>
              <a:rPr lang="ru-RU" dirty="0" err="1"/>
              <a:t>Hamiltonian</a:t>
            </a: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3329E89-ED01-0B4C-B088-51B027ED022C}"/>
              </a:ext>
            </a:extLst>
          </p:cNvPr>
          <p:cNvSpPr/>
          <p:nvPr/>
        </p:nvSpPr>
        <p:spPr>
          <a:xfrm>
            <a:off x="0" y="6204568"/>
            <a:ext cx="88812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T. </a:t>
            </a:r>
            <a:r>
              <a:rPr lang="en" dirty="0" err="1"/>
              <a:t>Niksic</a:t>
            </a:r>
            <a:r>
              <a:rPr lang="en" dirty="0"/>
              <a:t>, Z.P. Li,  D. </a:t>
            </a:r>
            <a:r>
              <a:rPr lang="en" dirty="0" err="1"/>
              <a:t>Vretenar</a:t>
            </a:r>
            <a:r>
              <a:rPr lang="en" dirty="0"/>
              <a:t>, L. </a:t>
            </a:r>
            <a:r>
              <a:rPr lang="en" dirty="0" err="1"/>
              <a:t>Prochniak</a:t>
            </a:r>
            <a:r>
              <a:rPr lang="en" dirty="0"/>
              <a:t>, J. Meng, and P. Ring, </a:t>
            </a:r>
            <a:r>
              <a:rPr lang="en" dirty="0" err="1"/>
              <a:t>Phys.Rev</a:t>
            </a:r>
            <a:r>
              <a:rPr lang="en" dirty="0"/>
              <a:t>. C </a:t>
            </a:r>
            <a:r>
              <a:rPr lang="en" b="1" dirty="0"/>
              <a:t>79</a:t>
            </a:r>
            <a:r>
              <a:rPr lang="en" dirty="0"/>
              <a:t>, 034303 (2009)</a:t>
            </a:r>
          </a:p>
          <a:p>
            <a:r>
              <a:rPr lang="en" dirty="0"/>
              <a:t>N. </a:t>
            </a:r>
            <a:r>
              <a:rPr lang="en" dirty="0" err="1"/>
              <a:t>Gavrielov</a:t>
            </a:r>
            <a:r>
              <a:rPr lang="en" dirty="0"/>
              <a:t> and A. </a:t>
            </a:r>
            <a:r>
              <a:rPr lang="en" dirty="0" err="1"/>
              <a:t>Leviatan</a:t>
            </a:r>
            <a:r>
              <a:rPr lang="en" dirty="0"/>
              <a:t>, </a:t>
            </a:r>
            <a:r>
              <a:rPr lang="en" dirty="0" err="1"/>
              <a:t>Phys.Rev</a:t>
            </a:r>
            <a:r>
              <a:rPr lang="en" dirty="0"/>
              <a:t>. C  </a:t>
            </a:r>
            <a:r>
              <a:rPr lang="en" b="1" dirty="0"/>
              <a:t>99</a:t>
            </a:r>
            <a:r>
              <a:rPr lang="en" dirty="0"/>
              <a:t>, 064324 (2019).</a:t>
            </a:r>
          </a:p>
          <a:p>
            <a:endParaRPr lang="en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C1474D-CE68-74ED-35D0-2524838249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8781" y="4044164"/>
            <a:ext cx="1407733" cy="23931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281178-164A-B898-3F5D-0F7995AC27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7639" y="4283478"/>
            <a:ext cx="2823118" cy="62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15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9EDE94-9770-8344-A02A-E09834636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" y="152601"/>
            <a:ext cx="6096000" cy="46667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D21576-6C16-FE49-BCBC-8928FAE94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761" y="152602"/>
            <a:ext cx="6096000" cy="466675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82D046E-45CF-5E40-9D6D-97A412DD57E3}"/>
              </a:ext>
            </a:extLst>
          </p:cNvPr>
          <p:cNvSpPr/>
          <p:nvPr/>
        </p:nvSpPr>
        <p:spPr>
          <a:xfrm>
            <a:off x="1524580" y="4780966"/>
            <a:ext cx="3916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Evolution of one dimensional potential energy without shape coexistence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C765FE-1C5D-0C42-B537-018E9DC63185}"/>
              </a:ext>
            </a:extLst>
          </p:cNvPr>
          <p:cNvSpPr/>
          <p:nvPr/>
        </p:nvSpPr>
        <p:spPr>
          <a:xfrm>
            <a:off x="7129753" y="4824959"/>
            <a:ext cx="3916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Evolution of one dimensional potential energy with shape coexistence</a:t>
            </a:r>
            <a:endParaRPr lang="ru-RU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80AAE83-0624-3546-A100-84A121EEC202}"/>
              </a:ext>
            </a:extLst>
          </p:cNvPr>
          <p:cNvSpPr/>
          <p:nvPr/>
        </p:nvSpPr>
        <p:spPr>
          <a:xfrm>
            <a:off x="624584" y="0"/>
            <a:ext cx="109677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" sz="2700">
                <a:solidFill>
                  <a:srgbClr val="0070C0"/>
                </a:solidFill>
              </a:rPr>
              <a:t>Model</a:t>
            </a:r>
            <a:endParaRPr lang="en-US" sz="2700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7D8CA2-9B87-1D4D-A3AC-2F624E4C97EE}"/>
              </a:ext>
            </a:extLst>
          </p:cNvPr>
          <p:cNvSpPr txBox="1"/>
          <p:nvPr/>
        </p:nvSpPr>
        <p:spPr>
          <a:xfrm>
            <a:off x="0" y="5657671"/>
            <a:ext cx="10719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/>
              <a:t>A. </a:t>
            </a:r>
            <a:r>
              <a:rPr lang="en" dirty="0" err="1"/>
              <a:t>Poves</a:t>
            </a:r>
            <a:r>
              <a:rPr lang="en" dirty="0"/>
              <a:t>, </a:t>
            </a:r>
            <a:r>
              <a:rPr lang="en" dirty="0" err="1"/>
              <a:t>J.Phys</a:t>
            </a:r>
            <a:r>
              <a:rPr lang="en" dirty="0"/>
              <a:t>. G: </a:t>
            </a:r>
            <a:r>
              <a:rPr lang="en" dirty="0" err="1"/>
              <a:t>Nucl</a:t>
            </a:r>
            <a:r>
              <a:rPr lang="en" dirty="0"/>
              <a:t>. Part. Phys.  </a:t>
            </a:r>
            <a:r>
              <a:rPr lang="en" b="1" dirty="0"/>
              <a:t>43</a:t>
            </a:r>
            <a:r>
              <a:rPr lang="en" dirty="0"/>
              <a:t>, 024010 (2016).</a:t>
            </a:r>
            <a:endParaRPr lang="ru-RU" dirty="0"/>
          </a:p>
          <a:p>
            <a:r>
              <a:rPr lang="en" dirty="0"/>
              <a:t>K. </a:t>
            </a:r>
            <a:r>
              <a:rPr lang="en" dirty="0" err="1"/>
              <a:t>Heyde</a:t>
            </a:r>
            <a:r>
              <a:rPr lang="en" dirty="0"/>
              <a:t>, J.L. Wood, </a:t>
            </a:r>
            <a:r>
              <a:rPr lang="en" dirty="0" err="1"/>
              <a:t>Rev.Mod.Phys</a:t>
            </a:r>
            <a:r>
              <a:rPr lang="en" dirty="0"/>
              <a:t>.  </a:t>
            </a:r>
            <a:r>
              <a:rPr lang="en" b="1" dirty="0"/>
              <a:t>83</a:t>
            </a:r>
            <a:r>
              <a:rPr lang="en" dirty="0"/>
              <a:t>, 1467 (2011).</a:t>
            </a:r>
            <a:endParaRPr lang="ru-RU" dirty="0"/>
          </a:p>
          <a:p>
            <a:r>
              <a:rPr lang="en" dirty="0"/>
              <a:t>J.L. Wood, K. </a:t>
            </a:r>
            <a:r>
              <a:rPr lang="en" dirty="0" err="1"/>
              <a:t>Heyde</a:t>
            </a:r>
            <a:r>
              <a:rPr lang="en" dirty="0"/>
              <a:t>, W. </a:t>
            </a:r>
            <a:r>
              <a:rPr lang="en" dirty="0" err="1"/>
              <a:t>Nazarewicz</a:t>
            </a:r>
            <a:r>
              <a:rPr lang="en" dirty="0"/>
              <a:t>, M. </a:t>
            </a:r>
            <a:r>
              <a:rPr lang="en" dirty="0" err="1"/>
              <a:t>Huyse</a:t>
            </a:r>
            <a:r>
              <a:rPr lang="en" dirty="0"/>
              <a:t>, and P.V. </a:t>
            </a:r>
            <a:r>
              <a:rPr lang="en" dirty="0" err="1"/>
              <a:t>Duppen</a:t>
            </a:r>
            <a:r>
              <a:rPr lang="en" dirty="0"/>
              <a:t>, Phys. Rep.  </a:t>
            </a:r>
            <a:r>
              <a:rPr lang="en" b="1" dirty="0"/>
              <a:t>215</a:t>
            </a:r>
            <a:r>
              <a:rPr lang="en" dirty="0"/>
              <a:t>, 101 (1992).</a:t>
            </a:r>
          </a:p>
          <a:p>
            <a:r>
              <a:rPr lang="en" dirty="0"/>
              <a:t>K. </a:t>
            </a:r>
            <a:r>
              <a:rPr lang="en" dirty="0" err="1"/>
              <a:t>Heyde</a:t>
            </a:r>
            <a:r>
              <a:rPr lang="en" dirty="0"/>
              <a:t>, P. Van </a:t>
            </a:r>
            <a:r>
              <a:rPr lang="en" dirty="0" err="1"/>
              <a:t>Isacker</a:t>
            </a:r>
            <a:r>
              <a:rPr lang="en" dirty="0"/>
              <a:t>, M. </a:t>
            </a:r>
            <a:r>
              <a:rPr lang="en" dirty="0" err="1"/>
              <a:t>Waroquier</a:t>
            </a:r>
            <a:r>
              <a:rPr lang="en" dirty="0"/>
              <a:t>, J.L. Wood, and </a:t>
            </a:r>
            <a:r>
              <a:rPr lang="en" dirty="0" err="1"/>
              <a:t>R.A.Meyer</a:t>
            </a:r>
            <a:r>
              <a:rPr lang="en" dirty="0"/>
              <a:t>, Phys. Rep., </a:t>
            </a:r>
            <a:r>
              <a:rPr lang="en" b="1" dirty="0"/>
              <a:t>102</a:t>
            </a:r>
            <a:r>
              <a:rPr lang="en" dirty="0"/>
              <a:t>, 291 (1983).</a:t>
            </a:r>
          </a:p>
        </p:txBody>
      </p:sp>
    </p:spTree>
    <p:extLst>
      <p:ext uri="{BB962C8B-B14F-4D97-AF65-F5344CB8AC3E}">
        <p14:creationId xmlns:p14="http://schemas.microsoft.com/office/powerpoint/2010/main" val="3568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67B516-41F8-BC46-BB26-487F6EA0A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974" y="498514"/>
            <a:ext cx="4181618" cy="329322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46E6711-01DF-BA47-A17A-7AF144975E59}"/>
              </a:ext>
            </a:extLst>
          </p:cNvPr>
          <p:cNvSpPr/>
          <p:nvPr/>
        </p:nvSpPr>
        <p:spPr>
          <a:xfrm>
            <a:off x="0" y="-10160"/>
            <a:ext cx="109677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</a:rPr>
              <a:t>Model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1867B77-2535-CD4F-A2F3-B62301812D22}"/>
              </a:ext>
            </a:extLst>
          </p:cNvPr>
          <p:cNvSpPr/>
          <p:nvPr/>
        </p:nvSpPr>
        <p:spPr>
          <a:xfrm>
            <a:off x="548387" y="478683"/>
            <a:ext cx="1046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define a potential energy </a:t>
            </a:r>
            <a:r>
              <a:rPr lang="en" dirty="0"/>
              <a:t>in the form</a:t>
            </a:r>
            <a:endParaRPr lang="ru-RU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C9E1037-034E-E646-98ED-E37BE0677863}"/>
              </a:ext>
            </a:extLst>
          </p:cNvPr>
          <p:cNvGrpSpPr/>
          <p:nvPr/>
        </p:nvGrpSpPr>
        <p:grpSpPr>
          <a:xfrm>
            <a:off x="1759812" y="3767990"/>
            <a:ext cx="8672376" cy="2468700"/>
            <a:chOff x="1326029" y="2845298"/>
            <a:chExt cx="8176763" cy="2327617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C374533-52FE-024E-BA07-C989D60C0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2562" y="2954061"/>
              <a:ext cx="2750230" cy="2110090"/>
            </a:xfrm>
            <a:prstGeom prst="rect">
              <a:avLst/>
            </a:prstGeom>
          </p:spPr>
        </p:pic>
        <p:cxnSp>
          <p:nvCxnSpPr>
            <p:cNvPr id="21" name="Прямая со стрелкой 20">
              <a:extLst>
                <a:ext uri="{FF2B5EF4-FFF2-40B4-BE49-F238E27FC236}">
                  <a16:creationId xmlns:a16="http://schemas.microsoft.com/office/drawing/2014/main" id="{3497B1D1-D098-D745-A24D-953C9EE508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24432" y="4076956"/>
              <a:ext cx="22864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607EC3CD-2B8D-2C42-812F-D4CCC64C6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6029" y="3008089"/>
              <a:ext cx="2520993" cy="2137734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BFBF8489-AD05-CF40-A1C9-D728260A4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258" r="7212" b="2684"/>
            <a:stretch/>
          </p:blipFill>
          <p:spPr>
            <a:xfrm>
              <a:off x="4428769" y="2845298"/>
              <a:ext cx="2323793" cy="232761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0D865D07-4E58-8042-A141-AB05DC3936D3}"/>
                  </a:ext>
                </a:extLst>
              </p:cNvPr>
              <p:cNvSpPr/>
              <p:nvPr/>
            </p:nvSpPr>
            <p:spPr>
              <a:xfrm>
                <a:off x="4369615" y="6280783"/>
                <a:ext cx="27797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" dirty="0"/>
                  <a:t>Influence of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" dirty="0"/>
                  <a:t> addictio</a:t>
                </a:r>
                <a:r>
                  <a:rPr lang="en-US" dirty="0"/>
                  <a:t>n</a:t>
                </a:r>
                <a:endParaRPr lang="ru-RU" dirty="0"/>
              </a:p>
            </p:txBody>
          </p:sp>
        </mc:Choice>
        <mc:Fallback xmlns=""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0D865D07-4E58-8042-A141-AB05DC3936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615" y="6280783"/>
                <a:ext cx="2779735" cy="369332"/>
              </a:xfrm>
              <a:prstGeom prst="rect">
                <a:avLst/>
              </a:prstGeom>
              <a:blipFill>
                <a:blip r:embed="rId7"/>
                <a:stretch>
                  <a:fillRect l="-2273" t="-6667" r="-45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930A881-A653-4C25-C184-F44D292A626B}"/>
              </a:ext>
            </a:extLst>
          </p:cNvPr>
          <p:cNvGrpSpPr/>
          <p:nvPr/>
        </p:nvGrpSpPr>
        <p:grpSpPr>
          <a:xfrm>
            <a:off x="2921672" y="1237509"/>
            <a:ext cx="5612819" cy="1996552"/>
            <a:chOff x="1183828" y="898638"/>
            <a:chExt cx="6593692" cy="2345461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5DD1D1D-0D1A-3FED-026B-C51E0564AF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5517" b="14916"/>
            <a:stretch/>
          </p:blipFill>
          <p:spPr>
            <a:xfrm>
              <a:off x="1183828" y="1068314"/>
              <a:ext cx="3037047" cy="2175785"/>
            </a:xfrm>
            <a:prstGeom prst="rect">
              <a:avLst/>
            </a:prstGeom>
          </p:spPr>
        </p:pic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A8B081BB-1308-FAEC-2B33-4AF9704F65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17563" y="2088383"/>
              <a:ext cx="26745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E0BE94AB-C1BB-C676-F170-4CCB675F5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11559" y="898638"/>
              <a:ext cx="2765961" cy="234546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1A49E466-538F-6B50-A18D-D36BEFB7E32E}"/>
                  </a:ext>
                </a:extLst>
              </p:cNvPr>
              <p:cNvSpPr/>
              <p:nvPr/>
            </p:nvSpPr>
            <p:spPr>
              <a:xfrm>
                <a:off x="4667247" y="3234719"/>
                <a:ext cx="21216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Construction of U(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20212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)</a:t>
                </a:r>
                <a:endParaRPr lang="ru-RU" dirty="0"/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1A49E466-538F-6B50-A18D-D36BEFB7E3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247" y="3234719"/>
                <a:ext cx="2121671" cy="369332"/>
              </a:xfrm>
              <a:prstGeom prst="rect">
                <a:avLst/>
              </a:prstGeom>
              <a:blipFill>
                <a:blip r:embed="rId9"/>
                <a:stretch>
                  <a:fillRect l="-2381" t="-6667" r="-178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8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6963EBB-1C99-C34E-A2D3-5F48A8C52BAC}"/>
              </a:ext>
            </a:extLst>
          </p:cNvPr>
          <p:cNvSpPr/>
          <p:nvPr/>
        </p:nvSpPr>
        <p:spPr>
          <a:xfrm>
            <a:off x="257262" y="1963933"/>
            <a:ext cx="11934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Using the obtained wave functions, the matrix elements of an arbitrary operator can be calculated as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40B30C-A97D-ED42-8EB4-B43F23709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394" y="2534612"/>
            <a:ext cx="5723505" cy="68067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B8D90B5-1E05-5B4D-9D56-A5F6A52BEF32}"/>
              </a:ext>
            </a:extLst>
          </p:cNvPr>
          <p:cNvSpPr/>
          <p:nvPr/>
        </p:nvSpPr>
        <p:spPr>
          <a:xfrm>
            <a:off x="257262" y="3301375"/>
            <a:ext cx="11934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Of greatest interest is the calculation of the probabilities of E2 transitions. The collective quadrupole operator responsible for E2 transitions is taken in the form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0CE0C8-C962-0344-B35D-C29D4B2AB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394" y="3999159"/>
            <a:ext cx="6268789" cy="109834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F1B8B60-1D46-4F46-878C-F9C82DBE9004}"/>
              </a:ext>
            </a:extLst>
          </p:cNvPr>
          <p:cNvSpPr/>
          <p:nvPr/>
        </p:nvSpPr>
        <p:spPr>
          <a:xfrm>
            <a:off x="374709" y="5177466"/>
            <a:ext cx="11817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where</a:t>
            </a:r>
            <a:r>
              <a:rPr lang="ru-RU" dirty="0"/>
              <a:t>          </a:t>
            </a:r>
            <a:r>
              <a:rPr lang="en" dirty="0"/>
              <a:t>is the radius of the equivalent spherical nucleus, and        is the charge number of the nucleus. 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00E1B4-3A5D-7744-B42B-305B3A5B8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4049" y="5255744"/>
            <a:ext cx="302343" cy="2343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82004-82FE-9845-9AEF-8852AD37EE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4229" y="5275099"/>
            <a:ext cx="179978" cy="179978"/>
          </a:xfrm>
          <a:prstGeom prst="rect">
            <a:avLst/>
          </a:prstGeom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0EFB7F63-F521-0448-BEBC-E65A838C0254}"/>
              </a:ext>
            </a:extLst>
          </p:cNvPr>
          <p:cNvSpPr/>
          <p:nvPr/>
        </p:nvSpPr>
        <p:spPr>
          <a:xfrm>
            <a:off x="416399" y="13960"/>
            <a:ext cx="109677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</a:rPr>
              <a:t>Model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92044ED-5D78-7444-A656-16FA62168718}"/>
              </a:ext>
            </a:extLst>
          </p:cNvPr>
          <p:cNvSpPr/>
          <p:nvPr/>
        </p:nvSpPr>
        <p:spPr>
          <a:xfrm>
            <a:off x="289760" y="988455"/>
            <a:ext cx="1161421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To find the eigenvalues of the Hamiltonian, we expand the eigenfunctions in terms of the complete set of basis functions that depend on the deformation variables </a:t>
            </a:r>
            <a:r>
              <a:rPr lang="el-GR" sz="2000" dirty="0"/>
              <a:t>β</a:t>
            </a:r>
            <a:r>
              <a:rPr lang="el-GR" dirty="0"/>
              <a:t> </a:t>
            </a:r>
            <a:r>
              <a:rPr lang="en-US" dirty="0"/>
              <a:t>and </a:t>
            </a:r>
            <a:r>
              <a:rPr lang="en-US" sz="2000" dirty="0">
                <a:sym typeface="Symbol" panose="05050102010706020507" pitchFamily="18" charset="2"/>
              </a:rPr>
              <a:t></a:t>
            </a:r>
            <a:r>
              <a:rPr lang="en-US" sz="2000" dirty="0"/>
              <a:t> </a:t>
            </a:r>
            <a:r>
              <a:rPr lang="en-US" dirty="0"/>
              <a:t>and the Euler angles. </a:t>
            </a: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8766A25-49F3-A249-9218-D608AEAA2E77}"/>
              </a:ext>
            </a:extLst>
          </p:cNvPr>
          <p:cNvSpPr/>
          <p:nvPr/>
        </p:nvSpPr>
        <p:spPr>
          <a:xfrm>
            <a:off x="147107" y="6478333"/>
            <a:ext cx="64572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/>
              <a:t>D. J. Rowe, P.S. Turner, and J. </a:t>
            </a:r>
            <a:r>
              <a:rPr lang="en" dirty="0" err="1"/>
              <a:t>Repka</a:t>
            </a:r>
            <a:r>
              <a:rPr lang="en" dirty="0"/>
              <a:t>, J. Math. Phys. </a:t>
            </a:r>
            <a:r>
              <a:rPr lang="en" b="1" dirty="0"/>
              <a:t>45</a:t>
            </a:r>
            <a:r>
              <a:rPr lang="en" dirty="0"/>
              <a:t>, 2761 (2004).</a:t>
            </a:r>
            <a:endParaRPr lang="ru-RU" dirty="0"/>
          </a:p>
          <a:p>
            <a:endParaRPr lang="en" dirty="0"/>
          </a:p>
          <a:p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472723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2257E5D3-433D-1346-A0DA-64C8ECF15510}"/>
              </a:ext>
            </a:extLst>
          </p:cNvPr>
          <p:cNvSpPr/>
          <p:nvPr/>
        </p:nvSpPr>
        <p:spPr>
          <a:xfrm>
            <a:off x="0" y="-10160"/>
            <a:ext cx="11833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</a:rPr>
              <a:t>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16D116EA-B796-0143-A4B3-62BC66C80A15}"/>
                  </a:ext>
                </a:extLst>
              </p:cNvPr>
              <p:cNvSpPr/>
              <p:nvPr/>
            </p:nvSpPr>
            <p:spPr>
              <a:xfrm>
                <a:off x="2913100" y="5158574"/>
                <a:ext cx="934749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C</a:t>
                </a:r>
                <a:r>
                  <a:rPr lang="ru-RU" dirty="0" err="1"/>
                  <a:t>alculated</a:t>
                </a:r>
                <a:r>
                  <a:rPr lang="ru-RU" dirty="0"/>
                  <a:t> </a:t>
                </a:r>
                <a:r>
                  <a:rPr lang="ru-RU" dirty="0" err="1"/>
                  <a:t>potential</a:t>
                </a:r>
                <a:r>
                  <a:rPr lang="ru-RU" dirty="0"/>
                  <a:t> </a:t>
                </a:r>
                <a:r>
                  <a:rPr lang="ru-RU" dirty="0" err="1"/>
                  <a:t>surfaces</a:t>
                </a:r>
                <a:r>
                  <a:rPr lang="ru-RU" dirty="0"/>
                  <a:t> </a:t>
                </a:r>
                <a:r>
                  <a:rPr lang="ru-RU" dirty="0" err="1"/>
                  <a:t>for</a:t>
                </a:r>
                <a:r>
                  <a:rPr lang="ru-RU" dirty="0"/>
                  <a:t> </a:t>
                </a:r>
                <a:r>
                  <a:rPr lang="ru-RU" dirty="0" err="1"/>
                  <a:t>Z</a:t>
                </a:r>
                <a:r>
                  <a:rPr lang="en-US" dirty="0"/>
                  <a:t>r</a:t>
                </a:r>
                <a:r>
                  <a:rPr lang="ru-RU" dirty="0"/>
                  <a:t> </a:t>
                </a:r>
                <a:r>
                  <a:rPr lang="ru-RU" dirty="0" err="1"/>
                  <a:t>isotopes</a:t>
                </a:r>
                <a:r>
                  <a:rPr lang="ru-RU" dirty="0"/>
                  <a:t> </a:t>
                </a:r>
                <a:r>
                  <a:rPr lang="ru-RU" dirty="0" err="1"/>
                  <a:t>and</a:t>
                </a:r>
                <a:r>
                  <a:rPr lang="ru-RU" dirty="0"/>
                  <a:t> </a:t>
                </a:r>
                <a:r>
                  <a:rPr lang="ru-RU" dirty="0" err="1"/>
                  <a:t>cut</a:t>
                </a:r>
                <a:r>
                  <a:rPr lang="en-US" dirty="0"/>
                  <a:t>s</a:t>
                </a:r>
                <a:r>
                  <a:rPr lang="ru-RU" dirty="0"/>
                  <a:t> </a:t>
                </a:r>
                <a:r>
                  <a:rPr lang="ru-RU" dirty="0" err="1"/>
                  <a:t>at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ru-RU" dirty="0"/>
                  <a:t> = 0.</a:t>
                </a:r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16D116EA-B796-0143-A4B3-62BC66C80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100" y="5158574"/>
                <a:ext cx="9347494" cy="369332"/>
              </a:xfrm>
              <a:prstGeom prst="rect">
                <a:avLst/>
              </a:prstGeom>
              <a:blipFill>
                <a:blip r:embed="rId3"/>
                <a:stretch>
                  <a:fillRect l="-543" t="-666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CCADE66-FF70-FB1A-C415-899249AD2BC1}"/>
              </a:ext>
            </a:extLst>
          </p:cNvPr>
          <p:cNvGrpSpPr/>
          <p:nvPr/>
        </p:nvGrpSpPr>
        <p:grpSpPr>
          <a:xfrm>
            <a:off x="14505" y="1057749"/>
            <a:ext cx="12177495" cy="3740443"/>
            <a:chOff x="7252" y="349675"/>
            <a:chExt cx="12177495" cy="3740443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6E07E87E-4EE2-0E3A-7EEB-0CF0B54B34DA}"/>
                </a:ext>
              </a:extLst>
            </p:cNvPr>
            <p:cNvGrpSpPr/>
            <p:nvPr/>
          </p:nvGrpSpPr>
          <p:grpSpPr>
            <a:xfrm>
              <a:off x="7252" y="349675"/>
              <a:ext cx="5742663" cy="3727756"/>
              <a:chOff x="748746" y="-62872"/>
              <a:chExt cx="10448389" cy="6367692"/>
            </a:xfrm>
          </p:grpSpPr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id="{6AAC1EE4-3FAF-2341-AB68-03A4541F75E2}"/>
                  </a:ext>
                </a:extLst>
              </p:cNvPr>
              <p:cNvGrpSpPr/>
              <p:nvPr/>
            </p:nvGrpSpPr>
            <p:grpSpPr>
              <a:xfrm>
                <a:off x="748746" y="463171"/>
                <a:ext cx="10448389" cy="5841649"/>
                <a:chOff x="-542322" y="587692"/>
                <a:chExt cx="6767198" cy="3684602"/>
              </a:xfrm>
            </p:grpSpPr>
            <p:pic>
              <p:nvPicPr>
                <p:cNvPr id="4" name="Рисунок 3">
                  <a:extLst>
                    <a:ext uri="{FF2B5EF4-FFF2-40B4-BE49-F238E27FC236}">
                      <a16:creationId xmlns:a16="http://schemas.microsoft.com/office/drawing/2014/main" id="{FD14A49A-A738-BE48-B97F-8AC8E3A33B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415481" y="610923"/>
                  <a:ext cx="2225203" cy="1869429"/>
                </a:xfrm>
                <a:prstGeom prst="rect">
                  <a:avLst/>
                </a:prstGeom>
              </p:spPr>
            </p:pic>
            <p:pic>
              <p:nvPicPr>
                <p:cNvPr id="5" name="Рисунок 4">
                  <a:extLst>
                    <a:ext uri="{FF2B5EF4-FFF2-40B4-BE49-F238E27FC236}">
                      <a16:creationId xmlns:a16="http://schemas.microsoft.com/office/drawing/2014/main" id="{FB453661-A6B6-0A48-B40D-BAC519D4A5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13762" y="602054"/>
                  <a:ext cx="2246316" cy="1887166"/>
                </a:xfrm>
                <a:prstGeom prst="rect">
                  <a:avLst/>
                </a:prstGeom>
              </p:spPr>
            </p:pic>
            <p:pic>
              <p:nvPicPr>
                <p:cNvPr id="6" name="Рисунок 5">
                  <a:extLst>
                    <a:ext uri="{FF2B5EF4-FFF2-40B4-BE49-F238E27FC236}">
                      <a16:creationId xmlns:a16="http://schemas.microsoft.com/office/drawing/2014/main" id="{C727EE5B-AE04-4749-9D3D-D3A66AABD7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887392" y="587692"/>
                  <a:ext cx="2337484" cy="1941186"/>
                </a:xfrm>
                <a:prstGeom prst="rect">
                  <a:avLst/>
                </a:prstGeom>
              </p:spPr>
            </p:pic>
            <p:pic>
              <p:nvPicPr>
                <p:cNvPr id="7" name="Рисунок 6">
                  <a:extLst>
                    <a:ext uri="{FF2B5EF4-FFF2-40B4-BE49-F238E27FC236}">
                      <a16:creationId xmlns:a16="http://schemas.microsoft.com/office/drawing/2014/main" id="{ED0A9DFC-0745-E546-A6DE-5A309ACD5E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-542322" y="2498091"/>
                  <a:ext cx="2162712" cy="1765335"/>
                </a:xfrm>
                <a:prstGeom prst="rect">
                  <a:avLst/>
                </a:prstGeom>
              </p:spPr>
            </p:pic>
            <p:pic>
              <p:nvPicPr>
                <p:cNvPr id="8" name="Рисунок 7">
                  <a:extLst>
                    <a:ext uri="{FF2B5EF4-FFF2-40B4-BE49-F238E27FC236}">
                      <a16:creationId xmlns:a16="http://schemas.microsoft.com/office/drawing/2014/main" id="{7AF47272-D4F9-ED46-BD6E-844E83EF23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29558" y="2506958"/>
                  <a:ext cx="2162713" cy="1765336"/>
                </a:xfrm>
                <a:prstGeom prst="rect">
                  <a:avLst/>
                </a:prstGeom>
              </p:spPr>
            </p:pic>
            <p:pic>
              <p:nvPicPr>
                <p:cNvPr id="9" name="Рисунок 8">
                  <a:extLst>
                    <a:ext uri="{FF2B5EF4-FFF2-40B4-BE49-F238E27FC236}">
                      <a16:creationId xmlns:a16="http://schemas.microsoft.com/office/drawing/2014/main" id="{0F67DF20-677F-6E44-9B93-5F7BFC27ED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79665" y="2498091"/>
                  <a:ext cx="2162713" cy="1765335"/>
                </a:xfrm>
                <a:prstGeom prst="rect">
                  <a:avLst/>
                </a:prstGeom>
              </p:spPr>
            </p:pic>
          </p:grpSp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id="{A6EB180B-9392-2543-90EB-3214A966C296}"/>
                  </a:ext>
                </a:extLst>
              </p:cNvPr>
              <p:cNvGrpSpPr/>
              <p:nvPr/>
            </p:nvGrpSpPr>
            <p:grpSpPr>
              <a:xfrm>
                <a:off x="2019641" y="-62872"/>
                <a:ext cx="7758434" cy="387616"/>
                <a:chOff x="552603" y="196039"/>
                <a:chExt cx="4184618" cy="387616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3BA1603-A7E9-8447-9425-9A509AA707D4}"/>
                    </a:ext>
                  </a:extLst>
                </p:cNvPr>
                <p:cNvSpPr txBox="1"/>
                <p:nvPr/>
              </p:nvSpPr>
              <p:spPr>
                <a:xfrm>
                  <a:off x="552603" y="214323"/>
                  <a:ext cx="5293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aseline="30000" dirty="0"/>
                    <a:t>92</a:t>
                  </a:r>
                  <a:r>
                    <a:rPr lang="en-US" dirty="0"/>
                    <a:t>Zr</a:t>
                  </a:r>
                  <a:endParaRPr lang="ru-RU" dirty="0"/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5A20E8B-3A5C-B04E-AA52-76EB5DFFF407}"/>
                    </a:ext>
                  </a:extLst>
                </p:cNvPr>
                <p:cNvSpPr txBox="1"/>
                <p:nvPr/>
              </p:nvSpPr>
              <p:spPr>
                <a:xfrm>
                  <a:off x="2380256" y="202139"/>
                  <a:ext cx="529312" cy="369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aseline="30000" dirty="0"/>
                    <a:t>94</a:t>
                  </a:r>
                  <a:r>
                    <a:rPr lang="en-US" dirty="0"/>
                    <a:t>Zr</a:t>
                  </a:r>
                  <a:endParaRPr lang="ru-RU" dirty="0"/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9A0AB6F-B3A7-214B-8C8E-BEB7BB24E943}"/>
                    </a:ext>
                  </a:extLst>
                </p:cNvPr>
                <p:cNvSpPr txBox="1"/>
                <p:nvPr/>
              </p:nvSpPr>
              <p:spPr>
                <a:xfrm>
                  <a:off x="4207909" y="196039"/>
                  <a:ext cx="5293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aseline="30000" dirty="0"/>
                    <a:t>96</a:t>
                  </a:r>
                  <a:r>
                    <a:rPr lang="en-US" dirty="0"/>
                    <a:t>Zr</a:t>
                  </a:r>
                  <a:endParaRPr lang="ru-RU" dirty="0"/>
                </a:p>
              </p:txBody>
            </p:sp>
          </p:grpSp>
        </p:grp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D5634626-CDDB-49B5-9FE1-0F3C3B6BC05A}"/>
                </a:ext>
              </a:extLst>
            </p:cNvPr>
            <p:cNvGrpSpPr/>
            <p:nvPr/>
          </p:nvGrpSpPr>
          <p:grpSpPr>
            <a:xfrm>
              <a:off x="5490996" y="349705"/>
              <a:ext cx="6693751" cy="3740413"/>
              <a:chOff x="308374" y="-174781"/>
              <a:chExt cx="11435785" cy="6390221"/>
            </a:xfrm>
          </p:grpSpPr>
          <p:grpSp>
            <p:nvGrpSpPr>
              <p:cNvPr id="19" name="Группа 18">
                <a:extLst>
                  <a:ext uri="{FF2B5EF4-FFF2-40B4-BE49-F238E27FC236}">
                    <a16:creationId xmlns:a16="http://schemas.microsoft.com/office/drawing/2014/main" id="{ECAAA5DB-F1E1-1A22-C90B-F9BFD3DE376B}"/>
                  </a:ext>
                </a:extLst>
              </p:cNvPr>
              <p:cNvGrpSpPr/>
              <p:nvPr/>
            </p:nvGrpSpPr>
            <p:grpSpPr>
              <a:xfrm>
                <a:off x="308374" y="333364"/>
                <a:ext cx="11435785" cy="5882076"/>
                <a:chOff x="5064368" y="538855"/>
                <a:chExt cx="7368118" cy="3789843"/>
              </a:xfrm>
            </p:grpSpPr>
            <p:pic>
              <p:nvPicPr>
                <p:cNvPr id="24" name="Рисунок 23">
                  <a:extLst>
                    <a:ext uri="{FF2B5EF4-FFF2-40B4-BE49-F238E27FC236}">
                      <a16:creationId xmlns:a16="http://schemas.microsoft.com/office/drawing/2014/main" id="{4ECFE584-D1EA-9047-A2AE-C6FC90DD76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67432" y="556994"/>
                  <a:ext cx="2319442" cy="1983191"/>
                </a:xfrm>
                <a:prstGeom prst="rect">
                  <a:avLst/>
                </a:prstGeom>
              </p:spPr>
            </p:pic>
            <p:pic>
              <p:nvPicPr>
                <p:cNvPr id="25" name="Рисунок 24">
                  <a:extLst>
                    <a:ext uri="{FF2B5EF4-FFF2-40B4-BE49-F238E27FC236}">
                      <a16:creationId xmlns:a16="http://schemas.microsoft.com/office/drawing/2014/main" id="{31937E0C-BC7D-F773-F185-728CD9207D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38635" y="538855"/>
                  <a:ext cx="2478216" cy="2023177"/>
                </a:xfrm>
                <a:prstGeom prst="rect">
                  <a:avLst/>
                </a:prstGeom>
              </p:spPr>
            </p:pic>
            <p:pic>
              <p:nvPicPr>
                <p:cNvPr id="26" name="Рисунок 25">
                  <a:extLst>
                    <a:ext uri="{FF2B5EF4-FFF2-40B4-BE49-F238E27FC236}">
                      <a16:creationId xmlns:a16="http://schemas.microsoft.com/office/drawing/2014/main" id="{0C2BEFA2-2D17-8A97-FC78-E4C7B1EFB3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919265" y="538855"/>
                  <a:ext cx="2513221" cy="2023177"/>
                </a:xfrm>
                <a:prstGeom prst="rect">
                  <a:avLst/>
                </a:prstGeom>
              </p:spPr>
            </p:pic>
            <p:pic>
              <p:nvPicPr>
                <p:cNvPr id="27" name="Рисунок 26">
                  <a:extLst>
                    <a:ext uri="{FF2B5EF4-FFF2-40B4-BE49-F238E27FC236}">
                      <a16:creationId xmlns:a16="http://schemas.microsoft.com/office/drawing/2014/main" id="{A9FDE175-58EA-00A9-E47B-F9E135B510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064368" y="2512782"/>
                  <a:ext cx="2183433" cy="1782249"/>
                </a:xfrm>
                <a:prstGeom prst="rect">
                  <a:avLst/>
                </a:prstGeom>
              </p:spPr>
            </p:pic>
            <p:pic>
              <p:nvPicPr>
                <p:cNvPr id="28" name="Рисунок 27">
                  <a:extLst>
                    <a:ext uri="{FF2B5EF4-FFF2-40B4-BE49-F238E27FC236}">
                      <a16:creationId xmlns:a16="http://schemas.microsoft.com/office/drawing/2014/main" id="{97BAA0F8-7FB8-E39E-ED73-B7F1EBBFD0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90116" y="2511197"/>
                  <a:ext cx="2183433" cy="1782249"/>
                </a:xfrm>
                <a:prstGeom prst="rect">
                  <a:avLst/>
                </a:prstGeom>
              </p:spPr>
            </p:pic>
            <p:pic>
              <p:nvPicPr>
                <p:cNvPr id="29" name="Рисунок 28">
                  <a:extLst>
                    <a:ext uri="{FF2B5EF4-FFF2-40B4-BE49-F238E27FC236}">
                      <a16:creationId xmlns:a16="http://schemas.microsoft.com/office/drawing/2014/main" id="{F3270465-1F0F-84ED-ED73-34A533C76F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580192" y="2484017"/>
                  <a:ext cx="2245216" cy="1844681"/>
                </a:xfrm>
                <a:prstGeom prst="rect">
                  <a:avLst/>
                </a:prstGeom>
              </p:spPr>
            </p:pic>
          </p:grpSp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77E39A8B-DF76-1137-2FF6-D62420548FB4}"/>
                  </a:ext>
                </a:extLst>
              </p:cNvPr>
              <p:cNvGrpSpPr/>
              <p:nvPr/>
            </p:nvGrpSpPr>
            <p:grpSpPr>
              <a:xfrm>
                <a:off x="1857465" y="-174781"/>
                <a:ext cx="8111865" cy="384502"/>
                <a:chOff x="6338629" y="-23199"/>
                <a:chExt cx="4469227" cy="384502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E8B8045-3F65-EBBD-DAE6-08DDAB7EFFD1}"/>
                    </a:ext>
                  </a:extLst>
                </p:cNvPr>
                <p:cNvSpPr txBox="1"/>
                <p:nvPr/>
              </p:nvSpPr>
              <p:spPr>
                <a:xfrm>
                  <a:off x="6338629" y="-23199"/>
                  <a:ext cx="529312" cy="369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aseline="30000" dirty="0"/>
                    <a:t>98</a:t>
                  </a:r>
                  <a:r>
                    <a:rPr lang="en-US" dirty="0"/>
                    <a:t>Zr</a:t>
                  </a:r>
                  <a:endParaRPr lang="ru-RU" dirty="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EE2F007-68EF-6D45-221A-A35EA712C00B}"/>
                    </a:ext>
                  </a:extLst>
                </p:cNvPr>
                <p:cNvSpPr txBox="1"/>
                <p:nvPr/>
              </p:nvSpPr>
              <p:spPr>
                <a:xfrm>
                  <a:off x="8248247" y="-8028"/>
                  <a:ext cx="607859" cy="369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aseline="30000" dirty="0"/>
                    <a:t>100</a:t>
                  </a:r>
                  <a:r>
                    <a:rPr lang="en-US" dirty="0"/>
                    <a:t>Zr</a:t>
                  </a:r>
                  <a:endParaRPr lang="ru-RU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7BD882B-A9E9-2CFC-83BE-4CDF23365EC4}"/>
                    </a:ext>
                  </a:extLst>
                </p:cNvPr>
                <p:cNvSpPr txBox="1"/>
                <p:nvPr/>
              </p:nvSpPr>
              <p:spPr>
                <a:xfrm>
                  <a:off x="10199997" y="-15836"/>
                  <a:ext cx="6078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aseline="30000" dirty="0"/>
                    <a:t>102</a:t>
                  </a:r>
                  <a:r>
                    <a:rPr lang="en-US" dirty="0"/>
                    <a:t>Zr</a:t>
                  </a:r>
                  <a:endParaRPr lang="ru-RU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03690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6C144A0-81D7-0F16-7F6F-2106E324CE9D}"/>
              </a:ext>
            </a:extLst>
          </p:cNvPr>
          <p:cNvGrpSpPr/>
          <p:nvPr/>
        </p:nvGrpSpPr>
        <p:grpSpPr>
          <a:xfrm>
            <a:off x="100709" y="548583"/>
            <a:ext cx="3303915" cy="5760834"/>
            <a:chOff x="3738319" y="981874"/>
            <a:chExt cx="1937035" cy="3398207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D2E8BFB3-B270-59C5-676D-EB2BAE16D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8391" y="1260732"/>
              <a:ext cx="1846963" cy="1677577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86F2C6C2-4878-C68C-63A5-4AECF97D3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6614" y="2938309"/>
              <a:ext cx="1614963" cy="144177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CDF1829-0DDB-89CE-BE70-33D1F1A7C0FB}"/>
                </a:ext>
              </a:extLst>
            </p:cNvPr>
            <p:cNvSpPr txBox="1"/>
            <p:nvPr/>
          </p:nvSpPr>
          <p:spPr>
            <a:xfrm>
              <a:off x="3738319" y="981874"/>
              <a:ext cx="455089" cy="335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aseline="30000" dirty="0"/>
                <a:t>96</a:t>
              </a:r>
              <a:r>
                <a:rPr lang="en-US" sz="3200" dirty="0"/>
                <a:t>Zr</a:t>
              </a:r>
              <a:endParaRPr lang="ru-RU" sz="3200" dirty="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813CC92-F48C-900A-6551-8F1EB344A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227" y="170510"/>
            <a:ext cx="2727438" cy="19417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CAEDB42-7C29-1748-7BE4-C4B9D8AF5B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5655" y="4332888"/>
            <a:ext cx="2613952" cy="22434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3A26B7-CB20-3276-95C2-06EE2F3720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3358" y="2177479"/>
            <a:ext cx="2487458" cy="218379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2AA629C-EBBA-ECC7-CA8C-632FCC71484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6079"/>
          <a:stretch/>
        </p:blipFill>
        <p:spPr>
          <a:xfrm>
            <a:off x="6523759" y="159357"/>
            <a:ext cx="2631389" cy="185163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4D1FD4E-C087-A766-D54D-5F8FCCAA9A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87956" y="159356"/>
            <a:ext cx="2619502" cy="196256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A2B26BB-1361-23F8-690B-BAC5FB92F0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0111" y="4396712"/>
            <a:ext cx="2493880" cy="218379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30F4E06-04C2-6ECC-A9D7-2AB7D69A3F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92812" y="2295890"/>
            <a:ext cx="2441238" cy="207818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541F948-E5A2-9120-2C95-9738F30A117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68215" y="4332888"/>
            <a:ext cx="2617321" cy="224341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0B74131-3D8A-3402-0D11-12A434D0E2C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87955" y="2249025"/>
            <a:ext cx="2477493" cy="2124482"/>
          </a:xfrm>
          <a:prstGeom prst="rect">
            <a:avLst/>
          </a:prstGeom>
        </p:spPr>
      </p:pic>
      <p:sp>
        <p:nvSpPr>
          <p:cNvPr id="21" name="Rectangle 2">
            <a:extLst>
              <a:ext uri="{FF2B5EF4-FFF2-40B4-BE49-F238E27FC236}">
                <a16:creationId xmlns:a16="http://schemas.microsoft.com/office/drawing/2014/main" id="{17CE0087-AF74-D788-78A8-A0C9BB081930}"/>
              </a:ext>
            </a:extLst>
          </p:cNvPr>
          <p:cNvSpPr/>
          <p:nvPr/>
        </p:nvSpPr>
        <p:spPr>
          <a:xfrm>
            <a:off x="0" y="-10160"/>
            <a:ext cx="11833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0937296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36765</TotalTime>
  <Words>1037</Words>
  <Application>Microsoft Macintosh PowerPoint</Application>
  <PresentationFormat>Широкоэкранный</PresentationFormat>
  <Paragraphs>81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Google Sans</vt:lpstr>
      <vt:lpstr>Times New Roman</vt:lpstr>
      <vt:lpstr>Тема Office</vt:lpstr>
      <vt:lpstr>Evolution of the phenomenologically determined collective potential along the chain of Zr isotopes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13</cp:lastModifiedBy>
  <cp:revision>632</cp:revision>
  <dcterms:created xsi:type="dcterms:W3CDTF">2020-04-30T12:05:21Z</dcterms:created>
  <dcterms:modified xsi:type="dcterms:W3CDTF">2022-10-26T10:51:19Z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2022-09-28T09:02:12Z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cc353265-e098-429e-9e4c-f85153e7cffb</vt:lpwstr>
  </property>
  <property fmtid="{D5CDD505-2E9C-101B-9397-08002B2CF9AE}" pid="7" name="MSIP_Label_defa4170-0d19-0005-0004-bc88714345d2_ActionId">
    <vt:lpwstr>45334a1d-7053-4ccd-b05c-cae6a3600ac6</vt:lpwstr>
  </property>
  <property fmtid="{D5CDD505-2E9C-101B-9397-08002B2CF9AE}" pid="8" name="MSIP_Label_defa4170-0d19-0005-0004-bc88714345d2_ContentBits">
    <vt:lpwstr>0</vt:lpwstr>
  </property>
</Properties>
</file>