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5" r:id="rId2"/>
    <p:sldMasterId id="2147483728" r:id="rId3"/>
  </p:sldMasterIdLst>
  <p:notesMasterIdLst>
    <p:notesMasterId r:id="rId16"/>
  </p:notesMasterIdLst>
  <p:sldIdLst>
    <p:sldId id="256" r:id="rId4"/>
    <p:sldId id="270" r:id="rId5"/>
    <p:sldId id="1974" r:id="rId6"/>
    <p:sldId id="1977" r:id="rId7"/>
    <p:sldId id="1973" r:id="rId8"/>
    <p:sldId id="1950" r:id="rId9"/>
    <p:sldId id="315" r:id="rId10"/>
    <p:sldId id="415" r:id="rId11"/>
    <p:sldId id="1952" r:id="rId12"/>
    <p:sldId id="1953" r:id="rId13"/>
    <p:sldId id="1976" r:id="rId14"/>
    <p:sldId id="19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ed nashaat" initials="mn" lastIdx="1" clrIdx="0">
    <p:extLst>
      <p:ext uri="{19B8F6BF-5375-455C-9EA6-DF929625EA0E}">
        <p15:presenceInfo xmlns:p15="http://schemas.microsoft.com/office/powerpoint/2012/main" userId="9d386c76375ba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  <a:srgbClr val="0000FF"/>
    <a:srgbClr val="0066FF"/>
    <a:srgbClr val="69D173"/>
    <a:srgbClr val="4D0E07"/>
    <a:srgbClr val="920202"/>
    <a:srgbClr val="FFFF66"/>
    <a:srgbClr val="FFCCCC"/>
    <a:srgbClr val="F6BB00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8496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CD79-B4DB-4209-B05B-B13F4C01649F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D01D8-FE4D-4D42-8D38-913CFE00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8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</a:rPr>
                  <a:t>ω</a:t>
                </a:r>
                <a:r>
                  <a:rPr lang="en-US" sz="1200" b="1" baseline="-25000" dirty="0" err="1">
                    <a:solidFill>
                      <a:schemeClr val="tx2">
                        <a:lumMod val="50000"/>
                      </a:schemeClr>
                    </a:solidFill>
                  </a:rPr>
                  <a:t>J</a:t>
                </a:r>
                <a:r>
                  <a:rPr lang="en-US" sz="1200" b="1" i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=𝟐𝒆/𝒉 𝑽</a:t>
                </a:r>
                <a:endParaRPr lang="en-US" sz="1200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he potential energy is given by subtracting</a:t>
                </a:r>
              </a:p>
              <a:p>
                <a:r>
                  <a:rPr lang="en-US" dirty="0"/>
                  <a:t>the energy ﬂowing into it from the intrinsic energy of the junction (</a:t>
                </a:r>
                <a:r>
                  <a:rPr lang="en-US"/>
                  <a:t>EJ )=</a:t>
                </a:r>
                <a:r>
                  <a:rPr lang="pl-PL"/>
                  <a:t> </a:t>
                </a:r>
                <a:r>
                  <a:rPr lang="pl-PL" dirty="0"/>
                  <a:t>EJ − I </a:t>
                </a:r>
                <a:r>
                  <a:rPr lang="en-US" dirty="0"/>
                  <a:t>\int </a:t>
                </a:r>
                <a:r>
                  <a:rPr lang="pl-PL" dirty="0"/>
                  <a:t>V dt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8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F73F2-3004-4CF4-82F1-E3CCBBEFF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of the system under consideration. Superconducting electrodes forming a Josephson junction are placed on top of a ferromagnetic strip. The position of DWs in the strip can be controlled by the normal current </a:t>
                </a:r>
                <a:r>
                  <a:rPr lang="en-US" dirty="0" err="1"/>
                  <a:t>jN.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dW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√(</a:t>
                </a:r>
                <a:r>
                  <a:rPr lang="en-US" b="0" i="0">
                    <a:latin typeface="Cambria Math" panose="02040503050406030204" pitchFamily="18" charset="0"/>
                  </a:rPr>
                  <a:t>𝐴𝑒𝑥⁄𝐾)</a:t>
                </a:r>
                <a:r>
                  <a:rPr lang="en-US" dirty="0"/>
                  <a:t>is the DW width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01D8-FE4D-4D42-8D38-913CFE008B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2A0CFB5-B64E-4694-B1C3-FF5148C118A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5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F26EA857-CCED-48DA-85FF-C46D348CA4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215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6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51F4E54-705B-4D15-8587-82F3D11C84F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 not remove" hidden="1">
            <a:extLst>
              <a:ext uri="{FF2B5EF4-FFF2-40B4-BE49-F238E27FC236}">
                <a16:creationId xmlns:a16="http://schemas.microsoft.com/office/drawing/2014/main" id="{14A356B7-D384-47EE-AA7B-61E0B97427E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A024-B565-48FB-A18D-D9498C5753E8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1084-124D-4420-881A-A24C9F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2022-10-26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6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jpeg"/><Relationship Id="rId7" Type="http://schemas.openxmlformats.org/officeDocument/2006/relationships/image" Target="../media/image33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6.png"/><Relationship Id="rId5" Type="http://schemas.openxmlformats.org/officeDocument/2006/relationships/image" Target="../media/image46.png"/><Relationship Id="rId10" Type="http://schemas.openxmlformats.org/officeDocument/2006/relationships/image" Target="../media/image35.png"/><Relationship Id="rId4" Type="http://schemas.openxmlformats.org/officeDocument/2006/relationships/image" Target="../media/image45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0.png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3.wdp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7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2.png"/><Relationship Id="rId11" Type="http://schemas.openxmlformats.org/officeDocument/2006/relationships/image" Target="../media/image780.png"/><Relationship Id="rId5" Type="http://schemas.openxmlformats.org/officeDocument/2006/relationships/image" Target="../media/image51.png"/><Relationship Id="rId15" Type="http://schemas.openxmlformats.org/officeDocument/2006/relationships/image" Target="../media/image55.gif"/><Relationship Id="rId10" Type="http://schemas.openxmlformats.org/officeDocument/2006/relationships/image" Target="../media/image1160.png"/><Relationship Id="rId4" Type="http://schemas.openxmlformats.org/officeDocument/2006/relationships/image" Target="../media/image50.png"/><Relationship Id="rId9" Type="http://schemas.openxmlformats.org/officeDocument/2006/relationships/image" Target="../media/image760.png"/><Relationship Id="rId14" Type="http://schemas.openxmlformats.org/officeDocument/2006/relationships/image" Target="../media/image5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74" y="0"/>
            <a:ext cx="2522001" cy="6858000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74938" y="2653117"/>
            <a:ext cx="1781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Triangle 19"/>
          <p:cNvSpPr/>
          <p:nvPr/>
        </p:nvSpPr>
        <p:spPr>
          <a:xfrm flipH="1">
            <a:off x="0" y="6147413"/>
            <a:ext cx="12192000" cy="710587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2" descr="Image result for JINR BLTP">
            <a:extLst>
              <a:ext uri="{FF2B5EF4-FFF2-40B4-BE49-F238E27FC236}">
                <a16:creationId xmlns:a16="http://schemas.microsoft.com/office/drawing/2014/main" id="{EAF00C36-D975-BEEB-C61F-AB325C97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" y="3215610"/>
            <a:ext cx="2201611" cy="141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or.jinr.ru/Report/2008/index_files/figures/BLTP_bldg_small.jpg">
            <a:extLst>
              <a:ext uri="{FF2B5EF4-FFF2-40B4-BE49-F238E27FC236}">
                <a16:creationId xmlns:a16="http://schemas.microsoft.com/office/drawing/2014/main" id="{58EEA8C9-42DF-0FA2-39BE-4D7930BA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29"/>
            <a:ext cx="2201611" cy="188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32C1E0E0-5625-6654-2B7F-6B3D9C77E411}"/>
              </a:ext>
            </a:extLst>
          </p:cNvPr>
          <p:cNvSpPr txBox="1">
            <a:spLocks/>
          </p:cNvSpPr>
          <p:nvPr/>
        </p:nvSpPr>
        <p:spPr>
          <a:xfrm>
            <a:off x="5222761" y="3911069"/>
            <a:ext cx="3665685" cy="523220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BLTP – JINR (Russia)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8C0A1B-6907-C3F4-1971-D481BE5CC336}"/>
              </a:ext>
            </a:extLst>
          </p:cNvPr>
          <p:cNvSpPr/>
          <p:nvPr/>
        </p:nvSpPr>
        <p:spPr>
          <a:xfrm>
            <a:off x="5941357" y="3398894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 </a:t>
            </a:r>
            <a:r>
              <a:rPr lang="en-GB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Nashaat</a:t>
            </a: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CFA18-F6F5-C6AA-53FF-ACF75595C8BA}"/>
              </a:ext>
            </a:extLst>
          </p:cNvPr>
          <p:cNvSpPr txBox="1"/>
          <p:nvPr/>
        </p:nvSpPr>
        <p:spPr>
          <a:xfrm>
            <a:off x="2321888" y="1488656"/>
            <a:ext cx="98273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C00000"/>
                </a:solidFill>
                <a:effectLst/>
                <a:latin typeface="Liberation Sans"/>
              </a:rPr>
              <a:t>Manifestation of Devil’s staircase and Negative Differential Resistance in the IV- Characteristics of φ</a:t>
            </a:r>
            <a:r>
              <a:rPr lang="en-US" sz="2800" b="1" i="0" baseline="-25000" dirty="0">
                <a:solidFill>
                  <a:srgbClr val="C00000"/>
                </a:solidFill>
                <a:effectLst/>
                <a:latin typeface="Liberation Sans"/>
              </a:rPr>
              <a:t>0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Liberation Sans"/>
              </a:rPr>
              <a:t> Josephson Junction</a:t>
            </a:r>
            <a:endParaRPr lang="en-US" sz="2800" b="1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AEDEC-CB9E-4C93-B635-B810AFC9C29C}"/>
              </a:ext>
            </a:extLst>
          </p:cNvPr>
          <p:cNvSpPr/>
          <p:nvPr/>
        </p:nvSpPr>
        <p:spPr>
          <a:xfrm>
            <a:off x="3238582" y="4625739"/>
            <a:ext cx="77525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Collaboration with </a:t>
            </a:r>
          </a:p>
          <a:p>
            <a:pPr algn="ctr"/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Yu. M. 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Shukrinov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&amp; K. Kulikov (BLTP- Russia) </a:t>
            </a:r>
          </a:p>
          <a:p>
            <a:pPr algn="ctr"/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 A. </a:t>
            </a:r>
            <a:r>
              <a:rPr lang="en-US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Abdelmoneim (Egypt)</a:t>
            </a:r>
            <a:endParaRPr lang="en-GB" sz="20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AEAB6-85A6-45EC-A264-C710E488F56B}"/>
              </a:ext>
            </a:extLst>
          </p:cNvPr>
          <p:cNvSpPr txBox="1"/>
          <p:nvPr/>
        </p:nvSpPr>
        <p:spPr>
          <a:xfrm>
            <a:off x="2904274" y="241470"/>
            <a:ext cx="8421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XXVI International Scientific Conference of Young Scientists and Specialists </a:t>
            </a:r>
            <a:r>
              <a:rPr lang="en-US" sz="2000" b="1" dirty="0">
                <a:solidFill>
                  <a:srgbClr val="0000FF"/>
                </a:solidFill>
              </a:rPr>
              <a:t>(AYSS  26-10-2022)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84669EA-598D-321A-4E2A-7E705026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2" y="6006457"/>
            <a:ext cx="1263268" cy="7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191D7F-5238-04B7-AFD1-4F903E79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6" y="2669611"/>
            <a:ext cx="4964080" cy="4021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3379E1-822C-F75C-CEF7-86298F9B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741" y="3838798"/>
            <a:ext cx="5494349" cy="239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460D7-15D2-C5C8-06BA-BAD6B144E407}"/>
              </a:ext>
            </a:extLst>
          </p:cNvPr>
          <p:cNvSpPr txBox="1"/>
          <p:nvPr/>
        </p:nvSpPr>
        <p:spPr>
          <a:xfrm>
            <a:off x="0" y="506931"/>
            <a:ext cx="380273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Tunning the Locking step and Negative Differential Resistance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5D948-985B-E4E7-A2FF-11258288E311}"/>
              </a:ext>
            </a:extLst>
          </p:cNvPr>
          <p:cNvGrpSpPr/>
          <p:nvPr/>
        </p:nvGrpSpPr>
        <p:grpSpPr>
          <a:xfrm>
            <a:off x="3774407" y="506931"/>
            <a:ext cx="2630753" cy="2298961"/>
            <a:chOff x="3724303" y="506931"/>
            <a:chExt cx="2630753" cy="22989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68D4FF-B80C-73AD-8501-697C582DE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4303" y="607508"/>
              <a:ext cx="2630753" cy="21983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CF00F3-43BC-0ECA-E731-640A299430D1}"/>
                </a:ext>
              </a:extLst>
            </p:cNvPr>
            <p:cNvSpPr txBox="1"/>
            <p:nvPr/>
          </p:nvSpPr>
          <p:spPr>
            <a:xfrm>
              <a:off x="4281540" y="506931"/>
              <a:ext cx="10103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r: SOC</a:t>
              </a:r>
              <a:endParaRPr lang="en-US" sz="2000" b="1" i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AB652-3789-84E9-685D-97168A78FCAD}"/>
              </a:ext>
            </a:extLst>
          </p:cNvPr>
          <p:cNvGrpSpPr/>
          <p:nvPr/>
        </p:nvGrpSpPr>
        <p:grpSpPr>
          <a:xfrm>
            <a:off x="6613742" y="1018761"/>
            <a:ext cx="5494349" cy="2517412"/>
            <a:chOff x="6464502" y="1006235"/>
            <a:chExt cx="5643589" cy="26250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8FFFD2-E143-0C26-5BB1-DFCF3F6BA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7677" y="1020214"/>
              <a:ext cx="3050414" cy="25985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146B05-761C-3634-A13D-25EB984631F1}"/>
                </a:ext>
              </a:extLst>
            </p:cNvPr>
            <p:cNvGrpSpPr/>
            <p:nvPr/>
          </p:nvGrpSpPr>
          <p:grpSpPr>
            <a:xfrm>
              <a:off x="6464502" y="1006235"/>
              <a:ext cx="2558885" cy="2625006"/>
              <a:chOff x="6464502" y="1006235"/>
              <a:chExt cx="2558885" cy="26250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B8F75B-6C9D-0A07-6FC7-A9950582F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4502" y="1006235"/>
                <a:ext cx="2558885" cy="262500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84F1A2-6F65-6D4F-A9E5-5E9CAA2B0C12}"/>
                  </a:ext>
                </a:extLst>
              </p:cNvPr>
              <p:cNvSpPr txBox="1"/>
              <p:nvPr/>
            </p:nvSpPr>
            <p:spPr>
              <a:xfrm>
                <a:off x="6984893" y="1006235"/>
                <a:ext cx="1216554" cy="41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r: SOC</a:t>
                </a:r>
                <a:endParaRPr lang="en-US" sz="20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8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BB2B-802E-4FEC-ABCA-03788B412727}"/>
              </a:ext>
            </a:extLst>
          </p:cNvPr>
          <p:cNvSpPr txBox="1">
            <a:spLocks/>
          </p:cNvSpPr>
          <p:nvPr/>
        </p:nvSpPr>
        <p:spPr>
          <a:xfrm>
            <a:off x="999266" y="352337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rgbClr val="4F22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7D06B-CCE8-4169-AE32-266CA0D49DD0}"/>
              </a:ext>
            </a:extLst>
          </p:cNvPr>
          <p:cNvSpPr/>
          <p:nvPr/>
        </p:nvSpPr>
        <p:spPr>
          <a:xfrm>
            <a:off x="359493" y="1536174"/>
            <a:ext cx="11473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junctions with a strong spin-orbit 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coupling induces region of negative deferential resistance and Devil’s staircase structure on the IV-curves.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b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b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b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additional locking step of magnetic precession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 negative deferential resistance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appear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We show that it is possible to control not only the frequency but also the amplitude of the magnetic precession in the locking region. 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solidFill>
                <a:srgbClr val="22222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4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thank you">
            <a:extLst>
              <a:ext uri="{FF2B5EF4-FFF2-40B4-BE49-F238E27FC236}">
                <a16:creationId xmlns:a16="http://schemas.microsoft.com/office/drawing/2014/main" id="{C38C29EE-387A-401D-A347-E11F9797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31" y="1515942"/>
            <a:ext cx="6783138" cy="38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3047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DF2091AA-D304-6485-846E-0C0DFAFC8798}"/>
              </a:ext>
            </a:extLst>
          </p:cNvPr>
          <p:cNvSpPr/>
          <p:nvPr/>
        </p:nvSpPr>
        <p:spPr>
          <a:xfrm>
            <a:off x="5404139" y="4804657"/>
            <a:ext cx="2787854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4647" y="226603"/>
            <a:ext cx="10972801" cy="711081"/>
          </a:xfrm>
        </p:spPr>
        <p:txBody>
          <a:bodyPr/>
          <a:lstStyle/>
          <a:p>
            <a:r>
              <a:rPr lang="en-IN" sz="4400" b="1" dirty="0"/>
              <a:t>Outline</a:t>
            </a:r>
            <a:endParaRPr lang="en-US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1940520" y="1267970"/>
            <a:ext cx="9676983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56591" y="1528606"/>
            <a:ext cx="840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I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Josephson Junction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940520" y="2482407"/>
            <a:ext cx="9667122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940520" y="3696845"/>
            <a:ext cx="9676983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88A26-94A5-F7F1-907B-0A31E338D70C}"/>
              </a:ext>
            </a:extLst>
          </p:cNvPr>
          <p:cNvSpPr txBox="1"/>
          <p:nvPr/>
        </p:nvSpPr>
        <p:spPr>
          <a:xfrm>
            <a:off x="2874454" y="2702861"/>
            <a:ext cx="873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I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 to study magnetic moment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5B520-C117-082C-FAB7-862245152CE6}"/>
              </a:ext>
            </a:extLst>
          </p:cNvPr>
          <p:cNvSpPr txBox="1"/>
          <p:nvPr/>
        </p:nvSpPr>
        <p:spPr>
          <a:xfrm>
            <a:off x="2874454" y="3942351"/>
            <a:ext cx="874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="1" baseline="-250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-junction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87A41E-96F4-DA67-8AD2-63E6833A8542}"/>
              </a:ext>
            </a:extLst>
          </p:cNvPr>
          <p:cNvSpPr/>
          <p:nvPr/>
        </p:nvSpPr>
        <p:spPr>
          <a:xfrm>
            <a:off x="2082138" y="1408998"/>
            <a:ext cx="632836" cy="699575"/>
          </a:xfrm>
          <a:prstGeom prst="rect">
            <a:avLst/>
          </a:prstGeom>
          <a:gradFill flip="none" rotWithShape="1">
            <a:gsLst>
              <a:gs pos="0">
                <a:srgbClr val="0989B1">
                  <a:shade val="30000"/>
                  <a:satMod val="115000"/>
                </a:srgbClr>
              </a:gs>
              <a:gs pos="50000">
                <a:srgbClr val="0989B1">
                  <a:shade val="67500"/>
                  <a:satMod val="115000"/>
                </a:srgbClr>
              </a:gs>
              <a:gs pos="100000">
                <a:srgbClr val="0989B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0989B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F4A7E1-DCAD-8422-D3A7-46C73B4E20BC}"/>
              </a:ext>
            </a:extLst>
          </p:cNvPr>
          <p:cNvSpPr/>
          <p:nvPr/>
        </p:nvSpPr>
        <p:spPr>
          <a:xfrm>
            <a:off x="2092083" y="2614683"/>
            <a:ext cx="630809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0AD226C-538A-5CAB-F7E5-B79A38C3D810}"/>
              </a:ext>
            </a:extLst>
          </p:cNvPr>
          <p:cNvSpPr/>
          <p:nvPr/>
        </p:nvSpPr>
        <p:spPr>
          <a:xfrm>
            <a:off x="2082138" y="3854173"/>
            <a:ext cx="632836" cy="69957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1CC3EC6-1FE1-0F50-092D-1B67AE55F449}"/>
              </a:ext>
            </a:extLst>
          </p:cNvPr>
          <p:cNvSpPr/>
          <p:nvPr/>
        </p:nvSpPr>
        <p:spPr>
          <a:xfrm>
            <a:off x="5478187" y="4956507"/>
            <a:ext cx="609599" cy="6995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/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1A0265-52A5-2BBA-238D-EE062FC86E40}"/>
              </a:ext>
            </a:extLst>
          </p:cNvPr>
          <p:cNvSpPr txBox="1"/>
          <p:nvPr/>
        </p:nvSpPr>
        <p:spPr>
          <a:xfrm>
            <a:off x="6161835" y="5007936"/>
            <a:ext cx="147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87DCC4-73E8-C58D-12EC-57EC258327FB}"/>
              </a:ext>
            </a:extLst>
          </p:cNvPr>
          <p:cNvSpPr/>
          <p:nvPr/>
        </p:nvSpPr>
        <p:spPr>
          <a:xfrm>
            <a:off x="0" y="0"/>
            <a:ext cx="1373635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104">
            <a:extLst>
              <a:ext uri="{FF2B5EF4-FFF2-40B4-BE49-F238E27FC236}">
                <a16:creationId xmlns:a16="http://schemas.microsoft.com/office/drawing/2014/main" id="{E423C783-1F49-F667-BEB1-C8A3B5663F0A}"/>
              </a:ext>
            </a:extLst>
          </p:cNvPr>
          <p:cNvSpPr/>
          <p:nvPr/>
        </p:nvSpPr>
        <p:spPr>
          <a:xfrm>
            <a:off x="1983181" y="4819491"/>
            <a:ext cx="2787853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9D6DB-7AB2-1CCF-D4CB-ACFF819DFDB7}"/>
              </a:ext>
            </a:extLst>
          </p:cNvPr>
          <p:cNvSpPr/>
          <p:nvPr/>
        </p:nvSpPr>
        <p:spPr>
          <a:xfrm>
            <a:off x="2057230" y="4971341"/>
            <a:ext cx="609599" cy="6995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/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CCE81-9A1A-B91E-0578-5E7A6B5B6F79}"/>
              </a:ext>
            </a:extLst>
          </p:cNvPr>
          <p:cNvSpPr txBox="1"/>
          <p:nvPr/>
        </p:nvSpPr>
        <p:spPr>
          <a:xfrm>
            <a:off x="2740878" y="5022770"/>
            <a:ext cx="203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Rounded Rectangle 104">
            <a:extLst>
              <a:ext uri="{FF2B5EF4-FFF2-40B4-BE49-F238E27FC236}">
                <a16:creationId xmlns:a16="http://schemas.microsoft.com/office/drawing/2014/main" id="{50D49A14-EF12-9EF8-8C39-376EE993D79D}"/>
              </a:ext>
            </a:extLst>
          </p:cNvPr>
          <p:cNvSpPr/>
          <p:nvPr/>
        </p:nvSpPr>
        <p:spPr>
          <a:xfrm>
            <a:off x="8829649" y="4804657"/>
            <a:ext cx="2787854" cy="976607"/>
          </a:xfrm>
          <a:prstGeom prst="roundRect">
            <a:avLst>
              <a:gd name="adj" fmla="val 127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EDEBA-B813-B259-25C6-519903484FE2}"/>
              </a:ext>
            </a:extLst>
          </p:cNvPr>
          <p:cNvSpPr/>
          <p:nvPr/>
        </p:nvSpPr>
        <p:spPr>
          <a:xfrm>
            <a:off x="8903697" y="4956507"/>
            <a:ext cx="609599" cy="6995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/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23478-1437-69D8-012C-7055F8342503}"/>
              </a:ext>
            </a:extLst>
          </p:cNvPr>
          <p:cNvSpPr txBox="1"/>
          <p:nvPr/>
        </p:nvSpPr>
        <p:spPr>
          <a:xfrm>
            <a:off x="9587345" y="5007936"/>
            <a:ext cx="147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E5F61-429A-16F7-FD03-E5BA15E22A7C}"/>
              </a:ext>
            </a:extLst>
          </p:cNvPr>
          <p:cNvGrpSpPr/>
          <p:nvPr/>
        </p:nvGrpSpPr>
        <p:grpSpPr>
          <a:xfrm>
            <a:off x="1411759" y="5987453"/>
            <a:ext cx="3227148" cy="710588"/>
            <a:chOff x="1411759" y="5987453"/>
            <a:chExt cx="3227148" cy="710588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85D01FF-5CE5-C60D-7986-B3C6D98E1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759" y="5987453"/>
              <a:ext cx="1263268" cy="71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85D78B-2498-C0B1-7864-7827AB7D8DCA}"/>
                </a:ext>
              </a:extLst>
            </p:cNvPr>
            <p:cNvSpPr txBox="1"/>
            <p:nvPr/>
          </p:nvSpPr>
          <p:spPr>
            <a:xfrm>
              <a:off x="2713151" y="6262065"/>
              <a:ext cx="192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AYSS  26-10-2022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E0FF95B-0818-418E-9389-645DFF4C7795}"/>
              </a:ext>
            </a:extLst>
          </p:cNvPr>
          <p:cNvSpPr/>
          <p:nvPr/>
        </p:nvSpPr>
        <p:spPr>
          <a:xfrm>
            <a:off x="-23237" y="-11528"/>
            <a:ext cx="4047343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Josephson Effect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8E0096-E1A1-FBC1-3CCE-DFAA4F22C5A9}"/>
              </a:ext>
            </a:extLst>
          </p:cNvPr>
          <p:cNvSpPr/>
          <p:nvPr/>
        </p:nvSpPr>
        <p:spPr>
          <a:xfrm>
            <a:off x="6456551" y="279077"/>
            <a:ext cx="194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current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428DF26-9234-04FB-08A8-8731B16F05F5}"/>
                  </a:ext>
                </a:extLst>
              </p:cNvPr>
              <p:cNvSpPr/>
              <p:nvPr/>
            </p:nvSpPr>
            <p:spPr>
              <a:xfrm>
                <a:off x="-23237" y="1447636"/>
                <a:ext cx="29149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current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428DF26-9234-04FB-08A8-8731B16F0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37" y="1447636"/>
                <a:ext cx="2914909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EE51DB7-7A89-88B3-6EFB-72B5E74AF456}"/>
              </a:ext>
            </a:extLst>
          </p:cNvPr>
          <p:cNvSpPr/>
          <p:nvPr/>
        </p:nvSpPr>
        <p:spPr>
          <a:xfrm>
            <a:off x="48675" y="869889"/>
            <a:ext cx="2883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supercurrent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3D446A-5683-E02E-EE54-4FDA2A7ECB31}"/>
                  </a:ext>
                </a:extLst>
              </p:cNvPr>
              <p:cNvSpPr txBox="1"/>
              <p:nvPr/>
            </p:nvSpPr>
            <p:spPr>
              <a:xfrm>
                <a:off x="6328351" y="882093"/>
                <a:ext cx="1838135" cy="643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ħ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m:rPr>
                              <m:sty m:val="p"/>
                            </m:rPr>
                            <a:rPr 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3D446A-5683-E02E-EE54-4FDA2A7E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51" y="882093"/>
                <a:ext cx="1838135" cy="643381"/>
              </a:xfrm>
              <a:prstGeom prst="rect">
                <a:avLst/>
              </a:prstGeom>
              <a:blipFill>
                <a:blip r:embed="rId5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A0EE96B-DCE6-8C9F-F1D7-979EB3825E32}"/>
                  </a:ext>
                </a:extLst>
              </p:cNvPr>
              <p:cNvSpPr/>
              <p:nvPr/>
            </p:nvSpPr>
            <p:spPr>
              <a:xfrm>
                <a:off x="8927341" y="576256"/>
                <a:ext cx="3065990" cy="845744"/>
              </a:xfrm>
              <a:prstGeom prst="rect">
                <a:avLst/>
              </a:prstGeom>
              <a:noFill/>
              <a:ln w="3810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func>
                        <m:func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b="1" i="1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m:rPr>
                                  <m:nor/>
                                </m:rPr>
                                <a:rPr lang="en-US" sz="2200" b="1" dirty="0"/>
                                <m:t> 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A0EE96B-DCE6-8C9F-F1D7-979EB3825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341" y="576256"/>
                <a:ext cx="3065990" cy="845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20F3DF-15D9-CBCA-342E-1E6934344C8A}"/>
                  </a:ext>
                </a:extLst>
              </p:cNvPr>
              <p:cNvSpPr/>
              <p:nvPr/>
            </p:nvSpPr>
            <p:spPr>
              <a:xfrm>
                <a:off x="3093603" y="961292"/>
                <a:ext cx="1867691" cy="4308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func>
                        <m:func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20F3DF-15D9-CBCA-342E-1E6934344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03" y="961292"/>
                <a:ext cx="186769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FA14392-E345-0849-6343-3891284D24B8}"/>
                  </a:ext>
                </a:extLst>
              </p:cNvPr>
              <p:cNvSpPr/>
              <p:nvPr/>
            </p:nvSpPr>
            <p:spPr>
              <a:xfrm>
                <a:off x="2891672" y="1530419"/>
                <a:ext cx="3275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i="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(Nb-AlO</a:t>
                </a:r>
                <a:r>
                  <a:rPr lang="pt-BR" sz="1600" b="1" i="0" baseline="-2500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x </a:t>
                </a:r>
                <a:r>
                  <a:rPr lang="pt-BR" sz="1600" b="1" i="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-Nb) J</a:t>
                </a:r>
                <a14:m>
                  <m:oMath xmlns:m="http://schemas.openxmlformats.org/officeDocument/2006/math">
                    <m:r>
                      <a:rPr lang="en-US" sz="1600" b="1" i="1" u="none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b="1" u="none" dirty="0">
                    <a:solidFill>
                      <a:srgbClr val="C00000"/>
                    </a:solidFill>
                  </a:rPr>
                  <a:t>≈</a:t>
                </a:r>
                <a:r>
                  <a:rPr lang="pt-BR" sz="1600" b="1" i="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1–5000 A/cm</a:t>
                </a:r>
                <a:r>
                  <a:rPr lang="pt-BR" sz="1600" b="1" i="0" baseline="3000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2</a:t>
                </a:r>
                <a:r>
                  <a:rPr lang="pt-BR" sz="1600" b="1" i="0" dirty="0">
                    <a:solidFill>
                      <a:srgbClr val="C00000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endPara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FA14392-E345-0849-6343-3891284D2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72" y="1530419"/>
                <a:ext cx="3275746" cy="338554"/>
              </a:xfrm>
              <a:prstGeom prst="rect">
                <a:avLst/>
              </a:prstGeom>
              <a:blipFill>
                <a:blip r:embed="rId8"/>
                <a:stretch>
                  <a:fillRect l="-92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27A4D873-9F2A-7D06-341A-562F5CBC4013}"/>
              </a:ext>
            </a:extLst>
          </p:cNvPr>
          <p:cNvSpPr txBox="1"/>
          <p:nvPr/>
        </p:nvSpPr>
        <p:spPr>
          <a:xfrm>
            <a:off x="3853068" y="16049"/>
            <a:ext cx="2665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D. Josephson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Lett. (1962).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67420A-2E05-E858-155A-783679C497F6}"/>
              </a:ext>
            </a:extLst>
          </p:cNvPr>
          <p:cNvSpPr/>
          <p:nvPr/>
        </p:nvSpPr>
        <p:spPr>
          <a:xfrm>
            <a:off x="110233" y="2006283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Josephson Energy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1629DB-5CA0-B398-60B5-2DF995CD575F}"/>
                  </a:ext>
                </a:extLst>
              </p:cNvPr>
              <p:cNvSpPr/>
              <p:nvPr/>
            </p:nvSpPr>
            <p:spPr>
              <a:xfrm>
                <a:off x="3093603" y="2052911"/>
                <a:ext cx="3780396" cy="541623"/>
              </a:xfrm>
              <a:prstGeom prst="rect">
                <a:avLst/>
              </a:prstGeom>
              <a:noFill/>
              <a:ln w="38100">
                <a:solidFill>
                  <a:srgbClr val="4F227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ħ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1629DB-5CA0-B398-60B5-2DF995CD5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03" y="2052911"/>
                <a:ext cx="3780396" cy="5416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4F227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EA9119D7-DF12-B80A-D89B-DB3B9BC79CCB}"/>
              </a:ext>
            </a:extLst>
          </p:cNvPr>
          <p:cNvSpPr/>
          <p:nvPr/>
        </p:nvSpPr>
        <p:spPr>
          <a:xfrm>
            <a:off x="7062362" y="2036159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48B8086-0BCB-C3DD-6AF6-24F323306151}"/>
                  </a:ext>
                </a:extLst>
              </p:cNvPr>
              <p:cNvSpPr/>
              <p:nvPr/>
            </p:nvSpPr>
            <p:spPr>
              <a:xfrm>
                <a:off x="8900384" y="2105861"/>
                <a:ext cx="3072358" cy="423642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m:rPr>
                          <m:sty m:val="p"/>
                        </m:rP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48B8086-0BCB-C3DD-6AF6-24F323306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384" y="2105861"/>
                <a:ext cx="3072358" cy="423642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  <a:ln w="381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" descr="ÙØªÙØ¬Ø© Ø¨Ø­Ø« Ø§ÙØµÙØ± Ø¹Ù âªJosephson junction  imageâ¬â">
            <a:extLst>
              <a:ext uri="{FF2B5EF4-FFF2-40B4-BE49-F238E27FC236}">
                <a16:creationId xmlns:a16="http://schemas.microsoft.com/office/drawing/2014/main" id="{0D60C75B-1AC6-48EE-889F-FEBD0B15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42" y="-1883"/>
            <a:ext cx="772316" cy="689930"/>
          </a:xfrm>
          <a:prstGeom prst="ellipse">
            <a:avLst/>
          </a:prstGeom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softEdge rad="112500"/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79F181C-B479-E91E-0535-808EAFF96479}"/>
              </a:ext>
            </a:extLst>
          </p:cNvPr>
          <p:cNvSpPr txBox="1"/>
          <p:nvPr/>
        </p:nvSpPr>
        <p:spPr>
          <a:xfrm>
            <a:off x="9103880" y="1468863"/>
            <a:ext cx="2752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ω</a:t>
            </a:r>
            <a:r>
              <a:rPr lang="en-US" sz="2400" b="1" baseline="-25000" dirty="0" err="1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=483.6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848FC4-F587-0064-84F8-72FEE9B02B35}"/>
              </a:ext>
            </a:extLst>
          </p:cNvPr>
          <p:cNvGrpSpPr/>
          <p:nvPr/>
        </p:nvGrpSpPr>
        <p:grpSpPr>
          <a:xfrm>
            <a:off x="110233" y="2930484"/>
            <a:ext cx="2349833" cy="1510077"/>
            <a:chOff x="7861508" y="3346302"/>
            <a:chExt cx="4262199" cy="1569235"/>
          </a:xfrm>
        </p:grpSpPr>
        <p:pic>
          <p:nvPicPr>
            <p:cNvPr id="6" name="Picture 2" descr="Figure 1.">
              <a:extLst>
                <a:ext uri="{FF2B5EF4-FFF2-40B4-BE49-F238E27FC236}">
                  <a16:creationId xmlns:a16="http://schemas.microsoft.com/office/drawing/2014/main" id="{D642CD6B-4B4A-38F0-CC8C-668F4EFA9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9" b="24974"/>
            <a:stretch/>
          </p:blipFill>
          <p:spPr bwMode="auto">
            <a:xfrm>
              <a:off x="7953823" y="3346302"/>
              <a:ext cx="4101791" cy="1067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1736DB-EA3D-9AFB-15C1-C3432C88B666}"/>
                </a:ext>
              </a:extLst>
            </p:cNvPr>
            <p:cNvSpPr/>
            <p:nvPr/>
          </p:nvSpPr>
          <p:spPr>
            <a:xfrm>
              <a:off x="7861508" y="3534800"/>
              <a:ext cx="1871924" cy="959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>
                  <a:solidFill>
                    <a:srgbClr val="FFFF00"/>
                  </a:solidFill>
                  <a:latin typeface="minion-pro"/>
                </a:rPr>
                <a:t>ξ</a:t>
              </a:r>
              <a:r>
                <a:rPr lang="en-US" b="1" i="1" dirty="0">
                  <a:solidFill>
                    <a:srgbClr val="FFFF00"/>
                  </a:solidFill>
                  <a:latin typeface="minion-pro"/>
                </a:rPr>
                <a:t>= 101-192 nm</a:t>
              </a:r>
            </a:p>
            <a:p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D96A02-DE62-2927-F3E8-52F31A3EE69E}"/>
                </a:ext>
              </a:extLst>
            </p:cNvPr>
            <p:cNvSpPr/>
            <p:nvPr/>
          </p:nvSpPr>
          <p:spPr>
            <a:xfrm>
              <a:off x="8021916" y="4371819"/>
              <a:ext cx="4101791" cy="543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C. D. Shelly et al., </a:t>
              </a:r>
              <a:r>
                <a:rPr lang="fr-FR" sz="1400" b="1" dirty="0"/>
                <a:t>SUST, 30 095013 (2017)</a:t>
              </a:r>
              <a:endParaRPr lang="en-US" sz="1400" b="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A4A849E-12FA-055E-0724-28920ADB09F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57"/>
          <a:stretch/>
        </p:blipFill>
        <p:spPr>
          <a:xfrm>
            <a:off x="2510961" y="2855465"/>
            <a:ext cx="2986850" cy="167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315D2-5EED-E5CF-96BC-4E4140C52A8E}"/>
              </a:ext>
            </a:extLst>
          </p:cNvPr>
          <p:cNvSpPr txBox="1"/>
          <p:nvPr/>
        </p:nvSpPr>
        <p:spPr>
          <a:xfrm>
            <a:off x="198669" y="6126281"/>
            <a:ext cx="228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V. V.  </a:t>
            </a:r>
            <a:r>
              <a:rPr lang="en-US" sz="1400" b="1" dirty="0" err="1">
                <a:solidFill>
                  <a:srgbClr val="0066FF"/>
                </a:solidFill>
              </a:rPr>
              <a:t>Ryazanov</a:t>
            </a:r>
            <a:r>
              <a:rPr lang="en-US" sz="1400" b="1" dirty="0">
                <a:solidFill>
                  <a:srgbClr val="0066FF"/>
                </a:solidFill>
              </a:rPr>
              <a:t> et al., PRL. 86, 2427 (2001)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573980-BEE4-1B9E-45B2-582FD6A357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069" y="5030110"/>
            <a:ext cx="2998539" cy="1485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C051F-FD86-E416-59E9-2866C3DAB6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1128" y="4996059"/>
            <a:ext cx="2241467" cy="11592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FD2641-E156-BD24-0CCC-4274DCD9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056" y="5290976"/>
            <a:ext cx="1046430" cy="286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9CAEBD-A8BB-977C-1ACB-9117327E09B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437"/>
          <a:stretch/>
        </p:blipFill>
        <p:spPr>
          <a:xfrm>
            <a:off x="8640172" y="2824822"/>
            <a:ext cx="2998539" cy="15068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B6733C-993E-8F47-B4CD-1EC0EBE3D31B}"/>
              </a:ext>
            </a:extLst>
          </p:cNvPr>
          <p:cNvSpPr txBox="1"/>
          <p:nvPr/>
        </p:nvSpPr>
        <p:spPr>
          <a:xfrm>
            <a:off x="6167418" y="4009409"/>
            <a:ext cx="254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D. B. Szombati et al., Nat. Phys. 12, 568 (2016)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1003A3-F5D6-03F4-3812-F9530E95B4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3089" y="2919243"/>
            <a:ext cx="2241467" cy="11033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C8FB1D-CAD2-D604-A708-07A687BDB7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3158" y="4466234"/>
            <a:ext cx="2548799" cy="12802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B4C9E7-DF4B-FB39-A991-70A4CF007E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4542" y="4404485"/>
            <a:ext cx="2914909" cy="19695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BFC2B4-4F0D-F5A0-88B1-D9F5BCE4576F}"/>
              </a:ext>
            </a:extLst>
          </p:cNvPr>
          <p:cNvSpPr txBox="1"/>
          <p:nvPr/>
        </p:nvSpPr>
        <p:spPr>
          <a:xfrm>
            <a:off x="6024583" y="5680789"/>
            <a:ext cx="2521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H. </a:t>
            </a:r>
            <a:r>
              <a:rPr lang="en-US" sz="1400" b="1" dirty="0" err="1">
                <a:solidFill>
                  <a:srgbClr val="C00000"/>
                </a:solidFill>
              </a:rPr>
              <a:t>Sickinger</a:t>
            </a:r>
            <a:r>
              <a:rPr lang="en-US" sz="1400" b="1" dirty="0">
                <a:solidFill>
                  <a:srgbClr val="C00000"/>
                </a:solidFill>
              </a:rPr>
              <a:t> et al.,  PRL. 109, 107002 (2012)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C93EC-A095-9462-607B-013F04EADEDC}"/>
              </a:ext>
            </a:extLst>
          </p:cNvPr>
          <p:cNvSpPr txBox="1"/>
          <p:nvPr/>
        </p:nvSpPr>
        <p:spPr>
          <a:xfrm>
            <a:off x="10290201" y="6456931"/>
            <a:ext cx="1703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D. </a:t>
            </a:r>
            <a:r>
              <a:rPr lang="en-US" sz="1600" b="1" dirty="0" err="1">
                <a:solidFill>
                  <a:srgbClr val="0070C0"/>
                </a:solidFill>
              </a:rPr>
              <a:t>Koelle</a:t>
            </a:r>
            <a:r>
              <a:rPr lang="en-US" sz="1600" b="1" dirty="0">
                <a:solidFill>
                  <a:srgbClr val="0070C0"/>
                </a:solidFill>
              </a:rPr>
              <a:t> (2018)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7D275B-560F-17E4-2C41-F5EDA3E9ADBF}"/>
              </a:ext>
            </a:extLst>
          </p:cNvPr>
          <p:cNvSpPr txBox="1"/>
          <p:nvPr/>
        </p:nvSpPr>
        <p:spPr>
          <a:xfrm>
            <a:off x="6229932" y="6244269"/>
            <a:ext cx="27515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S. V. Mironov et al., PRB. 104, 134502 (2021)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no limit on 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ϕ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823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3456"/>
          <a:stretch/>
        </p:blipFill>
        <p:spPr>
          <a:xfrm>
            <a:off x="172438" y="705525"/>
            <a:ext cx="3693171" cy="16251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1845" y="6244791"/>
            <a:ext cx="423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W.C.Stewart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Lett. 12, 277 (1968); </a:t>
            </a:r>
          </a:p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D.E.McCumber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Appl. Phys. 39, 3113 (1968)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71C45-F6CC-424A-9A93-190B15FBCF0A}"/>
              </a:ext>
            </a:extLst>
          </p:cNvPr>
          <p:cNvSpPr/>
          <p:nvPr/>
        </p:nvSpPr>
        <p:spPr>
          <a:xfrm>
            <a:off x="-23238" y="-11528"/>
            <a:ext cx="12137677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Resistively and capacitively shunted junction model (RCSJ)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E361BC-7F78-4F8E-8689-61965247A07A}"/>
                  </a:ext>
                </a:extLst>
              </p:cNvPr>
              <p:cNvSpPr/>
              <p:nvPr/>
            </p:nvSpPr>
            <p:spPr>
              <a:xfrm>
                <a:off x="5038711" y="1951223"/>
                <a:ext cx="6375314" cy="837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&amp;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Ф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𝑪𝑰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ħ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E361BC-7F78-4F8E-8689-61965247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11" y="1951223"/>
                <a:ext cx="6375314" cy="837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9622FEF-C42E-451A-B4AF-D4C2B0A84610}"/>
              </a:ext>
            </a:extLst>
          </p:cNvPr>
          <p:cNvSpPr/>
          <p:nvPr/>
        </p:nvSpPr>
        <p:spPr>
          <a:xfrm>
            <a:off x="9112311" y="2624003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Stewart-</a:t>
            </a:r>
            <a:r>
              <a:rPr lang="en-US" sz="2400" b="1" dirty="0" err="1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McCumber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BD2056-AC97-4B1C-BFF4-8518531230D6}"/>
                  </a:ext>
                </a:extLst>
              </p:cNvPr>
              <p:cNvSpPr/>
              <p:nvPr/>
            </p:nvSpPr>
            <p:spPr>
              <a:xfrm>
                <a:off x="163935" y="2640890"/>
                <a:ext cx="3560783" cy="54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BD2056-AC97-4B1C-BFF4-85185312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5" y="2640890"/>
                <a:ext cx="3560783" cy="54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76" y="3342176"/>
            <a:ext cx="3944713" cy="263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1C74F3F-7000-D240-8C89-34F2F5E685FC}"/>
              </a:ext>
            </a:extLst>
          </p:cNvPr>
          <p:cNvGrpSpPr/>
          <p:nvPr/>
        </p:nvGrpSpPr>
        <p:grpSpPr>
          <a:xfrm>
            <a:off x="4061285" y="662008"/>
            <a:ext cx="7789539" cy="1252174"/>
            <a:chOff x="213878" y="677355"/>
            <a:chExt cx="7789539" cy="1252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24D64B-4EA1-41A4-861C-8C24E7D4FCA5}"/>
                    </a:ext>
                  </a:extLst>
                </p:cNvPr>
                <p:cNvSpPr/>
                <p:nvPr/>
              </p:nvSpPr>
              <p:spPr>
                <a:xfrm>
                  <a:off x="213878" y="677355"/>
                  <a:ext cx="7789539" cy="842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ħ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𝒆𝑹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ħ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𝒏𝒐𝒊𝒔𝒆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24D64B-4EA1-41A4-861C-8C24E7D4FC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78" y="677355"/>
                  <a:ext cx="7789539" cy="8429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CBB5A06-A26B-460E-00ED-69CAB7AD1809}"/>
                    </a:ext>
                  </a:extLst>
                </p:cNvPr>
                <p:cNvSpPr txBox="1"/>
                <p:nvPr/>
              </p:nvSpPr>
              <p:spPr>
                <a:xfrm>
                  <a:off x="787485" y="1456389"/>
                  <a:ext cx="191814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𝒔𝒖𝒑𝒆𝒓𝒄𝒖𝒓𝒓𝒆𝒏𝒕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CBB5A06-A26B-460E-00ED-69CAB7AD1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85" y="1456389"/>
                  <a:ext cx="1918147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905" r="-17460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4BB948-9158-6288-47B8-2EF23A4699A8}"/>
                </a:ext>
              </a:extLst>
            </p:cNvPr>
            <p:cNvSpPr txBox="1"/>
            <p:nvPr/>
          </p:nvSpPr>
          <p:spPr>
            <a:xfrm>
              <a:off x="2953901" y="1467864"/>
              <a:ext cx="22754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latin typeface="Cambria Math" panose="02040503050406030204" pitchFamily="18" charset="0"/>
                </a:rPr>
                <a:t>quasiparticle</a:t>
              </a:r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D91BE3-3C15-26BF-8D3B-7B244F034690}"/>
                </a:ext>
              </a:extLst>
            </p:cNvPr>
            <p:cNvSpPr txBox="1"/>
            <p:nvPr/>
          </p:nvSpPr>
          <p:spPr>
            <a:xfrm>
              <a:off x="4800120" y="1462438"/>
              <a:ext cx="20483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displacement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0987A-C67E-A04C-2D67-D1DD19575ACC}"/>
                  </a:ext>
                </a:extLst>
              </p:cNvPr>
              <p:cNvSpPr txBox="1"/>
              <p:nvPr/>
            </p:nvSpPr>
            <p:spPr>
              <a:xfrm>
                <a:off x="109969" y="2112740"/>
                <a:ext cx="33775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𝑫𝒊𝒎𝒆𝒏𝒔𝒊𝒐𝒏𝒍𝒆𝒔𝒔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𝒇𝒐𝒓𝒎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0987A-C67E-A04C-2D67-D1DD1957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9" y="2112740"/>
                <a:ext cx="3377508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5760F020-4625-627F-E7A9-D72534C162F3}"/>
              </a:ext>
            </a:extLst>
          </p:cNvPr>
          <p:cNvSpPr/>
          <p:nvPr/>
        </p:nvSpPr>
        <p:spPr>
          <a:xfrm>
            <a:off x="3825087" y="2168633"/>
            <a:ext cx="972363" cy="461665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095999-7960-9884-21CF-42DD59E2DEC7}"/>
              </a:ext>
            </a:extLst>
          </p:cNvPr>
          <p:cNvSpPr/>
          <p:nvPr/>
        </p:nvSpPr>
        <p:spPr>
          <a:xfrm>
            <a:off x="4421693" y="2853664"/>
            <a:ext cx="5307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External Ac drive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84ECEDD-13EF-0A38-C08A-913C98063F46}"/>
                  </a:ext>
                </a:extLst>
              </p:cNvPr>
              <p:cNvSpPr/>
              <p:nvPr/>
            </p:nvSpPr>
            <p:spPr>
              <a:xfrm>
                <a:off x="4515920" y="3341217"/>
                <a:ext cx="31601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84ECEDD-13EF-0A38-C08A-913C98063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20" y="3341217"/>
                <a:ext cx="3160160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C30E56-EDCC-4608-76A1-73FB491557A9}"/>
                  </a:ext>
                </a:extLst>
              </p:cNvPr>
              <p:cNvSpPr/>
              <p:nvPr/>
            </p:nvSpPr>
            <p:spPr>
              <a:xfrm>
                <a:off x="3643253" y="3649144"/>
                <a:ext cx="8065654" cy="1069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func>
                        <m:funcPr>
                          <m:ctrlPr>
                            <a:rPr lang="en-US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ctrlP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brk m:alnAt="23"/>
                                </m:rP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  <m:sSub>
                                        <m:sSubPr>
                                          <m:ctrlP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𝒂𝒄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300" b="1" i="1">
                                          <a:latin typeface="Cambria Math" panose="02040503050406030204" pitchFamily="18" charset="0"/>
                                        </a:rPr>
                                        <m:t>ħ</m:t>
                                      </m:r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3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3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sz="23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C30E56-EDCC-4608-76A1-73FB49155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53" y="3649144"/>
                <a:ext cx="8065654" cy="10699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2DFACB-1DD0-78DD-748B-244A0CF37D82}"/>
                  </a:ext>
                </a:extLst>
              </p:cNvPr>
              <p:cNvSpPr/>
              <p:nvPr/>
            </p:nvSpPr>
            <p:spPr>
              <a:xfrm>
                <a:off x="9741212" y="3270753"/>
                <a:ext cx="1514325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ħ</m:t>
                        </m:r>
                      </m:den>
                    </m:f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2DFACB-1DD0-78DD-748B-244A0CF37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12" y="3270753"/>
                <a:ext cx="1514325" cy="624082"/>
              </a:xfrm>
              <a:prstGeom prst="rect">
                <a:avLst/>
              </a:prstGeom>
              <a:blipFill>
                <a:blip r:embed="rId1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CEB29C1-3BB0-32BD-6019-E694D81C2B7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00510" y="3622825"/>
            <a:ext cx="640702" cy="394745"/>
          </a:xfrm>
          <a:prstGeom prst="curvedConnector3">
            <a:avLst>
              <a:gd name="adj1" fmla="val 9162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8310A48-7CB3-8F4F-C457-7D479435FB32}"/>
                  </a:ext>
                </a:extLst>
              </p:cNvPr>
              <p:cNvSpPr/>
              <p:nvPr/>
            </p:nvSpPr>
            <p:spPr>
              <a:xfrm>
                <a:off x="5405942" y="5825004"/>
                <a:ext cx="2663871" cy="63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, n=1,2,3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8310A48-7CB3-8F4F-C457-7D479435F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42" y="5825004"/>
                <a:ext cx="2663871" cy="631327"/>
              </a:xfrm>
              <a:prstGeom prst="rect">
                <a:avLst/>
              </a:prstGeom>
              <a:blipFill>
                <a:blip r:embed="rId15"/>
                <a:stretch>
                  <a:fillRect r="-1144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049E50F-7777-10A1-9568-53C712485761}"/>
              </a:ext>
            </a:extLst>
          </p:cNvPr>
          <p:cNvSpPr/>
          <p:nvPr/>
        </p:nvSpPr>
        <p:spPr>
          <a:xfrm>
            <a:off x="5550756" y="4958701"/>
            <a:ext cx="275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current at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12EF2B-AF15-BFCA-8886-FC9711EA4144}"/>
              </a:ext>
            </a:extLst>
          </p:cNvPr>
          <p:cNvGrpSpPr/>
          <p:nvPr/>
        </p:nvGrpSpPr>
        <p:grpSpPr>
          <a:xfrm>
            <a:off x="8569092" y="4473131"/>
            <a:ext cx="3281732" cy="2356435"/>
            <a:chOff x="192344" y="4429123"/>
            <a:chExt cx="3281732" cy="235643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F236DC5-D3C2-DF7B-D750-3C13D980F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7421" y="4429123"/>
              <a:ext cx="2139856" cy="20187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A21D97-64E5-736D-3017-CCDB7DAA8CB1}"/>
                </a:ext>
              </a:extLst>
            </p:cNvPr>
            <p:cNvSpPr/>
            <p:nvPr/>
          </p:nvSpPr>
          <p:spPr>
            <a:xfrm>
              <a:off x="192344" y="6416226"/>
              <a:ext cx="3281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Shapiro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PRL, 11(2):80, 1963.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994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4" grpId="0"/>
      <p:bldP spid="29" grpId="0"/>
      <p:bldP spid="30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anomagnets boost thermoelectric output | Nature">
            <a:extLst>
              <a:ext uri="{FF2B5EF4-FFF2-40B4-BE49-F238E27FC236}">
                <a16:creationId xmlns:a16="http://schemas.microsoft.com/office/drawing/2014/main" id="{957D8BC1-D138-D82C-FB27-4CCF941D4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1035" r="59504" b="23654"/>
          <a:stretch/>
        </p:blipFill>
        <p:spPr bwMode="auto">
          <a:xfrm>
            <a:off x="75559" y="665257"/>
            <a:ext cx="2100532" cy="23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6E628-8BEF-42BE-98E1-2DFD6DEF8939}"/>
              </a:ext>
            </a:extLst>
          </p:cNvPr>
          <p:cNvSpPr txBox="1"/>
          <p:nvPr/>
        </p:nvSpPr>
        <p:spPr>
          <a:xfrm>
            <a:off x="14543" y="2886152"/>
            <a:ext cx="3750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fr-FR" sz="1400" b="1" i="0" dirty="0">
                <a:solidFill>
                  <a:srgbClr val="222222"/>
                </a:solidFill>
                <a:effectLst/>
                <a:latin typeface="-apple-system"/>
              </a:rPr>
              <a:t> 549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169–170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-apple-system"/>
              </a:rPr>
              <a:t> (2017)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3E6890-5040-4259-9E08-C1D4919B0E0A}"/>
                  </a:ext>
                </a:extLst>
              </p:cNvPr>
              <p:cNvSpPr/>
              <p:nvPr/>
            </p:nvSpPr>
            <p:spPr>
              <a:xfrm>
                <a:off x="4669226" y="543461"/>
                <a:ext cx="6563969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𝒆𝒇𝒇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den>
                      </m:f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3E6890-5040-4259-9E08-C1D4919B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26" y="543461"/>
                <a:ext cx="6563969" cy="718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BE05814-796F-4F0C-A13A-CA358A836828}"/>
              </a:ext>
            </a:extLst>
          </p:cNvPr>
          <p:cNvSpPr txBox="1"/>
          <p:nvPr/>
        </p:nvSpPr>
        <p:spPr>
          <a:xfrm>
            <a:off x="4747164" y="71464"/>
            <a:ext cx="5027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Landau-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Lifshitz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-Gilbert (LLG)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246D8-58B5-4D63-9515-71928F6CB0BF}"/>
              </a:ext>
            </a:extLst>
          </p:cNvPr>
          <p:cNvSpPr/>
          <p:nvPr/>
        </p:nvSpPr>
        <p:spPr>
          <a:xfrm>
            <a:off x="4747164" y="188679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field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F6EC49-CEEA-402F-B054-573D083AF74E}"/>
                  </a:ext>
                </a:extLst>
              </p:cNvPr>
              <p:cNvSpPr/>
              <p:nvPr/>
            </p:nvSpPr>
            <p:spPr>
              <a:xfrm>
                <a:off x="4669226" y="2268981"/>
                <a:ext cx="2378985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F6EC49-CEEA-402F-B054-573D083AF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26" y="2268981"/>
                <a:ext cx="2378985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CBA0200-EA7C-4C17-9D93-85661A45B67E}"/>
              </a:ext>
            </a:extLst>
          </p:cNvPr>
          <p:cNvSpPr/>
          <p:nvPr/>
        </p:nvSpPr>
        <p:spPr>
          <a:xfrm>
            <a:off x="4669226" y="1127066"/>
            <a:ext cx="6724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𝛼: </a:t>
            </a:r>
            <a:r>
              <a:rPr lang="en-US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Gilbert damping &amp; </a:t>
            </a:r>
            <a:r>
              <a:rPr lang="en-US" alt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𝛾: </a:t>
            </a:r>
            <a:r>
              <a:rPr lang="en-US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gyromagnetic ratio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9D36DB-C0E0-EC14-B61D-2C3F8DF02F46}"/>
              </a:ext>
            </a:extLst>
          </p:cNvPr>
          <p:cNvSpPr/>
          <p:nvPr/>
        </p:nvSpPr>
        <p:spPr>
          <a:xfrm>
            <a:off x="-21210" y="1876"/>
            <a:ext cx="2971365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Nanomagnet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9DC107-C640-97A6-EDAF-86A0E3645037}"/>
                  </a:ext>
                </a:extLst>
              </p:cNvPr>
              <p:cNvSpPr/>
              <p:nvPr/>
            </p:nvSpPr>
            <p:spPr>
              <a:xfrm>
                <a:off x="7477289" y="1733307"/>
                <a:ext cx="2354427" cy="1034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9DC107-C640-97A6-EDAF-86A0E3645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289" y="1733307"/>
                <a:ext cx="2354427" cy="1034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921AD13-E623-7CC2-173F-41106B5060E7}"/>
              </a:ext>
            </a:extLst>
          </p:cNvPr>
          <p:cNvSpPr/>
          <p:nvPr/>
        </p:nvSpPr>
        <p:spPr>
          <a:xfrm>
            <a:off x="7442569" y="1599852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Satu.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Nanomagnets boost thermoelectric output | Nature">
            <a:extLst>
              <a:ext uri="{FF2B5EF4-FFF2-40B4-BE49-F238E27FC236}">
                <a16:creationId xmlns:a16="http://schemas.microsoft.com/office/drawing/2014/main" id="{D6619EFE-574C-BA13-C7AA-41098CD9C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2" t="11035" r="2843" b="17221"/>
          <a:stretch/>
        </p:blipFill>
        <p:spPr bwMode="auto">
          <a:xfrm>
            <a:off x="2158775" y="704557"/>
            <a:ext cx="2449870" cy="22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F95A0D6-6269-4588-BB65-90BFAB58360F}"/>
              </a:ext>
            </a:extLst>
          </p:cNvPr>
          <p:cNvSpPr txBox="1"/>
          <p:nvPr/>
        </p:nvSpPr>
        <p:spPr>
          <a:xfrm>
            <a:off x="89657" y="3342758"/>
            <a:ext cx="9019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LLG can be derived from quantum mechanics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FC6193-A96E-44A0-BEB0-C47334478229}"/>
              </a:ext>
            </a:extLst>
          </p:cNvPr>
          <p:cNvSpPr txBox="1"/>
          <p:nvPr/>
        </p:nvSpPr>
        <p:spPr>
          <a:xfrm>
            <a:off x="171174" y="5932158"/>
            <a:ext cx="41600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Fähnle et. al,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1600" b="1" dirty="0"/>
              <a:t>. Phys. D 41, 164014 (2008)</a:t>
            </a:r>
          </a:p>
          <a:p>
            <a:r>
              <a:rPr lang="de-DE" sz="1600" b="1" dirty="0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Wieser </a:t>
            </a:r>
            <a:r>
              <a:rPr lang="de-DE" sz="1600" b="1" dirty="0"/>
              <a:t>Phys. Rev. B 84, 054411 (2011)</a:t>
            </a:r>
          </a:p>
          <a:p>
            <a:r>
              <a:rPr lang="en-US" sz="1600" b="1" dirty="0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600" b="1" dirty="0" err="1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Wieser</a:t>
            </a:r>
            <a:r>
              <a:rPr lang="de-DE" sz="1600" b="1" dirty="0">
                <a:solidFill>
                  <a:srgbClr val="007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/>
              <a:t>Eur</a:t>
            </a:r>
            <a:r>
              <a:rPr lang="fr-FR" sz="1600" b="1" dirty="0"/>
              <a:t>. Phys. J. B 88: 77 (2015) </a:t>
            </a:r>
            <a:endParaRPr lang="en-US" sz="16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E4929B-3B54-4326-9F9C-E9394FA3B692}"/>
              </a:ext>
            </a:extLst>
          </p:cNvPr>
          <p:cNvSpPr txBox="1"/>
          <p:nvPr/>
        </p:nvSpPr>
        <p:spPr>
          <a:xfrm>
            <a:off x="75559" y="4592460"/>
            <a:ext cx="9711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The classical LLG: spin expectation value &lt;S&gt; → classical spin 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8025586-D62B-42DF-8600-F88FA9D89AC6}"/>
                  </a:ext>
                </a:extLst>
              </p:cNvPr>
              <p:cNvSpPr txBox="1"/>
              <p:nvPr/>
            </p:nvSpPr>
            <p:spPr>
              <a:xfrm>
                <a:off x="75560" y="5027188"/>
                <a:ext cx="6785116" cy="99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 smtClean="0"/>
                          <m:t>ψ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e>
                        <m:r>
                          <m:rPr>
                            <m:nor/>
                          </m:rPr>
                          <a:rPr lang="en-US" b="1" dirty="0" smtClean="0"/>
                          <m:t>ψ</m:t>
                        </m:r>
                      </m:e>
                    </m:d>
                  </m:oMath>
                </a14:m>
                <a:r>
                  <a:rPr lang="en-US" b="1" dirty="0"/>
                  <a:t> which strongly depend on the wave functions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ψ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Absolute value |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| have not necessarily to be constant: |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| ≤</a:t>
                </a:r>
                <a:r>
                  <a:rPr lang="ru-RU" b="1" dirty="0"/>
                  <a:t>ћ</a:t>
                </a:r>
                <a:r>
                  <a:rPr lang="en-US" b="1" dirty="0"/>
                  <a:t>S.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8025586-D62B-42DF-8600-F88FA9D89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" y="5027188"/>
                <a:ext cx="6785116" cy="992003"/>
              </a:xfrm>
              <a:prstGeom prst="rect">
                <a:avLst/>
              </a:prstGeom>
              <a:blipFill>
                <a:blip r:embed="rId7"/>
                <a:stretch>
                  <a:fillRect l="-539" t="-42593" r="-4223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6E145F-1759-43D6-9617-8D1468D40CF9}"/>
                  </a:ext>
                </a:extLst>
              </p:cNvPr>
              <p:cNvSpPr/>
              <p:nvPr/>
            </p:nvSpPr>
            <p:spPr>
              <a:xfrm>
                <a:off x="-93255" y="3891057"/>
                <a:ext cx="6953930" cy="72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𝒆𝒇𝒇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6E145F-1759-43D6-9617-8D1468D40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255" y="3891057"/>
                <a:ext cx="6953930" cy="7246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>
            <a:extLst>
              <a:ext uri="{FF2B5EF4-FFF2-40B4-BE49-F238E27FC236}">
                <a16:creationId xmlns:a16="http://schemas.microsoft.com/office/drawing/2014/main" id="{0E621208-D47C-40C4-AB1E-9849D3054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1868" y="4974366"/>
            <a:ext cx="2500132" cy="17455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9C270F-8218-482A-A8AD-CBAFA78751DA}"/>
              </a:ext>
            </a:extLst>
          </p:cNvPr>
          <p:cNvGrpSpPr/>
          <p:nvPr/>
        </p:nvGrpSpPr>
        <p:grpSpPr>
          <a:xfrm>
            <a:off x="6738635" y="4657856"/>
            <a:ext cx="3850261" cy="2098357"/>
            <a:chOff x="7776530" y="2763473"/>
            <a:chExt cx="3850261" cy="2098357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82E6744-F88E-4E31-8EBF-46882D15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6530" y="2890515"/>
              <a:ext cx="2853948" cy="197131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41FF7C-0667-4C90-9202-D2E35624D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46707" y="3061085"/>
              <a:ext cx="2180084" cy="58911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2F1CDB7-43F6-4FFB-9DD9-E83D9A8E48BE}"/>
                </a:ext>
              </a:extLst>
            </p:cNvPr>
            <p:cNvSpPr txBox="1"/>
            <p:nvPr/>
          </p:nvSpPr>
          <p:spPr>
            <a:xfrm>
              <a:off x="9601132" y="2763473"/>
              <a:ext cx="18961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Gaussian Pulse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A94FDF6-2E0F-4529-9823-2E61BF9507DD}"/>
              </a:ext>
            </a:extLst>
          </p:cNvPr>
          <p:cNvSpPr txBox="1"/>
          <p:nvPr/>
        </p:nvSpPr>
        <p:spPr>
          <a:xfrm>
            <a:off x="10408794" y="4796626"/>
            <a:ext cx="1896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3- coupled 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090A27-53A9-8718-383F-B7EF53A557D7}"/>
                  </a:ext>
                </a:extLst>
              </p:cNvPr>
              <p:cNvSpPr txBox="1"/>
              <p:nvPr/>
            </p:nvSpPr>
            <p:spPr>
              <a:xfrm>
                <a:off x="8408812" y="3562696"/>
                <a:ext cx="3074948" cy="49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090A27-53A9-8718-383F-B7EF53A55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12" y="3562696"/>
                <a:ext cx="3074948" cy="490006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C44392-6403-A27D-923A-56BD5F6C0158}"/>
              </a:ext>
            </a:extLst>
          </p:cNvPr>
          <p:cNvSpPr txBox="1"/>
          <p:nvPr/>
        </p:nvSpPr>
        <p:spPr>
          <a:xfrm>
            <a:off x="8239691" y="2962313"/>
            <a:ext cx="3184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F22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with JJ If</a:t>
            </a:r>
          </a:p>
        </p:txBody>
      </p:sp>
    </p:spTree>
    <p:extLst>
      <p:ext uri="{BB962C8B-B14F-4D97-AF65-F5344CB8AC3E}">
        <p14:creationId xmlns:p14="http://schemas.microsoft.com/office/powerpoint/2010/main" val="9984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0" grpId="0"/>
      <p:bldP spid="71" grpId="0"/>
      <p:bldP spid="7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93BDAB9-00BD-4A12-A28D-C877F3D141E8}"/>
              </a:ext>
            </a:extLst>
          </p:cNvPr>
          <p:cNvSpPr txBox="1"/>
          <p:nvPr/>
        </p:nvSpPr>
        <p:spPr>
          <a:xfrm>
            <a:off x="3442794" y="2658360"/>
            <a:ext cx="5420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Buzdin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/>
              <a:t>Rev. Lett. 101, 107005 (2008).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0B69C-E8D6-40DF-AD19-0A7DF1000A45}"/>
              </a:ext>
            </a:extLst>
          </p:cNvPr>
          <p:cNvSpPr txBox="1"/>
          <p:nvPr/>
        </p:nvSpPr>
        <p:spPr>
          <a:xfrm>
            <a:off x="90841" y="609073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S.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Bergeret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 I. V. 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Tokatly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/>
              <a:t>EPL 110, 57005 (2015).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EB22DF2-008E-46DD-8240-1D11E7011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133570"/>
                  </p:ext>
                </p:extLst>
              </p:nvPr>
            </p:nvGraphicFramePr>
            <p:xfrm>
              <a:off x="79064" y="3793103"/>
              <a:ext cx="5053761" cy="2206371"/>
            </p:xfrm>
            <a:graphic>
              <a:graphicData uri="http://schemas.openxmlformats.org/drawingml/2006/table">
                <a:tbl>
                  <a:tblPr>
                    <a:tableStyleId>{0505E3EF-67EA-436B-97B2-0124C06EBD24}</a:tableStyleId>
                  </a:tblPr>
                  <a:tblGrid>
                    <a:gridCol w="1141032">
                      <a:extLst>
                        <a:ext uri="{9D8B030D-6E8A-4147-A177-3AD203B41FA5}">
                          <a16:colId xmlns:a16="http://schemas.microsoft.com/office/drawing/2014/main" val="2485577683"/>
                        </a:ext>
                      </a:extLst>
                    </a:gridCol>
                    <a:gridCol w="3912729">
                      <a:extLst>
                        <a:ext uri="{9D8B030D-6E8A-4147-A177-3AD203B41FA5}">
                          <a16:colId xmlns:a16="http://schemas.microsoft.com/office/drawing/2014/main" val="2456192791"/>
                        </a:ext>
                      </a:extLst>
                    </a:gridCol>
                  </a:tblGrid>
                  <a:tr h="294851">
                    <a:tc>
                      <a:txBody>
                        <a:bodyPr/>
                        <a:lstStyle/>
                        <a:p>
                          <a:pPr algn="l" fontAlgn="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n-US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𝛕</m:t>
                                  </m:r>
                                  <m:sSup>
                                    <m:sSup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p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sup>
                                  </m:sSup>
                                  <m:r>
                                    <a:rPr lang="en-US" sz="2000" b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l-GR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≈0.0028π</a:t>
                          </a:r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(Diffusive regime -SNS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Palatino"/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8560409"/>
                      </a:ext>
                    </a:extLst>
                  </a:tr>
                  <a:tr h="294851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τ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elastic scattering time (0.13 </a:t>
                          </a:r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9824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D=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l-GR" sz="20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𝛕</m:t>
                              </m:r>
                              <m:sSubSup>
                                <m:sSubSupPr>
                                  <m:ctrlPr>
                                    <a:rPr lang="el-G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sub>
                                <m:sup>
                                  <m:r>
                                    <a:rPr lang="en-US" sz="2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diffusion constant (40 cm</a:t>
                          </a:r>
                          <a:r>
                            <a:rPr lang="en-US" sz="2000" b="1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/s)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5821868"/>
                      </a:ext>
                    </a:extLst>
                  </a:tr>
                  <a:tr h="30438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m*</a:t>
                          </a:r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= 0.25 m</a:t>
                          </a:r>
                          <a:r>
                            <a:rPr lang="en-US" sz="2000" b="1" baseline="-25000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effective electron mass</a:t>
                          </a:r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62055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EB22DF2-008E-46DD-8240-1D11E7011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133570"/>
                  </p:ext>
                </p:extLst>
              </p:nvPr>
            </p:nvGraphicFramePr>
            <p:xfrm>
              <a:off x="79064" y="3793103"/>
              <a:ext cx="5053761" cy="2206371"/>
            </p:xfrm>
            <a:graphic>
              <a:graphicData uri="http://schemas.openxmlformats.org/drawingml/2006/table">
                <a:tbl>
                  <a:tblPr>
                    <a:tableStyleId>{0505E3EF-67EA-436B-97B2-0124C06EBD24}</a:tableStyleId>
                  </a:tblPr>
                  <a:tblGrid>
                    <a:gridCol w="1141032">
                      <a:extLst>
                        <a:ext uri="{9D8B030D-6E8A-4147-A177-3AD203B41FA5}">
                          <a16:colId xmlns:a16="http://schemas.microsoft.com/office/drawing/2014/main" val="2485577683"/>
                        </a:ext>
                      </a:extLst>
                    </a:gridCol>
                    <a:gridCol w="3912729">
                      <a:extLst>
                        <a:ext uri="{9D8B030D-6E8A-4147-A177-3AD203B41FA5}">
                          <a16:colId xmlns:a16="http://schemas.microsoft.com/office/drawing/2014/main" val="2456192791"/>
                        </a:ext>
                      </a:extLst>
                    </a:gridCol>
                  </a:tblGrid>
                  <a:tr h="88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3448" r="-345455" b="-1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38" t="-3448" r="-467" b="-16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5604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τ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elastic scattering time (0.13 </a:t>
                          </a:r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982482"/>
                      </a:ext>
                    </a:extLst>
                  </a:tr>
                  <a:tr h="531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" t="-244318" r="-345455" b="-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diffusion constant (40 cm</a:t>
                          </a:r>
                          <a:r>
                            <a:rPr lang="en-US" sz="2000" b="1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/s)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582186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m*</a:t>
                          </a:r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= 0.25 m</a:t>
                          </a:r>
                          <a:r>
                            <a:rPr lang="en-US" sz="2000" b="1" baseline="-25000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effective electron mass</a:t>
                          </a:r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62055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6A00940-A1FE-4C21-B9A9-E3FCFA275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4654"/>
            <a:ext cx="3194518" cy="22857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E96AD-92AC-4968-A7D8-77BBEAE5427D}"/>
              </a:ext>
            </a:extLst>
          </p:cNvPr>
          <p:cNvSpPr/>
          <p:nvPr/>
        </p:nvSpPr>
        <p:spPr>
          <a:xfrm>
            <a:off x="243831" y="3419031"/>
            <a:ext cx="3916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inking Of Betty Light" pitchFamily="50" charset="0"/>
                <a:cs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:mean free path, W:width, L: length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50E2C-68EF-6FE8-6DF0-7C06B66C417C}"/>
              </a:ext>
            </a:extLst>
          </p:cNvPr>
          <p:cNvSpPr/>
          <p:nvPr/>
        </p:nvSpPr>
        <p:spPr>
          <a:xfrm>
            <a:off x="-1" y="-6403"/>
            <a:ext cx="3031299" cy="69957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Anomalous JJ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2562F6-DAC7-7615-4D34-4916F8F309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91342"/>
                  </p:ext>
                </p:extLst>
              </p:nvPr>
            </p:nvGraphicFramePr>
            <p:xfrm>
              <a:off x="3278852" y="85778"/>
              <a:ext cx="5308873" cy="2383854"/>
            </p:xfrm>
            <a:graphic>
              <a:graphicData uri="http://schemas.openxmlformats.org/drawingml/2006/table">
                <a:tbl>
                  <a:tblPr>
                    <a:tableStyleId>{22838BEF-8BB2-4498-84A7-C5851F593DF1}</a:tableStyleId>
                  </a:tblPr>
                  <a:tblGrid>
                    <a:gridCol w="946801">
                      <a:extLst>
                        <a:ext uri="{9D8B030D-6E8A-4147-A177-3AD203B41FA5}">
                          <a16:colId xmlns:a16="http://schemas.microsoft.com/office/drawing/2014/main" val="550912436"/>
                        </a:ext>
                      </a:extLst>
                    </a:gridCol>
                    <a:gridCol w="4362072">
                      <a:extLst>
                        <a:ext uri="{9D8B030D-6E8A-4147-A177-3AD203B41FA5}">
                          <a16:colId xmlns:a16="http://schemas.microsoft.com/office/drawing/2014/main" val="31771002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n-US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l-GR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≈</a:t>
                          </a:r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0.01π (Ballistic regime -SFS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3077905"/>
                      </a:ext>
                    </a:extLst>
                  </a:tr>
                  <a:tr h="206447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Barrier length (150 nm).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75354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000" b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  <m:sub>
                                      <m:r>
                                        <a:rPr lang="en-US" sz="2000" b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Characterizes the relative strength of the spin-orbit interaction (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≈</a:t>
                          </a:r>
                          <a:r>
                            <a:rPr lang="en-US" sz="20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7117418"/>
                      </a:ext>
                    </a:extLst>
                  </a:tr>
                  <a:tr h="304389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000" b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000" b="1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Magnetic moment in y-direction,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 u="none" strike="noStrike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is Saturation value.</a:t>
                          </a:r>
                          <a:endParaRPr lang="en-US" sz="20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inheri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7776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2562F6-DAC7-7615-4D34-4916F8F309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91342"/>
                  </p:ext>
                </p:extLst>
              </p:nvPr>
            </p:nvGraphicFramePr>
            <p:xfrm>
              <a:off x="3278852" y="85778"/>
              <a:ext cx="5308873" cy="2383854"/>
            </p:xfrm>
            <a:graphic>
              <a:graphicData uri="http://schemas.openxmlformats.org/drawingml/2006/table">
                <a:tbl>
                  <a:tblPr>
                    <a:tableStyleId>{22838BEF-8BB2-4498-84A7-C5851F593DF1}</a:tableStyleId>
                  </a:tblPr>
                  <a:tblGrid>
                    <a:gridCol w="946801">
                      <a:extLst>
                        <a:ext uri="{9D8B030D-6E8A-4147-A177-3AD203B41FA5}">
                          <a16:colId xmlns:a16="http://schemas.microsoft.com/office/drawing/2014/main" val="550912436"/>
                        </a:ext>
                      </a:extLst>
                    </a:gridCol>
                    <a:gridCol w="4362072">
                      <a:extLst>
                        <a:ext uri="{9D8B030D-6E8A-4147-A177-3AD203B41FA5}">
                          <a16:colId xmlns:a16="http://schemas.microsoft.com/office/drawing/2014/main" val="3177100258"/>
                        </a:ext>
                      </a:extLst>
                    </a:gridCol>
                  </a:tblGrid>
                  <a:tr h="585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41" t="-5208" r="-460256" b="-32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927" t="-5208" r="-279" b="-3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0779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Barrier length (150 nm).</a:t>
                          </a:r>
                          <a:endParaRPr lang="en-US" sz="2000" b="1" u="none" strike="noStrike" dirty="0">
                            <a:solidFill>
                              <a:schemeClr val="tx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753548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41" t="-143103" r="-460256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20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Characterizes the relative strength of the spin-orbit interaction (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≈</a:t>
                          </a:r>
                          <a:r>
                            <a:rPr lang="en-US" sz="20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711741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41" t="-245217" r="-460256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927" t="-245217" r="-279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7761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98C0DCC-AF0B-4F9C-D4D3-D87E8A951941}"/>
              </a:ext>
            </a:extLst>
          </p:cNvPr>
          <p:cNvSpPr txBox="1"/>
          <p:nvPr/>
        </p:nvSpPr>
        <p:spPr>
          <a:xfrm>
            <a:off x="90841" y="6472622"/>
            <a:ext cx="4523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M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/>
              <a:t>Phys.-</a:t>
            </a:r>
            <a:r>
              <a:rPr lang="en-US" b="1" dirty="0" err="1"/>
              <a:t>Usp</a:t>
            </a:r>
            <a:r>
              <a:rPr lang="en-US" b="1" dirty="0"/>
              <a:t>. 65 317 (2022).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126FCC-B3E9-9BD9-1269-72EEFF7DD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083" y="3654683"/>
            <a:ext cx="1842542" cy="1253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01E686-370A-BCBF-F105-A5ABCF0AD9B4}"/>
              </a:ext>
            </a:extLst>
          </p:cNvPr>
          <p:cNvSpPr txBox="1"/>
          <p:nvPr/>
        </p:nvSpPr>
        <p:spPr>
          <a:xfrm>
            <a:off x="7737024" y="6526956"/>
            <a:ext cx="4523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Nashaat, et al., </a:t>
            </a:r>
            <a:r>
              <a:rPr lang="en-US" b="1" dirty="0"/>
              <a:t>PRB 100, 054506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AC9BA16-B49A-FF67-E39E-F5EAC71063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982881"/>
                  </p:ext>
                </p:extLst>
              </p:nvPr>
            </p:nvGraphicFramePr>
            <p:xfrm>
              <a:off x="6014697" y="4990576"/>
              <a:ext cx="2961857" cy="820357"/>
            </p:xfrm>
            <a:graphic>
              <a:graphicData uri="http://schemas.openxmlformats.org/drawingml/2006/table">
                <a:tbl>
                  <a:tblPr>
                    <a:solidFill>
                      <a:srgbClr val="FFCCCC"/>
                    </a:solidFill>
                    <a:tableStyleId>{16D9F66E-5EB9-4882-86FB-DCBF35E3C3E4}</a:tableStyleId>
                  </a:tblPr>
                  <a:tblGrid>
                    <a:gridCol w="817670">
                      <a:extLst>
                        <a:ext uri="{9D8B030D-6E8A-4147-A177-3AD203B41FA5}">
                          <a16:colId xmlns:a16="http://schemas.microsoft.com/office/drawing/2014/main" val="2485577683"/>
                        </a:ext>
                      </a:extLst>
                    </a:gridCol>
                    <a:gridCol w="2144187">
                      <a:extLst>
                        <a:ext uri="{9D8B030D-6E8A-4147-A177-3AD203B41FA5}">
                          <a16:colId xmlns:a16="http://schemas.microsoft.com/office/drawing/2014/main" val="2456192791"/>
                        </a:ext>
                      </a:extLst>
                    </a:gridCol>
                  </a:tblGrid>
                  <a:tr h="294851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𝛗</m:t>
                                    </m:r>
                                  </m:e>
                                  <m:sub>
                                    <m:r>
                                      <a:rPr lang="en-US" sz="2000" b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0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000" b="1" i="0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sub>
                              </m:sSub>
                            </m:oMath>
                          </a14:m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159790"/>
                      </a:ext>
                    </a:extLst>
                  </a:tr>
                  <a:tr h="294851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US" sz="2000" b="1" i="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2000" b="1" i="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  <a:latin typeface="Palatino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  <a:latin typeface="Palatino"/>
                            </a:rPr>
                            <a:t>) sin (</a:t>
                          </a:r>
                          <a14:m>
                            <m:oMath xmlns:m="http://schemas.openxmlformats.org/officeDocument/2006/math">
                              <m:r>
                                <a:rPr lang="el-GR" sz="2000" b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𝛗</m:t>
                              </m:r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  <a:latin typeface="Palatino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n-US" sz="2000" b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  <a:latin typeface="Palatino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82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AC9BA16-B49A-FF67-E39E-F5EAC71063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982881"/>
                  </p:ext>
                </p:extLst>
              </p:nvPr>
            </p:nvGraphicFramePr>
            <p:xfrm>
              <a:off x="6014697" y="4990576"/>
              <a:ext cx="2961857" cy="820357"/>
            </p:xfrm>
            <a:graphic>
              <a:graphicData uri="http://schemas.openxmlformats.org/drawingml/2006/table">
                <a:tbl>
                  <a:tblPr>
                    <a:solidFill>
                      <a:srgbClr val="FFCCCC"/>
                    </a:solidFill>
                    <a:tableStyleId>{16D9F66E-5EB9-4882-86FB-DCBF35E3C3E4}</a:tableStyleId>
                  </a:tblPr>
                  <a:tblGrid>
                    <a:gridCol w="817670">
                      <a:extLst>
                        <a:ext uri="{9D8B030D-6E8A-4147-A177-3AD203B41FA5}">
                          <a16:colId xmlns:a16="http://schemas.microsoft.com/office/drawing/2014/main" val="2485577683"/>
                        </a:ext>
                      </a:extLst>
                    </a:gridCol>
                    <a:gridCol w="2144187">
                      <a:extLst>
                        <a:ext uri="{9D8B030D-6E8A-4147-A177-3AD203B41FA5}">
                          <a16:colId xmlns:a16="http://schemas.microsoft.com/office/drawing/2014/main" val="2456192791"/>
                        </a:ext>
                      </a:extLst>
                    </a:gridCol>
                  </a:tblGrid>
                  <a:tr h="4241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46" t="-7143" r="-264925" b="-1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8244" t="-7143" r="-567" b="-11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1597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46" t="-113636" r="-264925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8244" t="-113636" r="-567" b="-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824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D1543D-E8DE-1F65-D108-8F6791D8B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0589" y="156970"/>
            <a:ext cx="2500000" cy="858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313035-16A6-AF41-DE14-DE45F3835F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998" y="1632452"/>
            <a:ext cx="2284676" cy="191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FC09B-9BA1-DCAA-1BD8-B03AC58B07D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8672060" y="1186147"/>
            <a:ext cx="1868529" cy="446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E0D088-868E-C47B-1B3C-582E9C39EB86}"/>
              </a:ext>
            </a:extLst>
          </p:cNvPr>
          <p:cNvSpPr/>
          <p:nvPr/>
        </p:nvSpPr>
        <p:spPr>
          <a:xfrm>
            <a:off x="7495626" y="2789127"/>
            <a:ext cx="2502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et.al., </a:t>
            </a:r>
          </a:p>
          <a:p>
            <a:r>
              <a:rPr lang="fr-FR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fr-FR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110, 182407 (2017)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4C12A3-BED5-1315-8D72-9D9677935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8264" y="3788363"/>
            <a:ext cx="2977410" cy="26899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EC15A1-D23F-2648-98C7-1530CC368EAF}"/>
              </a:ext>
            </a:extLst>
          </p:cNvPr>
          <p:cNvSpPr txBox="1"/>
          <p:nvPr/>
        </p:nvSpPr>
        <p:spPr>
          <a:xfrm>
            <a:off x="6353226" y="5730991"/>
            <a:ext cx="2580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Splitting of easy axis →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fourfold degenerate ferromagnetic state. </a:t>
            </a:r>
          </a:p>
        </p:txBody>
      </p:sp>
    </p:spTree>
    <p:extLst>
      <p:ext uri="{BB962C8B-B14F-4D97-AF65-F5344CB8AC3E}">
        <p14:creationId xmlns:p14="http://schemas.microsoft.com/office/powerpoint/2010/main" val="31057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59" t="6442" r="1693"/>
          <a:stretch/>
        </p:blipFill>
        <p:spPr>
          <a:xfrm>
            <a:off x="7282286" y="3003735"/>
            <a:ext cx="4739154" cy="3078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4748" y="1496076"/>
            <a:ext cx="3846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PRB 88, 214515 (2013)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4658" y="1838166"/>
            <a:ext cx="2681297" cy="2382095"/>
            <a:chOff x="5001510" y="4056621"/>
            <a:chExt cx="2195517" cy="218890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t="5077" r="6998"/>
            <a:stretch/>
          </p:blipFill>
          <p:spPr>
            <a:xfrm>
              <a:off x="5001510" y="4056621"/>
              <a:ext cx="2195517" cy="2188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419" y="4132978"/>
              <a:ext cx="1295079" cy="146959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333329" y="4215994"/>
            <a:ext cx="3100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Maiti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PRB 92, 224501 (2015)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6C637-A377-4DAC-8311-F73159096165}"/>
              </a:ext>
            </a:extLst>
          </p:cNvPr>
          <p:cNvSpPr/>
          <p:nvPr/>
        </p:nvSpPr>
        <p:spPr>
          <a:xfrm>
            <a:off x="-23237" y="-11528"/>
            <a:ext cx="7147937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Devil’s staircase and its importance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836805-05A1-47DB-9745-461F1AECBDAB}"/>
                  </a:ext>
                </a:extLst>
              </p:cNvPr>
              <p:cNvSpPr/>
              <p:nvPr/>
            </p:nvSpPr>
            <p:spPr>
              <a:xfrm>
                <a:off x="-4999" y="663570"/>
                <a:ext cx="5052152" cy="865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Cambria Math" panose="02040503050406030204" pitchFamily="18" charset="0"/>
                  <a:buChar char="⇨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836805-05A1-47DB-9745-461F1AECB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9" y="663570"/>
                <a:ext cx="5052152" cy="865237"/>
              </a:xfrm>
              <a:prstGeom prst="rect">
                <a:avLst/>
              </a:prstGeom>
              <a:blipFill>
                <a:blip r:embed="rId9"/>
                <a:stretch>
                  <a:fillRect l="-1809" t="-4225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16188CA-5B87-459D-8C20-BA9AE6924536}"/>
              </a:ext>
            </a:extLst>
          </p:cNvPr>
          <p:cNvSpPr/>
          <p:nvPr/>
        </p:nvSpPr>
        <p:spPr>
          <a:xfrm>
            <a:off x="3298965" y="1782413"/>
            <a:ext cx="447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the steps follow: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2AC148-B35E-46CE-A5A6-15428D686DED}"/>
              </a:ext>
            </a:extLst>
          </p:cNvPr>
          <p:cNvSpPr/>
          <p:nvPr/>
        </p:nvSpPr>
        <p:spPr>
          <a:xfrm>
            <a:off x="3202515" y="2968420"/>
            <a:ext cx="4050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N,n,m,p</a:t>
            </a:r>
            <a:r>
              <a:rPr lang="en-US" sz="2200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are positive integers.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502715-F807-4E7E-8BD2-42C84DBDECFB}"/>
                  </a:ext>
                </a:extLst>
              </p:cNvPr>
              <p:cNvSpPr/>
              <p:nvPr/>
            </p:nvSpPr>
            <p:spPr>
              <a:xfrm>
                <a:off x="3809692" y="2224512"/>
                <a:ext cx="2904702" cy="840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±…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502715-F807-4E7E-8BD2-42C84DBD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692" y="2224512"/>
                <a:ext cx="2904702" cy="840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D7C791-0553-4C3C-9EEC-084A81AE0111}"/>
                  </a:ext>
                </a:extLst>
              </p:cNvPr>
              <p:cNvSpPr/>
              <p:nvPr/>
            </p:nvSpPr>
            <p:spPr>
              <a:xfrm>
                <a:off x="9486075" y="303133"/>
                <a:ext cx="1050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&lt;&lt;1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D7C791-0553-4C3C-9EEC-084A81AE0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075" y="303133"/>
                <a:ext cx="1050224" cy="461665"/>
              </a:xfrm>
              <a:prstGeom prst="rect">
                <a:avLst/>
              </a:prstGeom>
              <a:blipFill>
                <a:blip r:embed="rId11"/>
                <a:stretch>
                  <a:fillRect l="-4651" t="-10667" r="-814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2571B11E-98B7-419E-A22E-23B4B6FF3334}"/>
              </a:ext>
            </a:extLst>
          </p:cNvPr>
          <p:cNvSpPr/>
          <p:nvPr/>
        </p:nvSpPr>
        <p:spPr>
          <a:xfrm>
            <a:off x="8299875" y="1415008"/>
            <a:ext cx="447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harmonics appears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the same for SFS ?!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BD27B-CEDB-4F4F-8BB3-3FDC305ED526}"/>
              </a:ext>
            </a:extLst>
          </p:cNvPr>
          <p:cNvSpPr/>
          <p:nvPr/>
        </p:nvSpPr>
        <p:spPr>
          <a:xfrm>
            <a:off x="7616787" y="8328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Waldram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Low Temp. Phys., 47(3-4): 1982.</a:t>
            </a:r>
          </a:p>
          <a:p>
            <a:r>
              <a:rPr lang="fr-F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Renne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et.al.,</a:t>
            </a:r>
            <a:r>
              <a:rPr lang="fr-F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Revue de physique appliquée, 9(1) 1974.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5C71238-74BA-478C-B4A0-17AE5C089A1A}"/>
                  </a:ext>
                </a:extLst>
              </p:cNvPr>
              <p:cNvSpPr/>
              <p:nvPr/>
            </p:nvSpPr>
            <p:spPr>
              <a:xfrm>
                <a:off x="4736931" y="1141896"/>
                <a:ext cx="1050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&gt;&gt;1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5C71238-74BA-478C-B4A0-17AE5C089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31" y="1141896"/>
                <a:ext cx="1050224" cy="461665"/>
              </a:xfrm>
              <a:prstGeom prst="rect">
                <a:avLst/>
              </a:prstGeom>
              <a:blipFill>
                <a:blip r:embed="rId12"/>
                <a:stretch>
                  <a:fillRect l="-4651" t="-10526" r="-814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807622-29D9-471A-84FD-E1A7D348E5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870" y="4583836"/>
            <a:ext cx="2791157" cy="2060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549360-FF0C-4040-A907-B0A0B5D2B6CE}"/>
              </a:ext>
            </a:extLst>
          </p:cNvPr>
          <p:cNvSpPr/>
          <p:nvPr/>
        </p:nvSpPr>
        <p:spPr>
          <a:xfrm>
            <a:off x="5583451" y="5712829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D=0.87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499E52-5695-453B-B145-2F925577D8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15" y="3657717"/>
            <a:ext cx="2991513" cy="29391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576DD9-98EC-4CC9-88E1-1455D2C82B33}"/>
              </a:ext>
            </a:extLst>
          </p:cNvPr>
          <p:cNvSpPr/>
          <p:nvPr/>
        </p:nvSpPr>
        <p:spPr>
          <a:xfrm>
            <a:off x="3641097" y="6592183"/>
            <a:ext cx="3612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M. H. Jensen, et.al., </a:t>
            </a:r>
            <a:r>
              <a:rPr lang="en-US" sz="1400" b="1" dirty="0">
                <a:latin typeface="Proxima Nova"/>
              </a:rPr>
              <a:t>PRL. 50, 1637 (1983)</a:t>
            </a:r>
            <a:endParaRPr lang="en-US" sz="1400" b="1" i="0" dirty="0">
              <a:effectLst/>
              <a:latin typeface="Proxima Nov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E4E855-A05C-4715-93AE-0A8EF3BC36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72" y="3763120"/>
            <a:ext cx="985957" cy="85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920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5" grpId="0"/>
      <p:bldP spid="30" grpId="0"/>
      <p:bldP spid="32" grpId="0"/>
      <p:bldP spid="8" grpId="0"/>
      <p:bldP spid="9" grpId="0"/>
      <p:bldP spid="33" grpId="0"/>
      <p:bldP spid="10" grpId="0"/>
      <p:bldP spid="3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5E3B3-175C-4EBF-8DD1-AC4DEE0D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0" y="1290957"/>
            <a:ext cx="4439118" cy="818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3A68-BD29-43DD-BA62-46837105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1" y="2852338"/>
            <a:ext cx="4633359" cy="138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87580-2B61-4DAC-A9F1-55B85296E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48" y="5601708"/>
            <a:ext cx="5008533" cy="81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EC1F2-0392-4C4E-B4E1-E280FDAFD1DC}"/>
              </a:ext>
            </a:extLst>
          </p:cNvPr>
          <p:cNvSpPr/>
          <p:nvPr/>
        </p:nvSpPr>
        <p:spPr>
          <a:xfrm>
            <a:off x="323650" y="4439606"/>
            <a:ext cx="7578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E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Φ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/2π, is the Josephson energy, E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anisotropic energy and K = Ω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/γ is the anisotropic constant. G = E</a:t>
            </a:r>
            <a:r>
              <a:rPr lang="en-US" sz="2400" baseline="-250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en-US" sz="2400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A21FB-1825-469C-A127-FBC3766283A4}"/>
              </a:ext>
            </a:extLst>
          </p:cNvPr>
          <p:cNvSpPr/>
          <p:nvPr/>
        </p:nvSpPr>
        <p:spPr>
          <a:xfrm>
            <a:off x="230840" y="794269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RSJ equation 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640988-2455-4C04-A279-AAD541E64438}"/>
              </a:ext>
            </a:extLst>
          </p:cNvPr>
          <p:cNvSpPr/>
          <p:nvPr/>
        </p:nvSpPr>
        <p:spPr>
          <a:xfrm>
            <a:off x="225183" y="2259307"/>
            <a:ext cx="2415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9B18B2-E2F3-4EDA-8053-880B18941DE8}"/>
              </a:ext>
            </a:extLst>
          </p:cNvPr>
          <p:cNvSpPr/>
          <p:nvPr/>
        </p:nvSpPr>
        <p:spPr>
          <a:xfrm>
            <a:off x="266106" y="5748348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field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1715C-6C98-450F-B9F7-18BC6D0712EE}"/>
              </a:ext>
            </a:extLst>
          </p:cNvPr>
          <p:cNvSpPr/>
          <p:nvPr/>
        </p:nvSpPr>
        <p:spPr>
          <a:xfrm>
            <a:off x="3034624" y="777896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BBD14B-9C48-4610-820A-DB98B2FC5082}"/>
              </a:ext>
            </a:extLst>
          </p:cNvPr>
          <p:cNvSpPr/>
          <p:nvPr/>
        </p:nvSpPr>
        <p:spPr>
          <a:xfrm>
            <a:off x="-23236" y="-11528"/>
            <a:ext cx="3580475" cy="6995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Devil’s staircase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67CAD9-AF3A-03FF-62B9-F4095532E274}"/>
              </a:ext>
            </a:extLst>
          </p:cNvPr>
          <p:cNvGrpSpPr/>
          <p:nvPr/>
        </p:nvGrpSpPr>
        <p:grpSpPr>
          <a:xfrm>
            <a:off x="8964852" y="6009958"/>
            <a:ext cx="3227148" cy="710588"/>
            <a:chOff x="1411759" y="5987453"/>
            <a:chExt cx="3227148" cy="71058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9133DE0-5571-EE55-6705-02EF9B759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759" y="5987453"/>
              <a:ext cx="1263268" cy="71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3A7A55-5B7D-D880-ECAF-96333597DD35}"/>
                </a:ext>
              </a:extLst>
            </p:cNvPr>
            <p:cNvSpPr txBox="1"/>
            <p:nvPr/>
          </p:nvSpPr>
          <p:spPr>
            <a:xfrm>
              <a:off x="2713151" y="6262065"/>
              <a:ext cx="192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AYSS  26-10-2022</a:t>
              </a:r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F5ADCA-C5C4-EE2A-CC75-DCF5D747A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697" y="338259"/>
            <a:ext cx="3352297" cy="3023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563E87-53C4-6D39-B693-512D2700D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681" y="338259"/>
            <a:ext cx="3492369" cy="2080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C6BECD-F211-AD06-12D4-CA370B82C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0823" y="3238866"/>
            <a:ext cx="3489647" cy="69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B1F4D96-5131-5030-EA19-BE1E23AB77C1}"/>
              </a:ext>
            </a:extLst>
          </p:cNvPr>
          <p:cNvSpPr/>
          <p:nvPr/>
        </p:nvSpPr>
        <p:spPr>
          <a:xfrm>
            <a:off x="8575768" y="2514898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method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3EF805-D83D-444C-A14A-D4678234ABA2}"/>
                  </a:ext>
                </a:extLst>
              </p:cNvPr>
              <p:cNvSpPr/>
              <p:nvPr/>
            </p:nvSpPr>
            <p:spPr>
              <a:xfrm>
                <a:off x="8691155" y="4349319"/>
                <a:ext cx="3290258" cy="989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±…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3EF805-D83D-444C-A14A-D4678234A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55" y="4349319"/>
                <a:ext cx="3290258" cy="9895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E5EC7B7-3EDB-ED98-E7CE-5FB540106B4E}"/>
              </a:ext>
            </a:extLst>
          </p:cNvPr>
          <p:cNvSpPr txBox="1"/>
          <p:nvPr/>
        </p:nvSpPr>
        <p:spPr>
          <a:xfrm>
            <a:off x="323650" y="6484970"/>
            <a:ext cx="329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Nashaat 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arXiv:1905.09672</a:t>
            </a:r>
            <a:r>
              <a:rPr lang="en-US" sz="1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74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CC1542-0FF3-3EF5-CCBC-809971A2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48" y="3268371"/>
            <a:ext cx="2488822" cy="233774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E1B2F-1B4E-701A-0033-35299643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" y="2024575"/>
            <a:ext cx="4943434" cy="36738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F9A0F9-87B0-FDE8-4B11-BD74352702F0}"/>
              </a:ext>
            </a:extLst>
          </p:cNvPr>
          <p:cNvGrpSpPr/>
          <p:nvPr/>
        </p:nvGrpSpPr>
        <p:grpSpPr>
          <a:xfrm>
            <a:off x="0" y="1"/>
            <a:ext cx="6895314" cy="1970905"/>
            <a:chOff x="0" y="1"/>
            <a:chExt cx="6345775" cy="19709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4DBAAA-DEDA-933F-50FB-F58C9A5C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6043" b="65496"/>
            <a:stretch/>
          </p:blipFill>
          <p:spPr>
            <a:xfrm>
              <a:off x="0" y="1"/>
              <a:ext cx="6345775" cy="83886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0DEA7F-45E0-51A3-CBB8-62CF26410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5557" r="26043"/>
            <a:stretch/>
          </p:blipFill>
          <p:spPr>
            <a:xfrm>
              <a:off x="0" y="890404"/>
              <a:ext cx="6345775" cy="108050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344573C7-B90A-E336-2FFD-F130E0F23A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282" y="5768495"/>
              <a:ext cx="11953436" cy="7924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59321">
                      <a:extLst>
                        <a:ext uri="{9D8B030D-6E8A-4147-A177-3AD203B41FA5}">
                          <a16:colId xmlns:a16="http://schemas.microsoft.com/office/drawing/2014/main" val="1149701797"/>
                        </a:ext>
                      </a:extLst>
                    </a:gridCol>
                    <a:gridCol w="1102487">
                      <a:extLst>
                        <a:ext uri="{9D8B030D-6E8A-4147-A177-3AD203B41FA5}">
                          <a16:colId xmlns:a16="http://schemas.microsoft.com/office/drawing/2014/main" val="2533753480"/>
                        </a:ext>
                      </a:extLst>
                    </a:gridCol>
                    <a:gridCol w="1680337">
                      <a:extLst>
                        <a:ext uri="{9D8B030D-6E8A-4147-A177-3AD203B41FA5}">
                          <a16:colId xmlns:a16="http://schemas.microsoft.com/office/drawing/2014/main" val="2537324762"/>
                        </a:ext>
                      </a:extLst>
                    </a:gridCol>
                    <a:gridCol w="1041718">
                      <a:extLst>
                        <a:ext uri="{9D8B030D-6E8A-4147-A177-3AD203B41FA5}">
                          <a16:colId xmlns:a16="http://schemas.microsoft.com/office/drawing/2014/main" val="4046065237"/>
                        </a:ext>
                      </a:extLst>
                    </a:gridCol>
                    <a:gridCol w="1160780">
                      <a:extLst>
                        <a:ext uri="{9D8B030D-6E8A-4147-A177-3AD203B41FA5}">
                          <a16:colId xmlns:a16="http://schemas.microsoft.com/office/drawing/2014/main" val="2013577333"/>
                        </a:ext>
                      </a:extLst>
                    </a:gridCol>
                    <a:gridCol w="1842834">
                      <a:extLst>
                        <a:ext uri="{9D8B030D-6E8A-4147-A177-3AD203B41FA5}">
                          <a16:colId xmlns:a16="http://schemas.microsoft.com/office/drawing/2014/main" val="3101084248"/>
                        </a:ext>
                      </a:extLst>
                    </a:gridCol>
                    <a:gridCol w="727393">
                      <a:extLst>
                        <a:ext uri="{9D8B030D-6E8A-4147-A177-3AD203B41FA5}">
                          <a16:colId xmlns:a16="http://schemas.microsoft.com/office/drawing/2014/main" val="3260662516"/>
                        </a:ext>
                      </a:extLst>
                    </a:gridCol>
                    <a:gridCol w="717868">
                      <a:extLst>
                        <a:ext uri="{9D8B030D-6E8A-4147-A177-3AD203B41FA5}">
                          <a16:colId xmlns:a16="http://schemas.microsoft.com/office/drawing/2014/main" val="99168238"/>
                        </a:ext>
                      </a:extLst>
                    </a:gridCol>
                    <a:gridCol w="1653159">
                      <a:extLst>
                        <a:ext uri="{9D8B030D-6E8A-4147-A177-3AD203B41FA5}">
                          <a16:colId xmlns:a16="http://schemas.microsoft.com/office/drawing/2014/main" val="166058572"/>
                        </a:ext>
                      </a:extLst>
                    </a:gridCol>
                    <a:gridCol w="822643">
                      <a:extLst>
                        <a:ext uri="{9D8B030D-6E8A-4147-A177-3AD203B41FA5}">
                          <a16:colId xmlns:a16="http://schemas.microsoft.com/office/drawing/2014/main" val="3904585818"/>
                        </a:ext>
                      </a:extLst>
                    </a:gridCol>
                    <a:gridCol w="544896">
                      <a:extLst>
                        <a:ext uri="{9D8B030D-6E8A-4147-A177-3AD203B41FA5}">
                          <a16:colId xmlns:a16="http://schemas.microsoft.com/office/drawing/2014/main" val="16931417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u="none" strike="noStrike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u="none" strike="noStrike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sz="2000" b="1" u="none" strike="noStrike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r</a:t>
                          </a:r>
                          <a:endParaRPr lang="en-US" sz="2000" b="1" u="none" strike="noStrike" dirty="0">
                            <a:solidFill>
                              <a:schemeClr val="bg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u="none" strike="noStrike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oMath>
                            </m:oMathPara>
                          </a14:m>
                          <a:endParaRPr lang="en-US" sz="2000" b="1" u="none" strike="noStrike" dirty="0">
                            <a:solidFill>
                              <a:schemeClr val="bg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G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α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𝔀</m:t>
                                    </m:r>
                                  </m:e>
                                  <m:sub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I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V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u="none" strike="noStrike" kern="120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u="none" strike="noStrike" kern="120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solidFill>
                                <a:schemeClr val="bg1"/>
                              </a:solidFill>
                            </a:rPr>
                            <a:t> (</a:t>
                          </a:r>
                          <a:r>
                            <a:rPr lang="en-US" sz="2000" b="1" dirty="0" err="1">
                              <a:solidFill>
                                <a:schemeClr val="bg1"/>
                              </a:solidFill>
                            </a:rPr>
                            <a:t>sat.Mag</a:t>
                          </a:r>
                          <a:r>
                            <a:rPr lang="en-US" sz="20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𝔀</m:t>
                                    </m:r>
                                  </m:e>
                                  <m:sub>
                                    <m:r>
                                      <a:rPr lang="en-US" sz="2000" b="1" i="1" u="none" strike="noStrike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/>
                            <a:t>β</a:t>
                          </a:r>
                          <a:r>
                            <a:rPr lang="en-US" sz="2000" b="1" baseline="-25000" dirty="0"/>
                            <a:t>c</a:t>
                          </a:r>
                          <a:r>
                            <a:rPr lang="en-US" sz="2000" b="1" dirty="0"/>
                            <a:t> 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6230148"/>
                      </a:ext>
                    </a:extLst>
                  </a:tr>
                  <a:tr h="3538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u="none" strike="noStrike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</a:rPr>
                            <a:t>m</a:t>
                          </a:r>
                          <a:r>
                            <a:rPr lang="en-US" sz="2000" b="1" u="none" strike="noStrike" baseline="-25000" dirty="0">
                              <a:effectLst/>
                            </a:rPr>
                            <a:t>y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𝒔𝒐</m:t>
                                    </m:r>
                                  </m:sub>
                                </m:sSub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𝒆𝒙</m:t>
                                    </m:r>
                                  </m:sub>
                                </m:sSub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/(ℏ</m:t>
                                </m:r>
                                <m:sSub>
                                  <m:sSubPr>
                                    <m:ctrlPr>
                                      <a:rPr lang="en-US" sz="2000" b="1" i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000" b="1" u="none" strike="noStrike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en-US" sz="2000" b="1" u="none" strike="noStrike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 dirty="0">
                              <a:effectLst/>
                            </a:rPr>
                            <a:t>E</a:t>
                          </a:r>
                          <a:r>
                            <a:rPr lang="en-US" sz="2000" b="1" u="none" strike="noStrike" baseline="-25000" dirty="0">
                              <a:effectLst/>
                            </a:rPr>
                            <a:t>J</a:t>
                          </a:r>
                          <a:r>
                            <a:rPr lang="en-US" sz="2000" b="1" u="none" strike="noStrike" dirty="0">
                              <a:effectLst/>
                            </a:rPr>
                            <a:t>/(K V)</a:t>
                          </a:r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0.01- 0.1</a:t>
                          </a:r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u="none" strike="noStrike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𝟐𝐞𝐑</m:t>
                              </m:r>
                              <m:sSub>
                                <m:sSubPr>
                                  <m:ctrlPr>
                                    <a:rPr lang="en-US" sz="2000" b="1" i="1" u="none" strike="noStrike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u="none" strike="noStrike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u="none" strike="noStrike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u="none" strike="noStrike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oMath>
                          </a14:m>
                          <a:r>
                            <a:rPr lang="en-US" sz="2000" b="1" u="none" strike="noStrike" dirty="0">
                              <a:effectLst/>
                            </a:rPr>
                            <a:t> ~ </a:t>
                          </a:r>
                          <a:r>
                            <a:rPr lang="en-US" sz="2000" b="1" dirty="0"/>
                            <a:t>GHz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~</a:t>
                          </a:r>
                          <a:r>
                            <a:rPr lang="en-US" sz="2000" b="1" dirty="0"/>
                            <a:t>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~ </a:t>
                          </a:r>
                          <a:r>
                            <a:rPr lang="el-GR" sz="2000" b="1" dirty="0"/>
                            <a:t>μ</a:t>
                          </a:r>
                          <a:r>
                            <a:rPr lang="en-US" sz="2000" b="1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8 x 10</a:t>
                          </a:r>
                          <a:r>
                            <a:rPr lang="en-US" sz="2000" b="1" baseline="30000" dirty="0"/>
                            <a:t>5</a:t>
                          </a:r>
                          <a:r>
                            <a:rPr lang="en-US" sz="2000" b="1" dirty="0"/>
                            <a:t> A/m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5656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344573C7-B90A-E336-2FFD-F130E0F23A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112028"/>
                  </p:ext>
                </p:extLst>
              </p:nvPr>
            </p:nvGraphicFramePr>
            <p:xfrm>
              <a:off x="119282" y="5768495"/>
              <a:ext cx="11953436" cy="7924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59321">
                      <a:extLst>
                        <a:ext uri="{9D8B030D-6E8A-4147-A177-3AD203B41FA5}">
                          <a16:colId xmlns:a16="http://schemas.microsoft.com/office/drawing/2014/main" val="1149701797"/>
                        </a:ext>
                      </a:extLst>
                    </a:gridCol>
                    <a:gridCol w="1102487">
                      <a:extLst>
                        <a:ext uri="{9D8B030D-6E8A-4147-A177-3AD203B41FA5}">
                          <a16:colId xmlns:a16="http://schemas.microsoft.com/office/drawing/2014/main" val="2533753480"/>
                        </a:ext>
                      </a:extLst>
                    </a:gridCol>
                    <a:gridCol w="1680337">
                      <a:extLst>
                        <a:ext uri="{9D8B030D-6E8A-4147-A177-3AD203B41FA5}">
                          <a16:colId xmlns:a16="http://schemas.microsoft.com/office/drawing/2014/main" val="2537324762"/>
                        </a:ext>
                      </a:extLst>
                    </a:gridCol>
                    <a:gridCol w="1041718">
                      <a:extLst>
                        <a:ext uri="{9D8B030D-6E8A-4147-A177-3AD203B41FA5}">
                          <a16:colId xmlns:a16="http://schemas.microsoft.com/office/drawing/2014/main" val="4046065237"/>
                        </a:ext>
                      </a:extLst>
                    </a:gridCol>
                    <a:gridCol w="1160780">
                      <a:extLst>
                        <a:ext uri="{9D8B030D-6E8A-4147-A177-3AD203B41FA5}">
                          <a16:colId xmlns:a16="http://schemas.microsoft.com/office/drawing/2014/main" val="2013577333"/>
                        </a:ext>
                      </a:extLst>
                    </a:gridCol>
                    <a:gridCol w="1842834">
                      <a:extLst>
                        <a:ext uri="{9D8B030D-6E8A-4147-A177-3AD203B41FA5}">
                          <a16:colId xmlns:a16="http://schemas.microsoft.com/office/drawing/2014/main" val="3101084248"/>
                        </a:ext>
                      </a:extLst>
                    </a:gridCol>
                    <a:gridCol w="727393">
                      <a:extLst>
                        <a:ext uri="{9D8B030D-6E8A-4147-A177-3AD203B41FA5}">
                          <a16:colId xmlns:a16="http://schemas.microsoft.com/office/drawing/2014/main" val="3260662516"/>
                        </a:ext>
                      </a:extLst>
                    </a:gridCol>
                    <a:gridCol w="717868">
                      <a:extLst>
                        <a:ext uri="{9D8B030D-6E8A-4147-A177-3AD203B41FA5}">
                          <a16:colId xmlns:a16="http://schemas.microsoft.com/office/drawing/2014/main" val="99168238"/>
                        </a:ext>
                      </a:extLst>
                    </a:gridCol>
                    <a:gridCol w="1653159">
                      <a:extLst>
                        <a:ext uri="{9D8B030D-6E8A-4147-A177-3AD203B41FA5}">
                          <a16:colId xmlns:a16="http://schemas.microsoft.com/office/drawing/2014/main" val="166058572"/>
                        </a:ext>
                      </a:extLst>
                    </a:gridCol>
                    <a:gridCol w="822643">
                      <a:extLst>
                        <a:ext uri="{9D8B030D-6E8A-4147-A177-3AD203B41FA5}">
                          <a16:colId xmlns:a16="http://schemas.microsoft.com/office/drawing/2014/main" val="3904585818"/>
                        </a:ext>
                      </a:extLst>
                    </a:gridCol>
                    <a:gridCol w="544896">
                      <a:extLst>
                        <a:ext uri="{9D8B030D-6E8A-4147-A177-3AD203B41FA5}">
                          <a16:colId xmlns:a16="http://schemas.microsoft.com/office/drawing/2014/main" val="169314178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7576" r="-172037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r</a:t>
                          </a:r>
                          <a:endParaRPr lang="en-US" sz="2000" b="1" u="none" strike="noStrike" dirty="0">
                            <a:solidFill>
                              <a:schemeClr val="bg1"/>
                            </a:solidFill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5072" t="-7576" r="-507609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G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α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5941" t="-7576" r="-243234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I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V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39338" t="-7576" r="-83824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88148" t="-7576" r="-68889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/>
                            <a:t>β</a:t>
                          </a:r>
                          <a:r>
                            <a:rPr lang="en-US" sz="2000" b="1" baseline="-25000" dirty="0"/>
                            <a:t>c</a:t>
                          </a:r>
                          <a:r>
                            <a:rPr lang="en-US" sz="2000" b="1" dirty="0"/>
                            <a:t> 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62301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109231" r="-172037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0221" t="-109231" r="-9265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5072" t="-109231" r="-50760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 dirty="0">
                              <a:effectLst/>
                            </a:rPr>
                            <a:t>E</a:t>
                          </a:r>
                          <a:r>
                            <a:rPr lang="en-US" sz="2000" b="1" u="none" strike="noStrike" baseline="-25000" dirty="0">
                              <a:effectLst/>
                            </a:rPr>
                            <a:t>J</a:t>
                          </a:r>
                          <a:r>
                            <a:rPr lang="en-US" sz="2000" b="1" u="none" strike="noStrike" dirty="0">
                              <a:effectLst/>
                            </a:rPr>
                            <a:t>/(K V)</a:t>
                          </a:r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0.01- 0.1</a:t>
                          </a:r>
                          <a:endParaRPr lang="en-US" sz="2000" b="1" u="none" strike="noStrike" dirty="0">
                            <a:effectLst/>
                            <a:latin typeface="Palatino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5941" t="-109231" r="-24323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~</a:t>
                          </a:r>
                          <a:r>
                            <a:rPr lang="en-US" sz="2000" b="1" dirty="0"/>
                            <a:t>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u="none" strike="noStrike" dirty="0">
                              <a:effectLst/>
                            </a:rPr>
                            <a:t>~ </a:t>
                          </a:r>
                          <a:r>
                            <a:rPr lang="el-GR" sz="2000" b="1" dirty="0"/>
                            <a:t>μ</a:t>
                          </a:r>
                          <a:r>
                            <a:rPr lang="en-US" sz="2000" b="1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8 x 10</a:t>
                          </a:r>
                          <a:r>
                            <a:rPr lang="en-US" sz="2000" b="1" baseline="30000" dirty="0"/>
                            <a:t>5</a:t>
                          </a:r>
                          <a:r>
                            <a:rPr lang="en-US" sz="2000" b="1" dirty="0"/>
                            <a:t> A/m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56566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02" name="Picture 6">
            <a:extLst>
              <a:ext uri="{FF2B5EF4-FFF2-40B4-BE49-F238E27FC236}">
                <a16:creationId xmlns:a16="http://schemas.microsoft.com/office/drawing/2014/main" id="{3D8DE75C-7992-6581-DA54-740D2920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160" y="180457"/>
            <a:ext cx="2801369" cy="25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44116-9E87-4E0D-95F0-4EFEFA8C1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784" y="1941430"/>
            <a:ext cx="3534326" cy="32918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33E953-8540-F6E9-90B7-7DE63724E63D}"/>
              </a:ext>
            </a:extLst>
          </p:cNvPr>
          <p:cNvSpPr/>
          <p:nvPr/>
        </p:nvSpPr>
        <p:spPr>
          <a:xfrm>
            <a:off x="6947990" y="2813932"/>
            <a:ext cx="467199" cy="57426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A470F-C264-4C56-BB03-7B694BD0D6D2}"/>
              </a:ext>
            </a:extLst>
          </p:cNvPr>
          <p:cNvSpPr txBox="1"/>
          <p:nvPr/>
        </p:nvSpPr>
        <p:spPr>
          <a:xfrm>
            <a:off x="119282" y="6538690"/>
            <a:ext cx="6137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</a:t>
            </a:r>
            <a:r>
              <a:rPr lang="en-US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B 99, 224513 (2019).</a:t>
            </a:r>
          </a:p>
        </p:txBody>
      </p:sp>
    </p:spTree>
    <p:extLst>
      <p:ext uri="{BB962C8B-B14F-4D97-AF65-F5344CB8AC3E}">
        <p14:creationId xmlns:p14="http://schemas.microsoft.com/office/powerpoint/2010/main" val="3139629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DH_FLYSHEET_STYLE" val="1"/>
  <p:tag name="ARTICULATE_SLIDE_THUMBNAIL_REFRESH" val="1"/>
  <p:tag name="ARTICULATE_SLIDE_COUNT" val="51"/>
  <p:tag name="ARTICULATE_PROJECT_OPEN" val="0"/>
  <p:tag name="SECTOMILLISECCONVERTED" val="1"/>
  <p:tag name="MMPROD_UIDATA" val="&lt;database version=&quot;11.0&quot;&gt;&lt;object type=&quot;1&quot; unique_id=&quot;10001&quot;&gt;&lt;object type=&quot;8&quot; unique_id=&quot;31356&quot;&gt;&lt;/object&gt;&lt;object type=&quot;2&quot; unique_id=&quot;31357&quot;&gt;&lt;object type=&quot;3&quot; unique_id=&quot;50664&quot;&gt;&lt;property id=&quot;20148&quot; value=&quot;5&quot;/&gt;&lt;property id=&quot;20300&quot; value=&quot;Slide 12&quot;/&gt;&lt;property id=&quot;20307&quot; value=&quot;1920&quot;/&gt;&lt;/object&gt;&lt;object type=&quot;3&quot; unique_id=&quot;82558&quot;&gt;&lt;property id=&quot;20148&quot; value=&quot;5&quot;/&gt;&lt;property id=&quot;20300&quot; value=&quot;Slide 6&quot;/&gt;&lt;property id=&quot;20307&quot; value=&quot;1950&quot;/&gt;&lt;/object&gt;&lt;object type=&quot;3&quot; unique_id=&quot;88692&quot;&gt;&lt;property id=&quot;20148&quot; value=&quot;5&quot;/&gt;&lt;property id=&quot;20300&quot; value=&quot;Slide 1&quot;/&gt;&lt;property id=&quot;20307&quot; value=&quot;256&quot;/&gt;&lt;/object&gt;&lt;object type=&quot;3&quot; unique_id=&quot;88827&quot;&gt;&lt;property id=&quot;20148&quot; value=&quot;5&quot;/&gt;&lt;property id=&quot;20300&quot; value=&quot;Slide 2 - &amp;quot;Outline&amp;quot;&quot;/&gt;&lt;property id=&quot;20307&quot; value=&quot;270&quot;/&gt;&lt;/object&gt;&lt;object type=&quot;3&quot; unique_id=&quot;90197&quot;&gt;&lt;property id=&quot;20148&quot; value=&quot;5&quot;/&gt;&lt;property id=&quot;20300&quot; value=&quot;Slide 5&quot;/&gt;&lt;property id=&quot;20307&quot; value=&quot;1973&quot;/&gt;&lt;/object&gt;&lt;object type=&quot;3&quot; unique_id=&quot;90570&quot;&gt;&lt;property id=&quot;20148&quot; value=&quot;5&quot;/&gt;&lt;property id=&quot;20300&quot; value=&quot;Slide 3&quot;/&gt;&lt;property id=&quot;20307&quot; value=&quot;1974&quot;/&gt;&lt;/object&gt;&lt;object type=&quot;3&quot; unique_id=&quot;90572&quot;&gt;&lt;property id=&quot;20148&quot; value=&quot;5&quot;/&gt;&lt;property id=&quot;20300&quot; value=&quot;Slide 11&quot;/&gt;&lt;property id=&quot;20307&quot; value=&quot;1976&quot;/&gt;&lt;/object&gt;&lt;object type=&quot;3&quot; unique_id=&quot;90986&quot;&gt;&lt;property id=&quot;20148&quot; value=&quot;5&quot;/&gt;&lt;property id=&quot;20300&quot; value=&quot;Slide 8&quot;/&gt;&lt;property id=&quot;20307&quot; value=&quot;415&quot;/&gt;&lt;/object&gt;&lt;object type=&quot;3&quot; unique_id=&quot;90988&quot;&gt;&lt;property id=&quot;20148&quot; value=&quot;5&quot;/&gt;&lt;property id=&quot;20300&quot; value=&quot;Slide 9&quot;/&gt;&lt;property id=&quot;20307&quot; value=&quot;1952&quot;/&gt;&lt;/object&gt;&lt;object type=&quot;3&quot; unique_id=&quot;90989&quot;&gt;&lt;property id=&quot;20148&quot; value=&quot;5&quot;/&gt;&lt;property id=&quot;20300&quot; value=&quot;Slide 10&quot;/&gt;&lt;property id=&quot;20307&quot; value=&quot;1953&quot;/&gt;&lt;/object&gt;&lt;object type=&quot;3&quot; unique_id=&quot;91138&quot;&gt;&lt;property id=&quot;20148&quot; value=&quot;5&quot;/&gt;&lt;property id=&quot;20300&quot; value=&quot;Slide 4&quot;/&gt;&lt;property id=&quot;20307&quot; value=&quot;1977&quot;/&gt;&lt;/object&gt;&lt;object type=&quot;3&quot; unique_id=&quot;91553&quot;&gt;&lt;property id=&quot;20148&quot; value=&quot;5&quot;/&gt;&lt;property id=&quot;20300&quot; value=&quot;Slide 7&quot;/&gt;&lt;property id=&quot;20307&quot; value=&quot;31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right Light">
      <a:dk1>
        <a:sysClr val="windowText" lastClr="000000"/>
      </a:dk1>
      <a:lt1>
        <a:sysClr val="window" lastClr="FFFFFF"/>
      </a:lt1>
      <a:dk2>
        <a:srgbClr val="27303D"/>
      </a:dk2>
      <a:lt2>
        <a:srgbClr val="E7E6E6"/>
      </a:lt2>
      <a:accent1>
        <a:srgbClr val="6DCF00"/>
      </a:accent1>
      <a:accent2>
        <a:srgbClr val="159192"/>
      </a:accent2>
      <a:accent3>
        <a:srgbClr val="09AEF2"/>
      </a:accent3>
      <a:accent4>
        <a:srgbClr val="FCC000"/>
      </a:accent4>
      <a:accent5>
        <a:srgbClr val="FE1101"/>
      </a:accent5>
      <a:accent6>
        <a:srgbClr val="5C9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6480"/>
      </a:accent1>
      <a:accent2>
        <a:srgbClr val="6AB7C2"/>
      </a:accent2>
      <a:accent3>
        <a:srgbClr val="F1C96C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14480</TotalTime>
  <Words>1148</Words>
  <Application>Microsoft Office PowerPoint</Application>
  <PresentationFormat>Widescreen</PresentationFormat>
  <Paragraphs>173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-apple-system</vt:lpstr>
      <vt:lpstr>Arial</vt:lpstr>
      <vt:lpstr>Arial</vt:lpstr>
      <vt:lpstr>Arial Black</vt:lpstr>
      <vt:lpstr>Calibri</vt:lpstr>
      <vt:lpstr>Calibri Light</vt:lpstr>
      <vt:lpstr>Cambria Math</vt:lpstr>
      <vt:lpstr>inherit</vt:lpstr>
      <vt:lpstr>Liberation Sans</vt:lpstr>
      <vt:lpstr>Lucida Grande</vt:lpstr>
      <vt:lpstr>minion-pro</vt:lpstr>
      <vt:lpstr>Open Sans</vt:lpstr>
      <vt:lpstr>Palatino</vt:lpstr>
      <vt:lpstr>Proxima Nova</vt:lpstr>
      <vt:lpstr>Thinking Of Betty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nashaat</dc:creator>
  <cp:lastModifiedBy>M N</cp:lastModifiedBy>
  <cp:revision>1405</cp:revision>
  <dcterms:created xsi:type="dcterms:W3CDTF">2019-06-23T16:25:03Z</dcterms:created>
  <dcterms:modified xsi:type="dcterms:W3CDTF">2022-10-26T09:05:47Z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76DA5010-1D64-4FA1-BB04-65FA2A6E3B24</vt:lpwstr>
  </property>
  <property fmtid="{D5CDD505-2E9C-101B-9397-08002B2CF9AE}" pid="3" name="ArticulatePath">
    <vt:lpwstr>Presentation3</vt:lpwstr>
  </property>
</Properties>
</file>