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7"/>
  </p:notesMasterIdLst>
  <p:sldIdLst>
    <p:sldId id="257" r:id="rId2"/>
    <p:sldId id="258" r:id="rId3"/>
    <p:sldId id="274" r:id="rId4"/>
    <p:sldId id="259" r:id="rId5"/>
    <p:sldId id="260" r:id="rId6"/>
    <p:sldId id="263" r:id="rId7"/>
    <p:sldId id="264" r:id="rId8"/>
    <p:sldId id="265" r:id="rId9"/>
    <p:sldId id="267" r:id="rId10"/>
    <p:sldId id="270" r:id="rId11"/>
    <p:sldId id="271" r:id="rId12"/>
    <p:sldId id="277" r:id="rId13"/>
    <p:sldId id="272" r:id="rId14"/>
    <p:sldId id="280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30" autoAdjust="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5288F-E5DB-4BAA-BC44-462045EF6B5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8B859-38D4-4645-B519-044A2938C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6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B859-38D4-4645-B519-044A2938C4E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8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B859-38D4-4645-B519-044A2938C4E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1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D0A-DFCC-4BFF-B2C9-D34BA881509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113-40CF-437D-9E14-4CAFA324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231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D0A-DFCC-4BFF-B2C9-D34BA881509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113-40CF-437D-9E14-4CAFA324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8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D0A-DFCC-4BFF-B2C9-D34BA881509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113-40CF-437D-9E14-4CAFA324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D0A-DFCC-4BFF-B2C9-D34BA881509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113-40CF-437D-9E14-4CAFA324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7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D0A-DFCC-4BFF-B2C9-D34BA881509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113-40CF-437D-9E14-4CAFA324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78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D0A-DFCC-4BFF-B2C9-D34BA881509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113-40CF-437D-9E14-4CAFA324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3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D0A-DFCC-4BFF-B2C9-D34BA881509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113-40CF-437D-9E14-4CAFA32411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0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D0A-DFCC-4BFF-B2C9-D34BA881509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113-40CF-437D-9E14-4CAFA324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D0A-DFCC-4BFF-B2C9-D34BA881509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113-40CF-437D-9E14-4CAFA324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0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D0A-DFCC-4BFF-B2C9-D34BA881509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113-40CF-437D-9E14-4CAFA324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50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5638D0A-DFCC-4BFF-B2C9-D34BA881509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D113-40CF-437D-9E14-4CAFA324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2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5638D0A-DFCC-4BFF-B2C9-D34BA881509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9B5D113-40CF-437D-9E14-4CAFA324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07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9532" y="378070"/>
                <a:ext cx="56710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Individual toroidal states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𝟓𝟖</m:t>
                        </m:r>
                      </m:sup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𝐍𝐢</m:t>
                        </m:r>
                      </m:e>
                    </m:sPre>
                  </m:oMath>
                </a14:m>
                <a:endPara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532" y="378070"/>
                <a:ext cx="5671038" cy="523220"/>
              </a:xfrm>
              <a:prstGeom prst="rect">
                <a:avLst/>
              </a:prstGeom>
              <a:blipFill>
                <a:blip r:embed="rId2"/>
                <a:stretch>
                  <a:fillRect l="-2258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4440148" y="863852"/>
            <a:ext cx="2324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Vishnevskiy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1229" y="1325517"/>
            <a:ext cx="692032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Institute for Nuclear Research,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Moscow region,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12E3359C-82BF-4306-8DA7-B8EE5D1B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58" y="2223644"/>
            <a:ext cx="820891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kern="0" baseline="3000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O.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Nesterenko</a:t>
            </a:r>
            <a:r>
              <a:rPr lang="en-US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b="1" kern="0" baseline="30000" dirty="0" smtClean="0">
              <a:solidFill>
                <a:sysClr val="windowText" lastClr="000000"/>
              </a:solidFill>
              <a:latin typeface="Arial" pitchFamily="34" charset="0"/>
            </a:endParaRPr>
          </a:p>
          <a:p>
            <a:pPr lvl="0" defTabSz="914400"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Institute for Nuclear Research,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Moscow region,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</a:p>
          <a:p>
            <a:pPr lvl="0" defTabSz="914400">
              <a:defRPr/>
            </a:pPr>
            <a:endParaRPr lang="en-US" kern="0" baseline="30000" dirty="0" smtClean="0">
              <a:solidFill>
                <a:sysClr val="windowText" lastClr="000000"/>
              </a:solidFill>
              <a:latin typeface="Arial" pitchFamily="34" charset="0"/>
            </a:endParaRPr>
          </a:p>
          <a:p>
            <a:pPr defTabSz="914400">
              <a:defRPr/>
            </a:pP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Kvasil</a:t>
            </a:r>
            <a:r>
              <a:rPr lang="en-US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b="1" kern="0" baseline="300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defRPr/>
            </a:pPr>
            <a:r>
              <a:rPr lang="ru-RU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</a:t>
            </a:r>
            <a:r>
              <a:rPr 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n-US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icle</a:t>
            </a:r>
            <a:r>
              <a:rPr 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ru-RU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en-US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ics</a:t>
            </a:r>
            <a:r>
              <a:rPr 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</a:t>
            </a:r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Praha</a:t>
            </a:r>
            <a:r>
              <a:rPr lang="en-US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</a:t>
            </a:r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>
              <a:defRPr/>
            </a:pPr>
            <a:endParaRPr lang="en-US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buFontTx/>
              <a:buAutoNum type="alphaUcPeriod"/>
              <a:defRPr/>
            </a:pPr>
            <a:r>
              <a:rPr lang="en-US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Repko</a:t>
            </a:r>
          </a:p>
          <a:p>
            <a:pPr marL="342900" indent="-342900" defTabSz="914400"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Inst. of Physics, Slovak Academy of Sciences,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Bratislava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Slovakia</a:t>
            </a:r>
          </a:p>
          <a:p>
            <a:pPr marL="342900" indent="-342900" defTabSz="914400"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defRPr/>
            </a:pPr>
            <a:r>
              <a:rPr lang="en-US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 Neumann-</a:t>
            </a: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Cosel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baseline="300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defRPr/>
            </a:pPr>
            <a:r>
              <a:rPr lang="ru-RU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</a:t>
            </a:r>
            <a:r>
              <a:rPr lang="en-US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of Nuclear Physics</a:t>
            </a:r>
            <a:r>
              <a:rPr lang="ru-RU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University of </a:t>
            </a:r>
            <a:r>
              <a:rPr lang="en-US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Darmstadt</a:t>
            </a:r>
            <a:r>
              <a:rPr lang="ru-RU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  <a:endParaRPr lang="en-US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337" t="11805" r="28139" b="3764"/>
          <a:stretch/>
        </p:blipFill>
        <p:spPr>
          <a:xfrm>
            <a:off x="-6933" y="182880"/>
            <a:ext cx="8335090" cy="6331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08869" y="108879"/>
            <a:ext cx="3143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3961" y="2612571"/>
            <a:ext cx="28477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QRPA well describes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data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cross-section.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agreement demonstrates the lowest state for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SVbas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forces.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817428" y="523220"/>
                <a:ext cx="3174274" cy="1936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          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1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sz="1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_</a:t>
                </a:r>
                <a:r>
                  <a:rPr lang="en-US" sz="1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eff             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sub>
                    </m:sSub>
                  </m:oMath>
                </a14:m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[MeV] [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deg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  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𝑓𝑚</m:t>
                        </m:r>
                      </m:e>
                      <m:sup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49.4     92.9     0.4358   7.943E-06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50.4     92.9     0.4359   9.525E-06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49.9     116.9   0.5111   1.434E-05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50.4     140.9   0.5647   3.128E-05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50.4     164.9   0.5937   1.124E-04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28" y="523220"/>
                <a:ext cx="3174274" cy="1936620"/>
              </a:xfrm>
              <a:prstGeom prst="rect">
                <a:avLst/>
              </a:prstGeom>
              <a:blipFill>
                <a:blip r:embed="rId3"/>
                <a:stretch>
                  <a:fillRect l="-960" t="-943" b="-22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60571" y="914402"/>
            <a:ext cx="116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8.24 MeV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47127" t="24684" r="27874" b="62941"/>
          <a:stretch/>
        </p:blipFill>
        <p:spPr>
          <a:xfrm>
            <a:off x="8458786" y="5491715"/>
            <a:ext cx="3733214" cy="10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822" t="11574" r="28430" b="3851"/>
          <a:stretch/>
        </p:blipFill>
        <p:spPr>
          <a:xfrm>
            <a:off x="0" y="136525"/>
            <a:ext cx="8546994" cy="6584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00309" y="85816"/>
                <a:ext cx="20311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𝟏𝟕𝟖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m:rPr>
                              <m:nor/>
                            </m:rPr>
                            <a:rPr lang="ru-RU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𝐨</m:t>
                          </m:r>
                        </m:sup>
                      </m:sSup>
                    </m:oMath>
                  </m:oMathPara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309" y="85816"/>
                <a:ext cx="203113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8546994" y="2670892"/>
            <a:ext cx="33789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QRPA well describes the experimental data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form factors.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best agreement demonstrates the lowest state for the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SVbas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forces.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627654" y="627054"/>
                <a:ext cx="3451135" cy="1722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   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q_eff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[MeV]  [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   [fm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56.6     178.5    0.65    5.13E-06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65.4     178.5    0.74    6.1E-06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654" y="627054"/>
                <a:ext cx="3451135" cy="1722203"/>
              </a:xfrm>
              <a:prstGeom prst="rect">
                <a:avLst/>
              </a:prstGeom>
              <a:blipFill>
                <a:blip r:embed="rId4"/>
                <a:stretch>
                  <a:fillRect l="-1767" t="-1773" r="-1237" b="-4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493493" y="1478436"/>
            <a:ext cx="120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8.24 MeV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851" t="20895" r="58867" b="35696"/>
          <a:stretch/>
        </p:blipFill>
        <p:spPr>
          <a:xfrm>
            <a:off x="130627" y="878212"/>
            <a:ext cx="6472277" cy="4895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8674" y="226423"/>
                <a:ext cx="6871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𝟎𝟒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" y="226423"/>
                <a:ext cx="6871063" cy="461665"/>
              </a:xfrm>
              <a:prstGeom prst="rect">
                <a:avLst/>
              </a:prstGeom>
              <a:blipFill>
                <a:blip r:embed="rId3"/>
                <a:stretch>
                  <a:fillRect l="-266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05898" y="1210491"/>
                <a:ext cx="4441371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Tx/>
                  <a:buChar char="-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reasonable to associate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10.04 MeV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10.16 MeV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 obtained in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SVbas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QRPA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calculations.</a:t>
                </a:r>
              </a:p>
              <a:p>
                <a:pPr marL="342900" indent="-342900" algn="just">
                  <a:buFontTx/>
                  <a:buChar char="-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agreement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theory and experiment is not so good as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2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200" b="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nevertheless is quite acceptable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898" y="1210491"/>
                <a:ext cx="4441371" cy="2800767"/>
              </a:xfrm>
              <a:prstGeom prst="rect">
                <a:avLst/>
              </a:prstGeom>
              <a:blipFill>
                <a:blip r:embed="rId4"/>
                <a:stretch>
                  <a:fillRect l="-1511" t="-1525" r="-1786" b="-34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5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6754"/>
            <a:ext cx="229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679974"/>
                <a:ext cx="11486606" cy="3494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Tx/>
                  <a:buChar char="-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low-energy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Ni</m:t>
                        </m:r>
                      </m:e>
                    </m:sPre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were analyzed as possible candidate for toroidal dipole excitations</a:t>
                </a:r>
              </a:p>
              <a:p>
                <a:pPr marL="342900" indent="-342900" algn="just">
                  <a:buFontTx/>
                  <a:buChar char="-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main attention was paid to well identified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8.24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10.04 MeV states</a:t>
                </a:r>
              </a:p>
              <a:p>
                <a:pPr marL="342900" indent="-342900" algn="just">
                  <a:buFontTx/>
                  <a:buChar char="-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shown the toroidal nature of these states.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Tx/>
                  <a:buChar char="-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QRPA calculations show that, at 8 MeV &lt; E &lt;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 MeV,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vortical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Tx/>
                  <a:buChar char="-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vorticity is produced by the dominant 2qp components</a:t>
                </a:r>
              </a:p>
              <a:p>
                <a:pPr marL="342900" indent="-342900" algn="just">
                  <a:buFontTx/>
                  <a:buChar char="-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shown that the toroidal character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checked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inspection of the relative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 of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Coulomb and transverse form factors</a:t>
                </a:r>
              </a:p>
              <a:p>
                <a:pPr marL="342900" indent="-342900" algn="just">
                  <a:buFontTx/>
                  <a:buChar char="-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study is the 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prediction of the 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individual toroidal 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 in spherical nuclei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supported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detailed calculations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79974"/>
                <a:ext cx="11486606" cy="3494546"/>
              </a:xfrm>
              <a:prstGeom prst="rect">
                <a:avLst/>
              </a:prstGeom>
              <a:blipFill>
                <a:blip r:embed="rId2"/>
                <a:stretch>
                  <a:fillRect l="-584" t="-1047" r="-690" b="-26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3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2537" y="1576251"/>
            <a:ext cx="627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901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5" y="839302"/>
            <a:ext cx="12026886" cy="492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0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5963" y="105507"/>
            <a:ext cx="283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4543" y="747346"/>
                <a:ext cx="11482754" cy="2448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Recently, the low-lying E1 individual toroidal states (ITS) were predicted within QRPA in strongly deformed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Mg</m:t>
                        </m:r>
                      </m:e>
                    </m:sPre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sPre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O.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Nesterenko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A.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Repko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J.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Kvasil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P.-G.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Reinhard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Phys. Rev. C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182501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(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e,e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DALINAC experiments were observed two states (8.24 and 10.04 MeV) in spherical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sPre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enhanced transversal form-factors.</a:t>
                </a:r>
              </a:p>
              <a:p>
                <a:pPr marL="342900" indent="-342900">
                  <a:buFontTx/>
                  <a:buChar char="-"/>
                </a:pPr>
                <a:endParaRPr lang="ru-RU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43" y="747346"/>
                <a:ext cx="11482754" cy="2448234"/>
              </a:xfrm>
              <a:prstGeom prst="rect">
                <a:avLst/>
              </a:prstGeom>
              <a:blipFill>
                <a:blip r:embed="rId2"/>
                <a:stretch>
                  <a:fillRect l="-584" t="-1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397852" y="2853081"/>
            <a:ext cx="10722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Mettner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Richter, W. Stock, B.C.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Metsch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A.G.M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 473, 160 (1987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4543" y="3191635"/>
                <a:ext cx="111222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 were initially treated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magnetic ones.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43" y="3191635"/>
                <a:ext cx="11122269" cy="430887"/>
              </a:xfrm>
              <a:prstGeom prst="rect">
                <a:avLst/>
              </a:prstGeom>
              <a:blipFill>
                <a:blip r:embed="rId3"/>
                <a:stretch>
                  <a:fillRect l="-712" t="-10000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7852" y="3745632"/>
                <a:ext cx="10515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was later shown (in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that these states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nb-NO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F. </a:t>
                </a:r>
                <a:r>
                  <a:rPr lang="nb-NO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Bauwens et al,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PRC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62,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024302 (2000)</a:t>
                </a: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Jaqueline Sinclair, PhD thesis, TU Darmstadt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52" y="3745632"/>
                <a:ext cx="10515600" cy="954107"/>
              </a:xfrm>
              <a:prstGeom prst="rect">
                <a:avLst/>
              </a:prstGeom>
              <a:blipFill>
                <a:blip r:embed="rId4"/>
                <a:stretch>
                  <a:fillRect l="-754" t="-3822" b="-38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0761" y="4699739"/>
                <a:ext cx="10609782" cy="472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main goal is analyze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low-energy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spherical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sPre>
                  </m:oMath>
                </a14:m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61" y="4699739"/>
                <a:ext cx="10609782" cy="472565"/>
              </a:xfrm>
              <a:prstGeom prst="rect">
                <a:avLst/>
              </a:prstGeom>
              <a:blipFill>
                <a:blip r:embed="rId5"/>
                <a:stretch>
                  <a:fillRect l="-747" t="-2597" b="-23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2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00782" y="1301634"/>
            <a:ext cx="4390311" cy="3791370"/>
            <a:chOff x="600782" y="1301634"/>
            <a:chExt cx="4390311" cy="3791370"/>
          </a:xfrm>
        </p:grpSpPr>
        <p:sp>
          <p:nvSpPr>
            <p:cNvPr id="4" name="Овал 3"/>
            <p:cNvSpPr/>
            <p:nvPr/>
          </p:nvSpPr>
          <p:spPr>
            <a:xfrm>
              <a:off x="600782" y="1301634"/>
              <a:ext cx="4390311" cy="3791370"/>
            </a:xfrm>
            <a:prstGeom prst="ellipse">
              <a:avLst/>
            </a:prstGeom>
            <a:noFill/>
            <a:ln w="571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948732" y="1769034"/>
              <a:ext cx="1698814" cy="277729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995497" y="1769034"/>
              <a:ext cx="1698814" cy="277729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255746" y="2038541"/>
              <a:ext cx="1013148" cy="223827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480888" y="2499897"/>
              <a:ext cx="562862" cy="1315561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348565" y="2038540"/>
              <a:ext cx="1013148" cy="223827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573707" y="2438232"/>
              <a:ext cx="562862" cy="1315561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043750" y="1769034"/>
              <a:ext cx="92104" cy="1187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972114" y="1887799"/>
              <a:ext cx="163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596374" y="2572986"/>
              <a:ext cx="86991" cy="1004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 flipV="1">
              <a:off x="2514499" y="2572986"/>
              <a:ext cx="81873" cy="1004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endCxn id="5" idx="5"/>
            </p:cNvCxnSpPr>
            <p:nvPr/>
          </p:nvCxnSpPr>
          <p:spPr>
            <a:xfrm>
              <a:off x="2326763" y="3989041"/>
              <a:ext cx="71999" cy="150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5" idx="5"/>
            </p:cNvCxnSpPr>
            <p:nvPr/>
          </p:nvCxnSpPr>
          <p:spPr>
            <a:xfrm flipV="1">
              <a:off x="2398761" y="4064321"/>
              <a:ext cx="166914" cy="7528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5" idx="3"/>
            </p:cNvCxnSpPr>
            <p:nvPr/>
          </p:nvCxnSpPr>
          <p:spPr>
            <a:xfrm>
              <a:off x="1197517" y="4139601"/>
              <a:ext cx="181034" cy="321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>
              <a:stCxn id="5" idx="3"/>
            </p:cNvCxnSpPr>
            <p:nvPr/>
          </p:nvCxnSpPr>
          <p:spPr>
            <a:xfrm>
              <a:off x="1197517" y="4139601"/>
              <a:ext cx="7059" cy="1783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010141" y="2673482"/>
              <a:ext cx="115738" cy="1735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846396" y="2673482"/>
              <a:ext cx="163747" cy="1004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2253448" y="2623234"/>
              <a:ext cx="85494" cy="15530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 flipV="1">
              <a:off x="2118917" y="2673482"/>
              <a:ext cx="144858" cy="1004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stCxn id="7" idx="4"/>
            </p:cNvCxnSpPr>
            <p:nvPr/>
          </p:nvCxnSpPr>
          <p:spPr>
            <a:xfrm>
              <a:off x="1762320" y="4276819"/>
              <a:ext cx="209794" cy="411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>
              <a:stCxn id="7" idx="4"/>
            </p:cNvCxnSpPr>
            <p:nvPr/>
          </p:nvCxnSpPr>
          <p:spPr>
            <a:xfrm flipV="1">
              <a:off x="1762320" y="4101961"/>
              <a:ext cx="104897" cy="17485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stCxn id="7" idx="2"/>
            </p:cNvCxnSpPr>
            <p:nvPr/>
          </p:nvCxnSpPr>
          <p:spPr>
            <a:xfrm>
              <a:off x="1255746" y="3157680"/>
              <a:ext cx="122806" cy="1827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>
              <a:stCxn id="7" idx="2"/>
            </p:cNvCxnSpPr>
            <p:nvPr/>
          </p:nvCxnSpPr>
          <p:spPr>
            <a:xfrm flipH="1">
              <a:off x="1125878" y="3157680"/>
              <a:ext cx="129868" cy="1827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1480888" y="2196133"/>
              <a:ext cx="102340" cy="14845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1317148" y="2196133"/>
              <a:ext cx="163740" cy="742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9" idx="6"/>
              <a:endCxn id="9" idx="6"/>
            </p:cNvCxnSpPr>
            <p:nvPr/>
          </p:nvCxnSpPr>
          <p:spPr>
            <a:xfrm>
              <a:off x="2043750" y="315767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>
              <a:stCxn id="9" idx="4"/>
            </p:cNvCxnSpPr>
            <p:nvPr/>
          </p:nvCxnSpPr>
          <p:spPr>
            <a:xfrm flipV="1">
              <a:off x="1762320" y="3641879"/>
              <a:ext cx="71802" cy="1735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>
              <a:stCxn id="9" idx="4"/>
            </p:cNvCxnSpPr>
            <p:nvPr/>
          </p:nvCxnSpPr>
          <p:spPr>
            <a:xfrm>
              <a:off x="1762320" y="3815458"/>
              <a:ext cx="202119" cy="581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>
              <a:stCxn id="9" idx="0"/>
            </p:cNvCxnSpPr>
            <p:nvPr/>
          </p:nvCxnSpPr>
          <p:spPr>
            <a:xfrm flipH="1" flipV="1">
              <a:off x="1583228" y="2438232"/>
              <a:ext cx="179092" cy="616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>
              <a:stCxn id="9" idx="0"/>
            </p:cNvCxnSpPr>
            <p:nvPr/>
          </p:nvCxnSpPr>
          <p:spPr>
            <a:xfrm flipH="1">
              <a:off x="1672774" y="2499897"/>
              <a:ext cx="89546" cy="1735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flipH="1">
              <a:off x="3476486" y="1705083"/>
              <a:ext cx="97221" cy="2101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flipV="1">
              <a:off x="3476486" y="1871810"/>
              <a:ext cx="266078" cy="433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>
              <a:stCxn id="6" idx="2"/>
            </p:cNvCxnSpPr>
            <p:nvPr/>
          </p:nvCxnSpPr>
          <p:spPr>
            <a:xfrm flipV="1">
              <a:off x="2995497" y="3011506"/>
              <a:ext cx="184207" cy="1461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>
              <a:stCxn id="6" idx="2"/>
            </p:cNvCxnSpPr>
            <p:nvPr/>
          </p:nvCxnSpPr>
          <p:spPr>
            <a:xfrm flipH="1" flipV="1">
              <a:off x="2847106" y="3011506"/>
              <a:ext cx="148391" cy="1461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 flipV="1">
              <a:off x="3476486" y="4189390"/>
              <a:ext cx="0" cy="21989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 flipH="1" flipV="1">
              <a:off x="3251341" y="4340768"/>
              <a:ext cx="225146" cy="6852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4530573" y="3989041"/>
              <a:ext cx="51169" cy="1666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 flipH="1">
              <a:off x="4361713" y="3989041"/>
              <a:ext cx="168861" cy="752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>
              <a:off x="4581742" y="2499897"/>
              <a:ext cx="184207" cy="867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flipH="1">
              <a:off x="4530573" y="2499897"/>
              <a:ext cx="51170" cy="1735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>
              <a:off x="4323335" y="2708881"/>
              <a:ext cx="161185" cy="1301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 flipH="1">
              <a:off x="4244023" y="2708881"/>
              <a:ext cx="79312" cy="138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>
              <a:stCxn id="10" idx="1"/>
            </p:cNvCxnSpPr>
            <p:nvPr/>
          </p:nvCxnSpPr>
          <p:spPr>
            <a:xfrm flipV="1">
              <a:off x="3496937" y="2344591"/>
              <a:ext cx="245627" cy="217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/>
            <p:cNvCxnSpPr>
              <a:stCxn id="10" idx="1"/>
            </p:cNvCxnSpPr>
            <p:nvPr/>
          </p:nvCxnSpPr>
          <p:spPr>
            <a:xfrm flipH="1" flipV="1">
              <a:off x="3486719" y="2152739"/>
              <a:ext cx="10218" cy="2135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 flipV="1">
              <a:off x="3450900" y="3523113"/>
              <a:ext cx="74196" cy="2055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/>
            <p:cNvCxnSpPr/>
            <p:nvPr/>
          </p:nvCxnSpPr>
          <p:spPr>
            <a:xfrm flipH="1" flipV="1">
              <a:off x="3251341" y="3625890"/>
              <a:ext cx="199558" cy="1027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>
              <a:stCxn id="10" idx="5"/>
            </p:cNvCxnSpPr>
            <p:nvPr/>
          </p:nvCxnSpPr>
          <p:spPr>
            <a:xfrm flipH="1">
              <a:off x="4049580" y="3949030"/>
              <a:ext cx="163760" cy="400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>
              <a:stCxn id="10" idx="5"/>
            </p:cNvCxnSpPr>
            <p:nvPr/>
          </p:nvCxnSpPr>
          <p:spPr>
            <a:xfrm>
              <a:off x="4213340" y="3949030"/>
              <a:ext cx="39008" cy="1529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>
              <a:stCxn id="11" idx="0"/>
            </p:cNvCxnSpPr>
            <p:nvPr/>
          </p:nvCxnSpPr>
          <p:spPr>
            <a:xfrm flipV="1">
              <a:off x="3855139" y="2344591"/>
              <a:ext cx="121525" cy="936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>
              <a:stCxn id="11" idx="0"/>
            </p:cNvCxnSpPr>
            <p:nvPr/>
          </p:nvCxnSpPr>
          <p:spPr>
            <a:xfrm>
              <a:off x="3855139" y="2438232"/>
              <a:ext cx="60762" cy="1690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>
              <a:stCxn id="11" idx="4"/>
            </p:cNvCxnSpPr>
            <p:nvPr/>
          </p:nvCxnSpPr>
          <p:spPr>
            <a:xfrm flipH="1" flipV="1">
              <a:off x="3798850" y="3625890"/>
              <a:ext cx="56288" cy="1279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>
              <a:stCxn id="11" idx="4"/>
            </p:cNvCxnSpPr>
            <p:nvPr/>
          </p:nvCxnSpPr>
          <p:spPr>
            <a:xfrm flipH="1">
              <a:off x="3742564" y="3753792"/>
              <a:ext cx="112574" cy="907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 стрелкой 173"/>
            <p:cNvCxnSpPr/>
            <p:nvPr/>
          </p:nvCxnSpPr>
          <p:spPr>
            <a:xfrm>
              <a:off x="2296195" y="1595453"/>
              <a:ext cx="343674" cy="3197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 стрелкой 175"/>
            <p:cNvCxnSpPr/>
            <p:nvPr/>
          </p:nvCxnSpPr>
          <p:spPr>
            <a:xfrm>
              <a:off x="2795938" y="1476686"/>
              <a:ext cx="0" cy="4111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 стрелкой 177"/>
            <p:cNvCxnSpPr/>
            <p:nvPr/>
          </p:nvCxnSpPr>
          <p:spPr>
            <a:xfrm flipH="1">
              <a:off x="3005733" y="1544636"/>
              <a:ext cx="271195" cy="3705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я со стрелкой 182"/>
            <p:cNvCxnSpPr/>
            <p:nvPr/>
          </p:nvCxnSpPr>
          <p:spPr>
            <a:xfrm flipH="1">
              <a:off x="2263775" y="4375029"/>
              <a:ext cx="318531" cy="3700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Прямая со стрелкой 184"/>
            <p:cNvCxnSpPr/>
            <p:nvPr/>
          </p:nvCxnSpPr>
          <p:spPr>
            <a:xfrm>
              <a:off x="2795938" y="4375029"/>
              <a:ext cx="0" cy="4727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я со стрелкой 186"/>
            <p:cNvCxnSpPr/>
            <p:nvPr/>
          </p:nvCxnSpPr>
          <p:spPr>
            <a:xfrm>
              <a:off x="3005733" y="4375029"/>
              <a:ext cx="358182" cy="2740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TextBox 15"/>
          <p:cNvSpPr txBox="1">
            <a:spLocks noChangeArrowheads="1"/>
          </p:cNvSpPr>
          <p:nvPr/>
        </p:nvSpPr>
        <p:spPr bwMode="auto">
          <a:xfrm>
            <a:off x="3486719" y="5207807"/>
            <a:ext cx="99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vortical</a:t>
            </a:r>
            <a:endParaRPr lang="ru-RU" sz="20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93" name="Рисунок 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624" y="5664282"/>
            <a:ext cx="2329267" cy="359942"/>
          </a:xfrm>
          <a:prstGeom prst="rect">
            <a:avLst/>
          </a:prstGeom>
        </p:spPr>
      </p:pic>
      <p:sp>
        <p:nvSpPr>
          <p:cNvPr id="194" name="TextBox 193"/>
          <p:cNvSpPr txBox="1"/>
          <p:nvPr/>
        </p:nvSpPr>
        <p:spPr>
          <a:xfrm>
            <a:off x="769581" y="289601"/>
            <a:ext cx="2194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toroidal currents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TextBox 5"/>
          <p:cNvSpPr txBox="1">
            <a:spLocks noChangeArrowheads="1"/>
          </p:cNvSpPr>
          <p:nvPr/>
        </p:nvSpPr>
        <p:spPr bwMode="auto">
          <a:xfrm>
            <a:off x="131384" y="5202862"/>
            <a:ext cx="3172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V.M.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Dubovik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A.A.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Cheshkov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SJPN 5, 318 (1975).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S.F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Semenko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SJNP 34 356 (1981).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89371" y="289601"/>
            <a:ext cx="4702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Hill rings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593" y="991603"/>
            <a:ext cx="2771145" cy="27996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949017" y="4139601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showed that the incompressible Euler equations have as a steady solution spherical vortex ring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spherical vortex ring propagates without change of either velocity or shape.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50733" y="5801257"/>
            <a:ext cx="3270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J. M. Hill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PTRS 185, 213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1894).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 thesis, 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Scase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(2003)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089" y="3576191"/>
            <a:ext cx="4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Mettner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Richter et al, NPA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473, 160 (1987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95117" y="4066754"/>
                <a:ext cx="3451135" cy="1722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   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q_eff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[MeV]  [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   [fm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56.6     178.5    0.65    5.13E-06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65.4     178.5    0.74    6.1E-06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17" y="4066754"/>
                <a:ext cx="3451135" cy="1722203"/>
              </a:xfrm>
              <a:prstGeom prst="rect">
                <a:avLst/>
              </a:prstGeom>
              <a:blipFill>
                <a:blip r:embed="rId2"/>
                <a:stretch>
                  <a:fillRect l="-1767" t="-1413" r="-1237" b="-3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95117" y="955639"/>
                <a:ext cx="4635830" cy="2397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   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_</a:t>
                </a: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eff 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sub>
                    </m:sSub>
                  </m:oMath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[MeV] [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  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fm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49.4     92.9     0.4358   7.943E-06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50.4     92.9     0.4359   9.525E-06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49.9     116.9   0.5111   1.434E-05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50.4     140.9   0.5647   3.128E-05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50.4     164.9   0.5937   1.124E-04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17" y="955639"/>
                <a:ext cx="4635830" cy="2397579"/>
              </a:xfrm>
              <a:prstGeom prst="rect">
                <a:avLst/>
              </a:prstGeom>
              <a:blipFill>
                <a:blip r:embed="rId3"/>
                <a:stretch>
                  <a:fillRect l="-1314" t="-1527" b="-27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596517" y="6018397"/>
            <a:ext cx="2864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Reitz, private communication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1089" y="369140"/>
                <a:ext cx="49595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𝐌𝐞𝐕</m:t>
                    </m:r>
                  </m:oMath>
                </a14:m>
                <a:endParaRPr lang="en-US" sz="2200" b="1" dirty="0" smtClean="0">
                  <a:latin typeface="Times New Roman" panose="02020603050405020304" pitchFamily="18" charset="0"/>
                </a:endParaRPr>
              </a:p>
              <a:p>
                <a:endPara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89" y="369140"/>
                <a:ext cx="4959552" cy="769441"/>
              </a:xfrm>
              <a:prstGeom prst="rect">
                <a:avLst/>
              </a:prstGeom>
              <a:blipFill>
                <a:blip r:embed="rId4"/>
                <a:stretch>
                  <a:fillRect l="-1597" t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370236" y="337686"/>
                <a:ext cx="401462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Exp.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𝟎𝟒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>
                        <a:latin typeface="Cambria Math" panose="02040503050406030204" pitchFamily="18" charset="0"/>
                      </a:rPr>
                      <m:t>𝐌𝐞𝐕</m:t>
                    </m:r>
                  </m:oMath>
                </a14:m>
                <a:endParaRPr lang="en-US" sz="22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236" y="337686"/>
                <a:ext cx="4014625" cy="430887"/>
              </a:xfrm>
              <a:prstGeom prst="rect">
                <a:avLst/>
              </a:prstGeom>
              <a:blipFill>
                <a:blip r:embed="rId5"/>
                <a:stretch>
                  <a:fillRect l="-1973" t="-8451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291859" y="988231"/>
                <a:ext cx="6096000" cy="27046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MMI9"/>
                      </a:rPr>
                      <m:t>𝜃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q_eff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sub>
                    </m:sSub>
                  </m:oMath>
                </a14:m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[MeV]  [degrees] 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MR9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MR9"/>
                          </a:rPr>
                          <m:t>fm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MR9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50.4      92.9          0.423       2.373E-06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49.9      116.9        0.493       5.054E-06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49.4      140.9        0.540       1.374E-05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50.4      164.9        0.579       4.613E-05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52.4      140.9        0.570       1.493E-05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57.4      116.9        0.560       6.561E-06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859" y="988231"/>
                <a:ext cx="6096000" cy="2704651"/>
              </a:xfrm>
              <a:prstGeom prst="rect">
                <a:avLst/>
              </a:prstGeom>
              <a:blipFill>
                <a:blip r:embed="rId6"/>
                <a:stretch>
                  <a:fillRect l="-1000" t="-1126" b="-31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6272939" y="3728200"/>
            <a:ext cx="4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Mettner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Richter et al, NPA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473, 160 (1987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272939" y="4074897"/>
                <a:ext cx="6096000" cy="17059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q_eff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[MeV]  [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   [fm</a:t>
                </a:r>
                <a:r>
                  <a:rPr lang="en-US" sz="20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  <a:endParaRPr lang="ru-RU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56.6     178.5    0.65    </a:t>
                </a:r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1.33E-06</a:t>
                </a:r>
                <a:endParaRPr lang="ru-RU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65.4     178.5    0.74    </a:t>
                </a:r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1.17E-06</a:t>
                </a:r>
                <a:endParaRPr lang="ru-RU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939" y="4074897"/>
                <a:ext cx="6096000" cy="1705916"/>
              </a:xfrm>
              <a:prstGeom prst="rect">
                <a:avLst/>
              </a:prstGeom>
              <a:blipFill>
                <a:blip r:embed="rId7"/>
                <a:stretch>
                  <a:fillRect l="-1000" t="-1429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6291859" y="5845000"/>
            <a:ext cx="2864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Reitz, private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5303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95192" y="131885"/>
            <a:ext cx="1204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49" y="820567"/>
            <a:ext cx="1093763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Skyrme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QRPA code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Repko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spherical nuclei.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Repko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Kvasil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O.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Nesterenko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P.-G.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Reinhard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arXiv:1510.01248[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nucl-th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Fully self-consistent QRPA (mean field and residual interaction are derived from the initial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Skyrme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functional, p-p and p-h channels, residual interaction takes into account all terms from the initial functional).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Single-particle basis includes 190 proton and 226 neutron levels.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2qp basis includes 143 proton and 249 neutron pairs for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SVbas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Spurious admixture are removed.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Repko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Kvasil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V. O.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Nesterenko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PRC 99, 044307 (2019).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Skyrme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forces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SVbas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SLy6)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and SLy6) and surface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SVbas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pairings.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Repko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Kvasil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O.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Nesterenko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P.-G.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Reinhard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EPJA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53, 221 (2017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037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775" y="114299"/>
            <a:ext cx="5269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and tor E1 strength functions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873" t="11699" r="27696" b="3856"/>
          <a:stretch/>
        </p:blipFill>
        <p:spPr>
          <a:xfrm>
            <a:off x="218775" y="699065"/>
            <a:ext cx="7837165" cy="5868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3899" y="749659"/>
            <a:ext cx="35081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IV:</a:t>
            </a:r>
          </a:p>
          <a:p>
            <a:pPr marL="342900" indent="-342900" algn="just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2qp strength is located at 10-15 MeV;</a:t>
            </a:r>
          </a:p>
          <a:p>
            <a:pPr marL="342900" indent="-342900" algn="just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QRPA calculations correspond to IV GDR (16-22 MeV)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3899" y="3679656"/>
            <a:ext cx="3508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tor E1: 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2qp energy range;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QRPA states at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8-11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 (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energy range!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90857" y="5947954"/>
                <a:ext cx="3361172" cy="556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𝐺𝐷𝑅</m:t>
                        </m:r>
                      </m:sub>
                    </m:sSub>
                    <m:r>
                      <a:rPr lang="ru-R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81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en-US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57" y="5947954"/>
                <a:ext cx="3361172" cy="5564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вал 2"/>
          <p:cNvSpPr/>
          <p:nvPr/>
        </p:nvSpPr>
        <p:spPr>
          <a:xfrm>
            <a:off x="5085806" y="2020389"/>
            <a:ext cx="531223" cy="3570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85806" y="3779520"/>
            <a:ext cx="531223" cy="418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22342" y="5599611"/>
            <a:ext cx="531223" cy="418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383" t="11602" r="27095" b="3856"/>
          <a:stretch/>
        </p:blipFill>
        <p:spPr>
          <a:xfrm>
            <a:off x="164211" y="518746"/>
            <a:ext cx="8601153" cy="6339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211" y="0"/>
            <a:ext cx="866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B(E1) strength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05900" y="1611085"/>
            <a:ext cx="30861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IS QRPA states have a toroidal character;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the effective mass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agreement for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SVbas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32114" y="1898469"/>
            <a:ext cx="296092" cy="487680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52006" y="1619794"/>
            <a:ext cx="278674" cy="766355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429897" y="946998"/>
            <a:ext cx="261257" cy="1439151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32709" y="1994263"/>
            <a:ext cx="156754" cy="322217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90651" y="1611085"/>
            <a:ext cx="139339" cy="696686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50222" y="1619794"/>
            <a:ext cx="145824" cy="687977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39247" r="41059"/>
          <a:stretch/>
        </p:blipFill>
        <p:spPr>
          <a:xfrm>
            <a:off x="331032" y="0"/>
            <a:ext cx="4662998" cy="6788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3076" y="49522"/>
            <a:ext cx="749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Currents: lowest dipole states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4301993"/>
                  </p:ext>
                </p:extLst>
              </p:nvPr>
            </p:nvGraphicFramePr>
            <p:xfrm>
              <a:off x="5824277" y="670154"/>
              <a:ext cx="4712676" cy="306298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38167">
                      <a:extLst>
                        <a:ext uri="{9D8B030D-6E8A-4147-A177-3AD203B41FA5}">
                          <a16:colId xmlns:a16="http://schemas.microsoft.com/office/drawing/2014/main" val="704433265"/>
                        </a:ext>
                      </a:extLst>
                    </a:gridCol>
                    <a:gridCol w="1082501">
                      <a:extLst>
                        <a:ext uri="{9D8B030D-6E8A-4147-A177-3AD203B41FA5}">
                          <a16:colId xmlns:a16="http://schemas.microsoft.com/office/drawing/2014/main" val="3700340815"/>
                        </a:ext>
                      </a:extLst>
                    </a:gridCol>
                    <a:gridCol w="2150758">
                      <a:extLst>
                        <a:ext uri="{9D8B030D-6E8A-4147-A177-3AD203B41FA5}">
                          <a16:colId xmlns:a16="http://schemas.microsoft.com/office/drawing/2014/main" val="3881868222"/>
                        </a:ext>
                      </a:extLst>
                    </a:gridCol>
                    <a:gridCol w="541250">
                      <a:extLst>
                        <a:ext uri="{9D8B030D-6E8A-4147-A177-3AD203B41FA5}">
                          <a16:colId xmlns:a16="http://schemas.microsoft.com/office/drawing/2014/main" val="1126831429"/>
                        </a:ext>
                      </a:extLst>
                    </a:gridCol>
                  </a:tblGrid>
                  <a:tr h="50359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Force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 [MeV]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main 2qp components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ru-RU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492839"/>
                      </a:ext>
                    </a:extLst>
                  </a:tr>
                  <a:tr h="5488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SVbas</a:t>
                          </a:r>
                          <a:endParaRPr lang="ru-RU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8.35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pp [2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3/2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,1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3/2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nn</a:t>
                          </a:r>
                          <a:r>
                            <a:rPr lang="en-US" sz="22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[2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3/2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,1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3/2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ru-RU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0060130"/>
                      </a:ext>
                    </a:extLst>
                  </a:tr>
                  <a:tr h="5488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SkM</a:t>
                          </a:r>
                          <a:r>
                            <a:rPr lang="en-US" sz="2200" baseline="30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ru-RU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8.87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pp [2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3/2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,1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3/2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pp [1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9/2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,1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7/2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</a:t>
                          </a:r>
                          <a:endParaRPr lang="ru-RU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72020705"/>
                      </a:ext>
                    </a:extLst>
                  </a:tr>
                  <a:tr h="5488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SLy6</a:t>
                          </a:r>
                          <a:endParaRPr lang="ru-RU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10.78</a:t>
                          </a:r>
                          <a:endParaRPr lang="ru-RU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pp [2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3/2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,1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3/2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pp [2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3/2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,2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1/2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6663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4301993"/>
                  </p:ext>
                </p:extLst>
              </p:nvPr>
            </p:nvGraphicFramePr>
            <p:xfrm>
              <a:off x="5824277" y="670154"/>
              <a:ext cx="4712676" cy="306298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38167">
                      <a:extLst>
                        <a:ext uri="{9D8B030D-6E8A-4147-A177-3AD203B41FA5}">
                          <a16:colId xmlns:a16="http://schemas.microsoft.com/office/drawing/2014/main" val="704433265"/>
                        </a:ext>
                      </a:extLst>
                    </a:gridCol>
                    <a:gridCol w="1082501">
                      <a:extLst>
                        <a:ext uri="{9D8B030D-6E8A-4147-A177-3AD203B41FA5}">
                          <a16:colId xmlns:a16="http://schemas.microsoft.com/office/drawing/2014/main" val="3700340815"/>
                        </a:ext>
                      </a:extLst>
                    </a:gridCol>
                    <a:gridCol w="2150758">
                      <a:extLst>
                        <a:ext uri="{9D8B030D-6E8A-4147-A177-3AD203B41FA5}">
                          <a16:colId xmlns:a16="http://schemas.microsoft.com/office/drawing/2014/main" val="3881868222"/>
                        </a:ext>
                      </a:extLst>
                    </a:gridCol>
                    <a:gridCol w="541250">
                      <a:extLst>
                        <a:ext uri="{9D8B030D-6E8A-4147-A177-3AD203B41FA5}">
                          <a16:colId xmlns:a16="http://schemas.microsoft.com/office/drawing/2014/main" val="1126831429"/>
                        </a:ext>
                      </a:extLst>
                    </a:gridCol>
                  </a:tblGrid>
                  <a:tr h="7175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Force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 [MeV]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main 2qp components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ru-RU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492839"/>
                      </a:ext>
                    </a:extLst>
                  </a:tr>
                  <a:tr h="7818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SVbas</a:t>
                          </a:r>
                          <a:endParaRPr lang="ru-RU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8.35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4334" t="-101550" r="-25779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ru-RU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0060130"/>
                      </a:ext>
                    </a:extLst>
                  </a:tr>
                  <a:tr h="7818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SkM</a:t>
                          </a:r>
                          <a:r>
                            <a:rPr lang="en-US" sz="2200" baseline="30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ru-RU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8.87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4334" t="-203125" r="-25779" b="-1179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</a:t>
                          </a:r>
                          <a:endParaRPr lang="ru-RU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72020705"/>
                      </a:ext>
                    </a:extLst>
                  </a:tr>
                  <a:tr h="7818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SLy6</a:t>
                          </a:r>
                          <a:endParaRPr lang="ru-RU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10.78</a:t>
                          </a:r>
                          <a:endParaRPr lang="ru-RU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4334" t="-300775" r="-25779" b="-17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ru-RU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66638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5653076" y="4092162"/>
            <a:ext cx="55391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E1 IS states have a toroidal character;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basic 2qp states for all QRPA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64343" y="1444620"/>
            <a:ext cx="2031023" cy="342900"/>
          </a:xfrm>
          <a:prstGeom prst="round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64342" y="2209708"/>
            <a:ext cx="2031023" cy="342900"/>
          </a:xfrm>
          <a:prstGeom prst="round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64342" y="2994684"/>
            <a:ext cx="2031023" cy="342900"/>
          </a:xfrm>
          <a:prstGeom prst="round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9456" r="41354" b="2449"/>
          <a:stretch/>
        </p:blipFill>
        <p:spPr>
          <a:xfrm>
            <a:off x="504401" y="0"/>
            <a:ext cx="4744605" cy="663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8819" y="1708472"/>
            <a:ext cx="5882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currents of these 2qp configurations very remind the typical toroidal flow 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vorticity of the 2qp states leads to the vorticity of the QRPA states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vortical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flow has a mean-field origin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8819" y="319185"/>
            <a:ext cx="5688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Currents: 2qp configurations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2626</TotalTime>
  <Words>773</Words>
  <Application>Microsoft Office PowerPoint</Application>
  <PresentationFormat>Широкоэкранный</PresentationFormat>
  <Paragraphs>148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 Math</vt:lpstr>
      <vt:lpstr>CMMI9</vt:lpstr>
      <vt:lpstr>CMR9</vt:lpstr>
      <vt:lpstr>Corbel</vt:lpstr>
      <vt:lpstr>Gill Sans MT</vt:lpstr>
      <vt:lpstr>Times New Roman</vt:lpstr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</dc:creator>
  <cp:lastModifiedBy>Petr</cp:lastModifiedBy>
  <cp:revision>188</cp:revision>
  <dcterms:created xsi:type="dcterms:W3CDTF">2022-03-31T08:45:42Z</dcterms:created>
  <dcterms:modified xsi:type="dcterms:W3CDTF">2022-10-25T18:02:47Z</dcterms:modified>
</cp:coreProperties>
</file>