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2" r:id="rId4"/>
    <p:sldId id="264" r:id="rId5"/>
    <p:sldId id="273" r:id="rId6"/>
    <p:sldId id="258" r:id="rId7"/>
    <p:sldId id="260" r:id="rId8"/>
    <p:sldId id="262" r:id="rId9"/>
    <p:sldId id="261" r:id="rId10"/>
    <p:sldId id="274" r:id="rId11"/>
    <p:sldId id="268" r:id="rId12"/>
    <p:sldId id="265" r:id="rId13"/>
    <p:sldId id="279" r:id="rId14"/>
    <p:sldId id="277" r:id="rId15"/>
    <p:sldId id="266" r:id="rId16"/>
    <p:sldId id="278" r:id="rId17"/>
    <p:sldId id="28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5F5F5F"/>
    <a:srgbClr val="00FF00"/>
    <a:srgbClr val="FFFFFF"/>
    <a:srgbClr val="9966FF"/>
    <a:srgbClr val="6600FF"/>
    <a:srgbClr val="9999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BDCE0C-043F-4F9F-8492-860AD7495A37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39A84BD6-9553-4840-9C0B-BDD72B228FE4}">
      <dgm:prSet phldrT="[Текст]" custT="1"/>
      <dgm:spPr/>
      <dgm:t>
        <a:bodyPr/>
        <a:lstStyle/>
        <a:p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host for inert matrix fuels in light water reactors</a:t>
          </a:r>
          <a:endParaRPr lang="ru-RU" sz="1800" dirty="0"/>
        </a:p>
      </dgm:t>
    </dgm:pt>
    <dgm:pt modelId="{8FB32F3E-155F-45ED-AF28-556176E822CE}" type="parTrans" cxnId="{FAD0F5B6-509A-40BB-8CF1-4ABBCF8267E9}">
      <dgm:prSet/>
      <dgm:spPr/>
      <dgm:t>
        <a:bodyPr/>
        <a:lstStyle/>
        <a:p>
          <a:endParaRPr lang="ru-RU" sz="1800"/>
        </a:p>
      </dgm:t>
    </dgm:pt>
    <dgm:pt modelId="{12643BF1-B759-4DEF-B68E-BF3F08EF60F5}" type="sibTrans" cxnId="{FAD0F5B6-509A-40BB-8CF1-4ABBCF8267E9}">
      <dgm:prSet/>
      <dgm:spPr/>
      <dgm:t>
        <a:bodyPr/>
        <a:lstStyle/>
        <a:p>
          <a:endParaRPr lang="ru-RU" sz="1800"/>
        </a:p>
      </dgm:t>
    </dgm:pt>
    <dgm:pt modelId="{EEB911EE-8F1A-401B-9C6C-35CC5A5911F8}">
      <dgm:prSet phldrT="[Текст]" custT="1"/>
      <dgm:spPr/>
      <dgm:t>
        <a:bodyPr/>
        <a:lstStyle/>
        <a:p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transmutation target for minor actinides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and long life fission products</a:t>
          </a:r>
          <a:endParaRPr lang="ru-RU" sz="1800" dirty="0"/>
        </a:p>
      </dgm:t>
    </dgm:pt>
    <dgm:pt modelId="{3FC43B7E-6F88-44F2-9F3D-990F4E95BD87}" type="parTrans" cxnId="{FB5EFFED-7C96-455B-A0C2-F74A69FCF76D}">
      <dgm:prSet/>
      <dgm:spPr/>
      <dgm:t>
        <a:bodyPr/>
        <a:lstStyle/>
        <a:p>
          <a:endParaRPr lang="ru-RU" sz="1800"/>
        </a:p>
      </dgm:t>
    </dgm:pt>
    <dgm:pt modelId="{473537D1-8324-4EEA-BBB7-40489D7AB5AB}" type="sibTrans" cxnId="{FB5EFFED-7C96-455B-A0C2-F74A69FCF76D}">
      <dgm:prSet/>
      <dgm:spPr/>
      <dgm:t>
        <a:bodyPr/>
        <a:lstStyle/>
        <a:p>
          <a:endParaRPr lang="ru-RU" sz="1800"/>
        </a:p>
      </dgm:t>
    </dgm:pt>
    <dgm:pt modelId="{21B932DC-A3F1-443B-A5B2-3E1F3D6B5584}">
      <dgm:prSet phldrT="[Текст]" custT="1"/>
      <dgm:spPr/>
      <dgm:t>
        <a:bodyPr/>
        <a:lstStyle/>
        <a:p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diagnostic</a:t>
          </a:r>
          <a:r>
            <a:rPr lang="kk-KZ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optical windows of fusion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devices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(ITER, DEMO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..)</a:t>
          </a:r>
        </a:p>
      </dgm:t>
    </dgm:pt>
    <dgm:pt modelId="{01E4BA31-B1C1-4856-9AF8-28D2FBDFEFAE}" type="parTrans" cxnId="{87C2FEAD-2D39-452D-B2BE-CBC7EDDC6DE8}">
      <dgm:prSet/>
      <dgm:spPr/>
      <dgm:t>
        <a:bodyPr/>
        <a:lstStyle/>
        <a:p>
          <a:endParaRPr lang="ru-RU" sz="1800"/>
        </a:p>
      </dgm:t>
    </dgm:pt>
    <dgm:pt modelId="{70309546-EEB8-4BAA-BF5C-A1EAE84AEF66}" type="sibTrans" cxnId="{87C2FEAD-2D39-452D-B2BE-CBC7EDDC6DE8}">
      <dgm:prSet/>
      <dgm:spPr/>
      <dgm:t>
        <a:bodyPr/>
        <a:lstStyle/>
        <a:p>
          <a:endParaRPr lang="ru-RU" sz="1800"/>
        </a:p>
      </dgm:t>
    </dgm:pt>
    <dgm:pt modelId="{2A29207B-5EA6-49E9-A717-CE939E33388A}">
      <dgm:prSet phldrT="[Текст]" custT="1"/>
      <dgm:spPr/>
      <dgm:t>
        <a:bodyPr/>
        <a:lstStyle/>
        <a:p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aerospace engineering</a:t>
          </a:r>
          <a:endParaRPr lang="ru-RU" sz="1800" dirty="0"/>
        </a:p>
      </dgm:t>
    </dgm:pt>
    <dgm:pt modelId="{3F98F3C6-CF7D-4C76-AABE-88857A2B3DFB}" type="parTrans" cxnId="{F286D409-D226-4BD4-9716-44F2D091E177}">
      <dgm:prSet/>
      <dgm:spPr/>
      <dgm:t>
        <a:bodyPr/>
        <a:lstStyle/>
        <a:p>
          <a:endParaRPr lang="ru-RU" sz="1800"/>
        </a:p>
      </dgm:t>
    </dgm:pt>
    <dgm:pt modelId="{CDFF288D-4356-48D4-9638-A986EAE8CF96}" type="sibTrans" cxnId="{F286D409-D226-4BD4-9716-44F2D091E177}">
      <dgm:prSet/>
      <dgm:spPr/>
      <dgm:t>
        <a:bodyPr/>
        <a:lstStyle/>
        <a:p>
          <a:endParaRPr lang="ru-RU" sz="1800"/>
        </a:p>
      </dgm:t>
    </dgm:pt>
    <dgm:pt modelId="{37B97655-6673-4E2E-ADC7-36BCBB591160}">
      <dgm:prSet phldrT="[Текст]" custT="1"/>
      <dgm:spPr/>
      <dgm:t>
        <a:bodyPr/>
        <a:lstStyle/>
        <a:p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laser technology </a:t>
          </a:r>
          <a:endParaRPr lang="ru-RU" sz="1800" dirty="0"/>
        </a:p>
      </dgm:t>
    </dgm:pt>
    <dgm:pt modelId="{94343441-863E-4BCE-B0CC-FB587CCBE7E8}" type="parTrans" cxnId="{790F8DFD-F88C-485B-AC34-F7ED05D869B2}">
      <dgm:prSet/>
      <dgm:spPr/>
      <dgm:t>
        <a:bodyPr/>
        <a:lstStyle/>
        <a:p>
          <a:endParaRPr lang="ru-RU" sz="1800"/>
        </a:p>
      </dgm:t>
    </dgm:pt>
    <dgm:pt modelId="{3A01D033-1AB9-466B-AB80-CE4A2846967E}" type="sibTrans" cxnId="{790F8DFD-F88C-485B-AC34-F7ED05D869B2}">
      <dgm:prSet/>
      <dgm:spPr/>
      <dgm:t>
        <a:bodyPr/>
        <a:lstStyle/>
        <a:p>
          <a:endParaRPr lang="ru-RU" sz="1800"/>
        </a:p>
      </dgm:t>
    </dgm:pt>
    <dgm:pt modelId="{650A5E18-33C2-4D8E-A382-71D8422435E8}" type="pres">
      <dgm:prSet presAssocID="{A3BDCE0C-043F-4F9F-8492-860AD7495A3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7EEE2A-80D9-447A-919C-50B42CA0D670}" type="pres">
      <dgm:prSet presAssocID="{39A84BD6-9553-4840-9C0B-BDD72B228FE4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542A5D-4323-4147-8102-69CB0E7EF996}" type="pres">
      <dgm:prSet presAssocID="{12643BF1-B759-4DEF-B68E-BF3F08EF60F5}" presName="spacer" presStyleCnt="0"/>
      <dgm:spPr/>
      <dgm:t>
        <a:bodyPr/>
        <a:lstStyle/>
        <a:p>
          <a:endParaRPr lang="ru-RU"/>
        </a:p>
      </dgm:t>
    </dgm:pt>
    <dgm:pt modelId="{9A85AF1C-2301-484A-97A8-28A3FE02E04D}" type="pres">
      <dgm:prSet presAssocID="{EEB911EE-8F1A-401B-9C6C-35CC5A5911F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B4B331-F333-4B8D-B1F8-73D1C674C977}" type="pres">
      <dgm:prSet presAssocID="{473537D1-8324-4EEA-BBB7-40489D7AB5AB}" presName="spacer" presStyleCnt="0"/>
      <dgm:spPr/>
      <dgm:t>
        <a:bodyPr/>
        <a:lstStyle/>
        <a:p>
          <a:endParaRPr lang="ru-RU"/>
        </a:p>
      </dgm:t>
    </dgm:pt>
    <dgm:pt modelId="{CD210AA5-C7C4-474D-A159-55E4211E6D9F}" type="pres">
      <dgm:prSet presAssocID="{21B932DC-A3F1-443B-A5B2-3E1F3D6B5584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30BAB8-BB6A-4E13-BC71-C41AC281ABBB}" type="pres">
      <dgm:prSet presAssocID="{70309546-EEB8-4BAA-BF5C-A1EAE84AEF66}" presName="spacer" presStyleCnt="0"/>
      <dgm:spPr/>
      <dgm:t>
        <a:bodyPr/>
        <a:lstStyle/>
        <a:p>
          <a:endParaRPr lang="ru-RU"/>
        </a:p>
      </dgm:t>
    </dgm:pt>
    <dgm:pt modelId="{5BAAF603-326E-4F42-8FD6-5071A15AFEAE}" type="pres">
      <dgm:prSet presAssocID="{2A29207B-5EA6-49E9-A717-CE939E33388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4C4993-C544-4C6B-ABF1-3DB096E9A8E0}" type="pres">
      <dgm:prSet presAssocID="{CDFF288D-4356-48D4-9638-A986EAE8CF96}" presName="spacer" presStyleCnt="0"/>
      <dgm:spPr/>
      <dgm:t>
        <a:bodyPr/>
        <a:lstStyle/>
        <a:p>
          <a:endParaRPr lang="ru-RU"/>
        </a:p>
      </dgm:t>
    </dgm:pt>
    <dgm:pt modelId="{90A32B5C-A625-41D0-8387-B6B0832BB156}" type="pres">
      <dgm:prSet presAssocID="{37B97655-6673-4E2E-ADC7-36BCBB59116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15A1F3-839F-45AA-9A10-C28FD174CB74}" type="presOf" srcId="{2A29207B-5EA6-49E9-A717-CE939E33388A}" destId="{5BAAF603-326E-4F42-8FD6-5071A15AFEAE}" srcOrd="0" destOrd="0" presId="urn:microsoft.com/office/officeart/2005/8/layout/vList2"/>
    <dgm:cxn modelId="{28604523-B3AA-41FC-8A61-9F7E7D22F24D}" type="presOf" srcId="{EEB911EE-8F1A-401B-9C6C-35CC5A5911F8}" destId="{9A85AF1C-2301-484A-97A8-28A3FE02E04D}" srcOrd="0" destOrd="0" presId="urn:microsoft.com/office/officeart/2005/8/layout/vList2"/>
    <dgm:cxn modelId="{2713A5B7-422C-4D3D-84AB-961C165940B1}" type="presOf" srcId="{37B97655-6673-4E2E-ADC7-36BCBB591160}" destId="{90A32B5C-A625-41D0-8387-B6B0832BB156}" srcOrd="0" destOrd="0" presId="urn:microsoft.com/office/officeart/2005/8/layout/vList2"/>
    <dgm:cxn modelId="{87C2FEAD-2D39-452D-B2BE-CBC7EDDC6DE8}" srcId="{A3BDCE0C-043F-4F9F-8492-860AD7495A37}" destId="{21B932DC-A3F1-443B-A5B2-3E1F3D6B5584}" srcOrd="2" destOrd="0" parTransId="{01E4BA31-B1C1-4856-9AF8-28D2FBDFEFAE}" sibTransId="{70309546-EEB8-4BAA-BF5C-A1EAE84AEF66}"/>
    <dgm:cxn modelId="{790F8DFD-F88C-485B-AC34-F7ED05D869B2}" srcId="{A3BDCE0C-043F-4F9F-8492-860AD7495A37}" destId="{37B97655-6673-4E2E-ADC7-36BCBB591160}" srcOrd="4" destOrd="0" parTransId="{94343441-863E-4BCE-B0CC-FB587CCBE7E8}" sibTransId="{3A01D033-1AB9-466B-AB80-CE4A2846967E}"/>
    <dgm:cxn modelId="{F899F064-6513-4704-B5DE-E5F1508986FD}" type="presOf" srcId="{A3BDCE0C-043F-4F9F-8492-860AD7495A37}" destId="{650A5E18-33C2-4D8E-A382-71D8422435E8}" srcOrd="0" destOrd="0" presId="urn:microsoft.com/office/officeart/2005/8/layout/vList2"/>
    <dgm:cxn modelId="{DCBA4533-2860-4977-9808-7C3A870AE0C5}" type="presOf" srcId="{21B932DC-A3F1-443B-A5B2-3E1F3D6B5584}" destId="{CD210AA5-C7C4-474D-A159-55E4211E6D9F}" srcOrd="0" destOrd="0" presId="urn:microsoft.com/office/officeart/2005/8/layout/vList2"/>
    <dgm:cxn modelId="{26DD3396-9974-480D-9F3D-0D1F83A6035D}" type="presOf" srcId="{39A84BD6-9553-4840-9C0B-BDD72B228FE4}" destId="{737EEE2A-80D9-447A-919C-50B42CA0D670}" srcOrd="0" destOrd="0" presId="urn:microsoft.com/office/officeart/2005/8/layout/vList2"/>
    <dgm:cxn modelId="{FAD0F5B6-509A-40BB-8CF1-4ABBCF8267E9}" srcId="{A3BDCE0C-043F-4F9F-8492-860AD7495A37}" destId="{39A84BD6-9553-4840-9C0B-BDD72B228FE4}" srcOrd="0" destOrd="0" parTransId="{8FB32F3E-155F-45ED-AF28-556176E822CE}" sibTransId="{12643BF1-B759-4DEF-B68E-BF3F08EF60F5}"/>
    <dgm:cxn modelId="{FB5EFFED-7C96-455B-A0C2-F74A69FCF76D}" srcId="{A3BDCE0C-043F-4F9F-8492-860AD7495A37}" destId="{EEB911EE-8F1A-401B-9C6C-35CC5A5911F8}" srcOrd="1" destOrd="0" parTransId="{3FC43B7E-6F88-44F2-9F3D-990F4E95BD87}" sibTransId="{473537D1-8324-4EEA-BBB7-40489D7AB5AB}"/>
    <dgm:cxn modelId="{F286D409-D226-4BD4-9716-44F2D091E177}" srcId="{A3BDCE0C-043F-4F9F-8492-860AD7495A37}" destId="{2A29207B-5EA6-49E9-A717-CE939E33388A}" srcOrd="3" destOrd="0" parTransId="{3F98F3C6-CF7D-4C76-AABE-88857A2B3DFB}" sibTransId="{CDFF288D-4356-48D4-9638-A986EAE8CF96}"/>
    <dgm:cxn modelId="{03A067C4-325E-4563-9EA5-9DA041065A96}" type="presParOf" srcId="{650A5E18-33C2-4D8E-A382-71D8422435E8}" destId="{737EEE2A-80D9-447A-919C-50B42CA0D670}" srcOrd="0" destOrd="0" presId="urn:microsoft.com/office/officeart/2005/8/layout/vList2"/>
    <dgm:cxn modelId="{A268E799-616E-4D51-8BC2-D999BA1FAB28}" type="presParOf" srcId="{650A5E18-33C2-4D8E-A382-71D8422435E8}" destId="{AA542A5D-4323-4147-8102-69CB0E7EF996}" srcOrd="1" destOrd="0" presId="urn:microsoft.com/office/officeart/2005/8/layout/vList2"/>
    <dgm:cxn modelId="{D36A7828-B8C1-4839-951A-943810BE9048}" type="presParOf" srcId="{650A5E18-33C2-4D8E-A382-71D8422435E8}" destId="{9A85AF1C-2301-484A-97A8-28A3FE02E04D}" srcOrd="2" destOrd="0" presId="urn:microsoft.com/office/officeart/2005/8/layout/vList2"/>
    <dgm:cxn modelId="{9C5254F5-795F-417A-958B-9E6445CA821B}" type="presParOf" srcId="{650A5E18-33C2-4D8E-A382-71D8422435E8}" destId="{1DB4B331-F333-4B8D-B1F8-73D1C674C977}" srcOrd="3" destOrd="0" presId="urn:microsoft.com/office/officeart/2005/8/layout/vList2"/>
    <dgm:cxn modelId="{6F2D6ABF-87FB-412F-9A1D-7F195690D886}" type="presParOf" srcId="{650A5E18-33C2-4D8E-A382-71D8422435E8}" destId="{CD210AA5-C7C4-474D-A159-55E4211E6D9F}" srcOrd="4" destOrd="0" presId="urn:microsoft.com/office/officeart/2005/8/layout/vList2"/>
    <dgm:cxn modelId="{CA548DD7-59B3-4CAB-A27C-3B8BA5A66923}" type="presParOf" srcId="{650A5E18-33C2-4D8E-A382-71D8422435E8}" destId="{4030BAB8-BB6A-4E13-BC71-C41AC281ABBB}" srcOrd="5" destOrd="0" presId="urn:microsoft.com/office/officeart/2005/8/layout/vList2"/>
    <dgm:cxn modelId="{02193A30-7B8F-40A4-A5CA-8CD1F95B61C2}" type="presParOf" srcId="{650A5E18-33C2-4D8E-A382-71D8422435E8}" destId="{5BAAF603-326E-4F42-8FD6-5071A15AFEAE}" srcOrd="6" destOrd="0" presId="urn:microsoft.com/office/officeart/2005/8/layout/vList2"/>
    <dgm:cxn modelId="{90D67631-0BB6-4EDA-B189-931DF764F49B}" type="presParOf" srcId="{650A5E18-33C2-4D8E-A382-71D8422435E8}" destId="{B54C4993-C544-4C6B-ABF1-3DB096E9A8E0}" srcOrd="7" destOrd="0" presId="urn:microsoft.com/office/officeart/2005/8/layout/vList2"/>
    <dgm:cxn modelId="{4ADAA763-EE07-44F1-B83A-9B45311B4EE2}" type="presParOf" srcId="{650A5E18-33C2-4D8E-A382-71D8422435E8}" destId="{90A32B5C-A625-41D0-8387-B6B0832BB15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EEE2A-80D9-447A-919C-50B42CA0D670}">
      <dsp:nvSpPr>
        <dsp:cNvPr id="0" name=""/>
        <dsp:cNvSpPr/>
      </dsp:nvSpPr>
      <dsp:spPr>
        <a:xfrm>
          <a:off x="0" y="1644"/>
          <a:ext cx="5293520" cy="629269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host for inert matrix fuels in light water reactors</a:t>
          </a:r>
          <a:endParaRPr lang="ru-RU" sz="1800" kern="1200" dirty="0"/>
        </a:p>
      </dsp:txBody>
      <dsp:txXfrm>
        <a:off x="30718" y="32362"/>
        <a:ext cx="5232084" cy="567833"/>
      </dsp:txXfrm>
    </dsp:sp>
    <dsp:sp modelId="{9A85AF1C-2301-484A-97A8-28A3FE02E04D}">
      <dsp:nvSpPr>
        <dsp:cNvPr id="0" name=""/>
        <dsp:cNvSpPr/>
      </dsp:nvSpPr>
      <dsp:spPr>
        <a:xfrm>
          <a:off x="0" y="643794"/>
          <a:ext cx="5293520" cy="629269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transmutation target for minor actinides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and long life fission products</a:t>
          </a:r>
          <a:endParaRPr lang="ru-RU" sz="1800" kern="1200" dirty="0"/>
        </a:p>
      </dsp:txBody>
      <dsp:txXfrm>
        <a:off x="30718" y="674512"/>
        <a:ext cx="5232084" cy="567833"/>
      </dsp:txXfrm>
    </dsp:sp>
    <dsp:sp modelId="{CD210AA5-C7C4-474D-A159-55E4211E6D9F}">
      <dsp:nvSpPr>
        <dsp:cNvPr id="0" name=""/>
        <dsp:cNvSpPr/>
      </dsp:nvSpPr>
      <dsp:spPr>
        <a:xfrm>
          <a:off x="0" y="1285944"/>
          <a:ext cx="5293520" cy="629269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diagnostic</a:t>
          </a:r>
          <a:r>
            <a:rPr lang="kk-KZ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optical windows of fusion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devices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(ITER, DEMO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..)</a:t>
          </a:r>
        </a:p>
      </dsp:txBody>
      <dsp:txXfrm>
        <a:off x="30718" y="1316662"/>
        <a:ext cx="5232084" cy="567833"/>
      </dsp:txXfrm>
    </dsp:sp>
    <dsp:sp modelId="{5BAAF603-326E-4F42-8FD6-5071A15AFEAE}">
      <dsp:nvSpPr>
        <dsp:cNvPr id="0" name=""/>
        <dsp:cNvSpPr/>
      </dsp:nvSpPr>
      <dsp:spPr>
        <a:xfrm>
          <a:off x="0" y="1928095"/>
          <a:ext cx="5293520" cy="629269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aerospace engineering</a:t>
          </a:r>
          <a:endParaRPr lang="ru-RU" sz="1800" kern="1200" dirty="0"/>
        </a:p>
      </dsp:txBody>
      <dsp:txXfrm>
        <a:off x="30718" y="1958813"/>
        <a:ext cx="5232084" cy="567833"/>
      </dsp:txXfrm>
    </dsp:sp>
    <dsp:sp modelId="{90A32B5C-A625-41D0-8387-B6B0832BB156}">
      <dsp:nvSpPr>
        <dsp:cNvPr id="0" name=""/>
        <dsp:cNvSpPr/>
      </dsp:nvSpPr>
      <dsp:spPr>
        <a:xfrm>
          <a:off x="0" y="2570245"/>
          <a:ext cx="5293520" cy="629269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laser technology </a:t>
          </a:r>
          <a:endParaRPr lang="ru-RU" sz="1800" kern="1200" dirty="0"/>
        </a:p>
      </dsp:txBody>
      <dsp:txXfrm>
        <a:off x="30718" y="2600963"/>
        <a:ext cx="5232084" cy="567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wmf"/><Relationship Id="rId5" Type="http://schemas.openxmlformats.org/officeDocument/2006/relationships/image" Target="../media/image30.emf"/><Relationship Id="rId4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4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DDDF4-E71B-4174-AD1E-16EB4D64EC8F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5448E-521A-4187-B6CA-9C14DBEF9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11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5448E-521A-4187-B6CA-9C14DBEF97A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765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2960-235E-4AE6-A801-27F6083FAF77}" type="datetime1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074-73FB-4A68-993A-B3DD2A83B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489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B829A-5BE6-43E9-A8C3-3B49E5EBD230}" type="datetime1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074-73FB-4A68-993A-B3DD2A83B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775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C676-DD3C-4234-90E7-29DCB3FB62F6}" type="datetime1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074-73FB-4A68-993A-B3DD2A83B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11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5B90-B444-4C6C-A37D-ECC03E19355C}" type="datetime1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074-73FB-4A68-993A-B3DD2A83B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505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B485-9A95-44CF-BFEE-DE21A4C3FE47}" type="datetime1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074-73FB-4A68-993A-B3DD2A83B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041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827A-5528-4E59-AAE3-47ADD6A24796}" type="datetime1">
              <a:rPr lang="ru-RU" smtClean="0"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074-73FB-4A68-993A-B3DD2A83B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33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59C6A-A34C-485A-BEE0-403AD0A7895C}" type="datetime1">
              <a:rPr lang="ru-RU" smtClean="0"/>
              <a:t>24.10.2022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074-73FB-4A68-993A-B3DD2A83B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216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11C1-F6B9-4697-AEDF-3304EF05513E}" type="datetime1">
              <a:rPr lang="ru-RU" smtClean="0"/>
              <a:t>24.10.2022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074-73FB-4A68-993A-B3DD2A83B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6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47B4-215C-444F-ACD1-99AE4824BE30}" type="datetime1">
              <a:rPr lang="ru-RU" smtClean="0"/>
              <a:t>24.10.2022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074-73FB-4A68-993A-B3DD2A83B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102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270B1-A8A7-4D6D-8774-D34E0B70FFBE}" type="datetime1">
              <a:rPr lang="ru-RU" smtClean="0"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074-73FB-4A68-993A-B3DD2A83B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839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369E9-A620-46CB-930A-E65ABFB4C32F}" type="datetime1">
              <a:rPr lang="ru-RU" smtClean="0"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074-73FB-4A68-993A-B3DD2A83B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668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27254-0ACD-4120-A7B6-723E76F80848}" type="datetime1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32074-73FB-4A68-993A-B3DD2A83B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31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jpeg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9.wmf"/><Relationship Id="rId3" Type="http://schemas.openxmlformats.org/officeDocument/2006/relationships/image" Target="../media/image34.png"/><Relationship Id="rId7" Type="http://schemas.openxmlformats.org/officeDocument/2006/relationships/image" Target="../media/image27.e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50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6.png"/><Relationship Id="rId5" Type="http://schemas.openxmlformats.org/officeDocument/2006/relationships/image" Target="../media/image26.wmf"/><Relationship Id="rId15" Type="http://schemas.openxmlformats.org/officeDocument/2006/relationships/image" Target="../media/image30.emf"/><Relationship Id="rId10" Type="http://schemas.openxmlformats.org/officeDocument/2006/relationships/image" Target="../media/image28.emf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40.png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wmf"/><Relationship Id="rId11" Type="http://schemas.openxmlformats.org/officeDocument/2006/relationships/image" Target="../media/image41.png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36.w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0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12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diagramColors" Target="../diagrams/colors1.xml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30.png"/><Relationship Id="rId9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2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0.png"/><Relationship Id="rId15" Type="http://schemas.openxmlformats.org/officeDocument/2006/relationships/image" Target="../media/image8.JPG"/><Relationship Id="rId10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jpg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67267" y="1836736"/>
            <a:ext cx="10679336" cy="145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600"/>
              </a:spcBef>
              <a:spcAft>
                <a:spcPts val="900"/>
              </a:spcAft>
            </a:pPr>
            <a:r>
              <a:rPr lang="en-US" sz="3200" b="1" cap="all" dirty="0">
                <a:solidFill>
                  <a:srgbClr val="3333CC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photoluminescence of </a:t>
            </a:r>
            <a:r>
              <a:rPr lang="en-US" sz="3200" b="1" cap="all" dirty="0" smtClean="0">
                <a:solidFill>
                  <a:srgbClr val="3333CC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swift heavy ion</a:t>
            </a:r>
          </a:p>
          <a:p>
            <a:pPr algn="ctr">
              <a:lnSpc>
                <a:spcPts val="2500"/>
              </a:lnSpc>
              <a:spcBef>
                <a:spcPts val="600"/>
              </a:spcBef>
              <a:spcAft>
                <a:spcPts val="900"/>
              </a:spcAft>
            </a:pPr>
            <a:r>
              <a:rPr lang="en-US" sz="3200" b="1" cap="all" dirty="0" smtClean="0">
                <a:solidFill>
                  <a:srgbClr val="3333CC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irradiated Magnesium aluminate spinel</a:t>
            </a:r>
          </a:p>
          <a:p>
            <a:pPr algn="ctr">
              <a:lnSpc>
                <a:spcPts val="2500"/>
              </a:lnSpc>
              <a:spcBef>
                <a:spcPts val="600"/>
              </a:spcBef>
              <a:spcAft>
                <a:spcPts val="900"/>
              </a:spcAft>
            </a:pPr>
            <a:r>
              <a:rPr lang="en-US" sz="3200" b="1" cap="all" dirty="0" smtClean="0">
                <a:solidFill>
                  <a:srgbClr val="3333CC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cap="all" dirty="0">
                <a:solidFill>
                  <a:srgbClr val="3333CC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single </a:t>
            </a:r>
            <a:r>
              <a:rPr lang="en-US" sz="3200" b="1" cap="all" dirty="0" smtClean="0">
                <a:solidFill>
                  <a:srgbClr val="3333CC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crystals</a:t>
            </a:r>
            <a:endParaRPr lang="ru-RU" sz="3200" b="1" cap="all" dirty="0">
              <a:solidFill>
                <a:srgbClr val="3333CC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3635" y="3397114"/>
            <a:ext cx="8979765" cy="2467767"/>
          </a:xfrm>
        </p:spPr>
        <p:txBody>
          <a:bodyPr>
            <a:normAutofit fontScale="85000" lnSpcReduction="20000"/>
          </a:bodyPr>
          <a:lstStyle/>
          <a:p>
            <a:endParaRPr lang="en-US" sz="2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Mamatova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V.A.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Skuratov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Olejniczak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N.S.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Kirilkin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Flerov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Laboratory of Nuclear Reactions, JINR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Sector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Ion-implantation nanotechnology and radiation materials science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09975" cy="12668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87798" y="3325192"/>
            <a:ext cx="7746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XXVI International Conference of Young Scientists and Specialists (AYSS-2022)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– 28 October 2022,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400" y="109989"/>
            <a:ext cx="1284062" cy="104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2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908" y="4424183"/>
            <a:ext cx="3802124" cy="22115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38574" y="6346825"/>
            <a:ext cx="2743200" cy="365125"/>
          </a:xfrm>
        </p:spPr>
        <p:txBody>
          <a:bodyPr/>
          <a:lstStyle/>
          <a:p>
            <a:fld id="{30932074-73FB-4A68-993A-B3DD2A83BDF0}" type="slidenum">
              <a:rPr lang="ru-RU" smtClean="0"/>
              <a:t>10</a:t>
            </a:fld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076020"/>
              </p:ext>
            </p:extLst>
          </p:nvPr>
        </p:nvGraphicFramePr>
        <p:xfrm>
          <a:off x="368300" y="773113"/>
          <a:ext cx="5838825" cy="448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6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" y="773113"/>
                        <a:ext cx="5838825" cy="4481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908" y="161500"/>
            <a:ext cx="4624466" cy="4060247"/>
          </a:xfrm>
          <a:prstGeom prst="rect">
            <a:avLst/>
          </a:prstGeom>
          <a:ln>
            <a:solidFill>
              <a:srgbClr val="5F5F5F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490091" y="237700"/>
            <a:ext cx="1595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cap="all" dirty="0" smtClean="0">
                <a:solidFill>
                  <a:srgbClr val="3333CC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RESULTS</a:t>
            </a:r>
            <a:endParaRPr lang="ru-RU" dirty="0">
              <a:solidFill>
                <a:srgbClr val="3333C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4733" y="538816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Dependence of the photoluminescence spectra of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MgAl</a:t>
            </a:r>
            <a:r>
              <a:rPr lang="ru-RU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ru-RU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on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the excitation wavelength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385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074-73FB-4A68-993A-B3DD2A83BDF0}" type="slidenum">
              <a:rPr lang="ru-RU" smtClean="0"/>
              <a:t>11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450709" y="111247"/>
            <a:ext cx="1362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cap="all" dirty="0" smtClean="0">
                <a:solidFill>
                  <a:srgbClr val="3333CC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RESULTS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22794" y="530832"/>
                <a:ext cx="1567352" cy="276999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n>
                                <a:solidFill>
                                  <a:srgbClr val="7030A0"/>
                                </a:solidFill>
                              </a:ln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n>
                                <a:solidFill>
                                  <a:srgbClr val="7030A0"/>
                                </a:solidFill>
                              </a:ln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n>
                                <a:solidFill>
                                  <a:srgbClr val="7030A0"/>
                                </a:solidFill>
                              </a:ln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𝑒𝑥𝑐</m:t>
                          </m:r>
                          <m:r>
                            <a:rPr lang="en-US" b="0" i="1" smtClean="0">
                              <a:ln>
                                <a:solidFill>
                                  <a:srgbClr val="7030A0"/>
                                </a:solidFill>
                              </a:ln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US" b="0" i="1" smtClean="0">
                          <a:ln>
                            <a:solidFill>
                              <a:srgbClr val="7030A0"/>
                            </a:solidFill>
                          </a:ln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=355 </m:t>
                      </m:r>
                      <m:r>
                        <a:rPr lang="en-US" b="0" i="1" smtClean="0">
                          <a:ln>
                            <a:solidFill>
                              <a:srgbClr val="7030A0"/>
                            </a:solidFill>
                          </a:ln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ru-RU" dirty="0">
                  <a:ln>
                    <a:solidFill>
                      <a:srgbClr val="7030A0"/>
                    </a:solidFill>
                  </a:ln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794" y="530832"/>
                <a:ext cx="1567352" cy="27699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2409342"/>
              </p:ext>
            </p:extLst>
          </p:nvPr>
        </p:nvGraphicFramePr>
        <p:xfrm>
          <a:off x="183013" y="669331"/>
          <a:ext cx="4327556" cy="3308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9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13" y="669331"/>
                        <a:ext cx="4327556" cy="33084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022621"/>
              </p:ext>
            </p:extLst>
          </p:nvPr>
        </p:nvGraphicFramePr>
        <p:xfrm>
          <a:off x="183013" y="3419475"/>
          <a:ext cx="4505325" cy="343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0" name="Graph" r:id="rId6" imgW="4297187" imgH="3285534" progId="Origin50.Graph">
                  <p:embed/>
                </p:oleObj>
              </mc:Choice>
              <mc:Fallback>
                <p:oleObj name="Graph" r:id="rId6" imgW="4297187" imgH="3285534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13" y="3419475"/>
                        <a:ext cx="4505325" cy="3438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387105" y="1076658"/>
                <a:ext cx="1567352" cy="276999"/>
              </a:xfrm>
              <a:prstGeom prst="rect">
                <a:avLst/>
              </a:prstGeom>
              <a:noFill/>
              <a:ln>
                <a:solidFill>
                  <a:srgbClr val="3333CC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n>
                                <a:solidFill>
                                  <a:srgbClr val="3333CC"/>
                                </a:solidFill>
                              </a:ln>
                              <a:solidFill>
                                <a:srgbClr val="33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n>
                                <a:solidFill>
                                  <a:srgbClr val="3333CC"/>
                                </a:solidFill>
                              </a:ln>
                              <a:solidFill>
                                <a:srgbClr val="33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n>
                                <a:solidFill>
                                  <a:srgbClr val="3333CC"/>
                                </a:solidFill>
                              </a:ln>
                              <a:solidFill>
                                <a:srgbClr val="3333CC"/>
                              </a:solidFill>
                              <a:latin typeface="Cambria Math" panose="02040503050406030204" pitchFamily="18" charset="0"/>
                            </a:rPr>
                            <m:t>𝑒𝑥𝑐</m:t>
                          </m:r>
                          <m:r>
                            <a:rPr lang="en-US" b="0" i="1" smtClean="0">
                              <a:ln>
                                <a:solidFill>
                                  <a:srgbClr val="3333CC"/>
                                </a:solidFill>
                              </a:ln>
                              <a:solidFill>
                                <a:srgbClr val="3333CC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US" b="0" i="1" smtClean="0">
                          <a:ln>
                            <a:solidFill>
                              <a:srgbClr val="3333CC"/>
                            </a:solidFill>
                          </a:ln>
                          <a:solidFill>
                            <a:srgbClr val="33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b="0" i="1" smtClean="0">
                          <a:ln>
                            <a:solidFill>
                              <a:srgbClr val="3333CC"/>
                            </a:solidFill>
                          </a:ln>
                          <a:solidFill>
                            <a:srgbClr val="3333CC"/>
                          </a:solidFill>
                          <a:latin typeface="Cambria Math" panose="02040503050406030204" pitchFamily="18" charset="0"/>
                        </a:rPr>
                        <m:t>473</m:t>
                      </m:r>
                      <m:r>
                        <a:rPr lang="en-US" b="0" i="1" smtClean="0">
                          <a:ln>
                            <a:solidFill>
                              <a:srgbClr val="3333CC"/>
                            </a:solidFill>
                          </a:ln>
                          <a:solidFill>
                            <a:srgbClr val="33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n>
                            <a:solidFill>
                              <a:srgbClr val="3333CC"/>
                            </a:solidFill>
                          </a:ln>
                          <a:solidFill>
                            <a:srgbClr val="3333CC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ru-RU" dirty="0">
                  <a:ln>
                    <a:solidFill>
                      <a:srgbClr val="3333CC"/>
                    </a:solidFill>
                  </a:ln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7105" y="1076658"/>
                <a:ext cx="1567352" cy="27699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3333CC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3195380"/>
              </p:ext>
            </p:extLst>
          </p:nvPr>
        </p:nvGraphicFramePr>
        <p:xfrm>
          <a:off x="3925216" y="1215158"/>
          <a:ext cx="4491130" cy="3452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1" name="Graph" r:id="rId9" imgW="4175568" imgH="3199718" progId="Origin50.Graph">
                  <p:embed/>
                </p:oleObj>
              </mc:Choice>
              <mc:Fallback>
                <p:oleObj name="Graph" r:id="rId9" imgW="4175568" imgH="3199718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5216" y="1215158"/>
                        <a:ext cx="4491130" cy="34523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469404" y="530830"/>
                <a:ext cx="1567352" cy="276999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n>
                                <a:solidFill>
                                  <a:srgbClr val="00B050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n>
                                <a:solidFill>
                                  <a:srgbClr val="00B050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n>
                                <a:solidFill>
                                  <a:srgbClr val="00B050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𝑒𝑥𝑐</m:t>
                          </m:r>
                          <m:r>
                            <a:rPr lang="en-US" b="0" i="1" smtClean="0">
                              <a:ln>
                                <a:solidFill>
                                  <a:srgbClr val="00B050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US" b="0" i="1" smtClean="0">
                          <a:ln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b="0" i="1" smtClean="0">
                          <a:ln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532</m:t>
                      </m:r>
                      <m:r>
                        <a:rPr lang="en-US" b="0" i="1" smtClean="0">
                          <a:ln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n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ru-RU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9404" y="530830"/>
                <a:ext cx="1567352" cy="27699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0831977"/>
              </p:ext>
            </p:extLst>
          </p:nvPr>
        </p:nvGraphicFramePr>
        <p:xfrm>
          <a:off x="8033884" y="669329"/>
          <a:ext cx="4482983" cy="3422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" name="Graph" r:id="rId12" imgW="3920760" imgH="3000960" progId="Origin50.Graph">
                  <p:embed/>
                </p:oleObj>
              </mc:Choice>
              <mc:Fallback>
                <p:oleObj name="Graph" r:id="rId12" imgW="3920760" imgH="3000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3884" y="669329"/>
                        <a:ext cx="4482983" cy="34220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2962567"/>
              </p:ext>
            </p:extLst>
          </p:nvPr>
        </p:nvGraphicFramePr>
        <p:xfrm>
          <a:off x="8089362" y="3525207"/>
          <a:ext cx="4438391" cy="339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3" name="Graph" r:id="rId14" imgW="4175568" imgH="3199718" progId="Origin50.Graph">
                  <p:embed/>
                </p:oleObj>
              </mc:Choice>
              <mc:Fallback>
                <p:oleObj name="Graph" r:id="rId14" imgW="4175568" imgH="3199718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9362" y="3525207"/>
                        <a:ext cx="4438391" cy="33972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4827942" y="549829"/>
                <a:ext cx="24881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𝑪𝒐𝒏𝒇𝒐𝒄𝒂𝒍</m:t>
                      </m:r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𝒈𝒆𝒐𝒎𝒆𝒕𝒓𝒚</m:t>
                      </m:r>
                      <m:r>
                        <a:rPr lang="en-U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b="1" dirty="0"/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7942" y="549829"/>
                <a:ext cx="2488182" cy="369332"/>
              </a:xfrm>
              <a:prstGeom prst="rect">
                <a:avLst/>
              </a:prstGeom>
              <a:blipFill rotWithShape="0">
                <a:blip r:embed="rId1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518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074-73FB-4A68-993A-B3DD2A83BDF0}" type="slidenum">
              <a:rPr lang="ru-RU" smtClean="0"/>
              <a:t>12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2805369" y="771099"/>
                <a:ext cx="293670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en-US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cap="all" smtClean="0">
                          <a:solidFill>
                            <a:srgbClr val="3333C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369" y="771099"/>
                <a:ext cx="293670" cy="92333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ямоугольник 7"/>
          <p:cNvSpPr/>
          <p:nvPr/>
        </p:nvSpPr>
        <p:spPr>
          <a:xfrm>
            <a:off x="5264407" y="161500"/>
            <a:ext cx="1595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cap="all" dirty="0" smtClean="0">
                <a:solidFill>
                  <a:srgbClr val="3333CC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RESULTS</a:t>
            </a:r>
            <a:endParaRPr lang="ru-RU" dirty="0">
              <a:solidFill>
                <a:srgbClr val="33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386453" y="857876"/>
                <a:ext cx="380841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n>
                                <a:solidFill>
                                  <a:srgbClr val="3333CC"/>
                                </a:solidFill>
                              </a:ln>
                              <a:solidFill>
                                <a:srgbClr val="33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n>
                                <a:solidFill>
                                  <a:srgbClr val="3333CC"/>
                                </a:solidFill>
                              </a:ln>
                              <a:solidFill>
                                <a:srgbClr val="33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n>
                                <a:solidFill>
                                  <a:srgbClr val="3333CC"/>
                                </a:solidFill>
                              </a:ln>
                              <a:solidFill>
                                <a:srgbClr val="3333CC"/>
                              </a:solidFill>
                              <a:latin typeface="Cambria Math" panose="02040503050406030204" pitchFamily="18" charset="0"/>
                            </a:rPr>
                            <m:t>𝑒𝑥𝑐</m:t>
                          </m:r>
                          <m:r>
                            <a:rPr lang="en-US" b="0" i="1" smtClean="0">
                              <a:ln>
                                <a:solidFill>
                                  <a:srgbClr val="3333CC"/>
                                </a:solidFill>
                              </a:ln>
                              <a:solidFill>
                                <a:srgbClr val="3333CC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US" b="0" i="1" smtClean="0">
                          <a:ln>
                            <a:solidFill>
                              <a:srgbClr val="3333CC"/>
                            </a:solidFill>
                          </a:ln>
                          <a:solidFill>
                            <a:srgbClr val="3333CC"/>
                          </a:solidFill>
                          <a:latin typeface="Cambria Math" panose="02040503050406030204" pitchFamily="18" charset="0"/>
                        </a:rPr>
                        <m:t>=445 </m:t>
                      </m:r>
                      <m:r>
                        <a:rPr lang="en-US" b="0" i="1" smtClean="0">
                          <a:ln>
                            <a:solidFill>
                              <a:srgbClr val="3333CC"/>
                            </a:solidFill>
                          </a:ln>
                          <a:solidFill>
                            <a:srgbClr val="3333CC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en-US" b="0" i="1" smtClean="0">
                          <a:ln>
                            <a:solidFill>
                              <a:srgbClr val="3333CC"/>
                            </a:solidFill>
                          </a:ln>
                          <a:solidFill>
                            <a:srgbClr val="3333CC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b="0" i="1" smtClean="0">
                          <a:solidFill>
                            <a:srgbClr val="3333CC"/>
                          </a:solidFill>
                          <a:latin typeface="Cambria Math" panose="02040503050406030204" pitchFamily="18" charset="0"/>
                        </a:rPr>
                        <m:t>𝑐𝑜𝑛𝑓𝑜𝑐𝑎𝑙</m:t>
                      </m:r>
                      <m:r>
                        <a:rPr lang="en-US" b="0" i="1" smtClean="0">
                          <a:solidFill>
                            <a:srgbClr val="33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3333CC"/>
                          </a:solidFill>
                          <a:latin typeface="Cambria Math" panose="02040503050406030204" pitchFamily="18" charset="0"/>
                        </a:rPr>
                        <m:t>𝑔𝑒𝑜𝑚𝑒𝑡𝑟𝑦</m:t>
                      </m:r>
                      <m:r>
                        <a:rPr lang="en-US" b="0" i="1" smtClean="0">
                          <a:solidFill>
                            <a:srgbClr val="3333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dirty="0">
                  <a:solidFill>
                    <a:srgbClr val="3333CC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53" y="857876"/>
                <a:ext cx="3808415" cy="276999"/>
              </a:xfrm>
              <a:prstGeom prst="rect">
                <a:avLst/>
              </a:prstGeom>
              <a:blipFill rotWithShape="0">
                <a:blip r:embed="rId4"/>
                <a:stretch>
                  <a:fillRect t="-4444" r="-1923" b="-3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740466"/>
              </p:ext>
            </p:extLst>
          </p:nvPr>
        </p:nvGraphicFramePr>
        <p:xfrm>
          <a:off x="266097" y="1063196"/>
          <a:ext cx="6315075" cy="4813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2" name="Graph" r:id="rId5" imgW="3920760" imgH="3000960" progId="Origin50.Graph">
                  <p:embed/>
                </p:oleObj>
              </mc:Choice>
              <mc:Fallback>
                <p:oleObj name="Graph" r:id="rId5" imgW="3920760" imgH="3000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097" y="1063196"/>
                        <a:ext cx="6315075" cy="48132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252"/>
          <p:cNvSpPr>
            <a:spLocks noChangeArrowheads="1"/>
          </p:cNvSpPr>
          <p:nvPr/>
        </p:nvSpPr>
        <p:spPr bwMode="auto">
          <a:xfrm>
            <a:off x="5810250" y="1190624"/>
            <a:ext cx="1875182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6407613"/>
              </p:ext>
            </p:extLst>
          </p:nvPr>
        </p:nvGraphicFramePr>
        <p:xfrm>
          <a:off x="5858347" y="1049643"/>
          <a:ext cx="6524194" cy="4992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3" name="Graph" r:id="rId7" imgW="3920760" imgH="3000960" progId="Origin50.Graph">
                  <p:embed/>
                </p:oleObj>
              </mc:Choice>
              <mc:Fallback>
                <p:oleObj name="Graph" r:id="rId7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58347" y="1049643"/>
                        <a:ext cx="6524194" cy="49921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929569" y="5914113"/>
            <a:ext cx="624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Photoluminescence decay curves of spinel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irradiated by </a:t>
            </a:r>
            <a:r>
              <a:rPr lang="en-US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ions</a:t>
            </a: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Ion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fluence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is 1.2×10</a:t>
            </a:r>
            <a:r>
              <a:rPr lang="en-US" sz="1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 </a:t>
            </a: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en-US" sz="1400" baseline="30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-2</a:t>
            </a: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32772" y="5804751"/>
            <a:ext cx="624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Photoluminescence spectra of spinel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irradiated by </a:t>
            </a:r>
            <a:r>
              <a:rPr lang="en-US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ions </a:t>
            </a: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in the </a:t>
            </a:r>
            <a:r>
              <a:rPr lang="en-US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fluence</a:t>
            </a: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range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-5·10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47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890196" y="595768"/>
          <a:ext cx="3867931" cy="2959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6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0196" y="595768"/>
                        <a:ext cx="3867931" cy="2959672"/>
                      </a:xfrm>
                      <a:prstGeom prst="rect">
                        <a:avLst/>
                      </a:prstGeom>
                      <a:ln w="12700">
                        <a:solidFill>
                          <a:srgbClr val="7030A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5998688" y="570332"/>
          <a:ext cx="4117908" cy="31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7" name="Graph" r:id="rId5" imgW="3920760" imgH="3000960" progId="Origin50.Graph">
                  <p:embed/>
                </p:oleObj>
              </mc:Choice>
              <mc:Fallback>
                <p:oleObj name="Graph" r:id="rId5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98688" y="570332"/>
                        <a:ext cx="4117908" cy="3150950"/>
                      </a:xfrm>
                      <a:prstGeom prst="rect">
                        <a:avLst/>
                      </a:prstGeom>
                      <a:ln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5998688" y="3707051"/>
          <a:ext cx="4117908" cy="31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" name="Graph" r:id="rId7" imgW="3920760" imgH="3000960" progId="Origin50.Graph">
                  <p:embed/>
                </p:oleObj>
              </mc:Choice>
              <mc:Fallback>
                <p:oleObj name="Graph" r:id="rId7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98688" y="3707051"/>
                        <a:ext cx="4117908" cy="3150950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890196" y="3695846"/>
          <a:ext cx="3921125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9" name="Graph" r:id="rId9" imgW="3920760" imgH="3000960" progId="Origin50.Graph">
                  <p:embed/>
                </p:oleObj>
              </mc:Choice>
              <mc:Fallback>
                <p:oleObj name="Graph" r:id="rId9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90196" y="3695846"/>
                        <a:ext cx="3921125" cy="3000375"/>
                      </a:xfrm>
                      <a:prstGeom prst="rect">
                        <a:avLst/>
                      </a:prstGeom>
                      <a:ln w="12700">
                        <a:solidFill>
                          <a:srgbClr val="00B05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211364" y="73208"/>
            <a:ext cx="7139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cap="all" dirty="0" smtClean="0">
                <a:solidFill>
                  <a:srgbClr val="3333CC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Photoluminescence intensity profiles</a:t>
            </a:r>
            <a:endParaRPr lang="ru-RU" dirty="0">
              <a:solidFill>
                <a:srgbClr val="33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9740106" y="73208"/>
                <a:ext cx="1788054" cy="39074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=27.19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0106" y="73208"/>
                <a:ext cx="1788054" cy="390748"/>
              </a:xfrm>
              <a:prstGeom prst="rect">
                <a:avLst/>
              </a:prstGeom>
              <a:blipFill rotWithShape="0">
                <a:blip r:embed="rId11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912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105900" y="6356349"/>
            <a:ext cx="2743200" cy="365125"/>
          </a:xfrm>
        </p:spPr>
        <p:txBody>
          <a:bodyPr/>
          <a:lstStyle/>
          <a:p>
            <a:fld id="{30932074-73FB-4A68-993A-B3DD2A83BDF0}" type="slidenum">
              <a:rPr lang="ru-RU" smtClean="0"/>
              <a:t>14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30921"/>
            <a:ext cx="4819650" cy="4819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5" y="930921"/>
            <a:ext cx="4800600" cy="4800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16757" y="161500"/>
            <a:ext cx="1595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cap="all" dirty="0" smtClean="0">
                <a:solidFill>
                  <a:srgbClr val="3333CC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RESULTS</a:t>
            </a:r>
            <a:endParaRPr lang="ru-RU" dirty="0">
              <a:solidFill>
                <a:srgbClr val="3333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6211" y="5966290"/>
            <a:ext cx="95440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The plan view microstructure of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MgAl</a:t>
            </a:r>
            <a:r>
              <a:rPr lang="ru-RU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ru-RU" baseline="-25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baseline="-25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irradiated with 670 MeV Bi ions to a 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fluence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TEM image;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HR TEM image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742446" y="5766097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a)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677275" y="5781624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1850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074-73FB-4A68-993A-B3DD2A83BDF0}" type="slidenum">
              <a:rPr lang="ru-RU" smtClean="0"/>
              <a:t>15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987231" y="340267"/>
            <a:ext cx="17599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cap="all" dirty="0" smtClean="0">
                <a:solidFill>
                  <a:srgbClr val="3333CC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summary</a:t>
            </a:r>
            <a:endParaRPr lang="ru-RU" dirty="0">
              <a:solidFill>
                <a:srgbClr val="3333C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6266" y="1054659"/>
            <a:ext cx="1150663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Photoluminescence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 of intact spinel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crystals excited by 355, 445, 473 and 532 nm laser light are composed of emission bands/lines attributed to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impurities.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Irradiation of MgAl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crystals with high-energy Kr and Bi ions results in appearance of intense non-elementary bands in 1.55 - 3.1 eV spectral range. Intensity of these bands increases with the ion fluence up to 10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(till ion track overlapping).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emission decay times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1.9 – 2.5 eV bands are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ranged from 8 ns (500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nm, 2.5 eV) to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13.7 ns (650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nm, 1.9 eV).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50367" y="5453592"/>
            <a:ext cx="59407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n w="12700">
                  <a:solidFill>
                    <a:srgbClr val="3333CC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Thank you for attention!</a:t>
            </a:r>
            <a:endParaRPr lang="ru-RU" sz="3200" b="1" dirty="0">
              <a:ln w="12700">
                <a:solidFill>
                  <a:srgbClr val="3333CC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926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074-73FB-4A68-993A-B3DD2A83BDF0}" type="slidenum">
              <a:rPr lang="ru-RU" smtClean="0"/>
              <a:t>16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24" y="213817"/>
            <a:ext cx="7947476" cy="6325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8553830" y="2506189"/>
                <a:ext cx="3401609" cy="8701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𝐵𝑘𝑔𝑟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𝑑𝑒𝑐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3830" y="2506189"/>
                <a:ext cx="3401609" cy="8701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8331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205921" y="1089208"/>
          <a:ext cx="5959565" cy="4560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921" y="1089208"/>
                        <a:ext cx="5959565" cy="4560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5876576" y="1089208"/>
          <a:ext cx="6213205" cy="4754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Graph" r:id="rId5" imgW="3920760" imgH="3000960" progId="Origin50.Graph">
                  <p:embed/>
                </p:oleObj>
              </mc:Choice>
              <mc:Fallback>
                <p:oleObj name="Graph" r:id="rId5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76576" y="1089208"/>
                        <a:ext cx="6213205" cy="47542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306848" y="282642"/>
            <a:ext cx="7139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cap="all" dirty="0" smtClean="0">
                <a:solidFill>
                  <a:srgbClr val="3333CC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Photoluminescence intensity profiles</a:t>
            </a:r>
            <a:endParaRPr lang="ru-RU" dirty="0">
              <a:solidFill>
                <a:srgbClr val="33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9748572" y="282642"/>
                <a:ext cx="1788054" cy="39074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=27.19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572" y="282642"/>
                <a:ext cx="1788054" cy="390748"/>
              </a:xfrm>
              <a:prstGeom prst="rect">
                <a:avLst/>
              </a:prstGeom>
              <a:blipFill rotWithShape="0">
                <a:blip r:embed="rId7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600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2" t="15588" r="20003" b="7450"/>
          <a:stretch/>
        </p:blipFill>
        <p:spPr>
          <a:xfrm>
            <a:off x="506309" y="2857849"/>
            <a:ext cx="3237164" cy="34281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1" t="75194" r="36570" b="19472"/>
          <a:stretch/>
        </p:blipFill>
        <p:spPr>
          <a:xfrm>
            <a:off x="2788119" y="6376021"/>
            <a:ext cx="269967" cy="2438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2" t="51762" r="62716" b="40046"/>
          <a:stretch/>
        </p:blipFill>
        <p:spPr>
          <a:xfrm>
            <a:off x="1785257" y="6286038"/>
            <a:ext cx="339634" cy="3744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6" t="67383" r="61144" b="26712"/>
          <a:stretch/>
        </p:blipFill>
        <p:spPr>
          <a:xfrm>
            <a:off x="870857" y="6367312"/>
            <a:ext cx="365760" cy="26996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30142" y="124811"/>
            <a:ext cx="3036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cap="all" dirty="0" smtClean="0">
                <a:solidFill>
                  <a:srgbClr val="3333CC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introduction</a:t>
            </a:r>
            <a:endParaRPr lang="ru-RU" sz="2800" dirty="0">
              <a:solidFill>
                <a:srgbClr val="33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420129" y="386421"/>
                <a:ext cx="1632999" cy="892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𝐌𝐠𝐀𝐥</m:t>
                          </m:r>
                        </m:e>
                        <m:sub>
                          <m:r>
                            <a:rPr lang="en-US" sz="2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𝐎</m:t>
                          </m:r>
                        </m:e>
                        <m:sub>
                          <m:r>
                            <a:rPr lang="en-US" sz="2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sz="2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ru-RU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29" y="386421"/>
                <a:ext cx="1632999" cy="89255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074-73FB-4A68-993A-B3DD2A83BDF0}" type="slidenum">
              <a:rPr lang="ru-RU" smtClean="0"/>
              <a:t>2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20129" y="991922"/>
            <a:ext cx="4200760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</a:t>
            </a:r>
            <a:r>
              <a:rPr lang="en-US" sz="1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properties: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Wide band-gap (~9 eV);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hardness (16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Thermal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stability (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melt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2135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˚C);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density ~ 3.58 g·cm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transparent in the visible and infrared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wavelength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regions;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Excellent radiation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resistance.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168586" y="6063962"/>
                <a:ext cx="4339332" cy="8186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Schematic illustrations of MgAl</a:t>
                </a:r>
                <a:r>
                  <a:rPr lang="en-US" sz="14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14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structure 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𝐴𝑙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3+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         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𝑀𝑔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2+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     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2−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6" y="6063962"/>
                <a:ext cx="4339332" cy="81862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5148528" y="4690605"/>
                <a:ext cx="6236970" cy="171931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𝐜𝐥𝐨𝐬𝐞</m:t>
                    </m:r>
                    <m:r>
                      <a:rPr lang="en-US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𝐩𝐚𝐜𝐤𝐞𝐝</m:t>
                    </m:r>
                    <m:r>
                      <a:rPr lang="en-US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kk-KZ" b="1" i="0" dirty="0" smtClean="0">
                  <a:solidFill>
                    <a:srgbClr val="00206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𝐟𝐚𝐜𝐞</m:t>
                    </m:r>
                    <m:r>
                      <a:rPr lang="en-US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𝐜𝐞𝐧𝐭𝐫𝐞𝐝</m:t>
                    </m:r>
                    <m:r>
                      <a:rPr lang="en-US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𝐜𝐮𝐛𝐢𝐜</m:t>
                    </m:r>
                    <m:r>
                      <a:rPr lang="en-US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𝐬𝐭𝐫𝐮𝐜𝐭𝐮𝐫𝐞</m:t>
                    </m:r>
                    <m:r>
                      <a:rPr lang="en-US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space group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𝐎</m:t>
                        </m:r>
                      </m:e>
                      <m:sub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𝐡</m:t>
                        </m:r>
                      </m:sub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sup>
                    </m:sSubSup>
                  </m:oMath>
                </a14:m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(Fd3m</a:t>
                </a:r>
                <a:r>
                  <a:rPr lang="en-US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cations occupy</a:t>
                </a:r>
              </a:p>
              <a:p>
                <a:pPr algn="ctr"/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b="1" dirty="0" smtClean="0">
                    <a:solidFill>
                      <a:srgbClr val="00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1/8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𝑴𝒈</m:t>
                        </m:r>
                      </m:e>
                      <m:sup>
                        <m:r>
                          <a:rPr lang="en-US" sz="1600" b="1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1600" b="1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b="1" dirty="0" smtClean="0">
                    <a:solidFill>
                      <a:srgbClr val="00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of </a:t>
                </a:r>
                <a:r>
                  <a:rPr lang="en-US" sz="1600" b="1" dirty="0">
                    <a:solidFill>
                      <a:srgbClr val="00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tetrahedral sites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(Td point symmetry) and</a:t>
                </a:r>
              </a:p>
              <a:p>
                <a:pPr algn="ctr"/>
                <a:r>
                  <a:rPr lang="en-US" sz="1600" b="1" dirty="0" smtClean="0">
                    <a:solidFill>
                      <a:srgbClr val="5F5F5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1/2 </a:t>
                </a:r>
                <a:r>
                  <a:rPr lang="en-US" sz="1600" b="1" dirty="0">
                    <a:solidFill>
                      <a:srgbClr val="5F5F5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>
                            <a:solidFill>
                              <a:srgbClr val="5F5F5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solidFill>
                              <a:srgbClr val="5F5F5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𝑨𝒍</m:t>
                        </m:r>
                      </m:e>
                      <m:sup>
                        <m:r>
                          <a:rPr lang="en-US" sz="1600" b="1" i="1" smtClean="0">
                            <a:solidFill>
                              <a:srgbClr val="5F5F5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1600" b="1" i="1">
                            <a:solidFill>
                              <a:srgbClr val="5F5F5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b="1" dirty="0">
                    <a:solidFill>
                      <a:srgbClr val="5F5F5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of </a:t>
                </a:r>
                <a:r>
                  <a:rPr lang="en-US" sz="1600" b="1" dirty="0" smtClean="0">
                    <a:solidFill>
                      <a:srgbClr val="5F5F5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sz="1600" b="1" dirty="0">
                    <a:solidFill>
                      <a:srgbClr val="5F5F5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octahedral sites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D3d local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symmetry), and</a:t>
                </a:r>
              </a:p>
              <a:p>
                <a:pPr algn="ctr"/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there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 </a:t>
                </a:r>
                <a:r>
                  <a:rPr lang="en-US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oxygen ions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unit cell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528" y="4690605"/>
                <a:ext cx="6236970" cy="1719317"/>
              </a:xfrm>
              <a:prstGeom prst="rect">
                <a:avLst/>
              </a:prstGeom>
              <a:blipFill rotWithShape="0">
                <a:blip r:embed="rId7"/>
                <a:stretch>
                  <a:fillRect t="-1404" b="-3158"/>
                </a:stretch>
              </a:blipFill>
              <a:ln w="19050"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Стрелка вправо 21"/>
          <p:cNvSpPr/>
          <p:nvPr/>
        </p:nvSpPr>
        <p:spPr>
          <a:xfrm>
            <a:off x="3649381" y="5213379"/>
            <a:ext cx="1179794" cy="47611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220775735"/>
              </p:ext>
            </p:extLst>
          </p:nvPr>
        </p:nvGraphicFramePr>
        <p:xfrm>
          <a:off x="5364955" y="1118199"/>
          <a:ext cx="5293520" cy="3201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6791574" y="662595"/>
            <a:ext cx="2512226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applications: 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897626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08838" y="6352862"/>
            <a:ext cx="2743200" cy="365125"/>
          </a:xfrm>
        </p:spPr>
        <p:txBody>
          <a:bodyPr/>
          <a:lstStyle/>
          <a:p>
            <a:fld id="{30932074-73FB-4A68-993A-B3DD2A83BDF0}" type="slidenum">
              <a:rPr lang="ru-RU" smtClean="0"/>
              <a:t>3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6018700" y="5673650"/>
                <a:ext cx="5681096" cy="86177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/>
                <a:r>
                  <a:rPr lang="en-US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study a swift heavy ions-induced defects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𝑀𝑔𝐴𝑙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1600" b="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single crystals using optical spectroscopy methods. </a:t>
                </a:r>
                <a:endParaRPr lang="ru-RU" sz="1600" dirty="0"/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8700" y="5673650"/>
                <a:ext cx="5681096" cy="861774"/>
              </a:xfrm>
              <a:prstGeom prst="rect">
                <a:avLst/>
              </a:prstGeom>
              <a:blipFill rotWithShape="0">
                <a:blip r:embed="rId2"/>
                <a:stretch>
                  <a:fillRect l="-536" r="-536" b="-70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ямоугольник 6"/>
          <p:cNvSpPr/>
          <p:nvPr/>
        </p:nvSpPr>
        <p:spPr>
          <a:xfrm>
            <a:off x="456937" y="5673650"/>
            <a:ext cx="543050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Information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about radiation defects 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induced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 swift heavy ions in 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spinel has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been lacking, 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especially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range of high ionization energy losses.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66237" y="195933"/>
            <a:ext cx="24424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cap="all" dirty="0" smtClean="0">
                <a:solidFill>
                  <a:srgbClr val="3333CC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MOTIVATION</a:t>
            </a:r>
            <a:endParaRPr lang="ru-RU" sz="2800" dirty="0">
              <a:solidFill>
                <a:srgbClr val="3333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18700" y="5739879"/>
            <a:ext cx="34345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cap="all" dirty="0">
                <a:solidFill>
                  <a:srgbClr val="C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The aim of the present work is </a:t>
            </a:r>
            <a:endParaRPr lang="ru-RU" sz="1400" dirty="0">
              <a:solidFill>
                <a:srgbClr val="C0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" b="12138"/>
          <a:stretch/>
        </p:blipFill>
        <p:spPr>
          <a:xfrm>
            <a:off x="2403857" y="1744269"/>
            <a:ext cx="6358085" cy="309686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466976" y="3108034"/>
            <a:ext cx="2250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E~ 70 – 100 MeV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65522" y="1047045"/>
            <a:ext cx="5121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Modelling of the actinide fission fragments impact</a:t>
            </a:r>
          </a:p>
        </p:txBody>
      </p:sp>
    </p:spTree>
    <p:extLst>
      <p:ext uri="{BB962C8B-B14F-4D97-AF65-F5344CB8AC3E}">
        <p14:creationId xmlns:p14="http://schemas.microsoft.com/office/powerpoint/2010/main" val="361391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123" y="3513571"/>
            <a:ext cx="3237412" cy="28314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9951" y="496949"/>
            <a:ext cx="803579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Swift heavy ion irradiation: </a:t>
            </a:r>
          </a:p>
          <a:p>
            <a:endParaRPr lang="en-US" sz="20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igh-density electronic excitation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tracks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morphization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phase transformation from spinel to defective rock-salt structure at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core region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through the movements of cations from IV-site to VI-site under a condition of high electronic excitation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551609" y="1509216"/>
                <a:ext cx="1867563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~ 20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𝑘𝑒𝑉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𝑛𝑚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09" y="1509216"/>
                <a:ext cx="1867563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551609" y="2364309"/>
                <a:ext cx="6524863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𝑡h𝑟𝑒𝑠h𝑜𝑙𝑑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𝑓𝑜𝑟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𝑑𝑖𝑠𝑐𝑜𝑛𝑡𝑖𝑛𝑢𝑜𝑢𝑠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𝑡𝑟𝑎𝑐𝑘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𝑓𝑜𝑟𝑚𝑎𝑡𝑖𝑜𝑛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~ 8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𝑘𝑒𝑉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𝑛𝑚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09" y="2364309"/>
                <a:ext cx="6524863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Прямоугольник 15"/>
          <p:cNvSpPr/>
          <p:nvPr/>
        </p:nvSpPr>
        <p:spPr>
          <a:xfrm>
            <a:off x="442969" y="6118910"/>
            <a:ext cx="3913131" cy="523220"/>
          </a:xfrm>
          <a:prstGeom prst="rect">
            <a:avLst/>
          </a:prstGeom>
          <a:ln>
            <a:solidFill>
              <a:srgbClr val="3333CC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[*] S.J.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Zinkle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V.A.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Skuratov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NIMB, B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1998.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[*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K. Yasuda and et.al.,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NIMB, B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2006.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939" y="484754"/>
            <a:ext cx="2916487" cy="2668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551609" y="3171185"/>
                <a:ext cx="2518575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&gt;100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dpa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~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ru-RU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</m:sup>
                    </m:sSup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с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ru-R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09" y="3171185"/>
                <a:ext cx="2518575" cy="369332"/>
              </a:xfrm>
              <a:prstGeom prst="rect">
                <a:avLst/>
              </a:prstGeom>
              <a:blipFill rotWithShape="0">
                <a:blip r:embed="rId13"/>
                <a:stretch>
                  <a:fillRect l="-1928" t="-9677" b="-209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074-73FB-4A68-993A-B3DD2A83BDF0}" type="slidenum">
              <a:rPr lang="ru-RU" smtClean="0"/>
              <a:t>4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91499" y="127617"/>
            <a:ext cx="5374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cap="all" dirty="0" smtClean="0">
                <a:solidFill>
                  <a:srgbClr val="3333CC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Highly resistant to </a:t>
            </a:r>
            <a:r>
              <a:rPr lang="en-US" sz="2000" b="1" cap="all" dirty="0" smtClean="0">
                <a:solidFill>
                  <a:srgbClr val="3333CC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radiation</a:t>
            </a:r>
            <a:r>
              <a:rPr lang="en-US" b="1" cap="all" dirty="0" smtClean="0">
                <a:solidFill>
                  <a:srgbClr val="3333CC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damage</a:t>
            </a:r>
            <a:endParaRPr lang="ru-RU" dirty="0">
              <a:solidFill>
                <a:srgbClr val="3333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12183" y="3171185"/>
            <a:ext cx="4117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 tracks in spinel irradiated with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430 MeV Kr ions to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fluence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1.1·</a:t>
            </a:r>
            <a:r>
              <a:rPr lang="en-US" sz="1200" dirty="0"/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200" dirty="0" smtClean="0"/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RT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551609" y="4529167"/>
                <a:ext cx="1797800" cy="61824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(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𝑑𝐸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𝑑𝑥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=3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𝑘𝑒𝑉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𝑛𝑚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09" y="4529167"/>
                <a:ext cx="1797800" cy="618246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00" y="4310803"/>
            <a:ext cx="2999061" cy="150550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8109176" y="6225726"/>
            <a:ext cx="4117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Schematic diagram of the radiation-induced microstructure induced by a single ion of 200 MeV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or 350 MeV Au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009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074-73FB-4A68-993A-B3DD2A83BDF0}" type="slidenum">
              <a:rPr lang="ru-RU" smtClean="0"/>
              <a:t>5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5" y="1274458"/>
            <a:ext cx="7486650" cy="41719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860402" y="2412739"/>
            <a:ext cx="397602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Kinoshita. Microstructural evolution of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Irradiated ceramics. In: Radiation effects in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Solids. Eds.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K.Sickafus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E.Kotomin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</a:p>
          <a:p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B.Uberaga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Nato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Science series. V.232, p.193.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01675" y="5598179"/>
            <a:ext cx="837248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Spinel is not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amorphized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electron, neutron and low-energy ion irradiation at T&gt;300 K.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2566092" y="335986"/>
                <a:ext cx="78953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cap="all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  <a:cs typeface="Arial" panose="020B0604020202020204" pitchFamily="34" charset="0"/>
                  </a:rPr>
                  <a:t>Strong resistance to void or cavity formation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</a:rPr>
                          <m:t>𝐌𝐠𝐀𝐥</m:t>
                        </m:r>
                      </m:e>
                      <m:sub>
                        <m:r>
                          <a:rPr lang="en-US" b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</a:rPr>
                          <m:t>𝐎</m:t>
                        </m:r>
                      </m:e>
                      <m:sub>
                        <m:r>
                          <a:rPr lang="en-US" b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US" b="1" cap="all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  <a:cs typeface="Arial" panose="020B0604020202020204" pitchFamily="34" charset="0"/>
                  </a:rPr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092" y="335986"/>
                <a:ext cx="7895303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695" t="-11475" b="-213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264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86378" y="216269"/>
            <a:ext cx="60832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cap="all" dirty="0" smtClean="0">
                <a:solidFill>
                  <a:srgbClr val="3333CC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SWIFT HEAVY ION IRRADIATION PARAMETERS</a:t>
            </a:r>
            <a:endParaRPr lang="ru-RU" sz="2000" dirty="0">
              <a:solidFill>
                <a:srgbClr val="3333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3955" y="747082"/>
            <a:ext cx="52840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Samples were irradiated at IC-100 and U-400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cyclotrons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at room temperature in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FLNR JINR (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Dubna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200273"/>
              </p:ext>
            </p:extLst>
          </p:nvPr>
        </p:nvGraphicFramePr>
        <p:xfrm>
          <a:off x="7015722" y="823184"/>
          <a:ext cx="4307847" cy="246834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311415"/>
                <a:gridCol w="1203818"/>
                <a:gridCol w="867762"/>
                <a:gridCol w="924852"/>
              </a:tblGrid>
              <a:tr h="5762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 type &amp; 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MeV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Fluence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sz="14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400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μm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4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/nm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59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4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4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10</a:t>
                      </a:r>
                      <a:r>
                        <a:rPr lang="en-US" sz="14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8.47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59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Kr, 107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4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14.87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59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Xe, 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10</a:t>
                      </a: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21.97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87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Bi, 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10</a:t>
                      </a: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074-73FB-4A68-993A-B3DD2A83BDF0}" type="slidenum">
              <a:rPr lang="ru-RU" smtClean="0"/>
              <a:t>6</a:t>
            </a:fld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3381467"/>
              </p:ext>
            </p:extLst>
          </p:nvPr>
        </p:nvGraphicFramePr>
        <p:xfrm>
          <a:off x="93927" y="1425041"/>
          <a:ext cx="6921795" cy="5296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2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927" y="1425041"/>
                        <a:ext cx="6921795" cy="52964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884"/>
          <a:stretch/>
        </p:blipFill>
        <p:spPr>
          <a:xfrm>
            <a:off x="6565793" y="3349572"/>
            <a:ext cx="5207706" cy="270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1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07012" y="178646"/>
            <a:ext cx="64521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cap="all" dirty="0" smtClean="0">
                <a:solidFill>
                  <a:srgbClr val="3333CC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I. Photoluminescence measurement setup</a:t>
            </a:r>
            <a:endParaRPr lang="ru-RU" sz="2000" dirty="0">
              <a:solidFill>
                <a:srgbClr val="3333CC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7" y="710021"/>
            <a:ext cx="5615431" cy="545516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899" y="3960270"/>
            <a:ext cx="3294895" cy="2539887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794" y="3965431"/>
            <a:ext cx="3254916" cy="25347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106" y="495249"/>
            <a:ext cx="4908604" cy="32975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5980" y="6500157"/>
            <a:ext cx="114942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Scheme and photo of the experimental setup for PL measurements using confocal scanning microscope NTEGRA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Spectra NT-MDT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5281064" y="1545274"/>
                <a:ext cx="1995127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Scheme of laser light focusing in the near-surface layer of the sample and electronic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nuclear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stopping power </a:t>
                </a:r>
                <a:endPara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1064" y="1545274"/>
                <a:ext cx="1995127" cy="1384995"/>
              </a:xfrm>
              <a:prstGeom prst="rect">
                <a:avLst/>
              </a:prstGeom>
              <a:blipFill rotWithShape="0">
                <a:blip r:embed="rId6"/>
                <a:stretch>
                  <a:fillRect t="-439" b="-35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074-73FB-4A68-993A-B3DD2A83BD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46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128642" y="6376274"/>
            <a:ext cx="2743200" cy="365125"/>
          </a:xfrm>
        </p:spPr>
        <p:txBody>
          <a:bodyPr/>
          <a:lstStyle/>
          <a:p>
            <a:fld id="{30932074-73FB-4A68-993A-B3DD2A83BDF0}" type="slidenum">
              <a:rPr lang="ru-RU" smtClean="0"/>
              <a:t>8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91188" y="313444"/>
            <a:ext cx="81605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cap="all" dirty="0" smtClean="0">
                <a:solidFill>
                  <a:srgbClr val="3333CC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II. Time-resolved </a:t>
            </a:r>
            <a:r>
              <a:rPr lang="en-US" sz="2000" b="1" cap="all" dirty="0" smtClean="0">
                <a:solidFill>
                  <a:srgbClr val="3333CC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Photoluminescence</a:t>
            </a:r>
            <a:r>
              <a:rPr lang="en-US" b="1" cap="all" dirty="0" smtClean="0">
                <a:solidFill>
                  <a:srgbClr val="3333CC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r>
              <a:rPr lang="en-US" b="1" cap="all" dirty="0">
                <a:solidFill>
                  <a:srgbClr val="3333CC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measurement setup</a:t>
            </a:r>
            <a:endParaRPr lang="ru-RU" dirty="0">
              <a:solidFill>
                <a:srgbClr val="3333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94607" y="6011999"/>
            <a:ext cx="73245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7759" y="5365669"/>
            <a:ext cx="73245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Setup for measurement</a:t>
            </a:r>
            <a:r>
              <a:rPr lang="en-US" sz="1400" dirty="0" smtClean="0"/>
              <a:t> </a:t>
            </a: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of the photoluminescence kinetics.</a:t>
            </a: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</a:rPr>
              <a:t>1 – </a:t>
            </a:r>
            <a:r>
              <a:rPr lang="en-US" sz="1400" dirty="0">
                <a:latin typeface="Times New Roman" panose="02020603050405020304" pitchFamily="18" charset="0"/>
              </a:rPr>
              <a:t>H</a:t>
            </a:r>
            <a:r>
              <a:rPr lang="en-US" sz="1400" dirty="0" smtClean="0">
                <a:latin typeface="Times New Roman" panose="02020603050405020304" pitchFamily="18" charset="0"/>
              </a:rPr>
              <a:t>ead of the pulse laser, </a:t>
            </a: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</a:rPr>
              <a:t>2 – Photomultiplier Detector Assembly (PMA 175), </a:t>
            </a: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</a:rPr>
              <a:t>3  </a:t>
            </a:r>
            <a:r>
              <a:rPr lang="en-US" sz="1400" dirty="0">
                <a:latin typeface="Times New Roman" panose="02020603050405020304" pitchFamily="18" charset="0"/>
              </a:rPr>
              <a:t>– </a:t>
            </a:r>
            <a:r>
              <a:rPr lang="en-US" sz="1400" dirty="0" smtClean="0">
                <a:latin typeface="Times New Roman" panose="02020603050405020304" pitchFamily="18" charset="0"/>
              </a:rPr>
              <a:t>Picosecond Diode Laser driver (PDL800-D).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76" y="1445240"/>
            <a:ext cx="7194066" cy="38350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8065411" y="2454079"/>
                <a:ext cx="367100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𝑒𝑥𝑐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=445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𝐹𝑊𝐻𝑀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=80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𝑝𝑠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b="0" dirty="0" smtClean="0"/>
              </a:p>
              <a:p>
                <a:r>
                  <a:rPr lang="en-US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Frequency ~ 1 MHz</a:t>
                </a: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5411" y="2454079"/>
                <a:ext cx="3671005" cy="646331"/>
              </a:xfrm>
              <a:prstGeom prst="rect">
                <a:avLst/>
              </a:prstGeom>
              <a:blipFill rotWithShape="0">
                <a:blip r:embed="rId3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329" y="4287319"/>
            <a:ext cx="3332244" cy="25574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439" y="954447"/>
            <a:ext cx="3250950" cy="1499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411" y="3156908"/>
            <a:ext cx="2228006" cy="114371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0581381" y="3542487"/>
            <a:ext cx="1977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9900914" y="3804990"/>
                <a:ext cx="20217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/>
                        <m:t>TDC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TimeHarp</m:t>
                      </m:r>
                      <m:r>
                        <m:rPr>
                          <m:nor/>
                        </m:rPr>
                        <a:rPr lang="en-US" dirty="0"/>
                        <m:t> 260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0914" y="3804990"/>
                <a:ext cx="2021707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154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New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98841" y="1390982"/>
            <a:ext cx="3265783" cy="418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23697" y="174194"/>
            <a:ext cx="66124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cap="all" dirty="0" smtClean="0">
                <a:solidFill>
                  <a:srgbClr val="3333CC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III. Photoluminescence measurement setup</a:t>
            </a:r>
            <a:endParaRPr lang="ru-RU" sz="2000" dirty="0">
              <a:solidFill>
                <a:srgbClr val="3333CC"/>
              </a:solidFill>
            </a:endParaRPr>
          </a:p>
        </p:txBody>
      </p:sp>
      <p:pic>
        <p:nvPicPr>
          <p:cNvPr id="6" name="Picture 4" descr="New Image Clos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090" y="1371013"/>
            <a:ext cx="3719157" cy="409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4491" y="834504"/>
            <a:ext cx="39966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16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Belarusian State University (Minsk, Belarus)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510991" y="632349"/>
            <a:ext cx="2781531" cy="1477328"/>
          </a:xfrm>
          <a:prstGeom prst="rect">
            <a:avLst/>
          </a:prstGeom>
          <a:ln w="19050"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Excitation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was provided by</a:t>
            </a:r>
          </a:p>
          <a:p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UV (355 nm)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 (473 nm)</a:t>
            </a:r>
          </a:p>
          <a:p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(532 nm)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tationary laser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sources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367464" y="632349"/>
            <a:ext cx="2711744" cy="1446550"/>
          </a:xfrm>
          <a:prstGeom prst="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Registration of the 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emission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Peltier-cooled CCD-matrix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Andor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Technology </a:t>
            </a:r>
            <a:r>
              <a:rPr lang="en-US" dirty="0" smtClean="0">
                <a:latin typeface="Times New Roman" panose="02020603050405020304" pitchFamily="18" charset="0"/>
              </a:rPr>
              <a:t>DU401A-BV</a:t>
            </a:r>
            <a:endParaRPr lang="ru-RU" dirty="0"/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074-73FB-4A68-993A-B3DD2A83BDF0}" type="slidenum">
              <a:rPr lang="ru-RU" smtClean="0"/>
              <a:t>9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217715" y="5470209"/>
            <a:ext cx="7324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Micro Raman spectrometer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Nanofinder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High End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LOTIS TII Japan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Belarus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ombined with a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 </a:t>
            </a: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scanning confocal microscope</a:t>
            </a:r>
            <a:endParaRPr lang="ru-RU" sz="1400" dirty="0"/>
          </a:p>
        </p:txBody>
      </p:sp>
      <p:pic>
        <p:nvPicPr>
          <p:cNvPr id="1026" name="Picture 2" descr="конфокальная микроскопия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437" y="2229967"/>
            <a:ext cx="5411122" cy="438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32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55563</TotalTime>
  <Words>849</Words>
  <Application>Microsoft Office PowerPoint</Application>
  <PresentationFormat>Широкоэкранный</PresentationFormat>
  <Paragraphs>165</Paragraphs>
  <Slides>17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Arial Rounded MT Bold</vt:lpstr>
      <vt:lpstr>Calibri</vt:lpstr>
      <vt:lpstr>Calibri Light</vt:lpstr>
      <vt:lpstr>Cambria Math</vt:lpstr>
      <vt:lpstr>Times New Roman</vt:lpstr>
      <vt:lpstr>Wingdings</vt:lpstr>
      <vt:lpstr>Тема Office</vt:lpstr>
      <vt:lpstr>Graph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 d</dc:creator>
  <cp:lastModifiedBy>k d</cp:lastModifiedBy>
  <cp:revision>321</cp:revision>
  <dcterms:created xsi:type="dcterms:W3CDTF">2022-08-09T07:54:55Z</dcterms:created>
  <dcterms:modified xsi:type="dcterms:W3CDTF">2022-10-25T07:32:09Z</dcterms:modified>
</cp:coreProperties>
</file>