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8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E0747-F1D1-4C4F-85A8-88153DC10D70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DF2A26-A4A5-4B18-AF2B-1809AD69EAFC}">
      <dgm:prSet phldrT="[Текст]"/>
      <dgm:spPr/>
      <dgm:t>
        <a:bodyPr/>
        <a:lstStyle/>
        <a:p>
          <a:r>
            <a:rPr lang="en-US" dirty="0" smtClean="0"/>
            <a:t>High pressure sensors</a:t>
          </a:r>
          <a:endParaRPr lang="ru-RU" dirty="0"/>
        </a:p>
      </dgm:t>
    </dgm:pt>
    <dgm:pt modelId="{F854FF3F-FD62-43CD-80CD-63B01BB898D1}" type="parTrans" cxnId="{24BB49A4-77BE-49F2-8A50-3AEC0CC98FFB}">
      <dgm:prSet/>
      <dgm:spPr/>
      <dgm:t>
        <a:bodyPr/>
        <a:lstStyle/>
        <a:p>
          <a:endParaRPr lang="ru-RU"/>
        </a:p>
      </dgm:t>
    </dgm:pt>
    <dgm:pt modelId="{91E58C4C-AD08-45CB-B189-52D8E0764293}" type="sibTrans" cxnId="{24BB49A4-77BE-49F2-8A50-3AEC0CC98FFB}">
      <dgm:prSet/>
      <dgm:spPr/>
      <dgm:t>
        <a:bodyPr/>
        <a:lstStyle/>
        <a:p>
          <a:endParaRPr lang="ru-RU"/>
        </a:p>
      </dgm:t>
    </dgm:pt>
    <dgm:pt modelId="{ADEE2CD8-ED8E-4028-B5E2-BBA895253CA2}">
      <dgm:prSet phldrT="[Текст]"/>
      <dgm:spPr/>
      <dgm:t>
        <a:bodyPr/>
        <a:lstStyle/>
        <a:p>
          <a:r>
            <a:rPr lang="en-US" dirty="0" smtClean="0"/>
            <a:t>Actuator</a:t>
          </a:r>
          <a:endParaRPr lang="ru-RU" dirty="0"/>
        </a:p>
      </dgm:t>
    </dgm:pt>
    <dgm:pt modelId="{CAE35048-F039-4C45-BF70-1C768E0F58D0}" type="parTrans" cxnId="{679F2FCA-430E-4F85-8E9D-7CAADAEF9BA7}">
      <dgm:prSet/>
      <dgm:spPr/>
      <dgm:t>
        <a:bodyPr/>
        <a:lstStyle/>
        <a:p>
          <a:endParaRPr lang="ru-RU"/>
        </a:p>
      </dgm:t>
    </dgm:pt>
    <dgm:pt modelId="{FAB522EE-DBD4-4C71-8F97-C3FEE4D3AE9B}" type="sibTrans" cxnId="{679F2FCA-430E-4F85-8E9D-7CAADAEF9BA7}">
      <dgm:prSet/>
      <dgm:spPr/>
      <dgm:t>
        <a:bodyPr/>
        <a:lstStyle/>
        <a:p>
          <a:endParaRPr lang="ru-RU"/>
        </a:p>
      </dgm:t>
    </dgm:pt>
    <dgm:pt modelId="{31257F68-B57E-4B5C-B49E-F9C5CDA5F370}">
      <dgm:prSet phldrT="[Текст]"/>
      <dgm:spPr/>
      <dgm:t>
        <a:bodyPr/>
        <a:lstStyle/>
        <a:p>
          <a:r>
            <a:rPr lang="en-US" dirty="0" smtClean="0"/>
            <a:t>Fuel cells technology</a:t>
          </a:r>
          <a:endParaRPr lang="ru-RU" dirty="0"/>
        </a:p>
      </dgm:t>
    </dgm:pt>
    <dgm:pt modelId="{F7D85F0F-004E-4998-B012-EBD7DF7EF114}" type="parTrans" cxnId="{CACC7973-34E0-44A0-8071-65E0B43A9F66}">
      <dgm:prSet/>
      <dgm:spPr/>
      <dgm:t>
        <a:bodyPr/>
        <a:lstStyle/>
        <a:p>
          <a:endParaRPr lang="ru-RU"/>
        </a:p>
      </dgm:t>
    </dgm:pt>
    <dgm:pt modelId="{4AC746B2-574B-41FA-ACD3-5A6D9E9C0945}" type="sibTrans" cxnId="{CACC7973-34E0-44A0-8071-65E0B43A9F66}">
      <dgm:prSet/>
      <dgm:spPr/>
      <dgm:t>
        <a:bodyPr/>
        <a:lstStyle/>
        <a:p>
          <a:endParaRPr lang="ru-RU"/>
        </a:p>
      </dgm:t>
    </dgm:pt>
    <dgm:pt modelId="{8C5C450C-F48C-486D-B13A-9F6BF44B56AF}">
      <dgm:prSet phldrT="[Текст]"/>
      <dgm:spPr/>
      <dgm:t>
        <a:bodyPr/>
        <a:lstStyle/>
        <a:p>
          <a:r>
            <a:rPr lang="en-US" dirty="0" smtClean="0"/>
            <a:t>Energy conversion technology </a:t>
          </a:r>
          <a:endParaRPr lang="ru-RU" dirty="0"/>
        </a:p>
      </dgm:t>
    </dgm:pt>
    <dgm:pt modelId="{1D0DF280-9DE1-4E9F-B4CD-4A916DDE86EC}" type="parTrans" cxnId="{B4E3C15A-946F-44FD-A642-B2FD8874A87A}">
      <dgm:prSet/>
      <dgm:spPr/>
      <dgm:t>
        <a:bodyPr/>
        <a:lstStyle/>
        <a:p>
          <a:endParaRPr lang="ru-RU"/>
        </a:p>
      </dgm:t>
    </dgm:pt>
    <dgm:pt modelId="{C9A072EB-8FA4-4CD2-B17B-510B85647CE2}" type="sibTrans" cxnId="{B4E3C15A-946F-44FD-A642-B2FD8874A87A}">
      <dgm:prSet/>
      <dgm:spPr/>
      <dgm:t>
        <a:bodyPr/>
        <a:lstStyle/>
        <a:p>
          <a:endParaRPr lang="ru-RU"/>
        </a:p>
      </dgm:t>
    </dgm:pt>
    <dgm:pt modelId="{F7EE4A97-1DE8-4E68-AC32-5B3451A1394B}">
      <dgm:prSet phldrT="[Текст]"/>
      <dgm:spPr/>
      <dgm:t>
        <a:bodyPr/>
        <a:lstStyle/>
        <a:p>
          <a:r>
            <a:rPr lang="en-US" dirty="0" smtClean="0"/>
            <a:t>Solid State memory</a:t>
          </a:r>
          <a:endParaRPr lang="ru-RU" dirty="0"/>
        </a:p>
      </dgm:t>
    </dgm:pt>
    <dgm:pt modelId="{BC657397-376D-42CC-A21C-FBAE37CD783D}" type="parTrans" cxnId="{EA902F6D-AF6C-465A-B29D-0CA951AEE271}">
      <dgm:prSet/>
      <dgm:spPr/>
      <dgm:t>
        <a:bodyPr/>
        <a:lstStyle/>
        <a:p>
          <a:endParaRPr lang="ru-RU"/>
        </a:p>
      </dgm:t>
    </dgm:pt>
    <dgm:pt modelId="{A281E122-3D73-4743-9E20-5BBE935FC202}" type="sibTrans" cxnId="{EA902F6D-AF6C-465A-B29D-0CA951AEE271}">
      <dgm:prSet/>
      <dgm:spPr/>
      <dgm:t>
        <a:bodyPr/>
        <a:lstStyle/>
        <a:p>
          <a:endParaRPr lang="ru-RU"/>
        </a:p>
      </dgm:t>
    </dgm:pt>
    <dgm:pt modelId="{09CDB501-F81A-4E20-A13D-E8F7686F7F37}" type="pres">
      <dgm:prSet presAssocID="{789E0747-F1D1-4C4F-85A8-88153DC10D70}" presName="diagram" presStyleCnt="0">
        <dgm:presLayoutVars>
          <dgm:dir/>
          <dgm:resizeHandles val="exact"/>
        </dgm:presLayoutVars>
      </dgm:prSet>
      <dgm:spPr/>
    </dgm:pt>
    <dgm:pt modelId="{44C7D089-B2DC-40BD-83F2-6A7204DFEF8A}" type="pres">
      <dgm:prSet presAssocID="{35DF2A26-A4A5-4B18-AF2B-1809AD69EAFC}" presName="node" presStyleLbl="node1" presStyleIdx="0" presStyleCnt="5">
        <dgm:presLayoutVars>
          <dgm:bulletEnabled val="1"/>
        </dgm:presLayoutVars>
      </dgm:prSet>
      <dgm:spPr/>
    </dgm:pt>
    <dgm:pt modelId="{2205A556-CD89-42DF-9FB1-11BCB653A19D}" type="pres">
      <dgm:prSet presAssocID="{91E58C4C-AD08-45CB-B189-52D8E0764293}" presName="sibTrans" presStyleCnt="0"/>
      <dgm:spPr/>
    </dgm:pt>
    <dgm:pt modelId="{D83F9E68-E57F-40CA-9171-DE33FE1EBF1C}" type="pres">
      <dgm:prSet presAssocID="{ADEE2CD8-ED8E-4028-B5E2-BBA895253CA2}" presName="node" presStyleLbl="node1" presStyleIdx="1" presStyleCnt="5">
        <dgm:presLayoutVars>
          <dgm:bulletEnabled val="1"/>
        </dgm:presLayoutVars>
      </dgm:prSet>
      <dgm:spPr/>
    </dgm:pt>
    <dgm:pt modelId="{ECEE687D-DC17-45D3-9EFF-FC1FADE2ED68}" type="pres">
      <dgm:prSet presAssocID="{FAB522EE-DBD4-4C71-8F97-C3FEE4D3AE9B}" presName="sibTrans" presStyleCnt="0"/>
      <dgm:spPr/>
    </dgm:pt>
    <dgm:pt modelId="{98FA6FA3-41AC-4BE0-B5A0-DB2885150EC6}" type="pres">
      <dgm:prSet presAssocID="{31257F68-B57E-4B5C-B49E-F9C5CDA5F370}" presName="node" presStyleLbl="node1" presStyleIdx="2" presStyleCnt="5">
        <dgm:presLayoutVars>
          <dgm:bulletEnabled val="1"/>
        </dgm:presLayoutVars>
      </dgm:prSet>
      <dgm:spPr/>
    </dgm:pt>
    <dgm:pt modelId="{C20C0469-C13F-4DEC-B824-6EDB55048FB9}" type="pres">
      <dgm:prSet presAssocID="{4AC746B2-574B-41FA-ACD3-5A6D9E9C0945}" presName="sibTrans" presStyleCnt="0"/>
      <dgm:spPr/>
    </dgm:pt>
    <dgm:pt modelId="{A228B143-A913-42CB-8EC9-CCBE0AF74A28}" type="pres">
      <dgm:prSet presAssocID="{8C5C450C-F48C-486D-B13A-9F6BF44B56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DD389-F719-4E8F-868B-BDC9A7670C1C}" type="pres">
      <dgm:prSet presAssocID="{C9A072EB-8FA4-4CD2-B17B-510B85647CE2}" presName="sibTrans" presStyleCnt="0"/>
      <dgm:spPr/>
    </dgm:pt>
    <dgm:pt modelId="{5120026A-DB07-4301-94B2-14418CB0BCDF}" type="pres">
      <dgm:prSet presAssocID="{F7EE4A97-1DE8-4E68-AC32-5B3451A1394B}" presName="node" presStyleLbl="node1" presStyleIdx="4" presStyleCnt="5">
        <dgm:presLayoutVars>
          <dgm:bulletEnabled val="1"/>
        </dgm:presLayoutVars>
      </dgm:prSet>
      <dgm:spPr/>
    </dgm:pt>
  </dgm:ptLst>
  <dgm:cxnLst>
    <dgm:cxn modelId="{24BB49A4-77BE-49F2-8A50-3AEC0CC98FFB}" srcId="{789E0747-F1D1-4C4F-85A8-88153DC10D70}" destId="{35DF2A26-A4A5-4B18-AF2B-1809AD69EAFC}" srcOrd="0" destOrd="0" parTransId="{F854FF3F-FD62-43CD-80CD-63B01BB898D1}" sibTransId="{91E58C4C-AD08-45CB-B189-52D8E0764293}"/>
    <dgm:cxn modelId="{679F2FCA-430E-4F85-8E9D-7CAADAEF9BA7}" srcId="{789E0747-F1D1-4C4F-85A8-88153DC10D70}" destId="{ADEE2CD8-ED8E-4028-B5E2-BBA895253CA2}" srcOrd="1" destOrd="0" parTransId="{CAE35048-F039-4C45-BF70-1C768E0F58D0}" sibTransId="{FAB522EE-DBD4-4C71-8F97-C3FEE4D3AE9B}"/>
    <dgm:cxn modelId="{EA902F6D-AF6C-465A-B29D-0CA951AEE271}" srcId="{789E0747-F1D1-4C4F-85A8-88153DC10D70}" destId="{F7EE4A97-1DE8-4E68-AC32-5B3451A1394B}" srcOrd="4" destOrd="0" parTransId="{BC657397-376D-42CC-A21C-FBAE37CD783D}" sibTransId="{A281E122-3D73-4743-9E20-5BBE935FC202}"/>
    <dgm:cxn modelId="{CACC7973-34E0-44A0-8071-65E0B43A9F66}" srcId="{789E0747-F1D1-4C4F-85A8-88153DC10D70}" destId="{31257F68-B57E-4B5C-B49E-F9C5CDA5F370}" srcOrd="2" destOrd="0" parTransId="{F7D85F0F-004E-4998-B012-EBD7DF7EF114}" sibTransId="{4AC746B2-574B-41FA-ACD3-5A6D9E9C0945}"/>
    <dgm:cxn modelId="{EFE32D05-C5D5-461A-A2E3-A1BB568B4849}" type="presOf" srcId="{31257F68-B57E-4B5C-B49E-F9C5CDA5F370}" destId="{98FA6FA3-41AC-4BE0-B5A0-DB2885150EC6}" srcOrd="0" destOrd="0" presId="urn:microsoft.com/office/officeart/2005/8/layout/default"/>
    <dgm:cxn modelId="{B4FA5B87-FAF0-4366-AA08-53FEA1932937}" type="presOf" srcId="{F7EE4A97-1DE8-4E68-AC32-5B3451A1394B}" destId="{5120026A-DB07-4301-94B2-14418CB0BCDF}" srcOrd="0" destOrd="0" presId="urn:microsoft.com/office/officeart/2005/8/layout/default"/>
    <dgm:cxn modelId="{383A4B0B-9E61-42C7-9E09-570393A87BD5}" type="presOf" srcId="{8C5C450C-F48C-486D-B13A-9F6BF44B56AF}" destId="{A228B143-A913-42CB-8EC9-CCBE0AF74A28}" srcOrd="0" destOrd="0" presId="urn:microsoft.com/office/officeart/2005/8/layout/default"/>
    <dgm:cxn modelId="{B4E3C15A-946F-44FD-A642-B2FD8874A87A}" srcId="{789E0747-F1D1-4C4F-85A8-88153DC10D70}" destId="{8C5C450C-F48C-486D-B13A-9F6BF44B56AF}" srcOrd="3" destOrd="0" parTransId="{1D0DF280-9DE1-4E9F-B4CD-4A916DDE86EC}" sibTransId="{C9A072EB-8FA4-4CD2-B17B-510B85647CE2}"/>
    <dgm:cxn modelId="{4F8FA8D7-4D44-4F0B-9D79-A4E796EF3D78}" type="presOf" srcId="{35DF2A26-A4A5-4B18-AF2B-1809AD69EAFC}" destId="{44C7D089-B2DC-40BD-83F2-6A7204DFEF8A}" srcOrd="0" destOrd="0" presId="urn:microsoft.com/office/officeart/2005/8/layout/default"/>
    <dgm:cxn modelId="{C812B4F8-9F45-4DCF-8B57-09933F4A6CDF}" type="presOf" srcId="{789E0747-F1D1-4C4F-85A8-88153DC10D70}" destId="{09CDB501-F81A-4E20-A13D-E8F7686F7F37}" srcOrd="0" destOrd="0" presId="urn:microsoft.com/office/officeart/2005/8/layout/default"/>
    <dgm:cxn modelId="{66060DD3-EE0C-4ACC-8BCA-282BDFEE6AA9}" type="presOf" srcId="{ADEE2CD8-ED8E-4028-B5E2-BBA895253CA2}" destId="{D83F9E68-E57F-40CA-9171-DE33FE1EBF1C}" srcOrd="0" destOrd="0" presId="urn:microsoft.com/office/officeart/2005/8/layout/default"/>
    <dgm:cxn modelId="{0E83193B-28F3-4F4A-BFDA-C75F1D11E80E}" type="presParOf" srcId="{09CDB501-F81A-4E20-A13D-E8F7686F7F37}" destId="{44C7D089-B2DC-40BD-83F2-6A7204DFEF8A}" srcOrd="0" destOrd="0" presId="urn:microsoft.com/office/officeart/2005/8/layout/default"/>
    <dgm:cxn modelId="{3C280494-0111-4B79-A510-D15C6FB49412}" type="presParOf" srcId="{09CDB501-F81A-4E20-A13D-E8F7686F7F37}" destId="{2205A556-CD89-42DF-9FB1-11BCB653A19D}" srcOrd="1" destOrd="0" presId="urn:microsoft.com/office/officeart/2005/8/layout/default"/>
    <dgm:cxn modelId="{D9E70E1B-B4D9-470E-9F16-F185A94E63DB}" type="presParOf" srcId="{09CDB501-F81A-4E20-A13D-E8F7686F7F37}" destId="{D83F9E68-E57F-40CA-9171-DE33FE1EBF1C}" srcOrd="2" destOrd="0" presId="urn:microsoft.com/office/officeart/2005/8/layout/default"/>
    <dgm:cxn modelId="{AD430569-AD44-4D2D-A2CE-AA69E8508CD0}" type="presParOf" srcId="{09CDB501-F81A-4E20-A13D-E8F7686F7F37}" destId="{ECEE687D-DC17-45D3-9EFF-FC1FADE2ED68}" srcOrd="3" destOrd="0" presId="urn:microsoft.com/office/officeart/2005/8/layout/default"/>
    <dgm:cxn modelId="{3768FA77-EE5D-4D0A-A8B4-89BCE8C5BFD0}" type="presParOf" srcId="{09CDB501-F81A-4E20-A13D-E8F7686F7F37}" destId="{98FA6FA3-41AC-4BE0-B5A0-DB2885150EC6}" srcOrd="4" destOrd="0" presId="urn:microsoft.com/office/officeart/2005/8/layout/default"/>
    <dgm:cxn modelId="{ABE9168B-E79C-4148-A8BA-D082E4C77FCD}" type="presParOf" srcId="{09CDB501-F81A-4E20-A13D-E8F7686F7F37}" destId="{C20C0469-C13F-4DEC-B824-6EDB55048FB9}" srcOrd="5" destOrd="0" presId="urn:microsoft.com/office/officeart/2005/8/layout/default"/>
    <dgm:cxn modelId="{E1C69AC1-77E5-4145-91EF-8BCA1C912EAE}" type="presParOf" srcId="{09CDB501-F81A-4E20-A13D-E8F7686F7F37}" destId="{A228B143-A913-42CB-8EC9-CCBE0AF74A28}" srcOrd="6" destOrd="0" presId="urn:microsoft.com/office/officeart/2005/8/layout/default"/>
    <dgm:cxn modelId="{9BDBD5AA-25DA-4D03-888C-62F192024D69}" type="presParOf" srcId="{09CDB501-F81A-4E20-A13D-E8F7686F7F37}" destId="{8A0DD389-F719-4E8F-868B-BDC9A7670C1C}" srcOrd="7" destOrd="0" presId="urn:microsoft.com/office/officeart/2005/8/layout/default"/>
    <dgm:cxn modelId="{DDACB85D-99B9-43FE-A7CA-2AF079187605}" type="presParOf" srcId="{09CDB501-F81A-4E20-A13D-E8F7686F7F37}" destId="{5120026A-DB07-4301-94B2-14418CB0BCD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7D089-B2DC-40BD-83F2-6A7204DFEF8A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High pressure sensors</a:t>
          </a:r>
          <a:endParaRPr lang="ru-RU" sz="3100" kern="1200" dirty="0"/>
        </a:p>
      </dsp:txBody>
      <dsp:txXfrm>
        <a:off x="0" y="591343"/>
        <a:ext cx="2571749" cy="1543050"/>
      </dsp:txXfrm>
    </dsp:sp>
    <dsp:sp modelId="{D83F9E68-E57F-40CA-9171-DE33FE1EBF1C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Actuator</a:t>
          </a:r>
          <a:endParaRPr lang="ru-RU" sz="3100" kern="1200" dirty="0"/>
        </a:p>
      </dsp:txBody>
      <dsp:txXfrm>
        <a:off x="2828925" y="591343"/>
        <a:ext cx="2571749" cy="1543050"/>
      </dsp:txXfrm>
    </dsp:sp>
    <dsp:sp modelId="{98FA6FA3-41AC-4BE0-B5A0-DB2885150EC6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Fuel cells technology</a:t>
          </a:r>
          <a:endParaRPr lang="ru-RU" sz="3100" kern="1200" dirty="0"/>
        </a:p>
      </dsp:txBody>
      <dsp:txXfrm>
        <a:off x="5657849" y="591343"/>
        <a:ext cx="2571749" cy="1543050"/>
      </dsp:txXfrm>
    </dsp:sp>
    <dsp:sp modelId="{A228B143-A913-42CB-8EC9-CCBE0AF74A28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Energy conversion technology </a:t>
          </a:r>
          <a:endParaRPr lang="ru-RU" sz="3100" kern="1200" dirty="0"/>
        </a:p>
      </dsp:txBody>
      <dsp:txXfrm>
        <a:off x="1414462" y="2391569"/>
        <a:ext cx="2571749" cy="1543050"/>
      </dsp:txXfrm>
    </dsp:sp>
    <dsp:sp modelId="{5120026A-DB07-4301-94B2-14418CB0BCD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Solid State memory</a:t>
          </a:r>
          <a:endParaRPr lang="ru-RU" sz="3100" kern="1200" dirty="0"/>
        </a:p>
      </dsp:txBody>
      <dsp:txXfrm>
        <a:off x="4243387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7F0-A3E7-4C54-AC7F-7655C911568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DBF-4CB5-4A59-8564-FFB75D3BE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8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7F0-A3E7-4C54-AC7F-7655C911568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DBF-4CB5-4A59-8564-FFB75D3BE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6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7F0-A3E7-4C54-AC7F-7655C911568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DBF-4CB5-4A59-8564-FFB75D3BE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7F0-A3E7-4C54-AC7F-7655C911568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DBF-4CB5-4A59-8564-FFB75D3BE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7F0-A3E7-4C54-AC7F-7655C911568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DBF-4CB5-4A59-8564-FFB75D3BE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4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7F0-A3E7-4C54-AC7F-7655C911568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DBF-4CB5-4A59-8564-FFB75D3BE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7F0-A3E7-4C54-AC7F-7655C911568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DBF-4CB5-4A59-8564-FFB75D3BE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1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7F0-A3E7-4C54-AC7F-7655C911568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DBF-4CB5-4A59-8564-FFB75D3BE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2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7F0-A3E7-4C54-AC7F-7655C911568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DBF-4CB5-4A59-8564-FFB75D3BE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7F0-A3E7-4C54-AC7F-7655C911568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DBF-4CB5-4A59-8564-FFB75D3BE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7F0-A3E7-4C54-AC7F-7655C911568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DBF-4CB5-4A59-8564-FFB75D3BE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2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37F0-A3E7-4C54-AC7F-7655C911568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FDBF-4CB5-4A59-8564-FFB75D3BE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A structural phase transition in La</a:t>
            </a:r>
            <a:r>
              <a:rPr lang="en-US" b="1" baseline="-25000" smtClean="0"/>
              <a:t>2</a:t>
            </a:r>
            <a:r>
              <a:rPr lang="en-US" b="1" smtClean="0"/>
              <a:t>Ti</a:t>
            </a:r>
            <a:r>
              <a:rPr lang="en-US" b="1" baseline="-25000" smtClean="0"/>
              <a:t>2</a:t>
            </a:r>
            <a:r>
              <a:rPr lang="en-US" b="1" smtClean="0"/>
              <a:t>O</a:t>
            </a:r>
            <a:r>
              <a:rPr lang="en-US" b="1" baseline="-25000" smtClean="0"/>
              <a:t>7</a:t>
            </a:r>
            <a:r>
              <a:rPr lang="en-US" b="1" smtClean="0"/>
              <a:t> at high pressure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9975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1447800" cy="144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58" y="0"/>
            <a:ext cx="2042242" cy="12192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19100" y="3810092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Lab:  		</a:t>
            </a:r>
            <a:r>
              <a:rPr lang="en-US" b="1" i="1" dirty="0" smtClean="0"/>
              <a:t>Frank Laboratory for nuclear Research (JINR, </a:t>
            </a:r>
            <a:r>
              <a:rPr lang="en-US" b="1" i="1" dirty="0" err="1" smtClean="0"/>
              <a:t>Dubna</a:t>
            </a:r>
            <a:r>
              <a:rPr lang="en-US" b="1" i="1" dirty="0" smtClean="0"/>
              <a:t>, Russia).</a:t>
            </a:r>
            <a:endParaRPr lang="ru-RU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1000" y="41794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Speaker: 		</a:t>
            </a:r>
            <a:r>
              <a:rPr lang="en-US" b="1" i="1" dirty="0" err="1" smtClean="0"/>
              <a:t>Asif</a:t>
            </a:r>
            <a:r>
              <a:rPr lang="en-US" b="1" i="1" dirty="0" smtClean="0"/>
              <a:t> </a:t>
            </a:r>
            <a:r>
              <a:rPr lang="en-US" b="1" i="1" dirty="0" err="1" smtClean="0"/>
              <a:t>Asadov</a:t>
            </a:r>
            <a:r>
              <a:rPr lang="en-US" b="1" i="1" dirty="0" smtClean="0"/>
              <a:t>.</a:t>
            </a:r>
            <a:endParaRPr lang="ru-RU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1000" y="4578927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Authors : 	</a:t>
            </a:r>
            <a:r>
              <a:rPr lang="en-US" b="1" i="1" dirty="0" smtClean="0"/>
              <a:t>A.G</a:t>
            </a:r>
            <a:r>
              <a:rPr lang="en-US" b="1" i="1" dirty="0"/>
              <a:t>. Asadov</a:t>
            </a:r>
            <a:r>
              <a:rPr lang="en-US" b="1" i="1" baseline="30000" dirty="0"/>
              <a:t>1,2</a:t>
            </a:r>
            <a:r>
              <a:rPr lang="en-US" b="1" i="1" dirty="0"/>
              <a:t>, D.P. Kozlenko</a:t>
            </a:r>
            <a:r>
              <a:rPr lang="en-US" b="1" i="1" baseline="30000" dirty="0"/>
              <a:t>2</a:t>
            </a:r>
            <a:r>
              <a:rPr lang="en-US" b="1" i="1" dirty="0"/>
              <a:t>, A. Mammadov</a:t>
            </a:r>
            <a:r>
              <a:rPr lang="en-US" b="1" i="1" baseline="30000" dirty="0"/>
              <a:t>1</a:t>
            </a:r>
            <a:r>
              <a:rPr lang="en-US" b="1" i="1" dirty="0"/>
              <a:t>, R. Mehdiyeva</a:t>
            </a:r>
            <a:r>
              <a:rPr lang="en-US" b="1" i="1" baseline="30000" dirty="0"/>
              <a:t>1</a:t>
            </a:r>
            <a:r>
              <a:rPr lang="en-US" b="1" i="1" dirty="0"/>
              <a:t>, </a:t>
            </a:r>
            <a:endParaRPr lang="en-US" b="1" i="1" dirty="0" smtClean="0"/>
          </a:p>
          <a:p>
            <a:r>
              <a:rPr lang="en-US" b="1" i="1" dirty="0"/>
              <a:t>	</a:t>
            </a:r>
            <a:r>
              <a:rPr lang="en-US" b="1" i="1" dirty="0" smtClean="0"/>
              <a:t>	S.E</a:t>
            </a:r>
            <a:r>
              <a:rPr lang="en-US" b="1" i="1" dirty="0"/>
              <a:t>. </a:t>
            </a:r>
            <a:r>
              <a:rPr lang="en-US" b="1" i="1" dirty="0" smtClean="0"/>
              <a:t>Kichanov</a:t>
            </a:r>
            <a:r>
              <a:rPr lang="en-US" b="1" i="1" baseline="30000" dirty="0" smtClean="0"/>
              <a:t>2</a:t>
            </a:r>
            <a:r>
              <a:rPr lang="en-US" b="1" i="1" dirty="0"/>
              <a:t>, </a:t>
            </a:r>
            <a:r>
              <a:rPr lang="en-US" b="1" i="1" dirty="0" smtClean="0"/>
              <a:t>E.V</a:t>
            </a:r>
            <a:r>
              <a:rPr lang="en-US" b="1" i="1" dirty="0"/>
              <a:t>. Lukin</a:t>
            </a:r>
            <a:r>
              <a:rPr lang="en-US" b="1" i="1" baseline="30000" dirty="0"/>
              <a:t>2</a:t>
            </a:r>
            <a:r>
              <a:rPr lang="en-US" b="1" i="1" dirty="0"/>
              <a:t>, O.N. Lis</a:t>
            </a:r>
            <a:r>
              <a:rPr lang="en-US" b="1" i="1" baseline="30000" dirty="0"/>
              <a:t>2</a:t>
            </a:r>
            <a:r>
              <a:rPr lang="en-US" b="1" i="1" dirty="0"/>
              <a:t>, A.V. </a:t>
            </a:r>
            <a:r>
              <a:rPr lang="en-US" b="1" i="1" dirty="0" smtClean="0"/>
              <a:t>Rutkauskas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.</a:t>
            </a:r>
            <a:endParaRPr lang="ru-RU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2900" y="5225258"/>
            <a:ext cx="8572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Collaborations: 	</a:t>
            </a:r>
            <a:r>
              <a:rPr lang="en-US" b="1" i="1" baseline="30000" dirty="0" smtClean="0"/>
              <a:t>1</a:t>
            </a:r>
            <a:r>
              <a:rPr lang="en-US" b="1" i="1" dirty="0" smtClean="0"/>
              <a:t> </a:t>
            </a:r>
            <a:r>
              <a:rPr lang="en-US" b="1" i="1" dirty="0"/>
              <a:t>Institute of Physics, Azerbaijan National Academy of Sciences, </a:t>
            </a:r>
            <a:r>
              <a:rPr lang="en-US" b="1" i="1" dirty="0" smtClean="0"/>
              <a:t>			Baku </a:t>
            </a:r>
            <a:r>
              <a:rPr lang="en-US" b="1" i="1" dirty="0"/>
              <a:t>AZ-1143, Azerbaijan.</a:t>
            </a:r>
            <a:endParaRPr lang="ru-RU" b="1" i="1" dirty="0"/>
          </a:p>
          <a:p>
            <a:r>
              <a:rPr lang="en-US" b="1" i="1" baseline="30000" dirty="0" smtClean="0"/>
              <a:t>		2</a:t>
            </a:r>
            <a:r>
              <a:rPr lang="en-US" b="1" i="1" dirty="0" smtClean="0"/>
              <a:t> </a:t>
            </a:r>
            <a:r>
              <a:rPr lang="en-GB" b="1" i="1" dirty="0"/>
              <a:t>Frank Laboratory of Neutron Physics, JINR, 141980 </a:t>
            </a:r>
            <a:r>
              <a:rPr lang="en-GB" b="1" i="1" dirty="0" err="1"/>
              <a:t>Dubna</a:t>
            </a:r>
            <a:r>
              <a:rPr lang="en-GB" b="1" i="1" dirty="0"/>
              <a:t>, </a:t>
            </a:r>
            <a:r>
              <a:rPr lang="en-GB" b="1" i="1" dirty="0" smtClean="0"/>
              <a:t>Russia</a:t>
            </a:r>
            <a:r>
              <a:rPr lang="en-US" b="1" i="1" dirty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149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9600" y="6400800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Asif</a:t>
            </a:r>
            <a:r>
              <a:rPr lang="en-US" i="1" dirty="0" smtClean="0"/>
              <a:t> </a:t>
            </a:r>
            <a:r>
              <a:rPr lang="en-US" i="1" dirty="0" err="1" smtClean="0"/>
              <a:t>Asadov</a:t>
            </a:r>
            <a:r>
              <a:rPr lang="en-US" i="1" dirty="0" smtClean="0"/>
              <a:t> 		AYSS-2022 		Condense </a:t>
            </a:r>
            <a:r>
              <a:rPr lang="en-US" i="1" dirty="0"/>
              <a:t>M</a:t>
            </a:r>
            <a:r>
              <a:rPr lang="en-US" i="1" dirty="0" smtClean="0"/>
              <a:t>atter Physics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9604" y="76200"/>
            <a:ext cx="8615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Raman spectroscopy measurements.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400" b="1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946270"/>
              </p:ext>
            </p:extLst>
          </p:nvPr>
        </p:nvGraphicFramePr>
        <p:xfrm>
          <a:off x="285749" y="934906"/>
          <a:ext cx="5867400" cy="386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Graph" r:id="rId3" imgW="2920320" imgH="2532240" progId="Origin95.Graph">
                  <p:embed/>
                </p:oleObj>
              </mc:Choice>
              <mc:Fallback>
                <p:oleObj name="Graph" r:id="rId3" imgW="2920320" imgH="2532240" progId="Origin95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9" y="934906"/>
                        <a:ext cx="5867400" cy="3865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635236"/>
              </p:ext>
            </p:extLst>
          </p:nvPr>
        </p:nvGraphicFramePr>
        <p:xfrm>
          <a:off x="6037263" y="907197"/>
          <a:ext cx="2497137" cy="366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Graph" r:id="rId5" imgW="1637280" imgH="2435760" progId="Origin95.Graph">
                  <p:embed/>
                </p:oleObj>
              </mc:Choice>
              <mc:Fallback>
                <p:oleObj name="Graph" r:id="rId5" imgW="1637280" imgH="2435760" progId="Origin95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907197"/>
                        <a:ext cx="2497137" cy="3664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8262" y="4743271"/>
            <a:ext cx="8492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low frequency vibration modes in the wavelength range </a:t>
            </a:r>
            <a:r>
              <a:rPr lang="en-US" b="1" dirty="0"/>
              <a:t>50–490 cm</a:t>
            </a:r>
            <a:r>
              <a:rPr lang="en-US" b="1" baseline="30000" dirty="0"/>
              <a:t>-1 </a:t>
            </a:r>
            <a:r>
              <a:rPr lang="en-US" dirty="0"/>
              <a:t>can be attributed to the </a:t>
            </a:r>
            <a:r>
              <a:rPr lang="en-US" b="1" dirty="0"/>
              <a:t>La–O vibrations</a:t>
            </a:r>
            <a:r>
              <a:rPr lang="en-US" dirty="0"/>
              <a:t>; the modes in the range </a:t>
            </a:r>
            <a:r>
              <a:rPr lang="en-US" b="1" dirty="0"/>
              <a:t>490–575 cm</a:t>
            </a:r>
            <a:r>
              <a:rPr lang="en-US" b="1" baseline="30000" dirty="0"/>
              <a:t>-1</a:t>
            </a:r>
            <a:r>
              <a:rPr lang="en-US" b="1" dirty="0"/>
              <a:t> </a:t>
            </a:r>
            <a:r>
              <a:rPr lang="en-US" dirty="0"/>
              <a:t>associated with the </a:t>
            </a:r>
            <a:r>
              <a:rPr lang="en-US" b="1" dirty="0"/>
              <a:t>vibrations of the distorted TiO</a:t>
            </a:r>
            <a:r>
              <a:rPr lang="en-US" b="1" baseline="-25000" dirty="0"/>
              <a:t>6</a:t>
            </a:r>
            <a:r>
              <a:rPr lang="en-US" b="1" dirty="0"/>
              <a:t> </a:t>
            </a:r>
            <a:r>
              <a:rPr lang="en-US" b="1" dirty="0" err="1"/>
              <a:t>octahedra</a:t>
            </a:r>
            <a:r>
              <a:rPr lang="en-US" dirty="0"/>
              <a:t>; the symmetric and asymmetric </a:t>
            </a:r>
            <a:r>
              <a:rPr lang="en-US" b="1" dirty="0"/>
              <a:t>stretching modes of the of Ti–O vibrations </a:t>
            </a:r>
            <a:r>
              <a:rPr lang="en-US" dirty="0"/>
              <a:t>are located in the range of </a:t>
            </a:r>
            <a:r>
              <a:rPr lang="en-US" b="1" dirty="0"/>
              <a:t>785-814 cm</a:t>
            </a:r>
            <a:r>
              <a:rPr lang="en-US" b="1" baseline="30000" dirty="0"/>
              <a:t>-1 </a:t>
            </a:r>
            <a:r>
              <a:rPr lang="en-US" b="1" baseline="-25000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69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9600" y="6400800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Asif</a:t>
            </a:r>
            <a:r>
              <a:rPr lang="en-US" i="1" dirty="0" smtClean="0"/>
              <a:t> </a:t>
            </a:r>
            <a:r>
              <a:rPr lang="en-US" i="1" dirty="0" err="1" smtClean="0"/>
              <a:t>Asadov</a:t>
            </a:r>
            <a:r>
              <a:rPr lang="en-US" i="1" dirty="0" smtClean="0"/>
              <a:t> 		AYSS-2022 		Condense </a:t>
            </a:r>
            <a:r>
              <a:rPr lang="en-US" i="1" dirty="0"/>
              <a:t>M</a:t>
            </a:r>
            <a:r>
              <a:rPr lang="en-US" i="1" dirty="0" smtClean="0"/>
              <a:t>atter Physics</a:t>
            </a:r>
            <a:endParaRPr lang="ru-RU" i="1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023844"/>
              </p:ext>
            </p:extLst>
          </p:nvPr>
        </p:nvGraphicFramePr>
        <p:xfrm>
          <a:off x="586408" y="0"/>
          <a:ext cx="3909392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Graph" r:id="rId3" imgW="3316680" imgH="2791800" progId="Origin95.Graph">
                  <p:embed/>
                </p:oleObj>
              </mc:Choice>
              <mc:Fallback>
                <p:oleObj name="Graph" r:id="rId3" imgW="3316680" imgH="2791800" progId="Origin95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08" y="0"/>
                        <a:ext cx="3909392" cy="327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52773"/>
              </p:ext>
            </p:extLst>
          </p:nvPr>
        </p:nvGraphicFramePr>
        <p:xfrm>
          <a:off x="4572001" y="0"/>
          <a:ext cx="4267199" cy="3335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Graph" r:id="rId5" imgW="3625920" imgH="2842920" progId="Origin95.Graph">
                  <p:embed/>
                </p:oleObj>
              </mc:Choice>
              <mc:Fallback>
                <p:oleObj name="Graph" r:id="rId5" imgW="3625920" imgH="2842920" progId="Origin95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0"/>
                        <a:ext cx="4267199" cy="33359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0500" y="3505200"/>
            <a:ext cx="8763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dependences of the relative displacement of La</a:t>
            </a:r>
            <a:r>
              <a:rPr lang="en-US" baseline="30000" dirty="0"/>
              <a:t>3+ </a:t>
            </a:r>
            <a:r>
              <a:rPr lang="en-US" dirty="0"/>
              <a:t>ions relative to each other are shown in </a:t>
            </a:r>
            <a:r>
              <a:rPr lang="en-US" dirty="0" smtClean="0"/>
              <a:t>the Figure (a) . </a:t>
            </a:r>
            <a:r>
              <a:rPr lang="en-US" dirty="0"/>
              <a:t>There are the changes in the relative distance </a:t>
            </a:r>
            <a:r>
              <a:rPr lang="en-US" dirty="0">
                <a:sym typeface="Symbol"/>
              </a:rPr>
              <a:t></a:t>
            </a:r>
            <a:r>
              <a:rPr lang="en-US" dirty="0"/>
              <a:t> between lanthanum ions in different crystallographic positions. After the phase transition </a:t>
            </a:r>
            <a:r>
              <a:rPr lang="en-US" b="1" dirty="0"/>
              <a:t>above</a:t>
            </a:r>
            <a:r>
              <a:rPr lang="en-US" dirty="0"/>
              <a:t> </a:t>
            </a:r>
            <a:r>
              <a:rPr lang="en-US" b="1" dirty="0"/>
              <a:t>16.3 </a:t>
            </a:r>
            <a:r>
              <a:rPr lang="en-US" b="1" dirty="0" err="1"/>
              <a:t>GPa</a:t>
            </a:r>
            <a:r>
              <a:rPr lang="en-US" dirty="0"/>
              <a:t>, </a:t>
            </a:r>
            <a:r>
              <a:rPr lang="en-US" b="1" dirty="0"/>
              <a:t>an increase in the magnitude of the displacement of rare-earth ions is observed, </a:t>
            </a:r>
            <a:r>
              <a:rPr lang="en-US" dirty="0"/>
              <a:t>which indicates the grow of a disordering of the crystal structure of La</a:t>
            </a:r>
            <a:r>
              <a:rPr lang="en-US" baseline="-25000" dirty="0"/>
              <a:t>2</a:t>
            </a:r>
            <a:r>
              <a:rPr lang="en-US" dirty="0"/>
              <a:t>Ti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7</a:t>
            </a:r>
            <a:r>
              <a:rPr lang="en-US" dirty="0"/>
              <a:t> at high pressure</a:t>
            </a:r>
            <a:r>
              <a:rPr lang="en-US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Raman spectra doublet at </a:t>
            </a:r>
            <a:r>
              <a:rPr lang="en-US" b="1" dirty="0"/>
              <a:t>~790 cm</a:t>
            </a:r>
            <a:r>
              <a:rPr lang="en-US" b="1" baseline="30000" dirty="0"/>
              <a:t>-1</a:t>
            </a:r>
            <a:r>
              <a:rPr lang="en-US" b="1" dirty="0"/>
              <a:t> </a:t>
            </a:r>
            <a:r>
              <a:rPr lang="en-US" b="1" dirty="0"/>
              <a:t> </a:t>
            </a:r>
            <a:r>
              <a:rPr lang="en-US" dirty="0" smtClean="0"/>
              <a:t>Figure (b) which </a:t>
            </a:r>
            <a:r>
              <a:rPr lang="en-US" dirty="0"/>
              <a:t>is </a:t>
            </a:r>
            <a:r>
              <a:rPr lang="en-US" b="1" dirty="0"/>
              <a:t>associated with a distortion of the TiO</a:t>
            </a:r>
            <a:r>
              <a:rPr lang="en-US" b="1" baseline="-25000" dirty="0"/>
              <a:t>6</a:t>
            </a:r>
            <a:r>
              <a:rPr lang="en-US" b="1" dirty="0"/>
              <a:t> </a:t>
            </a:r>
            <a:r>
              <a:rPr lang="en-US" b="1" dirty="0" err="1"/>
              <a:t>octahedra</a:t>
            </a:r>
            <a:r>
              <a:rPr lang="en-US" dirty="0"/>
              <a:t>, have similar behavior under </a:t>
            </a:r>
            <a:r>
              <a:rPr lang="en-US" dirty="0" smtClean="0"/>
              <a:t>pressure. </a:t>
            </a:r>
            <a:r>
              <a:rPr lang="en-US" dirty="0"/>
              <a:t>Then the pressure increases, a slight </a:t>
            </a:r>
            <a:r>
              <a:rPr lang="en-US" b="1" dirty="0" err="1"/>
              <a:t>symmetrization</a:t>
            </a:r>
            <a:r>
              <a:rPr lang="en-US" b="1" dirty="0"/>
              <a:t> of the TiO</a:t>
            </a:r>
            <a:r>
              <a:rPr lang="en-US" b="1" baseline="-25000" dirty="0"/>
              <a:t>6</a:t>
            </a:r>
            <a:r>
              <a:rPr lang="en-US" b="1" dirty="0"/>
              <a:t> </a:t>
            </a:r>
            <a:r>
              <a:rPr lang="en-US" b="1" dirty="0" err="1"/>
              <a:t>octahedra</a:t>
            </a:r>
            <a:r>
              <a:rPr lang="en-US" b="1" dirty="0"/>
              <a:t> </a:t>
            </a:r>
            <a:r>
              <a:rPr lang="en-US" dirty="0"/>
              <a:t>is observed, but after the phase transition, the </a:t>
            </a:r>
            <a:r>
              <a:rPr lang="en-US" dirty="0" err="1"/>
              <a:t>octahedra</a:t>
            </a:r>
            <a:r>
              <a:rPr lang="en-US" dirty="0"/>
              <a:t> distortions begin to increase.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4600" y="32120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a)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00800" y="32120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69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Neutron diffraction confirms that, at ambient conditions La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structure is </a:t>
            </a:r>
            <a:r>
              <a:rPr lang="en-US" sz="2000" b="1" dirty="0" smtClean="0">
                <a:solidFill>
                  <a:srgbClr val="FF0000"/>
                </a:solidFill>
              </a:rPr>
              <a:t>P2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 monoclinic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unit cell parameters : 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a </a:t>
            </a:r>
            <a:r>
              <a:rPr lang="en-US" sz="2000" b="1" i="1" dirty="0">
                <a:solidFill>
                  <a:srgbClr val="FF0000"/>
                </a:solidFill>
              </a:rPr>
              <a:t>= </a:t>
            </a:r>
            <a:r>
              <a:rPr lang="en-US" sz="2000" b="1" dirty="0">
                <a:solidFill>
                  <a:srgbClr val="FF0000"/>
                </a:solidFill>
              </a:rPr>
              <a:t>7.752(4)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GB" sz="2000" b="1" i="1" dirty="0">
                <a:solidFill>
                  <a:srgbClr val="FF0000"/>
                </a:solidFill>
              </a:rPr>
              <a:t>Å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b </a:t>
            </a:r>
            <a:r>
              <a:rPr lang="en-US" sz="2000" b="1" i="1" dirty="0">
                <a:solidFill>
                  <a:srgbClr val="FF0000"/>
                </a:solidFill>
              </a:rPr>
              <a:t>= </a:t>
            </a:r>
            <a:r>
              <a:rPr lang="en-US" sz="2000" b="1" dirty="0">
                <a:solidFill>
                  <a:srgbClr val="FF0000"/>
                </a:solidFill>
              </a:rPr>
              <a:t>5.510(2)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GB" sz="2000" b="1" i="1" dirty="0">
                <a:solidFill>
                  <a:srgbClr val="FF0000"/>
                </a:solidFill>
              </a:rPr>
              <a:t>Å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       c </a:t>
            </a:r>
            <a:r>
              <a:rPr lang="en-US" sz="2000" b="1" i="1" dirty="0">
                <a:solidFill>
                  <a:srgbClr val="FF0000"/>
                </a:solidFill>
              </a:rPr>
              <a:t>= </a:t>
            </a:r>
            <a:r>
              <a:rPr lang="en-US" sz="2000" b="1" dirty="0">
                <a:solidFill>
                  <a:srgbClr val="FF0000"/>
                </a:solidFill>
              </a:rPr>
              <a:t>12.962(3) </a:t>
            </a:r>
            <a:r>
              <a:rPr lang="en-GB" sz="2000" b="1" i="1" dirty="0">
                <a:solidFill>
                  <a:srgbClr val="FF0000"/>
                </a:solidFill>
              </a:rPr>
              <a:t>Å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ru-RU" sz="2000" b="1" i="1" dirty="0">
                <a:solidFill>
                  <a:srgbClr val="FF0000"/>
                </a:solidFill>
              </a:rPr>
              <a:t>β</a:t>
            </a:r>
            <a:r>
              <a:rPr lang="en-US" sz="2000" b="1" i="1" dirty="0">
                <a:solidFill>
                  <a:srgbClr val="FF0000"/>
                </a:solidFill>
              </a:rPr>
              <a:t> = </a:t>
            </a:r>
            <a:r>
              <a:rPr lang="en-US" sz="2000" b="1" dirty="0">
                <a:solidFill>
                  <a:srgbClr val="FF0000"/>
                </a:solidFill>
              </a:rPr>
              <a:t>98.7(2)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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sz="2400" dirty="0" smtClean="0"/>
          </a:p>
          <a:p>
            <a:pPr marL="457200" indent="-457200">
              <a:buAutoNum type="arabicPeriod" startAt="2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X- ray diffraction spectrum of La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distinctive differences observed for low and high pressure region. The structure of high pressure spectrum allow us to model this phase as </a:t>
            </a:r>
            <a:r>
              <a:rPr lang="en-US" sz="2000" b="1" dirty="0" smtClean="0">
                <a:solidFill>
                  <a:srgbClr val="FF0000"/>
                </a:solidFill>
              </a:rPr>
              <a:t>P2 monoclinic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This kind of phase transition happen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 </a:t>
            </a:r>
            <a:r>
              <a:rPr lang="en-US" sz="2000" b="1" dirty="0">
                <a:solidFill>
                  <a:srgbClr val="FF0000"/>
                </a:solidFill>
              </a:rPr>
              <a:t>P≈17.3 </a:t>
            </a:r>
            <a:r>
              <a:rPr lang="en-US" sz="2000" b="1" dirty="0" err="1" smtClean="0">
                <a:solidFill>
                  <a:srgbClr val="FF0000"/>
                </a:solidFill>
              </a:rPr>
              <a:t>Gpa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indent="-457200">
              <a:buAutoNum type="arabicPeriod" startAt="2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Phase Transition related with displacement of La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0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ions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unit cell and distortion of </a:t>
            </a:r>
            <a:r>
              <a:rPr lang="en-US" sz="2000" b="1" dirty="0" smtClean="0">
                <a:solidFill>
                  <a:srgbClr val="FF0000"/>
                </a:solidFill>
              </a:rPr>
              <a:t>TiO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6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octahedrons.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Raman spectrum confirms phase transition at high pressure region which is happen at exactly in </a:t>
            </a:r>
            <a:r>
              <a:rPr lang="en-US" sz="2000" b="1" dirty="0" smtClean="0">
                <a:solidFill>
                  <a:srgbClr val="FF0000"/>
                </a:solidFill>
              </a:rPr>
              <a:t>vibration of distorted TiO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6</a:t>
            </a:r>
            <a:r>
              <a:rPr lang="en-US" sz="2000" b="1" dirty="0" smtClean="0">
                <a:solidFill>
                  <a:srgbClr val="FF0000"/>
                </a:solidFill>
              </a:rPr>
              <a:t> octahedrons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modes and </a:t>
            </a:r>
            <a:r>
              <a:rPr lang="en-US" sz="2000" b="1" dirty="0" smtClean="0">
                <a:solidFill>
                  <a:srgbClr val="FF0000"/>
                </a:solidFill>
              </a:rPr>
              <a:t>Ti-O stretch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modes region.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9600" y="6400800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Asif</a:t>
            </a:r>
            <a:r>
              <a:rPr lang="en-US" i="1" dirty="0" smtClean="0"/>
              <a:t> </a:t>
            </a:r>
            <a:r>
              <a:rPr lang="en-US" i="1" dirty="0" err="1" smtClean="0"/>
              <a:t>Asadov</a:t>
            </a:r>
            <a:r>
              <a:rPr lang="en-US" i="1" dirty="0" smtClean="0"/>
              <a:t> 		AYSS-2022 		Condense </a:t>
            </a:r>
            <a:r>
              <a:rPr lang="en-US" i="1" dirty="0"/>
              <a:t>M</a:t>
            </a:r>
            <a:r>
              <a:rPr lang="en-US" i="1" dirty="0" smtClean="0"/>
              <a:t>atter Physics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669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7645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Thank for your attention!!!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9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Usage areas</a:t>
            </a:r>
            <a:endParaRPr lang="ru-RU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1460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9600" y="6400800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Asif</a:t>
            </a:r>
            <a:r>
              <a:rPr lang="en-US" i="1" dirty="0" smtClean="0"/>
              <a:t> </a:t>
            </a:r>
            <a:r>
              <a:rPr lang="en-US" i="1" dirty="0" err="1" smtClean="0"/>
              <a:t>Asadov</a:t>
            </a:r>
            <a:r>
              <a:rPr lang="en-US" i="1" dirty="0" smtClean="0"/>
              <a:t> 		AYSS-2022 		Condense </a:t>
            </a:r>
            <a:r>
              <a:rPr lang="en-US" i="1" dirty="0"/>
              <a:t>M</a:t>
            </a:r>
            <a:r>
              <a:rPr lang="en-US" i="1" dirty="0" smtClean="0"/>
              <a:t>atter Physics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065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Measurments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1981200"/>
          </a:xfrm>
        </p:spPr>
        <p:txBody>
          <a:bodyPr>
            <a:normAutofit/>
          </a:bodyPr>
          <a:lstStyle/>
          <a:p>
            <a:r>
              <a:rPr lang="en-US" b="1" dirty="0" smtClean="0"/>
              <a:t>Neutron diffraction at ambient condition (DN-6):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9600" y="6400800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Asif</a:t>
            </a:r>
            <a:r>
              <a:rPr lang="en-US" i="1" dirty="0" smtClean="0"/>
              <a:t> </a:t>
            </a:r>
            <a:r>
              <a:rPr lang="en-US" i="1" dirty="0" err="1" smtClean="0"/>
              <a:t>Asadov</a:t>
            </a:r>
            <a:r>
              <a:rPr lang="en-US" i="1" dirty="0" smtClean="0"/>
              <a:t> 		AYSS-2022 		Condense </a:t>
            </a:r>
            <a:r>
              <a:rPr lang="en-US" i="1" dirty="0"/>
              <a:t>M</a:t>
            </a:r>
            <a:r>
              <a:rPr lang="en-US" i="1" dirty="0" smtClean="0"/>
              <a:t>atter Physics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1"/>
            <a:ext cx="8001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7"/>
          <p:cNvSpPr txBox="1">
            <a:spLocks/>
          </p:cNvSpPr>
          <p:nvPr/>
        </p:nvSpPr>
        <p:spPr>
          <a:xfrm>
            <a:off x="152400" y="4419600"/>
            <a:ext cx="88392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The crystal structure of </a:t>
            </a:r>
            <a:r>
              <a:rPr lang="en-US" dirty="0"/>
              <a:t>La</a:t>
            </a:r>
            <a:r>
              <a:rPr lang="en-US" baseline="-25000" dirty="0"/>
              <a:t>2</a:t>
            </a:r>
            <a:r>
              <a:rPr lang="en-US" dirty="0"/>
              <a:t>Ti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7 </a:t>
            </a:r>
            <a:r>
              <a:rPr lang="en-US" dirty="0"/>
              <a:t>was tested by neutron diffraction method</a:t>
            </a:r>
            <a:r>
              <a:rPr lang="en-GB" dirty="0"/>
              <a:t>, which allows determination of light oxygen atoms coordinates with much better </a:t>
            </a:r>
            <a:r>
              <a:rPr lang="en-GB" dirty="0" smtClean="0"/>
              <a:t>accuracy. The </a:t>
            </a:r>
            <a:r>
              <a:rPr lang="en-GB" dirty="0"/>
              <a:t>neutron powder diffraction measurement at ambient conditions was performed with the </a:t>
            </a:r>
            <a:r>
              <a:rPr lang="en-GB" b="1" dirty="0"/>
              <a:t>DN-6 </a:t>
            </a:r>
            <a:r>
              <a:rPr lang="en-GB" b="1" dirty="0" err="1"/>
              <a:t>diffractometer</a:t>
            </a:r>
            <a:r>
              <a:rPr lang="en-GB" b="1" dirty="0"/>
              <a:t> </a:t>
            </a:r>
            <a:r>
              <a:rPr lang="en-GB" dirty="0" smtClean="0"/>
              <a:t>at </a:t>
            </a:r>
            <a:r>
              <a:rPr lang="en-GB" dirty="0"/>
              <a:t>the </a:t>
            </a:r>
            <a:r>
              <a:rPr lang="en-GB" b="1" dirty="0"/>
              <a:t>IBR-2 high-flux pulsed reactor (FLNP JINR, </a:t>
            </a:r>
            <a:r>
              <a:rPr lang="en-GB" b="1" dirty="0" err="1"/>
              <a:t>Dubna</a:t>
            </a:r>
            <a:r>
              <a:rPr lang="en-GB" b="1" dirty="0"/>
              <a:t>, Russia</a:t>
            </a:r>
            <a:r>
              <a:rPr lang="en-GB" b="1" dirty="0" smtClean="0"/>
              <a:t>)</a:t>
            </a:r>
            <a:r>
              <a:rPr lang="en-GB" dirty="0" smtClean="0"/>
              <a:t>.</a:t>
            </a:r>
            <a:r>
              <a:rPr lang="en-GB" b="1" dirty="0" smtClean="0"/>
              <a:t> </a:t>
            </a:r>
            <a:r>
              <a:rPr lang="en-GB" dirty="0"/>
              <a:t>Diffraction patterns were collected at scattering angles </a:t>
            </a:r>
            <a:r>
              <a:rPr lang="en-GB" b="1" i="1" dirty="0"/>
              <a:t>2</a:t>
            </a:r>
            <a:r>
              <a:rPr lang="en-GB" b="1" i="1" dirty="0">
                <a:sym typeface="Symbol"/>
              </a:rPr>
              <a:t></a:t>
            </a:r>
            <a:r>
              <a:rPr lang="en-GB" b="1" dirty="0"/>
              <a:t>=90</a:t>
            </a:r>
            <a:r>
              <a:rPr lang="en-GB" b="1" dirty="0">
                <a:sym typeface="Symbol"/>
              </a:rPr>
              <a:t></a:t>
            </a:r>
            <a:r>
              <a:rPr lang="en-GB" dirty="0"/>
              <a:t>. The spectrometer resolution at </a:t>
            </a:r>
            <a:r>
              <a:rPr lang="en-GB" b="1" i="1" dirty="0">
                <a:sym typeface="Symbol"/>
              </a:rPr>
              <a:t></a:t>
            </a:r>
            <a:r>
              <a:rPr lang="en-GB" b="1" dirty="0"/>
              <a:t> = 2 Å is </a:t>
            </a:r>
            <a:r>
              <a:rPr lang="en-GB" b="1" i="1" dirty="0">
                <a:sym typeface="Symbol"/>
              </a:rPr>
              <a:t></a:t>
            </a:r>
            <a:r>
              <a:rPr lang="en-GB" b="1" i="1" dirty="0"/>
              <a:t>d/d</a:t>
            </a:r>
            <a:r>
              <a:rPr lang="en-GB" b="1" dirty="0"/>
              <a:t> = 0.022 </a:t>
            </a:r>
            <a:r>
              <a:rPr lang="en-GB" dirty="0"/>
              <a:t>for this angle. The typical </a:t>
            </a:r>
            <a:r>
              <a:rPr lang="en-GB" b="1" dirty="0"/>
              <a:t>data collection time </a:t>
            </a:r>
            <a:r>
              <a:rPr lang="en-GB" dirty="0"/>
              <a:t>was </a:t>
            </a:r>
            <a:r>
              <a:rPr lang="en-GB" b="1" dirty="0"/>
              <a:t>20 min</a:t>
            </a:r>
            <a:r>
              <a:rPr lang="en-GB" dirty="0"/>
              <a:t>.  The sample volume was about </a:t>
            </a:r>
            <a:r>
              <a:rPr lang="en-GB" b="1" dirty="0"/>
              <a:t>5 mm</a:t>
            </a:r>
            <a:r>
              <a:rPr lang="en-GB" b="1" baseline="30000" dirty="0"/>
              <a:t>3</a:t>
            </a:r>
            <a:r>
              <a:rPr lang="en-GB" dirty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3455" y="3810001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a) DN-6 </a:t>
            </a:r>
            <a:r>
              <a:rPr lang="en-US" b="1" dirty="0" err="1" smtClean="0"/>
              <a:t>diffractometer</a:t>
            </a:r>
            <a:r>
              <a:rPr lang="en-US" b="1" dirty="0" smtClean="0"/>
              <a:t> beam line 	                  	b) </a:t>
            </a:r>
            <a:r>
              <a:rPr lang="en-US" b="1" dirty="0" smtClean="0"/>
              <a:t>Detectors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862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3854" y="228600"/>
            <a:ext cx="9130145" cy="1066800"/>
          </a:xfrm>
        </p:spPr>
        <p:txBody>
          <a:bodyPr/>
          <a:lstStyle/>
          <a:p>
            <a:r>
              <a:rPr lang="en-US" b="1" dirty="0" smtClean="0"/>
              <a:t>X-ray diffraction at pressure range 1 </a:t>
            </a:r>
            <a:r>
              <a:rPr lang="en-US" b="1" dirty="0" err="1" smtClean="0"/>
              <a:t>atm</a:t>
            </a:r>
            <a:r>
              <a:rPr lang="en-US" b="1" dirty="0" smtClean="0"/>
              <a:t> – 32 </a:t>
            </a:r>
            <a:r>
              <a:rPr lang="en-US" b="1" dirty="0" err="1" smtClean="0"/>
              <a:t>GPa</a:t>
            </a:r>
            <a:r>
              <a:rPr lang="en-US" b="1" dirty="0" smtClean="0"/>
              <a:t>:</a:t>
            </a: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9600" y="6400800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Asif</a:t>
            </a:r>
            <a:r>
              <a:rPr lang="en-US" i="1" dirty="0" smtClean="0"/>
              <a:t> </a:t>
            </a:r>
            <a:r>
              <a:rPr lang="en-US" i="1" dirty="0" err="1" smtClean="0"/>
              <a:t>Asadov</a:t>
            </a:r>
            <a:r>
              <a:rPr lang="en-US" i="1" dirty="0" smtClean="0"/>
              <a:t> 		AYSS-2022 		Condense </a:t>
            </a:r>
            <a:r>
              <a:rPr lang="en-US" i="1" dirty="0"/>
              <a:t>M</a:t>
            </a:r>
            <a:r>
              <a:rPr lang="en-US" i="1" dirty="0" smtClean="0"/>
              <a:t>atter Physics</a:t>
            </a:r>
            <a:endParaRPr lang="ru-RU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8714" y="4724400"/>
            <a:ext cx="8892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X-ray diffraction experiments were carried out with the </a:t>
            </a:r>
            <a:r>
              <a:rPr lang="en-GB" b="1" dirty="0" err="1"/>
              <a:t>Xenocs</a:t>
            </a:r>
            <a:r>
              <a:rPr lang="en-GB" b="1" dirty="0"/>
              <a:t> </a:t>
            </a:r>
            <a:r>
              <a:rPr lang="en-GB" b="1" dirty="0" err="1"/>
              <a:t>Xeuss</a:t>
            </a:r>
            <a:r>
              <a:rPr lang="en-GB" b="1" dirty="0"/>
              <a:t> 3.0 </a:t>
            </a:r>
            <a:r>
              <a:rPr lang="en-GB" dirty="0"/>
              <a:t>specialized</a:t>
            </a:r>
            <a:r>
              <a:rPr lang="en-US" dirty="0"/>
              <a:t> </a:t>
            </a:r>
            <a:r>
              <a:rPr lang="en-US" dirty="0" err="1"/>
              <a:t>diffractometer</a:t>
            </a:r>
            <a:r>
              <a:rPr lang="en-GB" dirty="0"/>
              <a:t> (</a:t>
            </a:r>
            <a:r>
              <a:rPr lang="en-GB" dirty="0" err="1"/>
              <a:t>Xenocs</a:t>
            </a:r>
            <a:r>
              <a:rPr lang="en-GB" dirty="0"/>
              <a:t> SAS, France). The used </a:t>
            </a:r>
            <a:r>
              <a:rPr lang="en-GB" b="1" dirty="0"/>
              <a:t>Mo Kα </a:t>
            </a:r>
            <a:r>
              <a:rPr lang="en-GB" dirty="0"/>
              <a:t>X-ray radiation with the wavelength</a:t>
            </a:r>
            <a:r>
              <a:rPr lang="en-GB" i="1" dirty="0"/>
              <a:t> </a:t>
            </a:r>
            <a:endParaRPr lang="en-GB" i="1" dirty="0" smtClean="0"/>
          </a:p>
          <a:p>
            <a:r>
              <a:rPr lang="en-GB" b="1" i="1" dirty="0" smtClean="0"/>
              <a:t>λ</a:t>
            </a:r>
            <a:r>
              <a:rPr lang="en-GB" b="1" dirty="0"/>
              <a:t>= 0.71078 Å </a:t>
            </a:r>
            <a:r>
              <a:rPr lang="en-GB" dirty="0"/>
              <a:t>was generated by the </a:t>
            </a:r>
            <a:r>
              <a:rPr lang="en-GB" b="1" dirty="0"/>
              <a:t>GeniX3D source</a:t>
            </a:r>
            <a:r>
              <a:rPr lang="en-GB" dirty="0"/>
              <a:t>.  X-ray diffraction patterns were collected using the </a:t>
            </a:r>
            <a:r>
              <a:rPr lang="en-GB" b="1" dirty="0"/>
              <a:t>DETRICS</a:t>
            </a:r>
            <a:r>
              <a:rPr lang="en-GB" dirty="0"/>
              <a:t> detector at sample-detector distances of </a:t>
            </a:r>
            <a:r>
              <a:rPr lang="en-GB" b="1" dirty="0"/>
              <a:t>0.5 m</a:t>
            </a:r>
            <a:r>
              <a:rPr lang="en-GB" dirty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4" y="914400"/>
            <a:ext cx="4564206" cy="2971800"/>
          </a:xfrm>
          <a:prstGeom prst="rect">
            <a:avLst/>
          </a:prstGeom>
        </p:spPr>
      </p:pic>
      <p:pic>
        <p:nvPicPr>
          <p:cNvPr id="2050" name="Picture 2" descr="DECTRIS PILATUS3 S - Dect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3200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14400"/>
            <a:ext cx="1847850" cy="24669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16589" y="4078069"/>
            <a:ext cx="2236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a) </a:t>
            </a:r>
            <a:r>
              <a:rPr lang="en-US" b="1" dirty="0" err="1" smtClean="0"/>
              <a:t>Xenocs</a:t>
            </a:r>
            <a:r>
              <a:rPr lang="en-US" b="1" dirty="0" smtClean="0"/>
              <a:t> </a:t>
            </a:r>
            <a:r>
              <a:rPr lang="en-US" b="1" dirty="0" err="1" smtClean="0"/>
              <a:t>Xeuss</a:t>
            </a:r>
            <a:r>
              <a:rPr lang="en-US" b="1" dirty="0" smtClean="0"/>
              <a:t> 3.0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05350" y="3535555"/>
            <a:ext cx="2236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b) Genix</a:t>
            </a:r>
            <a:r>
              <a:rPr lang="en-US" b="1" dirty="0" smtClean="0"/>
              <a:t>3D source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97386" y="2512916"/>
            <a:ext cx="2236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c) DETRICS </a:t>
            </a:r>
            <a:r>
              <a:rPr lang="en-US" b="1" dirty="0" err="1" smtClean="0"/>
              <a:t>dedector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862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-76200" y="228601"/>
            <a:ext cx="9372600" cy="685800"/>
          </a:xfrm>
        </p:spPr>
        <p:txBody>
          <a:bodyPr/>
          <a:lstStyle/>
          <a:p>
            <a:r>
              <a:rPr lang="en-US" b="1" dirty="0" smtClean="0"/>
              <a:t>Raman Spectroscopy at pressure range 1atm-30 </a:t>
            </a:r>
            <a:r>
              <a:rPr lang="en-US" b="1" dirty="0" err="1" smtClean="0"/>
              <a:t>GPa</a:t>
            </a: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9600" y="6400800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Asif</a:t>
            </a:r>
            <a:r>
              <a:rPr lang="en-US" i="1" dirty="0" smtClean="0"/>
              <a:t> </a:t>
            </a:r>
            <a:r>
              <a:rPr lang="en-US" i="1" dirty="0" err="1" smtClean="0"/>
              <a:t>Asadov</a:t>
            </a:r>
            <a:r>
              <a:rPr lang="en-US" i="1" dirty="0" smtClean="0"/>
              <a:t> 		AYSS-2022 		Condense </a:t>
            </a:r>
            <a:r>
              <a:rPr lang="en-US" i="1" dirty="0"/>
              <a:t>M</a:t>
            </a:r>
            <a:r>
              <a:rPr lang="en-US" i="1" dirty="0" smtClean="0"/>
              <a:t>atter Physics</a:t>
            </a:r>
            <a:endParaRPr lang="ru-RU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3350" y="5257800"/>
            <a:ext cx="8858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Raman spectra were collected using a </a:t>
            </a:r>
            <a:r>
              <a:rPr lang="en-GB" b="1" dirty="0" err="1"/>
              <a:t>LabRAM</a:t>
            </a:r>
            <a:r>
              <a:rPr lang="en-GB" b="1" dirty="0"/>
              <a:t> HR </a:t>
            </a:r>
            <a:r>
              <a:rPr lang="en-GB" dirty="0"/>
              <a:t>spectrometer (Horiba Gr, France) with a wavelength excitation of </a:t>
            </a:r>
            <a:r>
              <a:rPr lang="en-GB" b="1" dirty="0"/>
              <a:t>633 nm </a:t>
            </a:r>
            <a:r>
              <a:rPr lang="en-GB" dirty="0"/>
              <a:t>emitted from He–Ne laser, 1800 grating, a confocal hole of 100 </a:t>
            </a:r>
            <a:r>
              <a:rPr lang="en-GB" dirty="0" err="1"/>
              <a:t>μm</a:t>
            </a:r>
            <a:r>
              <a:rPr lang="en-GB" dirty="0"/>
              <a:t>, and </a:t>
            </a:r>
            <a:r>
              <a:rPr lang="en-GB" dirty="0">
                <a:sym typeface="Symbol"/>
              </a:rPr>
              <a:t></a:t>
            </a:r>
            <a:r>
              <a:rPr lang="en-GB" dirty="0"/>
              <a:t>50 objective. </a:t>
            </a:r>
            <a:endParaRPr lang="ru-RU" dirty="0"/>
          </a:p>
        </p:txBody>
      </p:sp>
      <p:pic>
        <p:nvPicPr>
          <p:cNvPr id="3074" name="Picture 2" descr="LabRAM HR Evolution, Horiba Scientific, Raman Spectrometer | Centre for  Interdisciplinary Sci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799"/>
            <a:ext cx="8534400" cy="390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2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Results and Discussions.</a:t>
            </a: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9600" y="6400800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Asif</a:t>
            </a:r>
            <a:r>
              <a:rPr lang="en-US" i="1" dirty="0" smtClean="0"/>
              <a:t> </a:t>
            </a:r>
            <a:r>
              <a:rPr lang="en-US" i="1" dirty="0" err="1" smtClean="0"/>
              <a:t>Asadov</a:t>
            </a:r>
            <a:r>
              <a:rPr lang="en-US" i="1" dirty="0" smtClean="0"/>
              <a:t> 		AYSS-2022 		Condense </a:t>
            </a:r>
            <a:r>
              <a:rPr lang="en-US" i="1" dirty="0"/>
              <a:t>M</a:t>
            </a:r>
            <a:r>
              <a:rPr lang="en-US" i="1" dirty="0" smtClean="0"/>
              <a:t>atter Physics</a:t>
            </a:r>
            <a:endParaRPr lang="ru-RU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914848"/>
            <a:ext cx="4800599" cy="358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152400" y="1066800"/>
            <a:ext cx="39624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38700" y="4382869"/>
            <a:ext cx="430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Neutron diffraction pattern of </a:t>
            </a:r>
            <a:r>
              <a:rPr lang="en-US" i="1" dirty="0"/>
              <a:t>La</a:t>
            </a:r>
            <a:r>
              <a:rPr lang="en-US" i="1" baseline="-25000" dirty="0"/>
              <a:t>2</a:t>
            </a:r>
            <a:r>
              <a:rPr lang="en-US" i="1" dirty="0"/>
              <a:t>Ti</a:t>
            </a:r>
            <a:r>
              <a:rPr lang="en-US" i="1" baseline="-25000" dirty="0"/>
              <a:t>2</a:t>
            </a:r>
            <a:r>
              <a:rPr lang="en-US" i="1" dirty="0"/>
              <a:t>O</a:t>
            </a:r>
            <a:r>
              <a:rPr lang="en-US" i="1" baseline="-25000" dirty="0"/>
              <a:t>7</a:t>
            </a:r>
            <a:r>
              <a:rPr lang="en-GB" dirty="0" smtClean="0"/>
              <a:t> at ambient temperature and pressure.</a:t>
            </a:r>
            <a:endParaRPr lang="en-GB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7764" y="961072"/>
            <a:ext cx="4378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b="1" dirty="0" smtClean="0"/>
              <a:t>Neutron diffraction.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dirty="0" smtClean="0"/>
              <a:t>Expected and </a:t>
            </a:r>
            <a:r>
              <a:rPr lang="en-US" dirty="0" err="1" smtClean="0"/>
              <a:t>modelled</a:t>
            </a:r>
            <a:r>
              <a:rPr lang="en-US" dirty="0" smtClean="0"/>
              <a:t> space groups:</a:t>
            </a:r>
          </a:p>
          <a:p>
            <a:r>
              <a:rPr lang="en-US" b="1" dirty="0" smtClean="0"/>
              <a:t>     P2</a:t>
            </a:r>
            <a:r>
              <a:rPr lang="en-US" b="1" baseline="-25000" dirty="0" smtClean="0"/>
              <a:t>1</a:t>
            </a:r>
            <a:r>
              <a:rPr lang="en-US" b="1" dirty="0" smtClean="0"/>
              <a:t>, P2, P2/m – monoclinic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Pna2</a:t>
            </a:r>
            <a:r>
              <a:rPr lang="en-US" b="1" baseline="-25000" dirty="0" smtClean="0"/>
              <a:t>1</a:t>
            </a:r>
            <a:r>
              <a:rPr lang="en-US" b="1" dirty="0" smtClean="0"/>
              <a:t>, Cmc2</a:t>
            </a:r>
            <a:r>
              <a:rPr lang="en-US" b="1" baseline="-25000" dirty="0" smtClean="0"/>
              <a:t>1</a:t>
            </a:r>
            <a:r>
              <a:rPr lang="en-US" b="1" dirty="0" smtClean="0"/>
              <a:t> - orthorhombic</a:t>
            </a:r>
            <a:endParaRPr lang="ru-RU" b="1" dirty="0"/>
          </a:p>
        </p:txBody>
      </p:sp>
      <p:pic>
        <p:nvPicPr>
          <p:cNvPr id="20" name="Рисунок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2362200"/>
            <a:ext cx="3962400" cy="252603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54132" y="4800600"/>
            <a:ext cx="4951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schematic representation of </a:t>
            </a:r>
            <a:r>
              <a:rPr lang="en-US" dirty="0" smtClean="0"/>
              <a:t> </a:t>
            </a:r>
            <a:r>
              <a:rPr lang="en-US" dirty="0" err="1" smtClean="0"/>
              <a:t>modelled</a:t>
            </a:r>
            <a:r>
              <a:rPr lang="en-US" dirty="0" smtClean="0"/>
              <a:t> crystal </a:t>
            </a:r>
            <a:r>
              <a:rPr lang="en-US" dirty="0"/>
              <a:t>structure of La</a:t>
            </a:r>
            <a:r>
              <a:rPr lang="en-US" baseline="-25000" dirty="0"/>
              <a:t>2</a:t>
            </a:r>
            <a:r>
              <a:rPr lang="en-US" dirty="0"/>
              <a:t>Ti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7</a:t>
            </a:r>
            <a:r>
              <a:rPr lang="en-US" dirty="0"/>
              <a:t> compound. </a:t>
            </a:r>
            <a:endParaRPr lang="en-GB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8822" y="5615280"/>
            <a:ext cx="8712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Neutron diffraction confirms that crystal structure at ambient condition is monoclinic P2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!!!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862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9600" y="6400800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Asif</a:t>
            </a:r>
            <a:r>
              <a:rPr lang="en-US" i="1" dirty="0" smtClean="0"/>
              <a:t> </a:t>
            </a:r>
            <a:r>
              <a:rPr lang="en-US" i="1" dirty="0" err="1" smtClean="0"/>
              <a:t>Asadov</a:t>
            </a:r>
            <a:r>
              <a:rPr lang="en-US" i="1" dirty="0" smtClean="0"/>
              <a:t> 		AYSS-2022 		Condense </a:t>
            </a:r>
            <a:r>
              <a:rPr lang="en-US" i="1" dirty="0"/>
              <a:t>M</a:t>
            </a:r>
            <a:r>
              <a:rPr lang="en-US" i="1" dirty="0" smtClean="0"/>
              <a:t>atter Physics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9604" y="76200"/>
            <a:ext cx="8615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X-ray diffraction measurements.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81891" y="5181600"/>
            <a:ext cx="7952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At </a:t>
            </a:r>
            <a:r>
              <a:rPr lang="en-US" b="1" i="1" dirty="0"/>
              <a:t>P</a:t>
            </a:r>
            <a:r>
              <a:rPr lang="en-US" b="1" dirty="0"/>
              <a:t>&gt;16.3 </a:t>
            </a:r>
            <a:r>
              <a:rPr lang="en-US" b="1" dirty="0" err="1"/>
              <a:t>GPa</a:t>
            </a:r>
            <a:r>
              <a:rPr lang="en-US" b="1" dirty="0"/>
              <a:t>, </a:t>
            </a:r>
            <a:r>
              <a:rPr lang="en-GB" b="1" dirty="0"/>
              <a:t>several new diffraction peaks located at </a:t>
            </a:r>
            <a:r>
              <a:rPr lang="en-GB" b="1" i="1" dirty="0"/>
              <a:t>2</a:t>
            </a:r>
            <a:r>
              <a:rPr lang="en-GB" b="1" i="1" dirty="0" smtClean="0">
                <a:sym typeface="Symbol"/>
              </a:rPr>
              <a:t> </a:t>
            </a:r>
            <a:r>
              <a:rPr lang="en-GB" b="1" dirty="0" smtClean="0"/>
              <a:t>~ 6.4</a:t>
            </a:r>
            <a:r>
              <a:rPr lang="en-GB" b="1" dirty="0"/>
              <a:t>; 7.5; and 9.4</a:t>
            </a:r>
            <a:r>
              <a:rPr lang="en-GB" b="1" dirty="0">
                <a:sym typeface="Symbol"/>
              </a:rPr>
              <a:t></a:t>
            </a:r>
            <a:r>
              <a:rPr lang="en-GB" b="1" dirty="0"/>
              <a:t>;  </a:t>
            </a:r>
            <a:r>
              <a:rPr lang="en-US" b="1" dirty="0"/>
              <a:t>were </a:t>
            </a:r>
            <a:r>
              <a:rPr lang="en-GB" b="1" dirty="0" smtClean="0"/>
              <a:t>detected, </a:t>
            </a:r>
            <a:r>
              <a:rPr lang="en-GB" b="1" dirty="0"/>
              <a:t>at the same time, reflection at </a:t>
            </a:r>
            <a:r>
              <a:rPr lang="en-GB" b="1" i="1" dirty="0"/>
              <a:t>2</a:t>
            </a:r>
            <a:r>
              <a:rPr lang="en-GB" b="1" i="1" dirty="0" smtClean="0">
                <a:sym typeface="Symbol"/>
              </a:rPr>
              <a:t> </a:t>
            </a:r>
            <a:r>
              <a:rPr lang="en-GB" b="1" dirty="0" smtClean="0"/>
              <a:t>~ 8.0</a:t>
            </a:r>
            <a:r>
              <a:rPr lang="en-GB" b="1" dirty="0"/>
              <a:t>; 9.7; 21.0</a:t>
            </a:r>
            <a:r>
              <a:rPr lang="en-GB" b="1" dirty="0">
                <a:sym typeface="Symbol"/>
              </a:rPr>
              <a:t></a:t>
            </a:r>
            <a:r>
              <a:rPr lang="en-GB" b="1" dirty="0"/>
              <a:t> </a:t>
            </a:r>
            <a:r>
              <a:rPr lang="en-US" b="1" dirty="0"/>
              <a:t>disappear. The significant changes in relative intensities of other diffraction peaks were detected</a:t>
            </a:r>
            <a:r>
              <a:rPr lang="en-US" b="1" dirty="0" smtClean="0"/>
              <a:t>. This kind of high pressure structure estimated as new P2 monoclinic phase .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" y="560971"/>
            <a:ext cx="7800108" cy="44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9600" y="6400800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Asif</a:t>
            </a:r>
            <a:r>
              <a:rPr lang="en-US" i="1" dirty="0" smtClean="0"/>
              <a:t> </a:t>
            </a:r>
            <a:r>
              <a:rPr lang="en-US" i="1" dirty="0" err="1" smtClean="0"/>
              <a:t>Asadov</a:t>
            </a:r>
            <a:r>
              <a:rPr lang="en-US" i="1" dirty="0" smtClean="0"/>
              <a:t> 		AYSS-2022 		Condense </a:t>
            </a:r>
            <a:r>
              <a:rPr lang="en-US" i="1" dirty="0"/>
              <a:t>M</a:t>
            </a:r>
            <a:r>
              <a:rPr lang="en-US" i="1" dirty="0" smtClean="0"/>
              <a:t>atter Physics</a:t>
            </a:r>
            <a:endParaRPr lang="ru-RU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62112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403666"/>
              </p:ext>
            </p:extLst>
          </p:nvPr>
        </p:nvGraphicFramePr>
        <p:xfrm>
          <a:off x="4382328" y="381000"/>
          <a:ext cx="4196522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Graph" r:id="rId4" imgW="3638520" imgH="2644200" progId="Origin95.Graph">
                  <p:embed/>
                </p:oleObj>
              </mc:Choice>
              <mc:Fallback>
                <p:oleObj name="Graph" r:id="rId4" imgW="3638520" imgH="2644200" progId="Origin95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328" y="381000"/>
                        <a:ext cx="4196522" cy="304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1000" y="34290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</a:t>
            </a:r>
            <a:r>
              <a:rPr lang="en-GB" dirty="0" smtClean="0"/>
              <a:t> </a:t>
            </a:r>
            <a:r>
              <a:rPr lang="en-GB" dirty="0"/>
              <a:t>compressibility of the lattice parameters 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pPr algn="ctr"/>
            <a:r>
              <a:rPr lang="en-GB" b="1" i="1" dirty="0" err="1" smtClean="0"/>
              <a:t>k</a:t>
            </a:r>
            <a:r>
              <a:rPr lang="en-GB" b="1" i="1" baseline="-25000" dirty="0" err="1" smtClean="0"/>
              <a:t>ai</a:t>
            </a:r>
            <a:r>
              <a:rPr lang="en-GB" b="1" i="1" dirty="0" smtClean="0"/>
              <a:t> </a:t>
            </a:r>
            <a:r>
              <a:rPr lang="en-GB" b="1" i="1" dirty="0"/>
              <a:t>= -(1/a</a:t>
            </a:r>
            <a:r>
              <a:rPr lang="en-GB" b="1" i="1" baseline="-25000" dirty="0"/>
              <a:t>i0</a:t>
            </a:r>
            <a:r>
              <a:rPr lang="en-GB" b="1" i="1" dirty="0"/>
              <a:t>)(</a:t>
            </a:r>
            <a:r>
              <a:rPr lang="en-GB" b="1" i="1" dirty="0" err="1"/>
              <a:t>da</a:t>
            </a:r>
            <a:r>
              <a:rPr lang="en-GB" b="1" i="1" baseline="-25000" dirty="0" err="1"/>
              <a:t>i</a:t>
            </a:r>
            <a:r>
              <a:rPr lang="en-GB" b="1" i="1" dirty="0"/>
              <a:t>/</a:t>
            </a:r>
            <a:r>
              <a:rPr lang="en-GB" b="1" i="1" dirty="0" err="1"/>
              <a:t>dP</a:t>
            </a:r>
            <a:r>
              <a:rPr lang="en-GB" b="1" i="1" dirty="0"/>
              <a:t>)|</a:t>
            </a:r>
            <a:r>
              <a:rPr lang="en-GB" b="1" baseline="-25000" dirty="0"/>
              <a:t>T</a:t>
            </a:r>
            <a:r>
              <a:rPr lang="en-GB" b="1" dirty="0"/>
              <a:t>, </a:t>
            </a:r>
            <a:r>
              <a:rPr lang="en-GB" b="1" i="1" dirty="0" err="1"/>
              <a:t>a</a:t>
            </a:r>
            <a:r>
              <a:rPr lang="en-GB" b="1" i="1" baseline="-25000" dirty="0" err="1"/>
              <a:t>i</a:t>
            </a:r>
            <a:r>
              <a:rPr lang="en-GB" b="1" dirty="0"/>
              <a:t> = </a:t>
            </a:r>
            <a:r>
              <a:rPr lang="en-GB" b="1" i="1" dirty="0"/>
              <a:t>a, b, c</a:t>
            </a:r>
            <a:r>
              <a:rPr lang="en-GB" b="1" dirty="0"/>
              <a:t>  </a:t>
            </a:r>
            <a:endParaRPr lang="en-GB" b="1" dirty="0" smtClean="0"/>
          </a:p>
          <a:p>
            <a:pPr algn="ctr"/>
            <a:endParaRPr lang="en-GB" b="1" dirty="0" smtClean="0"/>
          </a:p>
          <a:p>
            <a:r>
              <a:rPr lang="en-GB" dirty="0" smtClean="0"/>
              <a:t>were </a:t>
            </a:r>
            <a:r>
              <a:rPr lang="en-GB" dirty="0"/>
              <a:t>calculated for low-pressure and high-pressure phase of </a:t>
            </a:r>
            <a:r>
              <a:rPr lang="en-US" dirty="0"/>
              <a:t>La</a:t>
            </a:r>
            <a:r>
              <a:rPr lang="en-US" baseline="-25000" dirty="0"/>
              <a:t>2</a:t>
            </a:r>
            <a:r>
              <a:rPr lang="en-US" dirty="0"/>
              <a:t>Ti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7</a:t>
            </a:r>
            <a:r>
              <a:rPr lang="en-GB" dirty="0"/>
              <a:t>. The values </a:t>
            </a:r>
            <a:endParaRPr lang="en-GB" dirty="0" smtClean="0"/>
          </a:p>
          <a:p>
            <a:endParaRPr lang="en-GB" dirty="0" smtClean="0"/>
          </a:p>
          <a:p>
            <a:r>
              <a:rPr lang="en-GB" b="1" i="1" dirty="0" smtClean="0"/>
              <a:t>k</a:t>
            </a:r>
            <a:r>
              <a:rPr lang="en-GB" b="1" i="1" baseline="-25000" dirty="0" smtClean="0"/>
              <a:t>a1</a:t>
            </a:r>
            <a:r>
              <a:rPr lang="en-GB" b="1" i="1" dirty="0" smtClean="0"/>
              <a:t> </a:t>
            </a:r>
            <a:r>
              <a:rPr lang="en-GB" b="1" i="1" dirty="0"/>
              <a:t>= </a:t>
            </a:r>
            <a:r>
              <a:rPr lang="en-US" b="1" i="1" dirty="0"/>
              <a:t>0.00022</a:t>
            </a:r>
            <a:r>
              <a:rPr lang="en-GB" b="1" i="1" dirty="0"/>
              <a:t>(1) </a:t>
            </a:r>
            <a:r>
              <a:rPr lang="en-GB" b="1" i="1" dirty="0" smtClean="0"/>
              <a:t>GP</a:t>
            </a:r>
            <a:r>
              <a:rPr lang="en-GB" b="1" i="1" baseline="30000" dirty="0" smtClean="0"/>
              <a:t>-1</a:t>
            </a:r>
            <a:r>
              <a:rPr lang="en-GB" b="1" i="1" dirty="0"/>
              <a:t> </a:t>
            </a:r>
            <a:r>
              <a:rPr lang="en-GB" b="1" i="1" dirty="0" smtClean="0"/>
              <a:t>    k</a:t>
            </a:r>
            <a:r>
              <a:rPr lang="en-GB" b="1" i="1" baseline="-25000" dirty="0" smtClean="0"/>
              <a:t>b1</a:t>
            </a:r>
            <a:r>
              <a:rPr lang="en-GB" b="1" i="1" dirty="0" smtClean="0"/>
              <a:t> </a:t>
            </a:r>
            <a:r>
              <a:rPr lang="en-GB" b="1" i="1" dirty="0"/>
              <a:t>=</a:t>
            </a:r>
            <a:r>
              <a:rPr lang="en-US" b="1" i="1" dirty="0"/>
              <a:t>0.0010</a:t>
            </a:r>
            <a:r>
              <a:rPr lang="en-GB" b="1" i="1" dirty="0"/>
              <a:t>(1) </a:t>
            </a:r>
            <a:r>
              <a:rPr lang="en-GB" b="1" i="1" dirty="0" smtClean="0"/>
              <a:t>GPa</a:t>
            </a:r>
            <a:r>
              <a:rPr lang="en-GB" b="1" i="1" baseline="30000" dirty="0" smtClean="0"/>
              <a:t>-1</a:t>
            </a:r>
            <a:r>
              <a:rPr lang="en-GB" b="1" i="1" dirty="0"/>
              <a:t> </a:t>
            </a:r>
            <a:r>
              <a:rPr lang="en-GB" b="1" i="1" dirty="0" smtClean="0"/>
              <a:t>    k</a:t>
            </a:r>
            <a:r>
              <a:rPr lang="en-GB" b="1" i="1" baseline="-25000" dirty="0" smtClean="0"/>
              <a:t>c1</a:t>
            </a:r>
            <a:r>
              <a:rPr lang="en-GB" b="1" i="1" dirty="0" smtClean="0"/>
              <a:t> </a:t>
            </a:r>
            <a:r>
              <a:rPr lang="en-GB" b="1" i="1" dirty="0"/>
              <a:t>=0.0022(1) GPa</a:t>
            </a:r>
            <a:r>
              <a:rPr lang="en-GB" b="1" i="1" baseline="30000" dirty="0"/>
              <a:t>-1</a:t>
            </a:r>
            <a:r>
              <a:rPr lang="en-GB" b="1" dirty="0"/>
              <a:t> </a:t>
            </a:r>
            <a:r>
              <a:rPr lang="en-GB" b="1" dirty="0" smtClean="0"/>
              <a:t> - low </a:t>
            </a:r>
            <a:r>
              <a:rPr lang="en-GB" b="1" dirty="0"/>
              <a:t>pressure </a:t>
            </a:r>
            <a:r>
              <a:rPr lang="en-GB" b="1" dirty="0" smtClean="0"/>
              <a:t>phase</a:t>
            </a:r>
          </a:p>
          <a:p>
            <a:r>
              <a:rPr lang="en-GB" b="1" i="1" dirty="0" smtClean="0"/>
              <a:t>k</a:t>
            </a:r>
            <a:r>
              <a:rPr lang="en-GB" b="1" i="1" baseline="-25000" dirty="0" smtClean="0"/>
              <a:t>a2</a:t>
            </a:r>
            <a:r>
              <a:rPr lang="en-GB" b="1" i="1" dirty="0" smtClean="0"/>
              <a:t> </a:t>
            </a:r>
            <a:r>
              <a:rPr lang="en-GB" b="1" i="1" dirty="0"/>
              <a:t>=0.00017(1) GPa</a:t>
            </a:r>
            <a:r>
              <a:rPr lang="en-GB" b="1" i="1" baseline="30000" dirty="0"/>
              <a:t>-1</a:t>
            </a:r>
            <a:r>
              <a:rPr lang="en-GB" b="1" i="1" dirty="0"/>
              <a:t>, k</a:t>
            </a:r>
            <a:r>
              <a:rPr lang="en-GB" b="1" i="1" baseline="-25000" dirty="0"/>
              <a:t>b2 </a:t>
            </a:r>
            <a:r>
              <a:rPr lang="en-GB" b="1" i="1" dirty="0"/>
              <a:t>= 0.0008(1) GPa</a:t>
            </a:r>
            <a:r>
              <a:rPr lang="en-GB" b="1" i="1" baseline="30000" dirty="0"/>
              <a:t>-1</a:t>
            </a:r>
            <a:r>
              <a:rPr lang="en-GB" b="1" i="1" dirty="0"/>
              <a:t>, k</a:t>
            </a:r>
            <a:r>
              <a:rPr lang="en-GB" b="1" i="1" baseline="-25000" dirty="0"/>
              <a:t>c2</a:t>
            </a:r>
            <a:r>
              <a:rPr lang="en-GB" b="1" i="1" dirty="0"/>
              <a:t> =0.0017(2) GPa</a:t>
            </a:r>
            <a:r>
              <a:rPr lang="en-GB" b="1" i="1" baseline="30000" dirty="0"/>
              <a:t>-1</a:t>
            </a:r>
            <a:r>
              <a:rPr lang="en-GB" b="1" dirty="0"/>
              <a:t> </a:t>
            </a:r>
            <a:r>
              <a:rPr lang="en-GB" b="1" dirty="0"/>
              <a:t> </a:t>
            </a:r>
            <a:r>
              <a:rPr lang="en-GB" b="1" dirty="0" smtClean="0"/>
              <a:t>-  </a:t>
            </a:r>
            <a:r>
              <a:rPr lang="en-GB" b="1" dirty="0"/>
              <a:t>high pressure </a:t>
            </a:r>
            <a:r>
              <a:rPr lang="en-GB" b="1" dirty="0" smtClean="0"/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20669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9600" y="6400800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Asif</a:t>
            </a:r>
            <a:r>
              <a:rPr lang="en-US" i="1" dirty="0" smtClean="0"/>
              <a:t> </a:t>
            </a:r>
            <a:r>
              <a:rPr lang="en-US" i="1" dirty="0" err="1" smtClean="0"/>
              <a:t>Asadov</a:t>
            </a:r>
            <a:r>
              <a:rPr lang="en-US" i="1" dirty="0" smtClean="0"/>
              <a:t> 		AYSS-2022 		Condense </a:t>
            </a:r>
            <a:r>
              <a:rPr lang="en-US" i="1" dirty="0"/>
              <a:t>M</a:t>
            </a:r>
            <a:r>
              <a:rPr lang="en-US" i="1" dirty="0" smtClean="0"/>
              <a:t>atter Physics</a:t>
            </a:r>
            <a:endParaRPr lang="ru-RU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304800"/>
            <a:ext cx="819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volume compressibility data </a:t>
            </a:r>
            <a:r>
              <a:rPr lang="en-US" dirty="0" smtClean="0"/>
              <a:t>were </a:t>
            </a:r>
            <a:r>
              <a:rPr lang="en-US" dirty="0"/>
              <a:t>fitted by the third-order Birch-</a:t>
            </a:r>
            <a:r>
              <a:rPr lang="en-US" dirty="0" err="1"/>
              <a:t>Murnaghan</a:t>
            </a:r>
            <a:r>
              <a:rPr lang="en-US" dirty="0"/>
              <a:t> equation of </a:t>
            </a:r>
            <a:r>
              <a:rPr lang="en-US" dirty="0" smtClean="0"/>
              <a:t>state: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057400" y="1219200"/>
                <a:ext cx="5181600" cy="597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/>
                      <m:t>𝑷</m:t>
                    </m:r>
                    <m:r>
                      <a:rPr lang="en-US" b="1"/>
                      <m:t>=</m:t>
                    </m:r>
                    <m:f>
                      <m:fPr>
                        <m:ctrlPr>
                          <a:rPr lang="ru-RU" b="1" i="1"/>
                        </m:ctrlPr>
                      </m:fPr>
                      <m:num>
                        <m:r>
                          <a:rPr lang="en-US" b="1" i="1"/>
                          <m:t>𝟑</m:t>
                        </m:r>
                      </m:num>
                      <m:den>
                        <m:r>
                          <a:rPr lang="en-US" b="1" i="1"/>
                          <m:t>𝟐</m:t>
                        </m:r>
                      </m:den>
                    </m:f>
                    <m:sSub>
                      <m:sSubPr>
                        <m:ctrlPr>
                          <a:rPr lang="ru-RU" b="1" i="1"/>
                        </m:ctrlPr>
                      </m:sSubPr>
                      <m:e>
                        <m:r>
                          <a:rPr lang="en-US" b="1" i="1"/>
                          <m:t>𝑩</m:t>
                        </m:r>
                      </m:e>
                      <m:sub>
                        <m:r>
                          <a:rPr lang="en-US" b="1" i="1"/>
                          <m:t>𝟎</m:t>
                        </m:r>
                      </m:sub>
                    </m:sSub>
                    <m:d>
                      <m:dPr>
                        <m:ctrlPr>
                          <a:rPr lang="ru-RU" b="1" i="1"/>
                        </m:ctrlPr>
                      </m:dPr>
                      <m:e>
                        <m:sSup>
                          <m:sSupPr>
                            <m:ctrlPr>
                              <a:rPr lang="ru-RU" b="1" i="1"/>
                            </m:ctrlPr>
                          </m:sSupPr>
                          <m:e>
                            <m:r>
                              <a:rPr lang="en-US" b="1" i="1"/>
                              <m:t>𝒙</m:t>
                            </m:r>
                          </m:e>
                          <m:sup>
                            <m:r>
                              <a:rPr lang="en-US" b="1" i="1"/>
                              <m:t>−</m:t>
                            </m:r>
                            <m:f>
                              <m:fPr>
                                <m:ctrlPr>
                                  <a:rPr lang="ru-RU" b="1" i="1"/>
                                </m:ctrlPr>
                              </m:fPr>
                              <m:num>
                                <m:r>
                                  <a:rPr lang="en-US" b="1" i="1"/>
                                  <m:t>𝟕</m:t>
                                </m:r>
                              </m:num>
                              <m:den>
                                <m:r>
                                  <a:rPr lang="en-US" b="1" i="1"/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b="1" i="1"/>
                          <m:t>−</m:t>
                        </m:r>
                        <m:sSup>
                          <m:sSupPr>
                            <m:ctrlPr>
                              <a:rPr lang="ru-RU" b="1" i="1"/>
                            </m:ctrlPr>
                          </m:sSupPr>
                          <m:e>
                            <m:r>
                              <a:rPr lang="en-US" b="1" i="1"/>
                              <m:t>𝒙</m:t>
                            </m:r>
                          </m:e>
                          <m:sup>
                            <m:r>
                              <a:rPr lang="en-US" b="1" i="1"/>
                              <m:t>−</m:t>
                            </m:r>
                            <m:f>
                              <m:fPr>
                                <m:ctrlPr>
                                  <a:rPr lang="ru-RU" b="1" i="1"/>
                                </m:ctrlPr>
                              </m:fPr>
                              <m:num>
                                <m:r>
                                  <a:rPr lang="en-US" b="1" i="1"/>
                                  <m:t>𝟓</m:t>
                                </m:r>
                              </m:num>
                              <m:den>
                                <m:r>
                                  <a:rPr lang="en-US" b="1" i="1"/>
                                  <m:t>𝟑</m:t>
                                </m:r>
                              </m:den>
                            </m:f>
                          </m:sup>
                        </m:sSup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ru-RU" b="1" i="1"/>
                        </m:ctrlPr>
                      </m:dPr>
                      <m:e>
                        <m:r>
                          <a:rPr lang="en-US" b="1" i="1"/>
                          <m:t>𝟏</m:t>
                        </m:r>
                        <m:r>
                          <a:rPr lang="en-US" b="1"/>
                          <m:t>+</m:t>
                        </m:r>
                        <m:f>
                          <m:fPr>
                            <m:ctrlPr>
                              <a:rPr lang="ru-RU" b="1" i="1"/>
                            </m:ctrlPr>
                          </m:fPr>
                          <m:num>
                            <m:r>
                              <a:rPr lang="en-US" b="1" i="1"/>
                              <m:t>𝟑</m:t>
                            </m:r>
                          </m:num>
                          <m:den>
                            <m:r>
                              <a:rPr lang="en-US" b="1" i="1"/>
                              <m:t>𝟒</m:t>
                            </m:r>
                          </m:den>
                        </m:f>
                        <m:d>
                          <m:dPr>
                            <m:ctrlPr>
                              <a:rPr lang="ru-RU" b="1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b="1" i="1"/>
                                </m:ctrlPr>
                              </m:sSupPr>
                              <m:e>
                                <m:r>
                                  <a:rPr lang="en-US" b="1" i="1"/>
                                  <m:t>𝑩</m:t>
                                </m:r>
                              </m:e>
                              <m:sup>
                                <m:r>
                                  <a:rPr lang="en-US" b="1" i="1"/>
                                  <m:t>′</m:t>
                                </m:r>
                              </m:sup>
                            </m:sSup>
                            <m:r>
                              <a:rPr lang="en-US" b="1" i="1"/>
                              <m:t>−</m:t>
                            </m:r>
                            <m:r>
                              <a:rPr lang="en-US" b="1" i="1"/>
                              <m:t>𝟒</m:t>
                            </m:r>
                          </m:e>
                        </m:d>
                        <m:d>
                          <m:dPr>
                            <m:ctrlPr>
                              <a:rPr lang="ru-RU" b="1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b="1" i="1"/>
                                </m:ctrlPr>
                              </m:sSupPr>
                              <m:e>
                                <m:r>
                                  <a:rPr lang="en-US" b="1" i="1"/>
                                  <m:t>𝒙</m:t>
                                </m:r>
                              </m:e>
                              <m:sup>
                                <m:r>
                                  <a:rPr lang="en-US" b="1" i="1"/>
                                  <m:t>−</m:t>
                                </m:r>
                                <m:f>
                                  <m:fPr>
                                    <m:ctrlPr>
                                      <a:rPr lang="ru-RU" b="1" i="1"/>
                                    </m:ctrlPr>
                                  </m:fPr>
                                  <m:num>
                                    <m:r>
                                      <a:rPr lang="en-US" b="1" i="1"/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b="1" i="1"/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b="1" i="1"/>
                              <m:t>−</m:t>
                            </m:r>
                            <m:r>
                              <a:rPr lang="en-US" b="1" i="1"/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ru-RU" b="1" dirty="0"/>
                  <a:t> </a:t>
                </a:r>
                <a:endParaRPr lang="ru-RU" b="1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219200"/>
                <a:ext cx="5181600" cy="5974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44236" y="2028333"/>
            <a:ext cx="815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Here </a:t>
            </a:r>
            <a:r>
              <a:rPr lang="en-US" i="1" dirty="0"/>
              <a:t>x = V/V</a:t>
            </a:r>
            <a:r>
              <a:rPr lang="en-US" i="1" baseline="-25000" dirty="0"/>
              <a:t>0</a:t>
            </a:r>
            <a:r>
              <a:rPr lang="en-US" dirty="0"/>
              <a:t> is the relative volume change, </a:t>
            </a:r>
            <a:r>
              <a:rPr lang="en-US" i="1" dirty="0"/>
              <a:t>V</a:t>
            </a:r>
            <a:r>
              <a:rPr lang="en-US" i="1" baseline="-25000" dirty="0"/>
              <a:t>0</a:t>
            </a:r>
            <a:r>
              <a:rPr lang="en-US" dirty="0"/>
              <a:t> is the unit cell volume at </a:t>
            </a:r>
            <a:r>
              <a:rPr lang="en-US" i="1" dirty="0"/>
              <a:t>P</a:t>
            </a:r>
            <a:r>
              <a:rPr lang="en-US" dirty="0"/>
              <a:t> = 0, and </a:t>
            </a:r>
            <a:r>
              <a:rPr lang="en-US" i="1" dirty="0"/>
              <a:t>B</a:t>
            </a:r>
            <a:r>
              <a:rPr lang="en-US" i="1" baseline="-25000" dirty="0"/>
              <a:t>0</a:t>
            </a:r>
            <a:r>
              <a:rPr lang="en-US" i="1" dirty="0"/>
              <a:t>, B'</a:t>
            </a:r>
            <a:r>
              <a:rPr lang="en-US" dirty="0"/>
              <a:t> are the bulk modulus </a:t>
            </a:r>
            <a:endParaRPr lang="en-US" dirty="0" smtClean="0"/>
          </a:p>
          <a:p>
            <a:pPr algn="ctr"/>
            <a:r>
              <a:rPr lang="en-US" b="1" i="1" dirty="0" smtClean="0"/>
              <a:t>B</a:t>
            </a:r>
            <a:r>
              <a:rPr lang="en-US" b="1" i="1" baseline="-25000" dirty="0" smtClean="0"/>
              <a:t>0</a:t>
            </a:r>
            <a:r>
              <a:rPr lang="en-US" b="1" i="1" dirty="0" smtClean="0"/>
              <a:t> </a:t>
            </a:r>
            <a:r>
              <a:rPr lang="en-US" b="1" i="1" dirty="0"/>
              <a:t>= -</a:t>
            </a:r>
            <a:r>
              <a:rPr lang="en-US" b="1" i="1" dirty="0" smtClean="0"/>
              <a:t>V(</a:t>
            </a:r>
            <a:r>
              <a:rPr lang="en-US" b="1" i="1" dirty="0" err="1" smtClean="0"/>
              <a:t>dP</a:t>
            </a:r>
            <a:r>
              <a:rPr lang="en-US" b="1" i="1" dirty="0" smtClean="0"/>
              <a:t>/</a:t>
            </a:r>
            <a:r>
              <a:rPr lang="en-US" b="1" i="1" dirty="0" err="1" smtClean="0"/>
              <a:t>dV</a:t>
            </a:r>
            <a:r>
              <a:rPr lang="en-US" b="1" i="1" dirty="0" smtClean="0"/>
              <a:t>)</a:t>
            </a:r>
            <a:r>
              <a:rPr lang="en-US" b="1" i="1" baseline="-25000" dirty="0" smtClean="0"/>
              <a:t>T</a:t>
            </a:r>
            <a:r>
              <a:rPr lang="en-US" b="1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algn="ctr"/>
            <a:r>
              <a:rPr lang="en-US" b="1" i="1" dirty="0" smtClean="0"/>
              <a:t>B</a:t>
            </a:r>
            <a:r>
              <a:rPr lang="en-US" b="1" i="1" dirty="0"/>
              <a:t>' = (</a:t>
            </a:r>
            <a:r>
              <a:rPr lang="en-US" b="1" i="1" dirty="0" smtClean="0"/>
              <a:t>dB</a:t>
            </a:r>
            <a:r>
              <a:rPr lang="en-US" b="1" i="1" baseline="-25000" dirty="0" smtClean="0"/>
              <a:t>0</a:t>
            </a:r>
            <a:r>
              <a:rPr lang="en-US" b="1" i="1" dirty="0" smtClean="0"/>
              <a:t>/</a:t>
            </a:r>
            <a:r>
              <a:rPr lang="en-US" b="1" i="1" dirty="0" err="1" smtClean="0"/>
              <a:t>dP</a:t>
            </a:r>
            <a:r>
              <a:rPr lang="en-US" b="1" i="1" dirty="0" smtClean="0"/>
              <a:t>)</a:t>
            </a:r>
            <a:r>
              <a:rPr lang="en-US" b="1" i="1" baseline="-25000" dirty="0" smtClean="0"/>
              <a:t>T</a:t>
            </a:r>
            <a:endParaRPr lang="en-US" b="1" dirty="0" smtClean="0"/>
          </a:p>
          <a:p>
            <a:pPr algn="ctr"/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fitted values </a:t>
            </a:r>
            <a:r>
              <a:rPr lang="en-US" i="1" dirty="0"/>
              <a:t>B</a:t>
            </a:r>
            <a:r>
              <a:rPr lang="en-US" i="1" baseline="-25000" dirty="0"/>
              <a:t>0</a:t>
            </a:r>
            <a:r>
              <a:rPr lang="en-US" dirty="0"/>
              <a:t> = 183(4) </a:t>
            </a:r>
            <a:r>
              <a:rPr lang="en-US" dirty="0" err="1"/>
              <a:t>GPa</a:t>
            </a:r>
            <a:r>
              <a:rPr lang="en-US" dirty="0"/>
              <a:t> at </a:t>
            </a:r>
            <a:r>
              <a:rPr lang="en-US" i="1" dirty="0"/>
              <a:t>B'</a:t>
            </a:r>
            <a:r>
              <a:rPr lang="en-US" dirty="0"/>
              <a:t> = 5(1) for the initial monoclinic </a:t>
            </a:r>
            <a:r>
              <a:rPr lang="en-US" i="1" dirty="0"/>
              <a:t>P2</a:t>
            </a:r>
            <a:r>
              <a:rPr lang="en-US" i="1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phase at low pressures (P&lt; 16.3GPa).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B</a:t>
            </a:r>
            <a:r>
              <a:rPr lang="en-US" i="1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201(1) </a:t>
            </a:r>
            <a:r>
              <a:rPr lang="en-US" dirty="0" err="1"/>
              <a:t>GPa</a:t>
            </a:r>
            <a:r>
              <a:rPr lang="en-US" dirty="0"/>
              <a:t> with fixed </a:t>
            </a:r>
            <a:r>
              <a:rPr lang="en-US" i="1" dirty="0"/>
              <a:t>B'</a:t>
            </a:r>
            <a:r>
              <a:rPr lang="en-US" dirty="0"/>
              <a:t> = 4(0) for the pressure induced phase </a:t>
            </a:r>
            <a:r>
              <a:rPr lang="en-US" i="1" dirty="0"/>
              <a:t>P2</a:t>
            </a:r>
            <a:r>
              <a:rPr lang="en-US" dirty="0"/>
              <a:t> of La</a:t>
            </a:r>
            <a:r>
              <a:rPr lang="en-US" baseline="-25000" dirty="0"/>
              <a:t>2</a:t>
            </a:r>
            <a:r>
              <a:rPr lang="en-US" dirty="0"/>
              <a:t>Ti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7 </a:t>
            </a:r>
            <a:r>
              <a:rPr lang="en-US" dirty="0"/>
              <a:t>were </a:t>
            </a:r>
            <a:r>
              <a:rPr lang="en-US" dirty="0" smtClean="0"/>
              <a:t>calculated for high pressures (P&gt;16.3GPa).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obtained values of bulk modulus are higher than the previous ones 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9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1029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Unicode Origin Graph</vt:lpstr>
      <vt:lpstr>A structural phase transition in La2Ti2O7 at high pressure </vt:lpstr>
      <vt:lpstr>Usage areas</vt:lpstr>
      <vt:lpstr>Measurments</vt:lpstr>
      <vt:lpstr>Презентация PowerPoint</vt:lpstr>
      <vt:lpstr>Презентация PowerPoint</vt:lpstr>
      <vt:lpstr>Results and Discussions.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Conclusion.</vt:lpstr>
      <vt:lpstr>Thank for your attention!!!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2022-10-25T20:34:30Z</dcterms:created>
  <dcterms:modified xsi:type="dcterms:W3CDTF">2022-10-26T13:26:36Z</dcterms:modified>
</cp:coreProperties>
</file>