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1" r:id="rId5"/>
    <p:sldId id="260" r:id="rId6"/>
    <p:sldId id="267" r:id="rId7"/>
    <p:sldId id="258" r:id="rId8"/>
    <p:sldId id="273" r:id="rId9"/>
    <p:sldId id="274" r:id="rId10"/>
    <p:sldId id="27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y Shirokov" initials="VS" lastIdx="5" clrIdx="0">
    <p:extLst>
      <p:ext uri="{19B8F6BF-5375-455C-9EA6-DF929625EA0E}">
        <p15:presenceInfo xmlns:p15="http://schemas.microsoft.com/office/powerpoint/2012/main" userId="8f0b1d7f238d91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AEC9-D301-47A3-95B0-74DF8FE4B5E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BAFA7-96E4-4510-8677-64D902F3E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CA1B9-05DF-4021-83DF-916C25D5F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33935A-F69D-4D69-AB90-D1915A9EF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24014-790A-4DA3-A461-6F4D5C4D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702-7C7D-4F87-951B-4BB868759DE0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19073-DBEF-4B3C-ACA6-DF23F018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5819A-5707-4760-84DE-C9EC6DB1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EC2BC-CBDC-4A99-998B-AF6127B1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4B8BA1-8DBE-484A-8215-C3D4027D4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4CD57-9DFE-4273-98C8-D22AF2B2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9F92-741F-42C6-A2C5-22E109129BF6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06930-E358-4CC7-BD3B-016FD81F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293E2-B802-4401-A8D9-3832105D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B09482-0AC9-4BDB-97C6-14AAB65E7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56710E-34D5-4B88-BB93-8A3D6727A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AFDBF-7CB2-417B-9B3D-C4D2208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45FF-3FD3-47F4-B059-93F483787FAD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B6101-61AA-4C9E-83B9-4E374DD4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EC48D-BEE7-492D-8EA2-C9E65B1A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6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56D4-7F4C-44E3-9263-E3AB7138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19FCA-720C-4799-ADC8-ADDFFE66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B14A9-C8B0-441E-8BF2-28E00588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9BD-DC68-4FF0-B25C-004990F68023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49B0C-9BB9-438D-ADBE-68D5C038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087C0-D2DB-4729-81ED-E03AF32B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2F71E-5F51-4ED4-997E-1A8054AF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E016D-2D31-4D5F-BB02-17FB752B7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B3015-BC90-47AF-ACE6-A6F9BF49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62A-FD75-4AAC-BD02-19CE32E5DB37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927ED-38BA-47E4-88F5-1E363CF3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1B0B2-5BE7-401B-B2DE-DF2D2FAD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ED4B-D002-4DF6-A4A9-957F154B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2264C-6208-43B4-B3C4-4D27D6687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EDA1B6-D906-4446-89C1-C64BEC82D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B8F94D-895C-484F-AD7C-1B749C9A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1B76-0AD8-4D1D-9350-95D3A19FD998}" type="datetime1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BC8CD-DEB5-4DE2-B87B-E0957F89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868881-F924-48BE-AB0B-EC0FF908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0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D091E-B2D0-42AA-BF4B-7374E39F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4B6295-1A72-48AE-9626-A8E02C61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209FFC-9BAB-4D8B-ADB8-3EFEBC6D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A7B0A2-6AD6-40D1-AE76-FEE282F1C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6E245F-C099-4917-A6A9-D95928C00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907341-A443-4EFA-87CA-0B337DBF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DC50-6ABE-47D9-8BA1-EC68E8D1A017}" type="datetime1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1183CE-93C0-4133-A244-6069E13C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F5E436-096B-45EB-B961-3595A413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6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1DAF9-21CB-4724-A173-1D79ED35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521320-156F-443E-B451-F1EDFF63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2FE9-EC10-4061-A068-488FB9692405}" type="datetime1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0A556F-FE88-4EA3-A7C2-B1726CB7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E92E2C-B115-4D39-A767-0EF15A6A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D1DA4F-2772-49D0-89C7-7131EC90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CE28-C0C8-464C-A3B8-A6E67225375D}" type="datetime1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BEEFED-BBB4-4CBF-AC24-E7C1FAFB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16CDA6-B8FA-4AEC-8611-EFF4EACC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9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1C601-118D-4FA0-A742-92C77628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FE15B-5053-4DC4-A834-59C7035B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B16E8A-D6DC-44F0-8CED-355429B2F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65BAB3-0D8E-4D59-BAD3-AFAFD319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EE6-4CBE-4528-A941-8A9BCDF47C76}" type="datetime1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0AA9D-62FC-4C70-8D6B-F8518682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147C8-ADF2-407F-B51A-F55647E7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1AD07-6D35-4B9A-AA4E-A6DFA0E8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76095F-6AF6-4A06-B590-8D74ECC46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4815F-C06B-404F-B10A-414616654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AC1BED-2B85-4AFE-B002-A7D4A0F6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B84-974F-4281-A938-5994F3923D51}" type="datetime1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86EF4-24BA-4246-A6CC-C78D84D3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E7444D-06A2-45F4-8614-1B941891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1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F79A1-71C1-4E57-A57E-37183D37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892A0F-A610-477B-A0E0-3C7C374E5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68C21-179C-4584-8ED3-3ADBE1B7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3320-89A7-4F3F-A455-048E688C2EEA}" type="datetime1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CBC52-5186-4B43-B882-7C147C414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215E2-5645-4CAC-9482-0EE5DAC8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63AA-B594-462E-B9E7-6565E62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belova@jin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belova@jinr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43DD4-7601-4684-A487-41D76B6C0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324513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Resistive plate chamber (RPC) detector with B-10 for thermal neutrons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663ABC-098F-4E50-828A-148C2B67A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454435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24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Petrova M.O.</a:t>
            </a:r>
            <a:r>
              <a:rPr lang="en-US" sz="2400" kern="1400" spc="-5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kern="14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Bogdzel</a:t>
            </a:r>
            <a:r>
              <a:rPr lang="en-US" sz="24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A.A., </a:t>
            </a:r>
            <a:r>
              <a:rPr lang="en-US" sz="2400" kern="14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Milkov</a:t>
            </a:r>
            <a:r>
              <a:rPr lang="en-US" sz="24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V.M., Bodnarchuk V.I., </a:t>
            </a:r>
            <a:r>
              <a:rPr lang="en-US" sz="2400" kern="14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Daulbaev</a:t>
            </a:r>
            <a:r>
              <a:rPr lang="en-US" sz="24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O., </a:t>
            </a:r>
            <a:r>
              <a:rPr lang="en-US" sz="2400" kern="14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Bulatov</a:t>
            </a:r>
            <a:r>
              <a:rPr lang="en-US" sz="2400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K. V., A.A. </a:t>
            </a:r>
            <a:r>
              <a:rPr lang="en-US" sz="2400" kern="1400" spc="-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Kurilkin</a:t>
            </a:r>
            <a:endParaRPr lang="ru-RU" sz="4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mbelova@jinr.ru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56C45-4033-4683-B5A9-F5BA99A6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0113"/>
            <a:ext cx="1751860" cy="657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12A7E-F6F5-A0C9-B9A7-B47709498C29}"/>
              </a:ext>
            </a:extLst>
          </p:cNvPr>
          <p:cNvSpPr txBox="1"/>
          <p:nvPr/>
        </p:nvSpPr>
        <p:spPr>
          <a:xfrm>
            <a:off x="1172126" y="2763079"/>
            <a:ext cx="9847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XXVI International Scientific Conference </a:t>
            </a:r>
          </a:p>
          <a:p>
            <a:pPr algn="ctr"/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Young Scientists and Specialists </a:t>
            </a:r>
          </a:p>
          <a:p>
            <a:pPr algn="ctr"/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24–28 Oct 2022</a:t>
            </a:r>
          </a:p>
          <a:p>
            <a:pPr algn="ctr"/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Dubna, JINR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9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C73CB-CFF1-294A-17D9-7F3D1BF9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002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 – close to first measuring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CB06E1-9A90-7D85-2380-70DE22B8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1155DB-AF70-FB0D-EA72-B274E448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9699"/>
            <a:ext cx="1749704" cy="658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C931E3-3B68-6F4A-8080-D448A086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85" y="746352"/>
            <a:ext cx="4583737" cy="6111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130976-59ED-1FE0-9126-39844A6F0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2" y="1189608"/>
            <a:ext cx="5971712" cy="44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D08A1-1242-FB82-0997-7333907A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54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CC9B2-186D-4AD1-8BE5-AF67902E9A29}"/>
              </a:ext>
            </a:extLst>
          </p:cNvPr>
          <p:cNvSpPr txBox="1"/>
          <p:nvPr/>
        </p:nvSpPr>
        <p:spPr>
          <a:xfrm>
            <a:off x="3281274" y="5907725"/>
            <a:ext cx="5400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mbelova@jinr.ru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54BA5-70C9-42E5-995F-116DF28C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B0446-9792-4C1A-8D04-758D50DCA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313" y="6200113"/>
            <a:ext cx="1751860" cy="6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2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13ACFD-46D1-8714-939D-26D389D8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EA71C9-C54A-C7A5-0C5C-75B92B82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624" y="2792960"/>
            <a:ext cx="5020376" cy="2867425"/>
          </a:xfrm>
          <a:prstGeom prst="rect">
            <a:avLst/>
          </a:prstGeom>
        </p:spPr>
      </p:pic>
      <p:pic>
        <p:nvPicPr>
          <p:cNvPr id="1030" name="Picture 6" descr="Поверхность. Рентгеновские, синхротронные и нейтронные исследования. Номер  5, 2021">
            <a:extLst>
              <a:ext uri="{FF2B5EF4-FFF2-40B4-BE49-F238E27FC236}">
                <a16:creationId xmlns:a16="http://schemas.microsoft.com/office/drawing/2014/main" id="{00FF2CB4-8EE8-7AD6-44BD-75574168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86" y="3037545"/>
            <a:ext cx="3728622" cy="29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ейтронная томография, что это и зачем | Наука это просто | Яндекс Дзен">
            <a:extLst>
              <a:ext uri="{FF2B5EF4-FFF2-40B4-BE49-F238E27FC236}">
                <a16:creationId xmlns:a16="http://schemas.microsoft.com/office/drawing/2014/main" id="{37BD5B1A-57F0-5607-88DE-306D3752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0" y="2891189"/>
            <a:ext cx="3381230" cy="30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479393-15B9-B75E-4C65-84931E1F9A56}"/>
              </a:ext>
            </a:extLst>
          </p:cNvPr>
          <p:cNvSpPr txBox="1"/>
          <p:nvPr/>
        </p:nvSpPr>
        <p:spPr>
          <a:xfrm>
            <a:off x="369107" y="1688930"/>
            <a:ext cx="332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Tomography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1FDF1-941C-3736-1F50-87A5CCD52C82}"/>
              </a:ext>
            </a:extLst>
          </p:cNvPr>
          <p:cNvSpPr txBox="1"/>
          <p:nvPr/>
        </p:nvSpPr>
        <p:spPr>
          <a:xfrm>
            <a:off x="8509249" y="1769718"/>
            <a:ext cx="3134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iffraction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AE404-601B-F926-12EE-02536A2E8878}"/>
              </a:ext>
            </a:extLst>
          </p:cNvPr>
          <p:cNvSpPr txBox="1"/>
          <p:nvPr/>
        </p:nvSpPr>
        <p:spPr>
          <a:xfrm>
            <a:off x="3915052" y="1769718"/>
            <a:ext cx="3757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Reflectometry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90411-0C62-8CBF-1CC3-3599714BC4B2}"/>
              </a:ext>
            </a:extLst>
          </p:cNvPr>
          <p:cNvSpPr txBox="1"/>
          <p:nvPr/>
        </p:nvSpPr>
        <p:spPr>
          <a:xfrm>
            <a:off x="2958746" y="-58751"/>
            <a:ext cx="7117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used </a:t>
            </a:r>
          </a:p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neutronographic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405186-881C-DFC5-10B8-0CCEF5061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9968"/>
            <a:ext cx="1751860" cy="6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AC69F-EE39-63EC-A22F-986253E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513"/>
            <a:ext cx="10515600" cy="98428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BEC602-41ED-02E1-2001-72C3EDB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НЕЙТРОННАЯ СПЕКТРОСКОПИЯ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7E6CC2CD-60A2-D018-120C-8C69C7BB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6" y="1145220"/>
            <a:ext cx="6704954" cy="20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80065F-BACB-9D22-6430-CA3689EB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995" y="959235"/>
            <a:ext cx="3592077" cy="25412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1FDDC-546D-C2ED-88BF-36F89C5E0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30" y="6209968"/>
            <a:ext cx="1751860" cy="657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9BEE5-4D56-3D71-97AB-213B50B2F0C7}"/>
                  </a:ext>
                </a:extLst>
              </p:cNvPr>
              <p:cNvSpPr txBox="1"/>
              <p:nvPr/>
            </p:nvSpPr>
            <p:spPr>
              <a:xfrm>
                <a:off x="115410" y="3429000"/>
                <a:ext cx="11961600" cy="2956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450215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kumimoji="0" lang="en-US" sz="4000" b="1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/>
                  <a:t>➝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kumimoji="0" lang="en-US" sz="4000" b="1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ru-RU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e>
                    </m:d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5328 b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450215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1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solidFill>
                      <a:srgbClr val="111111"/>
                    </a:solidFill>
                    <a:effectLst/>
                    <a:latin typeface="Segoe UI Symbol" panose="020B0502040204020203" pitchFamily="34" charset="0"/>
                    <a:ea typeface="Calibri" panose="020F0502020204030204" pitchFamily="34" charset="0"/>
                    <a:cs typeface="Segoe UI Symbol" panose="020B0502040204020203" pitchFamily="34" charset="0"/>
                  </a:rPr>
                  <a:t>➝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:r>
                  <a:rPr kumimoji="0" lang="ru-RU" sz="4000" b="1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</a:t>
                </a:r>
                <a:r>
                  <a:rPr kumimoji="0" lang="ru-RU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γ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ru-RU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ru-RU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e>
                    </m:d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ru-RU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𝟖𝟑𝟕</m:t>
                    </m:r>
                    <m:r>
                      <a:rPr kumimoji="0" lang="ru-RU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ru-RU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endParaRPr lang="ru-RU" sz="4000" b="1" baseline="300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450215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ru-RU" sz="40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i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</a:t>
                </a:r>
                <a:r>
                  <a:rPr lang="ru-RU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dirty="0"/>
                  <a:t>➝</a:t>
                </a:r>
                <a:r>
                  <a:rPr lang="ru-RU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ru-RU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:r>
                  <a:rPr lang="ru-RU" sz="4000" b="1" i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ru-RU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ru-RU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e>
                    </m:d>
                    <m:r>
                      <a:rPr lang="ru-RU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𝟗𝟒𝟎</m:t>
                    </m:r>
                    <m:r>
                      <a:rPr lang="ru-RU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ru-RU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9BEE5-4D56-3D71-97AB-213B50B2F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0" y="3429000"/>
                <a:ext cx="11961600" cy="2956130"/>
              </a:xfrm>
              <a:prstGeom prst="rect">
                <a:avLst/>
              </a:prstGeom>
              <a:blipFill>
                <a:blip r:embed="rId5"/>
                <a:stretch>
                  <a:fillRect b="-8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18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ED19F-E557-2F2E-986D-990175DA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52" y="1"/>
            <a:ext cx="10515600" cy="102093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Resistive plate chamber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4782FE-61B7-2DB4-CBBE-AB8BF875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73AC2D-C959-5738-5E5A-0E81162C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9575"/>
            <a:ext cx="1749704" cy="658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456775-B1A1-5407-16D8-48B80D9D4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37" y="974864"/>
            <a:ext cx="6789492" cy="53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2FEB98-8F6B-453C-B40E-05165FF7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230" y="400050"/>
            <a:ext cx="9700752" cy="64579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C82D1-8ADB-4E9E-8E00-2926E70F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22" y="-11799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topology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B9B46-1BBE-4519-9B04-0411D42B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B93E5-9A1C-FB43-A43A-0DAD4E62A43E}"/>
                  </a:ext>
                </a:extLst>
              </p:cNvPr>
              <p:cNvSpPr txBox="1"/>
              <p:nvPr/>
            </p:nvSpPr>
            <p:spPr>
              <a:xfrm>
                <a:off x="7243763" y="892472"/>
                <a:ext cx="4948237" cy="5073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HV ~ 2-3 kV</a:t>
                </a:r>
                <a:endParaRPr lang="ru-RU" dirty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 mode 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</a:t>
                </a: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~ 2-3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Thin entrance window 0.5 mm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Homogeneous field – multiplication immediately</a:t>
                </a: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electron will gain the most – because converter on the cathode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ru-RU" dirty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B93E5-9A1C-FB43-A43A-0DAD4E62A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63" y="892472"/>
                <a:ext cx="4948237" cy="5073055"/>
              </a:xfrm>
              <a:prstGeom prst="rect">
                <a:avLst/>
              </a:prstGeom>
              <a:blipFill>
                <a:blip r:embed="rId3"/>
                <a:stretch>
                  <a:fillRect l="-2217" t="-1321" r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27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7769DF-FE2F-F2F2-B3F7-94A111ED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96" y="974652"/>
            <a:ext cx="5965804" cy="53601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D6461-085E-48E7-AD44-27E89B5A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conversion efficiency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Geant4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7D08F-337D-4E26-8D43-8EF58473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5"/>
            <a:ext cx="2743200" cy="365125"/>
          </a:xfrm>
        </p:spPr>
        <p:txBody>
          <a:bodyPr/>
          <a:lstStyle/>
          <a:p>
            <a:fld id="{A25E63AA-B594-462E-B9E7-6565E626CE6E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86B4E-9A3C-9056-BABD-7E530B8D9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154" y="940120"/>
            <a:ext cx="7096125" cy="5429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1E861-0E62-4378-A119-42870E455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" y="6200113"/>
            <a:ext cx="1751860" cy="6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E6430-3B7E-4BA9-B95B-C2547812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9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Magnetron sputtering of thin films 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B60ED-3A6D-4CF1-B269-68A9161B3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9" y="977127"/>
            <a:ext cx="4567898" cy="3661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14A25-62F5-47CA-8441-34DC34D82CFA}"/>
              </a:ext>
            </a:extLst>
          </p:cNvPr>
          <p:cNvSpPr txBox="1"/>
          <p:nvPr/>
        </p:nvSpPr>
        <p:spPr>
          <a:xfrm>
            <a:off x="8449" y="4629915"/>
            <a:ext cx="4672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Dubna University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590±50 nm of B4C for 280 and 400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of glass-float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DA9194-CC75-4D9A-9A4F-92CC213F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92" y="977128"/>
            <a:ext cx="4992209" cy="3744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6EA646-6623-4186-B8AA-BA5F13E47AB2}"/>
              </a:ext>
            </a:extLst>
          </p:cNvPr>
          <p:cNvSpPr txBox="1"/>
          <p:nvPr/>
        </p:nvSpPr>
        <p:spPr>
          <a:xfrm>
            <a:off x="6096000" y="4721283"/>
            <a:ext cx="63065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 Linkoping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0.5, 1 and 2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of B4C with ±10%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deviation for 280 and 400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glass-float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DEA8C7-9961-4CA7-8DD8-B2E1A1BD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69FC3-4634-416D-8C5F-8B03A5582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" y="6200113"/>
            <a:ext cx="1751860" cy="6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58B8D3-BD59-F599-C43D-04C320D1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54014F-1D86-B498-970C-72BEF1F9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9575"/>
            <a:ext cx="1755800" cy="658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5A9752-4EF6-B454-746A-B5C550C3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448036"/>
            <a:ext cx="8205326" cy="6273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23018-2F4B-0311-181A-50FDA88989B2}"/>
              </a:ext>
            </a:extLst>
          </p:cNvPr>
          <p:cNvSpPr txBox="1"/>
          <p:nvPr/>
        </p:nvSpPr>
        <p:spPr>
          <a:xfrm>
            <a:off x="2900363" y="1128713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29BA2-0DE4-708A-73BC-5DDC7FAA52B8}"/>
              </a:ext>
            </a:extLst>
          </p:cNvPr>
          <p:cNvSpPr txBox="1"/>
          <p:nvPr/>
        </p:nvSpPr>
        <p:spPr>
          <a:xfrm>
            <a:off x="2718047" y="0"/>
            <a:ext cx="86357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(1,54A) reflectivity curves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9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70B49-67BA-16C5-D363-B5AEDFED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31"/>
            <a:ext cx="10515600" cy="5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spectrums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F93373-B2BD-93B4-0395-042EC22E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3AA-B594-462E-B9E7-6565E626CE6E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724EE-E898-DBEF-BD82-056CC900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9" y="1145219"/>
            <a:ext cx="6519941" cy="45542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826602-2801-44FE-1ED6-022394D7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2917"/>
            <a:ext cx="1755800" cy="658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E0716-BA48-BC15-BAA5-620D0D49CA40}"/>
              </a:ext>
            </a:extLst>
          </p:cNvPr>
          <p:cNvSpPr txBox="1"/>
          <p:nvPr/>
        </p:nvSpPr>
        <p:spPr>
          <a:xfrm>
            <a:off x="249156" y="5584055"/>
            <a:ext cx="544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by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Canberra GC10021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D849C-D65C-B794-0CAA-B37B13146067}"/>
              </a:ext>
            </a:extLst>
          </p:cNvPr>
          <p:cNvSpPr txBox="1"/>
          <p:nvPr/>
        </p:nvSpPr>
        <p:spPr>
          <a:xfrm>
            <a:off x="2006353" y="69590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Gamma-quanta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EE450-3642-A691-8890-98F561365CED}"/>
              </a:ext>
            </a:extLst>
          </p:cNvPr>
          <p:cNvSpPr txBox="1"/>
          <p:nvPr/>
        </p:nvSpPr>
        <p:spPr>
          <a:xfrm>
            <a:off x="8185528" y="730251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particles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2391AF-EB07-2C01-AFD5-08C3AAF7A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06" y="1145219"/>
            <a:ext cx="6629400" cy="449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326E16-87B2-5FA4-FBCD-BF1BECD7DF10}"/>
              </a:ext>
            </a:extLst>
          </p:cNvPr>
          <p:cNvSpPr txBox="1"/>
          <p:nvPr/>
        </p:nvSpPr>
        <p:spPr>
          <a:xfrm>
            <a:off x="7821227" y="5537019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by Geant4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11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256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Segoe UI Symbol</vt:lpstr>
      <vt:lpstr>Times New Roman</vt:lpstr>
      <vt:lpstr>Тема Office</vt:lpstr>
      <vt:lpstr>Resistive plate chamber (RPC) detector with B-10 for thermal neutrons</vt:lpstr>
      <vt:lpstr>Презентация PowerPoint</vt:lpstr>
      <vt:lpstr>Neutron registration</vt:lpstr>
      <vt:lpstr>Resistive plate chamber</vt:lpstr>
      <vt:lpstr>First topology</vt:lpstr>
      <vt:lpstr>Calculated conversion efficiency by Geant4</vt:lpstr>
      <vt:lpstr>Magnetron sputtering of thin films B4C</vt:lpstr>
      <vt:lpstr>Презентация PowerPoint</vt:lpstr>
      <vt:lpstr>Energy spectrums </vt:lpstr>
      <vt:lpstr>Current status – close to first measuring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developing plate chamber detector with B-10 for thermal neutrons</dc:title>
  <dc:creator>Valery Shirokov</dc:creator>
  <cp:lastModifiedBy>Valery Shirokov</cp:lastModifiedBy>
  <cp:revision>24</cp:revision>
  <dcterms:created xsi:type="dcterms:W3CDTF">2022-04-04T10:48:29Z</dcterms:created>
  <dcterms:modified xsi:type="dcterms:W3CDTF">2022-10-24T09:30:56Z</dcterms:modified>
</cp:coreProperties>
</file>