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513" r:id="rId4"/>
    <p:sldId id="292" r:id="rId5"/>
    <p:sldId id="564" r:id="rId6"/>
    <p:sldId id="1979" r:id="rId7"/>
    <p:sldId id="1981" r:id="rId8"/>
    <p:sldId id="1965" r:id="rId9"/>
    <p:sldId id="476" r:id="rId10"/>
    <p:sldId id="505" r:id="rId11"/>
    <p:sldId id="1982" r:id="rId12"/>
    <p:sldId id="1983" r:id="rId13"/>
    <p:sldId id="1969" r:id="rId14"/>
    <p:sldId id="602" r:id="rId15"/>
    <p:sldId id="483" r:id="rId16"/>
    <p:sldId id="19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05" autoAdjust="0"/>
  </p:normalViewPr>
  <p:slideViewPr>
    <p:cSldViewPr>
      <p:cViewPr varScale="1">
        <p:scale>
          <a:sx n="63" d="100"/>
          <a:sy n="63" d="100"/>
        </p:scale>
        <p:origin x="138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3900D4-7612-4EB6-B432-ACB0B5D9720F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50A47C-75D3-4BDF-80DE-0054AE5C4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99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0A47C-75D3-4BDF-80DE-0054AE5C424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7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0A47C-75D3-4BDF-80DE-0054AE5C424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9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0A47C-75D3-4BDF-80DE-0054AE5C424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8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1D88-3F22-4FF5-84E2-7B42D38844BD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2E87-D646-43C5-8D84-5E3749FF5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9A73-F466-455B-B80B-5BC65C6A32BD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8A27-47E0-4D84-8584-510BBDFBC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2D51-AD1A-4F96-B6C1-43401F755CC0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398B-C58D-483F-B9D3-613E9353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5DAE-3658-4A7B-BB3A-4246D567C794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72CE-8ADD-4AC1-BFE4-9918CD691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B355-02EE-4CD6-B51D-0FE0E86DEF2B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1BE0-8866-40B6-B1AF-862D62E85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5BAB-D307-4E77-ACB6-75A324EF6611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F7CC-F624-4363-9CFA-4A955B33B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5333-25D1-4635-9DDB-91BF0ADB0BDA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A2C3-6061-41CC-9664-3AD76C9B5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0338-6671-4BCB-B864-9263297017A6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75CD-48ED-4F4D-8FBB-4ACE64AB2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708B-95BE-47F3-AA55-888FF9930041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F6E3-63C9-44B1-8CC7-ADEF4A5C3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2418-3659-47C4-9547-4F25B2013D2B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13A2-5C51-4F64-A66A-4B423719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3E15-4C81-4ED7-9675-5C115D61F65D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88789-C1C7-442D-8375-75B485C89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20C001-12E8-464E-A34C-51706E2E1B20}" type="datetimeFigureOut">
              <a:rPr lang="ru-RU"/>
              <a:pPr>
                <a:defRPr/>
              </a:pPr>
              <a:t>23.10.2022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3B1679-43F0-4505-B902-F5DE85409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9" r:id="rId9"/>
    <p:sldLayoutId id="2147483897" r:id="rId10"/>
    <p:sldLayoutId id="2147483898" r:id="rId11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63" y="1772816"/>
            <a:ext cx="8786874" cy="16561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Simulation of magnetization reversal in Phi-0 junction by the pulse of magnetic field</a:t>
            </a:r>
            <a:endParaRPr lang="ru-RU" sz="4400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8643938" cy="504056"/>
          </a:xfrm>
        </p:spPr>
        <p:txBody>
          <a:bodyPr/>
          <a:lstStyle/>
          <a:p>
            <a:pPr marR="0" algn="ctr" eaLnBrk="1" hangingPunct="1"/>
            <a:r>
              <a:rPr lang="en-US" sz="2000" b="1" dirty="0" err="1"/>
              <a:t>Rahmonova</a:t>
            </a:r>
            <a:r>
              <a:rPr lang="en-US" sz="2000" b="1" dirty="0"/>
              <a:t> </a:t>
            </a:r>
            <a:r>
              <a:rPr lang="en-US" sz="2000" b="1" dirty="0" err="1"/>
              <a:t>Adiba</a:t>
            </a:r>
            <a:r>
              <a:rPr lang="en-US" sz="2000" b="1" dirty="0"/>
              <a:t> </a:t>
            </a:r>
            <a:r>
              <a:rPr lang="en-US" sz="2000" b="1" dirty="0" err="1"/>
              <a:t>Rahmonkulovna</a:t>
            </a:r>
            <a:endParaRPr lang="ru-RU" sz="2000" b="1" dirty="0"/>
          </a:p>
          <a:p>
            <a:pPr marR="0" algn="l" eaLnBrk="1" hangingPunct="1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509120"/>
            <a:ext cx="9144000" cy="129614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Meshcheryakov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Laboratory of Information Technologies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Dubna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Russia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021288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24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28 October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20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22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Dubna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 eaLnBrk="0" hangingPunct="0">
              <a:defRPr/>
            </a:pPr>
            <a:endParaRPr kumimoji="0" lang="ru-RU" sz="1700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9EF2D-DEBF-29B7-5CCA-0E16184FD975}"/>
              </a:ext>
            </a:extLst>
          </p:cNvPr>
          <p:cNvSpPr txBox="1"/>
          <p:nvPr/>
        </p:nvSpPr>
        <p:spPr>
          <a:xfrm>
            <a:off x="393638" y="188640"/>
            <a:ext cx="87868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Joint Institute for Nuclear Research</a:t>
            </a: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XXVI International Scientific Conference of Young Scientists and Specialists (AYSS-2022)</a:t>
            </a: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44016"/>
            <a:ext cx="8715436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Model equations</a:t>
            </a:r>
            <a:endParaRPr kumimoji="0" lang="ru-RU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CB18BD-C5AE-4D4F-7112-7023CF709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980728"/>
            <a:ext cx="2212647" cy="396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Текст 2">
            <a:extLst>
              <a:ext uri="{FF2B5EF4-FFF2-40B4-BE49-F238E27FC236}">
                <a16:creationId xmlns:a16="http://schemas.microsoft.com/office/drawing/2014/main" id="{DEA12AD5-8699-8AF8-6471-154148E9278C}"/>
              </a:ext>
            </a:extLst>
          </p:cNvPr>
          <p:cNvSpPr txBox="1">
            <a:spLocks/>
          </p:cNvSpPr>
          <p:nvPr/>
        </p:nvSpPr>
        <p:spPr>
          <a:xfrm>
            <a:off x="330828" y="548680"/>
            <a:ext cx="8641594" cy="648072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Total magnetic flux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trough the SQUIDs has form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3CF4F1D9-29EB-D4C2-946B-9F2223F62646}"/>
              </a:ext>
            </a:extLst>
          </p:cNvPr>
          <p:cNvSpPr txBox="1">
            <a:spLocks/>
          </p:cNvSpPr>
          <p:nvPr/>
        </p:nvSpPr>
        <p:spPr>
          <a:xfrm>
            <a:off x="288124" y="1412776"/>
            <a:ext cx="8641594" cy="826566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            is magnetic flux created by external field,      is inductance of 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SQUID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    is current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trough the SQUID, which is determined as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9DDB4E-2BA4-506F-4761-D7B94E2A9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580" y="548680"/>
            <a:ext cx="312268" cy="36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7ABB0A-734C-E197-7901-B18793A87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25" y="1412776"/>
            <a:ext cx="868505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D77FC3-58F2-42C9-3AB0-736D6CEC2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1447294"/>
            <a:ext cx="204068" cy="252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6ACD45-D64B-2FAB-802D-26BAA9700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368" y="1771326"/>
            <a:ext cx="185202" cy="28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5157DF-BAC5-893D-B631-5A2E79732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3" y="2204864"/>
            <a:ext cx="3968157" cy="8280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462CB3-2897-57D0-1EB2-CCDF8FD84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252" y="2924944"/>
            <a:ext cx="1544444" cy="684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65D6AA5-A42E-B883-D1ED-02549D7543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210" y="3717112"/>
            <a:ext cx="1385357" cy="32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B01DEA-8FAE-88F8-E096-FB00D1CA75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8252" y="5616741"/>
            <a:ext cx="3921337" cy="792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1" name="Текст 2">
            <a:extLst>
              <a:ext uri="{FF2B5EF4-FFF2-40B4-BE49-F238E27FC236}">
                <a16:creationId xmlns:a16="http://schemas.microsoft.com/office/drawing/2014/main" id="{27A4B00B-7CC1-19EF-3122-9D7E9DE3906E}"/>
              </a:ext>
            </a:extLst>
          </p:cNvPr>
          <p:cNvSpPr txBox="1">
            <a:spLocks/>
          </p:cNvSpPr>
          <p:nvPr/>
        </p:nvSpPr>
        <p:spPr>
          <a:xfrm>
            <a:off x="536728" y="5118309"/>
            <a:ext cx="4579694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Combining (1) and (3) we can rewrite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69541789-6768-AFD9-E09E-3FC11BE355FB}"/>
              </a:ext>
            </a:extLst>
          </p:cNvPr>
          <p:cNvSpPr txBox="1">
            <a:spLocks/>
          </p:cNvSpPr>
          <p:nvPr/>
        </p:nvSpPr>
        <p:spPr>
          <a:xfrm>
            <a:off x="1835696" y="3043479"/>
            <a:ext cx="4680520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is characteristic Josephson frequency</a:t>
            </a: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42ACFEE5-44F6-C4E9-7CE3-3A9BE609AB1F}"/>
              </a:ext>
            </a:extLst>
          </p:cNvPr>
          <p:cNvSpPr txBox="1">
            <a:spLocks/>
          </p:cNvSpPr>
          <p:nvPr/>
        </p:nvSpPr>
        <p:spPr>
          <a:xfrm>
            <a:off x="1607716" y="3640539"/>
            <a:ext cx="4680520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 Magnetic flux quantum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368B73-7A90-5E47-8D1D-5D47766497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6422" y="4041152"/>
            <a:ext cx="2263890" cy="756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6" name="Текст 2">
            <a:extLst>
              <a:ext uri="{FF2B5EF4-FFF2-40B4-BE49-F238E27FC236}">
                <a16:creationId xmlns:a16="http://schemas.microsoft.com/office/drawing/2014/main" id="{825750D3-227A-6241-AB42-65C7B5176CB5}"/>
              </a:ext>
            </a:extLst>
          </p:cNvPr>
          <p:cNvSpPr txBox="1">
            <a:spLocks/>
          </p:cNvSpPr>
          <p:nvPr/>
        </p:nvSpPr>
        <p:spPr>
          <a:xfrm>
            <a:off x="193661" y="4223877"/>
            <a:ext cx="6185389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Expression for phase difference has form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CC0DB276-368E-D254-3514-95A6115A52C9}"/>
              </a:ext>
            </a:extLst>
          </p:cNvPr>
          <p:cNvSpPr txBox="1">
            <a:spLocks/>
          </p:cNvSpPr>
          <p:nvPr/>
        </p:nvSpPr>
        <p:spPr>
          <a:xfrm>
            <a:off x="5436096" y="955247"/>
            <a:ext cx="648072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(1)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1726DE0E-9102-BF44-9CBF-E90531D4720D}"/>
              </a:ext>
            </a:extLst>
          </p:cNvPr>
          <p:cNvSpPr txBox="1">
            <a:spLocks/>
          </p:cNvSpPr>
          <p:nvPr/>
        </p:nvSpPr>
        <p:spPr>
          <a:xfrm>
            <a:off x="6514544" y="2351878"/>
            <a:ext cx="648072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(2)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1EFE4313-ACC8-B591-8115-10B45C249A5F}"/>
              </a:ext>
            </a:extLst>
          </p:cNvPr>
          <p:cNvSpPr txBox="1">
            <a:spLocks/>
          </p:cNvSpPr>
          <p:nvPr/>
        </p:nvSpPr>
        <p:spPr>
          <a:xfrm>
            <a:off x="7524328" y="4190387"/>
            <a:ext cx="648072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(3)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EBA7DAD8-9E53-3BCE-2189-9BD9420E27B5}"/>
              </a:ext>
            </a:extLst>
          </p:cNvPr>
          <p:cNvSpPr txBox="1">
            <a:spLocks/>
          </p:cNvSpPr>
          <p:nvPr/>
        </p:nvSpPr>
        <p:spPr>
          <a:xfrm>
            <a:off x="6716764" y="5783976"/>
            <a:ext cx="648072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(4)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05615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DEA12AD5-8699-8AF8-6471-154148E9278C}"/>
              </a:ext>
            </a:extLst>
          </p:cNvPr>
          <p:cNvSpPr txBox="1">
            <a:spLocks/>
          </p:cNvSpPr>
          <p:nvPr/>
        </p:nvSpPr>
        <p:spPr>
          <a:xfrm>
            <a:off x="330828" y="548680"/>
            <a:ext cx="8641594" cy="648072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Finally combining (2) and (4) we obtain in normalized variables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462CB3-2897-57D0-1EB2-CCDF8FD8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532" y="1844824"/>
            <a:ext cx="1544444" cy="684000"/>
          </a:xfrm>
          <a:prstGeom prst="rect">
            <a:avLst/>
          </a:prstGeom>
        </p:spPr>
      </p:pic>
      <p:sp>
        <p:nvSpPr>
          <p:cNvPr id="32" name="Текст 2">
            <a:extLst>
              <a:ext uri="{FF2B5EF4-FFF2-40B4-BE49-F238E27FC236}">
                <a16:creationId xmlns:a16="http://schemas.microsoft.com/office/drawing/2014/main" id="{69541789-6768-AFD9-E09E-3FC11BE355FB}"/>
              </a:ext>
            </a:extLst>
          </p:cNvPr>
          <p:cNvSpPr txBox="1">
            <a:spLocks/>
          </p:cNvSpPr>
          <p:nvPr/>
        </p:nvSpPr>
        <p:spPr>
          <a:xfrm>
            <a:off x="193660" y="1969802"/>
            <a:ext cx="8410787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Time is normalized to                         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and inductance normalized to 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1726DE0E-9102-BF44-9CBF-E90531D4720D}"/>
              </a:ext>
            </a:extLst>
          </p:cNvPr>
          <p:cNvSpPr txBox="1">
            <a:spLocks/>
          </p:cNvSpPr>
          <p:nvPr/>
        </p:nvSpPr>
        <p:spPr>
          <a:xfrm>
            <a:off x="7512842" y="1143887"/>
            <a:ext cx="648072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(5)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ECE878-80C5-3D6C-5412-8214EFE4D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953" y="980728"/>
            <a:ext cx="5489343" cy="7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CA4EF2-FC9B-953F-9F66-F679B90A5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984" y="2564904"/>
            <a:ext cx="1477088" cy="756000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1B1A87F8-F55B-017C-E5B1-0FF2B7859D7E}"/>
              </a:ext>
            </a:extLst>
          </p:cNvPr>
          <p:cNvSpPr txBox="1">
            <a:spLocks/>
          </p:cNvSpPr>
          <p:nvPr/>
        </p:nvSpPr>
        <p:spPr>
          <a:xfrm>
            <a:off x="214282" y="3855912"/>
            <a:ext cx="8410787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magnetization dynamics can be described by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Landau_lifshitz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Gilbert equation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45586F-86FF-4C35-19AE-40328AE9B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34" y="4645576"/>
            <a:ext cx="7753082" cy="8171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D21637D-76C1-53DB-CA7E-C87D9CCBF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733256"/>
            <a:ext cx="360608" cy="2723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420AD0-7F96-BF45-9957-190037E8E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808" y="6152843"/>
            <a:ext cx="592428" cy="3242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3E4076-6ABB-B832-322A-D9D9FFE45B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4223" y="5731822"/>
            <a:ext cx="463639" cy="324255"/>
          </a:xfrm>
          <a:prstGeom prst="rect">
            <a:avLst/>
          </a:prstGeom>
        </p:spPr>
      </p:pic>
      <p:sp>
        <p:nvSpPr>
          <p:cNvPr id="30" name="Текст 2">
            <a:extLst>
              <a:ext uri="{FF2B5EF4-FFF2-40B4-BE49-F238E27FC236}">
                <a16:creationId xmlns:a16="http://schemas.microsoft.com/office/drawing/2014/main" id="{BDD6A162-0C0A-86FC-7493-C2A339C297A1}"/>
              </a:ext>
            </a:extLst>
          </p:cNvPr>
          <p:cNvSpPr txBox="1">
            <a:spLocks/>
          </p:cNvSpPr>
          <p:nvPr/>
        </p:nvSpPr>
        <p:spPr>
          <a:xfrm>
            <a:off x="827584" y="5681899"/>
            <a:ext cx="8410787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is magnetization vector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C200D58F-733D-C5A3-0219-50BABC9F4146}"/>
              </a:ext>
            </a:extLst>
          </p:cNvPr>
          <p:cNvSpPr txBox="1">
            <a:spLocks/>
          </p:cNvSpPr>
          <p:nvPr/>
        </p:nvSpPr>
        <p:spPr>
          <a:xfrm>
            <a:off x="858658" y="6126013"/>
            <a:ext cx="2057158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is effective field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D4C0D7EA-0A70-F221-5F67-73EF6302EC5C}"/>
              </a:ext>
            </a:extLst>
          </p:cNvPr>
          <p:cNvSpPr txBox="1">
            <a:spLocks/>
          </p:cNvSpPr>
          <p:nvPr/>
        </p:nvSpPr>
        <p:spPr>
          <a:xfrm>
            <a:off x="4419288" y="5677723"/>
            <a:ext cx="4553134" cy="457529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is frequency of ferromagnetic resonance</a:t>
            </a: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CB5930F7-15AA-B038-ACBE-ADF2E25B9486}"/>
              </a:ext>
            </a:extLst>
          </p:cNvPr>
          <p:cNvSpPr txBox="1">
            <a:spLocks/>
          </p:cNvSpPr>
          <p:nvPr/>
        </p:nvSpPr>
        <p:spPr>
          <a:xfrm>
            <a:off x="214282" y="144016"/>
            <a:ext cx="8715436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Model equations</a:t>
            </a:r>
            <a:endParaRPr kumimoji="0" lang="ru-RU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589203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DEA12AD5-8699-8AF8-6471-154148E9278C}"/>
              </a:ext>
            </a:extLst>
          </p:cNvPr>
          <p:cNvSpPr txBox="1">
            <a:spLocks/>
          </p:cNvSpPr>
          <p:nvPr/>
        </p:nvSpPr>
        <p:spPr>
          <a:xfrm>
            <a:off x="214282" y="332656"/>
            <a:ext cx="8758140" cy="476672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Finally in normalized variables we can write coupled system of equations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9C131-65E8-8E06-4C4C-4CB539CC68F7}"/>
              </a:ext>
            </a:extLst>
          </p:cNvPr>
          <p:cNvSpPr txBox="1">
            <a:spLocks/>
          </p:cNvSpPr>
          <p:nvPr/>
        </p:nvSpPr>
        <p:spPr>
          <a:xfrm>
            <a:off x="214282" y="-27384"/>
            <a:ext cx="8715436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Model equations</a:t>
            </a:r>
            <a:endParaRPr kumimoji="0" lang="ru-RU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8E1356-6028-0661-0387-04993B071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5013176"/>
            <a:ext cx="3312368" cy="11656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B3DD75-E84E-DDAA-9EB9-624720CE5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3" y="692696"/>
            <a:ext cx="7299969" cy="4320480"/>
          </a:xfrm>
          <a:prstGeom prst="rect">
            <a:avLst/>
          </a:prstGeom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9B67EC64-187E-41B8-B535-1B8954AB696E}"/>
              </a:ext>
            </a:extLst>
          </p:cNvPr>
          <p:cNvSpPr txBox="1">
            <a:spLocks/>
          </p:cNvSpPr>
          <p:nvPr/>
        </p:nvSpPr>
        <p:spPr>
          <a:xfrm>
            <a:off x="171578" y="6165304"/>
            <a:ext cx="8864918" cy="476672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This system of equations is solved numerically with the 4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order Runge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Kutta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method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3445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90094"/>
            <a:ext cx="7772400" cy="677812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Results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35495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F793BD-FAF3-0391-3043-A11125D7D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70208"/>
            <a:ext cx="3292307" cy="288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0DF913-A4F8-A38B-2338-A0DC558B9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9" y="507942"/>
            <a:ext cx="3292308" cy="288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85446C-7B1D-9307-2BFD-797C5176F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9" y="3470058"/>
            <a:ext cx="3292308" cy="288000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9618037-C17F-9DDF-D4DA-4CB3A8EF0B45}"/>
              </a:ext>
            </a:extLst>
          </p:cNvPr>
          <p:cNvSpPr txBox="1">
            <a:spLocks/>
          </p:cNvSpPr>
          <p:nvPr/>
        </p:nvSpPr>
        <p:spPr>
          <a:xfrm>
            <a:off x="214282" y="0"/>
            <a:ext cx="8715436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Influence of model parameters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AAF634-EA3D-CCB6-1AFA-556F47AE5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500688"/>
            <a:ext cx="329230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098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14282" y="0"/>
            <a:ext cx="8715436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Conclusions</a:t>
            </a: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35496" y="404664"/>
            <a:ext cx="9108504" cy="3672408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b="0" i="0" dirty="0">
                <a:effectLst/>
                <a:latin typeface="Roboto" panose="02000000000000000000" pitchFamily="2" charset="0"/>
              </a:rPr>
              <a:t>    We simulate dynamics of single junction SQUID (superconducting quantum interference device) with the Phi-0 junction.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000" dirty="0">
              <a:latin typeface="Roboto" panose="02000000000000000000" pitchFamily="2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b="0" i="0" dirty="0">
                <a:effectLst/>
                <a:latin typeface="Roboto" panose="02000000000000000000" pitchFamily="2" charset="0"/>
              </a:rPr>
              <a:t>    We demonstrate that under the pulse of external magnetic field can be realized magnetization reversal in the ferromagnetic layer.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000" dirty="0">
              <a:latin typeface="Roboto" panose="02000000000000000000" pitchFamily="2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b="0" i="0" dirty="0">
                <a:effectLst/>
                <a:latin typeface="Roboto" panose="02000000000000000000" pitchFamily="2" charset="0"/>
              </a:rPr>
              <a:t>   The influence of the model parameters of the systems on magnetization reversal is investigated in detail.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000" dirty="0">
              <a:latin typeface="Roboto" panose="02000000000000000000" pitchFamily="2" charset="0"/>
              <a:cs typeface="Arial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Roboto" panose="02000000000000000000" pitchFamily="2" charset="0"/>
                <a:cs typeface="Arial" pitchFamily="34" charset="0"/>
              </a:rPr>
              <a:t>    The detail analysis of system is planed in the nearest feature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4760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786874" cy="165618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/>
                </a:solidFill>
                <a:cs typeface="Times New Roman" pitchFamily="18" charset="0"/>
              </a:rPr>
              <a:t>Thank you for attention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67955813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Outline</a:t>
            </a:r>
            <a:endParaRPr lang="ru-RU" sz="2400" noProof="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539552" y="836712"/>
            <a:ext cx="5400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spcBef>
                <a:spcPts val="400"/>
              </a:spcBef>
              <a:buAutoNum type="romanUcPeriod"/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Introduction</a:t>
            </a:r>
          </a:p>
          <a:p>
            <a:pPr>
              <a:spcBef>
                <a:spcPts val="400"/>
              </a:spcBef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	Josephson effect</a:t>
            </a:r>
          </a:p>
          <a:p>
            <a:pPr>
              <a:spcBef>
                <a:spcPts val="400"/>
              </a:spcBef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	Anomalous Josephson effect</a:t>
            </a:r>
          </a:p>
          <a:p>
            <a:pPr>
              <a:spcBef>
                <a:spcPts val="400"/>
              </a:spcBef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	Magnetization reversal in Phi-0 junction</a:t>
            </a:r>
          </a:p>
          <a:p>
            <a:pPr>
              <a:spcBef>
                <a:spcPts val="400"/>
              </a:spcBef>
            </a:pPr>
            <a:endParaRPr lang="ru-RU" sz="28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II. Model and numerical method</a:t>
            </a:r>
            <a:endParaRPr lang="ru-RU" sz="28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ru-RU" sz="28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	</a:t>
            </a:r>
          </a:p>
          <a:p>
            <a:pPr marL="400050" indent="-400050">
              <a:spcBef>
                <a:spcPts val="400"/>
              </a:spcBef>
              <a:buAutoNum type="romanUcPeriod" startAt="3"/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Results</a:t>
            </a:r>
          </a:p>
          <a:p>
            <a:pPr>
              <a:spcBef>
                <a:spcPts val="400"/>
              </a:spcBef>
            </a:pPr>
            <a:endParaRPr lang="en-US" sz="28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400050" indent="-400050">
              <a:spcBef>
                <a:spcPts val="400"/>
              </a:spcBef>
              <a:buAutoNum type="romanUcPeriod" startAt="3"/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Conclusions</a:t>
            </a:r>
            <a:endParaRPr lang="ru-RU" sz="28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endParaRPr lang="ru-RU" sz="28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endParaRPr lang="ru-RU" sz="28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endParaRPr lang="en-US" sz="28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048" y="2996952"/>
            <a:ext cx="7772400" cy="821828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Introduction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990331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8715436" cy="576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Josephson Effect</a:t>
            </a:r>
            <a:endParaRPr kumimoji="0" lang="ru-RU" sz="2000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3D6B3F8-146C-E2E5-29D9-B3747452F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1248582" cy="123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22505E4-8E18-1B72-1EB2-E766A26E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4" y="735183"/>
            <a:ext cx="1290116" cy="108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793B22-DBBC-5274-AC7A-DD4EAF92C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28" y="3096603"/>
            <a:ext cx="1159099" cy="4798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46A3F0-A212-59D8-3E54-B826E3705F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405" y="3132482"/>
            <a:ext cx="1159099" cy="4928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B195AE-B444-EA01-452E-92257AD1D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088" y="3096603"/>
            <a:ext cx="2163651" cy="5706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7AD88A5-25DF-EDE0-8997-D7D3BEE31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1455" y="5217122"/>
            <a:ext cx="1159099" cy="4669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FAA588-FD47-22E8-974C-18A10A0A12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3661" y="4941505"/>
            <a:ext cx="1957589" cy="10181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AF66157-7ADB-8B89-B773-F490404BB9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8673" y="5223608"/>
            <a:ext cx="1107583" cy="45395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E01BE26-E404-9AC2-4382-286BA0009352}"/>
              </a:ext>
            </a:extLst>
          </p:cNvPr>
          <p:cNvSpPr/>
          <p:nvPr/>
        </p:nvSpPr>
        <p:spPr>
          <a:xfrm>
            <a:off x="1723709" y="2489260"/>
            <a:ext cx="46153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Stationary Josephson effect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D32176F-B3F0-33A8-89A8-270FA374A1FD}"/>
              </a:ext>
            </a:extLst>
          </p:cNvPr>
          <p:cNvSpPr/>
          <p:nvPr/>
        </p:nvSpPr>
        <p:spPr>
          <a:xfrm>
            <a:off x="3755914" y="1017068"/>
            <a:ext cx="3265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Josephson junction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FDADB83-CAA4-3A8F-24CB-B1A1A30439CC}"/>
              </a:ext>
            </a:extLst>
          </p:cNvPr>
          <p:cNvSpPr/>
          <p:nvPr/>
        </p:nvSpPr>
        <p:spPr>
          <a:xfrm>
            <a:off x="1790132" y="4391491"/>
            <a:ext cx="52164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Nons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tationary Josephson effect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"/>
          <p:cNvSpPr txBox="1">
            <a:spLocks/>
          </p:cNvSpPr>
          <p:nvPr/>
        </p:nvSpPr>
        <p:spPr>
          <a:xfrm>
            <a:off x="179512" y="548680"/>
            <a:ext cx="8856984" cy="1296144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 SFS Josephson junction the spin orbit coupling in Ferromagnetic layer</a:t>
            </a:r>
            <a:r>
              <a:rPr lang="ru-RU" sz="2000" dirty="0"/>
              <a:t>, </a:t>
            </a:r>
            <a:r>
              <a:rPr lang="en-US" sz="2000" dirty="0"/>
              <a:t>leads to the direct coupling of magnetization dynamics and superconducting current.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272416" y="3766048"/>
            <a:ext cx="8856984" cy="1042584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 the current phase relation of such junctions appears the phase shifting Phi-0, and they called Phi-0 junction and observed effect called Anomalous Josephson effect.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78385"/>
            <a:ext cx="4176464" cy="185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143508" y="5842800"/>
            <a:ext cx="8856984" cy="82656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Buzdin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Phys. Rev.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101, 107005 (2008).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/>
              <a:t>F. </a:t>
            </a:r>
            <a:r>
              <a:rPr lang="en-US" sz="2000" dirty="0" err="1"/>
              <a:t>Konschelle</a:t>
            </a:r>
            <a:r>
              <a:rPr lang="en-US" sz="2000" dirty="0"/>
              <a:t> and A. </a:t>
            </a:r>
            <a:r>
              <a:rPr lang="en-US" sz="2000" dirty="0" err="1"/>
              <a:t>Buzdin</a:t>
            </a:r>
            <a:r>
              <a:rPr lang="en-US" sz="2000" dirty="0"/>
              <a:t>, Phys. Rev. </a:t>
            </a:r>
            <a:r>
              <a:rPr lang="en-US" sz="2000" dirty="0" err="1"/>
              <a:t>Lett</a:t>
            </a:r>
            <a:r>
              <a:rPr lang="en-US" sz="2000" dirty="0"/>
              <a:t>. </a:t>
            </a:r>
            <a:r>
              <a:rPr lang="ru-RU" sz="2000" b="1" dirty="0"/>
              <a:t>102</a:t>
            </a:r>
            <a:r>
              <a:rPr lang="ru-RU" sz="2000" dirty="0"/>
              <a:t>, 017001 (2009)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5AF10F-9DBB-9180-54E8-33E71764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005028"/>
            <a:ext cx="3348507" cy="6874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A996A5-2ADB-701C-796F-3022E4653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854677"/>
            <a:ext cx="1983346" cy="100519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8F3A32F-E4D0-D5D0-C500-9C12D70D723B}"/>
              </a:ext>
            </a:extLst>
          </p:cNvPr>
          <p:cNvSpPr txBox="1">
            <a:spLocks/>
          </p:cNvSpPr>
          <p:nvPr/>
        </p:nvSpPr>
        <p:spPr>
          <a:xfrm>
            <a:off x="214282" y="0"/>
            <a:ext cx="8715436" cy="576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Anomalous Josephson Effect</a:t>
            </a:r>
            <a:endParaRPr kumimoji="0" lang="ru-RU" sz="2000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0533288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8715436" cy="576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Magnetization reversal in Phi-0 junction</a:t>
            </a:r>
            <a:endParaRPr kumimoji="0" lang="ru-RU" sz="2000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A16B7B-6E08-3B31-EF82-48D4BA041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62" y="449410"/>
            <a:ext cx="3290258" cy="2152058"/>
          </a:xfrm>
          <a:prstGeom prst="rect">
            <a:avLst/>
          </a:prstGeom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F7D75126-FAF1-E07C-2867-A5F0E89AF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24" y="590494"/>
            <a:ext cx="3290258" cy="276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22">
            <a:extLst>
              <a:ext uri="{FF2B5EF4-FFF2-40B4-BE49-F238E27FC236}">
                <a16:creationId xmlns:a16="http://schemas.microsoft.com/office/drawing/2014/main" id="{F77342CD-93FF-88F7-9306-626DAACEE2AE}"/>
              </a:ext>
            </a:extLst>
          </p:cNvPr>
          <p:cNvSpPr/>
          <p:nvPr/>
        </p:nvSpPr>
        <p:spPr>
          <a:xfrm>
            <a:off x="4583864" y="2521847"/>
            <a:ext cx="4593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 M.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Shukrinov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 R. Rahmonov, K. Sengupta, and A.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Buzdin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Magnetization reversal by superconducting current in u 0 Josephson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Junctions, </a:t>
            </a: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Appl. Phys. </a:t>
            </a:r>
            <a:r>
              <a:rPr lang="fr-FR" sz="1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110, 182407 (2017)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26C89-3178-0373-F03A-AC0F99442090}"/>
              </a:ext>
            </a:extLst>
          </p:cNvPr>
          <p:cNvSpPr txBox="1"/>
          <p:nvPr/>
        </p:nvSpPr>
        <p:spPr>
          <a:xfrm>
            <a:off x="214282" y="6130170"/>
            <a:ext cx="8822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ru-RU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Guarcello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F.S. </a:t>
            </a:r>
            <a:r>
              <a:rPr lang="ru-RU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Bergeret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Cryogenic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Memory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Anomalous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Josephson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Junction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ppl.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034012 (2020)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2A2506-EAA3-9265-4DCF-8601F2C14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643923"/>
            <a:ext cx="4093698" cy="24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04652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88640"/>
            <a:ext cx="8715436" cy="576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Motivation</a:t>
            </a:r>
            <a:endParaRPr kumimoji="0" lang="ru-RU" sz="2000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1870E7B5-EAA5-8594-120F-C255291AF50F}"/>
              </a:ext>
            </a:extLst>
          </p:cNvPr>
          <p:cNvSpPr/>
          <p:nvPr/>
        </p:nvSpPr>
        <p:spPr>
          <a:xfrm>
            <a:off x="899592" y="1268760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it exist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another way to realize  magnetization reversal?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possible to realize it by pulse of magnetic field?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answer is YES and we will consider this case next.</a:t>
            </a:r>
          </a:p>
        </p:txBody>
      </p:sp>
    </p:spTree>
    <p:extLst>
      <p:ext uri="{BB962C8B-B14F-4D97-AF65-F5344CB8AC3E}">
        <p14:creationId xmlns:p14="http://schemas.microsoft.com/office/powerpoint/2010/main" val="2175462893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048" y="2996952"/>
            <a:ext cx="7772400" cy="821828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Model and numerical method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616034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899592" y="1105696"/>
            <a:ext cx="3892088" cy="1944216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 SQUIDs are superconducting devices which are ultra-sensitive to magnetic  flux.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6741"/>
            <a:ext cx="23526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2">
            <a:extLst>
              <a:ext uri="{FF2B5EF4-FFF2-40B4-BE49-F238E27FC236}">
                <a16:creationId xmlns:a16="http://schemas.microsoft.com/office/drawing/2014/main" id="{7A646E6C-ED1D-B347-A1C4-8B097B1CF156}"/>
              </a:ext>
            </a:extLst>
          </p:cNvPr>
          <p:cNvSpPr txBox="1">
            <a:spLocks/>
          </p:cNvSpPr>
          <p:nvPr/>
        </p:nvSpPr>
        <p:spPr>
          <a:xfrm>
            <a:off x="4970683" y="3927062"/>
            <a:ext cx="3813402" cy="2466974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So we consider dynamics of single junction SQUID with Phi-0 junction under the pulse of external magnetic field.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3790DEC-59C1-CE68-2410-8283E427AD5F}"/>
              </a:ext>
            </a:extLst>
          </p:cNvPr>
          <p:cNvSpPr txBox="1">
            <a:spLocks/>
          </p:cNvSpPr>
          <p:nvPr/>
        </p:nvSpPr>
        <p:spPr>
          <a:xfrm>
            <a:off x="0" y="144016"/>
            <a:ext cx="8961466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Single junction SQUID (Superconducting quantum interference device)</a:t>
            </a:r>
            <a:endParaRPr kumimoji="0" lang="ru-RU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BFA7ED-BB28-5B07-77E4-306035D5C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5" y="2829187"/>
            <a:ext cx="4610768" cy="36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14059"/>
      </p:ext>
    </p:extLst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7765</TotalTime>
  <Words>577</Words>
  <Application>Microsoft Office PowerPoint</Application>
  <PresentationFormat>Экран (4:3)</PresentationFormat>
  <Paragraphs>83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Constantia</vt:lpstr>
      <vt:lpstr>Roboto</vt:lpstr>
      <vt:lpstr>Times New Roman</vt:lpstr>
      <vt:lpstr>Wingdings 2</vt:lpstr>
      <vt:lpstr>Поток</vt:lpstr>
      <vt:lpstr>Simulation of magnetization reversal in Phi-0 junction by the pulse of magnetic field</vt:lpstr>
      <vt:lpstr>Презентация PowerPoint</vt:lpstr>
      <vt:lpstr>Introduction</vt:lpstr>
      <vt:lpstr>Презентация PowerPoint</vt:lpstr>
      <vt:lpstr>Презентация PowerPoint</vt:lpstr>
      <vt:lpstr>Презентация PowerPoint</vt:lpstr>
      <vt:lpstr>Презентация PowerPoint</vt:lpstr>
      <vt:lpstr>Model and numerical method</vt:lpstr>
      <vt:lpstr>Презентация PowerPoint</vt:lpstr>
      <vt:lpstr>Презентация PowerPoint</vt:lpstr>
      <vt:lpstr>Презентация PowerPoint</vt:lpstr>
      <vt:lpstr>Презентация PowerPoint</vt:lpstr>
      <vt:lpstr>Results</vt:lpstr>
      <vt:lpstr>Презентация PowerPoint</vt:lpstr>
      <vt:lpstr>Презентация PowerPoint</vt:lpstr>
      <vt:lpstr>Thank you for attention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ilhom</dc:creator>
  <cp:lastModifiedBy>Ilhom Rahmonov</cp:lastModifiedBy>
  <cp:revision>1312</cp:revision>
  <dcterms:created xsi:type="dcterms:W3CDTF">2009-11-04T18:19:33Z</dcterms:created>
  <dcterms:modified xsi:type="dcterms:W3CDTF">2022-10-23T20:24:58Z</dcterms:modified>
</cp:coreProperties>
</file>