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336" r:id="rId3"/>
    <p:sldId id="337" r:id="rId4"/>
    <p:sldId id="339" r:id="rId5"/>
    <p:sldId id="355" r:id="rId6"/>
    <p:sldId id="342" r:id="rId7"/>
    <p:sldId id="354" r:id="rId8"/>
    <p:sldId id="350" r:id="rId9"/>
    <p:sldId id="351" r:id="rId10"/>
    <p:sldId id="356" r:id="rId11"/>
    <p:sldId id="348" r:id="rId12"/>
    <p:sldId id="357" r:id="rId13"/>
    <p:sldId id="349" r:id="rId14"/>
    <p:sldId id="329" r:id="rId15"/>
    <p:sldId id="309" r:id="rId1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Plus" initials="A" lastIdx="0" clrIdx="0">
    <p:extLst>
      <p:ext uri="{19B8F6BF-5375-455C-9EA6-DF929625EA0E}">
        <p15:presenceInfo xmlns:p15="http://schemas.microsoft.com/office/powerpoint/2012/main" userId="Alex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0909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AC0E-1296-40F4-A7D7-8FBCBA42249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0E774-5346-4F82-AD7F-AC4065F45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15B1-A9DE-4902-9F87-7BFBE5CC021F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15E96-16D9-4519-8925-100F8556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5E96-16D9-4519-8925-100F855668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Nezvanov A.Yu.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DE01969-94A4-40D7-99FB-CC04F57F5503}" type="slidenum">
              <a:rPr lang="ru-RU" smtClean="0"/>
              <a:pPr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87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471FBE2-93A9-4339-806A-9B11F5E2089F}"/>
              </a:ext>
            </a:extLst>
          </p:cNvPr>
          <p:cNvCxnSpPr>
            <a:cxnSpLocks/>
          </p:cNvCxnSpPr>
          <p:nvPr userDrawn="1"/>
        </p:nvCxnSpPr>
        <p:spPr>
          <a:xfrm>
            <a:off x="846746" y="982766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3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6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Nezvanov A.Yu.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1DE01969-94A4-40D7-99FB-CC04F57F5503}" type="slidenum">
              <a:rPr lang="ru-RU" smtClean="0"/>
              <a:pPr/>
              <a:t>‹#›</a:t>
            </a:fld>
            <a:r>
              <a:rPr lang="en-US" dirty="0" smtClean="0"/>
              <a:t> / 1</a:t>
            </a:r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66DB35-65FD-4EEC-A1E0-74AEA121632E}"/>
              </a:ext>
            </a:extLst>
          </p:cNvPr>
          <p:cNvCxnSpPr>
            <a:cxnSpLocks/>
          </p:cNvCxnSpPr>
          <p:nvPr userDrawn="1"/>
        </p:nvCxnSpPr>
        <p:spPr>
          <a:xfrm>
            <a:off x="846746" y="982766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3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6D59EBA-D739-4BD6-812A-CC97B61FB014}"/>
              </a:ext>
            </a:extLst>
          </p:cNvPr>
          <p:cNvCxnSpPr>
            <a:cxnSpLocks/>
          </p:cNvCxnSpPr>
          <p:nvPr userDrawn="1"/>
        </p:nvCxnSpPr>
        <p:spPr>
          <a:xfrm>
            <a:off x="846746" y="982766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1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4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E01969-94A4-40D7-99FB-CC04F57F5503}" type="slidenum">
              <a:rPr lang="ru-RU" smtClean="0"/>
              <a:pPr/>
              <a:t>‹#›</a:t>
            </a:fld>
            <a:r>
              <a:rPr lang="en-US" dirty="0"/>
              <a:t> / 13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9E57A78-BE97-49B6-93FC-FD60BBB5D1C3}"/>
              </a:ext>
            </a:extLst>
          </p:cNvPr>
          <p:cNvCxnSpPr>
            <a:cxnSpLocks/>
          </p:cNvCxnSpPr>
          <p:nvPr userDrawn="1"/>
        </p:nvCxnSpPr>
        <p:spPr>
          <a:xfrm>
            <a:off x="846746" y="982766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5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E01969-94A4-40D7-99FB-CC04F57F5503}" type="slidenum">
              <a:rPr lang="ru-RU" smtClean="0"/>
              <a:pPr/>
              <a:t>‹#›</a:t>
            </a:fld>
            <a:r>
              <a:rPr lang="en-US" dirty="0"/>
              <a:t> / 13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BB2BB08-B6DB-48E1-9774-9938CFD46232}"/>
              </a:ext>
            </a:extLst>
          </p:cNvPr>
          <p:cNvCxnSpPr>
            <a:cxnSpLocks/>
          </p:cNvCxnSpPr>
          <p:nvPr userDrawn="1"/>
        </p:nvCxnSpPr>
        <p:spPr>
          <a:xfrm>
            <a:off x="846746" y="982766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8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8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Nezvanov A.Yu.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4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59680"/>
            <a:ext cx="10515600" cy="511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ru-RU" smtClean="0"/>
              <a:t>24.10.2022, AYSS-2022</a:t>
            </a:r>
            <a:endParaRPr lang="ru-RU" sz="1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Nezvanov A.Yu.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DE01969-94A4-40D7-99FB-CC04F57F5503}" type="slidenum">
              <a:rPr lang="ru-RU" smtClean="0"/>
              <a:pPr/>
              <a:t>‹#›</a:t>
            </a:fld>
            <a:r>
              <a:rPr lang="en-US" dirty="0"/>
              <a:t> /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ezvanov@jin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298" y="1313784"/>
            <a:ext cx="11605404" cy="1557389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Comprehensive Elemental Analysis of Nanodiamonds for Simulating the Properties of Cold and Very Cold Neutron Reflectors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334" y="2996119"/>
            <a:ext cx="11391332" cy="2840477"/>
          </a:xfrm>
        </p:spPr>
        <p:txBody>
          <a:bodyPr lIns="0" tIns="0" rIns="0" bIns="0" anchor="t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3100" dirty="0" err="1">
                <a:cs typeface="Bahij Palatino Sans Arabic" panose="02040503050201020203" pitchFamily="18" charset="-78"/>
              </a:rPr>
              <a:t>Borzakov</a:t>
            </a:r>
            <a:r>
              <a:rPr lang="en-US" sz="3100" dirty="0">
                <a:cs typeface="Bahij Palatino Sans Arabic" panose="02040503050201020203" pitchFamily="18" charset="-78"/>
              </a:rPr>
              <a:t> S.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1,2</a:t>
            </a:r>
            <a:r>
              <a:rPr lang="en-US" sz="3100" dirty="0">
                <a:cs typeface="Bahij Palatino Sans Arabic" panose="02040503050201020203" pitchFamily="18" charset="-78"/>
              </a:rPr>
              <a:t>, Dubois M.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3</a:t>
            </a:r>
            <a:r>
              <a:rPr lang="en-US" sz="3100" dirty="0">
                <a:cs typeface="Bahij Palatino Sans Arabic" panose="02040503050201020203" pitchFamily="18" charset="-78"/>
              </a:rPr>
              <a:t>, </a:t>
            </a:r>
            <a:r>
              <a:rPr lang="en-US" sz="3100" dirty="0" err="1">
                <a:cs typeface="Bahij Palatino Sans Arabic" panose="02040503050201020203" pitchFamily="18" charset="-78"/>
              </a:rPr>
              <a:t>Gundorin</a:t>
            </a:r>
            <a:r>
              <a:rPr lang="en-US" sz="3100" dirty="0">
                <a:cs typeface="Bahij Palatino Sans Arabic" panose="02040503050201020203" pitchFamily="18" charset="-78"/>
              </a:rPr>
              <a:t> N.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1,2</a:t>
            </a:r>
            <a:r>
              <a:rPr lang="en-US" sz="3100" dirty="0">
                <a:cs typeface="Bahij Palatino Sans Arabic" panose="02040503050201020203" pitchFamily="18" charset="-78"/>
              </a:rPr>
              <a:t>, </a:t>
            </a:r>
            <a:r>
              <a:rPr lang="en-US" sz="3100" dirty="0" err="1">
                <a:cs typeface="Bahij Palatino Sans Arabic" panose="02040503050201020203" pitchFamily="18" charset="-78"/>
              </a:rPr>
              <a:t>Hramco</a:t>
            </a:r>
            <a:r>
              <a:rPr lang="en-US" sz="3100" dirty="0">
                <a:cs typeface="Bahij Palatino Sans Arabic" panose="02040503050201020203" pitchFamily="18" charset="-78"/>
              </a:rPr>
              <a:t> </a:t>
            </a:r>
            <a:r>
              <a:rPr lang="en-US" sz="3100" dirty="0" smtClean="0">
                <a:cs typeface="Bahij Palatino Sans Arabic" panose="02040503050201020203" pitchFamily="18" charset="-78"/>
              </a:rPr>
              <a:t>C.</a:t>
            </a:r>
            <a:r>
              <a:rPr lang="en-US" sz="3100" baseline="30000" dirty="0" smtClean="0">
                <a:cs typeface="Bahij Palatino Sans Arabic" panose="02040503050201020203" pitchFamily="18" charset="-78"/>
              </a:rPr>
              <a:t>1,4</a:t>
            </a:r>
            <a:r>
              <a:rPr lang="en-US" sz="3100" dirty="0" smtClean="0">
                <a:cs typeface="Bahij Palatino Sans Arabic" panose="02040503050201020203" pitchFamily="18" charset="-78"/>
              </a:rPr>
              <a:t>,Korneeva </a:t>
            </a:r>
            <a:r>
              <a:rPr lang="en-US" sz="3100" dirty="0">
                <a:cs typeface="Bahij Palatino Sans Arabic" panose="02040503050201020203" pitchFamily="18" charset="-78"/>
              </a:rPr>
              <a:t>E.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3100" dirty="0">
                <a:cs typeface="Bahij Palatino Sans Arabic" panose="02040503050201020203" pitchFamily="18" charset="-78"/>
              </a:rPr>
              <a:t>, Lychagin E.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1,2</a:t>
            </a:r>
            <a:r>
              <a:rPr lang="en-US" sz="3100" dirty="0">
                <a:cs typeface="Bahij Palatino Sans Arabic" panose="02040503050201020203" pitchFamily="18" charset="-78"/>
              </a:rPr>
              <a:t>, Muzychka A.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3100" dirty="0">
                <a:cs typeface="Bahij Palatino Sans Arabic" panose="02040503050201020203" pitchFamily="18" charset="-78"/>
              </a:rPr>
              <a:t>, Nekhaev G.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3100" dirty="0">
                <a:cs typeface="Bahij Palatino Sans Arabic" panose="02040503050201020203" pitchFamily="18" charset="-78"/>
              </a:rPr>
              <a:t>, Nesvizhevsky V.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5</a:t>
            </a:r>
            <a:r>
              <a:rPr lang="en-US" sz="3100" dirty="0">
                <a:cs typeface="Bahij Palatino Sans Arabic" panose="02040503050201020203" pitchFamily="18" charset="-78"/>
              </a:rPr>
              <a:t>, </a:t>
            </a:r>
            <a:r>
              <a:rPr lang="en-US" sz="3100" u="sng" dirty="0">
                <a:cs typeface="Bahij Palatino Sans Arabic" panose="02040503050201020203" pitchFamily="18" charset="-78"/>
              </a:rPr>
              <a:t>Nezvanov A.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3100" dirty="0">
                <a:cs typeface="Bahij Palatino Sans Arabic" panose="02040503050201020203" pitchFamily="18" charset="-78"/>
              </a:rPr>
              <a:t>, Pavlov S.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3100" dirty="0">
                <a:cs typeface="Bahij Palatino Sans Arabic" panose="02040503050201020203" pitchFamily="18" charset="-78"/>
              </a:rPr>
              <a:t>, Strelkov A.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3100" dirty="0">
                <a:cs typeface="Bahij Palatino Sans Arabic" panose="02040503050201020203" pitchFamily="18" charset="-78"/>
              </a:rPr>
              <a:t>, </a:t>
            </a:r>
            <a:r>
              <a:rPr lang="en-US" sz="3100" dirty="0" err="1">
                <a:cs typeface="Bahij Palatino Sans Arabic" panose="02040503050201020203" pitchFamily="18" charset="-78"/>
              </a:rPr>
              <a:t>Turlybekuly</a:t>
            </a:r>
            <a:r>
              <a:rPr lang="en-US" sz="3100" dirty="0">
                <a:cs typeface="Bahij Palatino Sans Arabic" panose="02040503050201020203" pitchFamily="18" charset="-78"/>
              </a:rPr>
              <a:t> K.</a:t>
            </a:r>
            <a:r>
              <a:rPr lang="en-US" sz="3100" baseline="30000" dirty="0">
                <a:cs typeface="Bahij Palatino Sans Arabic" panose="02040503050201020203" pitchFamily="18" charset="-78"/>
              </a:rPr>
              <a:t>1,6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aseline="30000" dirty="0">
                <a:cs typeface="Bahij Palatino Sans Arabic" panose="02040503050201020203" pitchFamily="18" charset="-78"/>
              </a:rPr>
              <a:t>1</a:t>
            </a:r>
            <a:r>
              <a:rPr lang="en-US" sz="1800" dirty="0">
                <a:cs typeface="Bahij Palatino Sans Arabic" panose="02040503050201020203" pitchFamily="18" charset="-78"/>
              </a:rPr>
              <a:t>Joint Institute for Nuclear Research, 141980, Dubna, Russia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aseline="30000" dirty="0">
                <a:cs typeface="Bahij Palatino Sans Arabic" panose="02040503050201020203" pitchFamily="18" charset="-78"/>
              </a:rPr>
              <a:t>2</a:t>
            </a:r>
            <a:r>
              <a:rPr lang="en-US" sz="1800" dirty="0">
                <a:cs typeface="Bahij Palatino Sans Arabic" panose="02040503050201020203" pitchFamily="18" charset="-78"/>
              </a:rPr>
              <a:t>Dubna State University, 141980, Dubna, Moscow Region, Russia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aseline="30000" dirty="0">
                <a:cs typeface="Bahij Palatino Sans Arabic" panose="02040503050201020203" pitchFamily="18" charset="-78"/>
              </a:rPr>
              <a:t>3</a:t>
            </a:r>
            <a:r>
              <a:rPr lang="en-US" sz="1800" dirty="0">
                <a:cs typeface="Bahij Palatino Sans Arabic" panose="02040503050201020203" pitchFamily="18" charset="-78"/>
              </a:rPr>
              <a:t>Université Clermont Auvergne, 63178, Auvergne, France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aseline="30000" dirty="0">
                <a:cs typeface="Bahij Palatino Sans Arabic" panose="02040503050201020203" pitchFamily="18" charset="-78"/>
              </a:rPr>
              <a:t>4</a:t>
            </a:r>
            <a:r>
              <a:rPr lang="en-US" sz="1800" dirty="0">
                <a:cs typeface="Bahij Palatino Sans Arabic" panose="02040503050201020203" pitchFamily="18" charset="-78"/>
              </a:rPr>
              <a:t>Institute of Chemistry of Moldova (</a:t>
            </a:r>
            <a:r>
              <a:rPr lang="en-US" sz="1800" dirty="0" err="1">
                <a:cs typeface="Bahij Palatino Sans Arabic" panose="02040503050201020203" pitchFamily="18" charset="-78"/>
              </a:rPr>
              <a:t>ICh</a:t>
            </a:r>
            <a:r>
              <a:rPr lang="en-US" sz="1800" dirty="0">
                <a:cs typeface="Bahij Palatino Sans Arabic" panose="02040503050201020203" pitchFamily="18" charset="-78"/>
              </a:rPr>
              <a:t>), MD-2028, Chisinau, Republic of Moldova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aseline="30000" dirty="0">
                <a:cs typeface="Bahij Palatino Sans Arabic" panose="02040503050201020203" pitchFamily="18" charset="-78"/>
              </a:rPr>
              <a:t>5</a:t>
            </a:r>
            <a:r>
              <a:rPr lang="en-US" sz="1800" dirty="0">
                <a:cs typeface="Bahij Palatino Sans Arabic" panose="02040503050201020203" pitchFamily="18" charset="-78"/>
              </a:rPr>
              <a:t>Institut Max von Laue – Paul Langevin, 38042, Grenoble, France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aseline="30000" dirty="0">
                <a:cs typeface="Bahij Palatino Sans Arabic" panose="02040503050201020203" pitchFamily="18" charset="-78"/>
              </a:rPr>
              <a:t>6</a:t>
            </a:r>
            <a:r>
              <a:rPr lang="en-US" sz="1800" dirty="0">
                <a:cs typeface="Bahij Palatino Sans Arabic" panose="02040503050201020203" pitchFamily="18" charset="-78"/>
              </a:rPr>
              <a:t>Institute of Nuclear Physics of the Republic of Kazakhstan, 050032, Almaty, Kazakhstan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b="2335"/>
          <a:stretch/>
        </p:blipFill>
        <p:spPr>
          <a:xfrm>
            <a:off x="7310127" y="195705"/>
            <a:ext cx="1215699" cy="900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14899"/>
              </p:ext>
            </p:extLst>
          </p:nvPr>
        </p:nvGraphicFramePr>
        <p:xfrm>
          <a:off x="0" y="5958000"/>
          <a:ext cx="12192000" cy="90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9823">
                  <a:extLst>
                    <a:ext uri="{9D8B030D-6E8A-4147-A177-3AD203B41FA5}">
                      <a16:colId xmlns:a16="http://schemas.microsoft.com/office/drawing/2014/main" val="1319164214"/>
                    </a:ext>
                  </a:extLst>
                </a:gridCol>
                <a:gridCol w="8592354">
                  <a:extLst>
                    <a:ext uri="{9D8B030D-6E8A-4147-A177-3AD203B41FA5}">
                      <a16:colId xmlns:a16="http://schemas.microsoft.com/office/drawing/2014/main" val="3606305929"/>
                    </a:ext>
                  </a:extLst>
                </a:gridCol>
                <a:gridCol w="1799823">
                  <a:extLst>
                    <a:ext uri="{9D8B030D-6E8A-4147-A177-3AD203B41FA5}">
                      <a16:colId xmlns:a16="http://schemas.microsoft.com/office/drawing/2014/main" val="4111779356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XXVI International Scientific Conference of Young Scientists and Specialists</a:t>
                      </a:r>
                    </a:p>
                    <a:p>
                      <a:pPr algn="ctr"/>
                      <a:r>
                        <a:rPr lang="en-US" sz="14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24 – 28 October, 2022</a:t>
                      </a:r>
                    </a:p>
                    <a:p>
                      <a:pPr algn="ctr"/>
                      <a:r>
                        <a:rPr lang="en-US" sz="14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Dubna, Russia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24761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A3562B-7651-4C83-984D-94371F7E2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9314" r="10606" b="9195"/>
          <a:stretch/>
        </p:blipFill>
        <p:spPr>
          <a:xfrm>
            <a:off x="883022" y="189993"/>
            <a:ext cx="914607" cy="9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906FB1-D3A2-4E31-A3B1-314C2B102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93" y="189993"/>
            <a:ext cx="1030500" cy="9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88EE0E-4664-49AF-AEFB-791B5BAA8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01" y="194958"/>
            <a:ext cx="2465218" cy="900000"/>
          </a:xfrm>
          <a:prstGeom prst="rect">
            <a:avLst/>
          </a:prstGeom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E7C81C29-E87B-A63B-BFB7-48C4FCB7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11697" r="10356" b="11573"/>
          <a:stretch/>
        </p:blipFill>
        <p:spPr bwMode="auto">
          <a:xfrm>
            <a:off x="8731634" y="189993"/>
            <a:ext cx="92775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DC5ABD-BA5B-E57E-4DEE-6722299D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01" y="176345"/>
            <a:ext cx="80597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47F3C4-B687-D6DE-FA4E-A4E73DED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37" y="189993"/>
            <a:ext cx="119724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5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 </a:t>
            </a:r>
            <a:r>
              <a:rPr lang="en-US" dirty="0"/>
              <a:t>the </a:t>
            </a:r>
            <a:r>
              <a:rPr lang="en-US" dirty="0" smtClean="0"/>
              <a:t>Results</a:t>
            </a: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52F3819-FD8A-4B3C-A231-67D33837F37A}"/>
              </a:ext>
            </a:extLst>
          </p:cNvPr>
          <p:cNvSpPr txBox="1">
            <a:spLocks/>
          </p:cNvSpPr>
          <p:nvPr/>
        </p:nvSpPr>
        <p:spPr>
          <a:xfrm>
            <a:off x="6878470" y="1443210"/>
            <a:ext cx="4229669" cy="91785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Impurities not only </a:t>
            </a:r>
            <a:r>
              <a:rPr lang="en-US" sz="2000" u="sng" dirty="0"/>
              <a:t>capture neutrons</a:t>
            </a:r>
            <a:r>
              <a:rPr lang="en-US" sz="2000" dirty="0"/>
              <a:t>, but are also </a:t>
            </a:r>
            <a:r>
              <a:rPr lang="en-US" sz="2000" u="sng" dirty="0"/>
              <a:t>strongly activated</a:t>
            </a:r>
            <a:r>
              <a:rPr lang="en-US" sz="2000" dirty="0"/>
              <a:t> in high-intensity neutron </a:t>
            </a:r>
            <a:r>
              <a:rPr lang="en-US" sz="2000" dirty="0" smtClean="0"/>
              <a:t>fields</a:t>
            </a:r>
            <a:r>
              <a:rPr lang="ru-RU" sz="2000" dirty="0" smtClean="0"/>
              <a:t>!</a:t>
            </a:r>
            <a:endParaRPr lang="en-US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69015"/>
              </p:ext>
            </p:extLst>
          </p:nvPr>
        </p:nvGraphicFramePr>
        <p:xfrm>
          <a:off x="838200" y="1443209"/>
          <a:ext cx="5546001" cy="4439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520831898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156593332"/>
                    </a:ext>
                  </a:extLst>
                </a:gridCol>
                <a:gridCol w="544513">
                  <a:extLst>
                    <a:ext uri="{9D8B030D-6E8A-4147-A177-3AD203B41FA5}">
                      <a16:colId xmlns:a16="http://schemas.microsoft.com/office/drawing/2014/main" val="769206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059635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56364969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169860927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83989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XPS,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PGAA,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INAA,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</a:t>
                      </a:r>
                      <a:b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capture, 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Capture cross section</a:t>
                      </a:r>
                      <a:b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1E6 carbon atoms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Fraction,</a:t>
                      </a:r>
                      <a:b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at. 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3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1E+06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1E+06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0,0035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7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41006,23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005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0,00019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632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0,0096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1245,95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244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0,3326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9269,81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45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50167,88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56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827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2325,25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701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957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3167,13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1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715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781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050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3,9E-03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382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1,9E-05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4,2E-05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492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1,5E-03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78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4530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2,1E-08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501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5922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6,6E-08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810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0,013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49700</a:t>
                      </a: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1,1E-06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26895"/>
                  </a:ext>
                </a:extLst>
              </a:tr>
            </a:tbl>
          </a:graphicData>
        </a:graphic>
      </p:graphicFrame>
      <p:sp>
        <p:nvSpPr>
          <p:cNvPr id="13" name="Объект 2">
            <a:extLst>
              <a:ext uri="{FF2B5EF4-FFF2-40B4-BE49-F238E27FC236}">
                <a16:creationId xmlns:a16="http://schemas.microsoft.com/office/drawing/2014/main" id="{152F3819-FD8A-4B3C-A231-67D33837F37A}"/>
              </a:ext>
            </a:extLst>
          </p:cNvPr>
          <p:cNvSpPr txBox="1">
            <a:spLocks/>
          </p:cNvSpPr>
          <p:nvPr/>
        </p:nvSpPr>
        <p:spPr>
          <a:xfrm>
            <a:off x="838200" y="1043856"/>
            <a:ext cx="5703628" cy="39935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Table 2. Final concentrations of impurities.</a:t>
            </a:r>
            <a:endParaRPr lang="en-US" sz="2000" dirty="0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10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152F3819-FD8A-4B3C-A231-67D33837F37A}"/>
              </a:ext>
            </a:extLst>
          </p:cNvPr>
          <p:cNvSpPr txBox="1">
            <a:spLocks/>
          </p:cNvSpPr>
          <p:nvPr/>
        </p:nvSpPr>
        <p:spPr>
          <a:xfrm>
            <a:off x="6878466" y="2361064"/>
            <a:ext cx="4229669" cy="113229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Calculation of </a:t>
            </a:r>
            <a:r>
              <a:rPr lang="en-US" sz="2000" b="1" dirty="0" smtClean="0"/>
              <a:t>fractions</a:t>
            </a:r>
          </a:p>
          <a:p>
            <a:pPr marL="0" indent="0" algn="ctr">
              <a:buNone/>
            </a:pPr>
            <a:r>
              <a:rPr lang="en-US" sz="2000" dirty="0" smtClean="0"/>
              <a:t>XPS: C, O, F </a:t>
            </a:r>
            <a:r>
              <a:rPr lang="en-US" sz="2000" dirty="0" smtClean="0">
                <a:sym typeface="Symbol" panose="05050102010706020507" pitchFamily="18" charset="2"/>
              </a:rPr>
              <a:t> C + O + F = 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ym typeface="Symbol" panose="05050102010706020507" pitchFamily="18" charset="2"/>
              </a:rPr>
              <a:t>NAA: H, N, Metals</a:t>
            </a:r>
            <a:endParaRPr lang="en-US" sz="2000" dirty="0" smtClean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76997" y="3457716"/>
                <a:ext cx="4832605" cy="41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𝑀𝑒𝑡𝑎𝑙𝑠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𝐶𝑂𝐹𝐻𝑁𝑀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𝑋𝑃𝑆</m:t>
                          </m:r>
                        </m:sub>
                      </m:sSub>
                      <m:f>
                        <m:fPr>
                          <m:type m:val="skw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𝑁𝐴𝐴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997" y="3457716"/>
                <a:ext cx="4832605" cy="410369"/>
              </a:xfrm>
              <a:prstGeom prst="rect">
                <a:avLst/>
              </a:prstGeom>
              <a:blipFill>
                <a:blip r:embed="rId2"/>
                <a:stretch>
                  <a:fillRect l="-1009" t="-110294" b="-172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501238" y="3909029"/>
                <a:ext cx="49841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𝑋𝑃𝑆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𝑋𝑃𝑆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𝑋𝑃𝑆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𝑀𝑒𝑡𝑎𝑙𝑠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𝐶𝑂𝐹𝐻𝑁𝑀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38" y="3909029"/>
                <a:ext cx="4984121" cy="246221"/>
              </a:xfrm>
              <a:prstGeom prst="rect">
                <a:avLst/>
              </a:prstGeom>
              <a:blipFill>
                <a:blip r:embed="rId3"/>
                <a:stretch>
                  <a:fillRect l="-489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6683894" y="4213941"/>
            <a:ext cx="4628959" cy="374689"/>
            <a:chOff x="6577000" y="4291750"/>
            <a:chExt cx="4628959" cy="3746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77000" y="4296273"/>
                  <a:ext cx="1535292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𝑋𝑃𝑆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000" y="4296273"/>
                  <a:ext cx="1535292" cy="370166"/>
                </a:xfrm>
                <a:prstGeom prst="rect">
                  <a:avLst/>
                </a:prstGeom>
                <a:blipFill>
                  <a:blip r:embed="rId4"/>
                  <a:stretch>
                    <a:fillRect l="-2381" t="-124590" r="-11508" b="-20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112292" y="4296273"/>
                  <a:ext cx="1566454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𝑋𝑃𝑆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2292" y="4296273"/>
                  <a:ext cx="1566454" cy="370166"/>
                </a:xfrm>
                <a:prstGeom prst="rect">
                  <a:avLst/>
                </a:prstGeom>
                <a:blipFill>
                  <a:blip r:embed="rId5"/>
                  <a:stretch>
                    <a:fillRect l="-2335" t="-124590" r="-11284" b="-20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678746" y="4291750"/>
                  <a:ext cx="1527213" cy="3685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𝑋𝑃𝑆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746" y="4291750"/>
                  <a:ext cx="1527213" cy="368562"/>
                </a:xfrm>
                <a:prstGeom prst="rect">
                  <a:avLst/>
                </a:prstGeom>
                <a:blipFill>
                  <a:blip r:embed="rId6"/>
                  <a:stretch>
                    <a:fillRect l="-2390" t="-124590" r="-11554" b="-20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769341" y="4712102"/>
                <a:ext cx="2447914" cy="4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𝑋𝑃𝑆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𝑁𝐴𝐴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341" y="4712102"/>
                <a:ext cx="2447914" cy="401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769341" y="5113750"/>
                <a:ext cx="2506776" cy="4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𝑋𝑃𝑆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𝑁𝐴𝐴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341" y="5113750"/>
                <a:ext cx="2506776" cy="4016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290598" y="5542694"/>
                <a:ext cx="3423630" cy="4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𝑀𝑒𝑡𝑎𝑙𝑠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𝑋𝑃𝑆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𝑀𝑒𝑡𝑎𝑙𝑠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𝑁𝐴𝐴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98" y="5542694"/>
                <a:ext cx="3423630" cy="401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45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Impurities Impact </a:t>
            </a:r>
            <a:r>
              <a:rPr lang="en-US" dirty="0"/>
              <a:t>on Simulation of Neutron Transport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/>
          <a:stretch/>
        </p:blipFill>
        <p:spPr>
          <a:xfrm>
            <a:off x="7141800" y="1739147"/>
            <a:ext cx="4212000" cy="271171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2789941" y="1739147"/>
            <a:ext cx="4212000" cy="2694381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838200" y="1900062"/>
            <a:ext cx="1697331" cy="2232246"/>
            <a:chOff x="1162292" y="1404747"/>
            <a:chExt cx="1697331" cy="223224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529080" y="1404747"/>
              <a:ext cx="0" cy="1901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1565200" y="1404747"/>
              <a:ext cx="198507" cy="198507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652138" y="180053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098078" y="1454836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52165" y="1628228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387924" y="1603254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242281" y="314754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708362" y="1882644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616126" y="149573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763707" y="204391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793278" y="2336150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990889" y="2230890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558708" y="2228161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02708" y="2264110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98078" y="2549052"/>
              <a:ext cx="198813" cy="19881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601738" y="266593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713552" y="2532961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836610" y="189151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914522" y="1526099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180304" y="1648132"/>
              <a:ext cx="213814" cy="21381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441663" y="1873660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617166" y="2258150"/>
              <a:ext cx="211903" cy="21190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250478" y="235799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334329" y="2968290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930440" y="201912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572985" y="201528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646573" y="173911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06923" y="2417918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464123" y="2057561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682546" y="204391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417664" y="2547483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990889" y="3083164"/>
              <a:ext cx="164728" cy="16472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611109" y="275055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152450" y="210533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869334" y="2845461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23274" y="261639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280391" y="2768854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616126" y="3002384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793278" y="155714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917586" y="1709547"/>
              <a:ext cx="150922" cy="15092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612998" y="3029704"/>
              <a:ext cx="235686" cy="23568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250478" y="2014347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098078" y="2891683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455353" y="2868572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713934" y="2883229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632047" y="3182953"/>
              <a:ext cx="122829" cy="1228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859623" y="1436421"/>
              <a:ext cx="0" cy="19010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1173276" y="1415312"/>
              <a:ext cx="355804" cy="4451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V="1">
              <a:off x="1162292" y="1915500"/>
              <a:ext cx="350057" cy="1602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1170940" y="2110505"/>
              <a:ext cx="342392" cy="258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1167955" y="2233334"/>
              <a:ext cx="347423" cy="2996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1170940" y="2095892"/>
              <a:ext cx="335790" cy="465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V="1">
              <a:off x="1168397" y="1454836"/>
              <a:ext cx="340788" cy="1581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V="1">
              <a:off x="1168397" y="2658850"/>
              <a:ext cx="347155" cy="232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1162292" y="2258935"/>
              <a:ext cx="351183" cy="8662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1173276" y="3208962"/>
              <a:ext cx="346425" cy="817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1519701" y="3388659"/>
              <a:ext cx="13399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042827" y="332921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854701" y="4281024"/>
            <a:ext cx="1922366" cy="8402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Palatino Linotype" panose="02040502050505030304" pitchFamily="18" charset="0"/>
              </a:rPr>
              <a:t>Fig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6. </a:t>
            </a:r>
            <a:r>
              <a:rPr lang="en-US" dirty="0">
                <a:latin typeface="Palatino Linotype" panose="02040502050505030304" pitchFamily="18" charset="0"/>
              </a:rPr>
              <a:t>The scheme of a simulated </a:t>
            </a:r>
            <a:r>
              <a:rPr lang="en-US" dirty="0" smtClean="0">
                <a:latin typeface="Palatino Linotype" panose="02040502050505030304" pitchFamily="18" charset="0"/>
              </a:rPr>
              <a:t>geometry.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3031476" y="4433528"/>
            <a:ext cx="8322324" cy="108952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Palatino Linotype" panose="02040502050505030304" pitchFamily="18" charset="0"/>
              </a:rPr>
              <a:t>Fig</a:t>
            </a:r>
            <a:r>
              <a:rPr lang="en-US" dirty="0" smtClean="0">
                <a:latin typeface="Palatino Linotype" panose="02040502050505030304" pitchFamily="18" charset="0"/>
              </a:rPr>
              <a:t>. 7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The probabilities of neutron reflection (black lines), transmission (blue), and absorption (red) versus neutron velocity for isotropic incidence on a layer of nanodiamond powder of 5 cm (left) and semi-infinite (right) thickness with (dotted line) and without (solid line) neutron capture by non-carbon impurities.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1" name="Дата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82" name="Нижний колонтитул 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11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VCN Storage in a Nanodiamond Trap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0140"/>
            <a:ext cx="3960000" cy="3960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838200" y="5184789"/>
            <a:ext cx="3960000" cy="5909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Palatino Linotype" panose="02040502050505030304" pitchFamily="18" charset="0"/>
              </a:rPr>
              <a:t>Fig</a:t>
            </a:r>
            <a:r>
              <a:rPr lang="en-US" dirty="0" smtClean="0">
                <a:latin typeface="Palatino Linotype" panose="02040502050505030304" pitchFamily="18" charset="0"/>
              </a:rPr>
              <a:t>. 8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dirty="0" err="1">
                <a:latin typeface="Palatino Linotype" panose="02040502050505030304" pitchFamily="18" charset="0"/>
              </a:rPr>
              <a:t>visualisation</a:t>
            </a:r>
            <a:r>
              <a:rPr lang="en-US" dirty="0">
                <a:latin typeface="Palatino Linotype" panose="02040502050505030304" pitchFamily="18" charset="0"/>
              </a:rPr>
              <a:t> of the neutron storing in a physical </a:t>
            </a:r>
            <a:r>
              <a:rPr lang="en-US" dirty="0" smtClean="0">
                <a:latin typeface="Palatino Linotype" panose="02040502050505030304" pitchFamily="18" charset="0"/>
              </a:rPr>
              <a:t>trap.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5353800" y="5060140"/>
            <a:ext cx="6000000" cy="133882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Palatino Linotype" panose="02040502050505030304" pitchFamily="18" charset="0"/>
              </a:rPr>
              <a:t>Fig</a:t>
            </a:r>
            <a:r>
              <a:rPr lang="en-US" dirty="0" smtClean="0">
                <a:latin typeface="Palatino Linotype" panose="02040502050505030304" pitchFamily="18" charset="0"/>
              </a:rPr>
              <a:t>. 9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The probability of neutron reflection versus the cavity radius for the velocities of 50 m/s (black lines</a:t>
            </a:r>
            <a:r>
              <a:rPr lang="en-US" dirty="0" smtClean="0">
                <a:latin typeface="Palatino Linotype" panose="02040502050505030304" pitchFamily="18" charset="0"/>
              </a:rPr>
              <a:t>),</a:t>
            </a:r>
            <a:br>
              <a:rPr lang="en-US" dirty="0" smtClean="0">
                <a:latin typeface="Palatino Linotype" panose="02040502050505030304" pitchFamily="18" charset="0"/>
              </a:rPr>
            </a:br>
            <a:r>
              <a:rPr lang="en-US" dirty="0" smtClean="0">
                <a:latin typeface="Palatino Linotype" panose="02040502050505030304" pitchFamily="18" charset="0"/>
              </a:rPr>
              <a:t>100 </a:t>
            </a:r>
            <a:r>
              <a:rPr lang="en-US" dirty="0">
                <a:latin typeface="Palatino Linotype" panose="02040502050505030304" pitchFamily="18" charset="0"/>
              </a:rPr>
              <a:t>m/s (red lines), and 150 m/s (blue lines) with (dotted line) and without (solid line) neutron capture by non-carbon impurities. The thickness </a:t>
            </a:r>
            <a:r>
              <a:rPr lang="en-US" dirty="0" smtClean="0">
                <a:latin typeface="Palatino Linotype" panose="02040502050505030304" pitchFamily="18" charset="0"/>
              </a:rPr>
              <a:t>of a cavity wall is 5 cm.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0" y="1100140"/>
            <a:ext cx="6000000" cy="3960000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12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6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VCN Storage in a Nanodiamond Trap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0140"/>
            <a:ext cx="3960000" cy="3960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838200" y="5184789"/>
            <a:ext cx="3960000" cy="5909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Palatino Linotype" panose="02040502050505030304" pitchFamily="18" charset="0"/>
              </a:rPr>
              <a:t>Fig</a:t>
            </a:r>
            <a:r>
              <a:rPr lang="en-US" dirty="0" smtClean="0">
                <a:latin typeface="Palatino Linotype" panose="02040502050505030304" pitchFamily="18" charset="0"/>
              </a:rPr>
              <a:t>. 8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dirty="0" err="1">
                <a:latin typeface="Palatino Linotype" panose="02040502050505030304" pitchFamily="18" charset="0"/>
              </a:rPr>
              <a:t>visualisation</a:t>
            </a:r>
            <a:r>
              <a:rPr lang="en-US" dirty="0">
                <a:latin typeface="Palatino Linotype" panose="02040502050505030304" pitchFamily="18" charset="0"/>
              </a:rPr>
              <a:t> of the neutron storing in a physical </a:t>
            </a:r>
            <a:r>
              <a:rPr lang="en-US" dirty="0" smtClean="0">
                <a:latin typeface="Palatino Linotype" panose="02040502050505030304" pitchFamily="18" charset="0"/>
              </a:rPr>
              <a:t>trap.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5228765" y="5060140"/>
            <a:ext cx="6125035" cy="133882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Palatino Linotype" panose="02040502050505030304" pitchFamily="18" charset="0"/>
              </a:rPr>
              <a:t>Fig</a:t>
            </a:r>
            <a:r>
              <a:rPr lang="en-US" dirty="0" smtClean="0">
                <a:latin typeface="Palatino Linotype" panose="02040502050505030304" pitchFamily="18" charset="0"/>
              </a:rPr>
              <a:t>. 10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The probability of neutron reflection versus the cavity radius for the velocities of 50 m/s (black lines</a:t>
            </a:r>
            <a:r>
              <a:rPr lang="en-US" dirty="0" smtClean="0">
                <a:latin typeface="Palatino Linotype" panose="02040502050505030304" pitchFamily="18" charset="0"/>
              </a:rPr>
              <a:t>),</a:t>
            </a:r>
            <a:br>
              <a:rPr lang="en-US" dirty="0" smtClean="0">
                <a:latin typeface="Palatino Linotype" panose="02040502050505030304" pitchFamily="18" charset="0"/>
              </a:rPr>
            </a:br>
            <a:r>
              <a:rPr lang="en-US" dirty="0" smtClean="0">
                <a:latin typeface="Palatino Linotype" panose="02040502050505030304" pitchFamily="18" charset="0"/>
              </a:rPr>
              <a:t>100 </a:t>
            </a:r>
            <a:r>
              <a:rPr lang="en-US" dirty="0">
                <a:latin typeface="Palatino Linotype" panose="02040502050505030304" pitchFamily="18" charset="0"/>
              </a:rPr>
              <a:t>m/s (red lines), and 150 m/s (blue lines) with (dotted line) and without (solid line) neutron capture by non-carbon impurities. The </a:t>
            </a:r>
            <a:r>
              <a:rPr lang="en-US" dirty="0" smtClean="0">
                <a:latin typeface="Palatino Linotype" panose="02040502050505030304" pitchFamily="18" charset="0"/>
              </a:rPr>
              <a:t>sphere wall has </a:t>
            </a:r>
            <a:r>
              <a:rPr lang="en-US" dirty="0">
                <a:latin typeface="Palatino Linotype" panose="02040502050505030304" pitchFamily="18" charset="0"/>
              </a:rPr>
              <a:t>a semi-infinite thickness.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0" y="1100140"/>
            <a:ext cx="6000000" cy="3960000"/>
          </a:xfrm>
          <a:prstGeom prst="rect">
            <a:avLst/>
          </a:prstGeom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13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5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E6E4D-2AC5-4B4A-86B9-91FA4C31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CDF1-CA3F-4A2B-9B61-8C33472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/>
          <a:p>
            <a:pPr marL="360000" indent="-3600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50" dirty="0">
                <a:cs typeface="Bahij Palatino Sans Arabic" panose="02040503050201020203" pitchFamily="18" charset="-78"/>
              </a:rPr>
              <a:t>The combination of XPS, </a:t>
            </a:r>
            <a:r>
              <a:rPr lang="en-US" sz="2650" dirty="0" smtClean="0">
                <a:cs typeface="Bahij Palatino Sans Arabic" panose="02040503050201020203" pitchFamily="18" charset="-78"/>
              </a:rPr>
              <a:t>PGAA</a:t>
            </a:r>
            <a:r>
              <a:rPr lang="en-US" sz="2650" dirty="0">
                <a:cs typeface="Bahij Palatino Sans Arabic" panose="02040503050201020203" pitchFamily="18" charset="-78"/>
              </a:rPr>
              <a:t>, and INAA methods is sufficient for a full elemental analysis of nanodiamond powders for neutron physics problems</a:t>
            </a:r>
            <a:r>
              <a:rPr lang="en-US" sz="2650" dirty="0" smtClean="0">
                <a:cs typeface="Bahij Palatino Sans Arabic" panose="02040503050201020203" pitchFamily="18" charset="-78"/>
              </a:rPr>
              <a:t>.</a:t>
            </a: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50" dirty="0">
                <a:cs typeface="Bahij Palatino Sans Arabic" panose="02040503050201020203" pitchFamily="18" charset="-78"/>
              </a:rPr>
              <a:t>The use of these methods makes it possible to develop new technologies for the synthesis and purification of detonation nanodiamonds with an optimal elemental composition for neutron reflectors.</a:t>
            </a:r>
            <a:endParaRPr lang="ru-RU" sz="2650" dirty="0" smtClean="0">
              <a:cs typeface="Bahij Palatino Sans Arabic" panose="02040503050201020203" pitchFamily="18" charset="-78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50" dirty="0">
                <a:cs typeface="Bahij Palatino Sans Arabic" panose="02040503050201020203" pitchFamily="18" charset="-78"/>
              </a:rPr>
              <a:t>Taking into account the full elemental composition of nanodiamond powders makes it possible to simulate the full-scale VCN reflectors based on specific nanopowders existing in small quantities.</a:t>
            </a:r>
            <a:endParaRPr lang="ru-RU" sz="2650" dirty="0" smtClean="0">
              <a:cs typeface="Bahij Palatino Sans Arabic" panose="02040503050201020203" pitchFamily="18" charset="-78"/>
            </a:endParaRPr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650" dirty="0">
                <a:cs typeface="Bahij Palatino Sans Arabic" panose="02040503050201020203" pitchFamily="18" charset="-78"/>
              </a:rPr>
              <a:t>Elemental analysis using XPS, PGNAA, INAA can be completely conducted at the JINR.</a:t>
            </a:r>
            <a:endParaRPr lang="en-US" sz="2650" dirty="0">
              <a:cs typeface="Bahij Palatino Sans Arabic" panose="02040503050201020203" pitchFamily="18" charset="-78"/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14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6B775-1AA9-4349-A41D-0EAAFAC7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Thank you all for your kind attention!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6FFBC-6F27-48F2-9036-AA5C0514CD46}"/>
              </a:ext>
            </a:extLst>
          </p:cNvPr>
          <p:cNvSpPr txBox="1"/>
          <p:nvPr/>
        </p:nvSpPr>
        <p:spPr>
          <a:xfrm>
            <a:off x="838201" y="2223024"/>
            <a:ext cx="10515599" cy="281615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Alexander </a:t>
            </a:r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NEZVANOV, Ph.D.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  <a:hlinkClick r:id="rId2"/>
              </a:rPr>
              <a:t>nezvanov@jinr.ru</a:t>
            </a:r>
            <a:endParaRPr lang="en-US" sz="28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Frank Laboratory of Neutron Physics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Joint Institute for Nuclear Research, Dubna.</a:t>
            </a:r>
          </a:p>
          <a:p>
            <a:pPr lvl="0" algn="ctr">
              <a:spcBef>
                <a:spcPts val="3000"/>
              </a:spcBef>
            </a:pPr>
            <a:r>
              <a:rPr lang="en-US" sz="2000" dirty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  <a:t>This research is funded by grants ERC INFRASUP P-2019-1/871072, </a:t>
            </a:r>
            <a:r>
              <a:rPr lang="en-US" sz="2000" dirty="0" smtClean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  <a:t>ANR-20-CE08-0034,</a:t>
            </a:r>
            <a:r>
              <a:rPr lang="ru-RU" sz="2000" dirty="0" smtClean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</a:br>
            <a:r>
              <a:rPr lang="en-US" sz="2000" dirty="0" smtClean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  <a:t>the JINR grant for young scientists № </a:t>
            </a:r>
            <a:r>
              <a:rPr lang="en-US" sz="2000" dirty="0" smtClean="0">
                <a:solidFill>
                  <a:prstClr val="black"/>
                </a:solidFill>
                <a:latin typeface="Bahij Palatino Sans Arabic" panose="02040503050201020203" pitchFamily="18" charset="-78"/>
                <a:cs typeface="Bahij Palatino Sans Arabic" panose="02040503050201020203" pitchFamily="18" charset="-78"/>
              </a:rPr>
              <a:t>22-402-09.</a:t>
            </a:r>
            <a:endParaRPr lang="en-US" sz="2000" dirty="0">
              <a:solidFill>
                <a:prstClr val="black"/>
              </a:solidFill>
              <a:latin typeface="Bahij Palatino Sans Arabic" panose="02040503050201020203" pitchFamily="18" charset="-78"/>
              <a:cs typeface="Bahij Palatino Sans Arabic" panose="02040503050201020203" pitchFamily="18" charset="-78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15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CD7A9-AAB0-4BCA-8449-2279B8F2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Cold Neutrons (VCN)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730209-4F37-4406-BEDE-23C8E01D2EB8}"/>
              </a:ext>
            </a:extLst>
          </p:cNvPr>
          <p:cNvSpPr/>
          <p:nvPr/>
        </p:nvSpPr>
        <p:spPr>
          <a:xfrm>
            <a:off x="696000" y="953889"/>
            <a:ext cx="10800000" cy="360000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BE00BE"/>
              </a:gs>
            </a:gsLst>
            <a:lin ang="108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C0BFC-B51A-49EC-AF81-E8EEB81AA17E}"/>
              </a:ext>
            </a:extLst>
          </p:cNvPr>
          <p:cNvSpPr txBox="1"/>
          <p:nvPr/>
        </p:nvSpPr>
        <p:spPr>
          <a:xfrm>
            <a:off x="696000" y="1323139"/>
            <a:ext cx="2746906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U</a:t>
            </a:r>
            <a:r>
              <a:rPr lang="en-US" sz="2400" dirty="0" smtClean="0">
                <a:latin typeface="Palatino Linotype" panose="02040502050505030304" pitchFamily="18" charset="0"/>
              </a:rPr>
              <a:t>ltracold </a:t>
            </a:r>
            <a:r>
              <a:rPr lang="en-US" sz="2400" dirty="0" smtClean="0">
                <a:latin typeface="Palatino Linotype" panose="02040502050505030304" pitchFamily="18" charset="0"/>
              </a:rPr>
              <a:t>Neutrons</a:t>
            </a:r>
            <a:endParaRPr lang="ru-RU" sz="24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CF787-936E-4379-8331-C645AFF5F80C}"/>
              </a:ext>
            </a:extLst>
          </p:cNvPr>
          <p:cNvSpPr txBox="1"/>
          <p:nvPr/>
        </p:nvSpPr>
        <p:spPr>
          <a:xfrm>
            <a:off x="9372661" y="1317593"/>
            <a:ext cx="2123338" cy="461665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Cold Neutrons</a:t>
            </a:r>
            <a:endParaRPr lang="ru-RU" sz="2400" dirty="0">
              <a:latin typeface="Palatino Linotype" panose="0204050205050503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88C0AE5-6650-4906-A72E-1DCF8E774D0E}"/>
              </a:ext>
            </a:extLst>
          </p:cNvPr>
          <p:cNvSpPr txBox="1">
            <a:spLocks/>
          </p:cNvSpPr>
          <p:nvPr/>
        </p:nvSpPr>
        <p:spPr>
          <a:xfrm>
            <a:off x="696000" y="2808134"/>
            <a:ext cx="5738949" cy="1463040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651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typical wavelengths are 2.5–60 nm;</a:t>
            </a:r>
          </a:p>
          <a:p>
            <a:pPr marL="177800" indent="-1651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velocities are </a:t>
            </a:r>
            <a:r>
              <a:rPr lang="ru-RU" dirty="0" smtClean="0"/>
              <a:t>20</a:t>
            </a:r>
            <a:r>
              <a:rPr lang="en-US" dirty="0" smtClean="0"/>
              <a:t>–160 </a:t>
            </a:r>
            <a:r>
              <a:rPr lang="en-US" dirty="0"/>
              <a:t>m/s;</a:t>
            </a:r>
          </a:p>
          <a:p>
            <a:pPr marL="177800" indent="-1651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energies are 0.25–130 </a:t>
            </a:r>
            <a:r>
              <a:rPr lang="en-US" dirty="0" err="1"/>
              <a:t>μeV</a:t>
            </a:r>
            <a:r>
              <a:rPr lang="en-US" dirty="0"/>
              <a:t>;</a:t>
            </a:r>
          </a:p>
          <a:p>
            <a:pPr marL="177800" indent="-1651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temperatures are </a:t>
            </a:r>
            <a:r>
              <a:rPr lang="ru-RU" dirty="0"/>
              <a:t>3</a:t>
            </a:r>
            <a:r>
              <a:rPr lang="en-US" dirty="0" smtClean="0"/>
              <a:t>×</a:t>
            </a:r>
            <a:r>
              <a:rPr lang="ru-RU" dirty="0"/>
              <a:t>10</a:t>
            </a:r>
            <a:r>
              <a:rPr lang="ru-RU" baseline="30000" dirty="0"/>
              <a:t>-3</a:t>
            </a:r>
            <a:r>
              <a:rPr lang="en-US" dirty="0"/>
              <a:t>–</a:t>
            </a:r>
            <a:r>
              <a:rPr lang="ru-RU" dirty="0"/>
              <a:t>1</a:t>
            </a:r>
            <a:r>
              <a:rPr lang="en-US" dirty="0"/>
              <a:t>.</a:t>
            </a:r>
            <a:r>
              <a:rPr lang="ru-RU" dirty="0"/>
              <a:t>55</a:t>
            </a:r>
            <a:r>
              <a:rPr lang="en-US" dirty="0"/>
              <a:t> K.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248400" y="2091370"/>
            <a:ext cx="5247599" cy="4134806"/>
            <a:chOff x="696000" y="3103663"/>
            <a:chExt cx="3600000" cy="28365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79D8D0F-E0A4-4518-BE47-56F3E099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000" y="3103663"/>
              <a:ext cx="3600000" cy="24311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7CE66C-91BB-41A9-A403-CF7DB42E45C9}"/>
                </a:ext>
              </a:extLst>
            </p:cNvPr>
            <p:cNvSpPr txBox="1"/>
            <p:nvPr/>
          </p:nvSpPr>
          <p:spPr>
            <a:xfrm>
              <a:off x="914400" y="5534861"/>
              <a:ext cx="3295291" cy="40539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Palatino Linotype" panose="02040502050505030304" pitchFamily="18" charset="0"/>
                </a:rPr>
                <a:t>Fig. 1. The reflection probability for isotropic </a:t>
              </a:r>
              <a:r>
                <a:rPr lang="en-US" dirty="0" smtClean="0">
                  <a:latin typeface="Palatino Linotype" panose="02040502050505030304" pitchFamily="18" charset="0"/>
                </a:rPr>
                <a:t>neutrons with different velocities.</a:t>
              </a:r>
              <a:endParaRPr lang="en-US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2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A3920-866C-419D-A92E-2E17250A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VCN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654AB-E41B-4081-ABD1-04D598CA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9680"/>
            <a:ext cx="6960079" cy="5117284"/>
          </a:xfrm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The VCN advantages are: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long time of observation;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 angles of reflections from mirrors;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larger phase shift and as result more sensitive to contrast variation;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 coherent length;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 capture cross-section and big contrast at transmission;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structure analysis of large molecular complexes; etc.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u="sng" dirty="0">
                <a:latin typeface="Palatino Linotype" panose="02040502050505030304" pitchFamily="18" charset="0"/>
              </a:rPr>
              <a:t>The main disadvantage is a low flux intensity!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52F3819-FD8A-4B3C-A231-67D33837F37A}"/>
              </a:ext>
            </a:extLst>
          </p:cNvPr>
          <p:cNvSpPr txBox="1">
            <a:spLocks/>
          </p:cNvSpPr>
          <p:nvPr/>
        </p:nvSpPr>
        <p:spPr>
          <a:xfrm>
            <a:off x="8091577" y="1059680"/>
            <a:ext cx="3262224" cy="5117284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Neutron techniques: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SANS;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spin-echo;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TOF spectroscopy, in particular, high-resolution inelastic scattering;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reflectometry, diffraction, microscopy, holography, tomography, etc.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Fundamental Physics: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 search of extra-short-range interactions at neutron scattering;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experiments with neutrons in a whispering gallery;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beam experiment to measure of the neutron decay, etc.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807023D2-22AA-4E03-9451-643C65D44F80}"/>
              </a:ext>
            </a:extLst>
          </p:cNvPr>
          <p:cNvSpPr/>
          <p:nvPr/>
        </p:nvSpPr>
        <p:spPr>
          <a:xfrm>
            <a:off x="7343775" y="1085240"/>
            <a:ext cx="666750" cy="3918081"/>
          </a:xfrm>
          <a:prstGeom prst="rightBrace">
            <a:avLst>
              <a:gd name="adj1" fmla="val 5563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3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0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44919-DFED-46D7-B7CB-44E73B8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Nanodiamonds – the Main Material for VCN Reflectors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AB69-861C-40EB-AD5B-80E08FAE0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41" y="1059680"/>
            <a:ext cx="8080059" cy="690261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/>
              <a:t>Criteria for the VCN reflector are </a:t>
            </a:r>
            <a:r>
              <a:rPr lang="en-US" sz="1800" u="sng" dirty="0"/>
              <a:t>minimum losses</a:t>
            </a:r>
            <a:r>
              <a:rPr lang="en-US" sz="1800" dirty="0"/>
              <a:t> and </a:t>
            </a:r>
            <a:r>
              <a:rPr lang="en-US" sz="1800" u="sng" dirty="0"/>
              <a:t>maximum reflection</a:t>
            </a:r>
            <a:r>
              <a:rPr lang="en-US" sz="1800" dirty="0"/>
              <a:t>.</a:t>
            </a:r>
          </a:p>
          <a:p>
            <a:pPr marL="0" indent="0" algn="ctr">
              <a:buNone/>
            </a:pPr>
            <a:r>
              <a:rPr lang="en-US" sz="1800" dirty="0"/>
              <a:t>Detonation nanodiamonds (DND) are the ideal candidate!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520C3BF-0152-44C4-BEE1-EE05966A95BC}"/>
              </a:ext>
            </a:extLst>
          </p:cNvPr>
          <p:cNvGrpSpPr/>
          <p:nvPr/>
        </p:nvGrpSpPr>
        <p:grpSpPr>
          <a:xfrm>
            <a:off x="838200" y="1006945"/>
            <a:ext cx="1933732" cy="4503440"/>
            <a:chOff x="6977662" y="1296561"/>
            <a:chExt cx="1933732" cy="450344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B337FFA-0B22-4274-BA77-BEB4CFFAEEC8}"/>
                </a:ext>
              </a:extLst>
            </p:cNvPr>
            <p:cNvGrpSpPr/>
            <p:nvPr/>
          </p:nvGrpSpPr>
          <p:grpSpPr>
            <a:xfrm>
              <a:off x="6977662" y="1296561"/>
              <a:ext cx="1933732" cy="4503440"/>
              <a:chOff x="1948721" y="1049310"/>
              <a:chExt cx="1933732" cy="5010705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BC92749D-1509-4388-A704-AF095D10223B}"/>
                  </a:ext>
                </a:extLst>
              </p:cNvPr>
              <p:cNvSpPr/>
              <p:nvPr/>
            </p:nvSpPr>
            <p:spPr>
              <a:xfrm>
                <a:off x="1948721" y="1259174"/>
                <a:ext cx="1933731" cy="358519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625EC5EF-8526-4BD8-A3A1-E96C907FACD9}"/>
                  </a:ext>
                </a:extLst>
              </p:cNvPr>
              <p:cNvSpPr/>
              <p:nvPr/>
            </p:nvSpPr>
            <p:spPr>
              <a:xfrm>
                <a:off x="1948721" y="4844366"/>
                <a:ext cx="1933732" cy="1215649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37353558-AEB6-4F0C-AC76-2B4F8B3B0188}"/>
                  </a:ext>
                </a:extLst>
              </p:cNvPr>
              <p:cNvSpPr/>
              <p:nvPr/>
            </p:nvSpPr>
            <p:spPr>
              <a:xfrm>
                <a:off x="2586068" y="1259174"/>
                <a:ext cx="659035" cy="3585195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1919C315-3D0C-44EE-AC49-8FB0D43BB80E}"/>
                  </a:ext>
                </a:extLst>
              </p:cNvPr>
              <p:cNvSpPr/>
              <p:nvPr/>
            </p:nvSpPr>
            <p:spPr>
              <a:xfrm flipH="1">
                <a:off x="2614871" y="1049310"/>
                <a:ext cx="601200" cy="3069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F388EF2-6F1C-43FD-8C25-4204A7286918}"/>
                </a:ext>
              </a:extLst>
            </p:cNvPr>
            <p:cNvGrpSpPr/>
            <p:nvPr/>
          </p:nvGrpSpPr>
          <p:grpSpPr>
            <a:xfrm>
              <a:off x="7226804" y="3743864"/>
              <a:ext cx="1432451" cy="1353755"/>
              <a:chOff x="648010" y="3038266"/>
              <a:chExt cx="1432451" cy="1474642"/>
            </a:xfrm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06C8359F-23C9-41EB-861C-EE689D40A384}"/>
                  </a:ext>
                </a:extLst>
              </p:cNvPr>
              <p:cNvSpPr/>
              <p:nvPr/>
            </p:nvSpPr>
            <p:spPr>
              <a:xfrm>
                <a:off x="1228110" y="3634408"/>
                <a:ext cx="286536" cy="286536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BFB26E29-8A19-4B15-AF2B-C3C3AE111DDB}"/>
                  </a:ext>
                </a:extLst>
              </p:cNvPr>
              <p:cNvCxnSpPr>
                <a:stCxn id="10" idx="7"/>
              </p:cNvCxnSpPr>
              <p:nvPr/>
            </p:nvCxnSpPr>
            <p:spPr>
              <a:xfrm flipV="1">
                <a:off x="1472684" y="3246906"/>
                <a:ext cx="418511" cy="429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B31BC1CA-3692-4EE7-BDD5-30EF15AC7E7B}"/>
                  </a:ext>
                </a:extLst>
              </p:cNvPr>
              <p:cNvCxnSpPr>
                <a:stCxn id="10" idx="6"/>
              </p:cNvCxnSpPr>
              <p:nvPr/>
            </p:nvCxnSpPr>
            <p:spPr>
              <a:xfrm>
                <a:off x="1514646" y="3777676"/>
                <a:ext cx="5658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5657A36E-C9B7-42E8-9765-304DD18E6E3D}"/>
                  </a:ext>
                </a:extLst>
              </p:cNvPr>
              <p:cNvCxnSpPr>
                <a:stCxn id="10" idx="5"/>
              </p:cNvCxnSpPr>
              <p:nvPr/>
            </p:nvCxnSpPr>
            <p:spPr>
              <a:xfrm>
                <a:off x="1472684" y="3878982"/>
                <a:ext cx="404385" cy="429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id="{4ACC8B43-DA5E-4A8B-8692-294707DE2565}"/>
                  </a:ext>
                </a:extLst>
              </p:cNvPr>
              <p:cNvCxnSpPr>
                <a:stCxn id="10" idx="4"/>
              </p:cNvCxnSpPr>
              <p:nvPr/>
            </p:nvCxnSpPr>
            <p:spPr>
              <a:xfrm flipH="1">
                <a:off x="1365181" y="3920944"/>
                <a:ext cx="6197" cy="5919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B4ED4E77-1D90-4286-9558-EAFA3304745C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 flipH="1">
                <a:off x="857668" y="3878982"/>
                <a:ext cx="412404" cy="355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D62C8AFB-337C-4E95-9A18-CDFD5F6BED8B}"/>
                  </a:ext>
                </a:extLst>
              </p:cNvPr>
              <p:cNvCxnSpPr>
                <a:stCxn id="10" idx="2"/>
              </p:cNvCxnSpPr>
              <p:nvPr/>
            </p:nvCxnSpPr>
            <p:spPr>
              <a:xfrm flipH="1">
                <a:off x="648010" y="3777676"/>
                <a:ext cx="5801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788A1590-A76D-4C7A-B8D4-E6BB291F5519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V="1">
                <a:off x="1371378" y="3038266"/>
                <a:ext cx="0" cy="5961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92DED60E-5664-44F4-91FB-72FF943ADC9C}"/>
                  </a:ext>
                </a:extLst>
              </p:cNvPr>
              <p:cNvCxnSpPr>
                <a:stCxn id="10" idx="1"/>
              </p:cNvCxnSpPr>
              <p:nvPr/>
            </p:nvCxnSpPr>
            <p:spPr>
              <a:xfrm flipH="1" flipV="1">
                <a:off x="892069" y="3246906"/>
                <a:ext cx="378003" cy="429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CC3E2F-C581-4586-B083-92343F94D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08"/>
          <a:stretch/>
        </p:blipFill>
        <p:spPr>
          <a:xfrm>
            <a:off x="3261468" y="1799077"/>
            <a:ext cx="2340000" cy="1644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95E0F27F-8ACF-412A-ACA3-BC0B8CA79F51}"/>
              </a:ext>
            </a:extLst>
          </p:cNvPr>
          <p:cNvSpPr/>
          <p:nvPr/>
        </p:nvSpPr>
        <p:spPr>
          <a:xfrm>
            <a:off x="2475303" y="2369503"/>
            <a:ext cx="1052423" cy="224287"/>
          </a:xfrm>
          <a:prstGeom prst="rightArrow">
            <a:avLst>
              <a:gd name="adj1" fmla="val 57693"/>
              <a:gd name="adj2" fmla="val 84615"/>
            </a:avLst>
          </a:prstGeom>
          <a:pattFill prst="openDmnd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Объект 2">
                <a:extLst>
                  <a:ext uri="{FF2B5EF4-FFF2-40B4-BE49-F238E27FC236}">
                    <a16:creationId xmlns:a16="http://schemas.microsoft.com/office/drawing/2014/main" id="{E35CFAEC-6A38-40E2-8400-353A7FFD19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2250" y="2194126"/>
                <a:ext cx="2781691" cy="12550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0.7−4.3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26, 160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Å</m:t>
                      </m:r>
                    </m:oMath>
                  </m:oMathPara>
                </a14:m>
                <a:endParaRPr lang="en-US" sz="1800" i="1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b="0" dirty="0">
                    <a:ea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25, 150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3" name="Объект 2">
                <a:extLst>
                  <a:ext uri="{FF2B5EF4-FFF2-40B4-BE49-F238E27FC236}">
                    <a16:creationId xmlns:a16="http://schemas.microsoft.com/office/drawing/2014/main" id="{E35CFAEC-6A38-40E2-8400-353A7FFD1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250" y="2194126"/>
                <a:ext cx="2781691" cy="1255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EB43A13-0060-49A9-877E-5698D5CE2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9" y="1797532"/>
            <a:ext cx="2514600" cy="1628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Объект 2">
                <a:extLst>
                  <a:ext uri="{FF2B5EF4-FFF2-40B4-BE49-F238E27FC236}">
                    <a16:creationId xmlns:a16="http://schemas.microsoft.com/office/drawing/2014/main" id="{3A6211CE-933E-40B4-AE8E-E05D04E75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138" y="1797532"/>
                <a:ext cx="2207914" cy="4325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≈0.27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Объект 2">
                <a:extLst>
                  <a:ext uri="{FF2B5EF4-FFF2-40B4-BE49-F238E27FC236}">
                    <a16:creationId xmlns:a16="http://schemas.microsoft.com/office/drawing/2014/main" id="{3A6211CE-933E-40B4-AE8E-E05D04E7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138" y="1797532"/>
                <a:ext cx="2207914" cy="432570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Объект 2">
                <a:extLst>
                  <a:ext uri="{FF2B5EF4-FFF2-40B4-BE49-F238E27FC236}">
                    <a16:creationId xmlns:a16="http://schemas.microsoft.com/office/drawing/2014/main" id="{19E3AE49-DD7F-4530-A22A-6A6723C0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3345" y="3534104"/>
                <a:ext cx="2468123" cy="282224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b="1" dirty="0">
                    <a:solidFill>
                      <a:srgbClr val="00B050"/>
                    </a:solidFill>
                  </a:rPr>
                  <a:t>Positive Factors: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size distribution;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=6.65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=5.55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→0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d>
                  </m:oMath>
                </a14:m>
                <a:r>
                  <a:rPr lang="en-US" sz="18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𝐷𝑖𝑎𝑚𝑜𝑛𝑑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 algn="ctr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9" name="Объект 2">
                <a:extLst>
                  <a:ext uri="{FF2B5EF4-FFF2-40B4-BE49-F238E27FC236}">
                    <a16:creationId xmlns:a16="http://schemas.microsoft.com/office/drawing/2014/main" id="{19E3AE49-DD7F-4530-A22A-6A6723C03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345" y="3534104"/>
                <a:ext cx="2468123" cy="2822246"/>
              </a:xfrm>
              <a:prstGeom prst="rect">
                <a:avLst/>
              </a:prstGeom>
              <a:blipFill>
                <a:blip r:embed="rId8"/>
                <a:stretch>
                  <a:fillRect t="-1296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Объект 2">
                <a:extLst>
                  <a:ext uri="{FF2B5EF4-FFF2-40B4-BE49-F238E27FC236}">
                    <a16:creationId xmlns:a16="http://schemas.microsoft.com/office/drawing/2014/main" id="{51AC9358-C012-4C52-A546-BD93006552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4559" y="3534104"/>
                <a:ext cx="2514600" cy="162802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Negative Factors: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~10 at. % of hydrogen,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=0.33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=108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other impurities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&lt; 0.15 at. % </a:t>
                </a:r>
                <a:endParaRPr lang="en-US" sz="1800" dirty="0"/>
              </a:p>
            </p:txBody>
          </p:sp>
        </mc:Choice>
        <mc:Fallback xmlns="">
          <p:sp>
            <p:nvSpPr>
              <p:cNvPr id="51" name="Объект 2">
                <a:extLst>
                  <a:ext uri="{FF2B5EF4-FFF2-40B4-BE49-F238E27FC236}">
                    <a16:creationId xmlns:a16="http://schemas.microsoft.com/office/drawing/2014/main" id="{51AC9358-C012-4C52-A546-BD9300655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559" y="3534104"/>
                <a:ext cx="2514600" cy="1628022"/>
              </a:xfrm>
              <a:prstGeom prst="rect">
                <a:avLst/>
              </a:prstGeom>
              <a:blipFill>
                <a:blip r:embed="rId9"/>
                <a:stretch>
                  <a:fillRect t="-2247" b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2BB1380-A9F3-410C-8527-A7D5BE328C3C}"/>
              </a:ext>
            </a:extLst>
          </p:cNvPr>
          <p:cNvGrpSpPr/>
          <p:nvPr/>
        </p:nvGrpSpPr>
        <p:grpSpPr>
          <a:xfrm>
            <a:off x="6489685" y="5085905"/>
            <a:ext cx="1257299" cy="123959"/>
            <a:chOff x="6489685" y="5252606"/>
            <a:chExt cx="1257299" cy="259728"/>
          </a:xfrm>
        </p:grpSpPr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ECCDA373-DD17-406B-AA02-5E81876E97CE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 flipH="1">
              <a:off x="6489685" y="5252676"/>
              <a:ext cx="612174" cy="2596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1DE00055-9FDA-40FA-AB52-4BA7CD017960}"/>
                </a:ext>
              </a:extLst>
            </p:cNvPr>
            <p:cNvCxnSpPr>
              <a:cxnSpLocks/>
            </p:cNvCxnSpPr>
            <p:nvPr/>
          </p:nvCxnSpPr>
          <p:spPr>
            <a:xfrm>
              <a:off x="7101859" y="5252606"/>
              <a:ext cx="645125" cy="2596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Объект 2">
            <a:extLst>
              <a:ext uri="{FF2B5EF4-FFF2-40B4-BE49-F238E27FC236}">
                <a16:creationId xmlns:a16="http://schemas.microsoft.com/office/drawing/2014/main" id="{38D96CBF-A439-4912-B044-E4CDED75798E}"/>
              </a:ext>
            </a:extLst>
          </p:cNvPr>
          <p:cNvSpPr txBox="1">
            <a:spLocks/>
          </p:cNvSpPr>
          <p:nvPr/>
        </p:nvSpPr>
        <p:spPr>
          <a:xfrm>
            <a:off x="5977881" y="5209852"/>
            <a:ext cx="1023605" cy="499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neutron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capture</a:t>
            </a: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3F178EEF-B8D9-42F1-AB9C-07A13ED2432B}"/>
              </a:ext>
            </a:extLst>
          </p:cNvPr>
          <p:cNvSpPr txBox="1">
            <a:spLocks/>
          </p:cNvSpPr>
          <p:nvPr/>
        </p:nvSpPr>
        <p:spPr>
          <a:xfrm>
            <a:off x="7128819" y="5209851"/>
            <a:ext cx="1230340" cy="499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neutron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activation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Объект 2">
                <a:extLst>
                  <a:ext uri="{FF2B5EF4-FFF2-40B4-BE49-F238E27FC236}">
                    <a16:creationId xmlns:a16="http://schemas.microsoft.com/office/drawing/2014/main" id="{57ACBDB6-670A-43FD-BECE-87D25258D9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599" y="3534104"/>
                <a:ext cx="2743201" cy="2785269"/>
              </a:xfrm>
              <a:prstGeom prst="rect">
                <a:avLst/>
              </a:prstGeom>
            </p:spPr>
            <p:txBody>
              <a:bodyPr vert="horz" lIns="0" tIns="45720" rIns="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b="1" dirty="0">
                    <a:solidFill>
                      <a:srgbClr val="00B0F0"/>
                    </a:solidFill>
                  </a:rPr>
                  <a:t>Implemented solutions: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sz="1400" u="sng" dirty="0"/>
                  <a:t>the fluorination of DND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=7.4±0.2</m:t>
                    </m:r>
                  </m:oMath>
                </a14:m>
                <a:r>
                  <a:rPr lang="en-US" sz="1400" dirty="0"/>
                  <a:t> (before)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=430±30</m:t>
                    </m:r>
                  </m:oMath>
                </a14:m>
                <a:r>
                  <a:rPr lang="en-US" sz="1400" dirty="0"/>
                  <a:t> (after)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900"/>
                  </a:spcBef>
                  <a:buNone/>
                </a:pPr>
                <a:r>
                  <a:rPr lang="en-US" sz="1400" u="sng" dirty="0"/>
                  <a:t>the</a:t>
                </a:r>
                <a:r>
                  <a:rPr lang="ru-RU" sz="1400" u="sng" dirty="0"/>
                  <a:t> </a:t>
                </a:r>
                <a:r>
                  <a:rPr lang="en-US" sz="1400" u="sng" dirty="0"/>
                  <a:t>additional purification of DND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𝑎𝑓𝑡𝑒𝑟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𝑏𝑒𝑓𝑜𝑟𝑒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0.58</m:t>
                      </m:r>
                    </m:oMath>
                  </m:oMathPara>
                </a14:m>
                <a:endParaRPr lang="en-US" sz="14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𝑎𝑓𝑡𝑒𝑟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i="1" dirty="0"/>
                  <a:t>But still significant activation</a:t>
                </a:r>
                <a:r>
                  <a:rPr lang="en-US" sz="1400" i="1" dirty="0" smtClean="0"/>
                  <a:t>!</a:t>
                </a:r>
                <a:endParaRPr lang="ru-RU" sz="1500" dirty="0"/>
              </a:p>
            </p:txBody>
          </p:sp>
        </mc:Choice>
        <mc:Fallback>
          <p:sp>
            <p:nvSpPr>
              <p:cNvPr id="68" name="Объект 2">
                <a:extLst>
                  <a:ext uri="{FF2B5EF4-FFF2-40B4-BE49-F238E27FC236}">
                    <a16:creationId xmlns:a16="http://schemas.microsoft.com/office/drawing/2014/main" id="{57ACBDB6-670A-43FD-BECE-87D25258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99" y="3534104"/>
                <a:ext cx="2743201" cy="2785269"/>
              </a:xfrm>
              <a:prstGeom prst="rect">
                <a:avLst/>
              </a:prstGeom>
              <a:blipFill>
                <a:blip r:embed="rId10"/>
                <a:stretch>
                  <a:fillRect l="-3548" t="-1313" r="-3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авая фигурная скобка 68">
            <a:extLst>
              <a:ext uri="{FF2B5EF4-FFF2-40B4-BE49-F238E27FC236}">
                <a16:creationId xmlns:a16="http://schemas.microsoft.com/office/drawing/2014/main" id="{A26843C2-4703-4D32-9432-EDD0B60BE240}"/>
              </a:ext>
            </a:extLst>
          </p:cNvPr>
          <p:cNvSpPr/>
          <p:nvPr/>
        </p:nvSpPr>
        <p:spPr>
          <a:xfrm>
            <a:off x="8275320" y="3893820"/>
            <a:ext cx="335280" cy="690260"/>
          </a:xfrm>
          <a:prstGeom prst="rightBrace">
            <a:avLst>
              <a:gd name="adj1" fmla="val 30975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Правая фигурная скобка 69">
            <a:extLst>
              <a:ext uri="{FF2B5EF4-FFF2-40B4-BE49-F238E27FC236}">
                <a16:creationId xmlns:a16="http://schemas.microsoft.com/office/drawing/2014/main" id="{1EE20EC7-99CE-497D-88B6-82C590828F4A}"/>
              </a:ext>
            </a:extLst>
          </p:cNvPr>
          <p:cNvSpPr/>
          <p:nvPr/>
        </p:nvSpPr>
        <p:spPr>
          <a:xfrm>
            <a:off x="8275320" y="4682582"/>
            <a:ext cx="335280" cy="924156"/>
          </a:xfrm>
          <a:prstGeom prst="rightBrace">
            <a:avLst>
              <a:gd name="adj1" fmla="val 30975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9DBED4-FD1C-4215-9C65-A02DF6253B39}"/>
              </a:ext>
            </a:extLst>
          </p:cNvPr>
          <p:cNvSpPr txBox="1"/>
          <p:nvPr/>
        </p:nvSpPr>
        <p:spPr>
          <a:xfrm>
            <a:off x="833639" y="5562145"/>
            <a:ext cx="1923293" cy="7571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Fig. 2. The possible scheme of the VCN source.</a:t>
            </a:r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4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9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Elemental Analysis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79894"/>
              </p:ext>
            </p:extLst>
          </p:nvPr>
        </p:nvGraphicFramePr>
        <p:xfrm>
          <a:off x="838200" y="1072687"/>
          <a:ext cx="4675496" cy="4591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069">
                  <a:extLst>
                    <a:ext uri="{9D8B030D-6E8A-4147-A177-3AD203B41FA5}">
                      <a16:colId xmlns:a16="http://schemas.microsoft.com/office/drawing/2014/main" val="561511193"/>
                    </a:ext>
                  </a:extLst>
                </a:gridCol>
                <a:gridCol w="915391">
                  <a:extLst>
                    <a:ext uri="{9D8B030D-6E8A-4147-A177-3AD203B41FA5}">
                      <a16:colId xmlns:a16="http://schemas.microsoft.com/office/drawing/2014/main" val="1949034004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val="1237726007"/>
                    </a:ext>
                  </a:extLst>
                </a:gridCol>
                <a:gridCol w="994639">
                  <a:extLst>
                    <a:ext uri="{9D8B030D-6E8A-4147-A177-3AD203B41FA5}">
                      <a16:colId xmlns:a16="http://schemas.microsoft.com/office/drawing/2014/main" val="3156629351"/>
                    </a:ext>
                  </a:extLst>
                </a:gridCol>
                <a:gridCol w="916894">
                  <a:extLst>
                    <a:ext uri="{9D8B030D-6E8A-4147-A177-3AD203B41FA5}">
                      <a16:colId xmlns:a16="http://schemas.microsoft.com/office/drawing/2014/main" val="2259279431"/>
                    </a:ext>
                  </a:extLst>
                </a:gridCol>
              </a:tblGrid>
              <a:tr h="20868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Fluorinated Detonation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Nanodiamonds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 capture, 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24186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XPS, ppm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PGAA, ppm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INAA, ppm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0394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438974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93216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698463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098639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0.3326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377749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35592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858532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987964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585802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93599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109740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01849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639058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341879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680700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850473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695049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342676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5922 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736927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49700 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435261"/>
                  </a:ext>
                </a:extLst>
              </a:tr>
            </a:tbl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152F3819-FD8A-4B3C-A231-67D33837F37A}"/>
              </a:ext>
            </a:extLst>
          </p:cNvPr>
          <p:cNvSpPr txBox="1">
            <a:spLocks/>
          </p:cNvSpPr>
          <p:nvPr/>
        </p:nvSpPr>
        <p:spPr>
          <a:xfrm>
            <a:off x="5650173" y="1059680"/>
            <a:ext cx="5703628" cy="1506099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Table 1</a:t>
            </a:r>
            <a:r>
              <a:rPr lang="en-US" sz="2000" dirty="0"/>
              <a:t>. Sensitivity of methods to different elements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XPS is a relative </a:t>
            </a:r>
            <a:r>
              <a:rPr lang="en-US" sz="2200" dirty="0" smtClean="0"/>
              <a:t>method.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/>
              <a:t>PGAA can </a:t>
            </a:r>
            <a:r>
              <a:rPr lang="en-US" sz="2200" dirty="0"/>
              <a:t>be both an absolute or relative </a:t>
            </a:r>
            <a:r>
              <a:rPr lang="en-US" sz="2200" dirty="0" smtClean="0"/>
              <a:t>method.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/>
              <a:t>INAA </a:t>
            </a:r>
            <a:r>
              <a:rPr lang="en-US" sz="2200" dirty="0"/>
              <a:t>is an absolute method.</a:t>
            </a:r>
            <a:endParaRPr lang="en-US" sz="2200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650172" y="2719605"/>
            <a:ext cx="5703627" cy="325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is the elemental composition for?</a:t>
            </a:r>
            <a:endParaRPr lang="ru-RU" sz="2500" dirty="0" smtClean="0"/>
          </a:p>
          <a:p>
            <a:pPr marL="177800" lvl="1" indent="-177800"/>
            <a:r>
              <a:rPr lang="en-US" sz="2500" dirty="0"/>
              <a:t>Control over the technologies of modification and purification of </a:t>
            </a:r>
            <a:r>
              <a:rPr lang="en-US" sz="2500" dirty="0" smtClean="0"/>
              <a:t>nanodiamond powders.</a:t>
            </a:r>
            <a:endParaRPr lang="ru-RU" sz="2500" dirty="0" smtClean="0"/>
          </a:p>
          <a:p>
            <a:pPr marL="177800" lvl="1" indent="-177800"/>
            <a:r>
              <a:rPr lang="en-US" sz="2500" dirty="0"/>
              <a:t>Consideration of realistic neutron capture by impurity nuclei during the simulation of the very cold neutron transport in nanodiamond powders</a:t>
            </a:r>
            <a:r>
              <a:rPr lang="en-US" sz="2500" dirty="0" smtClean="0"/>
              <a:t>.</a:t>
            </a: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5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4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Photoelectron Spectroscopy (XPS)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9315" r="8177"/>
          <a:stretch/>
        </p:blipFill>
        <p:spPr>
          <a:xfrm>
            <a:off x="838200" y="1777987"/>
            <a:ext cx="6214533" cy="3790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3279" r="8766" b="6457"/>
          <a:stretch/>
        </p:blipFill>
        <p:spPr>
          <a:xfrm>
            <a:off x="7573800" y="1162154"/>
            <a:ext cx="3600000" cy="332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231774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Principle of XPS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89078" y="1263128"/>
                <a:ext cx="2806922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78" y="1263128"/>
                <a:ext cx="2806922" cy="398955"/>
              </a:xfrm>
              <a:prstGeom prst="rect">
                <a:avLst/>
              </a:prstGeom>
              <a:blipFill>
                <a:blip r:embed="rId4"/>
                <a:stretch>
                  <a:fillRect l="-2174" r="-130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393800" y="4497460"/>
            <a:ext cx="3960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 smtClean="0">
                <a:latin typeface="Palatino Linotype" panose="02040502050505030304" pitchFamily="18" charset="0"/>
              </a:rPr>
              <a:t>K-alpha XPS (Thermo Fisher Scientific)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4153" y="4879022"/>
            <a:ext cx="46396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Possibilities: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Quantitative </a:t>
            </a:r>
            <a:r>
              <a:rPr lang="en-US" dirty="0">
                <a:latin typeface="Palatino Linotype" panose="02040502050505030304" pitchFamily="18" charset="0"/>
              </a:rPr>
              <a:t>element </a:t>
            </a:r>
            <a:r>
              <a:rPr lang="en-US" dirty="0" smtClean="0">
                <a:latin typeface="Palatino Linotype" panose="02040502050505030304" pitchFamily="18" charset="0"/>
              </a:rPr>
              <a:t>analysis.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Chemical state </a:t>
            </a:r>
            <a:r>
              <a:rPr lang="en-US" dirty="0">
                <a:latin typeface="Palatino Linotype" panose="02040502050505030304" pitchFamily="18" charset="0"/>
              </a:rPr>
              <a:t>by analysis of peak-shift or peak-shape </a:t>
            </a:r>
            <a:r>
              <a:rPr lang="en-US" dirty="0" smtClean="0">
                <a:latin typeface="Palatino Linotype" panose="02040502050505030304" pitchFamily="18" charset="0"/>
              </a:rPr>
              <a:t>changes.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DBED4-FD1C-4215-9C65-A02DF6253B39}"/>
              </a:ext>
            </a:extLst>
          </p:cNvPr>
          <p:cNvSpPr txBox="1"/>
          <p:nvPr/>
        </p:nvSpPr>
        <p:spPr>
          <a:xfrm>
            <a:off x="838199" y="5562145"/>
            <a:ext cx="5875953" cy="3416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Palatino Linotype" panose="02040502050505030304" pitchFamily="18" charset="0"/>
              </a:rPr>
              <a:t>Fig. </a:t>
            </a:r>
            <a:r>
              <a:rPr lang="en-US" dirty="0" smtClean="0">
                <a:latin typeface="Palatino Linotype" panose="02040502050505030304" pitchFamily="18" charset="0"/>
              </a:rPr>
              <a:t>3. </a:t>
            </a: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dirty="0" smtClean="0">
                <a:latin typeface="Palatino Linotype" panose="02040502050505030304" pitchFamily="18" charset="0"/>
              </a:rPr>
              <a:t>schematic </a:t>
            </a:r>
            <a:r>
              <a:rPr lang="en-US" dirty="0">
                <a:latin typeface="Palatino Linotype" panose="02040502050505030304" pitchFamily="18" charset="0"/>
              </a:rPr>
              <a:t>XPS principal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6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4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Photoelectron Spectroscopy (XPS)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63" y="2756350"/>
            <a:ext cx="4704433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6" y="2756350"/>
            <a:ext cx="4704430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7" y="1071892"/>
            <a:ext cx="2663084" cy="199800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2" name="Группа 21"/>
          <p:cNvGrpSpPr/>
          <p:nvPr/>
        </p:nvGrpSpPr>
        <p:grpSpPr>
          <a:xfrm>
            <a:off x="4555067" y="1072727"/>
            <a:ext cx="6798733" cy="2059959"/>
            <a:chOff x="5865342" y="148283"/>
            <a:chExt cx="4761470" cy="300787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65342" y="148283"/>
              <a:ext cx="4761470" cy="29161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5342" y="190093"/>
              <a:ext cx="4761470" cy="296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Palatino Linotype" panose="02040502050505030304" pitchFamily="18" charset="0"/>
                </a:rPr>
                <a:t>Parameters: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en-US" dirty="0">
                  <a:latin typeface="Palatino Linotype" panose="02040502050505030304" pitchFamily="18" charset="0"/>
                </a:rPr>
                <a:t>Analyzed area </a:t>
              </a:r>
              <a:r>
                <a:rPr lang="en-US" dirty="0" smtClean="0">
                  <a:latin typeface="Palatino Linotype" panose="02040502050505030304" pitchFamily="18" charset="0"/>
                </a:rPr>
                <a:t>is </a:t>
              </a:r>
              <a:r>
                <a:rPr lang="en-US" dirty="0">
                  <a:latin typeface="Palatino Linotype" panose="02040502050505030304" pitchFamily="18" charset="0"/>
                </a:rPr>
                <a:t>400 </a:t>
              </a:r>
              <a:r>
                <a:rPr lang="en-US" dirty="0" smtClean="0">
                  <a:latin typeface="Palatino Linotype" panose="02040502050505030304" pitchFamily="18" charset="0"/>
                </a:rPr>
                <a:t>µm.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Palatino Linotype" panose="02040502050505030304" pitchFamily="18" charset="0"/>
                </a:rPr>
                <a:t>Flood </a:t>
              </a:r>
              <a:r>
                <a:rPr lang="en-US" dirty="0" smtClean="0">
                  <a:latin typeface="Palatino Linotype" panose="02040502050505030304" pitchFamily="18" charset="0"/>
                </a:rPr>
                <a:t>gun for charge neutralization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en-US" dirty="0">
                  <a:latin typeface="Palatino Linotype" panose="02040502050505030304" pitchFamily="18" charset="0"/>
                </a:rPr>
                <a:t>Step </a:t>
              </a:r>
              <a:r>
                <a:rPr lang="en-US" dirty="0" smtClean="0">
                  <a:latin typeface="Palatino Linotype" panose="02040502050505030304" pitchFamily="18" charset="0"/>
                </a:rPr>
                <a:t>sizes</a:t>
              </a:r>
              <a:r>
                <a:rPr lang="ru-RU" dirty="0" smtClean="0">
                  <a:latin typeface="Palatino Linotype" panose="02040502050505030304" pitchFamily="18" charset="0"/>
                </a:rPr>
                <a:t> </a:t>
              </a:r>
              <a:r>
                <a:rPr lang="en-US" dirty="0" smtClean="0">
                  <a:latin typeface="Palatino Linotype" panose="02040502050505030304" pitchFamily="18" charset="0"/>
                </a:rPr>
                <a:t>are 0.05 and 0.5 </a:t>
              </a:r>
              <a:r>
                <a:rPr lang="en-US" dirty="0">
                  <a:latin typeface="Palatino Linotype" panose="02040502050505030304" pitchFamily="18" charset="0"/>
                </a:rPr>
                <a:t>eV </a:t>
              </a:r>
              <a:r>
                <a:rPr lang="en-US" dirty="0">
                  <a:latin typeface="Palatino Linotype" panose="02040502050505030304" pitchFamily="18" charset="0"/>
                </a:rPr>
                <a:t>for region </a:t>
              </a:r>
              <a:r>
                <a:rPr lang="en-US" dirty="0" smtClean="0">
                  <a:latin typeface="Palatino Linotype" panose="02040502050505030304" pitchFamily="18" charset="0"/>
                </a:rPr>
                <a:t>and survey </a:t>
              </a:r>
              <a:r>
                <a:rPr lang="en-US" dirty="0" smtClean="0">
                  <a:latin typeface="Palatino Linotype" panose="02040502050505030304" pitchFamily="18" charset="0"/>
                </a:rPr>
                <a:t>spectra.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Palatino Linotype" panose="02040502050505030304" pitchFamily="18" charset="0"/>
                </a:rPr>
                <a:t>Pass energies are 20 and 100 </a:t>
              </a:r>
              <a:r>
                <a:rPr lang="en-US" dirty="0" smtClean="0">
                  <a:latin typeface="Palatino Linotype" panose="02040502050505030304" pitchFamily="18" charset="0"/>
                </a:rPr>
                <a:t>eV </a:t>
              </a:r>
              <a:r>
                <a:rPr lang="en-US" dirty="0">
                  <a:latin typeface="Palatino Linotype" panose="02040502050505030304" pitchFamily="18" charset="0"/>
                </a:rPr>
                <a:t>for region and survey </a:t>
              </a:r>
              <a:r>
                <a:rPr lang="en-US" dirty="0" smtClean="0">
                  <a:latin typeface="Palatino Linotype" panose="02040502050505030304" pitchFamily="18" charset="0"/>
                </a:rPr>
                <a:t>spectra.</a:t>
              </a: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Palatino Linotype" panose="02040502050505030304" pitchFamily="18" charset="0"/>
                </a:rPr>
                <a:t>Au4f </a:t>
              </a:r>
              <a:r>
                <a:rPr lang="en-US" dirty="0" smtClean="0">
                  <a:latin typeface="Palatino Linotype" panose="02040502050505030304" pitchFamily="18" charset="0"/>
                </a:rPr>
                <a:t>calibration.</a:t>
              </a:r>
              <a:endParaRPr lang="en-US" dirty="0" smtClean="0">
                <a:latin typeface="Palatino Linotype" panose="02040502050505030304" pitchFamily="18" charset="0"/>
              </a:endParaRPr>
            </a:p>
            <a:p>
              <a:pPr marL="185738" indent="-185738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Palatino Linotype" panose="02040502050505030304" pitchFamily="18" charset="0"/>
                </a:rPr>
                <a:t>Peaks </a:t>
              </a:r>
              <a:r>
                <a:rPr lang="en-US" dirty="0" smtClean="0">
                  <a:latin typeface="Palatino Linotype" panose="02040502050505030304" pitchFamily="18" charset="0"/>
                </a:rPr>
                <a:t>analysis via the </a:t>
              </a:r>
              <a:r>
                <a:rPr lang="en-US" dirty="0" err="1" smtClean="0">
                  <a:latin typeface="Palatino Linotype" panose="02040502050505030304" pitchFamily="18" charset="0"/>
                </a:rPr>
                <a:t>CasaXPS</a:t>
              </a:r>
              <a:r>
                <a:rPr lang="en-US" dirty="0" smtClean="0">
                  <a:latin typeface="Palatino Linotype" panose="02040502050505030304" pitchFamily="18" charset="0"/>
                </a:rPr>
                <a:t> 2.3.18 </a:t>
              </a:r>
              <a:r>
                <a:rPr lang="en-US" dirty="0" smtClean="0">
                  <a:latin typeface="Palatino Linotype" panose="02040502050505030304" pitchFamily="18" charset="0"/>
                </a:rPr>
                <a:t>software.</a:t>
              </a:r>
              <a:endParaRPr lang="en-US" dirty="0" smtClean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76744" y="3441490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C1s region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4959178" y="3352800"/>
            <a:ext cx="1425146" cy="5684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76744" y="4877460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survey</a:t>
            </a:r>
          </a:p>
          <a:p>
            <a:pPr algn="ctr"/>
            <a:r>
              <a:rPr lang="en-US" b="1" dirty="0" smtClean="0"/>
              <a:t> spectrum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873" y="4926852"/>
            <a:ext cx="1605755" cy="649135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0800000">
            <a:off x="3939893" y="338384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507877" y="4989268"/>
            <a:ext cx="999831" cy="524301"/>
          </a:xfrm>
          <a:prstGeom prst="rect">
            <a:avLst/>
          </a:prstGeom>
        </p:spPr>
      </p:pic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7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1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Neutron Activation Analysis</a:t>
            </a: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097437" y="1330501"/>
            <a:ext cx="7800762" cy="5129606"/>
            <a:chOff x="2236292" y="1236767"/>
            <a:chExt cx="7282288" cy="4788670"/>
          </a:xfrm>
        </p:grpSpPr>
        <p:grpSp>
          <p:nvGrpSpPr>
            <p:cNvPr id="7" name="Group 1"/>
            <p:cNvGrpSpPr>
              <a:grpSpLocks noChangeAspect="1"/>
            </p:cNvGrpSpPr>
            <p:nvPr/>
          </p:nvGrpSpPr>
          <p:grpSpPr bwMode="auto">
            <a:xfrm>
              <a:off x="2236292" y="1318395"/>
              <a:ext cx="7200800" cy="4707042"/>
              <a:chOff x="2281" y="2257"/>
              <a:chExt cx="8484" cy="5579"/>
            </a:xfrm>
          </p:grpSpPr>
          <p:sp>
            <p:nvSpPr>
              <p:cNvPr id="8" name="AutoShape 32"/>
              <p:cNvSpPr>
                <a:spLocks noChangeAspect="1" noChangeArrowheads="1" noTextEdit="1"/>
              </p:cNvSpPr>
              <p:nvPr/>
            </p:nvSpPr>
            <p:spPr bwMode="auto">
              <a:xfrm>
                <a:off x="2281" y="2310"/>
                <a:ext cx="8484" cy="5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Прямая соединительная линия 39"/>
              <p:cNvSpPr>
                <a:spLocks noChangeShapeType="1"/>
              </p:cNvSpPr>
              <p:nvPr/>
            </p:nvSpPr>
            <p:spPr bwMode="auto">
              <a:xfrm>
                <a:off x="2600" y="7347"/>
                <a:ext cx="1263" cy="0"/>
              </a:xfrm>
              <a:prstGeom prst="line">
                <a:avLst/>
              </a:prstGeom>
              <a:noFill/>
              <a:ln w="38100">
                <a:solidFill>
                  <a:srgbClr val="8064A2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Прямая соединительная линия 5"/>
              <p:cNvSpPr>
                <a:spLocks noChangeShapeType="1"/>
              </p:cNvSpPr>
              <p:nvPr/>
            </p:nvSpPr>
            <p:spPr bwMode="auto">
              <a:xfrm>
                <a:off x="4192" y="3186"/>
                <a:ext cx="12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Прямая соединительная линия 6"/>
              <p:cNvSpPr>
                <a:spLocks noChangeShapeType="1"/>
              </p:cNvSpPr>
              <p:nvPr/>
            </p:nvSpPr>
            <p:spPr bwMode="auto">
              <a:xfrm>
                <a:off x="6818" y="5346"/>
                <a:ext cx="12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Прямая соединительная линия 7"/>
              <p:cNvSpPr>
                <a:spLocks noChangeShapeType="1"/>
              </p:cNvSpPr>
              <p:nvPr/>
            </p:nvSpPr>
            <p:spPr bwMode="auto">
              <a:xfrm>
                <a:off x="6898" y="6535"/>
                <a:ext cx="12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Прямая со стрелкой 43"/>
              <p:cNvSpPr>
                <a:spLocks noChangeShapeType="1"/>
              </p:cNvSpPr>
              <p:nvPr/>
            </p:nvSpPr>
            <p:spPr bwMode="auto">
              <a:xfrm flipV="1">
                <a:off x="3395" y="2466"/>
                <a:ext cx="1353" cy="47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Прямая со стрелкой 11"/>
              <p:cNvSpPr>
                <a:spLocks noChangeShapeType="1"/>
              </p:cNvSpPr>
              <p:nvPr/>
            </p:nvSpPr>
            <p:spPr bwMode="auto">
              <a:xfrm>
                <a:off x="5305" y="4626"/>
                <a:ext cx="1990" cy="6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Прямая со стрелкой 45"/>
              <p:cNvSpPr>
                <a:spLocks noChangeShapeType="1"/>
              </p:cNvSpPr>
              <p:nvPr/>
            </p:nvSpPr>
            <p:spPr bwMode="auto">
              <a:xfrm flipH="1">
                <a:off x="7530" y="5346"/>
                <a:ext cx="4" cy="1191"/>
              </a:xfrm>
              <a:prstGeom prst="straightConnector1">
                <a:avLst/>
              </a:prstGeom>
              <a:noFill/>
              <a:ln w="25400">
                <a:solidFill>
                  <a:srgbClr val="C0504D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TextBox 21"/>
              <p:cNvSpPr txBox="1">
                <a:spLocks noChangeArrowheads="1"/>
              </p:cNvSpPr>
              <p:nvPr/>
            </p:nvSpPr>
            <p:spPr bwMode="auto">
              <a:xfrm>
                <a:off x="2760" y="7428"/>
                <a:ext cx="1046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197-Au</a:t>
                </a:r>
                <a:endParaRPr lang="en-US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23"/>
              <p:cNvSpPr txBox="1">
                <a:spLocks noChangeArrowheads="1"/>
              </p:cNvSpPr>
              <p:nvPr/>
            </p:nvSpPr>
            <p:spPr bwMode="auto">
              <a:xfrm>
                <a:off x="4430" y="4626"/>
                <a:ext cx="1046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198-Au</a:t>
                </a:r>
                <a:endParaRPr lang="en-US" alt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2901" y="5371"/>
                <a:ext cx="117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Neutron</a:t>
                </a:r>
                <a:endParaRPr lang="en-US" altLang="ru-RU" sz="600" dirty="0"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capture</a:t>
                </a:r>
                <a:endParaRPr lang="en-US" alt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27"/>
              <p:cNvSpPr txBox="1">
                <a:spLocks noChangeArrowheads="1"/>
              </p:cNvSpPr>
              <p:nvPr/>
            </p:nvSpPr>
            <p:spPr bwMode="auto">
              <a:xfrm>
                <a:off x="6021" y="4386"/>
                <a:ext cx="153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Beta decay</a:t>
                </a:r>
                <a:endParaRPr lang="en-US" alt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Стрелка вправо 28"/>
              <p:cNvSpPr>
                <a:spLocks noChangeArrowheads="1"/>
              </p:cNvSpPr>
              <p:nvPr/>
            </p:nvSpPr>
            <p:spPr bwMode="auto">
              <a:xfrm>
                <a:off x="7846" y="5741"/>
                <a:ext cx="395" cy="159"/>
              </a:xfrm>
              <a:prstGeom prst="rightArrow">
                <a:avLst>
                  <a:gd name="adj1" fmla="val 50000"/>
                  <a:gd name="adj2" fmla="val 49686"/>
                </a:avLst>
              </a:prstGeom>
              <a:solidFill>
                <a:srgbClr val="4F81B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9"/>
              <p:cNvSpPr txBox="1">
                <a:spLocks noChangeArrowheads="1"/>
              </p:cNvSpPr>
              <p:nvPr/>
            </p:nvSpPr>
            <p:spPr bwMode="auto">
              <a:xfrm>
                <a:off x="7056" y="6615"/>
                <a:ext cx="1055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198-Hg</a:t>
                </a:r>
                <a:endParaRPr lang="en-US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30"/>
              <p:cNvSpPr txBox="1">
                <a:spLocks noChangeArrowheads="1"/>
              </p:cNvSpPr>
              <p:nvPr/>
            </p:nvSpPr>
            <p:spPr bwMode="auto">
              <a:xfrm>
                <a:off x="8477" y="5582"/>
                <a:ext cx="2288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Induced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gamma </a:t>
                </a:r>
                <a:endParaRPr lang="en-US" altLang="ru-RU" sz="600" dirty="0"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radiation</a:t>
                </a:r>
                <a:endParaRPr lang="en-US" altLang="ru-RU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3" name="Объект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7800724"/>
                  </p:ext>
                </p:extLst>
              </p:nvPr>
            </p:nvGraphicFramePr>
            <p:xfrm>
              <a:off x="6495" y="3329"/>
              <a:ext cx="800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2" name="Формула" r:id="rId4" imgW="723586" imgH="291973" progId="Equation.3">
                      <p:embed/>
                    </p:oleObj>
                  </mc:Choice>
                  <mc:Fallback>
                    <p:oleObj name="Формула" r:id="rId4" imgW="723586" imgH="291973" progId="Equation.3">
                      <p:embed/>
                      <p:pic>
                        <p:nvPicPr>
                          <p:cNvPr id="24" name="Объект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95" y="3329"/>
                            <a:ext cx="800" cy="3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Box 34"/>
              <p:cNvSpPr txBox="1">
                <a:spLocks noChangeArrowheads="1"/>
              </p:cNvSpPr>
              <p:nvPr/>
            </p:nvSpPr>
            <p:spPr bwMode="auto">
              <a:xfrm>
                <a:off x="8241" y="4947"/>
                <a:ext cx="1352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411.8 </a:t>
                </a:r>
                <a:r>
                  <a:rPr lang="en-US" altLang="ru-RU" sz="1300" b="1" dirty="0" err="1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keV</a:t>
                </a:r>
                <a:endParaRPr lang="en-US" alt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2281" y="6867"/>
                <a:ext cx="975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Target</a:t>
                </a:r>
                <a:endParaRPr lang="en-US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Прямая соединительная линия 5"/>
              <p:cNvSpPr>
                <a:spLocks noChangeShapeType="1"/>
              </p:cNvSpPr>
              <p:nvPr/>
            </p:nvSpPr>
            <p:spPr bwMode="auto">
              <a:xfrm>
                <a:off x="4270" y="4547"/>
                <a:ext cx="12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5227" y="2466"/>
                <a:ext cx="0" cy="2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Прямая соединительная линия 5"/>
              <p:cNvSpPr>
                <a:spLocks noChangeShapeType="1"/>
              </p:cNvSpPr>
              <p:nvPr/>
            </p:nvSpPr>
            <p:spPr bwMode="auto">
              <a:xfrm>
                <a:off x="4270" y="2466"/>
                <a:ext cx="12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Прямая соединительная линия 5"/>
              <p:cNvSpPr>
                <a:spLocks noChangeShapeType="1"/>
              </p:cNvSpPr>
              <p:nvPr/>
            </p:nvSpPr>
            <p:spPr bwMode="auto">
              <a:xfrm>
                <a:off x="4192" y="3827"/>
                <a:ext cx="12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4669" y="2466"/>
                <a:ext cx="0" cy="13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4669" y="374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>
                <a:off x="4988" y="2865"/>
                <a:ext cx="0" cy="3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4988" y="2466"/>
                <a:ext cx="0" cy="2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4270" y="2786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5704" y="2546"/>
                <a:ext cx="579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700" b="1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</a:t>
                </a:r>
                <a:r>
                  <a:rPr lang="en-US" altLang="ru-RU" sz="1700" b="1" baseline="-3000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</a:t>
                </a:r>
                <a:endParaRPr lang="en-US" alt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3017" y="2257"/>
                <a:ext cx="1088" cy="1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7724" tIns="38862" rIns="77724" bIns="3886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Prompt</a:t>
                </a:r>
                <a:endParaRPr lang="en-US" altLang="ru-RU" sz="600" dirty="0"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gamma</a:t>
                </a:r>
                <a:endParaRPr lang="en-US" altLang="ru-RU" sz="600" dirty="0"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ru-RU" sz="1300" b="1" dirty="0">
                    <a:solidFill>
                      <a:srgbClr val="00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rays</a:t>
                </a:r>
                <a:endParaRPr lang="en-US" alt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6278449" y="1318395"/>
              <a:ext cx="7152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PGAA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388421" y="1236767"/>
              <a:ext cx="2295517" cy="245750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836693" y="3136930"/>
              <a:ext cx="2605912" cy="245750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H="1">
              <a:off x="5683937" y="1562227"/>
              <a:ext cx="594512" cy="26914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8861028" y="2997478"/>
              <a:ext cx="6575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INAA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8266516" y="3241310"/>
              <a:ext cx="594512" cy="26914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A9DBED4-FD1C-4215-9C65-A02DF6253B39}"/>
              </a:ext>
            </a:extLst>
          </p:cNvPr>
          <p:cNvSpPr txBox="1"/>
          <p:nvPr/>
        </p:nvSpPr>
        <p:spPr>
          <a:xfrm>
            <a:off x="9025475" y="3333467"/>
            <a:ext cx="2328325" cy="9233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Fig</a:t>
            </a:r>
            <a:r>
              <a:rPr lang="en-US" dirty="0" smtClean="0">
                <a:latin typeface="Palatino Linotype" panose="02040502050505030304" pitchFamily="18" charset="0"/>
              </a:rPr>
              <a:t>. 4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r>
              <a:rPr lang="en-US" dirty="0">
                <a:latin typeface="Palatino Linotype" panose="02040502050505030304" pitchFamily="18" charset="0"/>
              </a:rPr>
              <a:t>Diagram </a:t>
            </a:r>
            <a:r>
              <a:rPr lang="en-US" dirty="0" smtClean="0">
                <a:latin typeface="Palatino Linotype" panose="02040502050505030304" pitchFamily="18" charset="0"/>
              </a:rPr>
              <a:t>of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en-US" dirty="0" smtClean="0">
                <a:latin typeface="Palatino Linotype" panose="02040502050505030304" pitchFamily="18" charset="0"/>
              </a:rPr>
              <a:t>the </a:t>
            </a:r>
            <a:r>
              <a:rPr lang="en-US" dirty="0">
                <a:latin typeface="Palatino Linotype" panose="02040502050505030304" pitchFamily="18" charset="0"/>
              </a:rPr>
              <a:t>neutron </a:t>
            </a:r>
            <a:r>
              <a:rPr lang="en-US" dirty="0" smtClean="0">
                <a:latin typeface="Palatino Linotype" panose="02040502050505030304" pitchFamily="18" charset="0"/>
              </a:rPr>
              <a:t>capture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en-US" dirty="0" smtClean="0">
                <a:latin typeface="Palatino Linotype" panose="02040502050505030304" pitchFamily="18" charset="0"/>
              </a:rPr>
              <a:t>by </a:t>
            </a:r>
            <a:r>
              <a:rPr lang="en-US" dirty="0">
                <a:latin typeface="Palatino Linotype" panose="02040502050505030304" pitchFamily="18" charset="0"/>
              </a:rPr>
              <a:t>the nucleus </a:t>
            </a:r>
            <a:r>
              <a:rPr lang="en-US" baseline="30000" dirty="0" smtClean="0">
                <a:latin typeface="Palatino Linotype" panose="02040502050505030304" pitchFamily="18" charset="0"/>
              </a:rPr>
              <a:t>197</a:t>
            </a:r>
            <a:r>
              <a:rPr lang="en-US" dirty="0" smtClean="0">
                <a:latin typeface="Palatino Linotype" panose="02040502050505030304" pitchFamily="18" charset="0"/>
              </a:rPr>
              <a:t>Au.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2" name="Дата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53" name="Нижний колонтитул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8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4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</a:t>
            </a:r>
            <a:r>
              <a:rPr lang="en-US" dirty="0" smtClean="0"/>
              <a:t>Gamma-ray Activation Analysis (PGAA)</a:t>
            </a:r>
            <a:endParaRPr lang="ru-RU" dirty="0"/>
          </a:p>
        </p:txBody>
      </p:sp>
      <p:pic>
        <p:nvPicPr>
          <p:cNvPr id="12" name="Picture 3" descr="C:\Users\Constantin\Desktop\Grap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85" y="1101351"/>
            <a:ext cx="7344815" cy="56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nstantin\Desktop\Graph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84" y="1101352"/>
            <a:ext cx="7344816" cy="5620123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8537848" y="4130059"/>
            <a:ext cx="909836" cy="14153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295284" y="4130059"/>
            <a:ext cx="152400" cy="14401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авая фигурная скобка 15"/>
          <p:cNvSpPr/>
          <p:nvPr/>
        </p:nvSpPr>
        <p:spPr>
          <a:xfrm rot="5400000">
            <a:off x="8706458" y="5409249"/>
            <a:ext cx="360040" cy="970012"/>
          </a:xfrm>
          <a:prstGeom prst="rightBrace">
            <a:avLst>
              <a:gd name="adj1" fmla="val 53307"/>
              <a:gd name="adj2" fmla="val 50000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57256" y="3409979"/>
            <a:ext cx="360040" cy="23762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407382" y="1108625"/>
            <a:ext cx="249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 – 20 µm PTFE bag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m(sample) = 0.2 g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43 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m(H) =  1.5 E-3 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G:\Irradiation_measurement\IBR2_11b_chan_hydrogen_meas\Vacuum_Pipe+Strelkov_LiF\2020_Report\PGNAA_irr_setup_for_committe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3128" r="24506" b="9588"/>
          <a:stretch/>
        </p:blipFill>
        <p:spPr bwMode="auto">
          <a:xfrm>
            <a:off x="838200" y="1101348"/>
            <a:ext cx="3577993" cy="289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DBED4-FD1C-4215-9C65-A02DF6253B39}"/>
              </a:ext>
            </a:extLst>
          </p:cNvPr>
          <p:cNvSpPr txBox="1"/>
          <p:nvPr/>
        </p:nvSpPr>
        <p:spPr>
          <a:xfrm>
            <a:off x="838200" y="4002387"/>
            <a:ext cx="3577993" cy="181588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Fig</a:t>
            </a:r>
            <a:r>
              <a:rPr lang="en-US" sz="1600" dirty="0" smtClean="0">
                <a:latin typeface="Palatino Linotype" panose="02040502050505030304" pitchFamily="18" charset="0"/>
              </a:rPr>
              <a:t>. 5</a:t>
            </a:r>
            <a:r>
              <a:rPr lang="en-US" sz="1600" dirty="0" smtClean="0">
                <a:latin typeface="Palatino Linotype" panose="02040502050505030304" pitchFamily="18" charset="0"/>
              </a:rPr>
              <a:t>. </a:t>
            </a:r>
            <a:r>
              <a:rPr lang="en-US" sz="1600" dirty="0">
                <a:latin typeface="Palatino Linotype" panose="02040502050505030304" pitchFamily="18" charset="0"/>
              </a:rPr>
              <a:t>3D </a:t>
            </a:r>
            <a:r>
              <a:rPr lang="en-US" sz="1600" dirty="0" smtClean="0">
                <a:latin typeface="Palatino Linotype" panose="02040502050505030304" pitchFamily="18" charset="0"/>
              </a:rPr>
              <a:t>model of </a:t>
            </a:r>
            <a:r>
              <a:rPr lang="en-US" sz="1600" dirty="0">
                <a:latin typeface="Palatino Linotype" panose="02040502050505030304" pitchFamily="18" charset="0"/>
              </a:rPr>
              <a:t>the detector </a:t>
            </a:r>
            <a:r>
              <a:rPr lang="en-US" sz="1600" dirty="0" smtClean="0">
                <a:latin typeface="Palatino Linotype" panose="02040502050505030304" pitchFamily="18" charset="0"/>
              </a:rPr>
              <a:t>environment: 1 </a:t>
            </a:r>
            <a:r>
              <a:rPr lang="en-US" sz="1600" dirty="0">
                <a:latin typeface="Palatino Linotype" panose="02040502050505030304" pitchFamily="18" charset="0"/>
              </a:rPr>
              <a:t>- </a:t>
            </a:r>
            <a:r>
              <a:rPr lang="en-US" sz="1600" dirty="0" err="1">
                <a:latin typeface="Palatino Linotype" panose="02040502050505030304" pitchFamily="18" charset="0"/>
              </a:rPr>
              <a:t>HPGe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</a:rPr>
              <a:t>detector,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2 </a:t>
            </a:r>
            <a:r>
              <a:rPr lang="en-US" sz="1600" dirty="0">
                <a:latin typeface="Palatino Linotype" panose="02040502050505030304" pitchFamily="18" charset="0"/>
              </a:rPr>
              <a:t>- Cd </a:t>
            </a:r>
            <a:r>
              <a:rPr lang="en-US" sz="1600" dirty="0" smtClean="0">
                <a:latin typeface="Palatino Linotype" panose="02040502050505030304" pitchFamily="18" charset="0"/>
              </a:rPr>
              <a:t>layer, 3 </a:t>
            </a:r>
            <a:r>
              <a:rPr lang="en-US" sz="1600" dirty="0">
                <a:latin typeface="Palatino Linotype" panose="02040502050505030304" pitchFamily="18" charset="0"/>
              </a:rPr>
              <a:t>- Bi </a:t>
            </a:r>
            <a:r>
              <a:rPr lang="en-US" sz="1600" dirty="0" smtClean="0">
                <a:latin typeface="Palatino Linotype" panose="02040502050505030304" pitchFamily="18" charset="0"/>
              </a:rPr>
              <a:t>window,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4 </a:t>
            </a:r>
            <a:r>
              <a:rPr lang="en-US" sz="1600" dirty="0">
                <a:latin typeface="Palatino Linotype" panose="02040502050505030304" pitchFamily="18" charset="0"/>
              </a:rPr>
              <a:t>- Cd covered lead </a:t>
            </a:r>
            <a:r>
              <a:rPr lang="en-US" sz="1600" dirty="0" smtClean="0">
                <a:latin typeface="Palatino Linotype" panose="02040502050505030304" pitchFamily="18" charset="0"/>
              </a:rPr>
              <a:t>shielding,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5 </a:t>
            </a:r>
            <a:r>
              <a:rPr lang="en-US" sz="1600" dirty="0">
                <a:latin typeface="Palatino Linotype" panose="02040502050505030304" pitchFamily="18" charset="0"/>
              </a:rPr>
              <a:t>- vacuum </a:t>
            </a:r>
            <a:r>
              <a:rPr lang="en-US" sz="1600" dirty="0" smtClean="0">
                <a:latin typeface="Palatino Linotype" panose="02040502050505030304" pitchFamily="18" charset="0"/>
              </a:rPr>
              <a:t>pipe, </a:t>
            </a:r>
            <a:r>
              <a:rPr lang="en-US" sz="1600" dirty="0">
                <a:latin typeface="Palatino Linotype" panose="02040502050505030304" pitchFamily="18" charset="0"/>
              </a:rPr>
              <a:t>6 - </a:t>
            </a:r>
            <a:r>
              <a:rPr lang="en-US" sz="1600" dirty="0" err="1">
                <a:latin typeface="Palatino Linotype" panose="02040502050505030304" pitchFamily="18" charset="0"/>
              </a:rPr>
              <a:t>LiF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</a:rPr>
              <a:t>tunnel,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7 </a:t>
            </a:r>
            <a:r>
              <a:rPr lang="en-US" sz="1600" dirty="0">
                <a:latin typeface="Palatino Linotype" panose="02040502050505030304" pitchFamily="18" charset="0"/>
              </a:rPr>
              <a:t>- enriched </a:t>
            </a:r>
            <a:r>
              <a:rPr lang="en-US" sz="1600" baseline="30000" dirty="0">
                <a:latin typeface="Palatino Linotype" panose="02040502050505030304" pitchFamily="18" charset="0"/>
              </a:rPr>
              <a:t>6</a:t>
            </a:r>
            <a:r>
              <a:rPr lang="en-US" sz="1600" dirty="0">
                <a:latin typeface="Palatino Linotype" panose="02040502050505030304" pitchFamily="18" charset="0"/>
              </a:rPr>
              <a:t>LiF </a:t>
            </a:r>
            <a:r>
              <a:rPr lang="en-US" sz="1600" dirty="0" smtClean="0">
                <a:latin typeface="Palatino Linotype" panose="02040502050505030304" pitchFamily="18" charset="0"/>
              </a:rPr>
              <a:t>window,</a:t>
            </a:r>
            <a:br>
              <a:rPr lang="en-US" sz="1600" dirty="0" smtClean="0">
                <a:latin typeface="Palatino Linotype" panose="02040502050505030304" pitchFamily="18" charset="0"/>
              </a:rPr>
            </a:br>
            <a:r>
              <a:rPr lang="en-US" sz="1600" dirty="0" smtClean="0">
                <a:latin typeface="Palatino Linotype" panose="02040502050505030304" pitchFamily="18" charset="0"/>
              </a:rPr>
              <a:t>8 </a:t>
            </a:r>
            <a:r>
              <a:rPr lang="en-US" sz="1600" dirty="0">
                <a:latin typeface="Palatino Linotype" panose="02040502050505030304" pitchFamily="18" charset="0"/>
              </a:rPr>
              <a:t>- sample, 9 - neutron </a:t>
            </a:r>
            <a:r>
              <a:rPr lang="en-US" sz="1600" dirty="0" smtClean="0">
                <a:latin typeface="Palatino Linotype" panose="02040502050505030304" pitchFamily="18" charset="0"/>
              </a:rPr>
              <a:t>beam.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0087" y="5808205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baseline="-25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(H)</a:t>
            </a:r>
            <a:r>
              <a:rPr lang="en-US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3.6 µg</a:t>
            </a:r>
            <a:endParaRPr lang="ru-RU" sz="2400" b="1" baseline="-25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Дата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24.10.2022, AYSS-2022</a:t>
            </a:r>
            <a:endParaRPr lang="ru-RU" dirty="0"/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Nezvanov A.Yu.</a:t>
            </a:r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1969-94A4-40D7-99FB-CC04F57F5503}" type="slidenum">
              <a:rPr lang="ru-RU" smtClean="0"/>
              <a:pPr/>
              <a:t>9</a:t>
            </a:fld>
            <a:r>
              <a:rPr lang="en-US" smtClean="0"/>
              <a:t> / 1</a:t>
            </a:r>
            <a:r>
              <a:rPr lang="ru-RU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2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32703</TotalTime>
  <Words>1298</Words>
  <Application>Microsoft Office PowerPoint</Application>
  <PresentationFormat>Широкоэкранный</PresentationFormat>
  <Paragraphs>454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Bahij Palatino Sans Arabic</vt:lpstr>
      <vt:lpstr>Calibri</vt:lpstr>
      <vt:lpstr>Cambria Math</vt:lpstr>
      <vt:lpstr>Palatino Linotype</vt:lpstr>
      <vt:lpstr>Symbol</vt:lpstr>
      <vt:lpstr>Times New Roman</vt:lpstr>
      <vt:lpstr>Wingdings</vt:lpstr>
      <vt:lpstr>Тема Office</vt:lpstr>
      <vt:lpstr>Формула</vt:lpstr>
      <vt:lpstr>Comprehensive Elemental Analysis of Nanodiamonds for Simulating the Properties of Cold and Very Cold Neutron Reflectors</vt:lpstr>
      <vt:lpstr>Very Cold Neutrons (VCN)</vt:lpstr>
      <vt:lpstr>VCN Applications</vt:lpstr>
      <vt:lpstr>Nanodiamonds – the Main Material for VCN Reflectors </vt:lpstr>
      <vt:lpstr>Comprehensive Elemental Analysis </vt:lpstr>
      <vt:lpstr>X-ray Photoelectron Spectroscopy (XPS)</vt:lpstr>
      <vt:lpstr>X-ray Photoelectron Spectroscopy (XPS)</vt:lpstr>
      <vt:lpstr>Methods of Neutron Activation Analysis</vt:lpstr>
      <vt:lpstr>Prompt Gamma-ray Activation Analysis (PGAA)</vt:lpstr>
      <vt:lpstr>Summing Up the Results</vt:lpstr>
      <vt:lpstr>Impurities Impact on Simulation of Neutron Transport</vt:lpstr>
      <vt:lpstr>VCN Storage in a Nanodiamond Trap</vt:lpstr>
      <vt:lpstr>VCN Storage in a Nanodiamond Trap</vt:lpstr>
      <vt:lpstr>Conclusions</vt:lpstr>
      <vt:lpstr>Thank you all for your kind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AYSS-2022 Nezvanov A.Yu.</dc:title>
  <dc:creator>A.Yu. Nezvanov</dc:creator>
  <cp:lastModifiedBy>Dr. Alexander Nezvanov</cp:lastModifiedBy>
  <cp:revision>558</cp:revision>
  <cp:lastPrinted>2019-06-11T07:40:19Z</cp:lastPrinted>
  <dcterms:created xsi:type="dcterms:W3CDTF">2019-05-30T14:37:08Z</dcterms:created>
  <dcterms:modified xsi:type="dcterms:W3CDTF">2022-10-24T08:10:37Z</dcterms:modified>
</cp:coreProperties>
</file>