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9"/>
  </p:notesMasterIdLst>
  <p:sldIdLst>
    <p:sldId id="256" r:id="rId3"/>
    <p:sldId id="257" r:id="rId4"/>
    <p:sldId id="297" r:id="rId5"/>
    <p:sldId id="296" r:id="rId6"/>
    <p:sldId id="259" r:id="rId7"/>
    <p:sldId id="303" r:id="rId8"/>
    <p:sldId id="309" r:id="rId9"/>
    <p:sldId id="308" r:id="rId10"/>
    <p:sldId id="310" r:id="rId11"/>
    <p:sldId id="307" r:id="rId12"/>
    <p:sldId id="311" r:id="rId13"/>
    <p:sldId id="298" r:id="rId14"/>
    <p:sldId id="288" r:id="rId15"/>
    <p:sldId id="304" r:id="rId16"/>
    <p:sldId id="299" r:id="rId17"/>
    <p:sldId id="295" r:id="rId1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1363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1413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598613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5813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F83E"/>
    <a:srgbClr val="CC0000"/>
    <a:srgbClr val="FFFF66"/>
    <a:srgbClr val="FF3399"/>
    <a:srgbClr val="64D682"/>
    <a:srgbClr val="35C95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91" autoAdjust="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Source Han Sans CN Normal" charset="0"/>
              <a:cs typeface="Source Han Sans CN Normal" charset="0"/>
            </a:endParaRPr>
          </a:p>
        </p:txBody>
      </p:sp>
      <p:sp>
        <p:nvSpPr>
          <p:cNvPr id="3174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Source Han Sans CN Normal" charset="0"/>
              <a:cs typeface="Source Han Sans CN Normal" charset="0"/>
            </a:endParaRPr>
          </a:p>
        </p:txBody>
      </p:sp>
      <p:sp>
        <p:nvSpPr>
          <p:cNvPr id="3277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075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6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4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86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15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9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14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20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8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9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9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3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56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2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6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4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304800"/>
            <a:ext cx="2055813" cy="60150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6625" cy="60150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5425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371600"/>
            <a:ext cx="403701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304800"/>
            <a:ext cx="2055813" cy="60150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6625" cy="60150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4838" cy="5730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5425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371600"/>
            <a:ext cx="403701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38125"/>
            <a:ext cx="9144000" cy="1174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241300"/>
          </a:xfrm>
          <a:prstGeom prst="rect">
            <a:avLst/>
          </a:prstGeom>
          <a:solidFill>
            <a:srgbClr val="00438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1ABA8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57200" y="6537325"/>
            <a:ext cx="213360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6134100" y="-14288"/>
            <a:ext cx="2890838" cy="223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4386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4838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32" name="Freeform 7"/>
          <p:cNvSpPr>
            <a:spLocks noChangeArrowheads="1"/>
          </p:cNvSpPr>
          <p:nvPr/>
        </p:nvSpPr>
        <p:spPr bwMode="auto">
          <a:xfrm>
            <a:off x="3175" y="963613"/>
            <a:ext cx="9140825" cy="461962"/>
          </a:xfrm>
          <a:custGeom>
            <a:avLst/>
            <a:gdLst>
              <a:gd name="T0" fmla="*/ 0 w 5764"/>
              <a:gd name="T1" fmla="*/ 460375 h 291"/>
              <a:gd name="T2" fmla="*/ 1586 w 5764"/>
              <a:gd name="T3" fmla="*/ 306387 h 291"/>
              <a:gd name="T4" fmla="*/ 2906858 w 5764"/>
              <a:gd name="T5" fmla="*/ 39687 h 291"/>
              <a:gd name="T6" fmla="*/ 6289471 w 5764"/>
              <a:gd name="T7" fmla="*/ 65087 h 291"/>
              <a:gd name="T8" fmla="*/ 9134482 w 5764"/>
              <a:gd name="T9" fmla="*/ 292100 h 291"/>
              <a:gd name="T10" fmla="*/ 9140825 w 5764"/>
              <a:gd name="T11" fmla="*/ 461962 h 291"/>
              <a:gd name="T12" fmla="*/ 0 w 5764"/>
              <a:gd name="T13" fmla="*/ 460375 h 2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4"/>
              <a:gd name="T22" fmla="*/ 0 h 291"/>
              <a:gd name="T23" fmla="*/ 5764 w 5764"/>
              <a:gd name="T24" fmla="*/ 291 h 2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4" h="291">
                <a:moveTo>
                  <a:pt x="0" y="290"/>
                </a:moveTo>
                <a:lnTo>
                  <a:pt x="1" y="193"/>
                </a:lnTo>
                <a:cubicBezTo>
                  <a:pt x="305" y="150"/>
                  <a:pt x="1172" y="50"/>
                  <a:pt x="1833" y="25"/>
                </a:cubicBezTo>
                <a:cubicBezTo>
                  <a:pt x="2494" y="0"/>
                  <a:pt x="3312" y="15"/>
                  <a:pt x="3966" y="41"/>
                </a:cubicBezTo>
                <a:cubicBezTo>
                  <a:pt x="4620" y="68"/>
                  <a:pt x="5460" y="142"/>
                  <a:pt x="5760" y="184"/>
                </a:cubicBezTo>
                <a:lnTo>
                  <a:pt x="5764" y="291"/>
                </a:lnTo>
                <a:lnTo>
                  <a:pt x="0" y="29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4838" cy="494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7239000" y="6540500"/>
            <a:ext cx="155416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latin typeface="Verdana" pitchFamily="32" charset="0"/>
              </a:rPr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9pPr>
    </p:titleStyle>
    <p:bodyStyle>
      <a:lvl1pPr marL="341313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800" b="1">
          <a:solidFill>
            <a:srgbClr val="9999FF"/>
          </a:solidFill>
          <a:latin typeface="+mn-lt"/>
          <a:ea typeface="+mn-ea"/>
          <a:cs typeface="+mn-cs"/>
        </a:defRPr>
      </a:lvl1pPr>
      <a:lvl2pPr marL="741363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4386"/>
          </a:solidFill>
          <a:latin typeface="Arial" charset="0"/>
          <a:ea typeface="+mn-ea"/>
          <a:cs typeface="+mn-cs"/>
        </a:defRPr>
      </a:lvl2pPr>
      <a:lvl3pPr marL="1141413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4386"/>
          </a:solidFill>
          <a:latin typeface="Arial" charset="0"/>
          <a:ea typeface="+mn-ea"/>
          <a:cs typeface="+mn-cs"/>
        </a:defRPr>
      </a:lvl3pPr>
      <a:lvl4pPr marL="15986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4386"/>
          </a:solidFill>
          <a:latin typeface="Arial" charset="0"/>
          <a:ea typeface="+mn-ea"/>
          <a:cs typeface="+mn-cs"/>
        </a:defRPr>
      </a:lvl4pPr>
      <a:lvl5pPr marL="20558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4386"/>
          </a:solidFill>
          <a:latin typeface="Arial" charset="0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0"/>
            <a:ext cx="9144000" cy="4041775"/>
          </a:xfrm>
          <a:prstGeom prst="rect">
            <a:avLst/>
          </a:prstGeom>
          <a:gradFill rotWithShape="0">
            <a:gsLst>
              <a:gs pos="0">
                <a:srgbClr val="004386"/>
              </a:gs>
              <a:gs pos="100000">
                <a:srgbClr val="001F3E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Freeform 2"/>
          <p:cNvSpPr>
            <a:spLocks noChangeArrowheads="1"/>
          </p:cNvSpPr>
          <p:nvPr/>
        </p:nvSpPr>
        <p:spPr bwMode="auto">
          <a:xfrm>
            <a:off x="-4763" y="1936750"/>
            <a:ext cx="9148763" cy="2744788"/>
          </a:xfrm>
          <a:custGeom>
            <a:avLst/>
            <a:gdLst>
              <a:gd name="T0" fmla="*/ 4763 w 5763"/>
              <a:gd name="T1" fmla="*/ 893763 h 1729"/>
              <a:gd name="T2" fmla="*/ 4587875 w 5763"/>
              <a:gd name="T3" fmla="*/ 11113 h 1729"/>
              <a:gd name="T4" fmla="*/ 9148763 w 5763"/>
              <a:gd name="T5" fmla="*/ 925513 h 1729"/>
              <a:gd name="T6" fmla="*/ 9144000 w 5763"/>
              <a:gd name="T7" fmla="*/ 2744788 h 1729"/>
              <a:gd name="T8" fmla="*/ 0 w 5763"/>
              <a:gd name="T9" fmla="*/ 2744788 h 1729"/>
              <a:gd name="T10" fmla="*/ 4763 w 5763"/>
              <a:gd name="T11" fmla="*/ 893763 h 17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63"/>
              <a:gd name="T19" fmla="*/ 0 h 1729"/>
              <a:gd name="T20" fmla="*/ 5763 w 5763"/>
              <a:gd name="T21" fmla="*/ 1729 h 17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63" h="1729">
                <a:moveTo>
                  <a:pt x="3" y="563"/>
                </a:moveTo>
                <a:cubicBezTo>
                  <a:pt x="725" y="326"/>
                  <a:pt x="1498" y="14"/>
                  <a:pt x="2890" y="7"/>
                </a:cubicBezTo>
                <a:cubicBezTo>
                  <a:pt x="4282" y="0"/>
                  <a:pt x="5342" y="355"/>
                  <a:pt x="5763" y="583"/>
                </a:cubicBezTo>
                <a:lnTo>
                  <a:pt x="5760" y="1729"/>
                </a:lnTo>
                <a:lnTo>
                  <a:pt x="0" y="1729"/>
                </a:lnTo>
                <a:lnTo>
                  <a:pt x="3" y="563"/>
                </a:lnTo>
                <a:close/>
              </a:path>
            </a:pathLst>
          </a:custGeom>
          <a:gradFill rotWithShape="0">
            <a:gsLst>
              <a:gs pos="0">
                <a:srgbClr val="3E71A3"/>
              </a:gs>
              <a:gs pos="50000">
                <a:srgbClr val="004386"/>
              </a:gs>
              <a:gs pos="100000">
                <a:srgbClr val="3E71A3"/>
              </a:gs>
            </a:gsLst>
            <a:lin ang="10800000" scaled="1"/>
          </a:gradFill>
          <a:ln w="9525" cap="flat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4933950"/>
            <a:ext cx="9163050" cy="1941513"/>
          </a:xfrm>
          <a:prstGeom prst="rect">
            <a:avLst/>
          </a:prstGeom>
          <a:solidFill>
            <a:srgbClr val="1ABA8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4826000"/>
            <a:ext cx="9156700" cy="168275"/>
          </a:xfrm>
          <a:prstGeom prst="rect">
            <a:avLst/>
          </a:prstGeom>
          <a:gradFill rotWithShape="0">
            <a:gsLst>
              <a:gs pos="0">
                <a:srgbClr val="1ABA81"/>
              </a:gs>
              <a:gs pos="100000">
                <a:srgbClr val="0C563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Freeform 5"/>
          <p:cNvSpPr>
            <a:spLocks noChangeArrowheads="1"/>
          </p:cNvSpPr>
          <p:nvPr/>
        </p:nvSpPr>
        <p:spPr bwMode="auto">
          <a:xfrm>
            <a:off x="-11113" y="2060575"/>
            <a:ext cx="9155113" cy="2765425"/>
          </a:xfrm>
          <a:custGeom>
            <a:avLst/>
            <a:gdLst>
              <a:gd name="T0" fmla="*/ 0 w 5767"/>
              <a:gd name="T1" fmla="*/ 957133 h 1644"/>
              <a:gd name="T2" fmla="*/ 4473575 w 5767"/>
              <a:gd name="T3" fmla="*/ 35325 h 1644"/>
              <a:gd name="T4" fmla="*/ 9155113 w 5767"/>
              <a:gd name="T5" fmla="*/ 980683 h 1644"/>
              <a:gd name="T6" fmla="*/ 9150350 w 5767"/>
              <a:gd name="T7" fmla="*/ 2765425 h 1644"/>
              <a:gd name="T8" fmla="*/ 6350 w 5767"/>
              <a:gd name="T9" fmla="*/ 2765425 h 1644"/>
              <a:gd name="T10" fmla="*/ 0 w 5767"/>
              <a:gd name="T11" fmla="*/ 957133 h 16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67"/>
              <a:gd name="T19" fmla="*/ 0 h 1644"/>
              <a:gd name="T20" fmla="*/ 5767 w 5767"/>
              <a:gd name="T21" fmla="*/ 1644 h 16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67" h="1644">
                <a:moveTo>
                  <a:pt x="0" y="569"/>
                </a:moveTo>
                <a:cubicBezTo>
                  <a:pt x="722" y="332"/>
                  <a:pt x="1460" y="42"/>
                  <a:pt x="2818" y="21"/>
                </a:cubicBezTo>
                <a:cubicBezTo>
                  <a:pt x="4176" y="0"/>
                  <a:pt x="5346" y="355"/>
                  <a:pt x="5767" y="583"/>
                </a:cubicBezTo>
                <a:lnTo>
                  <a:pt x="5764" y="1644"/>
                </a:lnTo>
                <a:lnTo>
                  <a:pt x="4" y="1644"/>
                </a:lnTo>
                <a:lnTo>
                  <a:pt x="0" y="569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b="1">
                <a:solidFill>
                  <a:srgbClr val="B2B2B2"/>
                </a:solidFill>
                <a:latin typeface="Verdana" pitchFamily="32" charset="0"/>
              </a:rPr>
              <a:t>LOGO</a:t>
            </a:r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4838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4838" cy="494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9pPr>
    </p:titleStyle>
    <p:bodyStyle>
      <a:lvl1pPr marL="341313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800" b="1">
          <a:solidFill>
            <a:srgbClr val="9999FF"/>
          </a:solidFill>
          <a:latin typeface="+mn-lt"/>
          <a:ea typeface="+mn-ea"/>
          <a:cs typeface="+mn-cs"/>
        </a:defRPr>
      </a:lvl1pPr>
      <a:lvl2pPr marL="741363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4386"/>
          </a:solidFill>
          <a:latin typeface="Arial" charset="0"/>
          <a:ea typeface="+mn-ea"/>
          <a:cs typeface="+mn-cs"/>
        </a:defRPr>
      </a:lvl2pPr>
      <a:lvl3pPr marL="1141413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4386"/>
          </a:solidFill>
          <a:latin typeface="Arial" charset="0"/>
          <a:ea typeface="+mn-ea"/>
          <a:cs typeface="+mn-cs"/>
        </a:defRPr>
      </a:lvl3pPr>
      <a:lvl4pPr marL="15986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4386"/>
          </a:solidFill>
          <a:latin typeface="Arial" charset="0"/>
          <a:ea typeface="+mn-ea"/>
          <a:cs typeface="+mn-cs"/>
        </a:defRPr>
      </a:lvl4pPr>
      <a:lvl5pPr marL="20558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4386"/>
          </a:solidFill>
          <a:latin typeface="Arial" charset="0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76200" y="685800"/>
            <a:ext cx="91440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 dirty="0"/>
              <a:t>JI     </a:t>
            </a:r>
            <a:r>
              <a:rPr lang="en-US" sz="4400" dirty="0"/>
              <a:t>Accounting system for the JINR Laboratories’ experiments </a:t>
            </a:r>
            <a:endParaRPr lang="en-US" sz="4400" b="1" dirty="0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28600" y="5638800"/>
            <a:ext cx="8382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fi-FI" sz="2400" b="1" u="sng" dirty="0"/>
              <a:t>Kashunin I.,</a:t>
            </a:r>
            <a:r>
              <a:rPr lang="fi-FI" sz="2400" b="1" dirty="0"/>
              <a:t> Mitsyn V., Strizh T.</a:t>
            </a:r>
          </a:p>
          <a:p>
            <a:pPr algn="ctr"/>
            <a:r>
              <a:rPr lang="en-US" sz="2400" b="1" dirty="0"/>
              <a:t>October 2022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238"/>
            <a:ext cx="1312863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3200"/>
            <a:ext cx="12954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WLCG JINR Tier2 CPU statistics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7934"/>
            <a:ext cx="7538059" cy="575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7"/>
          <p:cNvSpPr/>
          <p:nvPr/>
        </p:nvSpPr>
        <p:spPr bwMode="auto">
          <a:xfrm>
            <a:off x="5562600" y="1828800"/>
            <a:ext cx="531204" cy="781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9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CMS JINR Tier1 CPU statistics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11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92216"/>
            <a:ext cx="6664325" cy="580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7"/>
          <p:cNvSpPr/>
          <p:nvPr/>
        </p:nvSpPr>
        <p:spPr bwMode="auto">
          <a:xfrm>
            <a:off x="6326796" y="2133600"/>
            <a:ext cx="531204" cy="781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19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938211"/>
            <a:ext cx="89535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3423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Integration into the monitoring system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Прямоугольник 49"/>
          <p:cNvSpPr>
            <a:spLocks noChangeArrowheads="1"/>
          </p:cNvSpPr>
          <p:nvPr/>
        </p:nvSpPr>
        <p:spPr bwMode="auto">
          <a:xfrm>
            <a:off x="381000" y="5801525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2400" b="1" dirty="0">
                <a:solidFill>
                  <a:srgbClr val="002060"/>
                </a:solidFill>
              </a:rPr>
              <a:t>https://litmon.jinr.ru                        https://litmon-01.jinr.ru</a:t>
            </a:r>
          </a:p>
          <a:p>
            <a:pPr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2400" b="1" dirty="0">
                <a:solidFill>
                  <a:srgbClr val="002060"/>
                </a:solidFill>
              </a:rPr>
              <a:t>http://litmon-display.jinr.ru</a:t>
            </a:r>
          </a:p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endParaRPr lang="ru-RU" alt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922946" y="1123950"/>
            <a:ext cx="1369404" cy="3238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12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6858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FFFFFF"/>
                </a:solidFill>
                <a:latin typeface="Candara" pitchFamily="34" charset="0"/>
              </a:rPr>
              <a:t>Conclusions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660525" y="1120775"/>
            <a:ext cx="1841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grpSp>
        <p:nvGrpSpPr>
          <p:cNvPr id="23556" name="Группа 44"/>
          <p:cNvGrpSpPr>
            <a:grpSpLocks/>
          </p:cNvGrpSpPr>
          <p:nvPr/>
        </p:nvGrpSpPr>
        <p:grpSpPr bwMode="auto">
          <a:xfrm>
            <a:off x="31750" y="1693862"/>
            <a:ext cx="9036050" cy="2801938"/>
            <a:chOff x="2165350" y="1820863"/>
            <a:chExt cx="4768850" cy="2801937"/>
          </a:xfrm>
        </p:grpSpPr>
        <p:sp>
          <p:nvSpPr>
            <p:cNvPr id="23561" name="AutoShape 4"/>
            <p:cNvSpPr>
              <a:spLocks noChangeArrowheads="1"/>
            </p:cNvSpPr>
            <p:nvPr/>
          </p:nvSpPr>
          <p:spPr bwMode="auto">
            <a:xfrm>
              <a:off x="2514600" y="41148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The database as a backend can be used by other monitoring systems</a:t>
              </a:r>
            </a:p>
          </p:txBody>
        </p:sp>
        <p:sp>
          <p:nvSpPr>
            <p:cNvPr id="23562" name="AutoShape 5"/>
            <p:cNvSpPr>
              <a:spLocks noChangeArrowheads="1"/>
            </p:cNvSpPr>
            <p:nvPr/>
          </p:nvSpPr>
          <p:spPr bwMode="auto">
            <a:xfrm>
              <a:off x="2482850" y="33782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Old and new statistics can be compared</a:t>
              </a:r>
            </a:p>
          </p:txBody>
        </p:sp>
        <p:sp>
          <p:nvSpPr>
            <p:cNvPr id="23563" name="AutoShape 6"/>
            <p:cNvSpPr>
              <a:spLocks noChangeArrowheads="1"/>
            </p:cNvSpPr>
            <p:nvPr/>
          </p:nvSpPr>
          <p:spPr bwMode="auto">
            <a:xfrm>
              <a:off x="2482850" y="2590800"/>
              <a:ext cx="4419600" cy="5842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The JINR Laboratories got a new monitoring tool </a:t>
              </a:r>
            </a:p>
          </p:txBody>
        </p:sp>
        <p:sp>
          <p:nvSpPr>
            <p:cNvPr id="23564" name="AutoShape 7"/>
            <p:cNvSpPr>
              <a:spLocks noChangeArrowheads="1"/>
            </p:cNvSpPr>
            <p:nvPr/>
          </p:nvSpPr>
          <p:spPr bwMode="auto">
            <a:xfrm>
              <a:off x="2482850" y="1820863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The JINR Laboratories got a new tool for statistical data processing </a:t>
              </a:r>
            </a:p>
          </p:txBody>
        </p:sp>
        <p:grpSp>
          <p:nvGrpSpPr>
            <p:cNvPr id="23565" name="Group 8"/>
            <p:cNvGrpSpPr>
              <a:grpSpLocks/>
            </p:cNvGrpSpPr>
            <p:nvPr/>
          </p:nvGrpSpPr>
          <p:grpSpPr bwMode="auto">
            <a:xfrm>
              <a:off x="2165350" y="1909763"/>
              <a:ext cx="376238" cy="376237"/>
              <a:chOff x="1364" y="1203"/>
              <a:chExt cx="237" cy="237"/>
            </a:xfrm>
          </p:grpSpPr>
          <p:sp>
            <p:nvSpPr>
              <p:cNvPr id="23594" name="Oval 9"/>
              <p:cNvSpPr>
                <a:spLocks noChangeArrowheads="1"/>
              </p:cNvSpPr>
              <p:nvPr/>
            </p:nvSpPr>
            <p:spPr bwMode="auto">
              <a:xfrm>
                <a:off x="1364" y="1203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5" name="Oval 10"/>
              <p:cNvSpPr>
                <a:spLocks noChangeArrowheads="1"/>
              </p:cNvSpPr>
              <p:nvPr/>
            </p:nvSpPr>
            <p:spPr bwMode="auto">
              <a:xfrm>
                <a:off x="1378" y="1216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6" name="Oval 11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7" name="Oval 12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8" name="Oval 13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9" name="Oval 14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7C6300"/>
                  </a:gs>
                  <a:gs pos="100000">
                    <a:srgbClr val="FFCC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23566" name="Group 15"/>
            <p:cNvGrpSpPr>
              <a:grpSpLocks/>
            </p:cNvGrpSpPr>
            <p:nvPr/>
          </p:nvGrpSpPr>
          <p:grpSpPr bwMode="auto">
            <a:xfrm>
              <a:off x="2178050" y="2697163"/>
              <a:ext cx="376238" cy="376237"/>
              <a:chOff x="1372" y="1699"/>
              <a:chExt cx="237" cy="237"/>
            </a:xfrm>
          </p:grpSpPr>
          <p:sp>
            <p:nvSpPr>
              <p:cNvPr id="23588" name="Oval 16"/>
              <p:cNvSpPr>
                <a:spLocks noChangeArrowheads="1"/>
              </p:cNvSpPr>
              <p:nvPr/>
            </p:nvSpPr>
            <p:spPr bwMode="auto">
              <a:xfrm>
                <a:off x="1372" y="1699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9" name="Oval 17"/>
              <p:cNvSpPr>
                <a:spLocks noChangeArrowheads="1"/>
              </p:cNvSpPr>
              <p:nvPr/>
            </p:nvSpPr>
            <p:spPr bwMode="auto">
              <a:xfrm>
                <a:off x="1386" y="1712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0" name="Oval 18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1" name="Oval 19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48BE67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2" name="Oval 20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3" name="Oval 21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235C32"/>
                  </a:gs>
                  <a:gs pos="100000">
                    <a:srgbClr val="48BE67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23567" name="Group 22"/>
            <p:cNvGrpSpPr>
              <a:grpSpLocks/>
            </p:cNvGrpSpPr>
            <p:nvPr/>
          </p:nvGrpSpPr>
          <p:grpSpPr bwMode="auto">
            <a:xfrm>
              <a:off x="2178050" y="3429000"/>
              <a:ext cx="376238" cy="376238"/>
              <a:chOff x="1372" y="2160"/>
              <a:chExt cx="237" cy="237"/>
            </a:xfrm>
          </p:grpSpPr>
          <p:sp>
            <p:nvSpPr>
              <p:cNvPr id="23582" name="Oval 23"/>
              <p:cNvSpPr>
                <a:spLocks noChangeArrowheads="1"/>
              </p:cNvSpPr>
              <p:nvPr/>
            </p:nvSpPr>
            <p:spPr bwMode="auto">
              <a:xfrm>
                <a:off x="1372" y="2160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3" name="Oval 24"/>
              <p:cNvSpPr>
                <a:spLocks noChangeArrowheads="1"/>
              </p:cNvSpPr>
              <p:nvPr/>
            </p:nvSpPr>
            <p:spPr bwMode="auto">
              <a:xfrm>
                <a:off x="1386" y="2173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4" name="Oval 25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5" name="Oval 26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6" name="Oval 27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7" name="Oval 28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0576D"/>
                  </a:gs>
                  <a:gs pos="100000">
                    <a:srgbClr val="21B3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23568" name="Group 29"/>
            <p:cNvGrpSpPr>
              <a:grpSpLocks/>
            </p:cNvGrpSpPr>
            <p:nvPr/>
          </p:nvGrpSpPr>
          <p:grpSpPr bwMode="auto">
            <a:xfrm>
              <a:off x="2178050" y="4216400"/>
              <a:ext cx="376238" cy="376238"/>
              <a:chOff x="1372" y="2656"/>
              <a:chExt cx="237" cy="237"/>
            </a:xfrm>
          </p:grpSpPr>
          <p:sp>
            <p:nvSpPr>
              <p:cNvPr id="23576" name="Oval 30"/>
              <p:cNvSpPr>
                <a:spLocks noChangeArrowheads="1"/>
              </p:cNvSpPr>
              <p:nvPr/>
            </p:nvSpPr>
            <p:spPr bwMode="auto">
              <a:xfrm>
                <a:off x="1372" y="2656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77" name="Oval 31"/>
              <p:cNvSpPr>
                <a:spLocks noChangeArrowheads="1"/>
              </p:cNvSpPr>
              <p:nvPr/>
            </p:nvSpPr>
            <p:spPr bwMode="auto">
              <a:xfrm>
                <a:off x="1386" y="2669"/>
                <a:ext cx="209" cy="210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78" name="Oval 32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79" name="Oval 33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8D67E1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0" name="Oval 34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1" name="Oval 35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45326D"/>
                  </a:gs>
                  <a:gs pos="100000">
                    <a:srgbClr val="8D67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</p:grpSp>
      <p:pic>
        <p:nvPicPr>
          <p:cNvPr id="23557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6572250"/>
            <a:ext cx="3294062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3558" name="Прямая соединительная линия 48"/>
          <p:cNvCxnSpPr>
            <a:cxnSpLocks noChangeShapeType="1"/>
          </p:cNvCxnSpPr>
          <p:nvPr/>
        </p:nvCxnSpPr>
        <p:spPr bwMode="auto">
          <a:xfrm>
            <a:off x="0" y="5029200"/>
            <a:ext cx="9144000" cy="0"/>
          </a:xfrm>
          <a:prstGeom prst="line">
            <a:avLst/>
          </a:prstGeom>
          <a:noFill/>
          <a:ln w="47625" algn="ctr">
            <a:solidFill>
              <a:srgbClr val="00B050"/>
            </a:solidFill>
            <a:round/>
            <a:headEnd/>
            <a:tailEnd/>
          </a:ln>
        </p:spPr>
      </p:cxnSp>
      <p:sp>
        <p:nvSpPr>
          <p:cNvPr id="23559" name="Прямоугольник 49"/>
          <p:cNvSpPr>
            <a:spLocks noChangeArrowheads="1"/>
          </p:cNvSpPr>
          <p:nvPr/>
        </p:nvSpPr>
        <p:spPr bwMode="auto">
          <a:xfrm>
            <a:off x="152400" y="5024497"/>
            <a:ext cx="900014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accounting system for the JINR Laboratories’ experiments was put into operation.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1" name="Text Box 1"/>
          <p:cNvSpPr txBox="1">
            <a:spLocks noChangeArrowheads="1"/>
          </p:cNvSpPr>
          <p:nvPr/>
        </p:nvSpPr>
        <p:spPr bwMode="auto">
          <a:xfrm>
            <a:off x="922946" y="6477000"/>
            <a:ext cx="8229600" cy="4341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238"/>
            <a:ext cx="1312863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3200"/>
            <a:ext cx="12954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685800" y="1219200"/>
            <a:ext cx="78486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5400" b="1" kern="10" dirty="0">
                <a:ln w="3816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3191F1"/>
                    </a:gs>
                    <a:gs pos="100000">
                      <a:srgbClr val="004386"/>
                    </a:gs>
                  </a:gsLst>
                  <a:lin ang="10800000" scaled="1"/>
                </a:gradFill>
                <a:effectLst>
                  <a:outerShdw dist="107933" dir="2700000" algn="ctr" rotWithShape="0">
                    <a:srgbClr val="000000">
                      <a:alpha val="50026"/>
                    </a:srgbClr>
                  </a:outerShdw>
                </a:effectLst>
                <a:latin typeface="Candara"/>
              </a:rPr>
              <a:t>Thank you for your attention!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3423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New Tier1 accounting system </a:t>
            </a:r>
            <a:br>
              <a:rPr lang="en-US" sz="3200" b="1" dirty="0"/>
            </a:br>
            <a:r>
              <a:rPr lang="en-US" sz="3200" b="1" dirty="0"/>
              <a:t>(visualization)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AutoShape 13"/>
          <p:cNvSpPr>
            <a:spLocks noChangeArrowheads="1"/>
          </p:cNvSpPr>
          <p:nvPr/>
        </p:nvSpPr>
        <p:spPr bwMode="auto">
          <a:xfrm>
            <a:off x="3332163" y="2174875"/>
            <a:ext cx="1836057" cy="644877"/>
          </a:xfrm>
          <a:custGeom>
            <a:avLst/>
            <a:gdLst>
              <a:gd name="T0" fmla="*/ 1891708 w 1522412"/>
              <a:gd name="T1" fmla="*/ 357715 h 639763"/>
              <a:gd name="T2" fmla="*/ 945852 w 1522412"/>
              <a:gd name="T3" fmla="*/ 715428 h 639763"/>
              <a:gd name="T4" fmla="*/ 0 w 1522412"/>
              <a:gd name="T5" fmla="*/ 357715 h 639763"/>
              <a:gd name="T6" fmla="*/ 945852 w 1522412"/>
              <a:gd name="T7" fmla="*/ 0 h 6397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22412"/>
              <a:gd name="T13" fmla="*/ 0 h 639763"/>
              <a:gd name="T14" fmla="*/ 1522412 w 1522412"/>
              <a:gd name="T15" fmla="*/ 639763 h 639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2412" h="639763">
                <a:moveTo>
                  <a:pt x="0" y="0"/>
                </a:moveTo>
                <a:lnTo>
                  <a:pt x="4229" y="0"/>
                </a:lnTo>
                <a:lnTo>
                  <a:pt x="4229" y="1776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r>
              <a:rPr lang="en-US" b="1" dirty="0"/>
              <a:t>General view </a:t>
            </a:r>
          </a:p>
          <a:p>
            <a:r>
              <a:rPr lang="en-US" b="1" dirty="0"/>
              <a:t>of the complex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1175187"/>
            <a:ext cx="1676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211138" algn="l"/>
                <a:tab pos="658813" algn="l"/>
                <a:tab pos="1109663" algn="l"/>
                <a:tab pos="1557338" algn="l"/>
                <a:tab pos="2008188" algn="l"/>
                <a:tab pos="2455863" algn="l"/>
                <a:tab pos="2906713" algn="l"/>
                <a:tab pos="3354388" algn="l"/>
                <a:tab pos="3805238" algn="l"/>
                <a:tab pos="4252913" algn="l"/>
                <a:tab pos="4703763" algn="l"/>
                <a:tab pos="5151438" algn="l"/>
                <a:tab pos="5602288" algn="l"/>
                <a:tab pos="6049963" algn="l"/>
                <a:tab pos="6500813" algn="l"/>
                <a:tab pos="6948488" algn="l"/>
                <a:tab pos="7399338" algn="l"/>
                <a:tab pos="7847013" algn="l"/>
                <a:tab pos="8297863" algn="l"/>
                <a:tab pos="8745538" algn="l"/>
                <a:tab pos="9196388" algn="l"/>
              </a:tabLst>
            </a:pPr>
            <a:r>
              <a:rPr lang="en-US" altLang="ru-RU" b="1" dirty="0"/>
              <a:t>Litmon-01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33847"/>
            <a:ext cx="9144000" cy="51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9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3423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 New Tier2/CICC accounting system</a:t>
            </a:r>
            <a:br>
              <a:rPr lang="en-US" sz="3200" b="1" dirty="0"/>
            </a:br>
            <a:r>
              <a:rPr lang="en-US" sz="3200" b="1" dirty="0"/>
              <a:t>(visualization)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AutoShape 13"/>
          <p:cNvSpPr>
            <a:spLocks noChangeArrowheads="1"/>
          </p:cNvSpPr>
          <p:nvPr/>
        </p:nvSpPr>
        <p:spPr bwMode="auto">
          <a:xfrm>
            <a:off x="3332163" y="2174875"/>
            <a:ext cx="1836057" cy="644877"/>
          </a:xfrm>
          <a:custGeom>
            <a:avLst/>
            <a:gdLst>
              <a:gd name="T0" fmla="*/ 1891708 w 1522412"/>
              <a:gd name="T1" fmla="*/ 357715 h 639763"/>
              <a:gd name="T2" fmla="*/ 945852 w 1522412"/>
              <a:gd name="T3" fmla="*/ 715428 h 639763"/>
              <a:gd name="T4" fmla="*/ 0 w 1522412"/>
              <a:gd name="T5" fmla="*/ 357715 h 639763"/>
              <a:gd name="T6" fmla="*/ 945852 w 1522412"/>
              <a:gd name="T7" fmla="*/ 0 h 6397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22412"/>
              <a:gd name="T13" fmla="*/ 0 h 639763"/>
              <a:gd name="T14" fmla="*/ 1522412 w 1522412"/>
              <a:gd name="T15" fmla="*/ 639763 h 639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2412" h="639763">
                <a:moveTo>
                  <a:pt x="0" y="0"/>
                </a:moveTo>
                <a:lnTo>
                  <a:pt x="4229" y="0"/>
                </a:lnTo>
                <a:lnTo>
                  <a:pt x="4229" y="1776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r>
              <a:rPr lang="en-US" b="1" dirty="0"/>
              <a:t>General view </a:t>
            </a:r>
          </a:p>
          <a:p>
            <a:r>
              <a:rPr lang="en-US" b="1" dirty="0"/>
              <a:t>of the complex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1175187"/>
            <a:ext cx="1676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211138" algn="l"/>
                <a:tab pos="658813" algn="l"/>
                <a:tab pos="1109663" algn="l"/>
                <a:tab pos="1557338" algn="l"/>
                <a:tab pos="2008188" algn="l"/>
                <a:tab pos="2455863" algn="l"/>
                <a:tab pos="2906713" algn="l"/>
                <a:tab pos="3354388" algn="l"/>
                <a:tab pos="3805238" algn="l"/>
                <a:tab pos="4252913" algn="l"/>
                <a:tab pos="4703763" algn="l"/>
                <a:tab pos="5151438" algn="l"/>
                <a:tab pos="5602288" algn="l"/>
                <a:tab pos="6049963" algn="l"/>
                <a:tab pos="6500813" algn="l"/>
                <a:tab pos="6948488" algn="l"/>
                <a:tab pos="7399338" algn="l"/>
                <a:tab pos="7847013" algn="l"/>
                <a:tab pos="8297863" algn="l"/>
                <a:tab pos="8745538" algn="l"/>
                <a:tab pos="9196388" algn="l"/>
              </a:tabLst>
            </a:pPr>
            <a:r>
              <a:rPr lang="en-US" altLang="ru-RU" b="1" dirty="0"/>
              <a:t>Litmon-01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9144000" cy="51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10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914400" y="3810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3200" b="1" dirty="0"/>
              <a:t>Goals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660525" y="1179513"/>
            <a:ext cx="1841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grpSp>
        <p:nvGrpSpPr>
          <p:cNvPr id="4100" name="Группа 44"/>
          <p:cNvGrpSpPr>
            <a:grpSpLocks/>
          </p:cNvGrpSpPr>
          <p:nvPr/>
        </p:nvGrpSpPr>
        <p:grpSpPr bwMode="auto">
          <a:xfrm>
            <a:off x="31750" y="2684463"/>
            <a:ext cx="8975890" cy="3182937"/>
            <a:chOff x="2165350" y="1820863"/>
            <a:chExt cx="4737100" cy="2801937"/>
          </a:xfrm>
        </p:grpSpPr>
        <p:sp>
          <p:nvSpPr>
            <p:cNvPr id="4103" name="AutoShape 4"/>
            <p:cNvSpPr>
              <a:spLocks noChangeArrowheads="1"/>
            </p:cNvSpPr>
            <p:nvPr/>
          </p:nvSpPr>
          <p:spPr bwMode="auto">
            <a:xfrm>
              <a:off x="2470315" y="41148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Visualize data</a:t>
              </a:r>
            </a:p>
          </p:txBody>
        </p:sp>
        <p:sp>
          <p:nvSpPr>
            <p:cNvPr id="4104" name="AutoShape 5"/>
            <p:cNvSpPr>
              <a:spLocks noChangeArrowheads="1"/>
            </p:cNvSpPr>
            <p:nvPr/>
          </p:nvSpPr>
          <p:spPr bwMode="auto">
            <a:xfrm>
              <a:off x="2482850" y="33782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Create an accounting script for the JINR Laboratories’ experiments </a:t>
              </a:r>
            </a:p>
          </p:txBody>
        </p:sp>
        <p:sp>
          <p:nvSpPr>
            <p:cNvPr id="4105" name="AutoShape 6"/>
            <p:cNvSpPr>
              <a:spLocks noChangeArrowheads="1"/>
            </p:cNvSpPr>
            <p:nvPr/>
          </p:nvSpPr>
          <p:spPr bwMode="auto">
            <a:xfrm>
              <a:off x="2482850" y="25908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>
                <a:buClrTx/>
                <a:tabLst>
                  <a:tab pos="0" algn="l"/>
                  <a:tab pos="446088" algn="l"/>
                  <a:tab pos="896938" algn="l"/>
                  <a:tab pos="1344613" algn="l"/>
                  <a:tab pos="1795463" algn="l"/>
                  <a:tab pos="2243138" algn="l"/>
                  <a:tab pos="2693988" algn="l"/>
                  <a:tab pos="3141663" algn="l"/>
                  <a:tab pos="3592513" algn="l"/>
                  <a:tab pos="4040188" algn="l"/>
                  <a:tab pos="4491038" algn="l"/>
                  <a:tab pos="4938713" algn="l"/>
                  <a:tab pos="5389563" algn="l"/>
                  <a:tab pos="5837238" algn="l"/>
                  <a:tab pos="6288088" algn="l"/>
                  <a:tab pos="6735763" algn="l"/>
                  <a:tab pos="7186613" algn="l"/>
                  <a:tab pos="7634288" algn="l"/>
                  <a:tab pos="8085138" algn="l"/>
                  <a:tab pos="8532813" algn="l"/>
                  <a:tab pos="8983663" algn="l"/>
                </a:tabLst>
              </a:pPr>
              <a:endParaRPr lang="en-US" altLang="ru-RU" b="1" dirty="0">
                <a:solidFill>
                  <a:srgbClr val="000000"/>
                </a:solidFill>
              </a:endParaRPr>
            </a:p>
          </p:txBody>
        </p:sp>
        <p:sp>
          <p:nvSpPr>
            <p:cNvPr id="4106" name="AutoShape 7"/>
            <p:cNvSpPr>
              <a:spLocks noChangeArrowheads="1"/>
            </p:cNvSpPr>
            <p:nvPr/>
          </p:nvSpPr>
          <p:spPr bwMode="auto">
            <a:xfrm>
              <a:off x="2482850" y="1820863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>
                <a:buClrTx/>
                <a:buFontTx/>
                <a:buNone/>
                <a:tabLst>
                  <a:tab pos="0" algn="l"/>
                  <a:tab pos="446088" algn="l"/>
                  <a:tab pos="896938" algn="l"/>
                  <a:tab pos="1344613" algn="l"/>
                  <a:tab pos="1795463" algn="l"/>
                  <a:tab pos="2243138" algn="l"/>
                  <a:tab pos="2693988" algn="l"/>
                  <a:tab pos="3141663" algn="l"/>
                  <a:tab pos="3592513" algn="l"/>
                  <a:tab pos="4040188" algn="l"/>
                  <a:tab pos="4491038" algn="l"/>
                  <a:tab pos="4938713" algn="l"/>
                  <a:tab pos="5389563" algn="l"/>
                  <a:tab pos="5837238" algn="l"/>
                  <a:tab pos="6288088" algn="l"/>
                  <a:tab pos="6735763" algn="l"/>
                  <a:tab pos="7186613" algn="l"/>
                  <a:tab pos="7634288" algn="l"/>
                  <a:tab pos="8085138" algn="l"/>
                  <a:tab pos="8532813" algn="l"/>
                  <a:tab pos="8983663" algn="l"/>
                </a:tabLst>
              </a:pPr>
              <a:endParaRPr lang="ru-RU" altLang="ru-RU" b="1" dirty="0">
                <a:solidFill>
                  <a:srgbClr val="000000"/>
                </a:solidFill>
              </a:endParaRPr>
            </a:p>
          </p:txBody>
        </p:sp>
        <p:grpSp>
          <p:nvGrpSpPr>
            <p:cNvPr id="4107" name="Group 8"/>
            <p:cNvGrpSpPr>
              <a:grpSpLocks/>
            </p:cNvGrpSpPr>
            <p:nvPr/>
          </p:nvGrpSpPr>
          <p:grpSpPr bwMode="auto">
            <a:xfrm>
              <a:off x="2165350" y="1909763"/>
              <a:ext cx="376238" cy="376237"/>
              <a:chOff x="1364" y="1203"/>
              <a:chExt cx="237" cy="237"/>
            </a:xfrm>
          </p:grpSpPr>
          <p:sp>
            <p:nvSpPr>
              <p:cNvPr id="4136" name="Oval 9"/>
              <p:cNvSpPr>
                <a:spLocks noChangeArrowheads="1"/>
              </p:cNvSpPr>
              <p:nvPr/>
            </p:nvSpPr>
            <p:spPr bwMode="auto">
              <a:xfrm>
                <a:off x="1364" y="1203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7" name="Oval 10"/>
              <p:cNvSpPr>
                <a:spLocks noChangeArrowheads="1"/>
              </p:cNvSpPr>
              <p:nvPr/>
            </p:nvSpPr>
            <p:spPr bwMode="auto">
              <a:xfrm>
                <a:off x="1378" y="1216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8" name="Oval 11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9" name="Oval 12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40" name="Oval 13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41" name="Oval 14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7C6300"/>
                  </a:gs>
                  <a:gs pos="100000">
                    <a:srgbClr val="FFCC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4108" name="Group 15"/>
            <p:cNvGrpSpPr>
              <a:grpSpLocks/>
            </p:cNvGrpSpPr>
            <p:nvPr/>
          </p:nvGrpSpPr>
          <p:grpSpPr bwMode="auto">
            <a:xfrm>
              <a:off x="2178050" y="2697163"/>
              <a:ext cx="376238" cy="376237"/>
              <a:chOff x="1372" y="1699"/>
              <a:chExt cx="237" cy="237"/>
            </a:xfrm>
          </p:grpSpPr>
          <p:sp>
            <p:nvSpPr>
              <p:cNvPr id="4130" name="Oval 16"/>
              <p:cNvSpPr>
                <a:spLocks noChangeArrowheads="1"/>
              </p:cNvSpPr>
              <p:nvPr/>
            </p:nvSpPr>
            <p:spPr bwMode="auto">
              <a:xfrm>
                <a:off x="1372" y="1699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1" name="Oval 17"/>
              <p:cNvSpPr>
                <a:spLocks noChangeArrowheads="1"/>
              </p:cNvSpPr>
              <p:nvPr/>
            </p:nvSpPr>
            <p:spPr bwMode="auto">
              <a:xfrm>
                <a:off x="1386" y="1712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2" name="Oval 18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3" name="Oval 19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48BE67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4" name="Oval 20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5" name="Oval 21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235C32"/>
                  </a:gs>
                  <a:gs pos="100000">
                    <a:srgbClr val="48BE67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4109" name="Group 22"/>
            <p:cNvGrpSpPr>
              <a:grpSpLocks/>
            </p:cNvGrpSpPr>
            <p:nvPr/>
          </p:nvGrpSpPr>
          <p:grpSpPr bwMode="auto">
            <a:xfrm>
              <a:off x="2178050" y="3429000"/>
              <a:ext cx="376238" cy="376238"/>
              <a:chOff x="1372" y="2160"/>
              <a:chExt cx="237" cy="237"/>
            </a:xfrm>
          </p:grpSpPr>
          <p:sp>
            <p:nvSpPr>
              <p:cNvPr id="4124" name="Oval 23"/>
              <p:cNvSpPr>
                <a:spLocks noChangeArrowheads="1"/>
              </p:cNvSpPr>
              <p:nvPr/>
            </p:nvSpPr>
            <p:spPr bwMode="auto">
              <a:xfrm>
                <a:off x="1372" y="2160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5" name="Oval 24"/>
              <p:cNvSpPr>
                <a:spLocks noChangeArrowheads="1"/>
              </p:cNvSpPr>
              <p:nvPr/>
            </p:nvSpPr>
            <p:spPr bwMode="auto">
              <a:xfrm>
                <a:off x="1386" y="2173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6" name="Oval 25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7" name="Oval 26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8" name="Oval 27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9" name="Oval 28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0576D"/>
                  </a:gs>
                  <a:gs pos="100000">
                    <a:srgbClr val="21B3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4110" name="Group 29"/>
            <p:cNvGrpSpPr>
              <a:grpSpLocks/>
            </p:cNvGrpSpPr>
            <p:nvPr/>
          </p:nvGrpSpPr>
          <p:grpSpPr bwMode="auto">
            <a:xfrm>
              <a:off x="2178050" y="4216400"/>
              <a:ext cx="376238" cy="376238"/>
              <a:chOff x="1372" y="2656"/>
              <a:chExt cx="237" cy="237"/>
            </a:xfrm>
          </p:grpSpPr>
          <p:sp>
            <p:nvSpPr>
              <p:cNvPr id="4118" name="Oval 30"/>
              <p:cNvSpPr>
                <a:spLocks noChangeArrowheads="1"/>
              </p:cNvSpPr>
              <p:nvPr/>
            </p:nvSpPr>
            <p:spPr bwMode="auto">
              <a:xfrm>
                <a:off x="1372" y="2656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19" name="Oval 31"/>
              <p:cNvSpPr>
                <a:spLocks noChangeArrowheads="1"/>
              </p:cNvSpPr>
              <p:nvPr/>
            </p:nvSpPr>
            <p:spPr bwMode="auto">
              <a:xfrm>
                <a:off x="1386" y="2669"/>
                <a:ext cx="209" cy="210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0" name="Oval 32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1" name="Oval 33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8D67E1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2" name="Oval 34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3" name="Oval 35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45326D"/>
                  </a:gs>
                  <a:gs pos="100000">
                    <a:srgbClr val="8D67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</p:grpSp>
      <p:pic>
        <p:nvPicPr>
          <p:cNvPr id="4101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6572250"/>
            <a:ext cx="3294062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733975" y="3516868"/>
            <a:ext cx="8418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Load the old batch statistics of the JINR Laboratories’ experiments to the accounting system database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7474" y="2682987"/>
            <a:ext cx="7592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Load old CMS Tier1 batch statistical data to the accounting system 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database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617311" y="1828800"/>
            <a:ext cx="8374289" cy="577076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3191F1"/>
              </a:gs>
              <a:gs pos="100000">
                <a:srgbClr val="FFFFFF"/>
              </a:gs>
            </a:gsLst>
            <a:lin ang="10800000" scaled="1"/>
          </a:gradFill>
          <a:ln w="28440" cap="sq">
            <a:solidFill>
              <a:srgbClr val="B2B2B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en-US" b="1" dirty="0">
                <a:solidFill>
                  <a:schemeClr val="tx1"/>
                </a:solidFill>
              </a:rPr>
              <a:t>Load old WLCG Tier2 batch statistical data to the accounting system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database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6" name="Oval 30"/>
          <p:cNvSpPr>
            <a:spLocks noChangeArrowheads="1"/>
          </p:cNvSpPr>
          <p:nvPr/>
        </p:nvSpPr>
        <p:spPr bwMode="auto">
          <a:xfrm>
            <a:off x="38104" y="1905000"/>
            <a:ext cx="712898" cy="427398"/>
          </a:xfrm>
          <a:prstGeom prst="ellipse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sp>
        <p:nvSpPr>
          <p:cNvPr id="47" name="Oval 31"/>
          <p:cNvSpPr>
            <a:spLocks noChangeArrowheads="1"/>
          </p:cNvSpPr>
          <p:nvPr/>
        </p:nvSpPr>
        <p:spPr bwMode="auto">
          <a:xfrm>
            <a:off x="80216" y="1928444"/>
            <a:ext cx="628674" cy="378707"/>
          </a:xfrm>
          <a:prstGeom prst="ellipse">
            <a:avLst/>
          </a:prstGeom>
          <a:gradFill rotWithShape="0">
            <a:gsLst>
              <a:gs pos="0">
                <a:srgbClr val="A2A2A2"/>
              </a:gs>
              <a:gs pos="50000">
                <a:srgbClr val="FFFFFF"/>
              </a:gs>
              <a:gs pos="100000">
                <a:srgbClr val="A2A2A2"/>
              </a:gs>
            </a:gsLst>
            <a:lin ang="108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sp>
        <p:nvSpPr>
          <p:cNvPr id="48" name="Oval 33"/>
          <p:cNvSpPr>
            <a:spLocks noChangeArrowheads="1"/>
          </p:cNvSpPr>
          <p:nvPr/>
        </p:nvSpPr>
        <p:spPr bwMode="auto">
          <a:xfrm>
            <a:off x="116312" y="1951888"/>
            <a:ext cx="556482" cy="33362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altLang="ru-RU"/>
          </a:p>
        </p:txBody>
      </p:sp>
      <p:sp>
        <p:nvSpPr>
          <p:cNvPr id="49" name="Oval 35"/>
          <p:cNvSpPr>
            <a:spLocks noChangeArrowheads="1"/>
          </p:cNvSpPr>
          <p:nvPr/>
        </p:nvSpPr>
        <p:spPr bwMode="auto">
          <a:xfrm>
            <a:off x="152408" y="1973528"/>
            <a:ext cx="481281" cy="288539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altLang="ru-RU"/>
          </a:p>
        </p:txBody>
      </p:sp>
      <p:sp>
        <p:nvSpPr>
          <p:cNvPr id="45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0480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Accounting system base parameters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AutoShape 13"/>
          <p:cNvSpPr>
            <a:spLocks noChangeArrowheads="1"/>
          </p:cNvSpPr>
          <p:nvPr/>
        </p:nvSpPr>
        <p:spPr bwMode="auto">
          <a:xfrm>
            <a:off x="3332163" y="2174875"/>
            <a:ext cx="1836057" cy="644877"/>
          </a:xfrm>
          <a:custGeom>
            <a:avLst/>
            <a:gdLst>
              <a:gd name="T0" fmla="*/ 1891708 w 1522412"/>
              <a:gd name="T1" fmla="*/ 357715 h 639763"/>
              <a:gd name="T2" fmla="*/ 945852 w 1522412"/>
              <a:gd name="T3" fmla="*/ 715428 h 639763"/>
              <a:gd name="T4" fmla="*/ 0 w 1522412"/>
              <a:gd name="T5" fmla="*/ 357715 h 639763"/>
              <a:gd name="T6" fmla="*/ 945852 w 1522412"/>
              <a:gd name="T7" fmla="*/ 0 h 6397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22412"/>
              <a:gd name="T13" fmla="*/ 0 h 639763"/>
              <a:gd name="T14" fmla="*/ 1522412 w 1522412"/>
              <a:gd name="T15" fmla="*/ 639763 h 639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2412" h="639763">
                <a:moveTo>
                  <a:pt x="0" y="0"/>
                </a:moveTo>
                <a:lnTo>
                  <a:pt x="4229" y="0"/>
                </a:lnTo>
                <a:lnTo>
                  <a:pt x="4229" y="1776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r>
              <a:rPr lang="en-US" b="1" dirty="0"/>
              <a:t>General view </a:t>
            </a:r>
          </a:p>
          <a:p>
            <a:r>
              <a:rPr lang="en-US" b="1" dirty="0"/>
              <a:t>of the complex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1175187"/>
            <a:ext cx="1676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211138" algn="l"/>
                <a:tab pos="658813" algn="l"/>
                <a:tab pos="1109663" algn="l"/>
                <a:tab pos="1557338" algn="l"/>
                <a:tab pos="2008188" algn="l"/>
                <a:tab pos="2455863" algn="l"/>
                <a:tab pos="2906713" algn="l"/>
                <a:tab pos="3354388" algn="l"/>
                <a:tab pos="3805238" algn="l"/>
                <a:tab pos="4252913" algn="l"/>
                <a:tab pos="4703763" algn="l"/>
                <a:tab pos="5151438" algn="l"/>
                <a:tab pos="5602288" algn="l"/>
                <a:tab pos="6049963" algn="l"/>
                <a:tab pos="6500813" algn="l"/>
                <a:tab pos="6948488" algn="l"/>
                <a:tab pos="7399338" algn="l"/>
                <a:tab pos="7847013" algn="l"/>
                <a:tab pos="8297863" algn="l"/>
                <a:tab pos="8745538" algn="l"/>
                <a:tab pos="9196388" algn="l"/>
              </a:tabLst>
            </a:pPr>
            <a:r>
              <a:rPr lang="en-US" altLang="ru-RU" b="1" dirty="0"/>
              <a:t>Litmon-01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352625"/>
            <a:ext cx="9372600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Number of jobs </a:t>
            </a: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HS06 </a:t>
            </a:r>
            <a:r>
              <a:rPr lang="en-US" sz="4600" b="1" dirty="0" err="1">
                <a:solidFill>
                  <a:srgbClr val="0070C0"/>
                </a:solidFill>
              </a:rPr>
              <a:t>CPUclock</a:t>
            </a:r>
            <a:r>
              <a:rPr lang="en-US" sz="4600" b="1" dirty="0">
                <a:solidFill>
                  <a:srgbClr val="0070C0"/>
                </a:solidFill>
              </a:rPr>
              <a:t> in hours</a:t>
            </a: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HS06 </a:t>
            </a:r>
            <a:r>
              <a:rPr lang="en-US" sz="4600" b="1" dirty="0" err="1">
                <a:solidFill>
                  <a:srgbClr val="0070C0"/>
                </a:solidFill>
              </a:rPr>
              <a:t>Wallclock</a:t>
            </a:r>
            <a:r>
              <a:rPr lang="en-US" sz="4600" b="1" dirty="0">
                <a:solidFill>
                  <a:srgbClr val="0070C0"/>
                </a:solidFill>
              </a:rPr>
              <a:t> in hours</a:t>
            </a: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Number of cores per job</a:t>
            </a: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Computing cluster efficiency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14450"/>
            <a:ext cx="28194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Accounting system history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5410200" y="5716588"/>
            <a:ext cx="350520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en-US" b="1" dirty="0"/>
              <a:t>The control, computing </a:t>
            </a:r>
          </a:p>
          <a:p>
            <a:r>
              <a:rPr lang="en-US" b="1" dirty="0"/>
              <a:t>and disk servers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4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"/>
          <a:stretch/>
        </p:blipFill>
        <p:spPr bwMode="auto">
          <a:xfrm>
            <a:off x="1295400" y="1466850"/>
            <a:ext cx="7782833" cy="435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 bwMode="auto">
          <a:xfrm>
            <a:off x="3962400" y="1766001"/>
            <a:ext cx="3300495" cy="82479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49"/>
          <p:cNvSpPr>
            <a:spLocks noChangeArrowheads="1"/>
          </p:cNvSpPr>
          <p:nvPr/>
        </p:nvSpPr>
        <p:spPr bwMode="auto">
          <a:xfrm>
            <a:off x="1981200" y="59436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HS06 = SPECINT2000 * 4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Z:\home\miramir\Downloads\kisspng-computer-icons-command-line-interface-linux-system-command-line-icon-vector-5ab10e74cf4276.1973443615215530128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3427709"/>
            <a:ext cx="838200" cy="838200"/>
          </a:xfrm>
          <a:prstGeom prst="rect">
            <a:avLst/>
          </a:prstGeom>
          <a:noFill/>
        </p:spPr>
      </p:pic>
      <p:pic>
        <p:nvPicPr>
          <p:cNvPr id="21508" name="Picture 4" descr="https://archive.fosdem.org/2017/schedule/event/grafana_past_present_and_future/grafana_past_present_and_future-80416053e9f3a779d94b3cf732141cb47e9112fb6b7c7e9b3f876be9784dd75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4799309"/>
            <a:ext cx="914400" cy="914400"/>
          </a:xfrm>
          <a:prstGeom prst="rect">
            <a:avLst/>
          </a:prstGeom>
          <a:noFill/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84582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Data acquisition and processing algorithm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5410200" y="5486697"/>
            <a:ext cx="350520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en-US" b="1" dirty="0"/>
              <a:t>The control, computing </a:t>
            </a:r>
          </a:p>
          <a:p>
            <a:r>
              <a:rPr lang="en-US" b="1" dirty="0"/>
              <a:t>and disk servers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048000" y="3884909"/>
            <a:ext cx="8147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49"/>
          <p:cNvSpPr>
            <a:spLocks noChangeArrowheads="1"/>
          </p:cNvSpPr>
          <p:nvPr/>
        </p:nvSpPr>
        <p:spPr bwMode="auto">
          <a:xfrm>
            <a:off x="1371600" y="1294109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Batch system database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49"/>
          <p:cNvSpPr>
            <a:spLocks noChangeArrowheads="1"/>
          </p:cNvSpPr>
          <p:nvPr/>
        </p:nvSpPr>
        <p:spPr bwMode="auto">
          <a:xfrm>
            <a:off x="7086600" y="5231684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 err="1">
                <a:solidFill>
                  <a:srgbClr val="000000"/>
                </a:solidFill>
              </a:rPr>
              <a:t>Grafana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49"/>
          <p:cNvSpPr>
            <a:spLocks noChangeArrowheads="1"/>
          </p:cNvSpPr>
          <p:nvPr/>
        </p:nvSpPr>
        <p:spPr bwMode="auto">
          <a:xfrm>
            <a:off x="3372583" y="2927170"/>
            <a:ext cx="23328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000" b="1" dirty="0">
                <a:solidFill>
                  <a:srgbClr val="000000"/>
                </a:solidFill>
              </a:rPr>
              <a:t>Data acquisition </a:t>
            </a:r>
          </a:p>
          <a:p>
            <a:pPr algn="ct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000" b="1" dirty="0">
                <a:solidFill>
                  <a:srgbClr val="000000"/>
                </a:solidFill>
              </a:rPr>
              <a:t>script</a:t>
            </a:r>
            <a:endParaRPr lang="ru-RU" altLang="ru-RU" sz="3000" b="1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49"/>
          <p:cNvSpPr>
            <a:spLocks noChangeArrowheads="1"/>
          </p:cNvSpPr>
          <p:nvPr/>
        </p:nvSpPr>
        <p:spPr bwMode="auto">
          <a:xfrm>
            <a:off x="0" y="3503909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Linux user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49"/>
          <p:cNvSpPr>
            <a:spLocks noChangeArrowheads="1"/>
          </p:cNvSpPr>
          <p:nvPr/>
        </p:nvSpPr>
        <p:spPr bwMode="auto">
          <a:xfrm>
            <a:off x="6400800" y="2960091"/>
            <a:ext cx="274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Console </a:t>
            </a:r>
          </a:p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output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5400000">
            <a:off x="4398352" y="4568511"/>
            <a:ext cx="857250" cy="70924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2919046" y="2970509"/>
            <a:ext cx="9671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043246" y="5332709"/>
            <a:ext cx="9671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5586046" y="3351509"/>
            <a:ext cx="838200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5400000">
            <a:off x="4345598" y="2053911"/>
            <a:ext cx="857250" cy="70924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1511" name="Picture 7" descr="MariaDB official logo: blue horizontal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5227934"/>
            <a:ext cx="2857500" cy="714375"/>
          </a:xfrm>
          <a:prstGeom prst="rect">
            <a:avLst/>
          </a:prstGeom>
          <a:noFill/>
        </p:spPr>
      </p:pic>
      <p:pic>
        <p:nvPicPr>
          <p:cNvPr id="21513" name="Picture 9" descr="File:Slurm logo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1219200"/>
            <a:ext cx="914400" cy="836909"/>
          </a:xfrm>
          <a:prstGeom prst="rect">
            <a:avLst/>
          </a:prstGeom>
          <a:noFill/>
        </p:spPr>
      </p:pic>
      <p:pic>
        <p:nvPicPr>
          <p:cNvPr id="21516" name="Picture 12" descr="Z:\home\miramir\Downloads\kisspng-vixie-cron-linux-command-execution-cron-5b223476018e09.5566793315289683100064.png"/>
          <p:cNvPicPr>
            <a:picLocks noChangeAspect="1" noChangeArrowheads="1"/>
          </p:cNvPicPr>
          <p:nvPr/>
        </p:nvPicPr>
        <p:blipFill>
          <a:blip r:embed="rId8" cstate="print"/>
          <a:srcRect r="67867"/>
          <a:stretch>
            <a:fillRect/>
          </a:stretch>
        </p:blipFill>
        <p:spPr bwMode="auto">
          <a:xfrm>
            <a:off x="2101868" y="1981200"/>
            <a:ext cx="793732" cy="1295400"/>
          </a:xfrm>
          <a:prstGeom prst="rect">
            <a:avLst/>
          </a:prstGeom>
          <a:noFill/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20" name="Picture 16" descr="Why You Need To Use Linux | Blinking Termina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3884909"/>
            <a:ext cx="990600" cy="990600"/>
          </a:xfrm>
          <a:prstGeom prst="rect">
            <a:avLst/>
          </a:prstGeom>
          <a:noFill/>
        </p:spPr>
      </p:pic>
      <p:sp>
        <p:nvSpPr>
          <p:cNvPr id="33" name="Прямоугольник 49"/>
          <p:cNvSpPr>
            <a:spLocks noChangeArrowheads="1"/>
          </p:cNvSpPr>
          <p:nvPr/>
        </p:nvSpPr>
        <p:spPr bwMode="auto">
          <a:xfrm>
            <a:off x="533400" y="2842934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 err="1">
                <a:solidFill>
                  <a:srgbClr val="000000"/>
                </a:solidFill>
              </a:rPr>
              <a:t>Crontab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тановка и настройка веб-сервера Apache | Xel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7112"/>
            <a:ext cx="1850415" cy="14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76200" y="228600"/>
            <a:ext cx="91440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Torque/Maui statistical data load to the accounting system database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5410200" y="5638800"/>
            <a:ext cx="350520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en-US" b="1" dirty="0"/>
              <a:t>The control, computing </a:t>
            </a:r>
          </a:p>
          <a:p>
            <a:r>
              <a:rPr lang="en-US" b="1" dirty="0"/>
              <a:t>and disk servers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6</a:t>
            </a:r>
          </a:p>
        </p:txBody>
      </p:sp>
      <p:pic>
        <p:nvPicPr>
          <p:cNvPr id="8" name="Picture 4" descr="https://archive.fosdem.org/2017/schedule/event/grafana_past_present_and_future/grafana_past_present_and_future-80416053e9f3a779d94b3cf732141cb47e9112fb6b7c7e9b3f876be9784dd75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5307450"/>
            <a:ext cx="914400" cy="9144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 bwMode="auto">
          <a:xfrm>
            <a:off x="2690446" y="4114800"/>
            <a:ext cx="8147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49"/>
          <p:cNvSpPr>
            <a:spLocks noChangeArrowheads="1"/>
          </p:cNvSpPr>
          <p:nvPr/>
        </p:nvSpPr>
        <p:spPr bwMode="auto">
          <a:xfrm>
            <a:off x="1600200" y="9144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Batch system (Torque/Maui)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49"/>
          <p:cNvSpPr>
            <a:spLocks noChangeArrowheads="1"/>
          </p:cNvSpPr>
          <p:nvPr/>
        </p:nvSpPr>
        <p:spPr bwMode="auto">
          <a:xfrm>
            <a:off x="7010400" y="5739825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 err="1">
                <a:solidFill>
                  <a:srgbClr val="000000"/>
                </a:solidFill>
              </a:rPr>
              <a:t>Grafana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49"/>
          <p:cNvSpPr>
            <a:spLocks noChangeArrowheads="1"/>
          </p:cNvSpPr>
          <p:nvPr/>
        </p:nvSpPr>
        <p:spPr bwMode="auto">
          <a:xfrm>
            <a:off x="3581400" y="3551872"/>
            <a:ext cx="23328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000" b="1" dirty="0">
                <a:solidFill>
                  <a:srgbClr val="000000"/>
                </a:solidFill>
              </a:rPr>
              <a:t>Data acquisition </a:t>
            </a:r>
          </a:p>
          <a:p>
            <a:pPr algn="ct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000" b="1" dirty="0">
                <a:solidFill>
                  <a:srgbClr val="000000"/>
                </a:solidFill>
              </a:rPr>
              <a:t>script</a:t>
            </a:r>
            <a:endParaRPr lang="ru-RU" altLang="ru-RU" sz="3000" b="1" dirty="0">
              <a:solidFill>
                <a:srgbClr val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5400000">
            <a:off x="4398352" y="5009243"/>
            <a:ext cx="857250" cy="70924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6019800" y="5715000"/>
            <a:ext cx="9671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4345598" y="1578952"/>
            <a:ext cx="857250" cy="70924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0" name="Picture 7" descr="MariaDB official logo: blue horizontal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5610225"/>
            <a:ext cx="2857500" cy="714375"/>
          </a:xfrm>
          <a:prstGeom prst="rect">
            <a:avLst/>
          </a:prstGeom>
          <a:noFill/>
        </p:spPr>
      </p:pic>
      <p:pic>
        <p:nvPicPr>
          <p:cNvPr id="22" name="Picture 12" descr="Z:\home\miramir\Downloads\kisspng-vixie-cron-linux-command-execution-cron-5b223476018e09.5566793315289683100064.png"/>
          <p:cNvPicPr>
            <a:picLocks noChangeAspect="1" noChangeArrowheads="1"/>
          </p:cNvPicPr>
          <p:nvPr/>
        </p:nvPicPr>
        <p:blipFill>
          <a:blip r:embed="rId7" cstate="print"/>
          <a:srcRect r="67867"/>
          <a:stretch>
            <a:fillRect/>
          </a:stretch>
        </p:blipFill>
        <p:spPr bwMode="auto">
          <a:xfrm>
            <a:off x="1828800" y="3429000"/>
            <a:ext cx="793732" cy="1295400"/>
          </a:xfrm>
          <a:prstGeom prst="rect">
            <a:avLst/>
          </a:prstGeom>
          <a:noFill/>
        </p:spPr>
      </p:pic>
      <p:sp>
        <p:nvSpPr>
          <p:cNvPr id="24" name="Прямоугольник 49"/>
          <p:cNvSpPr>
            <a:spLocks noChangeArrowheads="1"/>
          </p:cNvSpPr>
          <p:nvPr/>
        </p:nvSpPr>
        <p:spPr bwMode="auto">
          <a:xfrm>
            <a:off x="533400" y="4125921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 err="1">
                <a:solidFill>
                  <a:srgbClr val="000000"/>
                </a:solidFill>
              </a:rPr>
              <a:t>Crontab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25" name="Прямоугольник 49"/>
          <p:cNvSpPr>
            <a:spLocks noChangeArrowheads="1"/>
          </p:cNvSpPr>
          <p:nvPr/>
        </p:nvSpPr>
        <p:spPr bwMode="auto">
          <a:xfrm>
            <a:off x="0" y="2234625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Web server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5400000">
            <a:off x="4345598" y="2950552"/>
            <a:ext cx="857250" cy="70924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JINR Laboratories’ experiments accounting system dashboard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C45968-21A7-8275-72B1-810CF71CD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498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4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JINR Laboratories’ experiments CPU statistics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AFC66A-F7B4-4970-F376-73569367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50574"/>
            <a:ext cx="7924800" cy="55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50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JINR Laboratories’ experiments job statistics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9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143000"/>
            <a:ext cx="75628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084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Source Han Sans CN Normal"/>
        <a:cs typeface="Source Han Sans CN Normal"/>
      </a:majorFont>
      <a:minorFont>
        <a:latin typeface="Verdana"/>
        <a:ea typeface="Source Han Sans CN Normal"/>
        <a:cs typeface="Source Han Sans CN Norm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Source Han Sans CN Normal"/>
        <a:cs typeface="Source Han Sans CN Normal"/>
      </a:majorFont>
      <a:minorFont>
        <a:latin typeface="Verdana"/>
        <a:ea typeface="Source Han Sans CN Normal"/>
        <a:cs typeface="Source Han Sans CN Norm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41896</TotalTime>
  <Words>334</Words>
  <Application>Microsoft Office PowerPoint</Application>
  <PresentationFormat>Экран (4:3)</PresentationFormat>
  <Paragraphs>80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Candara</vt:lpstr>
      <vt:lpstr>Times New Roman</vt:lpstr>
      <vt:lpstr>Verdana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Sung Ha, Park</dc:creator>
  <cp:lastModifiedBy>Kashunin Ivan</cp:lastModifiedBy>
  <cp:revision>1634</cp:revision>
  <cp:lastPrinted>1601-01-01T00:00:00Z</cp:lastPrinted>
  <dcterms:created xsi:type="dcterms:W3CDTF">2004-08-26T06:30:40Z</dcterms:created>
  <dcterms:modified xsi:type="dcterms:W3CDTF">2022-10-26T19:20:24Z</dcterms:modified>
</cp:coreProperties>
</file>